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690" r:id="rId5"/>
    <p:sldId id="695" r:id="rId6"/>
    <p:sldId id="678" r:id="rId7"/>
    <p:sldId id="672" r:id="rId8"/>
    <p:sldId id="719" r:id="rId9"/>
    <p:sldId id="694" r:id="rId10"/>
    <p:sldId id="692" r:id="rId11"/>
    <p:sldId id="696" r:id="rId12"/>
    <p:sldId id="697" r:id="rId13"/>
    <p:sldId id="699" r:id="rId14"/>
    <p:sldId id="698" r:id="rId15"/>
    <p:sldId id="700" r:id="rId16"/>
    <p:sldId id="701" r:id="rId17"/>
    <p:sldId id="702" r:id="rId18"/>
    <p:sldId id="703" r:id="rId19"/>
    <p:sldId id="704" r:id="rId20"/>
    <p:sldId id="705" r:id="rId21"/>
    <p:sldId id="706" r:id="rId22"/>
    <p:sldId id="707" r:id="rId23"/>
    <p:sldId id="708" r:id="rId24"/>
    <p:sldId id="709" r:id="rId25"/>
    <p:sldId id="710" r:id="rId26"/>
    <p:sldId id="711" r:id="rId27"/>
    <p:sldId id="712" r:id="rId28"/>
    <p:sldId id="713" r:id="rId29"/>
    <p:sldId id="714" r:id="rId30"/>
    <p:sldId id="715" r:id="rId31"/>
    <p:sldId id="716" r:id="rId32"/>
    <p:sldId id="717" r:id="rId33"/>
    <p:sldId id="718" r:id="rId34"/>
    <p:sldId id="720" r:id="rId35"/>
    <p:sldId id="721" r:id="rId36"/>
    <p:sldId id="722" r:id="rId37"/>
    <p:sldId id="723" r:id="rId38"/>
    <p:sldId id="724" r:id="rId39"/>
    <p:sldId id="725" r:id="rId40"/>
    <p:sldId id="726" r:id="rId41"/>
    <p:sldId id="671" r:id="rId42"/>
    <p:sldId id="677"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C1442"/>
    <a:srgbClr val="60A9DD"/>
    <a:srgbClr val="AD4097"/>
    <a:srgbClr val="186BA8"/>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62CD9-2E3C-33CD-D41A-268FEA279A5E}" v="8" dt="2024-04-23T14:36:26.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86" autoAdjust="0"/>
    <p:restoredTop sz="93978"/>
  </p:normalViewPr>
  <p:slideViewPr>
    <p:cSldViewPr snapToGrid="0" snapToObjects="1">
      <p:cViewPr varScale="1">
        <p:scale>
          <a:sx n="95" d="100"/>
          <a:sy n="95" d="100"/>
        </p:scale>
        <p:origin x="96" y="44"/>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6/17/2024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rtl="0"/>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850067" y="5961079"/>
            <a:ext cx="5121761"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spcBef>
                <a:spcPts val="600"/>
              </a:spcBef>
            </a:pPr>
            <a:r>
              <a:rPr lang="en-US" sz="3600" dirty="0"/>
              <a:t> www.</a:t>
            </a:r>
            <a:r>
              <a:rPr lang="en-US" sz="3600" b="1" dirty="0"/>
              <a:t>be21skilled</a:t>
            </a:r>
            <a:r>
              <a:rPr lang="en-US" sz="3600" dirty="0"/>
              <a:t>.eu</a:t>
            </a:r>
            <a:endParaRPr lang="en-US" sz="3600" b="1"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lgn="l" rtl="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5" y="2560319"/>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spcBef>
                <a:spcPts val="600"/>
              </a:spcBef>
              <a:buNone/>
            </a:pPr>
            <a:r>
              <a:rPr lang="sr-Cyrl-RS" sz="3200" b="1" dirty="0">
                <a:solidFill>
                  <a:schemeClr val="bg1"/>
                </a:solidFill>
              </a:rPr>
              <a:t>ВЕШТИНЕ ЗА 21. ВЕК У </a:t>
            </a:r>
            <a:r>
              <a:rPr lang="en-GB" sz="3200" b="1" dirty="0">
                <a:solidFill>
                  <a:schemeClr val="bg1"/>
                </a:solidFill>
              </a:rPr>
              <a:t>НАСТАВИ </a:t>
            </a:r>
            <a:r>
              <a:rPr lang="sr-Cyrl-RS" sz="3200" b="1" dirty="0">
                <a:solidFill>
                  <a:schemeClr val="bg1"/>
                </a:solidFill>
              </a:rPr>
              <a:t>СТЕМ ПРЕДМЕТА НА ВИШЕМ НИВОУ</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5" y="515161"/>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b="1" dirty="0">
                <a:solidFill>
                  <a:schemeClr val="bg1"/>
                </a:solidFill>
              </a:rPr>
              <a:t>МОДУЛ 6</a:t>
            </a: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rtl="0">
              <a:lnSpc>
                <a:spcPts val="2440"/>
              </a:lnSpc>
            </a:pPr>
            <a:r>
              <a:rPr lang="en-US" sz="2200" dirty="0"/>
              <a:t>Критичко мишљење је вештина размишљања вишег реда која је кључна за суочавање са неизвесношћу, сложеношћу и променом. </a:t>
            </a:r>
            <a:r>
              <a:rPr lang="en-US" sz="2200" dirty="0" err="1"/>
              <a:t>То</a:t>
            </a:r>
            <a:r>
              <a:rPr lang="en-US" sz="2200" dirty="0"/>
              <a:t> </a:t>
            </a:r>
            <a:r>
              <a:rPr lang="en-US" sz="2200" dirty="0" err="1"/>
              <a:t>подразумева</a:t>
            </a:r>
            <a:r>
              <a:rPr lang="sr-Cyrl-RS" sz="2200" dirty="0"/>
              <a:t> </a:t>
            </a:r>
            <a:r>
              <a:rPr lang="en-US" sz="2200" dirty="0" err="1"/>
              <a:t>вешт</a:t>
            </a:r>
            <a:r>
              <a:rPr lang="sr-Cyrl-RS" sz="2200" dirty="0"/>
              <a:t>у </a:t>
            </a:r>
            <a:r>
              <a:rPr lang="en-US" sz="2200" dirty="0"/>
              <a:t>a</a:t>
            </a:r>
            <a:r>
              <a:rPr lang="sr-Cyrl-RS" sz="2200" dirty="0"/>
              <a:t>н</a:t>
            </a:r>
            <a:r>
              <a:rPr lang="en-US" sz="2200" dirty="0" err="1"/>
              <a:t>лиз</a:t>
            </a:r>
            <a:r>
              <a:rPr lang="sr-Cyrl-RS" sz="2200" dirty="0"/>
              <a:t>у</a:t>
            </a:r>
            <a:r>
              <a:rPr lang="en-US" sz="2200" dirty="0"/>
              <a:t> информација, уверења или знања, </a:t>
            </a:r>
            <a:r>
              <a:rPr lang="en-US" sz="2200" dirty="0" err="1"/>
              <a:t>са</a:t>
            </a:r>
            <a:r>
              <a:rPr lang="en-US" sz="2200" dirty="0"/>
              <a:t> </a:t>
            </a:r>
            <a:r>
              <a:rPr lang="en-US" sz="2200" dirty="0" err="1"/>
              <a:t>реконструкцијом</a:t>
            </a:r>
            <a:r>
              <a:rPr lang="en-US" sz="2200" dirty="0"/>
              <a:t> нечијег мисаоног знања о методама за процену и производњу нових знања и стратегија за решавање проблема. </a:t>
            </a:r>
            <a:r>
              <a:rPr lang="sr-Cyrl-RS" sz="2200" dirty="0"/>
              <a:t>Оно п</a:t>
            </a:r>
            <a:r>
              <a:rPr lang="en-US" sz="2200" dirty="0" err="1"/>
              <a:t>ретпоставља</a:t>
            </a:r>
            <a:r>
              <a:rPr lang="en-US" sz="2200" dirty="0"/>
              <a:t> свест о егоцентричним и социоцентричним тенденцијама људског мишљења које </a:t>
            </a:r>
            <a:r>
              <a:rPr lang="en-US" sz="2200" dirty="0" err="1"/>
              <a:t>могу</a:t>
            </a:r>
            <a:r>
              <a:rPr lang="en-US" sz="2200" dirty="0"/>
              <a:t> </a:t>
            </a:r>
            <a:r>
              <a:rPr lang="sr-Cyrl-RS" sz="2200" dirty="0"/>
              <a:t>да произведу</a:t>
            </a:r>
            <a:r>
              <a:rPr lang="en-US" sz="2200" dirty="0"/>
              <a:t> недостатке у квалитету расуђивања, као и спремност </a:t>
            </a:r>
            <a:r>
              <a:rPr lang="en-US" sz="2200" dirty="0" err="1"/>
              <a:t>да</a:t>
            </a:r>
            <a:r>
              <a:rPr lang="en-US" sz="2200" dirty="0"/>
              <a:t> </a:t>
            </a:r>
            <a:r>
              <a:rPr lang="en-US" sz="2200" dirty="0" err="1"/>
              <a:t>се</a:t>
            </a:r>
            <a:r>
              <a:rPr lang="sr-Cyrl-RS" sz="2200" dirty="0"/>
              <a:t> процени </a:t>
            </a:r>
            <a:r>
              <a:rPr lang="en-US" sz="2200" dirty="0" err="1"/>
              <a:t>информациј</a:t>
            </a:r>
            <a:r>
              <a:rPr lang="sr-Cyrl-RS" sz="2200" dirty="0"/>
              <a:t>а приступи на критички начин</a:t>
            </a:r>
            <a:r>
              <a:rPr lang="en-US" sz="2200" dirty="0"/>
              <a:t> (Сала, </a:t>
            </a:r>
            <a:r>
              <a:rPr lang="en-US" sz="2200" dirty="0" err="1"/>
              <a:t>Пуние</a:t>
            </a:r>
            <a:r>
              <a:rPr lang="en-US" sz="2200" dirty="0"/>
              <a:t>,</a:t>
            </a:r>
            <a:r>
              <a:rPr lang="sr-Cyrl-RS" sz="2200" dirty="0"/>
              <a:t> </a:t>
            </a:r>
            <a:r>
              <a:rPr lang="en-US" sz="2200" dirty="0" err="1"/>
              <a:t>Гарков</a:t>
            </a:r>
            <a:r>
              <a:rPr lang="sr-Cyrl-RS" sz="2200" dirty="0"/>
              <a:t> </a:t>
            </a:r>
            <a:r>
              <a:rPr lang="en-US" sz="2200" dirty="0"/>
              <a:t>и Кабрера, 2020).</a:t>
            </a:r>
          </a:p>
          <a:p>
            <a:pPr algn="just" rtl="0">
              <a:lnSpc>
                <a:spcPts val="2440"/>
              </a:lnSpc>
            </a:pPr>
            <a:endParaRPr lang="en-US" sz="2200" dirty="0"/>
          </a:p>
          <a:p>
            <a:pPr algn="just">
              <a:lnSpc>
                <a:spcPts val="2440"/>
              </a:lnSpc>
            </a:pPr>
            <a:r>
              <a:rPr lang="en-US" sz="2200" dirty="0"/>
              <a:t>Решавање проблема је процес проналажења решења за тешка или </a:t>
            </a:r>
            <a:r>
              <a:rPr lang="en-US" sz="2200" dirty="0" err="1"/>
              <a:t>сложена</a:t>
            </a:r>
            <a:r>
              <a:rPr lang="en-US" sz="2200" dirty="0"/>
              <a:t> </a:t>
            </a:r>
            <a:r>
              <a:rPr lang="en-US" sz="2200" dirty="0" err="1"/>
              <a:t>питања</a:t>
            </a:r>
            <a:r>
              <a:rPr lang="en-US" sz="2200" dirty="0"/>
              <a:t> (</a:t>
            </a:r>
            <a:r>
              <a:rPr lang="sr-Cyrl-RS" sz="2200" dirty="0"/>
              <a:t>„</a:t>
            </a:r>
            <a:r>
              <a:rPr lang="en-US" sz="2200" dirty="0"/>
              <a:t>Simpson, Weiner, &amp; Oxford University Press”, 1989). Решавање проблема обично захтева употребу низа алата и информационих ресурса. Основна карактеристика решавања проблема је да је немогуће да особа постигне циљ рутинским радњама. У решавању проблема, потребно је размислити о ситуацији како би се идентификовао правилан распоред одлука и </a:t>
            </a:r>
            <a:r>
              <a:rPr lang="sr-Cyrl-RS" sz="2200" dirty="0"/>
              <a:t>радњи</a:t>
            </a:r>
            <a:r>
              <a:rPr lang="en-US" sz="2200" dirty="0"/>
              <a:t> које могу довести до решења. </a:t>
            </a:r>
            <a:r>
              <a:rPr lang="sr-Cyrl-RS" sz="2200" dirty="0"/>
              <a:t>То ч</a:t>
            </a:r>
            <a:r>
              <a:rPr lang="en-US" sz="2200" dirty="0" err="1"/>
              <a:t>есто</a:t>
            </a:r>
            <a:r>
              <a:rPr lang="en-US" sz="2200" dirty="0"/>
              <a:t> укључује интеракцију са другим појединцима, па стога комуникација у говору или писаној форми може бити једна од радњи неопходних за решавање проблема. Алати и технологије обично могу олакшати решавање проблема (ОЕЦД, 2012).</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11</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400" dirty="0" err="1"/>
              <a:t>Критичко</a:t>
            </a:r>
            <a:r>
              <a:rPr lang="en-US" sz="2400" dirty="0"/>
              <a:t> </a:t>
            </a:r>
            <a:r>
              <a:rPr lang="en-US" sz="2400" dirty="0" err="1"/>
              <a:t>размишљање</a:t>
            </a:r>
            <a:r>
              <a:rPr lang="en-US" sz="2400" dirty="0"/>
              <a:t> и </a:t>
            </a:r>
            <a:r>
              <a:rPr lang="en-US" sz="2400" dirty="0" err="1"/>
              <a:t>вештине</a:t>
            </a:r>
            <a:r>
              <a:rPr lang="en-US" sz="2400" dirty="0"/>
              <a:t> </a:t>
            </a:r>
            <a:r>
              <a:rPr lang="en-US" sz="2400" dirty="0" err="1"/>
              <a:t>решавања</a:t>
            </a:r>
            <a:r>
              <a:rPr lang="en-US" sz="2400" dirty="0"/>
              <a:t> </a:t>
            </a:r>
            <a:r>
              <a:rPr lang="en-US" sz="2400" dirty="0" err="1"/>
              <a:t>проблема</a:t>
            </a:r>
            <a:r>
              <a:rPr lang="en-US" sz="2400" dirty="0"/>
              <a:t> </a:t>
            </a:r>
            <a:r>
              <a:rPr lang="en-US" sz="2400" dirty="0" err="1"/>
              <a:t>су</a:t>
            </a:r>
            <a:r>
              <a:rPr lang="en-US" sz="2400" dirty="0"/>
              <a:t> </a:t>
            </a:r>
            <a:r>
              <a:rPr lang="en-US" sz="2400" dirty="0" err="1"/>
              <a:t>уско</a:t>
            </a:r>
            <a:r>
              <a:rPr lang="en-US" sz="2400" dirty="0"/>
              <a:t> </a:t>
            </a:r>
            <a:r>
              <a:rPr lang="en-US" sz="2400" dirty="0" err="1"/>
              <a:t>повезане</a:t>
            </a:r>
            <a:r>
              <a:rPr lang="en-US" sz="2400" dirty="0"/>
              <a:t> </a:t>
            </a:r>
            <a:r>
              <a:rPr lang="en-US" sz="2400" dirty="0" err="1"/>
              <a:t>са</a:t>
            </a:r>
            <a:r>
              <a:rPr lang="en-US" sz="2400" dirty="0"/>
              <a:t> </a:t>
            </a:r>
            <a:r>
              <a:rPr lang="en-US" sz="2400" dirty="0" err="1"/>
              <a:t>другим</a:t>
            </a:r>
            <a:r>
              <a:rPr lang="en-US" sz="2400" dirty="0"/>
              <a:t> </a:t>
            </a:r>
            <a:r>
              <a:rPr lang="en-US" sz="2400" dirty="0" err="1"/>
              <a:t>компетенцијама</a:t>
            </a:r>
            <a:r>
              <a:rPr lang="en-US" sz="2400" dirty="0"/>
              <a:t> </a:t>
            </a:r>
            <a:r>
              <a:rPr lang="en-US" sz="2400" dirty="0" err="1"/>
              <a:t>запошљивости</a:t>
            </a:r>
            <a:r>
              <a:rPr lang="en-US" sz="2400" dirty="0"/>
              <a:t>. </a:t>
            </a:r>
            <a:r>
              <a:rPr lang="en-US" sz="2400" dirty="0" err="1"/>
              <a:t>Према</a:t>
            </a:r>
            <a:r>
              <a:rPr lang="en-US" sz="2400" dirty="0"/>
              <a:t> </a:t>
            </a:r>
            <a:r>
              <a:rPr lang="en-US" sz="2400" dirty="0" err="1"/>
              <a:t>Савету</a:t>
            </a:r>
            <a:r>
              <a:rPr lang="en-US" sz="2400" dirty="0"/>
              <a:t> ЕУ (2018), </a:t>
            </a:r>
            <a:r>
              <a:rPr lang="en-US" sz="2400" dirty="0" err="1"/>
              <a:t>став</a:t>
            </a:r>
            <a:r>
              <a:rPr lang="sr-Cyrl-RS" sz="2400" dirty="0"/>
              <a:t> који носи спремност за</a:t>
            </a:r>
            <a:r>
              <a:rPr lang="en-US" sz="2400" dirty="0"/>
              <a:t> </a:t>
            </a:r>
            <a:r>
              <a:rPr lang="en-US" sz="2400" dirty="0" err="1"/>
              <a:t>решавањ</a:t>
            </a:r>
            <a:r>
              <a:rPr lang="sr-Cyrl-RS" sz="2400" dirty="0"/>
              <a:t>е</a:t>
            </a:r>
            <a:r>
              <a:rPr lang="en-US" sz="2400" dirty="0"/>
              <a:t> </a:t>
            </a:r>
            <a:r>
              <a:rPr lang="en-US" sz="2400" dirty="0" err="1"/>
              <a:t>проблема</a:t>
            </a:r>
            <a:r>
              <a:rPr lang="en-US" sz="2400" dirty="0"/>
              <a:t> </a:t>
            </a:r>
            <a:r>
              <a:rPr lang="sr-Cyrl-RS" sz="2400" dirty="0"/>
              <a:t>је благотворан у односу на </a:t>
            </a:r>
            <a:r>
              <a:rPr lang="en-US" sz="2400" dirty="0" err="1"/>
              <a:t>процес</a:t>
            </a:r>
            <a:r>
              <a:rPr lang="en-US" sz="2400" dirty="0"/>
              <a:t> </a:t>
            </a:r>
            <a:r>
              <a:rPr lang="en-US" sz="2400" dirty="0" err="1"/>
              <a:t>учења</a:t>
            </a:r>
            <a:r>
              <a:rPr lang="en-US" sz="2400" dirty="0"/>
              <a:t> и </a:t>
            </a:r>
            <a:r>
              <a:rPr lang="en-US" sz="2400" dirty="0" err="1"/>
              <a:t>способност</a:t>
            </a:r>
            <a:r>
              <a:rPr lang="en-US" sz="2400" dirty="0"/>
              <a:t> </a:t>
            </a:r>
            <a:r>
              <a:rPr lang="en-US" sz="2400" dirty="0" err="1"/>
              <a:t>појединца</a:t>
            </a:r>
            <a:r>
              <a:rPr lang="en-US" sz="2400" dirty="0"/>
              <a:t> </a:t>
            </a:r>
            <a:r>
              <a:rPr lang="en-US" sz="2400" dirty="0" err="1"/>
              <a:t>да</a:t>
            </a:r>
            <a:r>
              <a:rPr lang="en-US" sz="2400" dirty="0"/>
              <a:t> </a:t>
            </a:r>
            <a:r>
              <a:rPr lang="en-US" sz="2400" dirty="0" err="1"/>
              <a:t>се</a:t>
            </a:r>
            <a:r>
              <a:rPr lang="en-US" sz="2400" dirty="0"/>
              <a:t> </a:t>
            </a:r>
            <a:r>
              <a:rPr lang="en-US" sz="2400" dirty="0" err="1"/>
              <a:t>носи</a:t>
            </a:r>
            <a:r>
              <a:rPr lang="en-US" sz="2400" dirty="0"/>
              <a:t> </a:t>
            </a:r>
            <a:r>
              <a:rPr lang="en-US" sz="2400" dirty="0" err="1"/>
              <a:t>са</a:t>
            </a:r>
            <a:r>
              <a:rPr lang="en-US" sz="2400" dirty="0"/>
              <a:t> </a:t>
            </a:r>
            <a:r>
              <a:rPr lang="en-US" sz="2400" dirty="0" err="1"/>
              <a:t>препрекама</a:t>
            </a:r>
            <a:r>
              <a:rPr lang="en-US" sz="2400" dirty="0"/>
              <a:t> и </a:t>
            </a:r>
            <a:r>
              <a:rPr lang="en-US" sz="2400" dirty="0" err="1"/>
              <a:t>променама</a:t>
            </a:r>
            <a:r>
              <a:rPr lang="en-US" sz="2400" dirty="0"/>
              <a:t>.</a:t>
            </a:r>
          </a:p>
          <a:p>
            <a:pPr algn="just" rtl="0">
              <a:lnSpc>
                <a:spcPts val="2440"/>
              </a:lnSpc>
            </a:pPr>
            <a:endParaRPr lang="en-US" sz="2400" dirty="0"/>
          </a:p>
          <a:p>
            <a:pPr algn="just" rtl="0">
              <a:lnSpc>
                <a:spcPts val="2440"/>
              </a:lnSpc>
            </a:pPr>
            <a:r>
              <a:rPr lang="en-US" sz="2400" dirty="0" err="1"/>
              <a:t>То</a:t>
            </a:r>
            <a:r>
              <a:rPr lang="en-US" sz="2400" dirty="0"/>
              <a:t> </a:t>
            </a:r>
            <a:r>
              <a:rPr lang="en-US" sz="2400" dirty="0" err="1"/>
              <a:t>укључује</a:t>
            </a:r>
            <a:r>
              <a:rPr lang="en-US" sz="2400" dirty="0"/>
              <a:t> </a:t>
            </a:r>
            <a:r>
              <a:rPr lang="en-US" sz="2400" dirty="0" err="1"/>
              <a:t>жељу</a:t>
            </a:r>
            <a:r>
              <a:rPr lang="en-US" sz="2400" dirty="0"/>
              <a:t> </a:t>
            </a:r>
            <a:r>
              <a:rPr lang="en-US" sz="2400" dirty="0" err="1"/>
              <a:t>да</a:t>
            </a:r>
            <a:r>
              <a:rPr lang="en-US" sz="2400" dirty="0"/>
              <a:t> </a:t>
            </a:r>
            <a:r>
              <a:rPr lang="en-US" sz="2400" dirty="0" err="1"/>
              <a:t>се</a:t>
            </a:r>
            <a:r>
              <a:rPr lang="en-US" sz="2400" dirty="0"/>
              <a:t> </a:t>
            </a:r>
            <a:r>
              <a:rPr lang="en-US" sz="2400" dirty="0" err="1"/>
              <a:t>примени</a:t>
            </a:r>
            <a:r>
              <a:rPr lang="en-US" sz="2400" dirty="0"/>
              <a:t> </a:t>
            </a:r>
            <a:r>
              <a:rPr lang="en-US" sz="2400" dirty="0" err="1"/>
              <a:t>претходно</a:t>
            </a:r>
            <a:r>
              <a:rPr lang="en-US" sz="2400" dirty="0"/>
              <a:t> </a:t>
            </a:r>
            <a:r>
              <a:rPr lang="en-US" sz="2400" dirty="0" err="1"/>
              <a:t>учење</a:t>
            </a:r>
            <a:r>
              <a:rPr lang="en-US" sz="2400" dirty="0"/>
              <a:t> и </a:t>
            </a:r>
            <a:r>
              <a:rPr lang="en-US" sz="2400" dirty="0" err="1"/>
              <a:t>животна</a:t>
            </a:r>
            <a:r>
              <a:rPr lang="en-US" sz="2400" dirty="0"/>
              <a:t> </a:t>
            </a:r>
            <a:r>
              <a:rPr lang="en-US" sz="2400" dirty="0" err="1"/>
              <a:t>искуства</a:t>
            </a:r>
            <a:r>
              <a:rPr lang="en-US" sz="2400" dirty="0"/>
              <a:t> и </a:t>
            </a:r>
            <a:r>
              <a:rPr lang="en-US" sz="2400" dirty="0" err="1"/>
              <a:t>радозналост</a:t>
            </a:r>
            <a:r>
              <a:rPr lang="en-US" sz="2400" dirty="0"/>
              <a:t> </a:t>
            </a:r>
            <a:r>
              <a:rPr lang="en-US" sz="2400" dirty="0" err="1"/>
              <a:t>да</a:t>
            </a:r>
            <a:r>
              <a:rPr lang="en-US" sz="2400" dirty="0"/>
              <a:t> </a:t>
            </a:r>
            <a:r>
              <a:rPr lang="en-US" sz="2400" dirty="0" err="1"/>
              <a:t>се</a:t>
            </a:r>
            <a:r>
              <a:rPr lang="en-US" sz="2400" dirty="0"/>
              <a:t> </a:t>
            </a:r>
            <a:r>
              <a:rPr lang="en-US" sz="2400" dirty="0" err="1"/>
              <a:t>траже</a:t>
            </a:r>
            <a:r>
              <a:rPr lang="en-US" sz="2400" dirty="0"/>
              <a:t> </a:t>
            </a:r>
            <a:r>
              <a:rPr lang="en-US" sz="2400" dirty="0" err="1"/>
              <a:t>могућности</a:t>
            </a:r>
            <a:r>
              <a:rPr lang="en-US" sz="2400" dirty="0"/>
              <a:t> </a:t>
            </a:r>
            <a:r>
              <a:rPr lang="en-US" sz="2400" dirty="0" err="1"/>
              <a:t>за</a:t>
            </a:r>
            <a:r>
              <a:rPr lang="en-US" sz="2400" dirty="0"/>
              <a:t> </a:t>
            </a:r>
            <a:r>
              <a:rPr lang="en-US" sz="2400" dirty="0" err="1"/>
              <a:t>учење</a:t>
            </a:r>
            <a:r>
              <a:rPr lang="en-US" sz="2400" dirty="0"/>
              <a:t> и </a:t>
            </a:r>
            <a:r>
              <a:rPr lang="en-US" sz="2400" dirty="0" err="1"/>
              <a:t>развој</a:t>
            </a:r>
            <a:r>
              <a:rPr lang="en-US" sz="2400" dirty="0"/>
              <a:t> у </a:t>
            </a:r>
            <a:r>
              <a:rPr lang="en-US" sz="2400" dirty="0" err="1"/>
              <a:t>различитим</a:t>
            </a:r>
            <a:r>
              <a:rPr lang="en-US" sz="2400" dirty="0"/>
              <a:t> </a:t>
            </a:r>
            <a:r>
              <a:rPr lang="en-US" sz="2400" dirty="0" err="1"/>
              <a:t>животним</a:t>
            </a:r>
            <a:r>
              <a:rPr lang="en-US" sz="2400" dirty="0"/>
              <a:t> </a:t>
            </a:r>
            <a:r>
              <a:rPr lang="en-US" sz="2400" dirty="0" err="1"/>
              <a:t>контекстима</a:t>
            </a:r>
            <a:r>
              <a:rPr lang="sr-Cyrl-RS" sz="2400" dirty="0"/>
              <a:t>.</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11351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Сарадња</a:t>
            </a:r>
          </a:p>
          <a:p>
            <a:pPr marL="342900" lvl="0" indent="-342900" algn="l" rtl="0">
              <a:lnSpc>
                <a:spcPts val="2440"/>
              </a:lnSpc>
              <a:buClr>
                <a:srgbClr val="186BA8"/>
              </a:buClr>
              <a:buFont typeface="Arial" panose="020B0604020202020204" pitchFamily="34" charset="0"/>
              <a:buChar char="•"/>
            </a:pPr>
            <a:r>
              <a:rPr lang="en-US" sz="2200" dirty="0"/>
              <a:t>Комуникација</a:t>
            </a:r>
          </a:p>
          <a:p>
            <a:pPr marL="342900" lvl="0" indent="-342900" algn="l" rtl="0">
              <a:lnSpc>
                <a:spcPts val="2440"/>
              </a:lnSpc>
              <a:buClr>
                <a:srgbClr val="186BA8"/>
              </a:buClr>
              <a:buFont typeface="Arial" panose="020B0604020202020204" pitchFamily="34" charset="0"/>
              <a:buChar char="•"/>
            </a:pPr>
            <a:r>
              <a:rPr lang="en-US" sz="2200" dirty="0"/>
              <a:t>Развијање односа</a:t>
            </a:r>
          </a:p>
          <a:p>
            <a:pPr marL="342900" lvl="0" indent="-342900" algn="l" rtl="0">
              <a:lnSpc>
                <a:spcPts val="2440"/>
              </a:lnSpc>
              <a:buClr>
                <a:srgbClr val="186BA8"/>
              </a:buClr>
              <a:buFont typeface="Arial" panose="020B0604020202020204" pitchFamily="34" charset="0"/>
              <a:buChar char="•"/>
            </a:pPr>
            <a:r>
              <a:rPr lang="en-US" sz="2200" dirty="0" err="1"/>
              <a:t>Вештине</a:t>
            </a:r>
            <a:r>
              <a:rPr lang="en-US" sz="2200" dirty="0"/>
              <a:t> </a:t>
            </a:r>
            <a:r>
              <a:rPr lang="en-US" sz="2200" dirty="0" err="1"/>
              <a:t>ангажовања</a:t>
            </a:r>
            <a:r>
              <a:rPr lang="en-US" sz="2200" dirty="0"/>
              <a:t>/</a:t>
            </a:r>
            <a:r>
              <a:rPr lang="en-US" sz="2200" dirty="0" err="1"/>
              <a:t>комуникације</a:t>
            </a:r>
            <a:r>
              <a:rPr lang="en-US" sz="2200" dirty="0"/>
              <a:t>/ вештине сарадње</a:t>
            </a:r>
          </a:p>
          <a:p>
            <a:pPr marL="342900" lvl="0" indent="-342900" algn="l" rtl="0">
              <a:lnSpc>
                <a:spcPts val="2440"/>
              </a:lnSpc>
              <a:buClr>
                <a:srgbClr val="186BA8"/>
              </a:buClr>
              <a:buFont typeface="Arial" panose="020B0604020202020204" pitchFamily="34" charset="0"/>
              <a:buChar char="•"/>
            </a:pPr>
            <a:r>
              <a:rPr lang="en-US" sz="2200" dirty="0"/>
              <a:t>Генеричке вештине/компетенције</a:t>
            </a:r>
          </a:p>
          <a:p>
            <a:pPr marL="342900" lvl="0" indent="-342900" algn="l" rtl="0">
              <a:lnSpc>
                <a:spcPts val="2440"/>
              </a:lnSpc>
              <a:buClr>
                <a:srgbClr val="186BA8"/>
              </a:buClr>
              <a:buFont typeface="Arial" panose="020B0604020202020204" pitchFamily="34" charset="0"/>
              <a:buChar char="•"/>
            </a:pPr>
            <a:r>
              <a:rPr lang="sr-Cyrl-RS" sz="2200" dirty="0"/>
              <a:t>Интерперсоналне</a:t>
            </a:r>
            <a:r>
              <a:rPr lang="en-US" sz="2200" dirty="0"/>
              <a:t> вештине</a:t>
            </a:r>
          </a:p>
          <a:p>
            <a:pPr marL="342900" lvl="0" indent="-342900" algn="l" rtl="0">
              <a:lnSpc>
                <a:spcPts val="2440"/>
              </a:lnSpc>
              <a:buClr>
                <a:srgbClr val="186BA8"/>
              </a:buClr>
              <a:buFont typeface="Arial" panose="020B0604020202020204" pitchFamily="34" charset="0"/>
              <a:buChar char="•"/>
            </a:pPr>
            <a:r>
              <a:rPr lang="en-US" sz="2200" dirty="0"/>
              <a:t>Продаја, </a:t>
            </a:r>
            <a:r>
              <a:rPr lang="sr-Cyrl-RS" sz="2200" dirty="0"/>
              <a:t>преговарање</a:t>
            </a:r>
          </a:p>
          <a:p>
            <a:pPr marL="342900" lvl="0" indent="-342900" algn="l" rtl="0">
              <a:lnSpc>
                <a:spcPts val="2440"/>
              </a:lnSpc>
              <a:buClr>
                <a:srgbClr val="186BA8"/>
              </a:buClr>
              <a:buFont typeface="Arial" panose="020B0604020202020204" pitchFamily="34" charset="0"/>
              <a:buChar char="•"/>
            </a:pPr>
            <a:r>
              <a:rPr lang="sr-Cyrl-RS" sz="2200" dirty="0"/>
              <a:t>Услуге</a:t>
            </a:r>
            <a:r>
              <a:rPr lang="en-US" sz="2200" dirty="0"/>
              <a:t>, присуство, укључујући и бригу</a:t>
            </a:r>
          </a:p>
          <a:p>
            <a:pPr marL="342900" lvl="0" indent="-342900" algn="l" rtl="0">
              <a:lnSpc>
                <a:spcPts val="2440"/>
              </a:lnSpc>
              <a:buClr>
                <a:srgbClr val="186BA8"/>
              </a:buClr>
              <a:buFont typeface="Arial" panose="020B0604020202020204" pitchFamily="34" charset="0"/>
              <a:buChar char="•"/>
            </a:pPr>
            <a:r>
              <a:rPr lang="en-US" sz="2200" dirty="0"/>
              <a:t>Социјалне вештине</a:t>
            </a:r>
          </a:p>
          <a:p>
            <a:pPr marL="342900" lvl="0" indent="-342900" algn="l" rtl="0">
              <a:lnSpc>
                <a:spcPts val="2440"/>
              </a:lnSpc>
              <a:buClr>
                <a:srgbClr val="186BA8"/>
              </a:buClr>
              <a:buFont typeface="Arial" panose="020B0604020202020204" pitchFamily="34" charset="0"/>
              <a:buChar char="•"/>
            </a:pPr>
            <a:r>
              <a:rPr lang="en-US" sz="2200" dirty="0"/>
              <a:t>Тимски рад, рад са другима, ефективност тимског рада</a:t>
            </a:r>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Комуникација, сарадња и тимски рад</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04</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rtl="0"/>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580"/>
              </a:lnSpc>
            </a:pPr>
            <a:r>
              <a:rPr lang="en-US" sz="2200" dirty="0" err="1"/>
              <a:t>Према</a:t>
            </a:r>
            <a:r>
              <a:rPr lang="en-US" sz="2200" dirty="0"/>
              <a:t> </a:t>
            </a:r>
            <a:r>
              <a:rPr lang="sr-Cyrl-RS" sz="2200" dirty="0"/>
              <a:t>„</a:t>
            </a:r>
            <a:r>
              <a:rPr lang="en-US" sz="2200" dirty="0"/>
              <a:t>ESCO”, друштвене и комуникацијске вештине и компетенције су повезане са способношћу позитивне и продуктивне интеракције са другима.</a:t>
            </a:r>
          </a:p>
          <a:p>
            <a:pPr algn="just" rtl="0">
              <a:lnSpc>
                <a:spcPts val="2580"/>
              </a:lnSpc>
            </a:pPr>
            <a:endParaRPr lang="en-US" sz="2200" dirty="0"/>
          </a:p>
          <a:p>
            <a:pPr algn="just" rtl="0">
              <a:lnSpc>
                <a:spcPts val="2580"/>
              </a:lnSpc>
            </a:pPr>
            <a:r>
              <a:rPr lang="en-US" sz="2200" dirty="0"/>
              <a:t>Ово се показује ефикасним и саосећајним комуницирањем идеја, координацијом сопствених циљева и акција </a:t>
            </a:r>
            <a:r>
              <a:rPr lang="en-US" sz="2200" dirty="0" err="1"/>
              <a:t>са</a:t>
            </a:r>
            <a:r>
              <a:rPr lang="en-US" sz="2200" dirty="0"/>
              <a:t> </a:t>
            </a:r>
            <a:r>
              <a:rPr lang="sr-Cyrl-RS" sz="2200" dirty="0"/>
              <a:t>другим људима </a:t>
            </a:r>
            <a:r>
              <a:rPr lang="en-US" sz="2200" dirty="0"/>
              <a:t>и деловањем на начине који су структурисани у складу са вредностима, обезбеђујући добробит и напредак других, и нудећи лидерство. Друштвене и комуникацијске вештине и </a:t>
            </a:r>
            <a:r>
              <a:rPr lang="en-US" sz="2200" dirty="0" err="1"/>
              <a:t>компетенције</a:t>
            </a:r>
            <a:r>
              <a:rPr lang="en-US" sz="2200" dirty="0"/>
              <a:t> </a:t>
            </a:r>
            <a:r>
              <a:rPr lang="sr-Cyrl-RS" sz="2200" dirty="0"/>
              <a:t>се </a:t>
            </a:r>
            <a:r>
              <a:rPr lang="en-US" sz="2200" dirty="0" err="1"/>
              <a:t>могу</a:t>
            </a:r>
            <a:r>
              <a:rPr lang="en-US" sz="2200" dirty="0"/>
              <a:t>  </a:t>
            </a:r>
            <a:r>
              <a:rPr lang="en-US" sz="2200" dirty="0" err="1"/>
              <a:t>алтернативно</a:t>
            </a:r>
            <a:r>
              <a:rPr lang="en-US" sz="2200" dirty="0"/>
              <a:t> </a:t>
            </a:r>
            <a:r>
              <a:rPr lang="en-US" sz="2200" dirty="0" err="1"/>
              <a:t>назвати</a:t>
            </a:r>
            <a:r>
              <a:rPr lang="en-US" sz="2200" dirty="0"/>
              <a:t>:</a:t>
            </a:r>
          </a:p>
          <a:p>
            <a:pPr algn="l" rtl="0">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0452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a:solidFill>
                  <a:schemeClr val="bg1"/>
                </a:solidFill>
              </a:rPr>
              <a:t>Друштвене интеракције</a:t>
            </a:r>
          </a:p>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a:solidFill>
                  <a:schemeClr val="bg1"/>
                </a:solidFill>
              </a:rPr>
              <a:t>Интерперсоналне способности</a:t>
            </a:r>
          </a:p>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a:solidFill>
                  <a:schemeClr val="bg1"/>
                </a:solidFill>
              </a:rPr>
              <a:t>Међуљудске вештине</a:t>
            </a:r>
          </a:p>
          <a:p>
            <a:pPr marL="342900" lvl="0" indent="-342900" algn="l" rtl="0">
              <a:lnSpc>
                <a:spcPts val="2580"/>
              </a:lnSpc>
              <a:buClr>
                <a:schemeClr val="accent3">
                  <a:lumMod val="40000"/>
                  <a:lumOff val="60000"/>
                </a:schemeClr>
              </a:buClr>
              <a:buFont typeface="Arial" panose="020B0604020202020204" pitchFamily="34" charset="0"/>
              <a:buChar char="•"/>
            </a:pPr>
            <a:r>
              <a:rPr lang="en-US" sz="2200" dirty="0" err="1">
                <a:solidFill>
                  <a:schemeClr val="bg1"/>
                </a:solidFill>
              </a:rPr>
              <a:t>Социјалне</a:t>
            </a:r>
            <a:r>
              <a:rPr lang="en-US" sz="2200" dirty="0">
                <a:solidFill>
                  <a:schemeClr val="bg1"/>
                </a:solidFill>
              </a:rPr>
              <a:t> вештине</a:t>
            </a:r>
          </a:p>
          <a:p>
            <a:pPr marL="342900" lvl="0" indent="-342900" algn="l" rtl="0">
              <a:lnSpc>
                <a:spcPts val="2580"/>
              </a:lnSpc>
              <a:buClr>
                <a:schemeClr val="accent3">
                  <a:lumMod val="40000"/>
                  <a:lumOff val="60000"/>
                </a:schemeClr>
              </a:buClr>
              <a:buFont typeface="Arial" panose="020B0604020202020204" pitchFamily="34" charset="0"/>
              <a:buChar char="•"/>
            </a:pPr>
            <a:endParaRPr lang="en-US" sz="2200"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15761330"/>
              </p:ext>
            </p:extLst>
          </p:nvPr>
        </p:nvGraphicFramePr>
        <p:xfrm>
          <a:off x="1524407" y="1614751"/>
          <a:ext cx="9903557" cy="413268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rtl="0">
                        <a:lnSpc>
                          <a:spcPct val="100000"/>
                        </a:lnSpc>
                        <a:spcBef>
                          <a:spcPts val="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en-GB" sz="1900" dirty="0">
                          <a:solidFill>
                            <a:schemeClr val="bg1"/>
                          </a:solidFill>
                          <a:effectLst/>
                          <a:latin typeface="Calibri" panose="020F0502020204030204" pitchFamily="34" charset="0"/>
                          <a:cs typeface="Calibri" panose="020F0502020204030204" pitchFamily="34" charset="0"/>
                        </a:rPr>
                        <a:t> И ЊЕНА</a:t>
                      </a:r>
                      <a:endParaRPr lang="sr-Cyrl-RS" sz="1900" dirty="0">
                        <a:solidFill>
                          <a:schemeClr val="bg1"/>
                        </a:solidFill>
                        <a:effectLst/>
                        <a:latin typeface="Calibri" panose="020F0502020204030204" pitchFamily="34" charset="0"/>
                        <a:cs typeface="Calibri" panose="020F0502020204030204" pitchFamily="34" charset="0"/>
                      </a:endParaRPr>
                    </a:p>
                    <a:p>
                      <a:pPr marL="223838" indent="-223838" algn="l" rtl="0">
                        <a:lnSpc>
                          <a:spcPct val="100000"/>
                        </a:lnSpc>
                        <a:spcBef>
                          <a:spcPts val="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just" rtl="0">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Комуникација</a:t>
                      </a:r>
                    </a:p>
                    <a:p>
                      <a:pPr marL="0" indent="-223838" algn="just" rtl="0">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Коришћење релевантних комуникационих стратегија, кодова и алата специфичних за домен, у зависности од контекста и садржаја</a:t>
                      </a:r>
                    </a:p>
                    <a:p>
                      <a:pPr marL="0" indent="-223838" algn="just" rtl="0">
                        <a:lnSpc>
                          <a:spcPct val="100000"/>
                        </a:lnSpc>
                        <a:spcBef>
                          <a:spcPts val="0"/>
                        </a:spcBef>
                        <a:spcAft>
                          <a:spcPts val="0"/>
                        </a:spcAft>
                        <a:tabLst/>
                      </a:pP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Свест о потреби за различитим комуникацијским стратегијама, језичким регистрима и алатима који су прилагођени контексту и садржају.</a:t>
                      </a:r>
                    </a:p>
                    <a:p>
                      <a:pPr marL="285750" indent="-285750"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Разумевање и управљање интеракцијама и разговорима у различитим социо-културним контекстима и </a:t>
                      </a:r>
                      <a:r>
                        <a:rPr lang="en-GB" sz="1900" dirty="0" err="1">
                          <a:solidFill>
                            <a:srgbClr val="1C1442"/>
                          </a:solidFill>
                          <a:effectLst/>
                          <a:latin typeface="Calibri" panose="020F0502020204030204" pitchFamily="34" charset="0"/>
                          <a:cs typeface="Calibri" panose="020F0502020204030204" pitchFamily="34" charset="0"/>
                        </a:rPr>
                        <a:t>ситуацијама</a:t>
                      </a:r>
                      <a:r>
                        <a:rPr lang="en-GB" sz="1900" dirty="0">
                          <a:solidFill>
                            <a:srgbClr val="1C1442"/>
                          </a:solidFill>
                          <a:effectLst/>
                          <a:latin typeface="Calibri" panose="020F0502020204030204" pitchFamily="34" charset="0"/>
                          <a:cs typeface="Calibri" panose="020F0502020204030204" pitchFamily="34" charset="0"/>
                        </a:rPr>
                        <a:t> </a:t>
                      </a:r>
                      <a:r>
                        <a:rPr lang="sr-Cyrl-RS" sz="1900" dirty="0">
                          <a:solidFill>
                            <a:srgbClr val="1C1442"/>
                          </a:solidFill>
                          <a:effectLst/>
                          <a:latin typeface="Calibri" panose="020F0502020204030204" pitchFamily="34" charset="0"/>
                          <a:cs typeface="Calibri" panose="020F0502020204030204" pitchFamily="34" charset="0"/>
                        </a:rPr>
                        <a:t>које одговарају датом домену</a:t>
                      </a:r>
                      <a:r>
                        <a:rPr lang="en-GB" sz="1900" dirty="0">
                          <a:solidFill>
                            <a:srgbClr val="1C1442"/>
                          </a:solidFill>
                          <a:effectLst/>
                          <a:latin typeface="Calibri" panose="020F0502020204030204" pitchFamily="34" charset="0"/>
                          <a:cs typeface="Calibri" panose="020F0502020204030204" pitchFamily="34" charset="0"/>
                        </a:rPr>
                        <a:t>.</a:t>
                      </a:r>
                    </a:p>
                    <a:p>
                      <a:pPr marL="285750" indent="-285750"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Слушање других и укључивање у разговоре са самопоуздањем, асертивношћу, јасноћом и реципроцитетом, како у личном </a:t>
                      </a:r>
                      <a:r>
                        <a:rPr lang="en-GB" sz="1900" dirty="0" err="1">
                          <a:solidFill>
                            <a:srgbClr val="1C1442"/>
                          </a:solidFill>
                          <a:effectLst/>
                          <a:latin typeface="Calibri" panose="020F0502020204030204" pitchFamily="34" charset="0"/>
                          <a:cs typeface="Calibri" panose="020F0502020204030204" pitchFamily="34" charset="0"/>
                        </a:rPr>
                        <a:t>тако</a:t>
                      </a:r>
                      <a:r>
                        <a:rPr lang="en-GB" sz="1900" dirty="0">
                          <a:solidFill>
                            <a:srgbClr val="1C1442"/>
                          </a:solidFill>
                          <a:effectLst/>
                          <a:latin typeface="Calibri" panose="020F0502020204030204" pitchFamily="34" charset="0"/>
                          <a:cs typeface="Calibri" panose="020F0502020204030204" pitchFamily="34" charset="0"/>
                        </a:rPr>
                        <a:t> и</a:t>
                      </a:r>
                      <a:r>
                        <a:rPr lang="sr-Cyrl-RS" sz="1900" dirty="0">
                          <a:solidFill>
                            <a:srgbClr val="1C1442"/>
                          </a:solidFill>
                          <a:effectLst/>
                          <a:latin typeface="Calibri" panose="020F0502020204030204" pitchFamily="34" charset="0"/>
                          <a:cs typeface="Calibri" panose="020F0502020204030204" pitchFamily="34" charset="0"/>
                        </a:rPr>
                        <a:t> </a:t>
                      </a:r>
                      <a:r>
                        <a:rPr lang="en-GB" sz="1900" dirty="0">
                          <a:solidFill>
                            <a:srgbClr val="1C1442"/>
                          </a:solidFill>
                          <a:effectLst/>
                          <a:latin typeface="Calibri" panose="020F0502020204030204" pitchFamily="34" charset="0"/>
                          <a:cs typeface="Calibri" panose="020F0502020204030204" pitchFamily="34" charset="0"/>
                        </a:rPr>
                        <a:t>у друштвеном контексту.</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000" dirty="0" err="1"/>
              <a:t>Сала</a:t>
            </a:r>
            <a:r>
              <a:rPr lang="en-US" sz="2000" dirty="0"/>
              <a:t>, </a:t>
            </a:r>
            <a:r>
              <a:rPr lang="en-US" sz="2000" dirty="0" err="1"/>
              <a:t>Пуние</a:t>
            </a:r>
            <a:r>
              <a:rPr lang="en-US" sz="2000" dirty="0"/>
              <a:t>,</a:t>
            </a:r>
            <a:r>
              <a:rPr lang="sr-Cyrl-RS" sz="2000" dirty="0"/>
              <a:t> </a:t>
            </a:r>
            <a:r>
              <a:rPr lang="en-US" sz="2000" dirty="0" err="1"/>
              <a:t>Гарков</a:t>
            </a:r>
            <a:r>
              <a:rPr lang="sr-Cyrl-RS" sz="2000" dirty="0"/>
              <a:t> </a:t>
            </a:r>
            <a:r>
              <a:rPr lang="en-US" sz="2000" dirty="0"/>
              <a:t>и </a:t>
            </a:r>
            <a:r>
              <a:rPr lang="sr-Cyrl-RS" sz="2000" dirty="0"/>
              <a:t>К</a:t>
            </a:r>
            <a:r>
              <a:rPr lang="en-US" sz="2000" dirty="0" err="1"/>
              <a:t>абрера</a:t>
            </a:r>
            <a:r>
              <a:rPr lang="en-US" sz="2000" dirty="0"/>
              <a:t> (2020, </a:t>
            </a:r>
            <a:r>
              <a:rPr lang="en-US" sz="2000" dirty="0" err="1"/>
              <a:t>стр</a:t>
            </a:r>
            <a:r>
              <a:rPr lang="en-US" sz="2000" dirty="0"/>
              <a:t>. 20) </a:t>
            </a:r>
            <a:r>
              <a:rPr lang="ru-RU" sz="2000" dirty="0"/>
              <a:t>нуде следеће дефиниције и дескрипторе за комуникацију и сарадњу (погледајте табелу испод)</a:t>
            </a:r>
            <a:r>
              <a:rPr lang="sr-Cyrl-RS" sz="2000" dirty="0"/>
              <a:t>:</a:t>
            </a:r>
            <a:endParaRPr lang="en-US" sz="2000" dirty="0"/>
          </a:p>
        </p:txBody>
      </p:sp>
    </p:spTree>
    <p:extLst>
      <p:ext uri="{BB962C8B-B14F-4D97-AF65-F5344CB8AC3E}">
        <p14:creationId xmlns:p14="http://schemas.microsoft.com/office/powerpoint/2010/main" val="12352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1358366963"/>
              </p:ext>
            </p:extLst>
          </p:nvPr>
        </p:nvGraphicFramePr>
        <p:xfrm>
          <a:off x="1336431" y="1137193"/>
          <a:ext cx="9903557" cy="413268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rtl="0">
                        <a:lnSpc>
                          <a:spcPct val="100000"/>
                        </a:lnSpc>
                        <a:spcBef>
                          <a:spcPts val="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en-GB" sz="1900" dirty="0">
                          <a:solidFill>
                            <a:schemeClr val="bg1"/>
                          </a:solidFill>
                          <a:effectLst/>
                          <a:latin typeface="Calibri" panose="020F0502020204030204" pitchFamily="34" charset="0"/>
                          <a:cs typeface="Calibri" panose="020F0502020204030204" pitchFamily="34" charset="0"/>
                        </a:rPr>
                        <a:t> И ЊЕНА</a:t>
                      </a:r>
                      <a:endParaRPr lang="sr-Cyrl-RS" sz="1900" dirty="0">
                        <a:solidFill>
                          <a:schemeClr val="bg1"/>
                        </a:solidFill>
                        <a:effectLst/>
                        <a:latin typeface="Calibri" panose="020F0502020204030204" pitchFamily="34" charset="0"/>
                        <a:cs typeface="Calibri" panose="020F0502020204030204" pitchFamily="34" charset="0"/>
                      </a:endParaRPr>
                    </a:p>
                    <a:p>
                      <a:pPr marL="223838" indent="-223838" algn="l" rtl="0">
                        <a:lnSpc>
                          <a:spcPct val="100000"/>
                        </a:lnSpc>
                        <a:spcBef>
                          <a:spcPts val="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Сарадња</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rtl="0">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Ангажовање у групним активностима и </a:t>
                      </a:r>
                      <a:r>
                        <a:rPr lang="en-GB" sz="1900" b="0" dirty="0" err="1">
                          <a:solidFill>
                            <a:srgbClr val="1C1442"/>
                          </a:solidFill>
                          <a:effectLst/>
                          <a:latin typeface="Calibri" panose="020F0502020204030204" pitchFamily="34" charset="0"/>
                          <a:cs typeface="Calibri" panose="020F0502020204030204" pitchFamily="34" charset="0"/>
                        </a:rPr>
                        <a:t>тимски</a:t>
                      </a:r>
                      <a:r>
                        <a:rPr lang="en-GB" sz="1900" b="0" dirty="0">
                          <a:solidFill>
                            <a:srgbClr val="1C1442"/>
                          </a:solidFill>
                          <a:effectLst/>
                          <a:latin typeface="Calibri" panose="020F0502020204030204" pitchFamily="34" charset="0"/>
                          <a:cs typeface="Calibri" panose="020F0502020204030204" pitchFamily="34" charset="0"/>
                        </a:rPr>
                        <a:t> </a:t>
                      </a:r>
                      <a:r>
                        <a:rPr lang="en-GB" sz="1900" b="0" dirty="0" err="1">
                          <a:solidFill>
                            <a:srgbClr val="1C1442"/>
                          </a:solidFill>
                          <a:effectLst/>
                          <a:latin typeface="Calibri" panose="020F0502020204030204" pitchFamily="34" charset="0"/>
                          <a:cs typeface="Calibri" panose="020F0502020204030204" pitchFamily="34" charset="0"/>
                        </a:rPr>
                        <a:t>рад</a:t>
                      </a:r>
                      <a:r>
                        <a:rPr lang="sr-Cyrl-RS" sz="1900" b="0" dirty="0">
                          <a:solidFill>
                            <a:srgbClr val="1C1442"/>
                          </a:solidFill>
                          <a:effectLst/>
                          <a:latin typeface="Calibri" panose="020F0502020204030204" pitchFamily="34" charset="0"/>
                          <a:cs typeface="Calibri" panose="020F0502020204030204" pitchFamily="34" charset="0"/>
                        </a:rPr>
                        <a:t>,</a:t>
                      </a:r>
                      <a:r>
                        <a:rPr lang="en-GB" sz="1900" b="0" dirty="0">
                          <a:solidFill>
                            <a:srgbClr val="1C1442"/>
                          </a:solidFill>
                          <a:effectLst/>
                          <a:latin typeface="Calibri" panose="020F0502020204030204" pitchFamily="34" charset="0"/>
                          <a:cs typeface="Calibri" panose="020F0502020204030204" pitchFamily="34" charset="0"/>
                        </a:rPr>
                        <a:t> уважавање и поштовање других</a:t>
                      </a:r>
                    </a:p>
                    <a:p>
                      <a:pPr marL="0" indent="-226695" algn="l" rtl="0">
                        <a:lnSpc>
                          <a:spcPct val="100000"/>
                        </a:lnSpc>
                        <a:spcBef>
                          <a:spcPts val="0"/>
                        </a:spcBef>
                        <a:spcAft>
                          <a:spcPts val="0"/>
                        </a:spcAft>
                      </a:pP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Намера да се допринесе општем добру и свест да други могу имати другачију културну припадност, порекло, уверења, вредности, мишљења или личне околности.</a:t>
                      </a:r>
                    </a:p>
                    <a:p>
                      <a:pPr marL="285750" indent="-285750"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Разумевање важности поверења, поштовања људског достојанства и једнакости, </a:t>
                      </a:r>
                      <a:r>
                        <a:rPr lang="en-GB" sz="1900" kern="1200" dirty="0" err="1">
                          <a:solidFill>
                            <a:srgbClr val="1C1442"/>
                          </a:solidFill>
                          <a:effectLst/>
                          <a:latin typeface="Calibri" panose="020F0502020204030204" pitchFamily="34" charset="0"/>
                          <a:ea typeface="+mn-ea"/>
                          <a:cs typeface="Calibri" panose="020F0502020204030204" pitchFamily="34" charset="0"/>
                        </a:rPr>
                        <a:t>суочавањ</a:t>
                      </a:r>
                      <a:r>
                        <a:rPr lang="sr-Cyrl-RS" sz="1900" kern="1200" dirty="0">
                          <a:solidFill>
                            <a:srgbClr val="1C1442"/>
                          </a:solidFill>
                          <a:effectLst/>
                          <a:latin typeface="Calibri" panose="020F0502020204030204" pitchFamily="34" charset="0"/>
                          <a:ea typeface="+mn-ea"/>
                          <a:cs typeface="Calibri" panose="020F0502020204030204" pitchFamily="34" charset="0"/>
                        </a:rPr>
                        <a:t>е</a:t>
                      </a:r>
                      <a:r>
                        <a:rPr lang="en-GB" sz="1900" kern="1200" dirty="0">
                          <a:solidFill>
                            <a:srgbClr val="1C1442"/>
                          </a:solidFill>
                          <a:effectLst/>
                          <a:latin typeface="Calibri" panose="020F0502020204030204" pitchFamily="34" charset="0"/>
                          <a:ea typeface="+mn-ea"/>
                          <a:cs typeface="Calibri" panose="020F0502020204030204" pitchFamily="34" charset="0"/>
                        </a:rPr>
                        <a:t> са сукобима и </a:t>
                      </a:r>
                      <a:r>
                        <a:rPr lang="en-GB" sz="1900" kern="1200" dirty="0" err="1">
                          <a:solidFill>
                            <a:srgbClr val="1C1442"/>
                          </a:solidFill>
                          <a:effectLst/>
                          <a:latin typeface="Calibri" panose="020F0502020204030204" pitchFamily="34" charset="0"/>
                          <a:ea typeface="+mn-ea"/>
                          <a:cs typeface="Calibri" panose="020F0502020204030204" pitchFamily="34" charset="0"/>
                        </a:rPr>
                        <a:t>преговарањ</a:t>
                      </a:r>
                      <a:r>
                        <a:rPr lang="sr-Cyrl-RS" sz="1900" kern="1200" dirty="0">
                          <a:solidFill>
                            <a:srgbClr val="1C1442"/>
                          </a:solidFill>
                          <a:effectLst/>
                          <a:latin typeface="Calibri" panose="020F0502020204030204" pitchFamily="34" charset="0"/>
                          <a:ea typeface="+mn-ea"/>
                          <a:cs typeface="Calibri" panose="020F0502020204030204" pitchFamily="34" charset="0"/>
                        </a:rPr>
                        <a:t>е</a:t>
                      </a:r>
                      <a:r>
                        <a:rPr lang="en-GB" sz="1900" kern="1200" dirty="0">
                          <a:solidFill>
                            <a:srgbClr val="1C1442"/>
                          </a:solidFill>
                          <a:effectLst/>
                          <a:latin typeface="Calibri" panose="020F0502020204030204" pitchFamily="34" charset="0"/>
                          <a:ea typeface="+mn-ea"/>
                          <a:cs typeface="Calibri" panose="020F0502020204030204" pitchFamily="34" charset="0"/>
                        </a:rPr>
                        <a:t> о </a:t>
                      </a:r>
                      <a:r>
                        <a:rPr lang="en-GB" sz="1900" kern="1200" dirty="0" err="1">
                          <a:solidFill>
                            <a:srgbClr val="1C1442"/>
                          </a:solidFill>
                          <a:effectLst/>
                          <a:latin typeface="Calibri" panose="020F0502020204030204" pitchFamily="34" charset="0"/>
                          <a:ea typeface="+mn-ea"/>
                          <a:cs typeface="Calibri" panose="020F0502020204030204" pitchFamily="34" charset="0"/>
                        </a:rPr>
                        <a:t>несугласицама</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sr-Cyrl-RS" sz="1900" kern="1200" dirty="0">
                          <a:solidFill>
                            <a:srgbClr val="1C1442"/>
                          </a:solidFill>
                          <a:effectLst/>
                          <a:latin typeface="Calibri" panose="020F0502020204030204" pitchFamily="34" charset="0"/>
                          <a:ea typeface="+mn-ea"/>
                          <a:cs typeface="Calibri" panose="020F0502020204030204" pitchFamily="34" charset="0"/>
                        </a:rPr>
                        <a:t>у</a:t>
                      </a:r>
                      <a:r>
                        <a:rPr lang="sr-Cyrl-RS" sz="1900" kern="1200" baseline="0" dirty="0">
                          <a:solidFill>
                            <a:srgbClr val="1C1442"/>
                          </a:solidFill>
                          <a:effectLst/>
                          <a:latin typeface="Calibri" panose="020F0502020204030204" pitchFamily="34" charset="0"/>
                          <a:ea typeface="+mn-ea"/>
                          <a:cs typeface="Calibri" panose="020F0502020204030204" pitchFamily="34" charset="0"/>
                        </a:rPr>
                        <a:t> циљу</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изград</a:t>
                      </a:r>
                      <a:r>
                        <a:rPr lang="sr-Cyrl-RS" sz="1900" kern="1200" dirty="0">
                          <a:solidFill>
                            <a:srgbClr val="1C1442"/>
                          </a:solidFill>
                          <a:effectLst/>
                          <a:latin typeface="Calibri" panose="020F0502020204030204" pitchFamily="34" charset="0"/>
                          <a:ea typeface="+mn-ea"/>
                          <a:cs typeface="Calibri" panose="020F0502020204030204" pitchFamily="34" charset="0"/>
                        </a:rPr>
                        <a:t>ње</a:t>
                      </a:r>
                      <a:r>
                        <a:rPr lang="en-GB" sz="1900" kern="1200" dirty="0">
                          <a:solidFill>
                            <a:srgbClr val="1C1442"/>
                          </a:solidFill>
                          <a:effectLst/>
                          <a:latin typeface="Calibri" panose="020F0502020204030204" pitchFamily="34" charset="0"/>
                          <a:ea typeface="+mn-ea"/>
                          <a:cs typeface="Calibri" panose="020F0502020204030204" pitchFamily="34" charset="0"/>
                        </a:rPr>
                        <a:t> и </a:t>
                      </a:r>
                      <a:r>
                        <a:rPr lang="en-GB" sz="1900" kern="1200" dirty="0" err="1">
                          <a:solidFill>
                            <a:srgbClr val="1C1442"/>
                          </a:solidFill>
                          <a:effectLst/>
                          <a:latin typeface="Calibri" panose="020F0502020204030204" pitchFamily="34" charset="0"/>
                          <a:ea typeface="+mn-ea"/>
                          <a:cs typeface="Calibri" panose="020F0502020204030204" pitchFamily="34" charset="0"/>
                        </a:rPr>
                        <a:t>одржавањ</a:t>
                      </a:r>
                      <a:r>
                        <a:rPr lang="sr-Cyrl-RS" sz="1900" kern="1200" dirty="0">
                          <a:solidFill>
                            <a:srgbClr val="1C1442"/>
                          </a:solidFill>
                          <a:effectLst/>
                          <a:latin typeface="Calibri" panose="020F0502020204030204" pitchFamily="34" charset="0"/>
                          <a:ea typeface="+mn-ea"/>
                          <a:cs typeface="Calibri" panose="020F0502020204030204" pitchFamily="34" charset="0"/>
                        </a:rPr>
                        <a:t>а</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поштених</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односа</a:t>
                      </a:r>
                      <a:r>
                        <a:rPr lang="en-GB" sz="1900" kern="1200" dirty="0">
                          <a:solidFill>
                            <a:srgbClr val="1C1442"/>
                          </a:solidFill>
                          <a:effectLst/>
                          <a:latin typeface="Calibri" panose="020F0502020204030204" pitchFamily="34" charset="0"/>
                          <a:ea typeface="+mn-ea"/>
                          <a:cs typeface="Calibri" panose="020F0502020204030204" pitchFamily="34" charset="0"/>
                        </a:rPr>
                        <a:t>.</a:t>
                      </a:r>
                    </a:p>
                    <a:p>
                      <a:pPr marL="285750" indent="-285750"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Праведна подела задатака, ресурса и одговорности унутар групе узимајући у обзир њен специфични циљ; </a:t>
                      </a:r>
                      <a:r>
                        <a:rPr lang="en-GB" sz="1900" kern="1200" dirty="0" err="1">
                          <a:solidFill>
                            <a:srgbClr val="1C1442"/>
                          </a:solidFill>
                          <a:effectLst/>
                          <a:latin typeface="Calibri" panose="020F0502020204030204" pitchFamily="34" charset="0"/>
                          <a:ea typeface="+mn-ea"/>
                          <a:cs typeface="Calibri" panose="020F0502020204030204" pitchFamily="34" charset="0"/>
                        </a:rPr>
                        <a:t>из</a:t>
                      </a:r>
                      <a:r>
                        <a:rPr lang="sr-Cyrl-RS" sz="1900" kern="1200" dirty="0">
                          <a:solidFill>
                            <a:srgbClr val="1C1442"/>
                          </a:solidFill>
                          <a:effectLst/>
                          <a:latin typeface="Calibri" panose="020F0502020204030204" pitchFamily="34" charset="0"/>
                          <a:ea typeface="+mn-ea"/>
                          <a:cs typeface="Calibri" panose="020F0502020204030204" pitchFamily="34" charset="0"/>
                        </a:rPr>
                        <a:t>ражавање.</a:t>
                      </a:r>
                      <a:endParaRPr lang="en-GB"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000" dirty="0"/>
              <a:t>Већина </a:t>
            </a:r>
            <a:r>
              <a:rPr lang="en-US" sz="2000" dirty="0" err="1"/>
              <a:t>нових</a:t>
            </a:r>
            <a:r>
              <a:rPr lang="en-US" sz="2000" dirty="0"/>
              <a:t> </a:t>
            </a:r>
            <a:r>
              <a:rPr lang="sr-Cyrl-RS" sz="2000" dirty="0"/>
              <a:t>занимања</a:t>
            </a:r>
            <a:r>
              <a:rPr lang="en-US" sz="2000" dirty="0"/>
              <a:t> </a:t>
            </a:r>
            <a:r>
              <a:rPr lang="en-US" sz="2000" dirty="0" err="1"/>
              <a:t>за</a:t>
            </a:r>
            <a:r>
              <a:rPr lang="en-US" sz="2000" dirty="0"/>
              <a:t> </a:t>
            </a:r>
            <a:r>
              <a:rPr lang="en-US" sz="2000" dirty="0" err="1"/>
              <a:t>кој</a:t>
            </a:r>
            <a:r>
              <a:rPr lang="sr-Cyrl-RS" sz="2000" dirty="0"/>
              <a:t>а</a:t>
            </a:r>
            <a:r>
              <a:rPr lang="en-US" sz="2000" dirty="0"/>
              <a:t> се очекује да ће се проширити од </a:t>
            </a:r>
            <a:r>
              <a:rPr lang="en-US" sz="2000" dirty="0" err="1"/>
              <a:t>сада</a:t>
            </a:r>
            <a:r>
              <a:rPr lang="en-US" sz="2000" dirty="0"/>
              <a:t> </a:t>
            </a:r>
            <a:r>
              <a:rPr lang="sr-Cyrl-RS" sz="2000" dirty="0"/>
              <a:t>па </a:t>
            </a:r>
            <a:r>
              <a:rPr lang="en-US" sz="2000" dirty="0" err="1"/>
              <a:t>до</a:t>
            </a:r>
            <a:r>
              <a:rPr lang="en-US" sz="2000" dirty="0"/>
              <a:t> 2025. </a:t>
            </a:r>
            <a:r>
              <a:rPr lang="sr-Cyrl-RS" sz="2000" dirty="0"/>
              <a:t>ће </a:t>
            </a:r>
            <a:r>
              <a:rPr lang="en-US" sz="2000" dirty="0" err="1"/>
              <a:t>захтева</a:t>
            </a:r>
            <a:r>
              <a:rPr lang="sr-Cyrl-RS" sz="2000" dirty="0"/>
              <a:t>ти</a:t>
            </a:r>
            <a:r>
              <a:rPr lang="en-US" sz="2000" dirty="0"/>
              <a:t> </a:t>
            </a:r>
            <a:r>
              <a:rPr lang="sr-Cyrl-RS" sz="2000" dirty="0"/>
              <a:t>снажну</a:t>
            </a:r>
            <a:r>
              <a:rPr lang="en-US" sz="2000" dirty="0"/>
              <a:t> сарадњу и вештине комуникације (Европска комисија, Заједнички истраживачки </a:t>
            </a:r>
            <a:r>
              <a:rPr lang="en-US" sz="2000" dirty="0" err="1"/>
              <a:t>центар</a:t>
            </a:r>
            <a:r>
              <a:rPr lang="en-US" sz="2000" dirty="0"/>
              <a:t>,</a:t>
            </a:r>
            <a:r>
              <a:rPr lang="sr-Cyrl-RS" sz="2000" dirty="0"/>
              <a:t> </a:t>
            </a:r>
            <a:r>
              <a:rPr lang="en-US" sz="2000" dirty="0" err="1"/>
              <a:t>Гоенага</a:t>
            </a:r>
            <a:r>
              <a:rPr lang="en-US" sz="2000" dirty="0"/>
              <a:t>, </a:t>
            </a:r>
            <a:r>
              <a:rPr lang="en-US" sz="2000" dirty="0" err="1"/>
              <a:t>Гонзалес</a:t>
            </a:r>
            <a:r>
              <a:rPr lang="en-US" sz="2000" dirty="0"/>
              <a:t>,</a:t>
            </a:r>
            <a:r>
              <a:rPr lang="sr-Cyrl-RS" sz="2000" dirty="0"/>
              <a:t> </a:t>
            </a:r>
            <a:r>
              <a:rPr lang="en-US" sz="2000" dirty="0" err="1"/>
              <a:t>Напиерала</a:t>
            </a:r>
            <a:r>
              <a:rPr lang="en-US" sz="2000" dirty="0"/>
              <a:t> </a:t>
            </a:r>
            <a:r>
              <a:rPr lang="sr-Cyrl-RS" sz="2000" dirty="0"/>
              <a:t>и други, </a:t>
            </a:r>
            <a:r>
              <a:rPr lang="en-US" sz="2000" dirty="0"/>
              <a:t>2019).</a:t>
            </a:r>
          </a:p>
          <a:p>
            <a:pPr algn="l" rtl="0">
              <a:lnSpc>
                <a:spcPts val="2440"/>
              </a:lnSpc>
            </a:pPr>
            <a:endParaRPr lang="en-US" sz="2200" dirty="0"/>
          </a:p>
          <a:p>
            <a:pPr algn="l" rtl="0">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000" dirty="0" err="1"/>
              <a:t>Сала</a:t>
            </a:r>
            <a:r>
              <a:rPr lang="en-US" sz="2000" dirty="0"/>
              <a:t>, </a:t>
            </a:r>
            <a:r>
              <a:rPr lang="en-US" sz="2000" dirty="0" err="1"/>
              <a:t>Пуние</a:t>
            </a:r>
            <a:r>
              <a:rPr lang="en-US" sz="2000" dirty="0"/>
              <a:t>,</a:t>
            </a:r>
            <a:r>
              <a:rPr lang="sr-Cyrl-RS" sz="2000" dirty="0"/>
              <a:t> </a:t>
            </a:r>
            <a:r>
              <a:rPr lang="en-US" sz="2000" dirty="0" err="1"/>
              <a:t>Гарков</a:t>
            </a:r>
            <a:r>
              <a:rPr lang="sr-Cyrl-RS" sz="2000" dirty="0"/>
              <a:t> </a:t>
            </a:r>
            <a:r>
              <a:rPr lang="en-US" sz="2000" dirty="0"/>
              <a:t>и </a:t>
            </a:r>
            <a:r>
              <a:rPr lang="sr-Cyrl-RS" sz="2000" dirty="0"/>
              <a:t>К</a:t>
            </a:r>
            <a:r>
              <a:rPr lang="en-US" sz="2000" dirty="0" err="1"/>
              <a:t>абрера</a:t>
            </a:r>
            <a:r>
              <a:rPr lang="en-US" sz="2000" dirty="0"/>
              <a:t> (2020, </a:t>
            </a:r>
            <a:r>
              <a:rPr lang="en-US" sz="2000" dirty="0" err="1"/>
              <a:t>стр</a:t>
            </a:r>
            <a:r>
              <a:rPr lang="en-US" sz="2000" dirty="0"/>
              <a:t>. 20) </a:t>
            </a:r>
            <a:r>
              <a:rPr lang="ru-RU" sz="2000" dirty="0"/>
              <a:t>нуде следеће дефиниције и дескрипторе за комуникацију и сарадњу (погледајте табелу испод)</a:t>
            </a:r>
            <a:r>
              <a:rPr lang="sr-Cyrl-RS" sz="2000" dirty="0"/>
              <a:t>:</a:t>
            </a:r>
            <a:endParaRPr lang="en-US" sz="2000" dirty="0"/>
          </a:p>
          <a:p>
            <a:pPr algn="l" rtl="0">
              <a:lnSpc>
                <a:spcPts val="2440"/>
              </a:lnSpc>
            </a:pPr>
            <a:endParaRPr lang="en-US" sz="2200" dirty="0"/>
          </a:p>
          <a:p>
            <a:pPr algn="l" rtl="0">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Активно учење и стратегије учења</a:t>
            </a:r>
          </a:p>
          <a:p>
            <a:pPr marL="342900" indent="-342900" algn="l" rtl="0">
              <a:lnSpc>
                <a:spcPts val="2440"/>
              </a:lnSpc>
              <a:buClr>
                <a:srgbClr val="186BA8"/>
              </a:buClr>
              <a:buFont typeface="Arial" panose="020B0604020202020204" pitchFamily="34" charset="0"/>
              <a:buChar char="•"/>
            </a:pPr>
            <a:r>
              <a:rPr lang="en-US" sz="2200" dirty="0"/>
              <a:t>Континуирано учење, доживотно учење</a:t>
            </a:r>
          </a:p>
          <a:p>
            <a:pPr marL="342900" indent="-342900" algn="l" rtl="0">
              <a:lnSpc>
                <a:spcPts val="2440"/>
              </a:lnSpc>
              <a:buClr>
                <a:srgbClr val="186BA8"/>
              </a:buClr>
              <a:buFont typeface="Arial" panose="020B0604020202020204" pitchFamily="34" charset="0"/>
              <a:buChar char="•"/>
            </a:pPr>
            <a:r>
              <a:rPr lang="en-US" sz="2200" dirty="0"/>
              <a:t>Напредно размишљање</a:t>
            </a:r>
          </a:p>
          <a:p>
            <a:pPr marL="342900" indent="-342900" algn="l" rtl="0">
              <a:lnSpc>
                <a:spcPts val="2440"/>
              </a:lnSpc>
              <a:buClr>
                <a:srgbClr val="186BA8"/>
              </a:buClr>
              <a:buFont typeface="Arial" panose="020B0604020202020204" pitchFamily="34" charset="0"/>
              <a:buChar char="•"/>
            </a:pPr>
            <a:r>
              <a:rPr lang="en-US" sz="2200" dirty="0"/>
              <a:t>Учење кроз искуство</a:t>
            </a:r>
          </a:p>
          <a:p>
            <a:pPr marL="342900" indent="-342900" algn="l" rtl="0">
              <a:lnSpc>
                <a:spcPts val="2440"/>
              </a:lnSpc>
              <a:buClr>
                <a:srgbClr val="186BA8"/>
              </a:buClr>
              <a:buFont typeface="Arial" panose="020B0604020202020204" pitchFamily="34" charset="0"/>
              <a:buChar char="•"/>
            </a:pPr>
            <a:r>
              <a:rPr lang="en-US" sz="2200" dirty="0" err="1"/>
              <a:t>Учење</a:t>
            </a:r>
            <a:r>
              <a:rPr lang="en-US" sz="2200" dirty="0"/>
              <a:t> </a:t>
            </a:r>
            <a:r>
              <a:rPr lang="sr-Cyrl-RS" sz="2200" dirty="0"/>
              <a:t>како се учи</a:t>
            </a:r>
            <a:r>
              <a:rPr lang="en-US" sz="2200" dirty="0"/>
              <a:t>, управљање учењем, вештине мета-учења</a:t>
            </a:r>
          </a:p>
          <a:p>
            <a:pPr marL="342900" indent="-342900" algn="l" rtl="0">
              <a:lnSpc>
                <a:spcPts val="2440"/>
              </a:lnSpc>
              <a:buClr>
                <a:srgbClr val="186BA8"/>
              </a:buClr>
              <a:buFont typeface="Arial" panose="020B0604020202020204" pitchFamily="34" charset="0"/>
              <a:buChar char="•"/>
            </a:pPr>
            <a:r>
              <a:rPr lang="sr-Cyrl-RS" sz="2200" dirty="0"/>
              <a:t>Мануалне</a:t>
            </a:r>
            <a:r>
              <a:rPr lang="en-US" sz="2200" dirty="0"/>
              <a:t> вештине за информационе и комуникационе технологије (у вези са стратегијама учења)</a:t>
            </a:r>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602094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sr-Cyrl-RS" sz="3200" dirty="0">
                <a:solidFill>
                  <a:schemeClr val="bg1"/>
                </a:solidFill>
              </a:rPr>
              <a:t>Усмереност на раст </a:t>
            </a:r>
            <a:r>
              <a:rPr lang="en-US" sz="3200" dirty="0">
                <a:solidFill>
                  <a:schemeClr val="bg1"/>
                </a:solidFill>
              </a:rPr>
              <a:t>и учење</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05</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pPr algn="l" rtl="0"/>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pPr algn="l" rtl="0"/>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pPr algn="l" rtl="0"/>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17</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rtl="0">
              <a:lnSpc>
                <a:spcPts val="2440"/>
              </a:lnSpc>
            </a:pPr>
            <a:r>
              <a:rPr lang="en-US" sz="2200" dirty="0"/>
              <a:t>… </a:t>
            </a:r>
            <a:r>
              <a:rPr lang="en-US" sz="2200" dirty="0" err="1"/>
              <a:t>посматра</a:t>
            </a:r>
            <a:r>
              <a:rPr lang="en-US" sz="2200" dirty="0"/>
              <a:t> </a:t>
            </a:r>
            <a:r>
              <a:rPr lang="en-US" sz="2200" dirty="0" err="1"/>
              <a:t>склоност</a:t>
            </a:r>
            <a:r>
              <a:rPr lang="en-US" sz="2200" dirty="0"/>
              <a:t> </a:t>
            </a:r>
            <a:r>
              <a:rPr lang="sr-Cyrl-RS" sz="2200" dirty="0"/>
              <a:t>ка </a:t>
            </a:r>
            <a:r>
              <a:rPr lang="en-US" sz="2200" dirty="0" err="1"/>
              <a:t>учењу</a:t>
            </a:r>
            <a:r>
              <a:rPr lang="en-US" sz="2200" dirty="0"/>
              <a:t> </a:t>
            </a:r>
            <a:r>
              <a:rPr lang="en-US" sz="2200" dirty="0" err="1"/>
              <a:t>компетенције</a:t>
            </a:r>
            <a:r>
              <a:rPr lang="en-US" sz="2200" dirty="0"/>
              <a:t> </a:t>
            </a:r>
            <a:r>
              <a:rPr lang="en-US" sz="2200" dirty="0" err="1"/>
              <a:t>заједно</a:t>
            </a:r>
            <a:r>
              <a:rPr lang="en-US" sz="2200" dirty="0"/>
              <a:t> </a:t>
            </a:r>
            <a:r>
              <a:rPr lang="en-US" sz="2200" dirty="0" err="1"/>
              <a:t>са</a:t>
            </a:r>
            <a:r>
              <a:rPr lang="en-US" sz="2200" dirty="0"/>
              <a:t> </a:t>
            </a:r>
            <a:r>
              <a:rPr lang="en-US" sz="2200" dirty="0" err="1"/>
              <a:t>личним</a:t>
            </a:r>
            <a:r>
              <a:rPr lang="en-US" sz="2200" dirty="0"/>
              <a:t> и </a:t>
            </a:r>
            <a:r>
              <a:rPr lang="en-US" sz="2200" dirty="0" err="1"/>
              <a:t>друштвеним</a:t>
            </a:r>
            <a:r>
              <a:rPr lang="en-US" sz="2200" dirty="0"/>
              <a:t> </a:t>
            </a:r>
            <a:r>
              <a:rPr lang="en-US" sz="2200" dirty="0" err="1"/>
              <a:t>компетенцијама</a:t>
            </a:r>
            <a:r>
              <a:rPr lang="en-US" sz="2200" dirty="0"/>
              <a:t> и </a:t>
            </a:r>
            <a:r>
              <a:rPr lang="en-US" sz="2200" dirty="0" err="1"/>
              <a:t>објашњава</a:t>
            </a:r>
            <a:r>
              <a:rPr lang="en-US" sz="2200" dirty="0"/>
              <a:t> </a:t>
            </a:r>
            <a:r>
              <a:rPr lang="en-US" sz="2200" dirty="0" err="1"/>
              <a:t>као</a:t>
            </a:r>
            <a:r>
              <a:rPr lang="en-US" sz="2200" dirty="0"/>
              <a:t> „</a:t>
            </a:r>
            <a:r>
              <a:rPr lang="en-US" sz="2200" dirty="0" err="1"/>
              <a:t>способност</a:t>
            </a:r>
            <a:r>
              <a:rPr lang="en-US" sz="2200" dirty="0"/>
              <a:t> </a:t>
            </a:r>
            <a:r>
              <a:rPr lang="en-US" sz="2200" dirty="0" err="1"/>
              <a:t>размишљања</a:t>
            </a:r>
            <a:r>
              <a:rPr lang="en-US" sz="2200" dirty="0"/>
              <a:t> о </a:t>
            </a:r>
            <a:r>
              <a:rPr lang="en-US" sz="2200" dirty="0" err="1"/>
              <a:t>себи</a:t>
            </a:r>
            <a:r>
              <a:rPr lang="en-US" sz="2200" dirty="0"/>
              <a:t>, </a:t>
            </a:r>
            <a:r>
              <a:rPr lang="en-US" sz="2200" dirty="0" err="1"/>
              <a:t>ефикасног</a:t>
            </a:r>
            <a:r>
              <a:rPr lang="en-US" sz="2200" dirty="0"/>
              <a:t> </a:t>
            </a:r>
            <a:r>
              <a:rPr lang="en-US" sz="2200" dirty="0" err="1"/>
              <a:t>управљања</a:t>
            </a:r>
            <a:r>
              <a:rPr lang="en-US" sz="2200" dirty="0"/>
              <a:t> </a:t>
            </a:r>
            <a:r>
              <a:rPr lang="en-US" sz="2200" dirty="0" err="1"/>
              <a:t>временом</a:t>
            </a:r>
            <a:r>
              <a:rPr lang="en-US" sz="2200" dirty="0"/>
              <a:t> и </a:t>
            </a:r>
            <a:r>
              <a:rPr lang="en-US" sz="2200" dirty="0" err="1"/>
              <a:t>информацијама</a:t>
            </a:r>
            <a:r>
              <a:rPr lang="en-US" sz="2200" dirty="0"/>
              <a:t>, </a:t>
            </a:r>
            <a:r>
              <a:rPr lang="en-US" sz="2200" dirty="0" err="1"/>
              <a:t>рада</a:t>
            </a:r>
            <a:r>
              <a:rPr lang="en-US" sz="2200" dirty="0"/>
              <a:t> </a:t>
            </a:r>
            <a:r>
              <a:rPr lang="en-US" sz="2200" dirty="0" err="1"/>
              <a:t>са</a:t>
            </a:r>
            <a:r>
              <a:rPr lang="en-US" sz="2200" dirty="0"/>
              <a:t> </a:t>
            </a:r>
            <a:r>
              <a:rPr lang="en-US" sz="2200" dirty="0" err="1"/>
              <a:t>другима</a:t>
            </a:r>
            <a:r>
              <a:rPr lang="en-US" sz="2200" dirty="0"/>
              <a:t> </a:t>
            </a:r>
            <a:r>
              <a:rPr lang="en-US" sz="2200" dirty="0" err="1"/>
              <a:t>на</a:t>
            </a:r>
            <a:r>
              <a:rPr lang="en-US" sz="2200" dirty="0"/>
              <a:t> </a:t>
            </a:r>
            <a:r>
              <a:rPr lang="en-US" sz="2200" dirty="0" err="1"/>
              <a:t>конструктиван</a:t>
            </a:r>
            <a:r>
              <a:rPr lang="en-US" sz="2200" dirty="0"/>
              <a:t> </a:t>
            </a:r>
            <a:r>
              <a:rPr lang="en-US" sz="2200" dirty="0" err="1"/>
              <a:t>начин</a:t>
            </a:r>
            <a:r>
              <a:rPr lang="en-US" sz="2200" dirty="0"/>
              <a:t>, </a:t>
            </a:r>
            <a:r>
              <a:rPr lang="en-US" sz="2200" dirty="0" err="1"/>
              <a:t>задржавања</a:t>
            </a:r>
            <a:r>
              <a:rPr lang="en-US" sz="2200" dirty="0"/>
              <a:t> </a:t>
            </a:r>
            <a:r>
              <a:rPr lang="en-US" sz="2200" dirty="0" err="1"/>
              <a:t>отпорности</a:t>
            </a:r>
            <a:r>
              <a:rPr lang="en-US" sz="2200" dirty="0"/>
              <a:t> и </a:t>
            </a:r>
            <a:r>
              <a:rPr lang="en-US" sz="2200" dirty="0" err="1"/>
              <a:t>управљања</a:t>
            </a:r>
            <a:r>
              <a:rPr lang="en-US" sz="2200" dirty="0"/>
              <a:t> </a:t>
            </a:r>
            <a:r>
              <a:rPr lang="en-US" sz="2200" dirty="0" err="1"/>
              <a:t>сопственим</a:t>
            </a:r>
            <a:r>
              <a:rPr lang="en-US" sz="2200" dirty="0"/>
              <a:t> </a:t>
            </a:r>
            <a:r>
              <a:rPr lang="en-US" sz="2200" dirty="0" err="1"/>
              <a:t>учењем</a:t>
            </a:r>
            <a:r>
              <a:rPr lang="en-US" sz="2200" dirty="0"/>
              <a:t> и </a:t>
            </a:r>
            <a:r>
              <a:rPr lang="en-US" sz="2200" dirty="0" err="1"/>
              <a:t>каријером</a:t>
            </a:r>
            <a:r>
              <a:rPr lang="en-US" sz="2200" dirty="0"/>
              <a:t>”.</a:t>
            </a:r>
          </a:p>
          <a:p>
            <a:pPr algn="l" rtl="0">
              <a:lnSpc>
                <a:spcPts val="2440"/>
              </a:lnSpc>
            </a:pPr>
            <a:endParaRPr lang="en-US" sz="2200" dirty="0"/>
          </a:p>
          <a:p>
            <a:pPr algn="just" rtl="0">
              <a:lnSpc>
                <a:spcPts val="2440"/>
              </a:lnSpc>
            </a:pPr>
            <a:r>
              <a:rPr lang="en-US" sz="2200" dirty="0" err="1"/>
              <a:t>Укључује</a:t>
            </a:r>
            <a:r>
              <a:rPr lang="en-US" sz="2200" dirty="0"/>
              <a:t> </a:t>
            </a:r>
            <a:r>
              <a:rPr lang="en-US" sz="2200" dirty="0" err="1"/>
              <a:t>способност</a:t>
            </a:r>
            <a:r>
              <a:rPr lang="en-US" sz="2200" dirty="0"/>
              <a:t> </a:t>
            </a:r>
            <a:r>
              <a:rPr lang="en-US" sz="2200" dirty="0" err="1"/>
              <a:t>да</a:t>
            </a:r>
            <a:r>
              <a:rPr lang="en-US" sz="2200" dirty="0"/>
              <a:t> </a:t>
            </a:r>
            <a:r>
              <a:rPr lang="en-US" sz="2200" dirty="0" err="1"/>
              <a:t>се</a:t>
            </a:r>
            <a:r>
              <a:rPr lang="en-US" sz="2200" dirty="0"/>
              <a:t> </a:t>
            </a:r>
            <a:r>
              <a:rPr lang="en-US" sz="2200" dirty="0" err="1"/>
              <a:t>носи</a:t>
            </a:r>
            <a:r>
              <a:rPr lang="sr-Cyrl-RS" sz="2200" dirty="0"/>
              <a:t>мо</a:t>
            </a:r>
            <a:r>
              <a:rPr lang="en-US" sz="2200" dirty="0"/>
              <a:t> </a:t>
            </a:r>
            <a:r>
              <a:rPr lang="en-US" sz="2200" dirty="0" err="1"/>
              <a:t>са</a:t>
            </a:r>
            <a:r>
              <a:rPr lang="en-US" sz="2200" dirty="0"/>
              <a:t> </a:t>
            </a:r>
            <a:r>
              <a:rPr lang="en-US" sz="2200" dirty="0" err="1"/>
              <a:t>неизвесношћу</a:t>
            </a:r>
            <a:r>
              <a:rPr lang="en-US" sz="2200" dirty="0"/>
              <a:t> и </a:t>
            </a:r>
            <a:r>
              <a:rPr lang="en-US" sz="2200" dirty="0" err="1"/>
              <a:t>сложеношћу</a:t>
            </a:r>
            <a:r>
              <a:rPr lang="en-US" sz="2200" dirty="0"/>
              <a:t>, </a:t>
            </a:r>
            <a:r>
              <a:rPr lang="en-US" sz="2200" dirty="0" err="1"/>
              <a:t>научи</a:t>
            </a:r>
            <a:r>
              <a:rPr lang="sr-Cyrl-RS" sz="2200" dirty="0"/>
              <a:t>мо</a:t>
            </a:r>
            <a:r>
              <a:rPr lang="en-US" sz="2200" dirty="0"/>
              <a:t> </a:t>
            </a:r>
            <a:r>
              <a:rPr lang="en-US" sz="2200" dirty="0" err="1"/>
              <a:t>да</a:t>
            </a:r>
            <a:r>
              <a:rPr lang="en-US" sz="2200" dirty="0"/>
              <a:t> </a:t>
            </a:r>
            <a:r>
              <a:rPr lang="en-US" sz="2200" dirty="0" err="1"/>
              <a:t>учи</a:t>
            </a:r>
            <a:r>
              <a:rPr lang="sr-Cyrl-RS" sz="2200" dirty="0"/>
              <a:t>мо</a:t>
            </a:r>
            <a:r>
              <a:rPr lang="en-US" sz="2200" dirty="0"/>
              <a:t>, </a:t>
            </a:r>
            <a:r>
              <a:rPr lang="en-US" sz="2200" dirty="0" err="1"/>
              <a:t>подржи</a:t>
            </a:r>
            <a:r>
              <a:rPr lang="sr-Cyrl-RS" sz="2200" dirty="0"/>
              <a:t>мо</a:t>
            </a:r>
            <a:r>
              <a:rPr lang="en-US" sz="2200" dirty="0"/>
              <a:t> </a:t>
            </a:r>
            <a:r>
              <a:rPr lang="en-US" sz="2200" dirty="0" err="1"/>
              <a:t>своје</a:t>
            </a:r>
            <a:r>
              <a:rPr lang="en-US" sz="2200" dirty="0"/>
              <a:t> </a:t>
            </a:r>
            <a:r>
              <a:rPr lang="en-US" sz="2200" dirty="0" err="1"/>
              <a:t>физичко</a:t>
            </a:r>
            <a:r>
              <a:rPr lang="en-US" sz="2200" dirty="0"/>
              <a:t> и </a:t>
            </a:r>
            <a:r>
              <a:rPr lang="en-US" sz="2200" dirty="0" err="1"/>
              <a:t>емоционално</a:t>
            </a:r>
            <a:r>
              <a:rPr lang="en-US" sz="2200" dirty="0"/>
              <a:t> </a:t>
            </a:r>
            <a:r>
              <a:rPr lang="en-US" sz="2200" dirty="0" err="1"/>
              <a:t>благостање</a:t>
            </a:r>
            <a:r>
              <a:rPr lang="en-US" sz="2200" dirty="0"/>
              <a:t>, </a:t>
            </a:r>
            <a:r>
              <a:rPr lang="en-US" sz="2200" dirty="0" err="1"/>
              <a:t>да</a:t>
            </a:r>
            <a:r>
              <a:rPr lang="en-US" sz="2200" dirty="0"/>
              <a:t> </a:t>
            </a:r>
            <a:r>
              <a:rPr lang="en-US" sz="2200" dirty="0" err="1"/>
              <a:t>одржи</a:t>
            </a:r>
            <a:r>
              <a:rPr lang="sr-Cyrl-RS" sz="2200" dirty="0"/>
              <a:t>мо </a:t>
            </a:r>
            <a:r>
              <a:rPr lang="en-US" sz="2200" dirty="0" err="1"/>
              <a:t>физичко</a:t>
            </a:r>
            <a:r>
              <a:rPr lang="en-US" sz="2200" dirty="0"/>
              <a:t> и </a:t>
            </a:r>
            <a:r>
              <a:rPr lang="en-US" sz="2200" dirty="0" err="1"/>
              <a:t>ментално</a:t>
            </a:r>
            <a:r>
              <a:rPr lang="en-US" sz="2200" dirty="0"/>
              <a:t> </a:t>
            </a:r>
            <a:r>
              <a:rPr lang="en-US" sz="2200" dirty="0" err="1"/>
              <a:t>здравље</a:t>
            </a:r>
            <a:r>
              <a:rPr lang="en-US" sz="2200" dirty="0"/>
              <a:t> и </a:t>
            </a:r>
            <a:r>
              <a:rPr lang="en-US" sz="2200" dirty="0" err="1"/>
              <a:t>да</a:t>
            </a:r>
            <a:r>
              <a:rPr lang="en-US" sz="2200" dirty="0"/>
              <a:t> </a:t>
            </a:r>
            <a:r>
              <a:rPr lang="en-US" sz="2200" dirty="0" err="1"/>
              <a:t>буде</a:t>
            </a:r>
            <a:r>
              <a:rPr lang="sr-Cyrl-RS" sz="2200" dirty="0"/>
              <a:t>мо</a:t>
            </a:r>
            <a:r>
              <a:rPr lang="en-US" sz="2200" dirty="0"/>
              <a:t> у </a:t>
            </a:r>
            <a:r>
              <a:rPr lang="en-US" sz="2200" dirty="0" err="1"/>
              <a:t>стању</a:t>
            </a:r>
            <a:r>
              <a:rPr lang="en-US" sz="2200" dirty="0"/>
              <a:t> </a:t>
            </a:r>
            <a:r>
              <a:rPr lang="en-US" sz="2200" dirty="0" err="1"/>
              <a:t>да</a:t>
            </a:r>
            <a:r>
              <a:rPr lang="en-US" sz="2200" dirty="0"/>
              <a:t> </a:t>
            </a:r>
            <a:r>
              <a:rPr lang="en-US" sz="2200" dirty="0" err="1"/>
              <a:t>води</a:t>
            </a:r>
            <a:r>
              <a:rPr lang="sr-Cyrl-RS" sz="2200" dirty="0"/>
              <a:t>мо</a:t>
            </a:r>
            <a:r>
              <a:rPr lang="en-US" sz="2200" dirty="0"/>
              <a:t> </a:t>
            </a:r>
            <a:r>
              <a:rPr lang="en-US" sz="2200" dirty="0" err="1"/>
              <a:t>здрав</a:t>
            </a:r>
            <a:r>
              <a:rPr lang="sr-Cyrl-RS" sz="2200" dirty="0"/>
              <a:t> и освешћен</a:t>
            </a:r>
            <a:r>
              <a:rPr lang="en-US" sz="2200" dirty="0"/>
              <a:t> </a:t>
            </a:r>
            <a:r>
              <a:rPr lang="en-US" sz="2200" dirty="0" err="1"/>
              <a:t>живот</a:t>
            </a:r>
            <a:r>
              <a:rPr lang="en-US" sz="2200" dirty="0"/>
              <a:t> </a:t>
            </a:r>
            <a:r>
              <a:rPr lang="en-US" sz="2200" dirty="0" err="1"/>
              <a:t>оријентисан</a:t>
            </a:r>
            <a:r>
              <a:rPr lang="en-US" sz="2200" dirty="0"/>
              <a:t> </a:t>
            </a:r>
            <a:r>
              <a:rPr lang="en-US" sz="2200" dirty="0" err="1"/>
              <a:t>на</a:t>
            </a:r>
            <a:r>
              <a:rPr lang="en-US" sz="2200" dirty="0"/>
              <a:t> </a:t>
            </a:r>
            <a:r>
              <a:rPr lang="en-US" sz="2200" dirty="0" err="1"/>
              <a:t>будућност</a:t>
            </a:r>
            <a:r>
              <a:rPr lang="en-US" sz="2200" dirty="0"/>
              <a:t>, </a:t>
            </a:r>
            <a:r>
              <a:rPr lang="en-US" sz="2200" dirty="0" err="1"/>
              <a:t>саосећа</a:t>
            </a:r>
            <a:r>
              <a:rPr lang="sr-Cyrl-RS" sz="2200" dirty="0"/>
              <a:t>мо</a:t>
            </a:r>
            <a:r>
              <a:rPr lang="en-US" sz="2200" dirty="0"/>
              <a:t> и </a:t>
            </a:r>
            <a:r>
              <a:rPr lang="en-US" sz="2200" dirty="0" err="1"/>
              <a:t>управља</a:t>
            </a:r>
            <a:r>
              <a:rPr lang="sr-Cyrl-RS" sz="2200" dirty="0"/>
              <a:t>мо конфликтима</a:t>
            </a:r>
            <a:r>
              <a:rPr lang="en-US" sz="2200" dirty="0"/>
              <a:t> у </a:t>
            </a:r>
            <a:r>
              <a:rPr lang="en-US" sz="2200" dirty="0" err="1"/>
              <a:t>инклузивном</a:t>
            </a:r>
            <a:r>
              <a:rPr lang="en-US" sz="2200" dirty="0"/>
              <a:t> и </a:t>
            </a:r>
            <a:r>
              <a:rPr lang="en-US" sz="2200" dirty="0" err="1"/>
              <a:t>подржавајућем</a:t>
            </a:r>
            <a:r>
              <a:rPr lang="en-US" sz="2200" dirty="0"/>
              <a:t> </a:t>
            </a:r>
            <a:r>
              <a:rPr lang="en-US" sz="2200" dirty="0" err="1"/>
              <a:t>контексту</a:t>
            </a:r>
            <a:r>
              <a:rPr lang="en-US" sz="2200" dirty="0"/>
              <a:t>.</a:t>
            </a:r>
          </a:p>
          <a:p>
            <a:pPr algn="just" rtl="0">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1631216"/>
          </a:xfrm>
          <a:prstGeom prst="rect">
            <a:avLst/>
          </a:prstGeom>
          <a:noFill/>
        </p:spPr>
        <p:txBody>
          <a:bodyPr wrap="square">
            <a:spAutoFit/>
          </a:bodyPr>
          <a:lstStyle/>
          <a:p>
            <a:pPr algn="l" rtl="0"/>
            <a:r>
              <a:rPr lang="en-US" sz="2500" dirty="0">
                <a:solidFill>
                  <a:schemeClr val="bg1"/>
                </a:solidFill>
                <a:latin typeface="Calibri" panose="020F0502020204030204" pitchFamily="34" charset="0"/>
                <a:cs typeface="Calibri" panose="020F0502020204030204" pitchFamily="34" charset="0"/>
              </a:rPr>
              <a:t>Европски оквир кључних компетенција </a:t>
            </a:r>
            <a:r>
              <a:rPr lang="en-US" sz="2500" dirty="0" err="1">
                <a:solidFill>
                  <a:schemeClr val="bg1"/>
                </a:solidFill>
                <a:latin typeface="Calibri" panose="020F0502020204030204" pitchFamily="34" charset="0"/>
                <a:cs typeface="Calibri" panose="020F0502020204030204" pitchFamily="34" charset="0"/>
              </a:rPr>
              <a:t>за</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целоживотно</a:t>
            </a:r>
            <a:r>
              <a:rPr lang="en-US" sz="2500" dirty="0">
                <a:solidFill>
                  <a:schemeClr val="bg1"/>
                </a:solidFill>
                <a:latin typeface="Calibri" panose="020F0502020204030204" pitchFamily="34" charset="0"/>
                <a:cs typeface="Calibri" panose="020F0502020204030204" pitchFamily="34" charset="0"/>
              </a:rPr>
              <a:t> учење (</a:t>
            </a:r>
            <a:r>
              <a:rPr lang="en-US" sz="2500" dirty="0" err="1">
                <a:solidFill>
                  <a:schemeClr val="bg1"/>
                </a:solidFill>
                <a:latin typeface="Calibri" panose="020F0502020204030204" pitchFamily="34" charset="0"/>
                <a:cs typeface="Calibri" panose="020F0502020204030204" pitchFamily="34" charset="0"/>
              </a:rPr>
              <a:t>Савет</a:t>
            </a:r>
            <a:r>
              <a:rPr lang="en-US" sz="2500" dirty="0">
                <a:solidFill>
                  <a:schemeClr val="bg1"/>
                </a:solidFill>
                <a:latin typeface="Calibri" panose="020F0502020204030204" pitchFamily="34" charset="0"/>
                <a:cs typeface="Calibri" panose="020F0502020204030204" pitchFamily="34" charset="0"/>
              </a:rPr>
              <a:t> ЕУ, 2018)…</a:t>
            </a:r>
          </a:p>
        </p:txBody>
      </p:sp>
    </p:spTree>
    <p:extLst>
      <p:ext uri="{BB962C8B-B14F-4D97-AF65-F5344CB8AC3E}">
        <p14:creationId xmlns:p14="http://schemas.microsoft.com/office/powerpoint/2010/main" val="16121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18</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sr-Cyrl-RS" sz="2200" dirty="0"/>
              <a:t>Усмереност на раст </a:t>
            </a:r>
            <a:r>
              <a:rPr lang="en-US" sz="2200" dirty="0" err="1"/>
              <a:t>је</a:t>
            </a:r>
            <a:r>
              <a:rPr lang="en-US" sz="2200" dirty="0"/>
              <a:t> критична полазна тачка за свачији пут учења. </a:t>
            </a:r>
            <a:r>
              <a:rPr lang="sr-Cyrl-RS" sz="2200" dirty="0"/>
              <a:t>Како кажу</a:t>
            </a:r>
            <a:r>
              <a:rPr lang="en-US" sz="2200" dirty="0"/>
              <a:t> </a:t>
            </a:r>
            <a:r>
              <a:rPr lang="en-US" sz="2200" dirty="0" err="1"/>
              <a:t>Сал</a:t>
            </a:r>
            <a:r>
              <a:rPr lang="sr-Cyrl-RS" sz="2200" dirty="0"/>
              <a:t>а</a:t>
            </a:r>
            <a:r>
              <a:rPr lang="en-US" sz="2200" dirty="0"/>
              <a:t>, </a:t>
            </a:r>
            <a:r>
              <a:rPr lang="en-US" sz="2200" dirty="0" err="1"/>
              <a:t>Пуние</a:t>
            </a:r>
            <a:r>
              <a:rPr lang="en-US" sz="2200" dirty="0"/>
              <a:t>,</a:t>
            </a:r>
            <a:r>
              <a:rPr lang="sr-Cyrl-RS" sz="2200" dirty="0"/>
              <a:t> </a:t>
            </a:r>
            <a:r>
              <a:rPr lang="en-US" sz="2200" dirty="0" err="1"/>
              <a:t>Гарков</a:t>
            </a:r>
            <a:r>
              <a:rPr lang="sr-Cyrl-RS" sz="2200" dirty="0"/>
              <a:t> </a:t>
            </a:r>
            <a:r>
              <a:rPr lang="en-US" sz="2200" dirty="0"/>
              <a:t>и </a:t>
            </a:r>
            <a:r>
              <a:rPr lang="sr-Cyrl-RS" sz="2200" dirty="0"/>
              <a:t>Кабрера</a:t>
            </a:r>
            <a:r>
              <a:rPr lang="en-US" sz="2200" dirty="0"/>
              <a:t> (2020), начин </a:t>
            </a:r>
            <a:r>
              <a:rPr lang="en-US" sz="2200" dirty="0" err="1"/>
              <a:t>размишљања</a:t>
            </a:r>
            <a:r>
              <a:rPr lang="en-US" sz="2200" dirty="0"/>
              <a:t> </a:t>
            </a:r>
            <a:r>
              <a:rPr lang="sr-Cyrl-RS" sz="2200" dirty="0"/>
              <a:t>о </a:t>
            </a:r>
            <a:r>
              <a:rPr lang="en-US" sz="2200" dirty="0" err="1"/>
              <a:t>раст</a:t>
            </a:r>
            <a:r>
              <a:rPr lang="sr-Cyrl-RS" sz="2200" dirty="0"/>
              <a:t>у</a:t>
            </a:r>
            <a:r>
              <a:rPr lang="en-US" sz="2200" dirty="0"/>
              <a:t> – вера у сопствени и туђи потенцијал да </a:t>
            </a:r>
            <a:r>
              <a:rPr lang="en-US" sz="2200" dirty="0" err="1"/>
              <a:t>непрестано</a:t>
            </a:r>
            <a:r>
              <a:rPr lang="en-US" sz="2200" dirty="0"/>
              <a:t> </a:t>
            </a:r>
            <a:r>
              <a:rPr lang="en-US" sz="2200" dirty="0" err="1"/>
              <a:t>уч</a:t>
            </a:r>
            <a:r>
              <a:rPr lang="sr-Cyrl-RS" sz="2200" dirty="0"/>
              <a:t>имо</a:t>
            </a:r>
            <a:r>
              <a:rPr lang="en-US" sz="2200" dirty="0"/>
              <a:t> и </a:t>
            </a:r>
            <a:r>
              <a:rPr lang="en-US" sz="2200" dirty="0" err="1"/>
              <a:t>напредуј</a:t>
            </a:r>
            <a:r>
              <a:rPr lang="sr-Cyrl-RS" sz="2200" dirty="0"/>
              <a:t>емо</a:t>
            </a:r>
            <a:r>
              <a:rPr lang="en-US" sz="2200" dirty="0"/>
              <a:t> – </a:t>
            </a:r>
            <a:r>
              <a:rPr lang="sr-Cyrl-RS" sz="2200" dirty="0"/>
              <a:t>се </a:t>
            </a:r>
            <a:r>
              <a:rPr lang="en-US" sz="2200" dirty="0" err="1"/>
              <a:t>може</a:t>
            </a:r>
            <a:r>
              <a:rPr lang="en-US" sz="2200" dirty="0"/>
              <a:t> </a:t>
            </a:r>
            <a:r>
              <a:rPr lang="en-US" sz="2200" dirty="0" err="1"/>
              <a:t>описати</a:t>
            </a:r>
            <a:r>
              <a:rPr lang="en-US" sz="2200" dirty="0"/>
              <a:t> следећим дескрипторима:</a:t>
            </a:r>
          </a:p>
          <a:p>
            <a:pPr algn="l" rtl="0">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r>
              <a:rPr lang="en-US" sz="2200" dirty="0">
                <a:solidFill>
                  <a:schemeClr val="bg1"/>
                </a:solidFill>
              </a:rPr>
              <a:t>Свест и поверење у своје и туђе способности </a:t>
            </a:r>
            <a:r>
              <a:rPr lang="en-US" sz="2200" dirty="0" err="1">
                <a:solidFill>
                  <a:schemeClr val="bg1"/>
                </a:solidFill>
              </a:rPr>
              <a:t>да</a:t>
            </a:r>
            <a:r>
              <a:rPr lang="en-US" sz="2200" dirty="0">
                <a:solidFill>
                  <a:schemeClr val="bg1"/>
                </a:solidFill>
              </a:rPr>
              <a:t> </a:t>
            </a:r>
            <a:r>
              <a:rPr lang="en-US" sz="2200" dirty="0" err="1">
                <a:solidFill>
                  <a:schemeClr val="bg1"/>
                </a:solidFill>
              </a:rPr>
              <a:t>уч</a:t>
            </a:r>
            <a:r>
              <a:rPr lang="sr-Cyrl-RS" sz="2200" dirty="0">
                <a:solidFill>
                  <a:schemeClr val="bg1"/>
                </a:solidFill>
              </a:rPr>
              <a:t>имо</a:t>
            </a:r>
            <a:r>
              <a:rPr lang="en-US" sz="2200" dirty="0">
                <a:solidFill>
                  <a:schemeClr val="bg1"/>
                </a:solidFill>
              </a:rPr>
              <a:t>,</a:t>
            </a:r>
            <a:r>
              <a:rPr lang="sr-Cyrl-RS" sz="2200" dirty="0">
                <a:solidFill>
                  <a:schemeClr val="bg1"/>
                </a:solidFill>
              </a:rPr>
              <a:t> напредујемо</a:t>
            </a:r>
            <a:r>
              <a:rPr lang="en-US" sz="2200" dirty="0">
                <a:solidFill>
                  <a:schemeClr val="bg1"/>
                </a:solidFill>
              </a:rPr>
              <a:t> и </a:t>
            </a:r>
            <a:r>
              <a:rPr lang="sr-Cyrl-RS" sz="2200" dirty="0">
                <a:solidFill>
                  <a:schemeClr val="bg1"/>
                </a:solidFill>
              </a:rPr>
              <a:t>остварујемо постигнућа</a:t>
            </a:r>
            <a:r>
              <a:rPr lang="en-US" sz="2200" dirty="0">
                <a:solidFill>
                  <a:schemeClr val="bg1"/>
                </a:solidFill>
              </a:rPr>
              <a:t> радом и посвећеношћу.</a:t>
            </a:r>
          </a:p>
          <a:p>
            <a:pPr algn="l" rtl="0"/>
            <a:endParaRPr lang="en-US" sz="2200" dirty="0">
              <a:solidFill>
                <a:schemeClr val="bg1"/>
              </a:solidFill>
            </a:endParaRPr>
          </a:p>
          <a:p>
            <a:pPr algn="just" rtl="0"/>
            <a:r>
              <a:rPr lang="en-US" sz="2200" dirty="0">
                <a:solidFill>
                  <a:schemeClr val="bg1"/>
                </a:solidFill>
              </a:rPr>
              <a:t>Разумевање да је учење доживотни процес који захтева отвореност, радозналост и одлучност.</a:t>
            </a:r>
          </a:p>
          <a:p>
            <a:pPr algn="l" rtl="0"/>
            <a:endParaRPr lang="en-US" sz="2200" dirty="0">
              <a:solidFill>
                <a:schemeClr val="bg1"/>
              </a:solidFill>
            </a:endParaRPr>
          </a:p>
          <a:p>
            <a:pPr algn="just" rtl="0"/>
            <a:r>
              <a:rPr lang="en-US" sz="2200" dirty="0">
                <a:solidFill>
                  <a:schemeClr val="bg1"/>
                </a:solidFill>
              </a:rPr>
              <a:t>Размишљање о повратним информацијама других људи, као и о успешним и неуспешним искуствима како би се наставио развој сопствених потенцијала.</a:t>
            </a:r>
          </a:p>
          <a:p>
            <a:pPr algn="l" rtl="0"/>
            <a:endParaRPr lang="en-US" sz="2200" dirty="0">
              <a:solidFill>
                <a:schemeClr val="bg1"/>
              </a:solidFill>
            </a:endParaRPr>
          </a:p>
          <a:p>
            <a:pPr algn="l" rtl="0"/>
            <a:endParaRPr lang="en-US" sz="2200" dirty="0">
              <a:solidFill>
                <a:schemeClr val="bg1"/>
              </a:solidFill>
            </a:endParaRPr>
          </a:p>
          <a:p>
            <a:pPr algn="l" rtl="0"/>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19</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400" dirty="0"/>
              <a:t>Способност и спремност особе да проактивно учествује у доживотном учењу и прилагођавању је од суштинског значаја за успех у каријери. Континуирано доживотно учење је један од начина да останете у форми у контексту тржишта рада са променљивим и све већим захтевима послодаваца (Томлинсон, 2012).</a:t>
            </a:r>
          </a:p>
          <a:p>
            <a:pPr algn="just" rtl="0">
              <a:lnSpc>
                <a:spcPts val="2440"/>
              </a:lnSpc>
            </a:pPr>
            <a:endParaRPr lang="en-US" sz="2400" dirty="0"/>
          </a:p>
          <a:p>
            <a:pPr algn="just" rtl="0">
              <a:lnSpc>
                <a:spcPts val="2440"/>
              </a:lnSpc>
            </a:pPr>
            <a:r>
              <a:rPr lang="en-US" sz="2400" dirty="0"/>
              <a:t>Развојна психологија такође показује да се развој компетенција </a:t>
            </a:r>
            <a:r>
              <a:rPr lang="en-US" sz="2400" dirty="0" err="1"/>
              <a:t>не</a:t>
            </a:r>
            <a:r>
              <a:rPr lang="en-US" sz="2400" dirty="0"/>
              <a:t> </a:t>
            </a:r>
            <a:r>
              <a:rPr lang="en-US" sz="2400" dirty="0" err="1"/>
              <a:t>завршава</a:t>
            </a:r>
            <a:r>
              <a:rPr lang="en-US" sz="2400" dirty="0"/>
              <a:t> у </a:t>
            </a:r>
            <a:r>
              <a:rPr lang="en-US" sz="2400" dirty="0" err="1"/>
              <a:t>адолесценцији</a:t>
            </a:r>
            <a:r>
              <a:rPr lang="en-US" sz="2400" dirty="0"/>
              <a:t>, </a:t>
            </a:r>
            <a:r>
              <a:rPr lang="en-US" sz="2400" dirty="0" err="1"/>
              <a:t>већ</a:t>
            </a:r>
            <a:r>
              <a:rPr lang="en-US" sz="2400" dirty="0"/>
              <a:t> </a:t>
            </a:r>
            <a:r>
              <a:rPr lang="en-US" sz="2400" dirty="0" err="1"/>
              <a:t>се</a:t>
            </a:r>
            <a:r>
              <a:rPr lang="en-US" sz="2400" dirty="0"/>
              <a:t> </a:t>
            </a:r>
            <a:r>
              <a:rPr lang="en-US" sz="2400" dirty="0" err="1"/>
              <a:t>наставља</a:t>
            </a:r>
            <a:r>
              <a:rPr lang="en-US" sz="2400" dirty="0"/>
              <a:t> </a:t>
            </a:r>
            <a:r>
              <a:rPr lang="sr-Cyrl-RS" sz="2400" dirty="0"/>
              <a:t>и касније</a:t>
            </a:r>
            <a:r>
              <a:rPr lang="en-US" sz="2400" dirty="0"/>
              <a:t>. Посебно, способност размишљања и рефлексивног деловања расте са зрелошћу (ОЕЦД, 2005). То разбија митове о ограниченој способности одраслих да уче.</a:t>
            </a:r>
          </a:p>
          <a:p>
            <a:pPr algn="l" rtl="0">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rtl="0"/>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pPr algn="l" rtl="0"/>
            <a:r>
              <a:rPr lang="en-US" sz="1800" dirty="0"/>
              <a:t>Мета-оквир </a:t>
            </a:r>
            <a:r>
              <a:rPr lang="en-US" sz="1800" dirty="0" err="1"/>
              <a:t>вештина</a:t>
            </a:r>
            <a:r>
              <a:rPr lang="en-US" sz="1800" dirty="0"/>
              <a:t> </a:t>
            </a:r>
            <a:r>
              <a:rPr lang="sr-Cyrl-RS" sz="1800" dirty="0"/>
              <a:t>за </a:t>
            </a:r>
            <a:r>
              <a:rPr lang="en-US" sz="1800" dirty="0"/>
              <a:t>21. </a:t>
            </a:r>
            <a:r>
              <a:rPr lang="en-US" sz="1800" dirty="0" err="1"/>
              <a:t>век</a:t>
            </a:r>
            <a:endParaRPr lang="en-US" sz="1800" dirty="0"/>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rtl="0"/>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pPr algn="l" rtl="0"/>
            <a:r>
              <a:rPr lang="sr-Cyrl-RS" sz="1800" dirty="0"/>
              <a:t>Самоконтрола</a:t>
            </a:r>
            <a:r>
              <a:rPr lang="en-US" sz="1800" dirty="0"/>
              <a:t>, сврсисходност, истрајност</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rtl="0"/>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a:xfrm>
            <a:off x="4483127" y="1409546"/>
            <a:ext cx="7771626" cy="192298"/>
          </a:xfrm>
        </p:spPr>
        <p:txBody>
          <a:bodyPr/>
          <a:lstStyle/>
          <a:p>
            <a:pPr algn="l" rtl="0">
              <a:spcBef>
                <a:spcPts val="0"/>
              </a:spcBef>
            </a:pPr>
            <a:r>
              <a:rPr lang="en-US" sz="1800" dirty="0"/>
              <a:t>Критичко мишљење, решавање проблема и системско размишљање</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rtl="0"/>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pPr algn="l" rtl="0"/>
            <a:r>
              <a:rPr lang="en-US" sz="1800" dirty="0"/>
              <a:t>Комуникација, сарадња и тимски рад</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rtl="0"/>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pPr algn="l" rtl="0"/>
            <a:r>
              <a:rPr lang="sr-Cyrl-RS" sz="1800" dirty="0"/>
              <a:t>Усмереност на раст</a:t>
            </a:r>
            <a:r>
              <a:rPr lang="en-US" sz="1800" dirty="0"/>
              <a:t> и учење</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rtl="0"/>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pPr algn="l" rtl="0"/>
            <a:r>
              <a:rPr lang="en-US" sz="1800" dirty="0"/>
              <a:t>Одговорност и правичност</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rtl="0"/>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pPr algn="l" rtl="0"/>
            <a:r>
              <a:rPr lang="en-US" sz="1800" dirty="0"/>
              <a:t>Прилагодљивост, </a:t>
            </a:r>
            <a:r>
              <a:rPr lang="sr-Cyrl-RS" sz="1800" dirty="0"/>
              <a:t>резилијентност</a:t>
            </a:r>
            <a:r>
              <a:rPr lang="en-US" sz="1800" dirty="0"/>
              <a:t> и отпорност на стрес</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pPr algn="l" rtl="0"/>
            <a:r>
              <a:rPr lang="en-US" dirty="0"/>
              <a:t>САДРЖАЈ</a:t>
            </a:r>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pPr algn="l" rtl="0"/>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a:xfrm>
            <a:off x="4483126" y="3599510"/>
            <a:ext cx="7708873" cy="151972"/>
          </a:xfrm>
        </p:spPr>
        <p:txBody>
          <a:bodyPr/>
          <a:lstStyle/>
          <a:p>
            <a:pPr algn="l" rtl="0"/>
            <a:r>
              <a:rPr lang="en-US" sz="1800" dirty="0"/>
              <a:t>Креативност, радозналост, отворен начин размишљања, </a:t>
            </a:r>
            <a:r>
              <a:rPr lang="en-US" sz="1800" dirty="0" err="1"/>
              <a:t>уочавање</a:t>
            </a:r>
            <a:r>
              <a:rPr lang="en-US" sz="1800" dirty="0"/>
              <a:t> </a:t>
            </a:r>
            <a:r>
              <a:rPr lang="sr-Cyrl-RS" sz="1800" dirty="0"/>
              <a:t>прилика</a:t>
            </a:r>
            <a:endParaRPr lang="en-US" sz="1800" dirty="0"/>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pPr algn="l" rtl="0"/>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pPr algn="l" rtl="0"/>
            <a:r>
              <a:rPr lang="en-US" sz="1800" dirty="0" err="1"/>
              <a:t>Информациона</a:t>
            </a:r>
            <a:r>
              <a:rPr lang="en-US" sz="1800" dirty="0"/>
              <a:t> </a:t>
            </a:r>
            <a:r>
              <a:rPr lang="en-US" sz="1800" dirty="0" err="1"/>
              <a:t>писменост</a:t>
            </a:r>
            <a:r>
              <a:rPr lang="en-US" sz="1800" dirty="0"/>
              <a:t>, интерпретација информација</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pPr algn="l" rtl="0"/>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pPr algn="l" rtl="0"/>
            <a:r>
              <a:rPr lang="en-US" sz="1800" dirty="0"/>
              <a:t>Добробит, позитиван став и </a:t>
            </a:r>
            <a:r>
              <a:rPr lang="sr-Cyrl-RS" sz="1800" dirty="0"/>
              <a:t>будност/</a:t>
            </a:r>
            <a:r>
              <a:rPr lang="en-US" sz="1800" dirty="0" err="1"/>
              <a:t>пажња</a:t>
            </a:r>
            <a:endParaRPr lang="en-US" sz="1800" dirty="0"/>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pPr algn="l" rtl="0"/>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pPr algn="l" rtl="0"/>
            <a:r>
              <a:rPr lang="en-US" sz="1800" dirty="0"/>
              <a:t>Емоционална интелигенција и емпатија</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pPr algn="l" rtl="0"/>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pPr algn="l" rtl="0"/>
            <a:r>
              <a:rPr lang="en-US" sz="1800" dirty="0"/>
              <a:t>Критичко мишљење, решавање проблема и системско размишљање</a:t>
            </a:r>
          </a:p>
        </p:txBody>
      </p:sp>
      <p:sp>
        <p:nvSpPr>
          <p:cNvPr id="2" name="TextBox 1"/>
          <p:cNvSpPr txBox="1"/>
          <p:nvPr/>
        </p:nvSpPr>
        <p:spPr>
          <a:xfrm>
            <a:off x="3926840" y="6009640"/>
            <a:ext cx="6797040" cy="684611"/>
          </a:xfrm>
          <a:prstGeom prst="rect">
            <a:avLst/>
          </a:prstGeom>
          <a:solidFill>
            <a:schemeClr val="bg1"/>
          </a:solidFill>
        </p:spPr>
        <p:txBody>
          <a:bodyPr wrap="square" rtlCol="0">
            <a:spAutoFit/>
          </a:bodyPr>
          <a:lstStyle/>
          <a:p>
            <a:pPr algn="just"/>
            <a:r>
              <a:rPr lang="ru-RU" dirty="0">
                <a:latin typeface="Calibri" panose="020F0502020204030204" pitchFamily="34" charset="0"/>
                <a:cs typeface="Calibri" panose="020F0502020204030204" pitchFamily="34" charset="0"/>
              </a:rPr>
              <a:t>Подршка Европске комисије 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Интегритет</a:t>
            </a:r>
          </a:p>
          <a:p>
            <a:pPr marL="342900" lvl="0" indent="-342900" algn="l" rtl="0">
              <a:lnSpc>
                <a:spcPts val="2440"/>
              </a:lnSpc>
              <a:buClr>
                <a:srgbClr val="186BA8"/>
              </a:buClr>
              <a:buFont typeface="Arial" panose="020B0604020202020204" pitchFamily="34" charset="0"/>
              <a:buChar char="•"/>
            </a:pPr>
            <a:r>
              <a:rPr lang="en-US" sz="2200" dirty="0"/>
              <a:t>Правда</a:t>
            </a:r>
          </a:p>
          <a:p>
            <a:pPr marL="342900" lvl="0" indent="-342900" algn="l" rtl="0">
              <a:lnSpc>
                <a:spcPts val="2440"/>
              </a:lnSpc>
              <a:buClr>
                <a:srgbClr val="186BA8"/>
              </a:buClr>
              <a:buFont typeface="Arial" panose="020B0604020202020204" pitchFamily="34" charset="0"/>
              <a:buChar char="•"/>
            </a:pPr>
            <a:r>
              <a:rPr lang="en-US" sz="2200" dirty="0" err="1"/>
              <a:t>Продуктивност</a:t>
            </a:r>
            <a:endParaRPr lang="en-US" sz="2200" dirty="0"/>
          </a:p>
          <a:p>
            <a:pPr marL="342900" lvl="0" indent="-342900" algn="l" rtl="0">
              <a:lnSpc>
                <a:spcPts val="2440"/>
              </a:lnSpc>
              <a:buClr>
                <a:srgbClr val="186BA8"/>
              </a:buClr>
              <a:buFont typeface="Arial" panose="020B0604020202020204" pitchFamily="34" charset="0"/>
              <a:buChar char="•"/>
            </a:pPr>
            <a:r>
              <a:rPr lang="en-US" sz="2200" dirty="0"/>
              <a:t>Одговорност</a:t>
            </a:r>
          </a:p>
          <a:p>
            <a:pPr marL="342900" lvl="0" indent="-342900" algn="l" rtl="0">
              <a:lnSpc>
                <a:spcPts val="2440"/>
              </a:lnSpc>
              <a:buClr>
                <a:srgbClr val="186BA8"/>
              </a:buClr>
              <a:buFont typeface="Arial" panose="020B0604020202020204" pitchFamily="34" charset="0"/>
              <a:buChar char="•"/>
            </a:pPr>
            <a:r>
              <a:rPr lang="en-US" sz="2200" dirty="0" err="1"/>
              <a:t>Подр</a:t>
            </a:r>
            <a:r>
              <a:rPr lang="sr-Cyrl-RS" sz="2200" dirty="0"/>
              <a:t>шка</a:t>
            </a:r>
            <a:r>
              <a:rPr lang="en-US" sz="2200" dirty="0"/>
              <a:t> правичности</a:t>
            </a:r>
          </a:p>
          <a:p>
            <a:pPr marL="342900" lvl="0" indent="-342900" algn="l" rtl="0">
              <a:lnSpc>
                <a:spcPts val="2440"/>
              </a:lnSpc>
              <a:buClr>
                <a:srgbClr val="186BA8"/>
              </a:buClr>
              <a:buFont typeface="Arial" panose="020B0604020202020204" pitchFamily="34" charset="0"/>
              <a:buChar char="•"/>
            </a:pPr>
            <a:r>
              <a:rPr lang="en-US" sz="2200" dirty="0"/>
              <a:t>Радна етика, савесност</a:t>
            </a:r>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Одговорност и правичност</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06</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pPr algn="l" rtl="0"/>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200" dirty="0" err="1"/>
              <a:t>Одговорност</a:t>
            </a:r>
            <a:r>
              <a:rPr lang="en-US" sz="2200" dirty="0"/>
              <a:t> </a:t>
            </a:r>
            <a:r>
              <a:rPr lang="en-US" sz="2200" dirty="0" err="1"/>
              <a:t>је</a:t>
            </a:r>
            <a:r>
              <a:rPr lang="en-US" sz="2200" dirty="0"/>
              <a:t> </a:t>
            </a:r>
            <a:r>
              <a:rPr lang="en-US" sz="2200" dirty="0" err="1"/>
              <a:t>стање</a:t>
            </a:r>
            <a:r>
              <a:rPr lang="en-US" sz="2200" dirty="0"/>
              <a:t> </a:t>
            </a:r>
            <a:r>
              <a:rPr lang="en-US" sz="2200" dirty="0" err="1"/>
              <a:t>одговорности</a:t>
            </a:r>
            <a:r>
              <a:rPr lang="en-US" sz="2200" dirty="0"/>
              <a:t> </a:t>
            </a:r>
            <a:r>
              <a:rPr lang="en-US" sz="2200" dirty="0" err="1"/>
              <a:t>за</a:t>
            </a:r>
            <a:r>
              <a:rPr lang="en-US" sz="2200" dirty="0"/>
              <a:t> </a:t>
            </a:r>
            <a:r>
              <a:rPr lang="en-US" sz="2200" dirty="0" err="1"/>
              <a:t>нешто</a:t>
            </a:r>
            <a:r>
              <a:rPr lang="sr-Cyrl-RS" sz="2200" dirty="0"/>
              <a:t>;</a:t>
            </a:r>
            <a:r>
              <a:rPr lang="en-US" sz="2200" dirty="0"/>
              <a:t> </a:t>
            </a:r>
            <a:r>
              <a:rPr lang="sr-Cyrl-RS" sz="2200" dirty="0"/>
              <a:t>то </a:t>
            </a:r>
            <a:r>
              <a:rPr lang="en-US" sz="2200" dirty="0" err="1"/>
              <a:t>укључује</a:t>
            </a:r>
            <a:r>
              <a:rPr lang="en-US" sz="2200" dirty="0"/>
              <a:t> </a:t>
            </a:r>
            <a:r>
              <a:rPr lang="en-US" sz="2200" dirty="0" err="1"/>
              <a:t>поузданост</a:t>
            </a:r>
            <a:r>
              <a:rPr lang="en-US" sz="2200" dirty="0"/>
              <a:t>, </a:t>
            </a:r>
            <a:r>
              <a:rPr lang="sr-Cyrl-RS" sz="2200" dirty="0"/>
              <a:t>могућност да се други ослоне на вас </a:t>
            </a:r>
            <a:r>
              <a:rPr lang="en-US" sz="2200" dirty="0"/>
              <a:t>и </a:t>
            </a:r>
            <a:r>
              <a:rPr lang="en-US" sz="2200" dirty="0" err="1"/>
              <a:t>одговорност</a:t>
            </a:r>
            <a:r>
              <a:rPr lang="en-US" sz="2200" dirty="0"/>
              <a:t> </a:t>
            </a:r>
            <a:r>
              <a:rPr lang="en-US" sz="2200" dirty="0" err="1"/>
              <a:t>за</a:t>
            </a:r>
            <a:r>
              <a:rPr lang="en-US" sz="2200" dirty="0"/>
              <a:t> </a:t>
            </a:r>
            <a:r>
              <a:rPr lang="en-US" sz="2200" dirty="0" err="1"/>
              <a:t>поступке</a:t>
            </a:r>
            <a:r>
              <a:rPr lang="en-US" sz="2200" dirty="0"/>
              <a:t> и </a:t>
            </a:r>
            <a:r>
              <a:rPr lang="en-US" sz="2200" dirty="0" err="1"/>
              <a:t>одлуке</a:t>
            </a:r>
            <a:r>
              <a:rPr lang="en-US" sz="2200" dirty="0"/>
              <a:t> и </a:t>
            </a:r>
            <a:r>
              <a:rPr lang="en-US" sz="2200" dirty="0" err="1"/>
              <a:t>последиц</a:t>
            </a:r>
            <a:r>
              <a:rPr lang="sr-Cyrl-RS" sz="2200" dirty="0"/>
              <a:t>е</a:t>
            </a:r>
            <a:r>
              <a:rPr lang="en-US" sz="2200" dirty="0"/>
              <a:t>.</a:t>
            </a:r>
          </a:p>
          <a:p>
            <a:pPr algn="just" rtl="0">
              <a:lnSpc>
                <a:spcPts val="2440"/>
              </a:lnSpc>
            </a:pPr>
            <a:endParaRPr lang="en-US" sz="2200" dirty="0"/>
          </a:p>
          <a:p>
            <a:pPr algn="just" rtl="0">
              <a:lnSpc>
                <a:spcPts val="2440"/>
              </a:lnSpc>
            </a:pPr>
            <a:r>
              <a:rPr lang="en-US" sz="2200" dirty="0" err="1"/>
              <a:t>Праведност</a:t>
            </a:r>
            <a:r>
              <a:rPr lang="en-US" sz="2200" dirty="0"/>
              <a:t> </a:t>
            </a:r>
            <a:r>
              <a:rPr lang="en-US" sz="2200" dirty="0" err="1"/>
              <a:t>је</a:t>
            </a:r>
            <a:r>
              <a:rPr lang="en-US" sz="2200" dirty="0"/>
              <a:t> </a:t>
            </a:r>
            <a:r>
              <a:rPr lang="en-US" sz="2200" dirty="0" err="1"/>
              <a:t>квалитет</a:t>
            </a:r>
            <a:r>
              <a:rPr lang="en-US" sz="2200" dirty="0"/>
              <a:t> </a:t>
            </a:r>
            <a:r>
              <a:rPr lang="en-US" sz="2200" dirty="0" err="1"/>
              <a:t>праведности</a:t>
            </a:r>
            <a:r>
              <a:rPr lang="en-US" sz="2200" dirty="0"/>
              <a:t> и </a:t>
            </a:r>
            <a:r>
              <a:rPr lang="en-US" sz="2200" dirty="0" err="1"/>
              <a:t>непристрасности</a:t>
            </a:r>
            <a:r>
              <a:rPr lang="en-US" sz="2200" dirty="0"/>
              <a:t>, </a:t>
            </a:r>
            <a:r>
              <a:rPr lang="en-US" sz="2200" dirty="0" err="1"/>
              <a:t>она</a:t>
            </a:r>
            <a:r>
              <a:rPr lang="en-US" sz="2200" dirty="0"/>
              <a:t> </a:t>
            </a:r>
            <a:r>
              <a:rPr lang="en-US" sz="2200" dirty="0" err="1"/>
              <a:t>укључује</a:t>
            </a:r>
            <a:r>
              <a:rPr lang="en-US" sz="2200" dirty="0"/>
              <a:t> </a:t>
            </a:r>
            <a:r>
              <a:rPr lang="en-US" sz="2200" dirty="0" err="1"/>
              <a:t>третирање</a:t>
            </a:r>
            <a:r>
              <a:rPr lang="en-US" sz="2200" dirty="0"/>
              <a:t> </a:t>
            </a:r>
            <a:r>
              <a:rPr lang="en-US" sz="2200" dirty="0" err="1"/>
              <a:t>људи</a:t>
            </a:r>
            <a:r>
              <a:rPr lang="en-US" sz="2200" dirty="0"/>
              <a:t> </a:t>
            </a:r>
            <a:r>
              <a:rPr lang="en-US" sz="2200" dirty="0" err="1"/>
              <a:t>једнако</a:t>
            </a:r>
            <a:r>
              <a:rPr lang="en-US" sz="2200" dirty="0"/>
              <a:t> и </a:t>
            </a:r>
            <a:r>
              <a:rPr lang="en-US" sz="2200" dirty="0" err="1"/>
              <a:t>без</a:t>
            </a:r>
            <a:r>
              <a:rPr lang="en-US" sz="2200" dirty="0"/>
              <a:t> </a:t>
            </a:r>
            <a:r>
              <a:rPr lang="en-US" sz="2200" dirty="0" err="1"/>
              <a:t>пристрасности</a:t>
            </a:r>
            <a:r>
              <a:rPr lang="en-US" sz="2200" dirty="0"/>
              <a:t> и </a:t>
            </a:r>
            <a:r>
              <a:rPr lang="sr-Cyrl-RS" sz="2200" dirty="0"/>
              <a:t>где се свима пружају </a:t>
            </a:r>
            <a:r>
              <a:rPr lang="en-US" sz="2200" dirty="0" err="1"/>
              <a:t>правичне</a:t>
            </a:r>
            <a:r>
              <a:rPr lang="en-US" sz="2200" dirty="0"/>
              <a:t> и </a:t>
            </a:r>
            <a:r>
              <a:rPr lang="en-US" sz="2200" dirty="0" err="1"/>
              <a:t>једнаке</a:t>
            </a:r>
            <a:r>
              <a:rPr lang="en-US" sz="2200" dirty="0"/>
              <a:t> </a:t>
            </a:r>
            <a:r>
              <a:rPr lang="en-US" sz="2200" dirty="0" err="1"/>
              <a:t>могућности</a:t>
            </a:r>
            <a:r>
              <a:rPr lang="en-US" sz="2200" dirty="0"/>
              <a:t>. </a:t>
            </a:r>
            <a:r>
              <a:rPr lang="en-US" sz="2200" dirty="0" err="1"/>
              <a:t>Према</a:t>
            </a:r>
            <a:r>
              <a:rPr lang="en-US" sz="2200" dirty="0"/>
              <a:t> </a:t>
            </a:r>
            <a:r>
              <a:rPr lang="en-US" sz="2200" dirty="0" err="1"/>
              <a:t>новом</a:t>
            </a:r>
            <a:r>
              <a:rPr lang="en-US" sz="2200" dirty="0"/>
              <a:t> </a:t>
            </a:r>
            <a:r>
              <a:rPr lang="en-US" sz="2200" dirty="0" err="1"/>
              <a:t>истраживању</a:t>
            </a:r>
            <a:r>
              <a:rPr lang="en-US" sz="2200" dirty="0"/>
              <a:t> </a:t>
            </a:r>
            <a:r>
              <a:rPr lang="en-US" sz="2200" dirty="0" err="1"/>
              <a:t>постоје</a:t>
            </a:r>
            <a:r>
              <a:rPr lang="en-US" sz="2200" dirty="0"/>
              <a:t> </a:t>
            </a:r>
            <a:r>
              <a:rPr lang="en-US" sz="2200" dirty="0" err="1"/>
              <a:t>два</a:t>
            </a:r>
            <a:r>
              <a:rPr lang="en-US" sz="2200" dirty="0"/>
              <a:t> </a:t>
            </a:r>
            <a:r>
              <a:rPr lang="en-US" sz="2200" dirty="0" err="1"/>
              <a:t>главна</a:t>
            </a:r>
            <a:r>
              <a:rPr lang="en-US" sz="2200" dirty="0"/>
              <a:t> </a:t>
            </a:r>
            <a:r>
              <a:rPr lang="en-US" sz="2200" dirty="0" err="1"/>
              <a:t>принципа</a:t>
            </a:r>
            <a:r>
              <a:rPr lang="en-US" sz="2200" dirty="0"/>
              <a:t> </a:t>
            </a:r>
            <a:r>
              <a:rPr lang="en-US" sz="2200" dirty="0" err="1"/>
              <a:t>правичности</a:t>
            </a:r>
            <a:r>
              <a:rPr lang="en-US" sz="2200" dirty="0"/>
              <a:t>: </a:t>
            </a:r>
            <a:r>
              <a:rPr lang="sr-Cyrl-RS" sz="2200" dirty="0"/>
              <a:t>равноправност</a:t>
            </a:r>
            <a:r>
              <a:rPr lang="en-US" sz="2200" dirty="0"/>
              <a:t> и </a:t>
            </a:r>
            <a:r>
              <a:rPr lang="en-US" sz="2200" dirty="0" err="1"/>
              <a:t>једнакост</a:t>
            </a:r>
            <a:r>
              <a:rPr lang="en-US" sz="2200" dirty="0"/>
              <a:t>. </a:t>
            </a:r>
            <a:r>
              <a:rPr lang="sr-Cyrl-RS" sz="2200" dirty="0"/>
              <a:t>Једнакост</a:t>
            </a:r>
            <a:r>
              <a:rPr lang="en-US" sz="2200" dirty="0"/>
              <a:t> </a:t>
            </a:r>
            <a:r>
              <a:rPr lang="en-US" sz="2200" dirty="0" err="1"/>
              <a:t>значи</a:t>
            </a:r>
            <a:r>
              <a:rPr lang="en-US" sz="2200" dirty="0"/>
              <a:t> </a:t>
            </a:r>
            <a:r>
              <a:rPr lang="en-US" sz="2200" dirty="0" err="1"/>
              <a:t>да</a:t>
            </a:r>
            <a:r>
              <a:rPr lang="en-US" sz="2200" dirty="0"/>
              <a:t> </a:t>
            </a:r>
            <a:r>
              <a:rPr lang="en-US" sz="2200" dirty="0" err="1"/>
              <a:t>се</a:t>
            </a:r>
            <a:r>
              <a:rPr lang="en-US" sz="2200" dirty="0"/>
              <a:t> </a:t>
            </a:r>
            <a:r>
              <a:rPr lang="en-US" sz="2200" dirty="0" err="1"/>
              <a:t>сви</a:t>
            </a:r>
            <a:r>
              <a:rPr lang="en-US" sz="2200" dirty="0"/>
              <a:t> </a:t>
            </a:r>
            <a:r>
              <a:rPr lang="en-US" sz="2200" dirty="0" err="1"/>
              <a:t>третирају</a:t>
            </a:r>
            <a:r>
              <a:rPr lang="en-US" sz="2200" dirty="0"/>
              <a:t> </a:t>
            </a:r>
            <a:r>
              <a:rPr lang="en-US" sz="2200" dirty="0" err="1"/>
              <a:t>исто</a:t>
            </a:r>
            <a:r>
              <a:rPr lang="en-US" sz="2200" dirty="0"/>
              <a:t>, </a:t>
            </a:r>
            <a:r>
              <a:rPr lang="en-US" sz="2200" dirty="0" err="1"/>
              <a:t>без</a:t>
            </a:r>
            <a:r>
              <a:rPr lang="en-US" sz="2200" dirty="0"/>
              <a:t> </a:t>
            </a:r>
            <a:r>
              <a:rPr lang="en-US" sz="2200" dirty="0" err="1"/>
              <a:t>обзира</a:t>
            </a:r>
            <a:r>
              <a:rPr lang="en-US" sz="2200" dirty="0"/>
              <a:t> </a:t>
            </a:r>
            <a:r>
              <a:rPr lang="en-US" sz="2200" dirty="0" err="1"/>
              <a:t>на</a:t>
            </a:r>
            <a:r>
              <a:rPr lang="en-US" sz="2200" dirty="0"/>
              <a:t> </a:t>
            </a:r>
            <a:r>
              <a:rPr lang="en-US" sz="2200" dirty="0" err="1"/>
              <a:t>њихове</a:t>
            </a:r>
            <a:r>
              <a:rPr lang="en-US" sz="2200" dirty="0"/>
              <a:t> </a:t>
            </a:r>
            <a:r>
              <a:rPr lang="en-US" sz="2200" dirty="0" err="1"/>
              <a:t>индивидуалне</a:t>
            </a:r>
            <a:r>
              <a:rPr lang="en-US" sz="2200" dirty="0"/>
              <a:t> </a:t>
            </a:r>
            <a:r>
              <a:rPr lang="en-US" sz="2200" dirty="0" err="1"/>
              <a:t>разлике</a:t>
            </a:r>
            <a:r>
              <a:rPr lang="en-US" sz="2200" dirty="0"/>
              <a:t>. </a:t>
            </a:r>
            <a:r>
              <a:rPr lang="sr-Cyrl-RS" sz="2200" dirty="0"/>
              <a:t>Равноправност </a:t>
            </a:r>
            <a:r>
              <a:rPr lang="en-US" sz="2200" dirty="0" err="1"/>
              <a:t>значи</a:t>
            </a:r>
            <a:r>
              <a:rPr lang="en-US" sz="2200" dirty="0"/>
              <a:t> </a:t>
            </a:r>
            <a:r>
              <a:rPr lang="en-US" sz="2200" dirty="0" err="1"/>
              <a:t>да</a:t>
            </a:r>
            <a:r>
              <a:rPr lang="en-US" sz="2200" dirty="0"/>
              <a:t> </a:t>
            </a:r>
            <a:r>
              <a:rPr lang="en-US" sz="2200" dirty="0" err="1"/>
              <a:t>се</a:t>
            </a:r>
            <a:r>
              <a:rPr lang="en-US" sz="2200" dirty="0"/>
              <a:t> </a:t>
            </a:r>
            <a:r>
              <a:rPr lang="en-US" sz="2200" dirty="0" err="1"/>
              <a:t>према</a:t>
            </a:r>
            <a:r>
              <a:rPr lang="en-US" sz="2200" dirty="0"/>
              <a:t> </a:t>
            </a:r>
            <a:r>
              <a:rPr lang="en-US" sz="2200" dirty="0" err="1"/>
              <a:t>свима</a:t>
            </a:r>
            <a:r>
              <a:rPr lang="en-US" sz="2200" dirty="0"/>
              <a:t> </a:t>
            </a:r>
            <a:r>
              <a:rPr lang="en-US" sz="2200" dirty="0" err="1"/>
              <a:t>поступа</a:t>
            </a:r>
            <a:r>
              <a:rPr lang="en-US" sz="2200" dirty="0"/>
              <a:t> </a:t>
            </a:r>
            <a:r>
              <a:rPr lang="en-US" sz="2200" dirty="0" err="1"/>
              <a:t>поштено</a:t>
            </a:r>
            <a:r>
              <a:rPr lang="en-US" sz="2200" dirty="0"/>
              <a:t>, </a:t>
            </a:r>
            <a:r>
              <a:rPr lang="en-US" sz="2200" dirty="0" err="1"/>
              <a:t>али</a:t>
            </a:r>
            <a:r>
              <a:rPr lang="en-US" sz="2200" dirty="0"/>
              <a:t> </a:t>
            </a:r>
            <a:r>
              <a:rPr lang="en-US" sz="2200" dirty="0" err="1"/>
              <a:t>не</a:t>
            </a:r>
            <a:r>
              <a:rPr lang="sr-Cyrl-RS" sz="2200" dirty="0"/>
              <a:t> и</a:t>
            </a:r>
            <a:r>
              <a:rPr lang="en-US" sz="2200" dirty="0"/>
              <a:t> </a:t>
            </a:r>
            <a:r>
              <a:rPr lang="en-US" sz="2200" dirty="0" err="1"/>
              <a:t>нужно</a:t>
            </a:r>
            <a:r>
              <a:rPr lang="en-US" sz="2200" dirty="0"/>
              <a:t> </a:t>
            </a:r>
            <a:r>
              <a:rPr lang="en-US" sz="2200" dirty="0" err="1"/>
              <a:t>исто</a:t>
            </a:r>
            <a:r>
              <a:rPr lang="en-US" sz="2200" dirty="0"/>
              <a:t> (</a:t>
            </a:r>
            <a:r>
              <a:rPr lang="en-US" sz="2200" dirty="0" err="1"/>
              <a:t>Тим</a:t>
            </a:r>
            <a:r>
              <a:rPr lang="en-US" sz="2200" dirty="0"/>
              <a:t>, 2023). </a:t>
            </a:r>
            <a:r>
              <a:rPr lang="en-US" sz="2200" dirty="0" err="1"/>
              <a:t>Ове</a:t>
            </a:r>
            <a:r>
              <a:rPr lang="en-US" sz="2200" dirty="0"/>
              <a:t> </a:t>
            </a:r>
            <a:r>
              <a:rPr lang="en-US" sz="2200" dirty="0" err="1"/>
              <a:t>вештине</a:t>
            </a:r>
            <a:r>
              <a:rPr lang="en-US" sz="2200" dirty="0"/>
              <a:t> </a:t>
            </a:r>
            <a:r>
              <a:rPr lang="en-US" sz="2200" dirty="0" err="1"/>
              <a:t>су</a:t>
            </a:r>
            <a:r>
              <a:rPr lang="en-US" sz="2200" dirty="0"/>
              <a:t> </a:t>
            </a:r>
            <a:r>
              <a:rPr lang="en-US" sz="2200" dirty="0" err="1"/>
              <a:t>важне</a:t>
            </a:r>
            <a:r>
              <a:rPr lang="en-US" sz="2200" dirty="0"/>
              <a:t> у </a:t>
            </a:r>
            <a:r>
              <a:rPr lang="en-US" sz="2200" dirty="0" err="1"/>
              <a:t>данашњем</a:t>
            </a:r>
            <a:r>
              <a:rPr lang="en-US" sz="2200" dirty="0"/>
              <a:t> </a:t>
            </a:r>
            <a:r>
              <a:rPr lang="en-US" sz="2200" dirty="0" err="1"/>
              <a:t>мултикултуралном</a:t>
            </a:r>
            <a:r>
              <a:rPr lang="en-US" sz="2200" dirty="0"/>
              <a:t> </a:t>
            </a:r>
            <a:r>
              <a:rPr lang="en-US" sz="2200" dirty="0" err="1"/>
              <a:t>друштву</a:t>
            </a:r>
            <a:r>
              <a:rPr lang="en-US" sz="2200" dirty="0"/>
              <a:t>. </a:t>
            </a:r>
            <a:r>
              <a:rPr lang="en-US" sz="2200" dirty="0" err="1"/>
              <a:t>Одговорност</a:t>
            </a:r>
            <a:r>
              <a:rPr lang="en-US" sz="2200" dirty="0"/>
              <a:t> и </a:t>
            </a:r>
            <a:r>
              <a:rPr lang="en-US" sz="2200" dirty="0" err="1"/>
              <a:t>правичност</a:t>
            </a:r>
            <a:r>
              <a:rPr lang="en-US" sz="2200" dirty="0"/>
              <a:t> </a:t>
            </a:r>
            <a:r>
              <a:rPr lang="en-US" sz="2200" dirty="0" err="1"/>
              <a:t>су</a:t>
            </a:r>
            <a:r>
              <a:rPr lang="en-US" sz="2200" dirty="0"/>
              <a:t> </a:t>
            </a:r>
            <a:r>
              <a:rPr lang="en-US" sz="2200" dirty="0" err="1"/>
              <a:t>важни</a:t>
            </a:r>
            <a:r>
              <a:rPr lang="en-US" sz="2200" dirty="0"/>
              <a:t> </a:t>
            </a:r>
            <a:r>
              <a:rPr lang="en-US" sz="2200" dirty="0" err="1"/>
              <a:t>принципи</a:t>
            </a:r>
            <a:r>
              <a:rPr lang="en-US" sz="2200" dirty="0"/>
              <a:t> </a:t>
            </a:r>
            <a:r>
              <a:rPr lang="en-US" sz="2200" dirty="0" err="1"/>
              <a:t>који</a:t>
            </a:r>
            <a:r>
              <a:rPr lang="en-US" sz="2200" dirty="0"/>
              <a:t> </a:t>
            </a:r>
            <a:r>
              <a:rPr lang="en-US" sz="2200" dirty="0" err="1"/>
              <a:t>промовишу</a:t>
            </a:r>
            <a:r>
              <a:rPr lang="en-US" sz="2200" dirty="0"/>
              <a:t> </a:t>
            </a:r>
            <a:r>
              <a:rPr lang="en-US" sz="2200" dirty="0" err="1"/>
              <a:t>етич</a:t>
            </a:r>
            <a:r>
              <a:rPr lang="sr-Cyrl-RS" sz="2200" dirty="0"/>
              <a:t>к</a:t>
            </a:r>
            <a:r>
              <a:rPr lang="en-US" sz="2200" dirty="0"/>
              <a:t>о</a:t>
            </a:r>
            <a:r>
              <a:rPr lang="sr-Cyrl-RS" sz="2200" dirty="0"/>
              <a:t> </a:t>
            </a:r>
            <a:r>
              <a:rPr lang="en-US" sz="2200" dirty="0" err="1"/>
              <a:t>понашањ</a:t>
            </a:r>
            <a:r>
              <a:rPr lang="sr-Cyrl-RS" sz="2200" dirty="0"/>
              <a:t>е </a:t>
            </a:r>
            <a:r>
              <a:rPr lang="en-US" sz="2200" dirty="0"/>
              <a:t>и </a:t>
            </a:r>
            <a:r>
              <a:rPr lang="en-US" sz="2200" dirty="0" err="1"/>
              <a:t>помоћ</a:t>
            </a:r>
            <a:r>
              <a:rPr lang="en-US" sz="2200" dirty="0"/>
              <a:t> у </a:t>
            </a:r>
            <a:r>
              <a:rPr lang="en-US" sz="2200" dirty="0" err="1"/>
              <a:t>изградњи</a:t>
            </a:r>
            <a:r>
              <a:rPr lang="en-US" sz="2200" dirty="0"/>
              <a:t> </a:t>
            </a:r>
            <a:r>
              <a:rPr lang="en-US" sz="2200" dirty="0" err="1"/>
              <a:t>поверења</a:t>
            </a:r>
            <a:r>
              <a:rPr lang="en-US" sz="2200" dirty="0"/>
              <a:t> и </a:t>
            </a:r>
            <a:r>
              <a:rPr lang="en-US" sz="2200" dirty="0" err="1"/>
              <a:t>сарадње</a:t>
            </a:r>
            <a:r>
              <a:rPr lang="en-US" sz="2200" dirty="0"/>
              <a:t>.</a:t>
            </a:r>
          </a:p>
          <a:p>
            <a:pPr algn="l" rtl="0">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Прилагодљивост</a:t>
            </a:r>
          </a:p>
          <a:p>
            <a:pPr marL="342900" indent="-342900" algn="l" rtl="0">
              <a:lnSpc>
                <a:spcPts val="2440"/>
              </a:lnSpc>
              <a:buClr>
                <a:srgbClr val="186BA8"/>
              </a:buClr>
              <a:buFont typeface="Arial" panose="020B0604020202020204" pitchFamily="34" charset="0"/>
              <a:buChar char="•"/>
            </a:pPr>
            <a:r>
              <a:rPr lang="sr-Cyrl-RS" sz="2200" dirty="0"/>
              <a:t>Агилност</a:t>
            </a:r>
            <a:endParaRPr lang="en-US" sz="2200" dirty="0"/>
          </a:p>
          <a:p>
            <a:pPr marL="342900" indent="-342900" algn="l" rtl="0">
              <a:lnSpc>
                <a:spcPts val="2440"/>
              </a:lnSpc>
              <a:buClr>
                <a:srgbClr val="186BA8"/>
              </a:buClr>
              <a:buFont typeface="Arial" panose="020B0604020202020204" pitchFamily="34" charset="0"/>
              <a:buChar char="•"/>
            </a:pPr>
            <a:r>
              <a:rPr lang="en-US" sz="2200" dirty="0"/>
              <a:t>Суочавање са неизвесношћу, двосмисленошћу и ризиком</a:t>
            </a:r>
          </a:p>
          <a:p>
            <a:pPr marL="342900" indent="-342900" algn="l" rtl="0">
              <a:lnSpc>
                <a:spcPts val="2440"/>
              </a:lnSpc>
              <a:buClr>
                <a:srgbClr val="186BA8"/>
              </a:buClr>
              <a:buFont typeface="Arial" panose="020B0604020202020204" pitchFamily="34" charset="0"/>
              <a:buChar char="•"/>
            </a:pPr>
            <a:r>
              <a:rPr lang="en-US" sz="2200" dirty="0"/>
              <a:t>Флексибилност, прилагођавање, ментална флексибилност</a:t>
            </a:r>
          </a:p>
          <a:p>
            <a:pPr marL="342900" indent="-342900" algn="l" rtl="0">
              <a:lnSpc>
                <a:spcPts val="2440"/>
              </a:lnSpc>
              <a:buClr>
                <a:srgbClr val="186BA8"/>
              </a:buClr>
              <a:buFont typeface="Arial" panose="020B0604020202020204" pitchFamily="34" charset="0"/>
              <a:buChar char="•"/>
            </a:pPr>
            <a:r>
              <a:rPr lang="en-US" sz="2200" dirty="0"/>
              <a:t>Заузимање перспективе и когнитивна флексибилност</a:t>
            </a:r>
          </a:p>
          <a:p>
            <a:pPr marL="342900" indent="-342900">
              <a:lnSpc>
                <a:spcPts val="2440"/>
              </a:lnSpc>
              <a:buClr>
                <a:srgbClr val="186BA8"/>
              </a:buClr>
              <a:buFont typeface="Arial" panose="020B0604020202020204" pitchFamily="34" charset="0"/>
              <a:buChar char="•"/>
            </a:pPr>
            <a:r>
              <a:rPr lang="sr-Cyrl-RS" sz="2200" dirty="0"/>
              <a:t>Резилијентност</a:t>
            </a:r>
            <a:r>
              <a:rPr lang="en-US" sz="2200" dirty="0"/>
              <a:t>, отпорност </a:t>
            </a:r>
            <a:r>
              <a:rPr lang="en-US" sz="2200" dirty="0" err="1"/>
              <a:t>на</a:t>
            </a:r>
            <a:r>
              <a:rPr lang="en-US" sz="2200" dirty="0"/>
              <a:t> </a:t>
            </a:r>
            <a:r>
              <a:rPr lang="en-US" sz="2200" dirty="0" err="1"/>
              <a:t>стрес</a:t>
            </a: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0085824"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000" dirty="0">
                <a:solidFill>
                  <a:schemeClr val="bg1"/>
                </a:solidFill>
              </a:rPr>
              <a:t>Прилагодљивост, </a:t>
            </a:r>
            <a:r>
              <a:rPr lang="sr-Cyrl-RS" sz="3000" dirty="0">
                <a:solidFill>
                  <a:schemeClr val="bg1"/>
                </a:solidFill>
              </a:rPr>
              <a:t>резилијентност </a:t>
            </a:r>
            <a:r>
              <a:rPr lang="en-US" sz="3000" dirty="0">
                <a:solidFill>
                  <a:schemeClr val="bg1"/>
                </a:solidFill>
              </a:rPr>
              <a:t>и отпорност на стрес</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07</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pPr algn="l" rtl="0"/>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200" dirty="0"/>
              <a:t>Границе између </a:t>
            </a:r>
            <a:r>
              <a:rPr lang="en-US" sz="2200" dirty="0" err="1"/>
              <a:t>послова</a:t>
            </a:r>
            <a:r>
              <a:rPr lang="en-US" sz="2200" dirty="0"/>
              <a:t>,</a:t>
            </a:r>
            <a:r>
              <a:rPr lang="sr-Cyrl-RS" sz="2200" dirty="0"/>
              <a:t> </a:t>
            </a:r>
            <a:r>
              <a:rPr lang="en-US" sz="2200" dirty="0" err="1"/>
              <a:t>организација</a:t>
            </a:r>
            <a:r>
              <a:rPr lang="en-US" sz="2200" dirty="0"/>
              <a:t> </a:t>
            </a:r>
            <a:r>
              <a:rPr lang="sr-Cyrl-RS" sz="2200" dirty="0"/>
              <a:t>и </a:t>
            </a:r>
            <a:r>
              <a:rPr lang="en-US" sz="2200" dirty="0" err="1"/>
              <a:t>животн</a:t>
            </a:r>
            <a:r>
              <a:rPr lang="sr-Cyrl-RS" sz="2200" dirty="0"/>
              <a:t>их</a:t>
            </a:r>
            <a:r>
              <a:rPr lang="en-US" sz="2200" dirty="0"/>
              <a:t> </a:t>
            </a:r>
            <a:r>
              <a:rPr lang="en-US" sz="2200" dirty="0" err="1"/>
              <a:t>улог</a:t>
            </a:r>
            <a:r>
              <a:rPr lang="sr-Cyrl-RS" sz="2200" dirty="0"/>
              <a:t>а</a:t>
            </a:r>
            <a:r>
              <a:rPr lang="en-US" sz="2200" dirty="0"/>
              <a:t> </a:t>
            </a:r>
            <a:r>
              <a:rPr lang="en-US" sz="2200" dirty="0" err="1"/>
              <a:t>постај</a:t>
            </a:r>
            <a:r>
              <a:rPr lang="sr-Cyrl-RS" sz="2200" dirty="0"/>
              <a:t>у</a:t>
            </a:r>
            <a:r>
              <a:rPr lang="en-US" sz="2200" dirty="0"/>
              <a:t> замагљене и људи </a:t>
            </a:r>
            <a:r>
              <a:rPr lang="en-US" sz="2200" dirty="0" err="1"/>
              <a:t>обично</a:t>
            </a:r>
            <a:r>
              <a:rPr lang="en-US" sz="2200" dirty="0"/>
              <a:t> </a:t>
            </a:r>
            <a:r>
              <a:rPr lang="sr-Cyrl-RS" sz="2200" dirty="0"/>
              <a:t>имају каријере </a:t>
            </a:r>
            <a:r>
              <a:rPr lang="en-US" sz="2200" dirty="0" err="1"/>
              <a:t>које</a:t>
            </a:r>
            <a:r>
              <a:rPr lang="en-US" sz="2200" dirty="0"/>
              <a:t> се састоје од многих </a:t>
            </a:r>
            <a:r>
              <a:rPr lang="en-US" sz="2200" dirty="0" err="1"/>
              <a:t>позиција</a:t>
            </a:r>
            <a:r>
              <a:rPr lang="en-US" sz="2200" dirty="0"/>
              <a:t> </a:t>
            </a:r>
            <a:r>
              <a:rPr lang="sr-Cyrl-RS" sz="2200" dirty="0"/>
              <a:t>у разним компанијама па</a:t>
            </a:r>
            <a:r>
              <a:rPr lang="en-US" sz="2200" dirty="0"/>
              <a:t> чак и </a:t>
            </a:r>
            <a:r>
              <a:rPr lang="sr-Cyrl-RS" sz="2200" dirty="0"/>
              <a:t>привредним гранама</a:t>
            </a:r>
            <a:r>
              <a:rPr lang="en-US" sz="2200" dirty="0"/>
              <a:t>. У овим условима, способност прилагођавања променљивим условима и учења нових ствари постала је једна од кључних </a:t>
            </a:r>
            <a:r>
              <a:rPr lang="en-US" sz="2200" dirty="0" err="1"/>
              <a:t>компетенција</a:t>
            </a:r>
            <a:r>
              <a:rPr lang="en-US" sz="2200" dirty="0"/>
              <a:t> </a:t>
            </a:r>
            <a:r>
              <a:rPr lang="sr-Cyrl-RS" sz="2200" dirty="0"/>
              <a:t>на тржишту рада </a:t>
            </a:r>
            <a:r>
              <a:rPr lang="en-US" sz="2200" dirty="0"/>
              <a:t>(</a:t>
            </a:r>
            <a:r>
              <a:rPr lang="sr-Cyrl-RS" sz="2200" dirty="0"/>
              <a:t>Лисе</a:t>
            </a:r>
            <a:r>
              <a:rPr lang="en-US" sz="2200" dirty="0"/>
              <a:t>, 2019). Ова радна окружења захтевају од радника да континуирано управљају променама – </a:t>
            </a:r>
            <a:r>
              <a:rPr lang="sr-Cyrl-RS" sz="2200" dirty="0"/>
              <a:t>личним променама и променама </a:t>
            </a:r>
            <a:r>
              <a:rPr lang="en-US" sz="2200" dirty="0" err="1"/>
              <a:t>контекст</a:t>
            </a:r>
            <a:r>
              <a:rPr lang="sr-Cyrl-RS" sz="2200" dirty="0"/>
              <a:t>а</a:t>
            </a:r>
            <a:r>
              <a:rPr lang="en-US" sz="2200" dirty="0"/>
              <a:t> (</a:t>
            </a:r>
            <a:r>
              <a:rPr lang="en-US" sz="2200" dirty="0" err="1"/>
              <a:t>Фугате</a:t>
            </a:r>
            <a:r>
              <a:rPr lang="en-US" sz="2200" dirty="0"/>
              <a:t> </a:t>
            </a:r>
            <a:r>
              <a:rPr lang="sr-Cyrl-RS" sz="2200" dirty="0"/>
              <a:t>и други, </a:t>
            </a:r>
            <a:r>
              <a:rPr lang="en-US" sz="2200" dirty="0"/>
              <a:t>2004).</a:t>
            </a:r>
          </a:p>
          <a:p>
            <a:pPr algn="just" rtl="0">
              <a:lnSpc>
                <a:spcPts val="2440"/>
              </a:lnSpc>
            </a:pPr>
            <a:endParaRPr lang="en-US" sz="2200" dirty="0"/>
          </a:p>
          <a:p>
            <a:pPr algn="just" rtl="0">
              <a:lnSpc>
                <a:spcPts val="2440"/>
              </a:lnSpc>
            </a:pPr>
            <a:r>
              <a:rPr lang="en-US" sz="2200" dirty="0"/>
              <a:t>Као што је Харви формулисао 2005. године, послодавци </a:t>
            </a:r>
            <a:r>
              <a:rPr lang="en-US" sz="2200" dirty="0" err="1"/>
              <a:t>траже</a:t>
            </a:r>
            <a:r>
              <a:rPr lang="en-US" sz="2200" dirty="0"/>
              <a:t> </a:t>
            </a:r>
            <a:r>
              <a:rPr lang="sr-Cyrl-RS" sz="2200" dirty="0"/>
              <a:t>кандидате</a:t>
            </a:r>
            <a:r>
              <a:rPr lang="en-US" sz="2200" dirty="0"/>
              <a:t> који ће бити ефикасни у свету који се мења. Они желе интелигентне, флексибилне, прилагодљиве запослене који брзо уче и који могу истовремено да раде на низу задатака. Потребни су им људи који могу да се носе са променама и да напредују у томе. </a:t>
            </a:r>
            <a:r>
              <a:rPr lang="sr-Cyrl-RS" sz="2200" dirty="0"/>
              <a:t>М</a:t>
            </a:r>
            <a:r>
              <a:rPr lang="en-US" sz="2200" dirty="0" err="1"/>
              <a:t>ного</a:t>
            </a:r>
            <a:r>
              <a:rPr lang="en-US" sz="2200" dirty="0"/>
              <a:t> </a:t>
            </a:r>
            <a:r>
              <a:rPr lang="en-US" sz="2200" dirty="0" err="1"/>
              <a:t>већа</a:t>
            </a:r>
            <a:r>
              <a:rPr lang="sr-Cyrl-RS" sz="2200" dirty="0"/>
              <a:t> је</a:t>
            </a:r>
            <a:r>
              <a:rPr lang="en-US" sz="2200" dirty="0"/>
              <a:t> вероватноћа да </a:t>
            </a:r>
            <a:r>
              <a:rPr lang="en-US" sz="2200" dirty="0" err="1"/>
              <a:t>ће</a:t>
            </a:r>
            <a:r>
              <a:rPr lang="en-US" sz="2200" dirty="0"/>
              <a:t> </a:t>
            </a:r>
            <a:r>
              <a:rPr lang="sr-Cyrl-RS" sz="2200" dirty="0"/>
              <a:t>свршени студенти </a:t>
            </a:r>
            <a:r>
              <a:rPr lang="en-US" sz="2200" dirty="0" err="1"/>
              <a:t>испунити</a:t>
            </a:r>
            <a:r>
              <a:rPr lang="en-US" sz="2200" dirty="0"/>
              <a:t> ове критеријуме од оних који немају диплому. Послодавцима нису </a:t>
            </a:r>
            <a:r>
              <a:rPr lang="en-US" sz="2200" dirty="0" err="1"/>
              <a:t>потребни</a:t>
            </a:r>
            <a:r>
              <a:rPr lang="en-US" sz="2200" dirty="0"/>
              <a:t> </a:t>
            </a:r>
            <a:r>
              <a:rPr lang="en-US" sz="2200" dirty="0" err="1"/>
              <a:t>људи</a:t>
            </a:r>
            <a:r>
              <a:rPr lang="sr-Cyrl-RS" sz="2200" dirty="0"/>
              <a:t> глуви за</a:t>
            </a:r>
            <a:r>
              <a:rPr lang="en-US" sz="2200" dirty="0"/>
              <a:t> нове приступе или који споро реагују на сигнале (</a:t>
            </a:r>
            <a:r>
              <a:rPr lang="en-US" sz="2200" dirty="0" err="1"/>
              <a:t>Харви</a:t>
            </a:r>
            <a:r>
              <a:rPr lang="en-US" sz="2200" dirty="0"/>
              <a:t>, 2005). Томлинсон се такође слаже (2012), да ако </a:t>
            </a:r>
            <a:r>
              <a:rPr lang="en-US" sz="2200" dirty="0" err="1"/>
              <a:t>појединци</a:t>
            </a:r>
            <a:r>
              <a:rPr lang="en-US" sz="2200" dirty="0"/>
              <a:t> </a:t>
            </a:r>
            <a:r>
              <a:rPr lang="en-US" sz="2200" dirty="0" err="1"/>
              <a:t>могу</a:t>
            </a:r>
            <a:r>
              <a:rPr lang="sr-Cyrl-RS" sz="2200" dirty="0"/>
              <a:t> да капитализују своје образовање </a:t>
            </a:r>
            <a:r>
              <a:rPr lang="en-US" sz="2200" dirty="0"/>
              <a:t>и </a:t>
            </a:r>
            <a:r>
              <a:rPr lang="en-US" sz="2200" dirty="0" err="1"/>
              <a:t>обук</a:t>
            </a:r>
            <a:r>
              <a:rPr lang="sr-Cyrl-RS" sz="2200" dirty="0"/>
              <a:t>у</a:t>
            </a:r>
            <a:r>
              <a:rPr lang="en-US" sz="2200" dirty="0"/>
              <a:t> и </a:t>
            </a:r>
            <a:r>
              <a:rPr lang="en-US" sz="2200" dirty="0" err="1"/>
              <a:t>усвој</a:t>
            </a:r>
            <a:r>
              <a:rPr lang="sr-Cyrl-RS" sz="2200" dirty="0"/>
              <a:t>е</a:t>
            </a:r>
            <a:r>
              <a:rPr lang="en-US" sz="2200" dirty="0"/>
              <a:t> релативно флексибилне и проактивне приступе свом радном животу, тада </a:t>
            </a:r>
            <a:r>
              <a:rPr lang="en-US" sz="2200" dirty="0" err="1"/>
              <a:t>ће</a:t>
            </a:r>
            <a:r>
              <a:rPr lang="en-US" sz="2200" dirty="0"/>
              <a:t> </a:t>
            </a:r>
            <a:r>
              <a:rPr lang="sr-Cyrl-RS" sz="2200" dirty="0"/>
              <a:t>имати шта и да добију назад од тржишта рада</a:t>
            </a:r>
            <a:r>
              <a:rPr lang="en-US" sz="2200" dirty="0"/>
              <a:t>. Запослени који су вољни да се прилагоде различитим врстама промена такође </a:t>
            </a:r>
            <a:r>
              <a:rPr lang="en-US" sz="2200" dirty="0" err="1"/>
              <a:t>ће</a:t>
            </a:r>
            <a:r>
              <a:rPr lang="en-US" sz="2200" dirty="0"/>
              <a:t> </a:t>
            </a:r>
            <a:r>
              <a:rPr lang="sr-Cyrl-RS" sz="2200" dirty="0"/>
              <a:t>имати</a:t>
            </a:r>
            <a:r>
              <a:rPr lang="en-US" sz="2200" dirty="0"/>
              <a:t> шири спектар могућности, на пример, послове који захтевају стицање додатних вештина (</a:t>
            </a:r>
            <a:r>
              <a:rPr lang="en-US" sz="2200" dirty="0" err="1"/>
              <a:t>Витекинд</a:t>
            </a:r>
            <a:r>
              <a:rPr lang="en-US" sz="2200" dirty="0"/>
              <a:t> </a:t>
            </a:r>
            <a:r>
              <a:rPr lang="sr-Cyrl-RS" sz="2200" dirty="0"/>
              <a:t>и други, </a:t>
            </a:r>
            <a:r>
              <a:rPr lang="en-US" sz="2200" dirty="0"/>
              <a:t>2010).</a:t>
            </a:r>
          </a:p>
          <a:p>
            <a:pPr algn="l" rtl="0">
              <a:lnSpc>
                <a:spcPts val="2440"/>
              </a:lnSpc>
            </a:pP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Креативно мишљење, креативност</a:t>
            </a:r>
          </a:p>
          <a:p>
            <a:pPr marL="342900" indent="-342900" algn="l" rtl="0">
              <a:lnSpc>
                <a:spcPts val="2440"/>
              </a:lnSpc>
              <a:buClr>
                <a:srgbClr val="186BA8"/>
              </a:buClr>
              <a:buFont typeface="Arial" panose="020B0604020202020204" pitchFamily="34" charset="0"/>
              <a:buChar char="•"/>
            </a:pPr>
            <a:r>
              <a:rPr lang="en-US" sz="2200" dirty="0"/>
              <a:t>Радозналост</a:t>
            </a:r>
          </a:p>
          <a:p>
            <a:pPr marL="342900" indent="-342900" algn="l" rtl="0">
              <a:lnSpc>
                <a:spcPts val="2440"/>
              </a:lnSpc>
              <a:buClr>
                <a:srgbClr val="186BA8"/>
              </a:buClr>
              <a:buFont typeface="Arial" panose="020B0604020202020204" pitchFamily="34" charset="0"/>
              <a:buChar char="•"/>
            </a:pPr>
            <a:r>
              <a:rPr lang="en-US" sz="2200" dirty="0"/>
              <a:t>Истраживачко размишљање</a:t>
            </a:r>
          </a:p>
          <a:p>
            <a:pPr marL="342900" indent="-342900" algn="l" rtl="0">
              <a:lnSpc>
                <a:spcPts val="2440"/>
              </a:lnSpc>
              <a:buClr>
                <a:srgbClr val="186BA8"/>
              </a:buClr>
              <a:buFont typeface="Arial" panose="020B0604020202020204" pitchFamily="34" charset="0"/>
              <a:buChar char="•"/>
            </a:pPr>
            <a:r>
              <a:rPr lang="en-US" sz="2200" dirty="0"/>
              <a:t>Иновација, инвентивно размишљање</a:t>
            </a:r>
          </a:p>
          <a:p>
            <a:pPr marL="342900" indent="-342900" algn="l" rtl="0">
              <a:lnSpc>
                <a:spcPts val="2440"/>
              </a:lnSpc>
              <a:buClr>
                <a:srgbClr val="186BA8"/>
              </a:buClr>
              <a:buFont typeface="Arial" panose="020B0604020202020204" pitchFamily="34" charset="0"/>
              <a:buChar char="•"/>
            </a:pPr>
            <a:r>
              <a:rPr lang="en-US" sz="2200" dirty="0"/>
              <a:t>Отворен начин размишљања, интелектуална отвореност</a:t>
            </a:r>
          </a:p>
          <a:p>
            <a:pPr marL="342900" indent="-342900" algn="l" rtl="0">
              <a:lnSpc>
                <a:spcPts val="2440"/>
              </a:lnSpc>
              <a:buClr>
                <a:srgbClr val="186BA8"/>
              </a:buClr>
              <a:buFont typeface="Arial" panose="020B0604020202020204" pitchFamily="34" charset="0"/>
              <a:buChar char="•"/>
            </a:pPr>
            <a:r>
              <a:rPr lang="en-US" sz="2200" dirty="0"/>
              <a:t>Оригиналност и иницијатива</a:t>
            </a:r>
          </a:p>
          <a:p>
            <a:pPr marL="342900" indent="-342900" algn="l" rtl="0">
              <a:lnSpc>
                <a:spcPts val="2440"/>
              </a:lnSpc>
              <a:buClr>
                <a:srgbClr val="186BA8"/>
              </a:buClr>
              <a:buFont typeface="Arial" panose="020B0604020202020204" pitchFamily="34" charset="0"/>
              <a:buChar char="•"/>
            </a:pPr>
            <a:r>
              <a:rPr lang="en-US" sz="2200" dirty="0"/>
              <a:t>Уочавање прилика</a:t>
            </a:r>
          </a:p>
          <a:p>
            <a:pPr marL="342900" indent="-342900" algn="l" rtl="0">
              <a:lnSpc>
                <a:spcPts val="2440"/>
              </a:lnSpc>
              <a:buClr>
                <a:srgbClr val="186BA8"/>
              </a:buClr>
              <a:buFont typeface="Arial" panose="020B0604020202020204" pitchFamily="34" charset="0"/>
              <a:buChar char="•"/>
            </a:pPr>
            <a:r>
              <a:rPr lang="en-US" sz="2200" dirty="0"/>
              <a:t>Вредновање идеја</a:t>
            </a:r>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000" dirty="0">
                <a:solidFill>
                  <a:schemeClr val="bg1"/>
                </a:solidFill>
              </a:rPr>
              <a:t>Креативност, радозналост, отворен начин размишљања, </a:t>
            </a:r>
            <a:r>
              <a:rPr lang="en-US" sz="3000" dirty="0" err="1">
                <a:solidFill>
                  <a:schemeClr val="bg1"/>
                </a:solidFill>
              </a:rPr>
              <a:t>уочавање</a:t>
            </a:r>
            <a:r>
              <a:rPr lang="en-US" sz="3000" dirty="0">
                <a:solidFill>
                  <a:schemeClr val="bg1"/>
                </a:solidFill>
              </a:rPr>
              <a:t> </a:t>
            </a:r>
            <a:r>
              <a:rPr lang="sr-Cyrl-RS" sz="3000" dirty="0">
                <a:solidFill>
                  <a:schemeClr val="bg1"/>
                </a:solidFill>
              </a:rPr>
              <a:t>прилика</a:t>
            </a:r>
            <a:endParaRPr lang="en-US" sz="30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08</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pPr algn="l" rtl="0"/>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429051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440"/>
              </a:lnSpc>
            </a:pPr>
            <a:r>
              <a:rPr lang="en-US" sz="2200" dirty="0"/>
              <a:t>Оквир предузетничких компетенција Европске комисије (</a:t>
            </a:r>
            <a:r>
              <a:rPr lang="en-US" sz="2200" dirty="0" err="1"/>
              <a:t>Бацигалупо</a:t>
            </a:r>
            <a:r>
              <a:rPr lang="en-US" sz="2200" dirty="0"/>
              <a:t>,</a:t>
            </a:r>
            <a:r>
              <a:rPr lang="sr-Cyrl-RS" sz="2200" dirty="0"/>
              <a:t> </a:t>
            </a:r>
            <a:r>
              <a:rPr lang="en-US" sz="2200" dirty="0" err="1"/>
              <a:t>Кампилис</a:t>
            </a:r>
            <a:r>
              <a:rPr lang="en-US" sz="2200" dirty="0"/>
              <a:t>, </a:t>
            </a:r>
            <a:r>
              <a:rPr lang="en-US" sz="2200" dirty="0" err="1"/>
              <a:t>Пуние</a:t>
            </a:r>
            <a:r>
              <a:rPr lang="en-US" sz="2200" dirty="0"/>
              <a:t>, Ван ден Бранде, 2016) описује ове вештине на следећи начин:</a:t>
            </a:r>
          </a:p>
          <a:p>
            <a:pPr algn="l" rtl="0">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904468755"/>
              </p:ext>
            </p:extLst>
          </p:nvPr>
        </p:nvGraphicFramePr>
        <p:xfrm>
          <a:off x="1336431" y="1456841"/>
          <a:ext cx="9801595" cy="4868301"/>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rtl="0">
                        <a:lnSpc>
                          <a:spcPct val="107000"/>
                        </a:lnSpc>
                        <a:spcBef>
                          <a:spcPts val="160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sr-Cyrl-RS" sz="1900" baseline="0" dirty="0">
                          <a:solidFill>
                            <a:schemeClr val="bg1"/>
                          </a:solidFill>
                          <a:effectLst/>
                          <a:latin typeface="Calibri" panose="020F0502020204030204" pitchFamily="34" charset="0"/>
                          <a:cs typeface="Calibri" panose="020F0502020204030204" pitchFamily="34" charset="0"/>
                        </a:rPr>
                        <a:t> </a:t>
                      </a:r>
                      <a:r>
                        <a:rPr lang="en-GB" sz="1900" dirty="0">
                          <a:solidFill>
                            <a:schemeClr val="bg1"/>
                          </a:solidFill>
                          <a:effectLst/>
                          <a:latin typeface="Calibri" panose="020F0502020204030204" pitchFamily="34" charset="0"/>
                          <a:cs typeface="Calibri" panose="020F0502020204030204" pitchFamily="34" charset="0"/>
                        </a:rPr>
                        <a:t>И ЊЕНА </a:t>
                      </a:r>
                      <a:endParaRPr lang="sr-Cyrl-RS" sz="1900" dirty="0">
                        <a:solidFill>
                          <a:schemeClr val="bg1"/>
                        </a:solidFill>
                        <a:effectLst/>
                        <a:latin typeface="Calibri" panose="020F0502020204030204" pitchFamily="34" charset="0"/>
                        <a:cs typeface="Calibri" panose="020F0502020204030204" pitchFamily="34" charset="0"/>
                      </a:endParaRPr>
                    </a:p>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rtl="0">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Креативност</a:t>
                      </a:r>
                    </a:p>
                    <a:p>
                      <a:pPr marL="0" indent="-223838" algn="l" rtl="0">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Развијте креативне и сврсисходне идеје</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Развијте неколико идеја и могућности за стварање вредности, укључујући боља решења за постојеће и нове изазове.</a:t>
                      </a:r>
                    </a:p>
                    <a:p>
                      <a:pPr marL="188913" indent="-188913"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Истражите и експериментишите са иновативним приступима.</a:t>
                      </a:r>
                    </a:p>
                    <a:p>
                      <a:pPr marL="188913" indent="-188913" algn="just" rtl="0">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Комбинујте знање и ресурсе да бисте </a:t>
                      </a:r>
                      <a:r>
                        <a:rPr lang="en-GB" sz="1900" dirty="0" err="1">
                          <a:solidFill>
                            <a:srgbClr val="1C1442"/>
                          </a:solidFill>
                          <a:effectLst/>
                          <a:latin typeface="Calibri" panose="020F0502020204030204" pitchFamily="34" charset="0"/>
                          <a:cs typeface="Calibri" panose="020F0502020204030204" pitchFamily="34" charset="0"/>
                        </a:rPr>
                        <a:t>постигли</a:t>
                      </a:r>
                      <a:r>
                        <a:rPr lang="en-GB" sz="1900" dirty="0">
                          <a:solidFill>
                            <a:srgbClr val="1C1442"/>
                          </a:solidFill>
                          <a:effectLst/>
                          <a:latin typeface="Calibri" panose="020F0502020204030204" pitchFamily="34" charset="0"/>
                          <a:cs typeface="Calibri" panose="020F0502020204030204" pitchFamily="34" charset="0"/>
                        </a:rPr>
                        <a:t> </a:t>
                      </a:r>
                      <a:r>
                        <a:rPr lang="sr-Cyrl-RS" sz="1900" dirty="0">
                          <a:solidFill>
                            <a:srgbClr val="1C1442"/>
                          </a:solidFill>
                          <a:effectLst/>
                          <a:latin typeface="Calibri" panose="020F0502020204030204" pitchFamily="34" charset="0"/>
                          <a:cs typeface="Calibri" panose="020F0502020204030204" pitchFamily="34" charset="0"/>
                        </a:rPr>
                        <a:t>значајне</a:t>
                      </a:r>
                      <a:r>
                        <a:rPr lang="en-GB" sz="1900" dirty="0">
                          <a:solidFill>
                            <a:srgbClr val="1C1442"/>
                          </a:solidFill>
                          <a:effectLst/>
                          <a:latin typeface="Calibri" panose="020F0502020204030204" pitchFamily="34" charset="0"/>
                          <a:cs typeface="Calibri" panose="020F0502020204030204" pitchFamily="34" charset="0"/>
                        </a:rPr>
                        <a:t> ефекте.</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Вредновање идеја</a:t>
                      </a:r>
                    </a:p>
                    <a:p>
                      <a:pPr marL="0" indent="-226695" algn="l" rtl="0">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Искористите најбоље идеје и могућности</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Просудите шта је вредност у друштвеном, културном и економском смислу.</a:t>
                      </a:r>
                    </a:p>
                    <a:p>
                      <a:pPr marL="233363" indent="-233363" algn="l" rtl="0">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Препознајте потенцијал који идеја има за стварање вредности и идентификујте прикладне начине да из ње извучете максимум.</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440"/>
              </a:lnSpc>
            </a:pPr>
            <a:r>
              <a:rPr lang="en-US" sz="2200" dirty="0"/>
              <a:t>Оквир предузетничких компетенција Европске комисије (</a:t>
            </a:r>
            <a:r>
              <a:rPr lang="en-US" sz="2200" dirty="0" err="1"/>
              <a:t>Бацигалупо</a:t>
            </a:r>
            <a:r>
              <a:rPr lang="en-US" sz="2200" dirty="0"/>
              <a:t>,</a:t>
            </a:r>
            <a:r>
              <a:rPr lang="sr-Cyrl-RS" sz="2200" dirty="0"/>
              <a:t> </a:t>
            </a:r>
            <a:r>
              <a:rPr lang="en-US" sz="2200" dirty="0" err="1"/>
              <a:t>Кампилис</a:t>
            </a:r>
            <a:r>
              <a:rPr lang="en-US" sz="2200" dirty="0"/>
              <a:t>, </a:t>
            </a:r>
            <a:r>
              <a:rPr lang="en-US" sz="2200" dirty="0" err="1"/>
              <a:t>Пуние</a:t>
            </a:r>
            <a:r>
              <a:rPr lang="en-US" sz="2200" dirty="0"/>
              <a:t>, Ван ден Бранде, 2016), описује ове вештине на следећи начин:</a:t>
            </a:r>
          </a:p>
          <a:p>
            <a:pPr algn="l" rtl="0">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952718874"/>
              </p:ext>
            </p:extLst>
          </p:nvPr>
        </p:nvGraphicFramePr>
        <p:xfrm>
          <a:off x="1336431" y="1471589"/>
          <a:ext cx="9801595" cy="4802261"/>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rtl="0">
                        <a:lnSpc>
                          <a:spcPct val="107000"/>
                        </a:lnSpc>
                        <a:spcBef>
                          <a:spcPts val="1600"/>
                        </a:spcBef>
                        <a:spcAft>
                          <a:spcPts val="1200"/>
                        </a:spcAft>
                        <a:tabLst/>
                      </a:pPr>
                      <a:r>
                        <a:rPr lang="sr-Cyrl-RS" sz="1900" dirty="0">
                          <a:solidFill>
                            <a:schemeClr val="bg1"/>
                          </a:solidFill>
                          <a:effectLst/>
                          <a:latin typeface="Calibri" panose="020F0502020204030204" pitchFamily="34" charset="0"/>
                          <a:cs typeface="Calibri" panose="020F0502020204030204" pitchFamily="34" charset="0"/>
                        </a:rPr>
                        <a:t>КОМПЕТЕНЦИЈА</a:t>
                      </a:r>
                      <a:r>
                        <a:rPr lang="en-GB" sz="1900" dirty="0">
                          <a:solidFill>
                            <a:schemeClr val="bg1"/>
                          </a:solidFill>
                          <a:effectLst/>
                          <a:latin typeface="Calibri" panose="020F0502020204030204" pitchFamily="34" charset="0"/>
                          <a:cs typeface="Calibri" panose="020F0502020204030204" pitchFamily="34" charset="0"/>
                        </a:rPr>
                        <a:t> И ЊЕНА ДЕФИНИЦИЈА</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rtl="0">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ДЕСКРИПТОРИ</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Преузимање иницијативе</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Само напред</a:t>
                      </a: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just"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Покрените процесе који стварају вредност.</a:t>
                      </a:r>
                    </a:p>
                    <a:p>
                      <a:pPr marL="233363" marR="0" lvl="0" indent="-233363" algn="just"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Прихватите изазове.</a:t>
                      </a:r>
                    </a:p>
                    <a:p>
                      <a:pPr marL="233363" marR="0" lvl="0" indent="-233363" algn="just"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Делујте и радите самостално да бисте постигли циљеве, држите се намера и извршавајте планиране задатке.</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Уочавање прилика</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Користите своју машту и способности да идентификујете могућности за стварање вредности.</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Идентификујте и искористите могућности за стварање вредности истражујући друштвени, културни и економски пејзаж.</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Идентификујте потребе и изазове које треба испунити.</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Успоставите нове везе и спојите разбацане елементе пејзажа како бисте створили прилике за стварање вредности.</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Сложена обрада и интерпретација информација</a:t>
            </a:r>
          </a:p>
          <a:p>
            <a:pPr marL="342900" lvl="0" indent="-342900" algn="l" rtl="0">
              <a:lnSpc>
                <a:spcPts val="2440"/>
              </a:lnSpc>
              <a:buClr>
                <a:srgbClr val="186BA8"/>
              </a:buClr>
              <a:buFont typeface="Arial" panose="020B0604020202020204" pitchFamily="34" charset="0"/>
              <a:buChar char="•"/>
            </a:pPr>
            <a:r>
              <a:rPr lang="en-US" sz="2200" dirty="0" err="1"/>
              <a:t>Информациона</a:t>
            </a:r>
            <a:r>
              <a:rPr lang="en-US" sz="2200" dirty="0"/>
              <a:t> </a:t>
            </a:r>
            <a:r>
              <a:rPr lang="en-US" sz="2200" dirty="0" err="1"/>
              <a:t>писменост</a:t>
            </a:r>
            <a:r>
              <a:rPr lang="sr-Cyrl-RS" sz="2200" dirty="0"/>
              <a:t> и писменост у вези са подацима</a:t>
            </a:r>
            <a:endParaRPr lang="en-US" sz="2200" dirty="0"/>
          </a:p>
          <a:p>
            <a:pPr marL="342900" lvl="0" indent="-342900" algn="l" rtl="0">
              <a:lnSpc>
                <a:spcPts val="2440"/>
              </a:lnSpc>
              <a:buClr>
                <a:srgbClr val="186BA8"/>
              </a:buClr>
              <a:buFont typeface="Arial" panose="020B0604020202020204" pitchFamily="34" charset="0"/>
              <a:buChar char="•"/>
            </a:pPr>
            <a:r>
              <a:rPr lang="en-US" sz="2200" dirty="0"/>
              <a:t>Информациона писменост</a:t>
            </a:r>
          </a:p>
          <a:p>
            <a:pPr marL="342900" lvl="0" indent="-342900" algn="l" rtl="0">
              <a:lnSpc>
                <a:spcPts val="2440"/>
              </a:lnSpc>
              <a:buClr>
                <a:srgbClr val="186BA8"/>
              </a:buClr>
              <a:buFont typeface="Arial" panose="020B0604020202020204" pitchFamily="34" charset="0"/>
              <a:buChar char="•"/>
            </a:pPr>
            <a:r>
              <a:rPr lang="en-US" sz="2200" dirty="0"/>
              <a:t>Медијска писменост</a:t>
            </a:r>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85255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2800" dirty="0" err="1">
                <a:solidFill>
                  <a:schemeClr val="bg1"/>
                </a:solidFill>
              </a:rPr>
              <a:t>Информациона</a:t>
            </a:r>
            <a:r>
              <a:rPr lang="en-US" sz="2800" dirty="0">
                <a:solidFill>
                  <a:schemeClr val="bg1"/>
                </a:solidFill>
              </a:rPr>
              <a:t> </a:t>
            </a:r>
            <a:r>
              <a:rPr lang="en-US" sz="2800" dirty="0" err="1">
                <a:solidFill>
                  <a:schemeClr val="bg1"/>
                </a:solidFill>
              </a:rPr>
              <a:t>писменост</a:t>
            </a:r>
            <a:r>
              <a:rPr lang="en-US" sz="2800" dirty="0">
                <a:solidFill>
                  <a:schemeClr val="bg1"/>
                </a:solidFill>
              </a:rPr>
              <a:t>,</a:t>
            </a:r>
            <a:r>
              <a:rPr lang="sr-Cyrl-RS" sz="2800" dirty="0">
                <a:solidFill>
                  <a:schemeClr val="bg1"/>
                </a:solidFill>
              </a:rPr>
              <a:t> писменост у вези са подацима</a:t>
            </a:r>
            <a:r>
              <a:rPr lang="en-US" sz="2800" dirty="0">
                <a:solidFill>
                  <a:schemeClr val="bg1"/>
                </a:solidFill>
              </a:rPr>
              <a:t> </a:t>
            </a:r>
            <a:r>
              <a:rPr lang="sr-Cyrl-RS" sz="2800" dirty="0">
                <a:solidFill>
                  <a:schemeClr val="bg1"/>
                </a:solidFill>
              </a:rPr>
              <a:t>и </a:t>
            </a:r>
            <a:r>
              <a:rPr lang="en-US" sz="2800" dirty="0" err="1">
                <a:solidFill>
                  <a:schemeClr val="bg1"/>
                </a:solidFill>
              </a:rPr>
              <a:t>интерпретација</a:t>
            </a:r>
            <a:r>
              <a:rPr lang="en-US" sz="2800" dirty="0">
                <a:solidFill>
                  <a:schemeClr val="bg1"/>
                </a:solidFill>
              </a:rPr>
              <a:t> </a:t>
            </a:r>
            <a:r>
              <a:rPr lang="en-US" sz="2800" dirty="0" err="1">
                <a:solidFill>
                  <a:schemeClr val="bg1"/>
                </a:solidFill>
              </a:rPr>
              <a:t>информација</a:t>
            </a:r>
            <a:endParaRPr lang="en-US"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09</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28</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sr-Cyrl-RS" sz="2400" b="1" dirty="0" err="1"/>
              <a:t>П</a:t>
            </a:r>
            <a:r>
              <a:rPr lang="en-US" sz="2400" b="1" dirty="0" err="1"/>
              <a:t>исменост</a:t>
            </a:r>
            <a:r>
              <a:rPr lang="sr-Cyrl-RS" sz="2400" b="1" dirty="0"/>
              <a:t> у вези са подацима</a:t>
            </a:r>
            <a:r>
              <a:rPr lang="en-US" sz="2400" b="1" dirty="0"/>
              <a:t> и </a:t>
            </a:r>
            <a:r>
              <a:rPr lang="sr-Cyrl-RS" sz="2400" b="1" dirty="0"/>
              <a:t>информацијама је значајна</a:t>
            </a:r>
            <a:r>
              <a:rPr lang="en-US" sz="2400" b="1" dirty="0"/>
              <a:t> </a:t>
            </a:r>
            <a:r>
              <a:rPr lang="en-US" sz="2400" b="1" dirty="0" err="1"/>
              <a:t>вештина</a:t>
            </a:r>
            <a:r>
              <a:rPr lang="en-US" sz="2400" dirty="0"/>
              <a:t>. У </a:t>
            </a:r>
            <a:r>
              <a:rPr lang="en-US" sz="2400" dirty="0" err="1"/>
              <a:t>истраживању</a:t>
            </a:r>
            <a:r>
              <a:rPr lang="en-US" sz="2400" dirty="0"/>
              <a:t> </a:t>
            </a:r>
            <a:r>
              <a:rPr lang="sr-Cyrl-RS" sz="2400" dirty="0"/>
              <a:t>које је спровела организација „</a:t>
            </a:r>
            <a:r>
              <a:rPr lang="en-US" sz="2400" dirty="0"/>
              <a:t> </a:t>
            </a:r>
            <a:r>
              <a:rPr lang="en-US" sz="2400" dirty="0" err="1"/>
              <a:t>Schield</a:t>
            </a:r>
            <a:r>
              <a:rPr lang="en-US" sz="2400" dirty="0"/>
              <a:t>”</a:t>
            </a:r>
            <a:r>
              <a:rPr lang="sr-Cyrl-RS" sz="2400" dirty="0"/>
              <a:t>, </a:t>
            </a:r>
            <a:r>
              <a:rPr lang="en-US" sz="2400" dirty="0" err="1"/>
              <a:t>информациона</a:t>
            </a:r>
            <a:r>
              <a:rPr lang="en-US" sz="2400" dirty="0"/>
              <a:t> </a:t>
            </a:r>
            <a:r>
              <a:rPr lang="en-US" sz="2400" dirty="0" err="1"/>
              <a:t>писменост</a:t>
            </a:r>
            <a:r>
              <a:rPr lang="en-US" sz="2400" dirty="0"/>
              <a:t> </a:t>
            </a:r>
            <a:r>
              <a:rPr lang="sr-Cyrl-RS" sz="2400" dirty="0"/>
              <a:t>се дефинише као</a:t>
            </a:r>
            <a:r>
              <a:rPr lang="en-US" sz="2400" dirty="0"/>
              <a:t> скуп способности које захтевају од појединаца да препознају када су </a:t>
            </a:r>
            <a:r>
              <a:rPr lang="en-US" sz="2400" dirty="0" err="1"/>
              <a:t>информације</a:t>
            </a:r>
            <a:r>
              <a:rPr lang="en-US" sz="2400" dirty="0"/>
              <a:t> </a:t>
            </a:r>
            <a:r>
              <a:rPr lang="en-US" sz="2400" dirty="0" err="1"/>
              <a:t>потребне</a:t>
            </a:r>
            <a:r>
              <a:rPr lang="sr-Cyrl-RS" sz="2400" dirty="0"/>
              <a:t>,</a:t>
            </a:r>
            <a:r>
              <a:rPr lang="en-US" sz="2400" dirty="0"/>
              <a:t> </a:t>
            </a:r>
            <a:r>
              <a:rPr lang="sr-Cyrl-RS" sz="2400" dirty="0"/>
              <a:t>те да се </a:t>
            </a:r>
            <a:r>
              <a:rPr lang="en-US" sz="2400" dirty="0" err="1"/>
              <a:t>потребне</a:t>
            </a:r>
            <a:r>
              <a:rPr lang="en-US" sz="2400" dirty="0"/>
              <a:t> </a:t>
            </a:r>
            <a:r>
              <a:rPr lang="en-US" sz="2400" dirty="0" err="1"/>
              <a:t>информације</a:t>
            </a:r>
            <a:r>
              <a:rPr lang="sr-Cyrl-RS" sz="2400" dirty="0"/>
              <a:t> </a:t>
            </a:r>
            <a:r>
              <a:rPr lang="en-US" sz="2400" dirty="0" err="1"/>
              <a:t>лоцирају</a:t>
            </a:r>
            <a:r>
              <a:rPr lang="en-US" sz="2400" dirty="0"/>
              <a:t>, процене и </a:t>
            </a:r>
            <a:r>
              <a:rPr lang="en-US" sz="2400" dirty="0" err="1"/>
              <a:t>ефикасно</a:t>
            </a:r>
            <a:r>
              <a:rPr lang="en-US" sz="2400" dirty="0"/>
              <a:t> </a:t>
            </a:r>
            <a:r>
              <a:rPr lang="en-US" sz="2400" dirty="0" err="1"/>
              <a:t>користе</a:t>
            </a:r>
            <a:r>
              <a:rPr lang="sr-Cyrl-RS" sz="2400" dirty="0"/>
              <a:t>.</a:t>
            </a:r>
            <a:endParaRPr lang="en-US" sz="2400" dirty="0"/>
          </a:p>
          <a:p>
            <a:pPr algn="ctr" rtl="0"/>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29</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51036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1600" dirty="0"/>
              <a:t>Информационо писмен појединац је у стању да: одреди обим потребних информација, приступи потребним информацијама ефективно и ефикасно, критички процењује </a:t>
            </a:r>
            <a:r>
              <a:rPr lang="en-US" sz="1600" dirty="0" err="1"/>
              <a:t>информације</a:t>
            </a:r>
            <a:r>
              <a:rPr lang="en-US" sz="1600" dirty="0"/>
              <a:t> и</a:t>
            </a:r>
            <a:r>
              <a:rPr lang="sr-Cyrl-RS" sz="1600" dirty="0"/>
              <a:t> </a:t>
            </a:r>
            <a:r>
              <a:rPr lang="en-US" sz="1600" dirty="0" err="1"/>
              <a:t>изворе</a:t>
            </a:r>
            <a:r>
              <a:rPr lang="en-US" sz="1600" dirty="0"/>
              <a:t>, угради одабране информације у своју базу знања, ефикасно користи информације за постизање одређене сврхе и </a:t>
            </a:r>
            <a:r>
              <a:rPr lang="en-US" sz="1600" dirty="0" err="1"/>
              <a:t>разуме</a:t>
            </a:r>
            <a:r>
              <a:rPr lang="en-US" sz="1600" dirty="0"/>
              <a:t> </a:t>
            </a:r>
            <a:r>
              <a:rPr lang="en-US" sz="1600" dirty="0" err="1"/>
              <a:t>економск</a:t>
            </a:r>
            <a:r>
              <a:rPr lang="sr-Cyrl-RS" sz="1600" dirty="0"/>
              <a:t>а</a:t>
            </a:r>
            <a:r>
              <a:rPr lang="en-US" sz="1600" dirty="0"/>
              <a:t>, правна и социјална питања у вези са употребом информација и приступом и употребом информација на етички и законит </a:t>
            </a:r>
            <a:r>
              <a:rPr lang="en-US" sz="1600" dirty="0" err="1"/>
              <a:t>начин</a:t>
            </a:r>
            <a:r>
              <a:rPr lang="en-US" sz="1600" dirty="0"/>
              <a:t> (</a:t>
            </a:r>
            <a:r>
              <a:rPr lang="en-US" sz="1600" dirty="0" err="1"/>
              <a:t>Schield</a:t>
            </a:r>
            <a:r>
              <a:rPr lang="en-US" sz="1600" dirty="0"/>
              <a:t>).</a:t>
            </a:r>
          </a:p>
          <a:p>
            <a:pPr algn="just" rtl="0">
              <a:lnSpc>
                <a:spcPts val="2440"/>
              </a:lnSpc>
            </a:pPr>
            <a:endParaRPr lang="en-US" sz="1600" dirty="0"/>
          </a:p>
          <a:p>
            <a:pPr algn="just">
              <a:lnSpc>
                <a:spcPts val="2440"/>
              </a:lnSpc>
            </a:pPr>
            <a:r>
              <a:rPr lang="en-US" sz="1600" dirty="0"/>
              <a:t>Информациона писменост се односи на способност проналажења, процене и употребе информација ефикасно и етички. Према истраживању, </a:t>
            </a:r>
            <a:r>
              <a:rPr lang="en-US" sz="1600" dirty="0" err="1"/>
              <a:t>писменост</a:t>
            </a:r>
            <a:r>
              <a:rPr lang="en-US" sz="1600" dirty="0"/>
              <a:t> </a:t>
            </a:r>
            <a:r>
              <a:rPr lang="sr-Cyrl-RS" sz="1600" dirty="0"/>
              <a:t>у вези са </a:t>
            </a:r>
            <a:r>
              <a:rPr lang="en-US" sz="1600" dirty="0" err="1"/>
              <a:t>пода</a:t>
            </a:r>
            <a:r>
              <a:rPr lang="sr-Cyrl-RS" sz="1600" dirty="0"/>
              <a:t>цима</a:t>
            </a:r>
            <a:r>
              <a:rPr lang="en-US" sz="1600" dirty="0"/>
              <a:t> је способност разумевања и ефикасног коришћења података за доношење </a:t>
            </a:r>
            <a:r>
              <a:rPr lang="en-US" sz="1600" dirty="0" err="1"/>
              <a:t>одлука</a:t>
            </a:r>
            <a:r>
              <a:rPr lang="en-US" sz="1600" dirty="0"/>
              <a:t> (</a:t>
            </a:r>
            <a:r>
              <a:rPr lang="sr-Cyrl-RS" sz="1600" dirty="0"/>
              <a:t>Разумевање </a:t>
            </a:r>
            <a:r>
              <a:rPr lang="en-US" sz="1600" dirty="0" err="1"/>
              <a:t>писмености</a:t>
            </a:r>
            <a:r>
              <a:rPr lang="en-US" sz="1600" dirty="0"/>
              <a:t> </a:t>
            </a:r>
            <a:r>
              <a:rPr lang="sr-Cyrl-RS" sz="1600" dirty="0"/>
              <a:t>у смислу употребе </a:t>
            </a:r>
            <a:r>
              <a:rPr lang="en-US" sz="1600" dirty="0" err="1"/>
              <a:t>података</a:t>
            </a:r>
            <a:r>
              <a:rPr lang="en-US" sz="1600" dirty="0"/>
              <a:t> за </a:t>
            </a:r>
            <a:r>
              <a:rPr lang="en-US" sz="1600" dirty="0" err="1"/>
              <a:t>друштво</a:t>
            </a:r>
            <a:r>
              <a:rPr lang="en-US" sz="1600" dirty="0"/>
              <a:t> </a:t>
            </a:r>
            <a:r>
              <a:rPr lang="sr-Cyrl-RS" sz="1600" dirty="0"/>
              <a:t>у коме су подаци доминантни –</a:t>
            </a:r>
            <a:r>
              <a:rPr lang="en-US" sz="1600" dirty="0"/>
              <a:t> </a:t>
            </a:r>
            <a:r>
              <a:rPr lang="sr-Cyrl-RS" sz="1600" dirty="0"/>
              <a:t>„</a:t>
            </a:r>
            <a:r>
              <a:rPr lang="en-US" sz="1600" dirty="0"/>
              <a:t>View of Creating an Understanding of Data Literacy for a Data-driven Society”</a:t>
            </a:r>
            <a:r>
              <a:rPr lang="sr-Cyrl-RS" sz="1600" dirty="0"/>
              <a:t>). </a:t>
            </a:r>
            <a:r>
              <a:rPr lang="en-US" sz="1600" dirty="0" err="1"/>
              <a:t>То</a:t>
            </a:r>
            <a:r>
              <a:rPr lang="en-US" sz="1600" dirty="0"/>
              <a:t> укључује вештине као што су </a:t>
            </a:r>
            <a:r>
              <a:rPr lang="en-US" sz="1600" dirty="0" err="1"/>
              <a:t>истраживање</a:t>
            </a:r>
            <a:r>
              <a:rPr lang="en-US" sz="1600" dirty="0"/>
              <a:t>,</a:t>
            </a:r>
            <a:r>
              <a:rPr lang="sr-Cyrl-RS" sz="1600" dirty="0"/>
              <a:t> </a:t>
            </a:r>
            <a:r>
              <a:rPr lang="en-US" sz="1600" dirty="0" err="1"/>
              <a:t>анализира</a:t>
            </a:r>
            <a:r>
              <a:rPr lang="sr-Cyrl-RS" sz="1600" dirty="0"/>
              <a:t>ње </a:t>
            </a:r>
            <a:r>
              <a:rPr lang="en-US" sz="1600" dirty="0"/>
              <a:t>и саопштавање информација. </a:t>
            </a:r>
            <a:endParaRPr lang="sr-Cyrl-RS" sz="1600" dirty="0"/>
          </a:p>
          <a:p>
            <a:pPr algn="just">
              <a:lnSpc>
                <a:spcPts val="2440"/>
              </a:lnSpc>
            </a:pPr>
            <a:endParaRPr lang="sr-Cyrl-RS" sz="1600" dirty="0"/>
          </a:p>
          <a:p>
            <a:pPr algn="just">
              <a:lnSpc>
                <a:spcPts val="2440"/>
              </a:lnSpc>
            </a:pPr>
            <a:r>
              <a:rPr lang="en-US" sz="1600" dirty="0" err="1"/>
              <a:t>Писменост</a:t>
            </a:r>
            <a:r>
              <a:rPr lang="en-US" sz="1600" dirty="0"/>
              <a:t> </a:t>
            </a:r>
            <a:r>
              <a:rPr lang="sr-Cyrl-RS" sz="1600" dirty="0"/>
              <a:t>из области података се</a:t>
            </a:r>
            <a:r>
              <a:rPr lang="en-US" sz="1600" dirty="0"/>
              <a:t> односи на способност разумевања и рада са подацима, укључујући вештине као што су </a:t>
            </a:r>
            <a:r>
              <a:rPr lang="en-US" sz="1600" dirty="0" err="1"/>
              <a:t>прикупљање</a:t>
            </a:r>
            <a:r>
              <a:rPr lang="en-US" sz="1600" dirty="0"/>
              <a:t> и</a:t>
            </a:r>
            <a:r>
              <a:rPr lang="sr-Cyrl-RS" sz="1600" dirty="0"/>
              <a:t> </a:t>
            </a:r>
            <a:r>
              <a:rPr lang="en-US" sz="1600" dirty="0" err="1"/>
              <a:t>анализ</a:t>
            </a:r>
            <a:r>
              <a:rPr lang="sr-Cyrl-RS" sz="1600" dirty="0"/>
              <a:t>а </a:t>
            </a:r>
            <a:r>
              <a:rPr lang="en-US" sz="1600" dirty="0" err="1"/>
              <a:t>података</a:t>
            </a:r>
            <a:r>
              <a:rPr lang="en-US" sz="1600" dirty="0"/>
              <a:t>. Тумачење информација односи се на процес разумевања и смисла информација, укључујући способност да се идентификује пристрасност, процени кредибилитет и </a:t>
            </a:r>
            <a:r>
              <a:rPr lang="en-US" sz="1600" dirty="0" err="1"/>
              <a:t>контекстуализуј</a:t>
            </a:r>
            <a:r>
              <a:rPr lang="sr-Cyrl-RS" sz="1600" dirty="0"/>
              <a:t>у</a:t>
            </a:r>
            <a:r>
              <a:rPr lang="en-US" sz="1600" dirty="0"/>
              <a:t> информације.</a:t>
            </a:r>
          </a:p>
          <a:p>
            <a:pPr algn="l" rtl="0">
              <a:lnSpc>
                <a:spcPts val="2440"/>
              </a:lnSpc>
            </a:pPr>
            <a:endParaRPr lang="en-US" sz="2200" dirty="0"/>
          </a:p>
          <a:p>
            <a:pPr algn="l" rtl="0">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46353" y="2057656"/>
            <a:ext cx="8559800" cy="3731669"/>
          </a:xfrm>
        </p:spPr>
        <p:txBody>
          <a:bodyPr/>
          <a:lstStyle/>
          <a:p>
            <a:pPr algn="just">
              <a:lnSpc>
                <a:spcPts val="2440"/>
              </a:lnSpc>
            </a:pPr>
            <a:r>
              <a:rPr lang="en-US" sz="2000" dirty="0"/>
              <a:t>Листа </a:t>
            </a:r>
            <a:r>
              <a:rPr lang="en-US" sz="2000" dirty="0" err="1"/>
              <a:t>вештина</a:t>
            </a:r>
            <a:r>
              <a:rPr lang="en-US" sz="2000" dirty="0"/>
              <a:t> </a:t>
            </a:r>
            <a:r>
              <a:rPr lang="sr-Cyrl-RS" sz="2000" dirty="0"/>
              <a:t>за </a:t>
            </a:r>
            <a:r>
              <a:rPr lang="en-US" sz="2000" dirty="0"/>
              <a:t>21. </a:t>
            </a:r>
            <a:r>
              <a:rPr lang="en-US" sz="2000" dirty="0" err="1"/>
              <a:t>век</a:t>
            </a:r>
            <a:r>
              <a:rPr lang="sr-Cyrl-RS" sz="2000" dirty="0"/>
              <a:t> које су</a:t>
            </a:r>
            <a:r>
              <a:rPr lang="en-US" sz="2000" dirty="0"/>
              <a:t> </a:t>
            </a:r>
            <a:r>
              <a:rPr lang="en-US" sz="2000" dirty="0" err="1"/>
              <a:t>коришћен</a:t>
            </a:r>
            <a:r>
              <a:rPr lang="sr-Cyrl-RS" sz="2000" dirty="0"/>
              <a:t>е</a:t>
            </a:r>
            <a:r>
              <a:rPr lang="en-US" sz="2000" dirty="0"/>
              <a:t> у анкети послодаваца развијена је спровођењем мета-анализе десет новијих (</a:t>
            </a:r>
            <a:r>
              <a:rPr lang="en-US" sz="2000" dirty="0" err="1"/>
              <a:t>објављених</a:t>
            </a:r>
            <a:r>
              <a:rPr lang="en-US" sz="2000" dirty="0"/>
              <a:t> 2018–2022</a:t>
            </a:r>
            <a:r>
              <a:rPr lang="sr-Cyrl-RS" sz="2000" dirty="0"/>
              <a:t>.</a:t>
            </a:r>
            <a:r>
              <a:rPr lang="en-US" sz="2000" dirty="0"/>
              <a:t>) и оквира вештина заснованих на истраживању који описују </a:t>
            </a:r>
            <a:r>
              <a:rPr lang="en-US" sz="2000" dirty="0" err="1"/>
              <a:t>будућност</a:t>
            </a:r>
            <a:r>
              <a:rPr lang="en-US" sz="2000" dirty="0"/>
              <a:t> и</a:t>
            </a:r>
            <a:r>
              <a:rPr lang="sr-Cyrl-RS" sz="2000" dirty="0"/>
              <a:t> </a:t>
            </a:r>
            <a:r>
              <a:rPr lang="en-US" sz="2000" dirty="0" err="1"/>
              <a:t>релевантне</a:t>
            </a:r>
            <a:r>
              <a:rPr lang="en-US" sz="2000" dirty="0"/>
              <a:t> </a:t>
            </a:r>
            <a:r>
              <a:rPr lang="en-US" sz="2000" dirty="0" err="1"/>
              <a:t>вештине</a:t>
            </a:r>
            <a:r>
              <a:rPr lang="sr-Cyrl-RS" sz="2000" dirty="0"/>
              <a:t> за тржиште рада</a:t>
            </a:r>
            <a:r>
              <a:rPr lang="en-US" sz="2000" dirty="0"/>
              <a:t>.</a:t>
            </a:r>
          </a:p>
          <a:p>
            <a:pPr algn="just" rtl="0">
              <a:lnSpc>
                <a:spcPts val="2440"/>
              </a:lnSpc>
            </a:pPr>
            <a:endParaRPr lang="en-US" sz="2000" dirty="0"/>
          </a:p>
          <a:p>
            <a:pPr algn="just">
              <a:lnSpc>
                <a:spcPts val="2440"/>
              </a:lnSpc>
            </a:pPr>
            <a:r>
              <a:rPr lang="en-US" sz="2000" dirty="0" err="1">
                <a:latin typeface="Calibri"/>
                <a:ea typeface="Open Sans"/>
                <a:cs typeface="Calibri"/>
              </a:rPr>
              <a:t>Све</a:t>
            </a:r>
            <a:r>
              <a:rPr lang="en-US" sz="2000" dirty="0">
                <a:latin typeface="Calibri"/>
                <a:ea typeface="Open Sans"/>
                <a:cs typeface="Calibri"/>
              </a:rPr>
              <a:t> </a:t>
            </a:r>
            <a:r>
              <a:rPr lang="en-US" sz="2000" dirty="0" err="1">
                <a:latin typeface="Calibri"/>
                <a:ea typeface="Open Sans"/>
                <a:cs typeface="Calibri"/>
              </a:rPr>
              <a:t>одабране</a:t>
            </a:r>
            <a:r>
              <a:rPr lang="en-US" sz="2000" dirty="0">
                <a:latin typeface="Calibri"/>
                <a:ea typeface="Open Sans"/>
                <a:cs typeface="Calibri"/>
              </a:rPr>
              <a:t> </a:t>
            </a:r>
            <a:r>
              <a:rPr lang="en-US" sz="2000" dirty="0" err="1">
                <a:latin typeface="Calibri"/>
                <a:ea typeface="Open Sans"/>
                <a:cs typeface="Calibri"/>
              </a:rPr>
              <a:t>оквире</a:t>
            </a:r>
            <a:r>
              <a:rPr lang="en-US" sz="2000" dirty="0">
                <a:latin typeface="Calibri"/>
                <a:ea typeface="Open Sans"/>
                <a:cs typeface="Calibri"/>
              </a:rPr>
              <a:t> </a:t>
            </a:r>
            <a:r>
              <a:rPr lang="en-US" sz="2000" dirty="0" err="1">
                <a:latin typeface="Calibri"/>
                <a:ea typeface="Open Sans"/>
                <a:cs typeface="Calibri"/>
              </a:rPr>
              <a:t>вештина</a:t>
            </a:r>
            <a:r>
              <a:rPr lang="en-US" sz="2000" dirty="0">
                <a:latin typeface="Calibri"/>
                <a:ea typeface="Open Sans"/>
                <a:cs typeface="Calibri"/>
              </a:rPr>
              <a:t> </a:t>
            </a:r>
            <a:r>
              <a:rPr lang="en-US" sz="2000" dirty="0" err="1">
                <a:latin typeface="Calibri"/>
                <a:ea typeface="Open Sans"/>
                <a:cs typeface="Calibri"/>
              </a:rPr>
              <a:t>развил</a:t>
            </a:r>
            <a:r>
              <a:rPr lang="sr-Cyrl-RS" sz="2000" dirty="0">
                <a:latin typeface="Calibri"/>
                <a:ea typeface="Open Sans"/>
                <a:cs typeface="Calibri"/>
              </a:rPr>
              <a:t>е</a:t>
            </a:r>
            <a:r>
              <a:rPr lang="en-US" sz="2000" dirty="0">
                <a:latin typeface="Calibri"/>
                <a:ea typeface="Open Sans"/>
                <a:cs typeface="Calibri"/>
              </a:rPr>
              <a:t> </a:t>
            </a:r>
            <a:r>
              <a:rPr lang="en-US" sz="2000" dirty="0" err="1">
                <a:latin typeface="Calibri"/>
                <a:ea typeface="Open Sans"/>
                <a:cs typeface="Calibri"/>
              </a:rPr>
              <a:t>су</a:t>
            </a:r>
            <a:r>
              <a:rPr lang="en-US" sz="2000" dirty="0">
                <a:latin typeface="Calibri"/>
                <a:ea typeface="Open Sans"/>
                <a:cs typeface="Calibri"/>
              </a:rPr>
              <a:t> </a:t>
            </a:r>
            <a:r>
              <a:rPr lang="en-US" sz="2000" dirty="0" err="1">
                <a:latin typeface="Calibri"/>
                <a:ea typeface="Open Sans"/>
                <a:cs typeface="Calibri"/>
              </a:rPr>
              <a:t>међународн</a:t>
            </a:r>
            <a:r>
              <a:rPr lang="sr-Cyrl-RS" sz="2000" dirty="0">
                <a:latin typeface="Calibri"/>
                <a:ea typeface="Open Sans"/>
                <a:cs typeface="Calibri"/>
              </a:rPr>
              <a:t>е </a:t>
            </a:r>
            <a:r>
              <a:rPr lang="en-US" sz="2000" dirty="0" err="1">
                <a:latin typeface="Calibri"/>
                <a:ea typeface="Open Sans"/>
                <a:cs typeface="Calibri"/>
              </a:rPr>
              <a:t>организациј</a:t>
            </a:r>
            <a:r>
              <a:rPr lang="sr-Cyrl-RS" sz="2000" dirty="0">
                <a:latin typeface="Calibri"/>
                <a:ea typeface="Open Sans"/>
                <a:cs typeface="Calibri"/>
              </a:rPr>
              <a:t>е</a:t>
            </a:r>
            <a:r>
              <a:rPr lang="en-US" sz="2000" dirty="0">
                <a:latin typeface="Calibri"/>
                <a:ea typeface="Open Sans"/>
                <a:cs typeface="Calibri"/>
              </a:rPr>
              <a:t>, укључујући и </a:t>
            </a:r>
            <a:r>
              <a:rPr lang="en-US" sz="2000" dirty="0" err="1">
                <a:latin typeface="Calibri"/>
                <a:ea typeface="Open Sans"/>
                <a:cs typeface="Calibri"/>
              </a:rPr>
              <a:t>Европск</a:t>
            </a:r>
            <a:r>
              <a:rPr lang="sr-Cyrl-RS" sz="2000" dirty="0">
                <a:latin typeface="Calibri"/>
                <a:ea typeface="Open Sans"/>
                <a:cs typeface="Calibri"/>
              </a:rPr>
              <a:t>у</a:t>
            </a:r>
            <a:r>
              <a:rPr lang="en-US" sz="2000" dirty="0">
                <a:latin typeface="Calibri"/>
                <a:ea typeface="Open Sans"/>
                <a:cs typeface="Calibri"/>
              </a:rPr>
              <a:t> </a:t>
            </a:r>
            <a:r>
              <a:rPr lang="en-US" sz="2000" dirty="0" err="1">
                <a:latin typeface="Calibri"/>
                <a:ea typeface="Open Sans"/>
                <a:cs typeface="Calibri"/>
              </a:rPr>
              <a:t>комисиј</a:t>
            </a:r>
            <a:r>
              <a:rPr lang="sr-Cyrl-RS" sz="2000" dirty="0">
                <a:latin typeface="Calibri"/>
                <a:ea typeface="Open Sans"/>
                <a:cs typeface="Calibri"/>
              </a:rPr>
              <a:t>у</a:t>
            </a:r>
            <a:r>
              <a:rPr lang="en-US" sz="2000" dirty="0">
                <a:latin typeface="Calibri"/>
                <a:ea typeface="Open Sans"/>
                <a:cs typeface="Calibri"/>
              </a:rPr>
              <a:t> (</a:t>
            </a:r>
            <a:r>
              <a:rPr lang="ru-RU" sz="2000" dirty="0"/>
              <a:t>Мекалум, Вејт, Мекмилан и Прајс, 2018; Сала, Пјуни, Гарков и Кабрера, 2020; Бјанки, Писиотис и Кабрера Ђиралдез, 2022; Вуорикари, Клузер и Пјуни, 2022</a:t>
            </a:r>
            <a:r>
              <a:rPr lang="en-US" sz="2000" dirty="0">
                <a:latin typeface="Calibri"/>
                <a:ea typeface="Open Sans"/>
                <a:cs typeface="Calibri"/>
              </a:rPr>
              <a:t>), ОЕЦД (2018), Светски економски форум (2020), </a:t>
            </a:r>
            <a:r>
              <a:rPr lang="sr-Cyrl-RS" sz="2000" dirty="0">
                <a:latin typeface="Calibri"/>
                <a:ea typeface="Open Sans"/>
                <a:cs typeface="Calibri"/>
              </a:rPr>
              <a:t>„</a:t>
            </a:r>
            <a:r>
              <a:rPr lang="en-US" sz="2000" dirty="0">
                <a:latin typeface="Calibri"/>
                <a:ea typeface="Open Sans"/>
                <a:cs typeface="Calibri"/>
              </a:rPr>
              <a:t>McKinsey &amp; Company” (2021), </a:t>
            </a:r>
            <a:r>
              <a:rPr lang="sr-Cyrl-RS" sz="2000" dirty="0">
                <a:latin typeface="Calibri"/>
                <a:ea typeface="Open Sans"/>
                <a:cs typeface="Calibri"/>
              </a:rPr>
              <a:t>„</a:t>
            </a:r>
            <a:r>
              <a:rPr lang="en-US" sz="2000" dirty="0">
                <a:latin typeface="Calibri"/>
                <a:ea typeface="Open Sans"/>
                <a:cs typeface="Calibri"/>
              </a:rPr>
              <a:t>Coursera” (2021), </a:t>
            </a:r>
            <a:r>
              <a:rPr lang="sr-Cyrl-RS" sz="2000" dirty="0">
                <a:latin typeface="Calibri"/>
                <a:ea typeface="Open Sans"/>
                <a:cs typeface="Calibri"/>
              </a:rPr>
              <a:t>„</a:t>
            </a:r>
            <a:r>
              <a:rPr lang="en-US" sz="2000" dirty="0" err="1">
                <a:latin typeface="Calibri"/>
                <a:ea typeface="Open Sans"/>
                <a:cs typeface="Calibri"/>
              </a:rPr>
              <a:t>Cedefop</a:t>
            </a:r>
            <a:r>
              <a:rPr lang="en-US" sz="2000" dirty="0">
                <a:latin typeface="Calibri"/>
                <a:ea typeface="Open Sans"/>
                <a:cs typeface="Calibri"/>
              </a:rPr>
              <a:t>” </a:t>
            </a:r>
            <a:r>
              <a:rPr lang="sr-Cyrl-RS" sz="2000" dirty="0">
                <a:latin typeface="Calibri"/>
                <a:ea typeface="Open Sans"/>
                <a:cs typeface="Calibri"/>
              </a:rPr>
              <a:t>и</a:t>
            </a:r>
            <a:r>
              <a:rPr lang="en-US" sz="2000" dirty="0">
                <a:latin typeface="Calibri"/>
                <a:ea typeface="Open Sans"/>
                <a:cs typeface="Calibri"/>
              </a:rPr>
              <a:t> </a:t>
            </a:r>
            <a:r>
              <a:rPr lang="sr-Cyrl-RS" sz="2000" dirty="0">
                <a:latin typeface="Calibri"/>
                <a:ea typeface="Open Sans"/>
                <a:cs typeface="Calibri"/>
              </a:rPr>
              <a:t>„</a:t>
            </a:r>
            <a:r>
              <a:rPr lang="en-US" sz="2000" dirty="0" err="1">
                <a:latin typeface="Calibri"/>
                <a:ea typeface="Open Sans"/>
                <a:cs typeface="Calibri"/>
              </a:rPr>
              <a:t>Eurofound</a:t>
            </a:r>
            <a:r>
              <a:rPr lang="en-US" sz="2000" dirty="0">
                <a:latin typeface="Calibri"/>
                <a:ea typeface="Open Sans"/>
                <a:cs typeface="Calibri"/>
              </a:rPr>
              <a:t>” (2018). </a:t>
            </a:r>
            <a:r>
              <a:rPr lang="en-US" sz="2000" dirty="0" err="1">
                <a:latin typeface="Calibri"/>
                <a:ea typeface="Open Sans"/>
                <a:cs typeface="Calibri"/>
              </a:rPr>
              <a:t>Свака</a:t>
            </a:r>
            <a:r>
              <a:rPr lang="en-US" sz="2000" dirty="0">
                <a:latin typeface="Calibri"/>
                <a:ea typeface="Open Sans"/>
                <a:cs typeface="Calibri"/>
              </a:rPr>
              <a:t> </a:t>
            </a:r>
            <a:r>
              <a:rPr lang="en-US" sz="2000" dirty="0" err="1">
                <a:latin typeface="Calibri"/>
                <a:ea typeface="Open Sans"/>
                <a:cs typeface="Calibri"/>
              </a:rPr>
              <a:t>вештина</a:t>
            </a:r>
            <a:r>
              <a:rPr lang="en-US" sz="2000" dirty="0">
                <a:latin typeface="Calibri"/>
                <a:ea typeface="Open Sans"/>
                <a:cs typeface="Calibri"/>
              </a:rPr>
              <a:t> </a:t>
            </a:r>
            <a:r>
              <a:rPr lang="sr-Cyrl-RS" sz="2000" dirty="0">
                <a:latin typeface="Calibri"/>
                <a:ea typeface="Open Sans"/>
                <a:cs typeface="Calibri"/>
              </a:rPr>
              <a:t>за </a:t>
            </a:r>
            <a:r>
              <a:rPr lang="en-US" sz="2000" dirty="0">
                <a:latin typeface="Calibri"/>
                <a:ea typeface="Open Sans"/>
                <a:cs typeface="Calibri"/>
              </a:rPr>
              <a:t>21. </a:t>
            </a:r>
            <a:r>
              <a:rPr lang="en-US" sz="2000" dirty="0" err="1">
                <a:latin typeface="Calibri"/>
                <a:ea typeface="Open Sans"/>
                <a:cs typeface="Calibri"/>
              </a:rPr>
              <a:t>век</a:t>
            </a:r>
            <a:r>
              <a:rPr lang="en-US" sz="2000" dirty="0">
                <a:latin typeface="Calibri"/>
                <a:ea typeface="Open Sans"/>
                <a:cs typeface="Calibri"/>
              </a:rPr>
              <a:t> идентификована као резултат ове анализе описује групу међусобно повезаних вештина које су биле укључене у оквире вештина.</a:t>
            </a:r>
            <a:endParaRPr lang="en-US" sz="20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7" y="736612"/>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Мета-оквир </a:t>
            </a:r>
            <a:r>
              <a:rPr lang="en-US" dirty="0" err="1">
                <a:solidFill>
                  <a:schemeClr val="bg1"/>
                </a:solidFill>
              </a:rPr>
              <a:t>вештина</a:t>
            </a:r>
            <a:r>
              <a:rPr lang="en-US" dirty="0">
                <a:solidFill>
                  <a:schemeClr val="bg1"/>
                </a:solidFill>
              </a:rPr>
              <a:t> </a:t>
            </a:r>
            <a:r>
              <a:rPr lang="sr-Cyrl-RS" dirty="0">
                <a:solidFill>
                  <a:schemeClr val="bg1"/>
                </a:solidFill>
              </a:rPr>
              <a:t>за </a:t>
            </a:r>
            <a:r>
              <a:rPr lang="en-US" dirty="0">
                <a:solidFill>
                  <a:schemeClr val="bg1"/>
                </a:solidFill>
              </a:rPr>
              <a:t>21. </a:t>
            </a:r>
            <a:r>
              <a:rPr lang="en-US" dirty="0" err="1">
                <a:solidFill>
                  <a:schemeClr val="bg1"/>
                </a:solidFill>
              </a:rPr>
              <a:t>век</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Тежња</a:t>
            </a:r>
          </a:p>
          <a:p>
            <a:pPr marL="342900" indent="-342900" algn="l" rtl="0">
              <a:lnSpc>
                <a:spcPts val="2440"/>
              </a:lnSpc>
              <a:buClr>
                <a:srgbClr val="186BA8"/>
              </a:buClr>
              <a:buFont typeface="Arial" panose="020B0604020202020204" pitchFamily="34" charset="0"/>
              <a:buChar char="•"/>
            </a:pPr>
            <a:r>
              <a:rPr lang="en-US" sz="2200" dirty="0"/>
              <a:t>Ефикасност и уверења</a:t>
            </a:r>
          </a:p>
          <a:p>
            <a:pPr marL="342900" indent="-342900" algn="l" rtl="0">
              <a:lnSpc>
                <a:spcPts val="2440"/>
              </a:lnSpc>
              <a:buClr>
                <a:srgbClr val="186BA8"/>
              </a:buClr>
              <a:buFont typeface="Arial" panose="020B0604020202020204" pitchFamily="34" charset="0"/>
              <a:buChar char="•"/>
            </a:pPr>
            <a:r>
              <a:rPr lang="en-US" sz="2200" dirty="0"/>
              <a:t>Захвалност и нада</a:t>
            </a:r>
          </a:p>
          <a:p>
            <a:pPr marL="342900" indent="-342900" algn="l" rtl="0">
              <a:lnSpc>
                <a:spcPts val="2440"/>
              </a:lnSpc>
              <a:buClr>
                <a:srgbClr val="186BA8"/>
              </a:buClr>
              <a:buFont typeface="Arial" panose="020B0604020202020204" pitchFamily="34" charset="0"/>
              <a:buChar char="•"/>
            </a:pPr>
            <a:r>
              <a:rPr lang="en-US" sz="2200" dirty="0"/>
              <a:t>Идентитет, духовни идентитет</a:t>
            </a:r>
          </a:p>
          <a:p>
            <a:pPr marL="342900" indent="-342900" algn="l" rtl="0">
              <a:lnSpc>
                <a:spcPts val="2440"/>
              </a:lnSpc>
              <a:buClr>
                <a:srgbClr val="186BA8"/>
              </a:buClr>
              <a:buFont typeface="Arial" panose="020B0604020202020204" pitchFamily="34" charset="0"/>
              <a:buChar char="•"/>
            </a:pPr>
            <a:r>
              <a:rPr lang="sr-Cyrl-RS" sz="2200" dirty="0"/>
              <a:t>Метакогниција</a:t>
            </a:r>
            <a:endParaRPr lang="en-US" sz="2200" dirty="0"/>
          </a:p>
          <a:p>
            <a:pPr marL="342900" indent="-342900" algn="l" rtl="0">
              <a:lnSpc>
                <a:spcPts val="2440"/>
              </a:lnSpc>
              <a:buClr>
                <a:srgbClr val="186BA8"/>
              </a:buClr>
              <a:buFont typeface="Arial" panose="020B0604020202020204" pitchFamily="34" charset="0"/>
              <a:buChar char="•"/>
            </a:pPr>
            <a:r>
              <a:rPr lang="sr-Cyrl-RS" sz="2200" dirty="0"/>
              <a:t>Будност/пажља</a:t>
            </a:r>
            <a:endParaRPr lang="en-US" sz="2200" dirty="0"/>
          </a:p>
          <a:p>
            <a:pPr marL="342900" indent="-342900" algn="l" rtl="0">
              <a:lnSpc>
                <a:spcPts val="2440"/>
              </a:lnSpc>
              <a:buClr>
                <a:srgbClr val="186BA8"/>
              </a:buClr>
              <a:buFont typeface="Arial" panose="020B0604020202020204" pitchFamily="34" charset="0"/>
              <a:buChar char="•"/>
            </a:pPr>
            <a:r>
              <a:rPr lang="en-US" sz="2200" dirty="0"/>
              <a:t>Мотивација и воља, преузимање иницијативе</a:t>
            </a:r>
          </a:p>
          <a:p>
            <a:pPr marL="342900" indent="-342900" algn="l" rtl="0">
              <a:lnSpc>
                <a:spcPts val="2440"/>
              </a:lnSpc>
              <a:buClr>
                <a:srgbClr val="186BA8"/>
              </a:buClr>
              <a:buFont typeface="Arial" panose="020B0604020202020204" pitchFamily="34" charset="0"/>
              <a:buChar char="•"/>
            </a:pPr>
            <a:r>
              <a:rPr lang="en-US" sz="2200" dirty="0"/>
              <a:t>Позитивно језгро самоевалуације</a:t>
            </a:r>
          </a:p>
          <a:p>
            <a:pPr marL="342900" indent="-342900" algn="l" rtl="0">
              <a:lnSpc>
                <a:spcPts val="2440"/>
              </a:lnSpc>
              <a:buClr>
                <a:srgbClr val="186BA8"/>
              </a:buClr>
              <a:buFont typeface="Arial" panose="020B0604020202020204" pitchFamily="34" charset="0"/>
              <a:buChar char="•"/>
            </a:pPr>
            <a:r>
              <a:rPr lang="en-US" sz="2200" dirty="0"/>
              <a:t>Рефлексија, рефлексивно размишљање, евалуација, праћење</a:t>
            </a:r>
          </a:p>
          <a:p>
            <a:pPr marL="342900" indent="-342900" algn="l" rtl="0">
              <a:lnSpc>
                <a:spcPts val="2440"/>
              </a:lnSpc>
              <a:buClr>
                <a:srgbClr val="186BA8"/>
              </a:buClr>
              <a:buFont typeface="Arial" panose="020B0604020202020204" pitchFamily="34" charset="0"/>
              <a:buChar char="•"/>
            </a:pPr>
            <a:r>
              <a:rPr lang="en-US" sz="2200" dirty="0"/>
              <a:t>Самокомпетенције, самоефикасност, позитивна самооријентација</a:t>
            </a:r>
          </a:p>
          <a:p>
            <a:pPr marL="342900" indent="-342900" algn="l" rtl="0">
              <a:lnSpc>
                <a:spcPts val="2440"/>
              </a:lnSpc>
              <a:buClr>
                <a:srgbClr val="186BA8"/>
              </a:buClr>
              <a:buFont typeface="Arial" panose="020B0604020202020204" pitchFamily="34" charset="0"/>
              <a:buChar char="•"/>
            </a:pPr>
            <a:r>
              <a:rPr lang="en-US" sz="2200" dirty="0"/>
              <a:t>Поверење (у себе, друге, институције)</a:t>
            </a:r>
          </a:p>
          <a:p>
            <a:pPr marL="342900" indent="-342900" algn="l" rtl="0">
              <a:lnSpc>
                <a:spcPts val="2440"/>
              </a:lnSpc>
              <a:buClr>
                <a:srgbClr val="186BA8"/>
              </a:buClr>
              <a:buFont typeface="Arial" panose="020B0604020202020204" pitchFamily="34" charset="0"/>
              <a:buChar char="•"/>
            </a:pPr>
            <a:r>
              <a:rPr lang="en-US" sz="2200" dirty="0"/>
              <a:t>Добробит</a:t>
            </a:r>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dirty="0">
                <a:solidFill>
                  <a:schemeClr val="bg1"/>
                </a:solidFill>
              </a:rPr>
              <a:t>Добробит, позитиван став и </a:t>
            </a:r>
            <a:r>
              <a:rPr lang="sr-Cyrl-RS" dirty="0">
                <a:solidFill>
                  <a:schemeClr val="bg1"/>
                </a:solidFill>
              </a:rPr>
              <a:t>будност/пажња</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10</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latin typeface="Calibri"/>
                <a:ea typeface="Open Sans"/>
                <a:cs typeface="Calibri"/>
              </a:rPr>
              <a:t>Позитивни ставови, оптимизам и осећај личне сврхе повећавају мотивацију за активно праћење дугорочних циљева. Оксфордски речник енглеског језика дефинише мотивацију као „разлог или разлоге за поступање или понашање на </a:t>
            </a:r>
            <a:r>
              <a:rPr lang="en-US" sz="2200" dirty="0" err="1">
                <a:latin typeface="Calibri"/>
                <a:ea typeface="Open Sans"/>
                <a:cs typeface="Calibri"/>
              </a:rPr>
              <a:t>одређени</a:t>
            </a:r>
            <a:r>
              <a:rPr lang="en-US" sz="2200" dirty="0">
                <a:latin typeface="Calibri"/>
                <a:ea typeface="Open Sans"/>
                <a:cs typeface="Calibri"/>
              </a:rPr>
              <a:t> </a:t>
            </a:r>
            <a:r>
              <a:rPr lang="en-US" sz="2200" dirty="0" err="1">
                <a:latin typeface="Calibri"/>
                <a:ea typeface="Open Sans"/>
                <a:cs typeface="Calibri"/>
              </a:rPr>
              <a:t>начин</a:t>
            </a:r>
            <a:r>
              <a:rPr lang="en-US" sz="2200" dirty="0">
                <a:latin typeface="Calibri"/>
                <a:ea typeface="Open Sans"/>
                <a:cs typeface="Calibri"/>
              </a:rPr>
              <a:t>” (</a:t>
            </a:r>
            <a:r>
              <a:rPr lang="sr-Cyrl-RS" sz="2200" dirty="0">
                <a:latin typeface="Calibri"/>
                <a:ea typeface="Open Sans"/>
                <a:cs typeface="Calibri"/>
              </a:rPr>
              <a:t>„</a:t>
            </a:r>
            <a:r>
              <a:rPr lang="en-US" sz="2200" dirty="0">
                <a:latin typeface="Calibri"/>
                <a:ea typeface="Open Sans"/>
                <a:cs typeface="Calibri"/>
              </a:rPr>
              <a:t>Simpson, Weiner, &amp; Oxford University Press”, 1989). Неко ко је мотивисан да постигне резултате примећује начине да буде бољи, </a:t>
            </a:r>
            <a:r>
              <a:rPr lang="en-US" sz="2200" dirty="0" err="1">
                <a:latin typeface="Calibri"/>
                <a:ea typeface="Open Sans"/>
                <a:cs typeface="Calibri"/>
              </a:rPr>
              <a:t>да</a:t>
            </a:r>
            <a:r>
              <a:rPr lang="en-US" sz="2200" dirty="0">
                <a:latin typeface="Calibri"/>
                <a:ea typeface="Open Sans"/>
                <a:cs typeface="Calibri"/>
              </a:rPr>
              <a:t> </a:t>
            </a:r>
            <a:r>
              <a:rPr lang="sr-Cyrl-RS" sz="2200" dirty="0">
                <a:latin typeface="Calibri"/>
                <a:ea typeface="Open Sans"/>
                <a:cs typeface="Calibri"/>
              </a:rPr>
              <a:t>има</a:t>
            </a:r>
            <a:r>
              <a:rPr lang="en-US" sz="2200" dirty="0">
                <a:latin typeface="Calibri"/>
                <a:ea typeface="Open Sans"/>
                <a:cs typeface="Calibri"/>
              </a:rPr>
              <a:t> </a:t>
            </a:r>
            <a:r>
              <a:rPr lang="en-US" sz="2200" dirty="0" err="1">
                <a:latin typeface="Calibri"/>
                <a:ea typeface="Open Sans"/>
                <a:cs typeface="Calibri"/>
              </a:rPr>
              <a:t>предузетнички</a:t>
            </a:r>
            <a:r>
              <a:rPr lang="sr-Cyrl-RS" sz="2200" dirty="0">
                <a:latin typeface="Calibri"/>
                <a:ea typeface="Open Sans"/>
                <a:cs typeface="Calibri"/>
              </a:rPr>
              <a:t> дух</a:t>
            </a:r>
            <a:r>
              <a:rPr lang="en-US" sz="2200" dirty="0">
                <a:latin typeface="Calibri"/>
                <a:ea typeface="Open Sans"/>
                <a:cs typeface="Calibri"/>
              </a:rPr>
              <a:t>, да иновира или да </a:t>
            </a:r>
            <a:r>
              <a:rPr lang="en-US" sz="2200" dirty="0" err="1">
                <a:latin typeface="Calibri"/>
                <a:ea typeface="Open Sans"/>
                <a:cs typeface="Calibri"/>
              </a:rPr>
              <a:t>пронађе</a:t>
            </a:r>
            <a:r>
              <a:rPr lang="en-US" sz="2200" dirty="0">
                <a:latin typeface="Calibri"/>
                <a:ea typeface="Open Sans"/>
                <a:cs typeface="Calibri"/>
              </a:rPr>
              <a:t> </a:t>
            </a:r>
            <a:r>
              <a:rPr lang="en-US" sz="2200" dirty="0" err="1">
                <a:latin typeface="Calibri"/>
                <a:ea typeface="Open Sans"/>
                <a:cs typeface="Calibri"/>
              </a:rPr>
              <a:t>конкурент</a:t>
            </a:r>
            <a:r>
              <a:rPr lang="sr-Cyrl-RS" sz="2200" dirty="0">
                <a:latin typeface="Calibri"/>
                <a:ea typeface="Open Sans"/>
                <a:cs typeface="Calibri"/>
              </a:rPr>
              <a:t>ну</a:t>
            </a:r>
            <a:r>
              <a:rPr lang="en-US" sz="2200" dirty="0">
                <a:latin typeface="Calibri"/>
                <a:ea typeface="Open Sans"/>
                <a:cs typeface="Calibri"/>
              </a:rPr>
              <a:t> предност (</a:t>
            </a:r>
            <a:r>
              <a:rPr lang="en-US" sz="2200" dirty="0" err="1">
                <a:latin typeface="Calibri"/>
                <a:ea typeface="Open Sans"/>
                <a:cs typeface="Calibri"/>
              </a:rPr>
              <a:t>Големан</a:t>
            </a:r>
            <a:r>
              <a:rPr lang="en-US" sz="2200" dirty="0">
                <a:latin typeface="Calibri"/>
                <a:ea typeface="Open Sans"/>
                <a:cs typeface="Calibri"/>
              </a:rPr>
              <a:t>,</a:t>
            </a:r>
            <a:r>
              <a:rPr lang="sr-Cyrl-RS" sz="2200" dirty="0">
                <a:latin typeface="Calibri"/>
                <a:ea typeface="Open Sans"/>
                <a:cs typeface="Calibri"/>
              </a:rPr>
              <a:t> </a:t>
            </a:r>
            <a:r>
              <a:rPr lang="en-US" sz="2200" dirty="0">
                <a:latin typeface="Calibri"/>
                <a:ea typeface="Open Sans"/>
                <a:cs typeface="Calibri"/>
              </a:rPr>
              <a:t>1998).</a:t>
            </a:r>
            <a:endParaRPr lang="en-US" dirty="0"/>
          </a:p>
          <a:p>
            <a:pPr algn="l" rtl="0">
              <a:lnSpc>
                <a:spcPts val="2440"/>
              </a:lnSpc>
            </a:pPr>
            <a:endParaRPr lang="en-US" sz="2200" dirty="0">
              <a:latin typeface="Calibri"/>
              <a:ea typeface="Open Sans"/>
              <a:cs typeface="Calibri"/>
            </a:endParaRPr>
          </a:p>
          <a:p>
            <a:pPr algn="just" rtl="0">
              <a:lnSpc>
                <a:spcPts val="2440"/>
              </a:lnSpc>
            </a:pPr>
            <a:r>
              <a:rPr lang="en-US" sz="2200" dirty="0">
                <a:latin typeface="Calibri"/>
                <a:ea typeface="Open Sans"/>
                <a:cs typeface="Calibri"/>
              </a:rPr>
              <a:t>Мотивација је полазна основа за успешно учешће у образовању и развоју каријере. Студије су откриле да </a:t>
            </a:r>
            <a:r>
              <a:rPr lang="en-US" sz="2200" dirty="0" err="1">
                <a:latin typeface="Calibri"/>
                <a:ea typeface="Open Sans"/>
                <a:cs typeface="Calibri"/>
              </a:rPr>
              <a:t>ће</a:t>
            </a:r>
            <a:r>
              <a:rPr lang="en-US" sz="2200" dirty="0">
                <a:latin typeface="Calibri"/>
                <a:ea typeface="Open Sans"/>
                <a:cs typeface="Calibri"/>
              </a:rPr>
              <a:t> </a:t>
            </a:r>
            <a:r>
              <a:rPr lang="en-US" sz="2200" dirty="0" err="1">
                <a:latin typeface="Calibri"/>
                <a:ea typeface="Open Sans"/>
                <a:cs typeface="Calibri"/>
              </a:rPr>
              <a:t>ученици</a:t>
            </a:r>
            <a:r>
              <a:rPr lang="sr-Cyrl-RS" sz="2200" dirty="0">
                <a:latin typeface="Calibri"/>
                <a:ea typeface="Open Sans"/>
                <a:cs typeface="Calibri"/>
              </a:rPr>
              <a:t>/студенти</a:t>
            </a:r>
            <a:r>
              <a:rPr lang="en-US" sz="2200" dirty="0">
                <a:latin typeface="Calibri"/>
                <a:ea typeface="Open Sans"/>
                <a:cs typeface="Calibri"/>
              </a:rPr>
              <a:t> са високом унутрашњом мотивацијом и самоефикасношћу у каријери вероватно </a:t>
            </a:r>
            <a:r>
              <a:rPr lang="en-US" sz="2200" dirty="0" err="1">
                <a:latin typeface="Calibri"/>
                <a:ea typeface="Open Sans"/>
                <a:cs typeface="Calibri"/>
              </a:rPr>
              <a:t>постићи</a:t>
            </a:r>
            <a:r>
              <a:rPr lang="en-US" sz="2200" dirty="0">
                <a:latin typeface="Calibri"/>
                <a:ea typeface="Open Sans"/>
                <a:cs typeface="Calibri"/>
              </a:rPr>
              <a:t> </a:t>
            </a:r>
            <a:r>
              <a:rPr lang="sr-Cyrl-RS" sz="2200" dirty="0">
                <a:latin typeface="Calibri"/>
                <a:ea typeface="Open Sans"/>
                <a:cs typeface="Calibri"/>
              </a:rPr>
              <a:t>велике</a:t>
            </a:r>
            <a:r>
              <a:rPr lang="en-US" sz="2200" dirty="0">
                <a:latin typeface="Calibri"/>
                <a:ea typeface="Open Sans"/>
                <a:cs typeface="Calibri"/>
              </a:rPr>
              <a:t> образовне резултате (</a:t>
            </a:r>
            <a:r>
              <a:rPr lang="en-US" sz="2200" dirty="0" err="1">
                <a:latin typeface="Calibri"/>
                <a:ea typeface="Open Sans"/>
                <a:cs typeface="Calibri"/>
              </a:rPr>
              <a:t>Еванс</a:t>
            </a:r>
            <a:r>
              <a:rPr lang="en-US" sz="2200" dirty="0">
                <a:latin typeface="Calibri"/>
                <a:ea typeface="Open Sans"/>
                <a:cs typeface="Calibri"/>
              </a:rPr>
              <a:t> </a:t>
            </a:r>
            <a:r>
              <a:rPr lang="sr-Cyrl-RS" sz="2200" dirty="0">
                <a:latin typeface="Calibri"/>
                <a:ea typeface="Open Sans"/>
                <a:cs typeface="Calibri"/>
              </a:rPr>
              <a:t>и</a:t>
            </a:r>
            <a:r>
              <a:rPr lang="en-US" sz="2200" dirty="0">
                <a:latin typeface="Calibri"/>
                <a:ea typeface="Open Sans"/>
                <a:cs typeface="Calibri"/>
              </a:rPr>
              <a:t> </a:t>
            </a:r>
            <a:r>
              <a:rPr lang="en-US" sz="2200" dirty="0" err="1">
                <a:latin typeface="Calibri"/>
                <a:ea typeface="Open Sans"/>
                <a:cs typeface="Calibri"/>
              </a:rPr>
              <a:t>Бурк</a:t>
            </a:r>
            <a:r>
              <a:rPr lang="en-US" sz="2200" dirty="0">
                <a:latin typeface="Calibri"/>
                <a:ea typeface="Open Sans"/>
                <a:cs typeface="Calibri"/>
              </a:rPr>
              <a:t>, 1992). Истраживање Џаџа и Бона (2001) </a:t>
            </a:r>
            <a:r>
              <a:rPr lang="sr-Cyrl-RS" sz="2200" dirty="0">
                <a:latin typeface="Calibri"/>
                <a:ea typeface="Open Sans"/>
                <a:cs typeface="Calibri"/>
              </a:rPr>
              <a:t>је </a:t>
            </a:r>
            <a:r>
              <a:rPr lang="en-US" sz="2200" dirty="0" err="1">
                <a:latin typeface="Calibri"/>
                <a:ea typeface="Open Sans"/>
                <a:cs typeface="Calibri"/>
              </a:rPr>
              <a:t>потврдило</a:t>
            </a:r>
            <a:r>
              <a:rPr lang="en-US" sz="2200" dirty="0">
                <a:latin typeface="Calibri"/>
                <a:ea typeface="Open Sans"/>
                <a:cs typeface="Calibri"/>
              </a:rPr>
              <a:t> </a:t>
            </a:r>
            <a:r>
              <a:rPr lang="en-US" sz="2200" dirty="0" err="1">
                <a:latin typeface="Calibri"/>
                <a:ea typeface="Open Sans"/>
                <a:cs typeface="Calibri"/>
              </a:rPr>
              <a:t>да</a:t>
            </a:r>
            <a:r>
              <a:rPr lang="en-US" sz="2200" dirty="0">
                <a:latin typeface="Calibri"/>
                <a:ea typeface="Open Sans"/>
                <a:cs typeface="Calibri"/>
              </a:rPr>
              <a:t> су мотивисани појединци генерално задовољнији својим послом и да раде знатно боље од других.</a:t>
            </a:r>
            <a:endParaRPr lang="en-US" sz="1750" dirty="0"/>
          </a:p>
          <a:p>
            <a:pPr algn="just" rtl="0">
              <a:lnSpc>
                <a:spcPts val="2440"/>
              </a:lnSpc>
            </a:pPr>
            <a:endParaRPr lang="en-US" sz="2200" dirty="0"/>
          </a:p>
          <a:p>
            <a:pPr algn="just" rtl="0">
              <a:lnSpc>
                <a:spcPts val="2440"/>
              </a:lnSpc>
            </a:pPr>
            <a:r>
              <a:rPr lang="en-US" sz="2200" dirty="0"/>
              <a:t>Оптимизам подразумева неговање позитивних очекивања о могућностима успеха у садашњости и будућности. Самоефикасност је осећај сопствене вредности, позитивно уверење и поверење у сопствену </a:t>
            </a:r>
            <a:r>
              <a:rPr lang="en-US" sz="2200" dirty="0" err="1"/>
              <a:t>способност</a:t>
            </a:r>
            <a:r>
              <a:rPr lang="en-US" sz="2200" dirty="0"/>
              <a:t> </a:t>
            </a:r>
            <a:r>
              <a:rPr lang="en-US" sz="2200" dirty="0" err="1"/>
              <a:t>да</a:t>
            </a:r>
            <a:r>
              <a:rPr lang="sr-Cyrl-RS" sz="2200" dirty="0"/>
              <a:t> се</a:t>
            </a:r>
            <a:r>
              <a:rPr lang="en-US" sz="2200" dirty="0"/>
              <a:t> успешно изврши задатак и постигне позитиван исход у конкретној ситуацији. Самоефикасност је у позитивној корелацији са учинком, јер доприноси истрајности и настојању да се успе (Сала, </a:t>
            </a:r>
            <a:r>
              <a:rPr lang="en-US" sz="2200" dirty="0" err="1"/>
              <a:t>Пуние</a:t>
            </a:r>
            <a:r>
              <a:rPr lang="en-US" sz="2200" dirty="0"/>
              <a:t>,</a:t>
            </a:r>
            <a:r>
              <a:rPr lang="sr-Cyrl-RS" sz="2200" dirty="0"/>
              <a:t> </a:t>
            </a:r>
            <a:r>
              <a:rPr lang="en-US" sz="2200" dirty="0" err="1"/>
              <a:t>Гарков</a:t>
            </a:r>
            <a:r>
              <a:rPr lang="sr-Cyrl-RS" sz="2200" dirty="0"/>
              <a:t> </a:t>
            </a:r>
            <a:r>
              <a:rPr lang="en-US" sz="2200" dirty="0"/>
              <a:t>и Кабрера, 2020).</a:t>
            </a:r>
          </a:p>
          <a:p>
            <a:pPr algn="l" rtl="0">
              <a:lnSpc>
                <a:spcPts val="2440"/>
              </a:lnSpc>
            </a:pPr>
            <a:endParaRPr lang="en-US" sz="2200" dirty="0"/>
          </a:p>
          <a:p>
            <a:pPr algn="l" rtl="0">
              <a:lnSpc>
                <a:spcPts val="2440"/>
              </a:lnSpc>
            </a:pP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lvl="0" indent="-342900" algn="l" rtl="0">
              <a:lnSpc>
                <a:spcPts val="2440"/>
              </a:lnSpc>
              <a:buClr>
                <a:srgbClr val="186BA8"/>
              </a:buClr>
              <a:buFont typeface="Arial" panose="020B0604020202020204" pitchFamily="34" charset="0"/>
              <a:buChar char="•"/>
            </a:pPr>
            <a:r>
              <a:rPr lang="en-US" sz="2200" dirty="0"/>
              <a:t>Саосећање</a:t>
            </a:r>
          </a:p>
          <a:p>
            <a:pPr marL="342900" lvl="0" indent="-342900" algn="l" rtl="0">
              <a:lnSpc>
                <a:spcPts val="2440"/>
              </a:lnSpc>
              <a:buClr>
                <a:srgbClr val="186BA8"/>
              </a:buClr>
              <a:buFont typeface="Arial" panose="020B0604020202020204" pitchFamily="34" charset="0"/>
              <a:buChar char="•"/>
            </a:pPr>
            <a:r>
              <a:rPr lang="en-US" sz="2200" dirty="0"/>
              <a:t>Решавање конфликата</a:t>
            </a:r>
          </a:p>
          <a:p>
            <a:pPr marL="342900" lvl="0" indent="-342900" algn="l" rtl="0">
              <a:lnSpc>
                <a:spcPts val="2440"/>
              </a:lnSpc>
              <a:buClr>
                <a:srgbClr val="186BA8"/>
              </a:buClr>
              <a:buFont typeface="Arial" panose="020B0604020202020204" pitchFamily="34" charset="0"/>
              <a:buChar char="•"/>
            </a:pPr>
            <a:r>
              <a:rPr lang="en-US" sz="2200" dirty="0"/>
              <a:t>Емоционална интелигенција</a:t>
            </a:r>
          </a:p>
          <a:p>
            <a:pPr marL="342900" lvl="0" indent="-342900" algn="l" rtl="0">
              <a:lnSpc>
                <a:spcPts val="2440"/>
              </a:lnSpc>
              <a:buClr>
                <a:srgbClr val="186BA8"/>
              </a:buClr>
              <a:buFont typeface="Arial" panose="020B0604020202020204" pitchFamily="34" charset="0"/>
              <a:buChar char="•"/>
            </a:pPr>
            <a:r>
              <a:rPr lang="en-US" sz="2200" dirty="0"/>
              <a:t>Емпатија</a:t>
            </a:r>
          </a:p>
          <a:p>
            <a:pPr marL="342900" lvl="0" indent="-342900" algn="l" rtl="0">
              <a:lnSpc>
                <a:spcPts val="2440"/>
              </a:lnSpc>
              <a:buClr>
                <a:srgbClr val="186BA8"/>
              </a:buClr>
              <a:buFont typeface="Arial" panose="020B0604020202020204" pitchFamily="34" charset="0"/>
              <a:buChar char="•"/>
            </a:pPr>
            <a:r>
              <a:rPr lang="sr-Cyrl-RS" sz="2200" dirty="0"/>
              <a:t>Равноправност</a:t>
            </a:r>
            <a:r>
              <a:rPr lang="en-US" sz="2200" dirty="0"/>
              <a:t>, једнакост</a:t>
            </a:r>
          </a:p>
          <a:p>
            <a:pPr marL="342900" lvl="0" indent="-342900" algn="l" rtl="0">
              <a:lnSpc>
                <a:spcPts val="2440"/>
              </a:lnSpc>
              <a:buClr>
                <a:srgbClr val="186BA8"/>
              </a:buClr>
              <a:buFont typeface="Arial" panose="020B0604020202020204" pitchFamily="34" charset="0"/>
              <a:buChar char="•"/>
            </a:pPr>
            <a:r>
              <a:rPr lang="en-US" sz="2200" dirty="0"/>
              <a:t>Људско достојанство</a:t>
            </a:r>
          </a:p>
          <a:p>
            <a:pPr marL="342900" lvl="0" indent="-342900" algn="l" rtl="0">
              <a:lnSpc>
                <a:spcPts val="2440"/>
              </a:lnSpc>
              <a:buClr>
                <a:srgbClr val="186BA8"/>
              </a:buClr>
              <a:buFont typeface="Arial" panose="020B0604020202020204" pitchFamily="34" charset="0"/>
              <a:buChar char="•"/>
            </a:pPr>
            <a:r>
              <a:rPr lang="en-US" sz="2200" dirty="0"/>
              <a:t>Лична својства</a:t>
            </a:r>
          </a:p>
          <a:p>
            <a:pPr marL="342900" lvl="0" indent="-342900" algn="l" rtl="0">
              <a:lnSpc>
                <a:spcPts val="2440"/>
              </a:lnSpc>
              <a:buClr>
                <a:srgbClr val="186BA8"/>
              </a:buClr>
              <a:buFont typeface="Arial" panose="020B0604020202020204" pitchFamily="34" charset="0"/>
              <a:buChar char="•"/>
            </a:pPr>
            <a:r>
              <a:rPr lang="sr-Cyrl-RS" sz="2200" dirty="0"/>
              <a:t>Услужност</a:t>
            </a: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200" dirty="0">
                <a:solidFill>
                  <a:schemeClr val="bg1"/>
                </a:solidFill>
              </a:rPr>
              <a:t>Емоционална интелигенција и емпатија</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11</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33</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821410"/>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400" dirty="0"/>
              <a:t>Године 1990. </a:t>
            </a:r>
            <a:r>
              <a:rPr lang="en-US" sz="2400" dirty="0" err="1"/>
              <a:t>Ма</a:t>
            </a:r>
            <a:r>
              <a:rPr lang="sr-Cyrl-RS" sz="2400" dirty="0"/>
              <a:t>ј</a:t>
            </a:r>
            <a:r>
              <a:rPr lang="en-US" sz="2400" dirty="0" err="1"/>
              <a:t>ер</a:t>
            </a:r>
            <a:r>
              <a:rPr lang="en-US" sz="2400" dirty="0"/>
              <a:t> и </a:t>
            </a:r>
            <a:r>
              <a:rPr lang="en-US" sz="2400" dirty="0" err="1"/>
              <a:t>Саловеj</a:t>
            </a:r>
            <a:r>
              <a:rPr lang="en-US" sz="2400" dirty="0"/>
              <a:t>  су развили своју прву теорију емоционалне интелигенције. Они су разрадили модел емоционалне интелигенције, који се састојао од четири различите димензије укључујући перцепцију емоција, </a:t>
            </a:r>
            <a:r>
              <a:rPr lang="en-US" sz="2400" dirty="0" err="1"/>
              <a:t>емоционалну</a:t>
            </a:r>
            <a:r>
              <a:rPr lang="en-US" sz="2400" dirty="0"/>
              <a:t> </a:t>
            </a:r>
            <a:r>
              <a:rPr lang="en-US" sz="2400" dirty="0" err="1"/>
              <a:t>фа</a:t>
            </a:r>
            <a:r>
              <a:rPr lang="sr-Cyrl-RS" sz="2400" dirty="0"/>
              <a:t>с</a:t>
            </a:r>
            <a:r>
              <a:rPr lang="en-US" sz="2400" dirty="0" err="1"/>
              <a:t>илитацију</a:t>
            </a:r>
            <a:r>
              <a:rPr lang="en-US" sz="2400" dirty="0"/>
              <a:t>, разумевање емоција и управљање емоцијама (</a:t>
            </a:r>
            <a:r>
              <a:rPr lang="en-US" sz="2400" dirty="0" err="1"/>
              <a:t>Ма</a:t>
            </a:r>
            <a:r>
              <a:rPr lang="sr-Cyrl-RS" sz="2400" dirty="0"/>
              <a:t>ј</a:t>
            </a:r>
            <a:r>
              <a:rPr lang="en-US" sz="2400" dirty="0" err="1"/>
              <a:t>ер</a:t>
            </a:r>
            <a:r>
              <a:rPr lang="en-US" sz="2400" dirty="0"/>
              <a:t> </a:t>
            </a:r>
            <a:r>
              <a:rPr lang="sr-Cyrl-RS" sz="2400" dirty="0"/>
              <a:t>и</a:t>
            </a:r>
            <a:r>
              <a:rPr lang="en-US" sz="2400" dirty="0"/>
              <a:t> </a:t>
            </a:r>
            <a:r>
              <a:rPr lang="en-US" sz="2400" dirty="0" err="1"/>
              <a:t>Салове</a:t>
            </a:r>
            <a:r>
              <a:rPr lang="sr-Cyrl-RS" sz="2400" dirty="0"/>
              <a:t>ј</a:t>
            </a:r>
            <a:r>
              <a:rPr lang="en-US" sz="2400" dirty="0"/>
              <a:t>, 1997).</a:t>
            </a:r>
          </a:p>
          <a:p>
            <a:pPr algn="just" rtl="0">
              <a:lnSpc>
                <a:spcPts val="2440"/>
              </a:lnSpc>
            </a:pPr>
            <a:endParaRPr lang="en-US" sz="2400" dirty="0"/>
          </a:p>
          <a:p>
            <a:pPr algn="just" rtl="0">
              <a:lnSpc>
                <a:spcPts val="2440"/>
              </a:lnSpc>
            </a:pPr>
            <a:r>
              <a:rPr lang="en-US" sz="2400" dirty="0">
                <a:latin typeface="Calibri"/>
                <a:ea typeface="Open Sans"/>
                <a:cs typeface="Calibri"/>
              </a:rPr>
              <a:t>Такође </a:t>
            </a:r>
            <a:r>
              <a:rPr lang="en-US" sz="2400" dirty="0" err="1">
                <a:latin typeface="Calibri"/>
                <a:ea typeface="Open Sans"/>
                <a:cs typeface="Calibri"/>
              </a:rPr>
              <a:t>су</a:t>
            </a:r>
            <a:r>
              <a:rPr lang="en-US" sz="2400" dirty="0">
                <a:latin typeface="Calibri"/>
                <a:ea typeface="Open Sans"/>
                <a:cs typeface="Calibri"/>
              </a:rPr>
              <a:t> </a:t>
            </a:r>
            <a:r>
              <a:rPr lang="sr-Cyrl-RS" sz="2400" dirty="0">
                <a:latin typeface="Calibri"/>
                <a:ea typeface="Open Sans"/>
                <a:cs typeface="Calibri"/>
              </a:rPr>
              <a:t>указали</a:t>
            </a:r>
            <a:r>
              <a:rPr lang="en-US" sz="2400" dirty="0">
                <a:latin typeface="Calibri"/>
                <a:ea typeface="Open Sans"/>
                <a:cs typeface="Calibri"/>
              </a:rPr>
              <a:t> да је емоционална интелигенција когнитивна способност која је одвојена, </a:t>
            </a:r>
            <a:r>
              <a:rPr lang="en-US" sz="2400" dirty="0" err="1">
                <a:latin typeface="Calibri"/>
                <a:ea typeface="Open Sans"/>
                <a:cs typeface="Calibri"/>
              </a:rPr>
              <a:t>али</a:t>
            </a:r>
            <a:r>
              <a:rPr lang="en-US" sz="2400" dirty="0">
                <a:latin typeface="Calibri"/>
                <a:ea typeface="Open Sans"/>
                <a:cs typeface="Calibri"/>
              </a:rPr>
              <a:t> </a:t>
            </a:r>
            <a:r>
              <a:rPr lang="en-US" sz="2400" dirty="0" err="1">
                <a:latin typeface="Calibri"/>
                <a:ea typeface="Open Sans"/>
                <a:cs typeface="Calibri"/>
              </a:rPr>
              <a:t>такође</a:t>
            </a:r>
            <a:r>
              <a:rPr lang="sr-Cyrl-RS" sz="2400" dirty="0">
                <a:latin typeface="Calibri"/>
                <a:ea typeface="Open Sans"/>
                <a:cs typeface="Calibri"/>
              </a:rPr>
              <a:t> и</a:t>
            </a:r>
            <a:r>
              <a:rPr lang="en-US" sz="2400" dirty="0">
                <a:latin typeface="Calibri"/>
                <a:ea typeface="Open Sans"/>
                <a:cs typeface="Calibri"/>
              </a:rPr>
              <a:t> повезана са општом интелигенцијом. Њихову теорију је касније популаризовао Големан. Големан </a:t>
            </a:r>
            <a:r>
              <a:rPr lang="en-US" sz="2400" dirty="0" err="1">
                <a:latin typeface="Calibri"/>
                <a:ea typeface="Open Sans"/>
                <a:cs typeface="Calibri"/>
              </a:rPr>
              <a:t>је</a:t>
            </a:r>
            <a:r>
              <a:rPr lang="en-US" sz="2400" dirty="0">
                <a:latin typeface="Calibri"/>
                <a:ea typeface="Open Sans"/>
                <a:cs typeface="Calibri"/>
              </a:rPr>
              <a:t> </a:t>
            </a:r>
            <a:r>
              <a:rPr lang="sr-Cyrl-RS" sz="2400" dirty="0">
                <a:latin typeface="Calibri"/>
                <a:ea typeface="Open Sans"/>
                <a:cs typeface="Calibri"/>
              </a:rPr>
              <a:t>указао</a:t>
            </a:r>
            <a:r>
              <a:rPr lang="en-US" sz="2400" dirty="0">
                <a:latin typeface="Calibri"/>
                <a:ea typeface="Open Sans"/>
                <a:cs typeface="Calibri"/>
              </a:rPr>
              <a:t> (1998) да је емоционална интелигенција саставни део животног успеха. Емоционална интелигенција није генетски фиксирана, већ се развија током живота упоредо са сазревањем.</a:t>
            </a:r>
          </a:p>
        </p:txBody>
      </p:sp>
    </p:spTree>
    <p:extLst>
      <p:ext uri="{BB962C8B-B14F-4D97-AF65-F5344CB8AC3E}">
        <p14:creationId xmlns:p14="http://schemas.microsoft.com/office/powerpoint/2010/main" val="29188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sr-Cyrl-RS" sz="2200" dirty="0"/>
              <a:t>Он се с</a:t>
            </a:r>
            <a:r>
              <a:rPr lang="en-US" sz="2200" dirty="0" err="1"/>
              <a:t>ложио</a:t>
            </a:r>
            <a:r>
              <a:rPr lang="en-US" sz="2200" dirty="0"/>
              <a:t> </a:t>
            </a:r>
            <a:r>
              <a:rPr lang="en-US" sz="2200" dirty="0" err="1"/>
              <a:t>да</a:t>
            </a:r>
            <a:r>
              <a:rPr lang="en-US" sz="2200" dirty="0"/>
              <a:t> су вештине емоционалне </a:t>
            </a:r>
            <a:r>
              <a:rPr lang="en-US" sz="2200" dirty="0" err="1"/>
              <a:t>интелигенције</a:t>
            </a:r>
            <a:r>
              <a:rPr lang="en-US" sz="2200" dirty="0"/>
              <a:t> </a:t>
            </a:r>
            <a:r>
              <a:rPr lang="sr-Cyrl-RS" sz="2200" dirty="0"/>
              <a:t>у синергији</a:t>
            </a:r>
            <a:r>
              <a:rPr lang="en-US" sz="2200" dirty="0"/>
              <a:t> </a:t>
            </a:r>
            <a:r>
              <a:rPr lang="en-US" sz="2200" dirty="0" err="1"/>
              <a:t>са</a:t>
            </a:r>
            <a:r>
              <a:rPr lang="en-US" sz="2200" dirty="0"/>
              <a:t> </a:t>
            </a:r>
            <a:r>
              <a:rPr lang="en-US" sz="2200" dirty="0" err="1"/>
              <a:t>когнитивним</a:t>
            </a:r>
            <a:r>
              <a:rPr lang="sr-Cyrl-RS" sz="2200" dirty="0"/>
              <a:t>,</a:t>
            </a:r>
            <a:r>
              <a:rPr lang="en-US" sz="2200" dirty="0"/>
              <a:t> а </a:t>
            </a:r>
            <a:r>
              <a:rPr lang="en-US" sz="2200" dirty="0" err="1"/>
              <a:t>врхунски</a:t>
            </a:r>
            <a:r>
              <a:rPr lang="en-US" sz="2200" dirty="0"/>
              <a:t> </a:t>
            </a:r>
            <a:r>
              <a:rPr lang="sr-Cyrl-RS" sz="2200" dirty="0"/>
              <a:t>практичари</a:t>
            </a:r>
            <a:r>
              <a:rPr lang="en-US" sz="2200" dirty="0"/>
              <a:t> имају и једно и друго. Емоционална интелигенција је посебно важна у сложеним пословима јер недостатак ових способности </a:t>
            </a:r>
            <a:r>
              <a:rPr lang="en-US" sz="2200" dirty="0" err="1"/>
              <a:t>може</a:t>
            </a:r>
            <a:r>
              <a:rPr lang="en-US" sz="2200" dirty="0"/>
              <a:t> </a:t>
            </a:r>
            <a:r>
              <a:rPr lang="sr-Cyrl-RS" sz="2200" dirty="0"/>
              <a:t>да омета</a:t>
            </a:r>
            <a:r>
              <a:rPr lang="en-US" sz="2200" dirty="0"/>
              <a:t> употребу било које техничке стручности или интелекта који особа може имати. Големан је поделио компетенције на чисто когнитивне, као што су аналитичко резоновање или техничка стручност („</a:t>
            </a:r>
            <a:r>
              <a:rPr lang="en-US" sz="2200" dirty="0" err="1"/>
              <a:t>ум</a:t>
            </a:r>
            <a:r>
              <a:rPr lang="en-US" sz="2200" dirty="0"/>
              <a:t>”) и емоционалне компетенције, које комбинују мисли и осећања („</a:t>
            </a:r>
            <a:r>
              <a:rPr lang="en-US" sz="2200" dirty="0" err="1"/>
              <a:t>срце</a:t>
            </a:r>
            <a:r>
              <a:rPr lang="en-US" sz="2200" dirty="0"/>
              <a:t>”) (Големан, 1998).</a:t>
            </a:r>
          </a:p>
          <a:p>
            <a:pPr algn="l" rtl="0">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000" dirty="0" err="1"/>
              <a:t>Према</a:t>
            </a:r>
            <a:r>
              <a:rPr lang="en-US" sz="2000" dirty="0"/>
              <a:t> </a:t>
            </a:r>
            <a:r>
              <a:rPr lang="en-US" sz="2000" dirty="0" err="1"/>
              <a:t>Сал</a:t>
            </a:r>
            <a:r>
              <a:rPr lang="sr-Cyrl-RS" sz="2000" dirty="0"/>
              <a:t>а</a:t>
            </a:r>
            <a:r>
              <a:rPr lang="en-US" sz="2000" dirty="0"/>
              <a:t>, </a:t>
            </a:r>
            <a:r>
              <a:rPr lang="en-US" sz="2000" dirty="0" err="1"/>
              <a:t>Пуние</a:t>
            </a:r>
            <a:r>
              <a:rPr lang="en-US" sz="2000" dirty="0"/>
              <a:t>,</a:t>
            </a:r>
            <a:r>
              <a:rPr lang="sr-Cyrl-RS" sz="2000" dirty="0"/>
              <a:t> </a:t>
            </a:r>
            <a:r>
              <a:rPr lang="en-US" sz="2000" dirty="0" err="1"/>
              <a:t>Гарков</a:t>
            </a:r>
            <a:r>
              <a:rPr lang="sr-Cyrl-RS" sz="2000" dirty="0"/>
              <a:t> </a:t>
            </a:r>
            <a:r>
              <a:rPr lang="en-US" sz="2000" dirty="0"/>
              <a:t>и </a:t>
            </a:r>
            <a:r>
              <a:rPr lang="sr-Cyrl-RS" sz="2000" dirty="0"/>
              <a:t>К</a:t>
            </a:r>
            <a:r>
              <a:rPr lang="en-US" sz="2000" dirty="0" err="1"/>
              <a:t>абрера</a:t>
            </a:r>
            <a:r>
              <a:rPr lang="en-US" sz="2000" dirty="0"/>
              <a:t> (2020), емпатија је разумевање емоција, искустава и вредности друге особе и пружање одговарајућих одговора. Може се описати следећим дескрипторима:</a:t>
            </a:r>
          </a:p>
          <a:p>
            <a:pPr algn="l" rtl="0">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r>
              <a:rPr lang="en-US" sz="2200" dirty="0">
                <a:solidFill>
                  <a:schemeClr val="bg1"/>
                </a:solidFill>
              </a:rPr>
              <a:t>Свест о емоцијама, искуствима и вредностима </a:t>
            </a:r>
            <a:r>
              <a:rPr lang="en-US" sz="2200" dirty="0" err="1">
                <a:solidFill>
                  <a:schemeClr val="bg1"/>
                </a:solidFill>
              </a:rPr>
              <a:t>друге</a:t>
            </a:r>
            <a:r>
              <a:rPr lang="en-US" sz="2200" dirty="0">
                <a:solidFill>
                  <a:schemeClr val="bg1"/>
                </a:solidFill>
              </a:rPr>
              <a:t> </a:t>
            </a:r>
            <a:r>
              <a:rPr lang="en-US" sz="2200" dirty="0" err="1">
                <a:solidFill>
                  <a:schemeClr val="bg1"/>
                </a:solidFill>
              </a:rPr>
              <a:t>особе</a:t>
            </a:r>
            <a:endParaRPr lang="en-US" sz="2200" dirty="0">
              <a:solidFill>
                <a:schemeClr val="bg1"/>
              </a:solidFill>
            </a:endParaRPr>
          </a:p>
          <a:p>
            <a:pPr algn="l" rtl="0"/>
            <a:endParaRPr lang="en-US" sz="900" dirty="0">
              <a:solidFill>
                <a:schemeClr val="bg1"/>
              </a:solidFill>
            </a:endParaRPr>
          </a:p>
          <a:p>
            <a:pPr algn="l" rtl="0"/>
            <a:endParaRPr lang="en-US" sz="2200" dirty="0">
              <a:solidFill>
                <a:schemeClr val="bg1"/>
              </a:solidFill>
            </a:endParaRPr>
          </a:p>
          <a:p>
            <a:pPr algn="l" rtl="0"/>
            <a:r>
              <a:rPr lang="en-US" sz="2200" dirty="0">
                <a:solidFill>
                  <a:schemeClr val="bg1"/>
                </a:solidFill>
              </a:rPr>
              <a:t>Разумевање емоција и искустава друге особе и способност проактивног заузимања </a:t>
            </a:r>
            <a:r>
              <a:rPr lang="en-US" sz="2200" dirty="0" err="1">
                <a:solidFill>
                  <a:schemeClr val="bg1"/>
                </a:solidFill>
              </a:rPr>
              <a:t>њихове</a:t>
            </a:r>
            <a:r>
              <a:rPr lang="en-US" sz="2200" dirty="0">
                <a:solidFill>
                  <a:schemeClr val="bg1"/>
                </a:solidFill>
              </a:rPr>
              <a:t> </a:t>
            </a:r>
            <a:r>
              <a:rPr lang="en-US" sz="2200" dirty="0" err="1">
                <a:solidFill>
                  <a:schemeClr val="bg1"/>
                </a:solidFill>
              </a:rPr>
              <a:t>перспективе</a:t>
            </a:r>
            <a:endParaRPr lang="en-US" sz="2200" dirty="0">
              <a:solidFill>
                <a:schemeClr val="bg1"/>
              </a:solidFill>
            </a:endParaRPr>
          </a:p>
          <a:p>
            <a:pPr algn="l" rtl="0"/>
            <a:endParaRPr lang="en-US" sz="3600" dirty="0">
              <a:solidFill>
                <a:schemeClr val="bg1"/>
              </a:solidFill>
            </a:endParaRPr>
          </a:p>
          <a:p>
            <a:pPr algn="l" rtl="0"/>
            <a:r>
              <a:rPr lang="en-US" sz="2200" dirty="0">
                <a:solidFill>
                  <a:schemeClr val="bg1"/>
                </a:solidFill>
              </a:rPr>
              <a:t>Реаговање на емоције друге особе</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000" dirty="0"/>
              <a:t>Емпатија омогућава ефикасну комуникацију, интеракцију и сарадњу. Добро је познато да се емоционална интелигенција и емпатија могу побољшати посебним тренингом (Големан, 1998;</a:t>
            </a:r>
            <a:r>
              <a:rPr lang="sr-Cyrl-RS" sz="2000" dirty="0"/>
              <a:t> К</a:t>
            </a:r>
            <a:r>
              <a:rPr lang="en-US" sz="2000" dirty="0" err="1"/>
              <a:t>авалини</a:t>
            </a:r>
            <a:r>
              <a:rPr lang="en-US" sz="2000" dirty="0"/>
              <a:t>, Б</a:t>
            </a:r>
            <a:r>
              <a:rPr lang="sr-Cyrl-RS" sz="2000" dirty="0"/>
              <a:t>јанко</a:t>
            </a:r>
            <a:r>
              <a:rPr lang="en-US" sz="2000" dirty="0"/>
              <a:t>,</a:t>
            </a:r>
            <a:r>
              <a:rPr lang="sr-Cyrl-RS" sz="2000" dirty="0"/>
              <a:t> </a:t>
            </a:r>
            <a:r>
              <a:rPr lang="en-US" sz="2000" dirty="0" err="1"/>
              <a:t>Ботироли</a:t>
            </a:r>
            <a:r>
              <a:rPr lang="en-US" sz="2000" dirty="0"/>
              <a:t>,</a:t>
            </a:r>
            <a:r>
              <a:rPr lang="sr-Cyrl-RS" sz="2000" dirty="0"/>
              <a:t> </a:t>
            </a:r>
            <a:r>
              <a:rPr lang="en-US" sz="2000" dirty="0" err="1"/>
              <a:t>Роси</a:t>
            </a:r>
            <a:r>
              <a:rPr lang="en-US" sz="2000" dirty="0"/>
              <a:t>,</a:t>
            </a:r>
            <a:r>
              <a:rPr lang="sr-Cyrl-RS" sz="2000" dirty="0"/>
              <a:t> </a:t>
            </a:r>
            <a:r>
              <a:rPr lang="en-US" sz="2000" dirty="0" err="1"/>
              <a:t>Ве</a:t>
            </a:r>
            <a:r>
              <a:rPr lang="sr-Cyrl-RS" sz="2000" dirty="0"/>
              <a:t>к</a:t>
            </a:r>
            <a:r>
              <a:rPr lang="en-US" sz="2000" dirty="0"/>
              <a:t>и</a:t>
            </a:r>
            <a:r>
              <a:rPr lang="sr-Cyrl-RS" sz="2000" dirty="0"/>
              <a:t> и</a:t>
            </a:r>
            <a:r>
              <a:rPr lang="en-US" sz="2000" dirty="0"/>
              <a:t> </a:t>
            </a:r>
            <a:r>
              <a:rPr lang="en-US" sz="2000" dirty="0" err="1"/>
              <a:t>Ле</a:t>
            </a:r>
            <a:r>
              <a:rPr lang="sr-Cyrl-RS" sz="2000" dirty="0"/>
              <a:t>ћ</a:t>
            </a:r>
            <a:r>
              <a:rPr lang="en-US" sz="2000" dirty="0"/>
              <a:t>е, 2015) и резултира изванредним учинком на послу.</a:t>
            </a:r>
          </a:p>
          <a:p>
            <a:pPr algn="l" rtl="0">
              <a:lnSpc>
                <a:spcPts val="2440"/>
              </a:lnSpc>
            </a:pP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Лидерство и одговорност</a:t>
            </a:r>
          </a:p>
          <a:p>
            <a:pPr marL="342900" indent="-342900" algn="l" rtl="0">
              <a:lnSpc>
                <a:spcPts val="2440"/>
              </a:lnSpc>
              <a:buClr>
                <a:srgbClr val="186BA8"/>
              </a:buClr>
              <a:buFont typeface="Arial" panose="020B0604020202020204" pitchFamily="34" charset="0"/>
              <a:buChar char="•"/>
            </a:pPr>
            <a:r>
              <a:rPr lang="en-US" sz="2200" dirty="0"/>
              <a:t>Лидерство и друштвени утицај</a:t>
            </a:r>
          </a:p>
          <a:p>
            <a:pPr marL="342900" indent="-342900" algn="l" rtl="0">
              <a:lnSpc>
                <a:spcPts val="2440"/>
              </a:lnSpc>
              <a:buClr>
                <a:srgbClr val="186BA8"/>
              </a:buClr>
              <a:buFont typeface="Arial" panose="020B0604020202020204" pitchFamily="34" charset="0"/>
              <a:buChar char="•"/>
            </a:pPr>
            <a:r>
              <a:rPr lang="en-US" sz="2200" dirty="0"/>
              <a:t>Лидерство и управљање</a:t>
            </a:r>
          </a:p>
          <a:p>
            <a:pPr marL="342900" indent="-342900" algn="l" rtl="0">
              <a:lnSpc>
                <a:spcPts val="2440"/>
              </a:lnSpc>
              <a:buClr>
                <a:srgbClr val="186BA8"/>
              </a:buClr>
              <a:buFont typeface="Arial" panose="020B0604020202020204" pitchFamily="34" charset="0"/>
              <a:buChar char="•"/>
            </a:pPr>
            <a:r>
              <a:rPr lang="en-US" sz="2200" dirty="0"/>
              <a:t>Мобилисање других</a:t>
            </a:r>
          </a:p>
          <a:p>
            <a:pPr marL="342900" indent="-342900" algn="l" rtl="0">
              <a:lnSpc>
                <a:spcPts val="2440"/>
              </a:lnSpc>
              <a:buClr>
                <a:srgbClr val="186BA8"/>
              </a:buClr>
              <a:buFont typeface="Arial" panose="020B0604020202020204" pitchFamily="34" charset="0"/>
              <a:buChar char="•"/>
            </a:pPr>
            <a:r>
              <a:rPr lang="en-US" sz="2200" dirty="0"/>
              <a:t>Упорност, храброст</a:t>
            </a:r>
          </a:p>
          <a:p>
            <a:pPr marL="342900" indent="-342900" algn="l" rtl="0">
              <a:lnSpc>
                <a:spcPts val="2440"/>
              </a:lnSpc>
              <a:buClr>
                <a:srgbClr val="186BA8"/>
              </a:buClr>
              <a:buFont typeface="Arial" panose="020B0604020202020204" pitchFamily="34" charset="0"/>
              <a:buChar char="•"/>
            </a:pPr>
            <a:r>
              <a:rPr lang="en-US" sz="2200" dirty="0"/>
              <a:t>Убеђивање и преговарање</a:t>
            </a:r>
          </a:p>
          <a:p>
            <a:pPr marL="342900" indent="-342900" algn="l" rtl="0">
              <a:lnSpc>
                <a:spcPts val="2440"/>
              </a:lnSpc>
              <a:buClr>
                <a:srgbClr val="186BA8"/>
              </a:buClr>
              <a:buFont typeface="Arial" panose="020B0604020202020204" pitchFamily="34" charset="0"/>
              <a:buChar char="•"/>
            </a:pPr>
            <a:r>
              <a:rPr lang="en-US" sz="2200" dirty="0"/>
              <a:t>Проактивност</a:t>
            </a:r>
          </a:p>
          <a:p>
            <a:pPr marL="342900" indent="-342900" algn="l" rtl="0">
              <a:lnSpc>
                <a:spcPts val="2440"/>
              </a:lnSpc>
              <a:buClr>
                <a:srgbClr val="186BA8"/>
              </a:buClr>
              <a:buFont typeface="Arial" panose="020B0604020202020204" pitchFamily="34" charset="0"/>
              <a:buChar char="•"/>
            </a:pPr>
            <a:r>
              <a:rPr lang="en-US" sz="2200" dirty="0"/>
              <a:t>Продуктивност, одговорност</a:t>
            </a:r>
          </a:p>
          <a:p>
            <a:pPr marL="342900" indent="-342900" algn="l" rtl="0">
              <a:lnSpc>
                <a:spcPts val="2440"/>
              </a:lnSpc>
              <a:buClr>
                <a:srgbClr val="186BA8"/>
              </a:buClr>
              <a:buFont typeface="Arial" panose="020B0604020202020204" pitchFamily="34" charset="0"/>
              <a:buChar char="•"/>
            </a:pPr>
            <a:r>
              <a:rPr lang="sr-Cyrl-RS" sz="2200" dirty="0"/>
              <a:t>Визија</a:t>
            </a: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lvl="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98406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200" dirty="0">
                <a:solidFill>
                  <a:schemeClr val="bg1"/>
                </a:solidFill>
              </a:rPr>
              <a:t>Критичко мишљење, решавање проблема и системско размишљање</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12</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37</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757859"/>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440"/>
              </a:lnSpc>
            </a:pPr>
            <a:r>
              <a:rPr lang="en-US" sz="2200" dirty="0"/>
              <a:t>Ове вештине су посебно важне на било којој менаџерској позицији и </a:t>
            </a:r>
            <a:r>
              <a:rPr lang="sr-Cyrl-RS" sz="2200" dirty="0"/>
              <a:t>у </a:t>
            </a:r>
            <a:r>
              <a:rPr lang="en-US" sz="2200" dirty="0" err="1"/>
              <a:t>предузетничкој</a:t>
            </a:r>
            <a:r>
              <a:rPr lang="en-US" sz="2200" dirty="0"/>
              <a:t> активности. Визија се односи на јасну и инспиративну идеју будућности која води појединца. То је дугорочни циљ или жељени исход </a:t>
            </a:r>
            <a:r>
              <a:rPr lang="en-US" sz="2200" dirty="0" err="1"/>
              <a:t>који</a:t>
            </a:r>
            <a:r>
              <a:rPr lang="en-US" sz="2200" dirty="0"/>
              <a:t> </a:t>
            </a:r>
            <a:r>
              <a:rPr lang="sr-Cyrl-RS" sz="2200" dirty="0"/>
              <a:t>показује</a:t>
            </a:r>
            <a:r>
              <a:rPr lang="en-US" sz="2200" dirty="0"/>
              <a:t> правац и </a:t>
            </a:r>
            <a:r>
              <a:rPr lang="sr-Cyrl-RS" sz="2200" dirty="0"/>
              <a:t>даје </a:t>
            </a:r>
            <a:r>
              <a:rPr lang="en-US" sz="2200" dirty="0" err="1"/>
              <a:t>сврху</a:t>
            </a:r>
            <a:r>
              <a:rPr lang="en-US" sz="2200" dirty="0"/>
              <a:t>. Према истраживањима, лидерство је способност утицаја на активности појединца или групе ка постизању циља (</a:t>
            </a:r>
            <a:r>
              <a:rPr lang="en-US" sz="2200" dirty="0" err="1"/>
              <a:t>Адисон</a:t>
            </a:r>
            <a:r>
              <a:rPr lang="en-US" sz="2200" dirty="0"/>
              <a:t>, 1985). То је способност да се група води, мотивише и утиче на њен заједнички циљ или визију. То </a:t>
            </a:r>
            <a:r>
              <a:rPr lang="en-US" sz="2200" dirty="0" err="1"/>
              <a:t>укључује</a:t>
            </a:r>
            <a:r>
              <a:rPr lang="en-US" sz="2200" dirty="0"/>
              <a:t> </a:t>
            </a:r>
            <a:r>
              <a:rPr lang="sr-Cyrl-RS" sz="2200" dirty="0"/>
              <a:t>одређивање</a:t>
            </a:r>
            <a:r>
              <a:rPr lang="en-US" sz="2200" dirty="0"/>
              <a:t> правца, стварање осећаја сврхе и мотивисање и инспирисање других да раде заједно на постизању тог циља. </a:t>
            </a:r>
            <a:r>
              <a:rPr lang="en-US" sz="2200" dirty="0" err="1"/>
              <a:t>Истраживање</a:t>
            </a:r>
            <a:r>
              <a:rPr lang="en-US" sz="2200" dirty="0"/>
              <a:t> </a:t>
            </a:r>
            <a:r>
              <a:rPr lang="en-US" sz="2200" dirty="0" err="1"/>
              <a:t>Елмути</a:t>
            </a:r>
            <a:r>
              <a:rPr lang="sr-Cyrl-RS" sz="2200" dirty="0"/>
              <a:t> и других</a:t>
            </a:r>
            <a:r>
              <a:rPr lang="en-US" sz="2200" dirty="0"/>
              <a:t> описује лидерство као састављено углавном од три елемента: вештине, перспективе и диспозиције (2005).</a:t>
            </a:r>
          </a:p>
          <a:p>
            <a:pPr algn="l" rtl="0">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268793" y="693175"/>
            <a:ext cx="7654413" cy="2609267"/>
          </a:xfrm>
        </p:spPr>
        <p:txBody>
          <a:bodyPr>
            <a:noAutofit/>
          </a:bodyPr>
          <a:lstStyle/>
          <a:p>
            <a:pPr algn="just" rtl="0">
              <a:lnSpc>
                <a:spcPts val="2340"/>
              </a:lnSpc>
            </a:pPr>
            <a:r>
              <a:rPr lang="en-US" sz="1800" dirty="0"/>
              <a:t>Управљање се односи на процес организовања и координације ресурса за постизање циљева. То укључује планирање, организовање, усмеравање и контролу активности за </a:t>
            </a:r>
            <a:r>
              <a:rPr lang="en-US" sz="1800" dirty="0" err="1"/>
              <a:t>постизање</a:t>
            </a:r>
            <a:r>
              <a:rPr lang="en-US" sz="1800" dirty="0"/>
              <a:t> </a:t>
            </a:r>
            <a:r>
              <a:rPr lang="sr-Cyrl-RS" sz="1800" dirty="0"/>
              <a:t>одређених </a:t>
            </a:r>
            <a:r>
              <a:rPr lang="en-US" sz="1800" dirty="0" err="1"/>
              <a:t>циљев</a:t>
            </a:r>
            <a:r>
              <a:rPr lang="sr-Cyrl-RS" sz="1800" dirty="0"/>
              <a:t>а</a:t>
            </a:r>
            <a:r>
              <a:rPr lang="en-US" sz="1800" dirty="0"/>
              <a:t>.</a:t>
            </a:r>
            <a:r>
              <a:rPr lang="sr-Cyrl-RS" sz="1800" dirty="0"/>
              <a:t> </a:t>
            </a:r>
            <a:r>
              <a:rPr lang="en-US" sz="1800" dirty="0" err="1"/>
              <a:t>Мобилисање</a:t>
            </a:r>
            <a:r>
              <a:rPr lang="sr-Cyrl-RS" sz="1800" dirty="0"/>
              <a:t> </a:t>
            </a:r>
            <a:r>
              <a:rPr lang="en-US" sz="1800" dirty="0" err="1"/>
              <a:t>други</a:t>
            </a:r>
            <a:r>
              <a:rPr lang="sr-Cyrl-RS" sz="1800" dirty="0"/>
              <a:t>х</a:t>
            </a:r>
            <a:r>
              <a:rPr lang="en-US" sz="1800" dirty="0"/>
              <a:t> подразумева инспирисање, </a:t>
            </a:r>
            <a:r>
              <a:rPr lang="sr-Cyrl-RS" sz="1800" dirty="0"/>
              <a:t>надахњивање</a:t>
            </a:r>
            <a:r>
              <a:rPr lang="en-US" sz="1800" dirty="0"/>
              <a:t> и укључивање других. Према Оквиру предузетничких компетенција Европске комисије (</a:t>
            </a:r>
            <a:r>
              <a:rPr lang="en-US" sz="1800" dirty="0" err="1"/>
              <a:t>Бацигалупо</a:t>
            </a:r>
            <a:r>
              <a:rPr lang="en-US" sz="1800" dirty="0"/>
              <a:t>,</a:t>
            </a:r>
            <a:r>
              <a:rPr lang="sr-Cyrl-RS" sz="1800" dirty="0"/>
              <a:t> </a:t>
            </a:r>
            <a:r>
              <a:rPr lang="en-US" sz="1800" dirty="0" err="1"/>
              <a:t>Кампилис</a:t>
            </a:r>
            <a:r>
              <a:rPr lang="en-US" sz="1800" dirty="0"/>
              <a:t>, Пуние, Ван ден Бранде, 2016), </a:t>
            </a:r>
            <a:r>
              <a:rPr lang="en-US" sz="1800" dirty="0" err="1"/>
              <a:t>способност</a:t>
            </a:r>
            <a:r>
              <a:rPr lang="en-US" sz="1800" dirty="0"/>
              <a:t> </a:t>
            </a:r>
            <a:r>
              <a:rPr lang="en-US" sz="1800" dirty="0" err="1"/>
              <a:t>да</a:t>
            </a:r>
            <a:r>
              <a:rPr lang="sr-Cyrl-RS" sz="1800" dirty="0"/>
              <a:t> мобилишемо друге</a:t>
            </a:r>
            <a:r>
              <a:rPr lang="en-US" sz="1800" dirty="0"/>
              <a:t> укључује:</a:t>
            </a:r>
          </a:p>
          <a:p>
            <a:pPr algn="just" rtl="0">
              <a:lnSpc>
                <a:spcPts val="2340"/>
              </a:lnSpc>
            </a:pPr>
            <a:endParaRPr lang="en-US" sz="1800" dirty="0"/>
          </a:p>
          <a:p>
            <a:pPr marL="342900" indent="-342900" algn="just">
              <a:lnSpc>
                <a:spcPts val="2340"/>
              </a:lnSpc>
              <a:buClr>
                <a:srgbClr val="60A9DD"/>
              </a:buClr>
              <a:buFont typeface="Arial" panose="020B0604020202020204" pitchFamily="34" charset="0"/>
              <a:buChar char="•"/>
            </a:pPr>
            <a:r>
              <a:rPr lang="sr-Cyrl-RS" sz="1800" dirty="0" err="1"/>
              <a:t>и</a:t>
            </a:r>
            <a:r>
              <a:rPr lang="en-US" sz="1800" dirty="0" err="1"/>
              <a:t>нспири</a:t>
            </a:r>
            <a:r>
              <a:rPr lang="sr-Cyrl-RS" sz="1800" dirty="0"/>
              <a:t>сање</a:t>
            </a:r>
            <a:r>
              <a:rPr lang="en-US" sz="1800" dirty="0"/>
              <a:t> и </a:t>
            </a:r>
            <a:r>
              <a:rPr lang="sr-Cyrl-RS" sz="1800" dirty="0"/>
              <a:t>надахњивање</a:t>
            </a:r>
            <a:r>
              <a:rPr lang="en-US" sz="1800" dirty="0"/>
              <a:t> </a:t>
            </a:r>
            <a:r>
              <a:rPr lang="en-US" sz="1800" dirty="0" err="1"/>
              <a:t>релевантн</a:t>
            </a:r>
            <a:r>
              <a:rPr lang="sr-Cyrl-RS" sz="1800" dirty="0"/>
              <a:t>их</a:t>
            </a:r>
            <a:r>
              <a:rPr lang="en-US" sz="1800" dirty="0"/>
              <a:t> </a:t>
            </a:r>
            <a:r>
              <a:rPr lang="en-US" sz="1800" dirty="0" err="1"/>
              <a:t>заинтересован</a:t>
            </a:r>
            <a:r>
              <a:rPr lang="sr-Cyrl-RS" sz="1800" dirty="0"/>
              <a:t>их</a:t>
            </a:r>
            <a:r>
              <a:rPr lang="en-US" sz="1800" dirty="0"/>
              <a:t> </a:t>
            </a:r>
            <a:r>
              <a:rPr lang="en-US" sz="1800" dirty="0" err="1"/>
              <a:t>стран</a:t>
            </a:r>
            <a:r>
              <a:rPr lang="sr-Cyrl-RS" sz="1800" dirty="0"/>
              <a:t>а,</a:t>
            </a:r>
            <a:endParaRPr lang="en-US" sz="1800" dirty="0"/>
          </a:p>
          <a:p>
            <a:pPr marL="342900" indent="-342900" algn="just" rtl="0">
              <a:lnSpc>
                <a:spcPts val="2340"/>
              </a:lnSpc>
              <a:buClr>
                <a:srgbClr val="60A9DD"/>
              </a:buClr>
              <a:buFont typeface="Arial" panose="020B0604020202020204" pitchFamily="34" charset="0"/>
              <a:buChar char="•"/>
            </a:pPr>
            <a:r>
              <a:rPr lang="sr-Cyrl-RS" sz="1800" dirty="0" err="1"/>
              <a:t>д</a:t>
            </a:r>
            <a:r>
              <a:rPr lang="en-US" sz="1800" dirty="0" err="1"/>
              <a:t>обиja</a:t>
            </a:r>
            <a:r>
              <a:rPr lang="sr-Cyrl-RS" sz="1800" dirty="0"/>
              <a:t>ње</a:t>
            </a:r>
            <a:r>
              <a:rPr lang="en-US" sz="1800" dirty="0"/>
              <a:t> подршке која је потребна за </a:t>
            </a:r>
            <a:r>
              <a:rPr lang="en-US" sz="1800" dirty="0" err="1"/>
              <a:t>постизање</a:t>
            </a:r>
            <a:r>
              <a:rPr lang="en-US" sz="1800" dirty="0"/>
              <a:t> </a:t>
            </a:r>
            <a:r>
              <a:rPr lang="sr-Cyrl-RS" sz="1800" dirty="0"/>
              <a:t>значајних</a:t>
            </a:r>
            <a:r>
              <a:rPr lang="en-US" sz="1800" dirty="0"/>
              <a:t> </a:t>
            </a:r>
            <a:r>
              <a:rPr lang="en-US" sz="1800" dirty="0" err="1"/>
              <a:t>резултата</a:t>
            </a:r>
            <a:r>
              <a:rPr lang="sr-Cyrl-RS" sz="1800" dirty="0"/>
              <a:t>,</a:t>
            </a:r>
            <a:endParaRPr lang="en-US" sz="1800" dirty="0"/>
          </a:p>
          <a:p>
            <a:pPr marL="342900" indent="-342900" algn="just" rtl="0">
              <a:lnSpc>
                <a:spcPts val="2340"/>
              </a:lnSpc>
              <a:buClr>
                <a:srgbClr val="60A9DD"/>
              </a:buClr>
              <a:buFont typeface="Arial" panose="020B0604020202020204" pitchFamily="34" charset="0"/>
              <a:buChar char="•"/>
            </a:pPr>
            <a:r>
              <a:rPr lang="sr-Cyrl-RS" sz="1800" dirty="0"/>
              <a:t>д</a:t>
            </a:r>
            <a:r>
              <a:rPr lang="en-US" sz="1800" dirty="0" err="1"/>
              <a:t>емонстрирање</a:t>
            </a:r>
            <a:r>
              <a:rPr lang="en-US" sz="1800" dirty="0"/>
              <a:t> ефикасне комуникације, убеђивања, </a:t>
            </a:r>
            <a:r>
              <a:rPr lang="en-US" sz="1800" dirty="0" err="1"/>
              <a:t>прегов</a:t>
            </a:r>
            <a:r>
              <a:rPr lang="sr-Cyrl-RS" sz="1800" dirty="0"/>
              <a:t>а</a:t>
            </a:r>
            <a:r>
              <a:rPr lang="en-US" sz="1800" dirty="0" err="1"/>
              <a:t>ра</a:t>
            </a:r>
            <a:r>
              <a:rPr lang="sr-Cyrl-RS" sz="1800" dirty="0"/>
              <a:t>ња</a:t>
            </a:r>
            <a:r>
              <a:rPr lang="en-US" sz="1800" dirty="0"/>
              <a:t> и лидерства.</a:t>
            </a:r>
          </a:p>
          <a:p>
            <a:pPr algn="l" rtl="0">
              <a:lnSpc>
                <a:spcPts val="2340"/>
              </a:lnSpc>
            </a:pPr>
            <a:endParaRPr lang="en-US" sz="1800" dirty="0"/>
          </a:p>
          <a:p>
            <a:pPr algn="l" rtl="0">
              <a:lnSpc>
                <a:spcPts val="2340"/>
              </a:lnSpc>
            </a:pPr>
            <a:endParaRPr lang="en-US" sz="1800" dirty="0"/>
          </a:p>
        </p:txBody>
      </p:sp>
      <p:pic>
        <p:nvPicPr>
          <p:cNvPr id="6" name="Picture Placeholder 5">
            <a:extLst>
              <a:ext uri="{FF2B5EF4-FFF2-40B4-BE49-F238E27FC236}">
                <a16:creationId xmlns:a16="http://schemas.microsoft.com/office/drawing/2014/main" id="{4DDF4182-52AB-9643-48E2-3632A828BB1F}"/>
              </a:ext>
            </a:extLst>
          </p:cNvPr>
          <p:cNvPicPr>
            <a:picLocks noGrp="1" noChangeAspect="1"/>
          </p:cNvPicPr>
          <p:nvPr>
            <p:ph type="pic" sz="quarter" idx="21"/>
          </p:nvPr>
        </p:nvPicPr>
        <p:blipFill rotWithShape="1">
          <a:blip r:embed="rId2"/>
          <a:srcRect l="583" r="13159" b="12576"/>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lgn="l" rtl="0"/>
              <a:t>39</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8084" y="0"/>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2400" dirty="0">
                <a:solidFill>
                  <a:schemeClr val="bg1"/>
                </a:solidFill>
                <a:latin typeface="Calibri" panose="020F0502020204030204" pitchFamily="34" charset="0"/>
                <a:cs typeface="Calibri" panose="020F0502020204030204" pitchFamily="34" charset="0"/>
              </a:rPr>
              <a:t>Пратите наше путовање овде</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800">
                <a:solidFill>
                  <a:srgbClr val="1C1442"/>
                </a:solidFill>
              </a:rPr>
              <a:t>www.</a:t>
            </a:r>
            <a:r>
              <a:rPr lang="en-US" sz="2800" b="1">
                <a:solidFill>
                  <a:srgbClr val="1C1442"/>
                </a:solidFill>
              </a:rPr>
              <a:t>be21skilled</a:t>
            </a:r>
            <a:r>
              <a:rPr lang="en-US" sz="2800">
                <a:solidFill>
                  <a:srgbClr val="1C1442"/>
                </a:solidFill>
              </a:rPr>
              <a:t>.eu</a:t>
            </a:r>
            <a:endParaRPr lang="en-US" sz="2800" dirty="0">
              <a:solidFill>
                <a:srgbClr val="1C1442"/>
              </a:solidFill>
            </a:endParaRPr>
          </a:p>
        </p:txBody>
      </p:sp>
      <p:sp>
        <p:nvSpPr>
          <p:cNvPr id="28" name="TextBox 27"/>
          <p:cNvSpPr txBox="1"/>
          <p:nvPr/>
        </p:nvSpPr>
        <p:spPr>
          <a:xfrm>
            <a:off x="10850880" y="5850412"/>
            <a:ext cx="1238542" cy="584775"/>
          </a:xfrm>
          <a:prstGeom prst="rect">
            <a:avLst/>
          </a:prstGeom>
          <a:solidFill>
            <a:schemeClr val="bg1"/>
          </a:solidFill>
        </p:spPr>
        <p:txBody>
          <a:bodyPr wrap="square" rtlCol="0">
            <a:spAutoFit/>
          </a:bodyPr>
          <a:lstStyle/>
          <a:p>
            <a:r>
              <a:rPr lang="sr-Cyrl-RS" sz="800" b="1" dirty="0">
                <a:solidFill>
                  <a:srgbClr val="186BA8"/>
                </a:solidFill>
              </a:rPr>
              <a:t>Кофинансирано од стране ЕУ</a:t>
            </a:r>
            <a:endParaRPr lang="en-US" sz="800" b="1" dirty="0">
              <a:solidFill>
                <a:srgbClr val="186BA8"/>
              </a:solidFill>
            </a:endParaRPr>
          </a:p>
          <a:p>
            <a:r>
              <a:rPr lang="sr-Cyrl-RS" sz="800" b="1" dirty="0">
                <a:solidFill>
                  <a:srgbClr val="186BA8"/>
                </a:solidFill>
              </a:rPr>
              <a:t>програма Еразмус+</a:t>
            </a:r>
            <a:endParaRPr lang="en-US" sz="800" b="1" dirty="0">
              <a:solidFill>
                <a:srgbClr val="186BA8"/>
              </a:solidFill>
            </a:endParaRP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473200"/>
            <a:ext cx="6852047" cy="3235130"/>
          </a:xfrm>
        </p:spPr>
        <p:txBody>
          <a:bodyPr/>
          <a:lstStyle/>
          <a:p>
            <a:pPr algn="just" rtl="0"/>
            <a:r>
              <a:rPr lang="en-US" sz="2200" dirty="0"/>
              <a:t>Треба напоменути да </a:t>
            </a:r>
            <a:r>
              <a:rPr lang="en-US" sz="2200" dirty="0" err="1"/>
              <a:t>је</a:t>
            </a:r>
            <a:r>
              <a:rPr lang="en-US" sz="2200" dirty="0"/>
              <a:t> </a:t>
            </a:r>
            <a:r>
              <a:rPr lang="en-US" sz="2200" dirty="0" err="1"/>
              <a:t>листа</a:t>
            </a:r>
            <a:r>
              <a:rPr lang="en-US" sz="2200" dirty="0"/>
              <a:t> </a:t>
            </a:r>
            <a:r>
              <a:rPr lang="sr-Cyrl-RS" sz="2200" dirty="0"/>
              <a:t>вештина за 21. век </a:t>
            </a:r>
            <a:r>
              <a:rPr lang="en-US" sz="2200" dirty="0" err="1"/>
              <a:t>развијена</a:t>
            </a:r>
            <a:r>
              <a:rPr lang="en-US" sz="2200" dirty="0"/>
              <a:t> тако да укључује опште компетенције и компетенције које се подједнако примењују на све области СТЕМ образовања. Не обухвата професионалне вештине или вештине које су специфичне само за одређена поља или занимања.</a:t>
            </a:r>
          </a:p>
          <a:p>
            <a:pPr algn="just" rtl="0"/>
            <a:endParaRPr lang="en-US" sz="2200" dirty="0"/>
          </a:p>
          <a:p>
            <a:pPr algn="just" rtl="0"/>
            <a:r>
              <a:rPr lang="en-US" sz="2200" dirty="0"/>
              <a:t>Следећи део извештаја описује које су најважније </a:t>
            </a:r>
            <a:r>
              <a:rPr lang="en-US" sz="2200" dirty="0" err="1"/>
              <a:t>вештине</a:t>
            </a:r>
            <a:r>
              <a:rPr lang="en-US" sz="2200" dirty="0"/>
              <a:t> </a:t>
            </a:r>
            <a:r>
              <a:rPr lang="sr-Cyrl-RS" sz="2200" dirty="0"/>
              <a:t>за </a:t>
            </a:r>
            <a:r>
              <a:rPr lang="en-US" sz="2200" dirty="0"/>
              <a:t>21. </a:t>
            </a:r>
            <a:r>
              <a:rPr lang="en-US" sz="2200" dirty="0" err="1"/>
              <a:t>век</a:t>
            </a:r>
            <a:r>
              <a:rPr lang="en-US" sz="2200" dirty="0"/>
              <a:t> и </a:t>
            </a:r>
            <a:r>
              <a:rPr lang="en-US" sz="2200" dirty="0" err="1"/>
              <a:t>које</a:t>
            </a:r>
            <a:r>
              <a:rPr lang="en-US" sz="2200" dirty="0"/>
              <a:t> </a:t>
            </a:r>
            <a:r>
              <a:rPr lang="sr-Cyrl-RS" sz="2200" dirty="0"/>
              <a:t>„</a:t>
            </a:r>
            <a:r>
              <a:rPr lang="en-US" sz="2200" dirty="0" err="1"/>
              <a:t>под-вештине</a:t>
            </a:r>
            <a:r>
              <a:rPr lang="en-US" sz="2200" dirty="0"/>
              <a:t>” </a:t>
            </a:r>
            <a:r>
              <a:rPr lang="sr-Cyrl-RS" sz="2200" dirty="0"/>
              <a:t>оне </a:t>
            </a:r>
            <a:r>
              <a:rPr lang="en-US" sz="2200" dirty="0" err="1"/>
              <a:t>обухватају</a:t>
            </a:r>
            <a:r>
              <a:rPr lang="en-US" sz="2200" dirty="0"/>
              <a:t>, </a:t>
            </a:r>
            <a:r>
              <a:rPr lang="sr-Cyrl-RS" sz="2200" dirty="0"/>
              <a:t>а </a:t>
            </a:r>
            <a:r>
              <a:rPr lang="en-US" sz="2200" dirty="0" err="1"/>
              <a:t>на</a:t>
            </a:r>
            <a:r>
              <a:rPr lang="en-US" sz="2200" dirty="0"/>
              <a:t> основу прегледа литературе.</a:t>
            </a:r>
          </a:p>
          <a:p>
            <a:pPr algn="l" rtl="0"/>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303305" cy="2035278"/>
          </a:xfrm>
        </p:spPr>
        <p:txBody>
          <a:bodyPr numCol="2"/>
          <a:lstStyle/>
          <a:p>
            <a:pPr marL="342900" indent="-342900" algn="l" rtl="0">
              <a:lnSpc>
                <a:spcPts val="2440"/>
              </a:lnSpc>
              <a:buClr>
                <a:srgbClr val="186BA8"/>
              </a:buClr>
              <a:buFont typeface="Arial" panose="020B0604020202020204" pitchFamily="34" charset="0"/>
              <a:buChar char="•"/>
            </a:pPr>
            <a:r>
              <a:rPr lang="en-US" sz="2200" dirty="0"/>
              <a:t>Аутономија</a:t>
            </a:r>
          </a:p>
          <a:p>
            <a:pPr marL="342900" indent="-342900" algn="l" rtl="0">
              <a:lnSpc>
                <a:spcPts val="2440"/>
              </a:lnSpc>
              <a:buClr>
                <a:srgbClr val="186BA8"/>
              </a:buClr>
              <a:buFont typeface="Arial" panose="020B0604020202020204" pitchFamily="34" charset="0"/>
              <a:buChar char="•"/>
            </a:pPr>
            <a:r>
              <a:rPr lang="en-US" sz="2200" dirty="0"/>
              <a:t>Самоефикасност</a:t>
            </a:r>
          </a:p>
          <a:p>
            <a:pPr marL="342900" indent="-342900" algn="l" rtl="0">
              <a:lnSpc>
                <a:spcPts val="2440"/>
              </a:lnSpc>
              <a:buClr>
                <a:srgbClr val="186BA8"/>
              </a:buClr>
              <a:buFont typeface="Arial" panose="020B0604020202020204" pitchFamily="34" charset="0"/>
              <a:buChar char="•"/>
            </a:pPr>
            <a:r>
              <a:rPr lang="en-US" sz="2200" dirty="0"/>
              <a:t>Самосвест и </a:t>
            </a:r>
            <a:r>
              <a:rPr lang="sr-Cyrl-RS" sz="2200" dirty="0"/>
              <a:t>рад на себи</a:t>
            </a:r>
            <a:endParaRPr lang="en-US" sz="2200" dirty="0"/>
          </a:p>
          <a:p>
            <a:pPr marL="342900" indent="-342900" algn="l" rtl="0">
              <a:lnSpc>
                <a:spcPts val="2440"/>
              </a:lnSpc>
              <a:buClr>
                <a:srgbClr val="186BA8"/>
              </a:buClr>
              <a:buFont typeface="Arial" panose="020B0604020202020204" pitchFamily="34" charset="0"/>
              <a:buChar char="•"/>
            </a:pPr>
            <a:r>
              <a:rPr lang="en-US" sz="2200" dirty="0"/>
              <a:t>Самоконтрола, саморегулација, самоусмеравање</a:t>
            </a:r>
          </a:p>
          <a:p>
            <a:pPr marL="342900" indent="-342900" algn="l" rtl="0">
              <a:lnSpc>
                <a:spcPts val="2440"/>
              </a:lnSpc>
              <a:buClr>
                <a:srgbClr val="186BA8"/>
              </a:buClr>
              <a:buFont typeface="Arial" panose="020B0604020202020204" pitchFamily="34" charset="0"/>
              <a:buChar char="•"/>
            </a:pPr>
            <a:r>
              <a:rPr lang="en-US" sz="2200" dirty="0"/>
              <a:t>Остваривање циљева</a:t>
            </a:r>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endParaRPr lang="en-US" sz="2200" dirty="0"/>
          </a:p>
          <a:p>
            <a:pPr marL="342900" indent="-342900" algn="l" rtl="0">
              <a:lnSpc>
                <a:spcPts val="2440"/>
              </a:lnSpc>
              <a:buClr>
                <a:srgbClr val="186BA8"/>
              </a:buClr>
              <a:buFont typeface="Arial" panose="020B0604020202020204" pitchFamily="34" charset="0"/>
              <a:buChar char="•"/>
            </a:pPr>
            <a:r>
              <a:rPr lang="en-US" sz="2200" dirty="0"/>
              <a:t>Оријентација ка циљу и </a:t>
            </a:r>
            <a:r>
              <a:rPr lang="sr-Cyrl-RS" sz="2200" dirty="0"/>
              <a:t>завршетку</a:t>
            </a:r>
            <a:r>
              <a:rPr lang="en-US" sz="2200" dirty="0"/>
              <a:t> (нпр. храброст, упорност)</a:t>
            </a:r>
          </a:p>
          <a:p>
            <a:pPr marL="342900" indent="-342900" algn="l" rtl="0">
              <a:lnSpc>
                <a:spcPts val="2440"/>
              </a:lnSpc>
              <a:buClr>
                <a:srgbClr val="186BA8"/>
              </a:buClr>
              <a:buFont typeface="Arial" panose="020B0604020202020204" pitchFamily="34" charset="0"/>
              <a:buChar char="•"/>
            </a:pPr>
            <a:r>
              <a:rPr lang="sr-Cyrl-RS" sz="2200" dirty="0"/>
              <a:t>Одлучност</a:t>
            </a:r>
            <a:endParaRPr lang="en-US" sz="2200" dirty="0"/>
          </a:p>
          <a:p>
            <a:pPr marL="342900" indent="-342900" algn="l" rtl="0">
              <a:lnSpc>
                <a:spcPts val="2440"/>
              </a:lnSpc>
              <a:buClr>
                <a:srgbClr val="186BA8"/>
              </a:buClr>
              <a:buFont typeface="Arial" panose="020B0604020202020204" pitchFamily="34" charset="0"/>
              <a:buChar char="•"/>
            </a:pPr>
            <a:r>
              <a:rPr lang="en-US" sz="2200" dirty="0"/>
              <a:t>Мотивација и истрајност</a:t>
            </a:r>
          </a:p>
          <a:p>
            <a:pPr marL="342900" indent="-342900" algn="l" rtl="0">
              <a:lnSpc>
                <a:spcPts val="2440"/>
              </a:lnSpc>
              <a:buClr>
                <a:srgbClr val="186BA8"/>
              </a:buClr>
              <a:buFont typeface="Arial" panose="020B0604020202020204" pitchFamily="34" charset="0"/>
              <a:buChar char="•"/>
            </a:pPr>
            <a:r>
              <a:rPr lang="en-US" sz="2200" dirty="0"/>
              <a:t>Планирање и управљање</a:t>
            </a:r>
          </a:p>
          <a:p>
            <a:pPr marL="342900" indent="-342900" algn="l" rtl="0">
              <a:lnSpc>
                <a:spcPts val="2440"/>
              </a:lnSpc>
              <a:buClr>
                <a:srgbClr val="186BA8"/>
              </a:buClr>
              <a:buFont typeface="Arial" panose="020B0604020202020204" pitchFamily="34" charset="0"/>
              <a:buChar char="•"/>
            </a:pPr>
            <a:r>
              <a:rPr lang="en-US" sz="2200" dirty="0"/>
              <a:t>Пројектни менаџмент</a:t>
            </a:r>
          </a:p>
          <a:p>
            <a:pPr marL="342900" indent="-342900" algn="l" rtl="0">
              <a:lnSpc>
                <a:spcPts val="2440"/>
              </a:lnSpc>
              <a:buClr>
                <a:srgbClr val="186BA8"/>
              </a:buClr>
              <a:buFont typeface="Arial" panose="020B0604020202020204" pitchFamily="34" charset="0"/>
              <a:buChar char="•"/>
            </a:pPr>
            <a:r>
              <a:rPr lang="en-US" sz="2200" dirty="0"/>
              <a:t>Управљање ризиком</a:t>
            </a:r>
          </a:p>
          <a:p>
            <a:pPr marL="342900" indent="-342900" algn="l" rtl="0">
              <a:lnSpc>
                <a:spcPts val="2440"/>
              </a:lnSpc>
              <a:buClr>
                <a:srgbClr val="186BA8"/>
              </a:buClr>
              <a:buFont typeface="Arial" panose="020B0604020202020204" pitchFamily="34" charset="0"/>
              <a:buChar char="•"/>
            </a:pPr>
            <a:r>
              <a:rPr lang="en-US" sz="2200" dirty="0"/>
              <a:t>Управљање ресурсима</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sr-Cyrl-RS" dirty="0">
                <a:solidFill>
                  <a:schemeClr val="bg1"/>
                </a:solidFill>
              </a:rPr>
              <a:t>Самоконтрола</a:t>
            </a:r>
            <a:r>
              <a:rPr lang="en-US" dirty="0">
                <a:solidFill>
                  <a:schemeClr val="bg1"/>
                </a:solidFill>
              </a:rPr>
              <a:t>, сврсисходност, истрајност</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440"/>
              </a:lnSpc>
            </a:pPr>
            <a:r>
              <a:rPr lang="en-US" sz="2200" dirty="0"/>
              <a:t>Вештине које се помињу у међународном оквиру вештина, за које аутори сматрају да су међусобно повезане и које су комбиноване у овој групи вештина, су:</a:t>
            </a:r>
          </a:p>
          <a:p>
            <a:pPr algn="l" rtl="0">
              <a:lnSpc>
                <a:spcPts val="2440"/>
              </a:lnSpc>
            </a:pPr>
            <a:endParaRPr lang="en-US" sz="2200" dirty="0"/>
          </a:p>
        </p:txBody>
      </p:sp>
    </p:spTree>
    <p:extLst>
      <p:ext uri="{BB962C8B-B14F-4D97-AF65-F5344CB8AC3E}">
        <p14:creationId xmlns:p14="http://schemas.microsoft.com/office/powerpoint/2010/main" val="185427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930987" y="855458"/>
            <a:ext cx="6352382" cy="4716002"/>
          </a:xfrm>
        </p:spPr>
        <p:txBody>
          <a:bodyPr/>
          <a:lstStyle/>
          <a:p>
            <a:pPr algn="just">
              <a:lnSpc>
                <a:spcPts val="2580"/>
              </a:lnSpc>
            </a:pPr>
            <a:r>
              <a:rPr lang="en-US" sz="2000" dirty="0" err="1">
                <a:solidFill>
                  <a:schemeClr val="bg1"/>
                </a:solidFill>
              </a:rPr>
              <a:t>Према</a:t>
            </a:r>
            <a:r>
              <a:rPr lang="en-US" sz="2000" dirty="0">
                <a:solidFill>
                  <a:schemeClr val="bg1"/>
                </a:solidFill>
              </a:rPr>
              <a:t> </a:t>
            </a:r>
            <a:r>
              <a:rPr lang="sr-Cyrl-RS" sz="2000" dirty="0">
                <a:solidFill>
                  <a:schemeClr val="bg1"/>
                </a:solidFill>
              </a:rPr>
              <a:t>„Е</a:t>
            </a:r>
            <a:r>
              <a:rPr lang="en-US" sz="2000" dirty="0">
                <a:solidFill>
                  <a:schemeClr val="bg1"/>
                </a:solidFill>
              </a:rPr>
              <a:t>SCO – European Skills, Competences, and Occupations”, вештине и </a:t>
            </a:r>
            <a:r>
              <a:rPr lang="en-US" sz="2000" dirty="0" err="1">
                <a:solidFill>
                  <a:schemeClr val="bg1"/>
                </a:solidFill>
              </a:rPr>
              <a:t>компетенције</a:t>
            </a:r>
            <a:r>
              <a:rPr lang="en-US" sz="2000" dirty="0">
                <a:solidFill>
                  <a:schemeClr val="bg1"/>
                </a:solidFill>
              </a:rPr>
              <a:t> </a:t>
            </a:r>
            <a:r>
              <a:rPr lang="sr-Cyrl-RS" sz="2000" dirty="0">
                <a:solidFill>
                  <a:schemeClr val="bg1"/>
                </a:solidFill>
              </a:rPr>
              <a:t>које се тичу рада на себи</a:t>
            </a:r>
            <a:r>
              <a:rPr lang="en-US" sz="2000" dirty="0">
                <a:solidFill>
                  <a:schemeClr val="bg1"/>
                </a:solidFill>
              </a:rPr>
              <a:t> захтевају од појединаца да разумеју и контролишу сопствене способности и ограничења и користе ову самосвест за управљање активностима у различитим контекстима.</a:t>
            </a:r>
          </a:p>
          <a:p>
            <a:pPr algn="just" rtl="0">
              <a:lnSpc>
                <a:spcPts val="2580"/>
              </a:lnSpc>
            </a:pPr>
            <a:endParaRPr lang="en-US" sz="2000" dirty="0">
              <a:solidFill>
                <a:schemeClr val="bg1"/>
              </a:solidFill>
            </a:endParaRPr>
          </a:p>
          <a:p>
            <a:pPr algn="just" rtl="0">
              <a:lnSpc>
                <a:spcPts val="2580"/>
              </a:lnSpc>
            </a:pPr>
            <a:r>
              <a:rPr lang="en-US" sz="2000" dirty="0">
                <a:solidFill>
                  <a:schemeClr val="bg1"/>
                </a:solidFill>
              </a:rPr>
              <a:t>Они укључују способност рефлексивног и одговорног деловања, прихватања повратних информација, </a:t>
            </a:r>
            <a:r>
              <a:rPr lang="en-US" sz="2000" dirty="0" err="1">
                <a:solidFill>
                  <a:schemeClr val="bg1"/>
                </a:solidFill>
              </a:rPr>
              <a:t>прилагођавањa</a:t>
            </a:r>
            <a:r>
              <a:rPr lang="en-US" sz="2000" dirty="0">
                <a:solidFill>
                  <a:schemeClr val="bg1"/>
                </a:solidFill>
              </a:rPr>
              <a:t> </a:t>
            </a:r>
            <a:r>
              <a:rPr lang="en-US" sz="2000" dirty="0" err="1">
                <a:solidFill>
                  <a:schemeClr val="bg1"/>
                </a:solidFill>
              </a:rPr>
              <a:t>променама</a:t>
            </a:r>
            <a:r>
              <a:rPr lang="en-US" sz="2000" dirty="0">
                <a:solidFill>
                  <a:schemeClr val="bg1"/>
                </a:solidFill>
              </a:rPr>
              <a:t> и тражења могућности за лични и професионални развој. Вештине и </a:t>
            </a:r>
            <a:r>
              <a:rPr lang="en-US" sz="2000" dirty="0" err="1">
                <a:solidFill>
                  <a:schemeClr val="bg1"/>
                </a:solidFill>
              </a:rPr>
              <a:t>компетенције</a:t>
            </a:r>
            <a:r>
              <a:rPr lang="en-US" sz="2000" dirty="0">
                <a:solidFill>
                  <a:schemeClr val="bg1"/>
                </a:solidFill>
              </a:rPr>
              <a:t> </a:t>
            </a:r>
            <a:r>
              <a:rPr lang="sr-Cyrl-RS" sz="2000" dirty="0">
                <a:solidFill>
                  <a:schemeClr val="bg1"/>
                </a:solidFill>
              </a:rPr>
              <a:t>рада на себи се</a:t>
            </a:r>
            <a:r>
              <a:rPr lang="en-US" sz="2000" dirty="0">
                <a:solidFill>
                  <a:schemeClr val="bg1"/>
                </a:solidFill>
              </a:rPr>
              <a:t> </a:t>
            </a:r>
            <a:r>
              <a:rPr lang="en-US" sz="2000" dirty="0" err="1">
                <a:solidFill>
                  <a:schemeClr val="bg1"/>
                </a:solidFill>
              </a:rPr>
              <a:t>могу</a:t>
            </a:r>
            <a:r>
              <a:rPr lang="en-US" sz="2000" dirty="0">
                <a:solidFill>
                  <a:schemeClr val="bg1"/>
                </a:solidFill>
              </a:rPr>
              <a:t> </a:t>
            </a:r>
            <a:r>
              <a:rPr lang="en-US" sz="2000" dirty="0" err="1">
                <a:solidFill>
                  <a:schemeClr val="bg1"/>
                </a:solidFill>
              </a:rPr>
              <a:t>алтернативно</a:t>
            </a:r>
            <a:r>
              <a:rPr lang="en-US" sz="2000" dirty="0">
                <a:solidFill>
                  <a:schemeClr val="bg1"/>
                </a:solidFill>
              </a:rPr>
              <a:t> </a:t>
            </a:r>
            <a:r>
              <a:rPr lang="en-US" sz="2000" dirty="0" err="1">
                <a:solidFill>
                  <a:schemeClr val="bg1"/>
                </a:solidFill>
              </a:rPr>
              <a:t>назвати</a:t>
            </a:r>
            <a:r>
              <a:rPr lang="en-US" sz="2000" dirty="0">
                <a:solidFill>
                  <a:schemeClr val="bg1"/>
                </a:solidFill>
              </a:rPr>
              <a:t>:</a:t>
            </a:r>
          </a:p>
          <a:p>
            <a:pPr algn="l" rtl="0">
              <a:lnSpc>
                <a:spcPts val="2580"/>
              </a:lnSpc>
            </a:pPr>
            <a:endParaRPr lang="en-US" dirty="0">
              <a:solidFill>
                <a:schemeClr val="bg1"/>
              </a:solidFill>
            </a:endParaRPr>
          </a:p>
          <a:p>
            <a:pPr algn="l" rtl="0">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gn="l" rtl="0">
              <a:buClr>
                <a:srgbClr val="AD4097"/>
              </a:buClr>
              <a:buFont typeface="Wingdings" pitchFamily="2" charset="2"/>
              <a:buChar char="q"/>
            </a:pPr>
            <a:r>
              <a:rPr lang="en-US" sz="2600" dirty="0"/>
              <a:t>самоконтрола</a:t>
            </a:r>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en-US" sz="2600" dirty="0"/>
              <a:t>саморегулација</a:t>
            </a:r>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sr-Cyrl-RS" sz="2600" dirty="0"/>
              <a:t>управљање собом</a:t>
            </a:r>
            <a:endParaRPr lang="en-US" sz="2600" dirty="0"/>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en-US" sz="2600" dirty="0"/>
              <a:t>самодисциплина и</a:t>
            </a:r>
          </a:p>
          <a:p>
            <a:pPr marL="342900" lvl="0" indent="-342900" algn="l" rtl="0">
              <a:buClr>
                <a:srgbClr val="AD4097"/>
              </a:buClr>
              <a:buFont typeface="Wingdings" pitchFamily="2" charset="2"/>
              <a:buChar char="q"/>
            </a:pPr>
            <a:endParaRPr lang="en-US" sz="2600" dirty="0"/>
          </a:p>
          <a:p>
            <a:pPr marL="342900" lvl="0" indent="-342900" algn="l" rtl="0">
              <a:buClr>
                <a:srgbClr val="AD4097"/>
              </a:buClr>
              <a:buFont typeface="Wingdings" pitchFamily="2" charset="2"/>
              <a:buChar char="q"/>
            </a:pPr>
            <a:r>
              <a:rPr lang="en-US" sz="2600" dirty="0"/>
              <a:t>професионални став</a:t>
            </a:r>
          </a:p>
          <a:p>
            <a:pPr lvl="0" algn="l" rtl="0">
              <a:buClr>
                <a:srgbClr val="AD4097"/>
              </a:buClr>
            </a:pPr>
            <a:endParaRPr lang="en-US" sz="2600" dirty="0"/>
          </a:p>
          <a:p>
            <a:pPr lvl="0" algn="l" rt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rtl="0"/>
            <a:endParaRPr lang="fr-CA" sz="6926"/>
          </a:p>
        </p:txBody>
      </p:sp>
    </p:spTree>
    <p:extLst>
      <p:ext uri="{BB962C8B-B14F-4D97-AF65-F5344CB8AC3E}">
        <p14:creationId xmlns:p14="http://schemas.microsoft.com/office/powerpoint/2010/main" val="23710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rtl="0">
              <a:lnSpc>
                <a:spcPts val="2580"/>
              </a:lnSpc>
            </a:pPr>
            <a:r>
              <a:rPr lang="en-US" sz="2400" dirty="0"/>
              <a:t>Према истраживањима, сврсисходност је вољни квалитет који карактеришу циљеви и задаци, уређеност и уравнотеженост радњи, мисли и осећања са сталним кретањем </a:t>
            </a:r>
            <a:r>
              <a:rPr lang="en-US" sz="2400" dirty="0" err="1"/>
              <a:t>ка</a:t>
            </a:r>
            <a:r>
              <a:rPr lang="en-US" sz="2400" dirty="0"/>
              <a:t> </a:t>
            </a:r>
            <a:r>
              <a:rPr lang="en-US" sz="2400" dirty="0" err="1"/>
              <a:t>циљу</a:t>
            </a:r>
            <a:r>
              <a:rPr lang="en-US" sz="2400" dirty="0"/>
              <a:t>.</a:t>
            </a:r>
            <a:r>
              <a:rPr lang="sr-Cyrl-RS" sz="2400" dirty="0"/>
              <a:t> </a:t>
            </a:r>
            <a:r>
              <a:rPr lang="en-US" sz="2400" dirty="0" err="1"/>
              <a:t>То</a:t>
            </a:r>
            <a:r>
              <a:rPr lang="en-US" sz="2400" dirty="0"/>
              <a:t> је квалитет осећаја за правац и јаке мотивације за постизање одређеног исхода. </a:t>
            </a:r>
            <a:endParaRPr lang="sr-Cyrl-RS" sz="2400" dirty="0"/>
          </a:p>
          <a:p>
            <a:pPr algn="just" rtl="0">
              <a:lnSpc>
                <a:spcPts val="2580"/>
              </a:lnSpc>
            </a:pPr>
            <a:endParaRPr lang="sr-Cyrl-RS" sz="2400" dirty="0"/>
          </a:p>
          <a:p>
            <a:pPr algn="just" rtl="0">
              <a:lnSpc>
                <a:spcPts val="2580"/>
              </a:lnSpc>
            </a:pPr>
            <a:r>
              <a:rPr lang="en-US" sz="2400" dirty="0" err="1"/>
              <a:t>Истрајност</a:t>
            </a:r>
            <a:r>
              <a:rPr lang="en-US" sz="2400" dirty="0"/>
              <a:t> је људска способност да дугорочно складишти енергију, да постигне циљ, да превазиђе </a:t>
            </a:r>
            <a:r>
              <a:rPr lang="en-US" sz="2400" dirty="0" err="1"/>
              <a:t>тешкоће</a:t>
            </a:r>
            <a:r>
              <a:rPr lang="en-US" sz="2400" dirty="0"/>
              <a:t> </a:t>
            </a:r>
            <a:r>
              <a:rPr lang="en-US" sz="2400" dirty="0" err="1"/>
              <a:t>различит</a:t>
            </a:r>
            <a:r>
              <a:rPr lang="sr-Cyrl-RS" sz="2400" dirty="0"/>
              <a:t>ог обима </a:t>
            </a:r>
            <a:r>
              <a:rPr lang="en-US" sz="2400" dirty="0"/>
              <a:t>(</a:t>
            </a:r>
            <a:r>
              <a:rPr lang="en-US" sz="2400" dirty="0" err="1"/>
              <a:t>Грибанет</a:t>
            </a:r>
            <a:r>
              <a:rPr lang="en-US" sz="2400" dirty="0"/>
              <a:t> </a:t>
            </a:r>
            <a:r>
              <a:rPr lang="sr-Cyrl-RS" sz="2400" dirty="0"/>
              <a:t>и други</a:t>
            </a:r>
            <a:r>
              <a:rPr lang="en-US" sz="2400" dirty="0"/>
              <a:t>, 2020). Заједно, сврсисходност и истрајност су важне особине које могу помоћи појединцу да постигне своје циљеве и превазиђе изазове.</a:t>
            </a:r>
          </a:p>
          <a:p>
            <a:pPr algn="l" rtl="0">
              <a:lnSpc>
                <a:spcPts val="2580"/>
              </a:lnSpc>
            </a:pPr>
            <a:endParaRPr lang="en-US" sz="2400" dirty="0"/>
          </a:p>
          <a:p>
            <a:pPr algn="l" rtl="0">
              <a:lnSpc>
                <a:spcPts val="2580"/>
              </a:lnSpc>
            </a:pPr>
            <a:endParaRPr lang="en-US" sz="2400" dirty="0"/>
          </a:p>
          <a:p>
            <a:pPr algn="l" rtl="0">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lgn="l" rtl="0"/>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l" rtl="0">
              <a:lnSpc>
                <a:spcPts val="2440"/>
              </a:lnSpc>
            </a:pPr>
            <a:r>
              <a:rPr lang="en-US" sz="2200" b="1" dirty="0"/>
              <a:t>Повезане вештине:</a:t>
            </a:r>
          </a:p>
          <a:p>
            <a:pPr algn="l" rtl="0">
              <a:lnSpc>
                <a:spcPts val="2440"/>
              </a:lnSpc>
            </a:pPr>
            <a:endParaRPr lang="en-US" sz="2200" dirty="0"/>
          </a:p>
          <a:p>
            <a:pPr marL="342900" indent="-342900" algn="l" rtl="0">
              <a:lnSpc>
                <a:spcPts val="2440"/>
              </a:lnSpc>
              <a:buClr>
                <a:srgbClr val="186BA8"/>
              </a:buClr>
              <a:buFont typeface="Arial" panose="020B0604020202020204" pitchFamily="34" charset="0"/>
              <a:buChar char="•"/>
            </a:pPr>
            <a:r>
              <a:rPr lang="en-US" sz="2200" dirty="0"/>
              <a:t>Аналитичко размишљање</a:t>
            </a:r>
          </a:p>
          <a:p>
            <a:pPr marL="342900" indent="-342900" algn="l" rtl="0">
              <a:lnSpc>
                <a:spcPts val="2440"/>
              </a:lnSpc>
              <a:buClr>
                <a:srgbClr val="186BA8"/>
              </a:buClr>
              <a:buFont typeface="Arial" panose="020B0604020202020204" pitchFamily="34" charset="0"/>
              <a:buChar char="•"/>
            </a:pPr>
            <a:r>
              <a:rPr lang="en-US" sz="2200" dirty="0"/>
              <a:t>Когнитивни процеси и стратегије</a:t>
            </a:r>
          </a:p>
          <a:p>
            <a:pPr marL="342900" indent="-342900" algn="l" rtl="0">
              <a:lnSpc>
                <a:spcPts val="2440"/>
              </a:lnSpc>
              <a:buClr>
                <a:srgbClr val="186BA8"/>
              </a:buClr>
              <a:buFont typeface="Arial" panose="020B0604020202020204" pitchFamily="34" charset="0"/>
              <a:buChar char="•"/>
            </a:pPr>
            <a:r>
              <a:rPr lang="en-US" sz="2200" dirty="0"/>
              <a:t>Критичко размишљање и доношење одлука</a:t>
            </a:r>
          </a:p>
          <a:p>
            <a:pPr marL="342900" indent="-342900" algn="l" rtl="0">
              <a:lnSpc>
                <a:spcPts val="2440"/>
              </a:lnSpc>
              <a:buClr>
                <a:srgbClr val="186BA8"/>
              </a:buClr>
              <a:buFont typeface="Arial" panose="020B0604020202020204" pitchFamily="34" charset="0"/>
              <a:buChar char="•"/>
            </a:pPr>
            <a:r>
              <a:rPr lang="en-US" sz="2200" dirty="0"/>
              <a:t>Уоквиривање проблема</a:t>
            </a:r>
          </a:p>
          <a:p>
            <a:pPr marL="342900" indent="-342900" algn="l" rtl="0">
              <a:lnSpc>
                <a:spcPts val="2440"/>
              </a:lnSpc>
              <a:buClr>
                <a:srgbClr val="186BA8"/>
              </a:buClr>
              <a:buFont typeface="Arial" panose="020B0604020202020204" pitchFamily="34" charset="0"/>
              <a:buChar char="•"/>
            </a:pPr>
            <a:r>
              <a:rPr lang="en-US" sz="2200" dirty="0"/>
              <a:t>Решавање проблема, сложено решавање проблема</a:t>
            </a:r>
          </a:p>
          <a:p>
            <a:pPr marL="342900" indent="-342900" algn="l" rtl="0">
              <a:lnSpc>
                <a:spcPts val="2440"/>
              </a:lnSpc>
              <a:buClr>
                <a:srgbClr val="186BA8"/>
              </a:buClr>
              <a:buFont typeface="Arial" panose="020B0604020202020204" pitchFamily="34" charset="0"/>
              <a:buChar char="•"/>
            </a:pPr>
            <a:r>
              <a:rPr lang="en-US" sz="2200" dirty="0"/>
              <a:t>Расуђивање, решавање проблема и идеја</a:t>
            </a:r>
          </a:p>
          <a:p>
            <a:pPr marL="342900" indent="-342900" algn="l" rtl="0">
              <a:lnSpc>
                <a:spcPts val="2440"/>
              </a:lnSpc>
              <a:buClr>
                <a:srgbClr val="186BA8"/>
              </a:buClr>
              <a:buFont typeface="Arial" panose="020B0604020202020204" pitchFamily="34" charset="0"/>
              <a:buChar char="•"/>
            </a:pPr>
            <a:r>
              <a:rPr lang="en-US" sz="2200" dirty="0"/>
              <a:t>Системске вештине</a:t>
            </a:r>
          </a:p>
          <a:p>
            <a:pPr marL="342900" indent="-342900" algn="l" rtl="0">
              <a:lnSpc>
                <a:spcPts val="2440"/>
              </a:lnSpc>
              <a:buClr>
                <a:srgbClr val="186BA8"/>
              </a:buClr>
              <a:buFont typeface="Arial" panose="020B0604020202020204" pitchFamily="34" charset="0"/>
              <a:buChar char="•"/>
            </a:pPr>
            <a:r>
              <a:rPr lang="en-US" sz="2200" dirty="0"/>
              <a:t>Анализа и евалуација система</a:t>
            </a:r>
          </a:p>
          <a:p>
            <a:pPr marL="342900" indent="-342900" algn="l" rtl="0">
              <a:lnSpc>
                <a:spcPts val="2440"/>
              </a:lnSpc>
              <a:buClr>
                <a:srgbClr val="186BA8"/>
              </a:buClr>
              <a:buFont typeface="Arial" panose="020B0604020202020204" pitchFamily="34" charset="0"/>
              <a:buChar char="•"/>
            </a:pPr>
            <a:endParaRPr lang="en-US" sz="2200" dirty="0"/>
          </a:p>
          <a:p>
            <a:pPr algn="l" rtl="0">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l" rtl="0"/>
            <a:r>
              <a:rPr lang="en-US" sz="3000" dirty="0">
                <a:solidFill>
                  <a:schemeClr val="bg1"/>
                </a:solidFill>
              </a:rPr>
              <a:t>Критичко размишљање, решавање проблема и системско размишљање</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l" rtl="0">
              <a:buNone/>
            </a:pPr>
            <a:r>
              <a:rPr lang="en-US" sz="9600" b="1" dirty="0">
                <a:solidFill>
                  <a:schemeClr val="bg1"/>
                </a:solidFill>
              </a:rPr>
              <a:t>03</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641579" y="3005721"/>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rtl="0"/>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562709" y="1406769"/>
            <a:ext cx="7459658" cy="449695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rtl="0">
              <a:lnSpc>
                <a:spcPts val="2580"/>
              </a:lnSpc>
            </a:pPr>
            <a:r>
              <a:rPr lang="en-US" dirty="0" err="1"/>
              <a:t>Према</a:t>
            </a:r>
            <a:r>
              <a:rPr lang="en-US" dirty="0"/>
              <a:t> </a:t>
            </a:r>
            <a:r>
              <a:rPr lang="sr-Cyrl-RS" dirty="0"/>
              <a:t>„Е</a:t>
            </a:r>
            <a:r>
              <a:rPr lang="en-US" dirty="0"/>
              <a:t>SCO”, вештине размишљања и компетенције су повезане са способношћу примене менталних </a:t>
            </a:r>
            <a:r>
              <a:rPr lang="en-US" dirty="0" err="1"/>
              <a:t>процеса</a:t>
            </a:r>
            <a:r>
              <a:rPr lang="en-US" dirty="0"/>
              <a:t> </a:t>
            </a:r>
            <a:r>
              <a:rPr lang="sr-Cyrl-RS" dirty="0"/>
              <a:t>прикупљања</a:t>
            </a:r>
            <a:r>
              <a:rPr lang="en-US" dirty="0"/>
              <a:t>, </a:t>
            </a:r>
            <a:r>
              <a:rPr lang="en-US" dirty="0" err="1"/>
              <a:t>концептуализације</a:t>
            </a:r>
            <a:r>
              <a:rPr lang="en-US" dirty="0"/>
              <a:t>, </a:t>
            </a:r>
            <a:r>
              <a:rPr lang="en-US" dirty="0" err="1"/>
              <a:t>анализ</a:t>
            </a:r>
            <a:r>
              <a:rPr lang="sr-Cyrl-RS" dirty="0"/>
              <a:t>е</a:t>
            </a:r>
            <a:r>
              <a:rPr lang="en-US" dirty="0"/>
              <a:t>, </a:t>
            </a:r>
            <a:r>
              <a:rPr lang="en-US" dirty="0" err="1"/>
              <a:t>синтез</a:t>
            </a:r>
            <a:r>
              <a:rPr lang="sr-Cyrl-RS" dirty="0"/>
              <a:t>е</a:t>
            </a:r>
            <a:r>
              <a:rPr lang="en-US" dirty="0"/>
              <a:t> и/</a:t>
            </a:r>
            <a:r>
              <a:rPr lang="en-US" dirty="0" err="1"/>
              <a:t>или</a:t>
            </a:r>
            <a:r>
              <a:rPr lang="en-US" dirty="0"/>
              <a:t> </a:t>
            </a:r>
            <a:r>
              <a:rPr lang="en-US" dirty="0" err="1"/>
              <a:t>проце</a:t>
            </a:r>
            <a:r>
              <a:rPr lang="sr-Cyrl-RS" dirty="0"/>
              <a:t>не</a:t>
            </a:r>
            <a:r>
              <a:rPr lang="en-US" dirty="0"/>
              <a:t> </a:t>
            </a:r>
            <a:r>
              <a:rPr lang="en-US" dirty="0" err="1"/>
              <a:t>информациј</a:t>
            </a:r>
            <a:r>
              <a:rPr lang="sr-Cyrl-RS" dirty="0"/>
              <a:t>а</a:t>
            </a:r>
            <a:r>
              <a:rPr lang="en-US" dirty="0"/>
              <a:t> </a:t>
            </a:r>
            <a:r>
              <a:rPr lang="en-US" dirty="0" err="1"/>
              <a:t>прикупљен</a:t>
            </a:r>
            <a:r>
              <a:rPr lang="sr-Cyrl-RS" dirty="0"/>
              <a:t>их</a:t>
            </a:r>
            <a:r>
              <a:rPr lang="en-US" dirty="0"/>
              <a:t> </a:t>
            </a:r>
            <a:r>
              <a:rPr lang="en-US" dirty="0" err="1"/>
              <a:t>или</a:t>
            </a:r>
            <a:r>
              <a:rPr lang="en-US" dirty="0"/>
              <a:t> </a:t>
            </a:r>
            <a:r>
              <a:rPr lang="en-US" dirty="0" err="1"/>
              <a:t>генерисан</a:t>
            </a:r>
            <a:r>
              <a:rPr lang="sr-Cyrl-RS" dirty="0"/>
              <a:t>их</a:t>
            </a:r>
            <a:r>
              <a:rPr lang="en-US" dirty="0"/>
              <a:t> посматрањем, искуством, размишљањем, расуђивањем или комуникацијом.</a:t>
            </a:r>
          </a:p>
          <a:p>
            <a:pPr algn="just" rtl="0">
              <a:lnSpc>
                <a:spcPts val="2580"/>
              </a:lnSpc>
            </a:pPr>
            <a:endParaRPr lang="en-US" dirty="0"/>
          </a:p>
          <a:p>
            <a:pPr algn="just" rtl="0">
              <a:lnSpc>
                <a:spcPts val="2580"/>
              </a:lnSpc>
            </a:pPr>
            <a:r>
              <a:rPr lang="en-US" dirty="0" err="1"/>
              <a:t>Он</a:t>
            </a:r>
            <a:r>
              <a:rPr lang="sr-Cyrl-RS" dirty="0"/>
              <a:t>е</a:t>
            </a:r>
            <a:r>
              <a:rPr lang="en-US" dirty="0"/>
              <a:t> укључују способност процене и коришћења информација различитих врста за планирање активности, постизање циљева, решавање проблема, суочавање са проблемима и обављање сложених задатака на рутинске и нове начине.</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l" rtl="0">
              <a:lnSpc>
                <a:spcPts val="2580"/>
              </a:lnSpc>
            </a:pPr>
            <a:r>
              <a:rPr lang="en-US" sz="2000" b="1" dirty="0">
                <a:solidFill>
                  <a:schemeClr val="bg1"/>
                </a:solidFill>
              </a:rPr>
              <a:t>Вештине и компетенције </a:t>
            </a:r>
            <a:r>
              <a:rPr lang="en-US" sz="2000" b="1" dirty="0" err="1">
                <a:solidFill>
                  <a:schemeClr val="bg1"/>
                </a:solidFill>
              </a:rPr>
              <a:t>размишљања</a:t>
            </a:r>
            <a:r>
              <a:rPr lang="en-US" sz="2000" b="1" dirty="0">
                <a:solidFill>
                  <a:schemeClr val="bg1"/>
                </a:solidFill>
              </a:rPr>
              <a:t> </a:t>
            </a:r>
            <a:r>
              <a:rPr lang="sr-Cyrl-RS" sz="2000" b="1" dirty="0">
                <a:solidFill>
                  <a:schemeClr val="bg1"/>
                </a:solidFill>
              </a:rPr>
              <a:t>се </a:t>
            </a:r>
            <a:r>
              <a:rPr lang="en-US" sz="2000" b="1" dirty="0" err="1">
                <a:solidFill>
                  <a:schemeClr val="bg1"/>
                </a:solidFill>
              </a:rPr>
              <a:t>могу</a:t>
            </a:r>
            <a:r>
              <a:rPr lang="en-US" sz="2000" b="1" dirty="0">
                <a:solidFill>
                  <a:schemeClr val="bg1"/>
                </a:solidFill>
              </a:rPr>
              <a:t> </a:t>
            </a:r>
            <a:r>
              <a:rPr lang="en-US" sz="2000" b="1" dirty="0" err="1">
                <a:solidFill>
                  <a:schemeClr val="bg1"/>
                </a:solidFill>
              </a:rPr>
              <a:t>алтернативно</a:t>
            </a:r>
            <a:r>
              <a:rPr lang="en-US" sz="2000" b="1" dirty="0">
                <a:solidFill>
                  <a:schemeClr val="bg1"/>
                </a:solidFill>
              </a:rPr>
              <a:t> </a:t>
            </a:r>
            <a:r>
              <a:rPr lang="en-US" sz="2000" b="1" dirty="0" err="1">
                <a:solidFill>
                  <a:schemeClr val="bg1"/>
                </a:solidFill>
              </a:rPr>
              <a:t>назвати</a:t>
            </a:r>
            <a:r>
              <a:rPr lang="en-US" sz="2000" b="1" dirty="0">
                <a:solidFill>
                  <a:schemeClr val="bg1"/>
                </a:solidFill>
              </a:rPr>
              <a:t>:</a:t>
            </a:r>
          </a:p>
          <a:p>
            <a:pPr algn="l" rtl="0">
              <a:lnSpc>
                <a:spcPts val="2580"/>
              </a:lnSpc>
            </a:pPr>
            <a:endParaRPr lang="en-US" sz="2000" dirty="0">
              <a:solidFill>
                <a:schemeClr val="bg1"/>
              </a:solidFill>
            </a:endParaRPr>
          </a:p>
          <a:p>
            <a:pPr algn="l" rtl="0">
              <a:lnSpc>
                <a:spcPts val="2580"/>
              </a:lnSpc>
            </a:pPr>
            <a:endParaRPr lang="en-US" sz="2000" dirty="0">
              <a:solidFill>
                <a:schemeClr val="bg1"/>
              </a:solidFill>
            </a:endParaRPr>
          </a:p>
          <a:p>
            <a:pPr marL="590550" indent="-590550" algn="l" rtl="0">
              <a:lnSpc>
                <a:spcPts val="2580"/>
              </a:lnSpc>
              <a:buClr>
                <a:schemeClr val="bg1"/>
              </a:buClr>
              <a:buFont typeface="+mj-lt"/>
              <a:buAutoNum type="arabicPeriod"/>
            </a:pPr>
            <a:r>
              <a:rPr lang="en-US" sz="2000" dirty="0">
                <a:solidFill>
                  <a:schemeClr val="bg1"/>
                </a:solidFill>
              </a:rPr>
              <a:t>Когнитивне вештине и компетенције</a:t>
            </a:r>
          </a:p>
          <a:p>
            <a:pPr marL="590550" indent="-590550" algn="l" rtl="0">
              <a:lnSpc>
                <a:spcPts val="2580"/>
              </a:lnSpc>
              <a:buClr>
                <a:schemeClr val="bg1"/>
              </a:buClr>
              <a:buFont typeface="+mj-lt"/>
              <a:buAutoNum type="arabicPeriod"/>
            </a:pPr>
            <a:endParaRPr lang="en-US" sz="2000" dirty="0">
              <a:solidFill>
                <a:schemeClr val="bg1"/>
              </a:solidFill>
            </a:endParaRPr>
          </a:p>
          <a:p>
            <a:pPr marL="590550" indent="-590550" algn="l" rtl="0">
              <a:lnSpc>
                <a:spcPts val="2580"/>
              </a:lnSpc>
              <a:buClr>
                <a:schemeClr val="bg1"/>
              </a:buClr>
              <a:buFont typeface="+mj-lt"/>
              <a:buAutoNum type="arabicPeriod"/>
            </a:pPr>
            <a:r>
              <a:rPr lang="en-US" sz="2000" dirty="0">
                <a:solidFill>
                  <a:schemeClr val="bg1"/>
                </a:solidFill>
              </a:rPr>
              <a:t>Употреба разума и логике</a:t>
            </a:r>
          </a:p>
          <a:p>
            <a:pPr algn="l" rtl="0">
              <a:lnSpc>
                <a:spcPts val="2580"/>
              </a:lnSpc>
            </a:pPr>
            <a:endParaRPr lang="en-US" dirty="0">
              <a:solidFill>
                <a:schemeClr val="bg1"/>
              </a:solidFill>
            </a:endParaRPr>
          </a:p>
        </p:txBody>
      </p:sp>
    </p:spTree>
    <p:extLst>
      <p:ext uri="{BB962C8B-B14F-4D97-AF65-F5344CB8AC3E}">
        <p14:creationId xmlns:p14="http://schemas.microsoft.com/office/powerpoint/2010/main" val="348203365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19037A9A-E5D3-4D8D-96EC-E3FC2730F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ca055-2fcb-431f-9f0c-13148e81002f"/>
    <ds:schemaRef ds:uri="478cfa9a-b818-4e35-b564-971bd04e2a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purl.org/dc/terms/"/>
    <ds:schemaRef ds:uri="http://purl.org/dc/dcmitype/"/>
    <ds:schemaRef ds:uri="http://schemas.microsoft.com/office/2006/documentManagement/types"/>
    <ds:schemaRef ds:uri="478cfa9a-b818-4e35-b564-971bd04e2ab8"/>
    <ds:schemaRef ds:uri="http://www.w3.org/XML/1998/namespace"/>
    <ds:schemaRef ds:uri="http://purl.org/dc/elements/1.1/"/>
    <ds:schemaRef ds:uri="1e5ca055-2fcb-431f-9f0c-13148e81002f"/>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Magazine layout</Template>
  <TotalTime>8677</TotalTime>
  <Words>3709</Words>
  <Application>Microsoft Office PowerPoint</Application>
  <PresentationFormat>Widescreen</PresentationFormat>
  <Paragraphs>375</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Sinisa Djurasevic</cp:lastModifiedBy>
  <cp:revision>511</cp:revision>
  <dcterms:created xsi:type="dcterms:W3CDTF">2021-06-15T11:45:52Z</dcterms:created>
  <dcterms:modified xsi:type="dcterms:W3CDTF">2024-06-17T09:39:24Z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y fmtid="{D5CDD505-2E9C-101B-9397-08002B2CF9AE}" pid="3" name="MediaServiceImageTags">
    <vt:lpwstr/>
  </property>
</Properties>
</file>