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handoutMasterIdLst>
    <p:handoutMasterId r:id="rId45"/>
  </p:handoutMasterIdLst>
  <p:sldIdLst>
    <p:sldId id="690" r:id="rId5"/>
    <p:sldId id="695" r:id="rId6"/>
    <p:sldId id="678" r:id="rId7"/>
    <p:sldId id="672" r:id="rId8"/>
    <p:sldId id="719" r:id="rId9"/>
    <p:sldId id="694" r:id="rId10"/>
    <p:sldId id="692" r:id="rId11"/>
    <p:sldId id="696" r:id="rId12"/>
    <p:sldId id="697" r:id="rId13"/>
    <p:sldId id="699" r:id="rId14"/>
    <p:sldId id="698" r:id="rId15"/>
    <p:sldId id="700" r:id="rId16"/>
    <p:sldId id="701" r:id="rId17"/>
    <p:sldId id="702" r:id="rId18"/>
    <p:sldId id="703" r:id="rId19"/>
    <p:sldId id="704" r:id="rId20"/>
    <p:sldId id="705" r:id="rId21"/>
    <p:sldId id="706" r:id="rId22"/>
    <p:sldId id="707" r:id="rId23"/>
    <p:sldId id="708" r:id="rId24"/>
    <p:sldId id="709" r:id="rId25"/>
    <p:sldId id="710" r:id="rId26"/>
    <p:sldId id="711" r:id="rId27"/>
    <p:sldId id="712" r:id="rId28"/>
    <p:sldId id="713" r:id="rId29"/>
    <p:sldId id="714" r:id="rId30"/>
    <p:sldId id="715" r:id="rId31"/>
    <p:sldId id="716" r:id="rId32"/>
    <p:sldId id="717" r:id="rId33"/>
    <p:sldId id="718" r:id="rId34"/>
    <p:sldId id="720" r:id="rId35"/>
    <p:sldId id="721" r:id="rId36"/>
    <p:sldId id="722" r:id="rId37"/>
    <p:sldId id="723" r:id="rId38"/>
    <p:sldId id="724" r:id="rId39"/>
    <p:sldId id="725" r:id="rId40"/>
    <p:sldId id="726" r:id="rId41"/>
    <p:sldId id="671" r:id="rId42"/>
    <p:sldId id="677" r:id="rId43"/>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2061"/>
    <a:srgbClr val="1C1442"/>
    <a:srgbClr val="60A9DD"/>
    <a:srgbClr val="AD4097"/>
    <a:srgbClr val="186BA8"/>
    <a:srgbClr val="305C6F"/>
    <a:srgbClr val="7C946D"/>
    <a:srgbClr val="005744"/>
    <a:srgbClr val="94A2A2"/>
    <a:srgbClr val="151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62CD9-2E3C-33CD-D41A-268FEA279A5E}" v="8" dt="2024-04-23T14:36:26.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86" autoAdjust="0"/>
    <p:restoredTop sz="93978"/>
  </p:normalViewPr>
  <p:slideViewPr>
    <p:cSldViewPr snapToGrid="0" snapToObjects="1">
      <p:cViewPr varScale="1">
        <p:scale>
          <a:sx n="95" d="100"/>
          <a:sy n="95" d="100"/>
        </p:scale>
        <p:origin x="96" y="44"/>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6/17/2024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6/17/2024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rtl="0"/>
            <a:endParaRPr lang="en-US" dirty="0"/>
          </a:p>
        </p:txBody>
      </p:sp>
    </p:spTree>
    <p:extLst>
      <p:ext uri="{BB962C8B-B14F-4D97-AF65-F5344CB8AC3E}">
        <p14:creationId xmlns:p14="http://schemas.microsoft.com/office/powerpoint/2010/main" val="336740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0" y="-35739"/>
            <a:ext cx="12192000" cy="5593064"/>
            <a:chOff x="0" y="-39857"/>
            <a:chExt cx="9964056" cy="4570998"/>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39" t="-495" r="26263" b="495"/>
            <a:stretch/>
          </p:blipFill>
          <p:spPr>
            <a:xfrm>
              <a:off x="0" y="-3985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054" r="4400"/>
            <a:stretch/>
          </p:blipFill>
          <p:spPr>
            <a:xfrm>
              <a:off x="8638839" y="-29837"/>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303936" y="1246695"/>
            <a:ext cx="3557739" cy="1555466"/>
          </a:xfrm>
        </p:spPr>
        <p:txBody>
          <a:bodyPr anchor="t">
            <a:noAutofit/>
          </a:bodyPr>
          <a:lstStyle>
            <a:lvl1pPr marL="0" indent="0" algn="l">
              <a:lnSpc>
                <a:spcPts val="3154"/>
              </a:lnSpc>
              <a:spcBef>
                <a:spcPts val="0"/>
              </a:spcBef>
              <a:buNone/>
              <a:defRPr sz="3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6350199" y="2720655"/>
            <a:ext cx="3511476" cy="1546726"/>
          </a:xfr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456007" y="5829539"/>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5" name="Text Placeholder 62">
            <a:extLst>
              <a:ext uri="{FF2B5EF4-FFF2-40B4-BE49-F238E27FC236}">
                <a16:creationId xmlns:a16="http://schemas.microsoft.com/office/drawing/2014/main" id="{CC8023F2-90DE-B90C-F4F9-B78B3046F743}"/>
              </a:ext>
            </a:extLst>
          </p:cNvPr>
          <p:cNvSpPr>
            <a:spLocks noGrp="1"/>
          </p:cNvSpPr>
          <p:nvPr>
            <p:ph type="body" sz="quarter" idx="21" hasCustomPrompt="1"/>
          </p:nvPr>
        </p:nvSpPr>
        <p:spPr>
          <a:xfrm>
            <a:off x="-1" y="5319087"/>
            <a:ext cx="2946757" cy="624849"/>
          </a:xfrm>
          <a:solidFill>
            <a:srgbClr val="186BA8"/>
          </a:solidFill>
        </p:spPr>
        <p:txBody>
          <a:bodyPr anchor="ctr">
            <a:noAutofit/>
          </a:bodyPr>
          <a:lstStyle>
            <a:lvl1pPr marL="0" indent="0" algn="r">
              <a:buNone/>
              <a:defRPr sz="4000">
                <a:solidFill>
                  <a:schemeClr val="bg1"/>
                </a:solidFill>
              </a:defRPr>
            </a:lvl1pPr>
          </a:lstStyle>
          <a:p>
            <a:r>
              <a:rPr lang="en-US" sz="1800" dirty="0"/>
              <a:t>www.</a:t>
            </a:r>
            <a:r>
              <a:rPr lang="en-US" sz="2400" b="1" dirty="0"/>
              <a:t>be21skilled</a:t>
            </a:r>
            <a:r>
              <a:rPr lang="en-US" sz="1800" dirty="0"/>
              <a:t>.eu </a:t>
            </a: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0" name="Text Placeholder 32">
            <a:extLst>
              <a:ext uri="{FF2B5EF4-FFF2-40B4-BE49-F238E27FC236}">
                <a16:creationId xmlns:a16="http://schemas.microsoft.com/office/drawing/2014/main" id="{8EB196D6-D69C-2F42-9841-B7A481B12B29}"/>
              </a:ext>
            </a:extLst>
          </p:cNvPr>
          <p:cNvSpPr>
            <a:spLocks noGrp="1"/>
          </p:cNvSpPr>
          <p:nvPr>
            <p:ph type="body" sz="quarter" idx="30" hasCustomPrompt="1"/>
          </p:nvPr>
        </p:nvSpPr>
        <p:spPr>
          <a:xfrm>
            <a:off x="605260" y="401014"/>
            <a:ext cx="10644249" cy="479206"/>
          </a:xfrm>
        </p:spPr>
        <p:txBody>
          <a:bodyPr>
            <a:noAutofit/>
          </a:bodyPr>
          <a:lstStyle>
            <a:lvl1pPr marL="0" indent="0" algn="l">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346830"/>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11" name="Picture 10">
            <a:extLst>
              <a:ext uri="{FF2B5EF4-FFF2-40B4-BE49-F238E27FC236}">
                <a16:creationId xmlns:a16="http://schemas.microsoft.com/office/drawing/2014/main" id="{3C4B7423-308C-1705-5270-696C75009DCD}"/>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0753110" y="1325787"/>
            <a:ext cx="1443600" cy="356400"/>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65743" y="918406"/>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65743" y="5101627"/>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65742" y="300402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429317"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3108173"/>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9" name="Picture 8">
            <a:extLst>
              <a:ext uri="{FF2B5EF4-FFF2-40B4-BE49-F238E27FC236}">
                <a16:creationId xmlns:a16="http://schemas.microsoft.com/office/drawing/2014/main" id="{E98C656A-226E-21D3-AABB-2A6569605559}"/>
              </a:ext>
            </a:extLst>
          </p:cNvPr>
          <p:cNvPicPr>
            <a:picLocks/>
          </p:cNvPicPr>
          <p:nvPr userDrawn="1"/>
        </p:nvPicPr>
        <p:blipFill rotWithShape="1">
          <a:blip r:embed="rId3" cstate="screen">
            <a:extLst>
              <a:ext uri="{28A0092B-C50C-407E-A947-70E740481C1C}">
                <a14:useLocalDpi xmlns:a14="http://schemas.microsoft.com/office/drawing/2010/main"/>
              </a:ext>
            </a:extLst>
          </a:blip>
          <a:srcRect l="10582" t="76647" r="53602" b="8387"/>
          <a:stretch/>
        </p:blipFill>
        <p:spPr>
          <a:xfrm>
            <a:off x="9978123" y="1628605"/>
            <a:ext cx="1443600" cy="356400"/>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Rectangle 5">
            <a:extLst>
              <a:ext uri="{FF2B5EF4-FFF2-40B4-BE49-F238E27FC236}">
                <a16:creationId xmlns:a16="http://schemas.microsoft.com/office/drawing/2014/main" id="{373F6002-DCA8-D534-F7A1-14CEDC71621A}"/>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04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 1 column">
    <p:spTree>
      <p:nvGrpSpPr>
        <p:cNvPr id="1" name=""/>
        <p:cNvGrpSpPr/>
        <p:nvPr/>
      </p:nvGrpSpPr>
      <p:grpSpPr>
        <a:xfrm>
          <a:off x="0" y="0"/>
          <a:ext cx="0" cy="0"/>
          <a:chOff x="0" y="0"/>
          <a:chExt cx="0" cy="0"/>
        </a:xfrm>
      </p:grpSpPr>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773477" y="925681"/>
            <a:ext cx="6564233" cy="5378450"/>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Rectangle 5">
            <a:extLst>
              <a:ext uri="{FF2B5EF4-FFF2-40B4-BE49-F238E27FC236}">
                <a16:creationId xmlns:a16="http://schemas.microsoft.com/office/drawing/2014/main" id="{BCF6003F-60EF-025F-4B6D-09507F98C84D}"/>
              </a:ext>
            </a:extLst>
          </p:cNvPr>
          <p:cNvSpPr/>
          <p:nvPr userDrawn="1"/>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Rectangle 3">
            <a:extLst>
              <a:ext uri="{FF2B5EF4-FFF2-40B4-BE49-F238E27FC236}">
                <a16:creationId xmlns:a16="http://schemas.microsoft.com/office/drawing/2014/main" id="{FF9D4E8C-F0AD-ACCF-1BB8-BA9B44BC2DD2}"/>
              </a:ext>
            </a:extLst>
          </p:cNvPr>
          <p:cNvSpPr/>
          <p:nvPr userDrawn="1"/>
        </p:nvSpPr>
        <p:spPr>
          <a:xfrm>
            <a:off x="464951" y="0"/>
            <a:ext cx="399856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5" name="Text Placeholder 32">
            <a:extLst>
              <a:ext uri="{FF2B5EF4-FFF2-40B4-BE49-F238E27FC236}">
                <a16:creationId xmlns:a16="http://schemas.microsoft.com/office/drawing/2014/main" id="{56340692-36DC-AD74-587E-3A461ABA239D}"/>
              </a:ext>
            </a:extLst>
          </p:cNvPr>
          <p:cNvSpPr>
            <a:spLocks noGrp="1"/>
          </p:cNvSpPr>
          <p:nvPr>
            <p:ph type="body" sz="quarter" idx="30" hasCustomPrompt="1"/>
          </p:nvPr>
        </p:nvSpPr>
        <p:spPr>
          <a:xfrm>
            <a:off x="854280" y="925680"/>
            <a:ext cx="2834317" cy="2375459"/>
          </a:xfrm>
        </p:spPr>
        <p:txBody>
          <a:bodyPr>
            <a:noAutofit/>
          </a:bodyPr>
          <a:lstStyle>
            <a:lvl1pPr marL="0" indent="0" algn="l">
              <a:lnSpc>
                <a:spcPts val="40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26872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9010" y="-23479"/>
            <a:ext cx="12189848" cy="5616042"/>
            <a:chOff x="-7363" y="-29837"/>
            <a:chExt cx="9962297" cy="4589777"/>
          </a:xfrm>
        </p:grpSpPr>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67" t="564" r="21651" b="3139"/>
            <a:stretch/>
          </p:blipFill>
          <p:spPr>
            <a:xfrm>
              <a:off x="4206600" y="-29837"/>
              <a:ext cx="5748334"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054" r="4400"/>
            <a:stretch/>
          </p:blipFill>
          <p:spPr>
            <a:xfrm>
              <a:off x="-7363" y="-1038"/>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118303" y="1286068"/>
            <a:ext cx="3557739" cy="1555466"/>
          </a:xfrm>
        </p:spPr>
        <p:txBody>
          <a:bodyPr anchor="t">
            <a:noAutofit/>
          </a:bodyPr>
          <a:lstStyle>
            <a:lvl1pPr marL="0" indent="0" algn="l">
              <a:lnSpc>
                <a:spcPts val="3154"/>
              </a:lnSpc>
              <a:spcBef>
                <a:spcPts val="0"/>
              </a:spcBef>
              <a:buNone/>
              <a:defRPr sz="34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164566" y="2760028"/>
            <a:ext cx="3511476" cy="1546726"/>
          </a:xfrm>
        </p:spPr>
        <p:txBody>
          <a:bodyPr anchor="t">
            <a:noAutofit/>
          </a:bodyPr>
          <a:lstStyle>
            <a:lvl1pPr marL="0" indent="0" algn="l">
              <a:lnSpc>
                <a:spcPct val="100000"/>
              </a:lnSpc>
              <a:spcBef>
                <a:spcPts val="0"/>
              </a:spcBef>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sp>
        <p:nvSpPr>
          <p:cNvPr id="27" name="Text Placeholder 62">
            <a:extLst>
              <a:ext uri="{FF2B5EF4-FFF2-40B4-BE49-F238E27FC236}">
                <a16:creationId xmlns:a16="http://schemas.microsoft.com/office/drawing/2014/main" id="{B3A84765-430F-A09E-81CE-6FACEF262018}"/>
              </a:ext>
            </a:extLst>
          </p:cNvPr>
          <p:cNvSpPr>
            <a:spLocks noGrp="1"/>
          </p:cNvSpPr>
          <p:nvPr>
            <p:ph type="body" sz="quarter" idx="21" hasCustomPrompt="1"/>
          </p:nvPr>
        </p:nvSpPr>
        <p:spPr>
          <a:xfrm rot="16200000">
            <a:off x="-1616217" y="3735565"/>
            <a:ext cx="4835946" cy="624849"/>
          </a:xfrm>
          <a:solidFill>
            <a:srgbClr val="1C1442"/>
          </a:solidFill>
        </p:spPr>
        <p:txBody>
          <a:bodyPr anchor="ctr">
            <a:noAutofit/>
          </a:bodyPr>
          <a:lstStyle>
            <a:lvl1pPr marL="0" indent="0" algn="l">
              <a:buNone/>
              <a:defRPr sz="4000">
                <a:solidFill>
                  <a:schemeClr val="bg1"/>
                </a:solidFill>
              </a:defRPr>
            </a:lvl1pPr>
          </a:lstStyle>
          <a:p>
            <a:r>
              <a:rPr lang="en-US" sz="1800" dirty="0"/>
              <a:t>www.</a:t>
            </a:r>
            <a:r>
              <a:rPr lang="en-US" sz="2400" b="1" dirty="0"/>
              <a:t>be21skilled</a:t>
            </a:r>
            <a:r>
              <a:rPr lang="en-US" sz="1800" dirty="0"/>
              <a:t>.eu</a:t>
            </a:r>
          </a:p>
        </p:txBody>
      </p:sp>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3869940" y="522012"/>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4483127" y="522012"/>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3869940" y="98360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4483127" y="983601"/>
            <a:ext cx="7236000"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3869940" y="14095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4483127" y="14095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3869940" y="182231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4483127" y="182231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3869940" y="2248673"/>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4483127" y="2248673"/>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3869940" y="2692614"/>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4483127" y="2692614"/>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3869940" y="317688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4483127" y="317688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3850067" y="5961079"/>
            <a:ext cx="5121761"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932833" y="664536"/>
            <a:ext cx="2460998" cy="594309"/>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62" r="700" b="83238"/>
          <a:stretch/>
        </p:blipFill>
        <p:spPr>
          <a:xfrm rot="16200000">
            <a:off x="-3150617" y="3130667"/>
            <a:ext cx="6877951" cy="576718"/>
          </a:xfrm>
          <a:prstGeom prst="rect">
            <a:avLst/>
          </a:prstGeom>
        </p:spPr>
      </p:pic>
      <p:grpSp>
        <p:nvGrpSpPr>
          <p:cNvPr id="24" name="Group 23">
            <a:extLst>
              <a:ext uri="{FF2B5EF4-FFF2-40B4-BE49-F238E27FC236}">
                <a16:creationId xmlns:a16="http://schemas.microsoft.com/office/drawing/2014/main" id="{CD3D894C-A703-31B5-66B2-710B7C9C47F4}"/>
              </a:ext>
            </a:extLst>
          </p:cNvPr>
          <p:cNvGrpSpPr/>
          <p:nvPr userDrawn="1"/>
        </p:nvGrpSpPr>
        <p:grpSpPr>
          <a:xfrm>
            <a:off x="3712795" y="839178"/>
            <a:ext cx="8204056" cy="4404561"/>
            <a:chOff x="4210682" y="941842"/>
            <a:chExt cx="7663872" cy="4404561"/>
          </a:xfrm>
        </p:grpSpPr>
        <p:grpSp>
          <p:nvGrpSpPr>
            <p:cNvPr id="5" name="Group 4">
              <a:extLst>
                <a:ext uri="{FF2B5EF4-FFF2-40B4-BE49-F238E27FC236}">
                  <a16:creationId xmlns:a16="http://schemas.microsoft.com/office/drawing/2014/main" id="{795E9240-C10D-8849-BAE0-7C438EC081DC}"/>
                </a:ext>
              </a:extLst>
            </p:cNvPr>
            <p:cNvGrpSpPr/>
            <p:nvPr userDrawn="1"/>
          </p:nvGrpSpPr>
          <p:grpSpPr>
            <a:xfrm>
              <a:off x="4210682" y="941842"/>
              <a:ext cx="7663872" cy="2650297"/>
              <a:chOff x="2315424" y="2387814"/>
              <a:chExt cx="7663872" cy="1942883"/>
            </a:xfrm>
            <a:solidFill>
              <a:srgbClr val="186BA8"/>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2315424" y="3673833"/>
                <a:ext cx="7663872" cy="656864"/>
                <a:chOff x="1265109" y="3229991"/>
                <a:chExt cx="4752000" cy="1024069"/>
              </a:xfrm>
              <a:grp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grpSp>
          <p:nvGrpSpPr>
            <p:cNvPr id="2" name="Group 1">
              <a:extLst>
                <a:ext uri="{FF2B5EF4-FFF2-40B4-BE49-F238E27FC236}">
                  <a16:creationId xmlns:a16="http://schemas.microsoft.com/office/drawing/2014/main" id="{ED2DECE2-97D6-D2EA-75BE-AD69E9D74137}"/>
                </a:ext>
              </a:extLst>
            </p:cNvPr>
            <p:cNvGrpSpPr/>
            <p:nvPr userDrawn="1"/>
          </p:nvGrpSpPr>
          <p:grpSpPr>
            <a:xfrm>
              <a:off x="4210682" y="4011805"/>
              <a:ext cx="7663872" cy="1334598"/>
              <a:chOff x="2315424" y="2709319"/>
              <a:chExt cx="7663872" cy="978369"/>
            </a:xfrm>
            <a:solidFill>
              <a:srgbClr val="186BA8"/>
            </a:solidFill>
          </p:grpSpPr>
          <p:grpSp>
            <p:nvGrpSpPr>
              <p:cNvPr id="4" name="Group 3">
                <a:extLst>
                  <a:ext uri="{FF2B5EF4-FFF2-40B4-BE49-F238E27FC236}">
                    <a16:creationId xmlns:a16="http://schemas.microsoft.com/office/drawing/2014/main" id="{658E29C2-989B-942F-D47A-217F63611725}"/>
                  </a:ext>
                </a:extLst>
              </p:cNvPr>
              <p:cNvGrpSpPr/>
              <p:nvPr userDrawn="1"/>
            </p:nvGrpSpPr>
            <p:grpSpPr>
              <a:xfrm>
                <a:off x="2315424" y="2709319"/>
                <a:ext cx="7663872" cy="656864"/>
                <a:chOff x="1265109" y="3229991"/>
                <a:chExt cx="4752000" cy="1024069"/>
              </a:xfrm>
              <a:grpFill/>
            </p:grpSpPr>
            <p:sp>
              <p:nvSpPr>
                <p:cNvPr id="11" name="Rectangle 10">
                  <a:extLst>
                    <a:ext uri="{FF2B5EF4-FFF2-40B4-BE49-F238E27FC236}">
                      <a16:creationId xmlns:a16="http://schemas.microsoft.com/office/drawing/2014/main" id="{8FB1725A-8DB5-011D-53DC-6A19FC9FA6EB}"/>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12" name="Rectangle 11">
                  <a:extLst>
                    <a:ext uri="{FF2B5EF4-FFF2-40B4-BE49-F238E27FC236}">
                      <a16:creationId xmlns:a16="http://schemas.microsoft.com/office/drawing/2014/main" id="{76F7F15D-FECD-B2BC-FE35-F75DBA9503FC}"/>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13" name="Rectangle 12">
                  <a:extLst>
                    <a:ext uri="{FF2B5EF4-FFF2-40B4-BE49-F238E27FC236}">
                      <a16:creationId xmlns:a16="http://schemas.microsoft.com/office/drawing/2014/main" id="{89502D62-6D24-E04F-51AD-8AF62C3EB65A}"/>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sp>
            <p:nvSpPr>
              <p:cNvPr id="7" name="Rectangle 6">
                <a:extLst>
                  <a:ext uri="{FF2B5EF4-FFF2-40B4-BE49-F238E27FC236}">
                    <a16:creationId xmlns:a16="http://schemas.microsoft.com/office/drawing/2014/main" id="{07DFD4FC-1E79-40A5-E8A9-8C9B1D5EDCEE}"/>
                  </a:ext>
                </a:extLst>
              </p:cNvPr>
              <p:cNvSpPr/>
              <p:nvPr userDrawn="1"/>
            </p:nvSpPr>
            <p:spPr>
              <a:xfrm>
                <a:off x="2315424" y="3673833"/>
                <a:ext cx="7663872" cy="13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sp>
        <p:nvSpPr>
          <p:cNvPr id="14" name="Text Placeholder 32">
            <a:extLst>
              <a:ext uri="{FF2B5EF4-FFF2-40B4-BE49-F238E27FC236}">
                <a16:creationId xmlns:a16="http://schemas.microsoft.com/office/drawing/2014/main" id="{AC7C9F82-8C1A-E990-F262-A12DBBFC0CA1}"/>
              </a:ext>
            </a:extLst>
          </p:cNvPr>
          <p:cNvSpPr>
            <a:spLocks noGrp="1"/>
          </p:cNvSpPr>
          <p:nvPr>
            <p:ph type="body" sz="quarter" idx="62" hasCustomPrompt="1"/>
          </p:nvPr>
        </p:nvSpPr>
        <p:spPr>
          <a:xfrm>
            <a:off x="3869940" y="3599509"/>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08</a:t>
            </a:r>
            <a:endParaRPr lang="en-US" dirty="0"/>
          </a:p>
        </p:txBody>
      </p:sp>
      <p:sp>
        <p:nvSpPr>
          <p:cNvPr id="15" name="Text Placeholder 32">
            <a:extLst>
              <a:ext uri="{FF2B5EF4-FFF2-40B4-BE49-F238E27FC236}">
                <a16:creationId xmlns:a16="http://schemas.microsoft.com/office/drawing/2014/main" id="{6BACD29F-CE8E-DD2B-AF73-458A329D31D8}"/>
              </a:ext>
            </a:extLst>
          </p:cNvPr>
          <p:cNvSpPr>
            <a:spLocks noGrp="1"/>
          </p:cNvSpPr>
          <p:nvPr>
            <p:ph type="body" sz="quarter" idx="63" hasCustomPrompt="1"/>
          </p:nvPr>
        </p:nvSpPr>
        <p:spPr>
          <a:xfrm>
            <a:off x="4483127" y="3599509"/>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6" name="Text Placeholder 32">
            <a:extLst>
              <a:ext uri="{FF2B5EF4-FFF2-40B4-BE49-F238E27FC236}">
                <a16:creationId xmlns:a16="http://schemas.microsoft.com/office/drawing/2014/main" id="{F4F2598F-7670-4358-8438-B38C70AC48A2}"/>
              </a:ext>
            </a:extLst>
          </p:cNvPr>
          <p:cNvSpPr>
            <a:spLocks noGrp="1"/>
          </p:cNvSpPr>
          <p:nvPr>
            <p:ph type="body" sz="quarter" idx="64" hasCustomPrompt="1"/>
          </p:nvPr>
        </p:nvSpPr>
        <p:spPr>
          <a:xfrm>
            <a:off x="3869940" y="401227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09</a:t>
            </a:r>
            <a:endParaRPr lang="en-US" dirty="0"/>
          </a:p>
        </p:txBody>
      </p:sp>
      <p:sp>
        <p:nvSpPr>
          <p:cNvPr id="17" name="Text Placeholder 32">
            <a:extLst>
              <a:ext uri="{FF2B5EF4-FFF2-40B4-BE49-F238E27FC236}">
                <a16:creationId xmlns:a16="http://schemas.microsoft.com/office/drawing/2014/main" id="{3A9DD07F-70F5-29AB-4B67-AC8CEBEB7D07}"/>
              </a:ext>
            </a:extLst>
          </p:cNvPr>
          <p:cNvSpPr>
            <a:spLocks noGrp="1"/>
          </p:cNvSpPr>
          <p:nvPr>
            <p:ph type="body" sz="quarter" idx="65" hasCustomPrompt="1"/>
          </p:nvPr>
        </p:nvSpPr>
        <p:spPr>
          <a:xfrm>
            <a:off x="4483127" y="401227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8" name="Text Placeholder 32">
            <a:extLst>
              <a:ext uri="{FF2B5EF4-FFF2-40B4-BE49-F238E27FC236}">
                <a16:creationId xmlns:a16="http://schemas.microsoft.com/office/drawing/2014/main" id="{911D1776-2E15-3CC1-95D6-1E5DD81890D4}"/>
              </a:ext>
            </a:extLst>
          </p:cNvPr>
          <p:cNvSpPr>
            <a:spLocks noGrp="1"/>
          </p:cNvSpPr>
          <p:nvPr>
            <p:ph type="body" sz="quarter" idx="66" hasCustomPrompt="1"/>
          </p:nvPr>
        </p:nvSpPr>
        <p:spPr>
          <a:xfrm>
            <a:off x="3869940" y="4438637"/>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10</a:t>
            </a:r>
            <a:endParaRPr lang="en-US" dirty="0"/>
          </a:p>
        </p:txBody>
      </p:sp>
      <p:sp>
        <p:nvSpPr>
          <p:cNvPr id="19" name="Text Placeholder 32">
            <a:extLst>
              <a:ext uri="{FF2B5EF4-FFF2-40B4-BE49-F238E27FC236}">
                <a16:creationId xmlns:a16="http://schemas.microsoft.com/office/drawing/2014/main" id="{5485F39D-8EDE-D892-C498-2DFA222C0350}"/>
              </a:ext>
            </a:extLst>
          </p:cNvPr>
          <p:cNvSpPr>
            <a:spLocks noGrp="1"/>
          </p:cNvSpPr>
          <p:nvPr>
            <p:ph type="body" sz="quarter" idx="67" hasCustomPrompt="1"/>
          </p:nvPr>
        </p:nvSpPr>
        <p:spPr>
          <a:xfrm>
            <a:off x="4483127" y="4438637"/>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20" name="Text Placeholder 32">
            <a:extLst>
              <a:ext uri="{FF2B5EF4-FFF2-40B4-BE49-F238E27FC236}">
                <a16:creationId xmlns:a16="http://schemas.microsoft.com/office/drawing/2014/main" id="{50B3FD82-56E1-1CBC-018B-D2386FCFAE16}"/>
              </a:ext>
            </a:extLst>
          </p:cNvPr>
          <p:cNvSpPr>
            <a:spLocks noGrp="1"/>
          </p:cNvSpPr>
          <p:nvPr>
            <p:ph type="body" sz="quarter" idx="68" hasCustomPrompt="1"/>
          </p:nvPr>
        </p:nvSpPr>
        <p:spPr>
          <a:xfrm>
            <a:off x="3869940" y="4882578"/>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11</a:t>
            </a:r>
            <a:endParaRPr lang="en-US" dirty="0"/>
          </a:p>
        </p:txBody>
      </p:sp>
      <p:sp>
        <p:nvSpPr>
          <p:cNvPr id="21" name="Text Placeholder 32">
            <a:extLst>
              <a:ext uri="{FF2B5EF4-FFF2-40B4-BE49-F238E27FC236}">
                <a16:creationId xmlns:a16="http://schemas.microsoft.com/office/drawing/2014/main" id="{32C53DE6-D1A1-9F23-A801-48CFCB275B00}"/>
              </a:ext>
            </a:extLst>
          </p:cNvPr>
          <p:cNvSpPr>
            <a:spLocks noGrp="1"/>
          </p:cNvSpPr>
          <p:nvPr>
            <p:ph type="body" sz="quarter" idx="69" hasCustomPrompt="1"/>
          </p:nvPr>
        </p:nvSpPr>
        <p:spPr>
          <a:xfrm>
            <a:off x="4483127" y="4882578"/>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22" name="Text Placeholder 32">
            <a:extLst>
              <a:ext uri="{FF2B5EF4-FFF2-40B4-BE49-F238E27FC236}">
                <a16:creationId xmlns:a16="http://schemas.microsoft.com/office/drawing/2014/main" id="{05757204-1432-36D4-2347-54F5282E19E5}"/>
              </a:ext>
            </a:extLst>
          </p:cNvPr>
          <p:cNvSpPr>
            <a:spLocks noGrp="1"/>
          </p:cNvSpPr>
          <p:nvPr>
            <p:ph type="body" sz="quarter" idx="70" hasCustomPrompt="1"/>
          </p:nvPr>
        </p:nvSpPr>
        <p:spPr>
          <a:xfrm>
            <a:off x="3869940" y="53668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12</a:t>
            </a:r>
            <a:endParaRPr lang="en-US" dirty="0"/>
          </a:p>
        </p:txBody>
      </p:sp>
      <p:sp>
        <p:nvSpPr>
          <p:cNvPr id="23" name="Text Placeholder 32">
            <a:extLst>
              <a:ext uri="{FF2B5EF4-FFF2-40B4-BE49-F238E27FC236}">
                <a16:creationId xmlns:a16="http://schemas.microsoft.com/office/drawing/2014/main" id="{55A15E2E-ED06-D90C-076E-D77249C034B1}"/>
              </a:ext>
            </a:extLst>
          </p:cNvPr>
          <p:cNvSpPr>
            <a:spLocks noGrp="1"/>
          </p:cNvSpPr>
          <p:nvPr>
            <p:ph type="body" sz="quarter" idx="71" hasCustomPrompt="1"/>
          </p:nvPr>
        </p:nvSpPr>
        <p:spPr>
          <a:xfrm>
            <a:off x="4483127" y="53668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AA38BA31-936A-F4AF-6204-6698AEF46A62}"/>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pic>
        <p:nvPicPr>
          <p:cNvPr id="9" name="Picture 8">
            <a:extLst>
              <a:ext uri="{FF2B5EF4-FFF2-40B4-BE49-F238E27FC236}">
                <a16:creationId xmlns:a16="http://schemas.microsoft.com/office/drawing/2014/main" id="{0EC9115F-7F21-AB8F-4850-E307E72545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68" t="-5799" r="12668" b="81249"/>
          <a:stretch/>
        </p:blipFill>
        <p:spPr>
          <a:xfrm>
            <a:off x="0" y="3959835"/>
            <a:ext cx="12192000" cy="1903450"/>
          </a:xfrm>
          <a:prstGeom prst="rect">
            <a:avLst/>
          </a:prstGeom>
        </p:spPr>
      </p:pic>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1" name="Freeform 10">
            <a:extLst>
              <a:ext uri="{FF2B5EF4-FFF2-40B4-BE49-F238E27FC236}">
                <a16:creationId xmlns:a16="http://schemas.microsoft.com/office/drawing/2014/main" id="{4C0AFDB2-F4C8-2497-DE89-16ABCC9A30E6}"/>
              </a:ext>
            </a:extLst>
          </p:cNvPr>
          <p:cNvSpPr/>
          <p:nvPr userDrawn="1"/>
        </p:nvSpPr>
        <p:spPr>
          <a:xfrm rot="5400000">
            <a:off x="7856728" y="743899"/>
            <a:ext cx="86263" cy="1080000"/>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gradFill flip="none" rotWithShape="1">
            <a:gsLst>
              <a:gs pos="22000">
                <a:srgbClr val="1C1442"/>
              </a:gs>
              <a:gs pos="64000">
                <a:srgbClr val="8A2061"/>
              </a:gs>
              <a:gs pos="100000">
                <a:srgbClr val="1C1442"/>
              </a:gs>
            </a:gsLst>
            <a:path path="circle">
              <a:fillToRect l="100000" t="100000"/>
            </a:path>
            <a:tileRect r="-100000" b="-100000"/>
          </a:gradFill>
          <a:ln w="30808" cap="flat">
            <a:noFill/>
            <a:prstDash val="solid"/>
            <a:miter/>
          </a:ln>
        </p:spPr>
        <p:txBody>
          <a:bodyPr rtlCol="0" anchor="ctr"/>
          <a:lstStyle/>
          <a:p>
            <a:endParaRPr lang="en-US"/>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C1442"/>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544955" y="1970828"/>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8" name="Picture 7">
            <a:extLst>
              <a:ext uri="{FF2B5EF4-FFF2-40B4-BE49-F238E27FC236}">
                <a16:creationId xmlns:a16="http://schemas.microsoft.com/office/drawing/2014/main" id="{60201952-544A-D4AA-A62D-6FC8980B06B7}"/>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14569" y="4782595"/>
            <a:ext cx="1443600" cy="356400"/>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621429" y="1034821"/>
            <a:ext cx="4951851" cy="845139"/>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621429" y="2603039"/>
            <a:ext cx="4939670" cy="3466570"/>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8392B4B6-B0E6-33B6-C463-24FFD09193FA}"/>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5145284" y="1280991"/>
            <a:ext cx="1443600" cy="356400"/>
          </a:xfrm>
          <a:prstGeom prst="rect">
            <a:avLst/>
          </a:prstGeom>
        </p:spPr>
      </p:pic>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B1AE1FF-1F45-E24F-816F-7F9439E481F4}"/>
              </a:ext>
            </a:extLst>
          </p:cNvPr>
          <p:cNvSpPr/>
          <p:nvPr userDrawn="1"/>
        </p:nvSpPr>
        <p:spPr>
          <a:xfrm>
            <a:off x="10953752" y="6455249"/>
            <a:ext cx="1189619" cy="246221"/>
          </a:xfrm>
          <a:prstGeom prst="rect">
            <a:avLst/>
          </a:prstGeom>
        </p:spPr>
        <p:txBody>
          <a:bodyPr wrap="square">
            <a:spAutoFit/>
          </a:bodyPr>
          <a:lstStyle/>
          <a:p>
            <a:r>
              <a:rPr lang="en-GB" sz="1000" b="0" i="0" u="none" dirty="0">
                <a:solidFill>
                  <a:schemeClr val="tx1"/>
                </a:solidFill>
                <a:latin typeface="Calibri" panose="020F0502020204030204" pitchFamily="34" charset="0"/>
                <a:cs typeface="Calibri" panose="020F0502020204030204" pitchFamily="34" charset="0"/>
              </a:rPr>
              <a:t>BE 21 SKILLED</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969230" y="6419863"/>
            <a:ext cx="0" cy="281607"/>
          </a:xfrm>
          <a:prstGeom prst="line">
            <a:avLst/>
          </a:prstGeom>
          <a:noFill/>
          <a:ln w="9525" cap="flat">
            <a:solidFill>
              <a:srgbClr val="AD409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02" r:id="rId10"/>
    <p:sldLayoutId id="2147483735" r:id="rId11"/>
    <p:sldLayoutId id="2147483734" r:id="rId12"/>
    <p:sldLayoutId id="2147483708" r:id="rId13"/>
    <p:sldLayoutId id="2147483733" r:id="rId14"/>
    <p:sldLayoutId id="2147483738" r:id="rId15"/>
    <p:sldLayoutId id="2147483737"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spcBef>
                <a:spcPts val="600"/>
              </a:spcBef>
            </a:pPr>
            <a:r>
              <a:rPr lang="en-US" sz="3600" dirty="0"/>
              <a:t> www.</a:t>
            </a:r>
            <a:r>
              <a:rPr lang="en-US" sz="3600" b="1" dirty="0"/>
              <a:t>be21skilled</a:t>
            </a:r>
            <a:r>
              <a:rPr lang="en-US" sz="3600" dirty="0"/>
              <a:t>.eu</a:t>
            </a:r>
            <a:endParaRPr lang="en-US" sz="3600" b="1"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lgn="l" rtl="0"/>
              <a:t>1</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996035" y="2560319"/>
            <a:ext cx="4633364" cy="2317835"/>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spcBef>
                <a:spcPts val="600"/>
              </a:spcBef>
              <a:buNone/>
            </a:pPr>
            <a:r>
              <a:rPr lang="sr-Cyrl-RS" sz="3200" b="1" dirty="0">
                <a:solidFill>
                  <a:schemeClr val="bg1"/>
                </a:solidFill>
              </a:rPr>
              <a:t>ВЕШТИНЕ ЗА 21. ВЕК У </a:t>
            </a:r>
            <a:r>
              <a:rPr lang="en-GB" sz="3200" b="1" dirty="0">
                <a:solidFill>
                  <a:schemeClr val="bg1"/>
                </a:solidFill>
              </a:rPr>
              <a:t>НАСТАВИ </a:t>
            </a:r>
            <a:r>
              <a:rPr lang="sr-Cyrl-RS" sz="3200" b="1" dirty="0">
                <a:solidFill>
                  <a:schemeClr val="bg1"/>
                </a:solidFill>
              </a:rPr>
              <a:t>СТЕМ ПРЕДМЕТА НА ВИШЕМ НИВОУ</a:t>
            </a:r>
            <a:endParaRPr lang="en-US" sz="3200" b="1" dirty="0">
              <a:solidFill>
                <a:schemeClr val="bg1"/>
              </a:solidFill>
            </a:endParaRP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1996035" y="515161"/>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b="1" dirty="0">
                <a:solidFill>
                  <a:schemeClr val="bg1"/>
                </a:solidFill>
              </a:rPr>
              <a:t>МОДУЛ 6</a:t>
            </a:r>
          </a:p>
        </p:txBody>
      </p:sp>
    </p:spTree>
    <p:extLst>
      <p:ext uri="{BB962C8B-B14F-4D97-AF65-F5344CB8AC3E}">
        <p14:creationId xmlns:p14="http://schemas.microsoft.com/office/powerpoint/2010/main" val="166775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10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rtl="0">
              <a:lnSpc>
                <a:spcPts val="2440"/>
              </a:lnSpc>
            </a:pPr>
            <a:r>
              <a:rPr lang="en-US" sz="2200" dirty="0"/>
              <a:t>Критичко мишљење је вештина размишљања вишег реда која је кључна за суочавање са неизвесношћу, сложеношћу и променом. </a:t>
            </a:r>
            <a:r>
              <a:rPr lang="en-US" sz="2200" dirty="0" err="1"/>
              <a:t>То</a:t>
            </a:r>
            <a:r>
              <a:rPr lang="en-US" sz="2200" dirty="0"/>
              <a:t> </a:t>
            </a:r>
            <a:r>
              <a:rPr lang="en-US" sz="2200" dirty="0" err="1"/>
              <a:t>подразумева</a:t>
            </a:r>
            <a:r>
              <a:rPr lang="sr-Cyrl-RS" sz="2200" dirty="0"/>
              <a:t> </a:t>
            </a:r>
            <a:r>
              <a:rPr lang="en-US" sz="2200" dirty="0" err="1"/>
              <a:t>вешт</a:t>
            </a:r>
            <a:r>
              <a:rPr lang="sr-Cyrl-RS" sz="2200" dirty="0"/>
              <a:t>у </a:t>
            </a:r>
            <a:r>
              <a:rPr lang="en-US" sz="2200" dirty="0"/>
              <a:t>a</a:t>
            </a:r>
            <a:r>
              <a:rPr lang="sr-Cyrl-RS" sz="2200" dirty="0"/>
              <a:t>н</a:t>
            </a:r>
            <a:r>
              <a:rPr lang="en-US" sz="2200" dirty="0" err="1"/>
              <a:t>лиз</a:t>
            </a:r>
            <a:r>
              <a:rPr lang="sr-Cyrl-RS" sz="2200" dirty="0"/>
              <a:t>у</a:t>
            </a:r>
            <a:r>
              <a:rPr lang="en-US" sz="2200" dirty="0"/>
              <a:t> информација, уверења или знања, </a:t>
            </a:r>
            <a:r>
              <a:rPr lang="en-US" sz="2200" dirty="0" err="1"/>
              <a:t>са</a:t>
            </a:r>
            <a:r>
              <a:rPr lang="en-US" sz="2200" dirty="0"/>
              <a:t> </a:t>
            </a:r>
            <a:r>
              <a:rPr lang="en-US" sz="2200" dirty="0" err="1"/>
              <a:t>реконструкцијом</a:t>
            </a:r>
            <a:r>
              <a:rPr lang="en-US" sz="2200" dirty="0"/>
              <a:t> нечијег мисаоног знања о методама за процену и производњу нових знања и стратегија за решавање проблема. </a:t>
            </a:r>
            <a:r>
              <a:rPr lang="sr-Cyrl-RS" sz="2200" dirty="0"/>
              <a:t>Оно п</a:t>
            </a:r>
            <a:r>
              <a:rPr lang="en-US" sz="2200" dirty="0" err="1"/>
              <a:t>ретпоставља</a:t>
            </a:r>
            <a:r>
              <a:rPr lang="en-US" sz="2200" dirty="0"/>
              <a:t> свест о егоцентричним и социоцентричним тенденцијама људског мишљења које </a:t>
            </a:r>
            <a:r>
              <a:rPr lang="en-US" sz="2200" dirty="0" err="1"/>
              <a:t>могу</a:t>
            </a:r>
            <a:r>
              <a:rPr lang="en-US" sz="2200" dirty="0"/>
              <a:t> </a:t>
            </a:r>
            <a:r>
              <a:rPr lang="sr-Cyrl-RS" sz="2200" dirty="0"/>
              <a:t>да произведу</a:t>
            </a:r>
            <a:r>
              <a:rPr lang="en-US" sz="2200" dirty="0"/>
              <a:t> недостатке у квалитету расуђивања, као и спремност </a:t>
            </a:r>
            <a:r>
              <a:rPr lang="en-US" sz="2200" dirty="0" err="1"/>
              <a:t>да</a:t>
            </a:r>
            <a:r>
              <a:rPr lang="en-US" sz="2200" dirty="0"/>
              <a:t> </a:t>
            </a:r>
            <a:r>
              <a:rPr lang="en-US" sz="2200" dirty="0" err="1"/>
              <a:t>се</a:t>
            </a:r>
            <a:r>
              <a:rPr lang="sr-Cyrl-RS" sz="2200" dirty="0"/>
              <a:t> процени </a:t>
            </a:r>
            <a:r>
              <a:rPr lang="en-US" sz="2200" dirty="0" err="1"/>
              <a:t>информациј</a:t>
            </a:r>
            <a:r>
              <a:rPr lang="sr-Cyrl-RS" sz="2200" dirty="0"/>
              <a:t>а приступи на критички начин</a:t>
            </a:r>
            <a:r>
              <a:rPr lang="en-US" sz="2200" dirty="0"/>
              <a:t> (Сала, </a:t>
            </a:r>
            <a:r>
              <a:rPr lang="en-US" sz="2200" dirty="0" err="1"/>
              <a:t>Пуние</a:t>
            </a:r>
            <a:r>
              <a:rPr lang="en-US" sz="2200" dirty="0"/>
              <a:t>,</a:t>
            </a:r>
            <a:r>
              <a:rPr lang="sr-Cyrl-RS" sz="2200" dirty="0"/>
              <a:t> </a:t>
            </a:r>
            <a:r>
              <a:rPr lang="en-US" sz="2200" dirty="0" err="1"/>
              <a:t>Гарков</a:t>
            </a:r>
            <a:r>
              <a:rPr lang="sr-Cyrl-RS" sz="2200" dirty="0"/>
              <a:t> </a:t>
            </a:r>
            <a:r>
              <a:rPr lang="en-US" sz="2200" dirty="0"/>
              <a:t>и Кабрера, 2020).</a:t>
            </a:r>
          </a:p>
          <a:p>
            <a:pPr algn="just" rtl="0">
              <a:lnSpc>
                <a:spcPts val="2440"/>
              </a:lnSpc>
            </a:pPr>
            <a:endParaRPr lang="en-US" sz="2200" dirty="0"/>
          </a:p>
          <a:p>
            <a:pPr algn="just">
              <a:lnSpc>
                <a:spcPts val="2440"/>
              </a:lnSpc>
            </a:pPr>
            <a:r>
              <a:rPr lang="en-US" sz="2200" dirty="0"/>
              <a:t>Решавање проблема је процес проналажења решења за тешка или </a:t>
            </a:r>
            <a:r>
              <a:rPr lang="en-US" sz="2200" dirty="0" err="1"/>
              <a:t>сложена</a:t>
            </a:r>
            <a:r>
              <a:rPr lang="en-US" sz="2200" dirty="0"/>
              <a:t> </a:t>
            </a:r>
            <a:r>
              <a:rPr lang="en-US" sz="2200" dirty="0" err="1"/>
              <a:t>питања</a:t>
            </a:r>
            <a:r>
              <a:rPr lang="en-US" sz="2200" dirty="0"/>
              <a:t> (</a:t>
            </a:r>
            <a:r>
              <a:rPr lang="sr-Cyrl-RS" sz="2200" dirty="0"/>
              <a:t>„</a:t>
            </a:r>
            <a:r>
              <a:rPr lang="en-US" sz="2200" dirty="0"/>
              <a:t>Simpson, Weiner, &amp; Oxford University Press”, 1989). Решавање проблема обично захтева употребу низа алата и информационих ресурса. Основна карактеристика решавања проблема је да је немогуће да особа постигне циљ рутинским радњама. У решавању проблема, потребно је размислити о ситуацији како би се идентификовао правилан распоред одлука и </a:t>
            </a:r>
            <a:r>
              <a:rPr lang="sr-Cyrl-RS" sz="2200" dirty="0"/>
              <a:t>радњи</a:t>
            </a:r>
            <a:r>
              <a:rPr lang="en-US" sz="2200" dirty="0"/>
              <a:t> које могу довести до решења. </a:t>
            </a:r>
            <a:r>
              <a:rPr lang="sr-Cyrl-RS" sz="2200" dirty="0"/>
              <a:t>То ч</a:t>
            </a:r>
            <a:r>
              <a:rPr lang="en-US" sz="2200" dirty="0" err="1"/>
              <a:t>есто</a:t>
            </a:r>
            <a:r>
              <a:rPr lang="en-US" sz="2200" dirty="0"/>
              <a:t> укључује интеракцију са другим појединцима, па стога комуникација у говору или писаној форми може бити једна од радњи неопходних за решавање проблема. Алати и технологије обично могу олакшати решавање проблема (ОЕЦД, 2012).</a:t>
            </a: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01394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78D6E0D-388E-4C72-414C-7DEA18A3F5DE}"/>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0" name="Slide Number Placeholder 2">
            <a:extLst>
              <a:ext uri="{FF2B5EF4-FFF2-40B4-BE49-F238E27FC236}">
                <a16:creationId xmlns:a16="http://schemas.microsoft.com/office/drawing/2014/main" id="{A59D317A-09C5-65EE-C459-60B83F4D1C55}"/>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11</a:t>
            </a:fld>
            <a:endParaRPr lang="en-US" sz="1291" dirty="0"/>
          </a:p>
        </p:txBody>
      </p:sp>
      <p:sp>
        <p:nvSpPr>
          <p:cNvPr id="21" name="Text Placeholder 2">
            <a:extLst>
              <a:ext uri="{FF2B5EF4-FFF2-40B4-BE49-F238E27FC236}">
                <a16:creationId xmlns:a16="http://schemas.microsoft.com/office/drawing/2014/main" id="{280BA914-1873-D8A4-DA7C-7AF85B355ABA}"/>
              </a:ext>
            </a:extLst>
          </p:cNvPr>
          <p:cNvSpPr txBox="1">
            <a:spLocks/>
          </p:cNvSpPr>
          <p:nvPr/>
        </p:nvSpPr>
        <p:spPr>
          <a:xfrm>
            <a:off x="6431797" y="836908"/>
            <a:ext cx="5184145" cy="486304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en-US" sz="2400" dirty="0" err="1"/>
              <a:t>Критичко</a:t>
            </a:r>
            <a:r>
              <a:rPr lang="en-US" sz="2400" dirty="0"/>
              <a:t> </a:t>
            </a:r>
            <a:r>
              <a:rPr lang="en-US" sz="2400" dirty="0" err="1"/>
              <a:t>размишљање</a:t>
            </a:r>
            <a:r>
              <a:rPr lang="en-US" sz="2400" dirty="0"/>
              <a:t> и </a:t>
            </a:r>
            <a:r>
              <a:rPr lang="en-US" sz="2400" dirty="0" err="1"/>
              <a:t>вештине</a:t>
            </a:r>
            <a:r>
              <a:rPr lang="en-US" sz="2400" dirty="0"/>
              <a:t> </a:t>
            </a:r>
            <a:r>
              <a:rPr lang="en-US" sz="2400" dirty="0" err="1"/>
              <a:t>решавања</a:t>
            </a:r>
            <a:r>
              <a:rPr lang="en-US" sz="2400" dirty="0"/>
              <a:t> </a:t>
            </a:r>
            <a:r>
              <a:rPr lang="en-US" sz="2400" dirty="0" err="1"/>
              <a:t>проблема</a:t>
            </a:r>
            <a:r>
              <a:rPr lang="en-US" sz="2400" dirty="0"/>
              <a:t> </a:t>
            </a:r>
            <a:r>
              <a:rPr lang="en-US" sz="2400" dirty="0" err="1"/>
              <a:t>су</a:t>
            </a:r>
            <a:r>
              <a:rPr lang="en-US" sz="2400" dirty="0"/>
              <a:t> </a:t>
            </a:r>
            <a:r>
              <a:rPr lang="en-US" sz="2400" dirty="0" err="1"/>
              <a:t>уско</a:t>
            </a:r>
            <a:r>
              <a:rPr lang="en-US" sz="2400" dirty="0"/>
              <a:t> </a:t>
            </a:r>
            <a:r>
              <a:rPr lang="en-US" sz="2400" dirty="0" err="1"/>
              <a:t>повезане</a:t>
            </a:r>
            <a:r>
              <a:rPr lang="en-US" sz="2400" dirty="0"/>
              <a:t> </a:t>
            </a:r>
            <a:r>
              <a:rPr lang="en-US" sz="2400" dirty="0" err="1"/>
              <a:t>са</a:t>
            </a:r>
            <a:r>
              <a:rPr lang="en-US" sz="2400" dirty="0"/>
              <a:t> </a:t>
            </a:r>
            <a:r>
              <a:rPr lang="en-US" sz="2400" dirty="0" err="1"/>
              <a:t>другим</a:t>
            </a:r>
            <a:r>
              <a:rPr lang="en-US" sz="2400" dirty="0"/>
              <a:t> </a:t>
            </a:r>
            <a:r>
              <a:rPr lang="en-US" sz="2400" dirty="0" err="1"/>
              <a:t>компетенцијама</a:t>
            </a:r>
            <a:r>
              <a:rPr lang="en-US" sz="2400" dirty="0"/>
              <a:t> </a:t>
            </a:r>
            <a:r>
              <a:rPr lang="en-US" sz="2400" dirty="0" err="1"/>
              <a:t>запошљивости</a:t>
            </a:r>
            <a:r>
              <a:rPr lang="en-US" sz="2400" dirty="0"/>
              <a:t>. </a:t>
            </a:r>
            <a:r>
              <a:rPr lang="en-US" sz="2400" dirty="0" err="1"/>
              <a:t>Према</a:t>
            </a:r>
            <a:r>
              <a:rPr lang="en-US" sz="2400" dirty="0"/>
              <a:t> </a:t>
            </a:r>
            <a:r>
              <a:rPr lang="en-US" sz="2400" dirty="0" err="1"/>
              <a:t>Савету</a:t>
            </a:r>
            <a:r>
              <a:rPr lang="en-US" sz="2400" dirty="0"/>
              <a:t> ЕУ (2018), </a:t>
            </a:r>
            <a:r>
              <a:rPr lang="en-US" sz="2400" dirty="0" err="1"/>
              <a:t>став</a:t>
            </a:r>
            <a:r>
              <a:rPr lang="sr-Cyrl-RS" sz="2400" dirty="0"/>
              <a:t> који носи спремност за</a:t>
            </a:r>
            <a:r>
              <a:rPr lang="en-US" sz="2400" dirty="0"/>
              <a:t> </a:t>
            </a:r>
            <a:r>
              <a:rPr lang="en-US" sz="2400" dirty="0" err="1"/>
              <a:t>решавањ</a:t>
            </a:r>
            <a:r>
              <a:rPr lang="sr-Cyrl-RS" sz="2400" dirty="0"/>
              <a:t>е</a:t>
            </a:r>
            <a:r>
              <a:rPr lang="en-US" sz="2400" dirty="0"/>
              <a:t> </a:t>
            </a:r>
            <a:r>
              <a:rPr lang="en-US" sz="2400" dirty="0" err="1"/>
              <a:t>проблема</a:t>
            </a:r>
            <a:r>
              <a:rPr lang="en-US" sz="2400" dirty="0"/>
              <a:t> </a:t>
            </a:r>
            <a:r>
              <a:rPr lang="sr-Cyrl-RS" sz="2400" dirty="0"/>
              <a:t>је благотворан у односу на </a:t>
            </a:r>
            <a:r>
              <a:rPr lang="en-US" sz="2400" dirty="0" err="1"/>
              <a:t>процес</a:t>
            </a:r>
            <a:r>
              <a:rPr lang="en-US" sz="2400" dirty="0"/>
              <a:t> </a:t>
            </a:r>
            <a:r>
              <a:rPr lang="en-US" sz="2400" dirty="0" err="1"/>
              <a:t>учења</a:t>
            </a:r>
            <a:r>
              <a:rPr lang="en-US" sz="2400" dirty="0"/>
              <a:t> и </a:t>
            </a:r>
            <a:r>
              <a:rPr lang="en-US" sz="2400" dirty="0" err="1"/>
              <a:t>способност</a:t>
            </a:r>
            <a:r>
              <a:rPr lang="en-US" sz="2400" dirty="0"/>
              <a:t> </a:t>
            </a:r>
            <a:r>
              <a:rPr lang="en-US" sz="2400" dirty="0" err="1"/>
              <a:t>појединца</a:t>
            </a:r>
            <a:r>
              <a:rPr lang="en-US" sz="2400" dirty="0"/>
              <a:t> </a:t>
            </a:r>
            <a:r>
              <a:rPr lang="en-US" sz="2400" dirty="0" err="1"/>
              <a:t>да</a:t>
            </a:r>
            <a:r>
              <a:rPr lang="en-US" sz="2400" dirty="0"/>
              <a:t> </a:t>
            </a:r>
            <a:r>
              <a:rPr lang="en-US" sz="2400" dirty="0" err="1"/>
              <a:t>се</a:t>
            </a:r>
            <a:r>
              <a:rPr lang="en-US" sz="2400" dirty="0"/>
              <a:t> </a:t>
            </a:r>
            <a:r>
              <a:rPr lang="en-US" sz="2400" dirty="0" err="1"/>
              <a:t>носи</a:t>
            </a:r>
            <a:r>
              <a:rPr lang="en-US" sz="2400" dirty="0"/>
              <a:t> </a:t>
            </a:r>
            <a:r>
              <a:rPr lang="en-US" sz="2400" dirty="0" err="1"/>
              <a:t>са</a:t>
            </a:r>
            <a:r>
              <a:rPr lang="en-US" sz="2400" dirty="0"/>
              <a:t> </a:t>
            </a:r>
            <a:r>
              <a:rPr lang="en-US" sz="2400" dirty="0" err="1"/>
              <a:t>препрекама</a:t>
            </a:r>
            <a:r>
              <a:rPr lang="en-US" sz="2400" dirty="0"/>
              <a:t> и </a:t>
            </a:r>
            <a:r>
              <a:rPr lang="en-US" sz="2400" dirty="0" err="1"/>
              <a:t>променама</a:t>
            </a:r>
            <a:r>
              <a:rPr lang="en-US" sz="2400" dirty="0"/>
              <a:t>.</a:t>
            </a:r>
          </a:p>
          <a:p>
            <a:pPr algn="just" rtl="0">
              <a:lnSpc>
                <a:spcPts val="2440"/>
              </a:lnSpc>
            </a:pPr>
            <a:endParaRPr lang="en-US" sz="2400" dirty="0"/>
          </a:p>
          <a:p>
            <a:pPr algn="just" rtl="0">
              <a:lnSpc>
                <a:spcPts val="2440"/>
              </a:lnSpc>
            </a:pPr>
            <a:r>
              <a:rPr lang="en-US" sz="2400" dirty="0" err="1"/>
              <a:t>То</a:t>
            </a:r>
            <a:r>
              <a:rPr lang="en-US" sz="2400" dirty="0"/>
              <a:t> </a:t>
            </a:r>
            <a:r>
              <a:rPr lang="en-US" sz="2400" dirty="0" err="1"/>
              <a:t>укључује</a:t>
            </a:r>
            <a:r>
              <a:rPr lang="en-US" sz="2400" dirty="0"/>
              <a:t> </a:t>
            </a:r>
            <a:r>
              <a:rPr lang="en-US" sz="2400" dirty="0" err="1"/>
              <a:t>жељу</a:t>
            </a:r>
            <a:r>
              <a:rPr lang="en-US" sz="2400" dirty="0"/>
              <a:t> </a:t>
            </a:r>
            <a:r>
              <a:rPr lang="en-US" sz="2400" dirty="0" err="1"/>
              <a:t>да</a:t>
            </a:r>
            <a:r>
              <a:rPr lang="en-US" sz="2400" dirty="0"/>
              <a:t> </a:t>
            </a:r>
            <a:r>
              <a:rPr lang="en-US" sz="2400" dirty="0" err="1"/>
              <a:t>се</a:t>
            </a:r>
            <a:r>
              <a:rPr lang="en-US" sz="2400" dirty="0"/>
              <a:t> </a:t>
            </a:r>
            <a:r>
              <a:rPr lang="en-US" sz="2400" dirty="0" err="1"/>
              <a:t>примени</a:t>
            </a:r>
            <a:r>
              <a:rPr lang="en-US" sz="2400" dirty="0"/>
              <a:t> </a:t>
            </a:r>
            <a:r>
              <a:rPr lang="en-US" sz="2400" dirty="0" err="1"/>
              <a:t>претходно</a:t>
            </a:r>
            <a:r>
              <a:rPr lang="en-US" sz="2400" dirty="0"/>
              <a:t> </a:t>
            </a:r>
            <a:r>
              <a:rPr lang="en-US" sz="2400" dirty="0" err="1"/>
              <a:t>учење</a:t>
            </a:r>
            <a:r>
              <a:rPr lang="en-US" sz="2400" dirty="0"/>
              <a:t> и </a:t>
            </a:r>
            <a:r>
              <a:rPr lang="en-US" sz="2400" dirty="0" err="1"/>
              <a:t>животна</a:t>
            </a:r>
            <a:r>
              <a:rPr lang="en-US" sz="2400" dirty="0"/>
              <a:t> </a:t>
            </a:r>
            <a:r>
              <a:rPr lang="en-US" sz="2400" dirty="0" err="1"/>
              <a:t>искуства</a:t>
            </a:r>
            <a:r>
              <a:rPr lang="en-US" sz="2400" dirty="0"/>
              <a:t> и </a:t>
            </a:r>
            <a:r>
              <a:rPr lang="en-US" sz="2400" dirty="0" err="1"/>
              <a:t>радозналост</a:t>
            </a:r>
            <a:r>
              <a:rPr lang="en-US" sz="2400" dirty="0"/>
              <a:t> </a:t>
            </a:r>
            <a:r>
              <a:rPr lang="en-US" sz="2400" dirty="0" err="1"/>
              <a:t>да</a:t>
            </a:r>
            <a:r>
              <a:rPr lang="en-US" sz="2400" dirty="0"/>
              <a:t> </a:t>
            </a:r>
            <a:r>
              <a:rPr lang="en-US" sz="2400" dirty="0" err="1"/>
              <a:t>се</a:t>
            </a:r>
            <a:r>
              <a:rPr lang="en-US" sz="2400" dirty="0"/>
              <a:t> </a:t>
            </a:r>
            <a:r>
              <a:rPr lang="en-US" sz="2400" dirty="0" err="1"/>
              <a:t>траже</a:t>
            </a:r>
            <a:r>
              <a:rPr lang="en-US" sz="2400" dirty="0"/>
              <a:t> </a:t>
            </a:r>
            <a:r>
              <a:rPr lang="en-US" sz="2400" dirty="0" err="1"/>
              <a:t>могућности</a:t>
            </a:r>
            <a:r>
              <a:rPr lang="en-US" sz="2400" dirty="0"/>
              <a:t> </a:t>
            </a:r>
            <a:r>
              <a:rPr lang="en-US" sz="2400" dirty="0" err="1"/>
              <a:t>за</a:t>
            </a:r>
            <a:r>
              <a:rPr lang="en-US" sz="2400" dirty="0"/>
              <a:t> </a:t>
            </a:r>
            <a:r>
              <a:rPr lang="en-US" sz="2400" dirty="0" err="1"/>
              <a:t>учење</a:t>
            </a:r>
            <a:r>
              <a:rPr lang="en-US" sz="2400" dirty="0"/>
              <a:t> и </a:t>
            </a:r>
            <a:r>
              <a:rPr lang="en-US" sz="2400" dirty="0" err="1"/>
              <a:t>развој</a:t>
            </a:r>
            <a:r>
              <a:rPr lang="en-US" sz="2400" dirty="0"/>
              <a:t> у </a:t>
            </a:r>
            <a:r>
              <a:rPr lang="en-US" sz="2400" dirty="0" err="1"/>
              <a:t>различитим</a:t>
            </a:r>
            <a:r>
              <a:rPr lang="en-US" sz="2400" dirty="0"/>
              <a:t> </a:t>
            </a:r>
            <a:r>
              <a:rPr lang="en-US" sz="2400" dirty="0" err="1"/>
              <a:t>животним</a:t>
            </a:r>
            <a:r>
              <a:rPr lang="en-US" sz="2400" dirty="0"/>
              <a:t> </a:t>
            </a:r>
            <a:r>
              <a:rPr lang="en-US" sz="2400" dirty="0" err="1"/>
              <a:t>контекстима</a:t>
            </a:r>
            <a:r>
              <a:rPr lang="sr-Cyrl-RS" sz="2400" dirty="0"/>
              <a:t>.</a:t>
            </a:r>
            <a:endParaRPr lang="en-US" sz="2400" dirty="0"/>
          </a:p>
        </p:txBody>
      </p:sp>
      <p:pic>
        <p:nvPicPr>
          <p:cNvPr id="22" name="Picture 21">
            <a:extLst>
              <a:ext uri="{FF2B5EF4-FFF2-40B4-BE49-F238E27FC236}">
                <a16:creationId xmlns:a16="http://schemas.microsoft.com/office/drawing/2014/main" id="{FCCD25CE-1BA3-CA28-D6E6-52825FD994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00" r="21300"/>
          <a:stretch/>
        </p:blipFill>
        <p:spPr>
          <a:xfrm>
            <a:off x="0" y="3952"/>
            <a:ext cx="5904854" cy="6858000"/>
          </a:xfrm>
          <a:prstGeom prst="rect">
            <a:avLst/>
          </a:prstGeom>
        </p:spPr>
      </p:pic>
      <p:pic>
        <p:nvPicPr>
          <p:cNvPr id="23" name="Picture 22">
            <a:extLst>
              <a:ext uri="{FF2B5EF4-FFF2-40B4-BE49-F238E27FC236}">
                <a16:creationId xmlns:a16="http://schemas.microsoft.com/office/drawing/2014/main" id="{945109C1-D346-D297-A651-C21CA5BA32A2}"/>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5196000" y="5447636"/>
            <a:ext cx="1443600" cy="356400"/>
          </a:xfrm>
          <a:prstGeom prst="rect">
            <a:avLst/>
          </a:prstGeom>
        </p:spPr>
      </p:pic>
      <p:sp>
        <p:nvSpPr>
          <p:cNvPr id="24" name="Rectangle 23">
            <a:extLst>
              <a:ext uri="{FF2B5EF4-FFF2-40B4-BE49-F238E27FC236}">
                <a16:creationId xmlns:a16="http://schemas.microsoft.com/office/drawing/2014/main" id="{AA27278B-B5FF-A322-17B7-9217E4030C43}"/>
              </a:ext>
            </a:extLst>
          </p:cNvPr>
          <p:cNvSpPr/>
          <p:nvPr/>
        </p:nvSpPr>
        <p:spPr>
          <a:xfrm>
            <a:off x="0" y="-3952"/>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135139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12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169976" cy="3731669"/>
          </a:xfrm>
        </p:spPr>
        <p:txBody>
          <a:bodyPr/>
          <a:lstStyle/>
          <a:p>
            <a:pPr algn="l" rtl="0">
              <a:lnSpc>
                <a:spcPts val="2440"/>
              </a:lnSpc>
            </a:pPr>
            <a:r>
              <a:rPr lang="en-US" sz="2200" b="1" dirty="0"/>
              <a:t>Повезане вештине:</a:t>
            </a:r>
          </a:p>
          <a:p>
            <a:pPr algn="l" rtl="0">
              <a:lnSpc>
                <a:spcPts val="2440"/>
              </a:lnSpc>
            </a:pPr>
            <a:endParaRPr lang="en-US" sz="2200" dirty="0"/>
          </a:p>
          <a:p>
            <a:pPr marL="342900" lvl="0" indent="-342900" algn="l" rtl="0">
              <a:lnSpc>
                <a:spcPts val="2440"/>
              </a:lnSpc>
              <a:buClr>
                <a:srgbClr val="186BA8"/>
              </a:buClr>
              <a:buFont typeface="Arial" panose="020B0604020202020204" pitchFamily="34" charset="0"/>
              <a:buChar char="•"/>
            </a:pPr>
            <a:r>
              <a:rPr lang="en-US" sz="2200" dirty="0"/>
              <a:t>Сарадња</a:t>
            </a:r>
          </a:p>
          <a:p>
            <a:pPr marL="342900" lvl="0" indent="-342900" algn="l" rtl="0">
              <a:lnSpc>
                <a:spcPts val="2440"/>
              </a:lnSpc>
              <a:buClr>
                <a:srgbClr val="186BA8"/>
              </a:buClr>
              <a:buFont typeface="Arial" panose="020B0604020202020204" pitchFamily="34" charset="0"/>
              <a:buChar char="•"/>
            </a:pPr>
            <a:r>
              <a:rPr lang="en-US" sz="2200" dirty="0"/>
              <a:t>Комуникација</a:t>
            </a:r>
          </a:p>
          <a:p>
            <a:pPr marL="342900" lvl="0" indent="-342900" algn="l" rtl="0">
              <a:lnSpc>
                <a:spcPts val="2440"/>
              </a:lnSpc>
              <a:buClr>
                <a:srgbClr val="186BA8"/>
              </a:buClr>
              <a:buFont typeface="Arial" panose="020B0604020202020204" pitchFamily="34" charset="0"/>
              <a:buChar char="•"/>
            </a:pPr>
            <a:r>
              <a:rPr lang="en-US" sz="2200" dirty="0"/>
              <a:t>Развијање односа</a:t>
            </a:r>
          </a:p>
          <a:p>
            <a:pPr marL="342900" lvl="0" indent="-342900" algn="l" rtl="0">
              <a:lnSpc>
                <a:spcPts val="2440"/>
              </a:lnSpc>
              <a:buClr>
                <a:srgbClr val="186BA8"/>
              </a:buClr>
              <a:buFont typeface="Arial" panose="020B0604020202020204" pitchFamily="34" charset="0"/>
              <a:buChar char="•"/>
            </a:pPr>
            <a:r>
              <a:rPr lang="en-US" sz="2200" dirty="0" err="1"/>
              <a:t>Вештине</a:t>
            </a:r>
            <a:r>
              <a:rPr lang="en-US" sz="2200" dirty="0"/>
              <a:t> </a:t>
            </a:r>
            <a:r>
              <a:rPr lang="en-US" sz="2200" dirty="0" err="1"/>
              <a:t>ангажовања</a:t>
            </a:r>
            <a:r>
              <a:rPr lang="en-US" sz="2200" dirty="0"/>
              <a:t>/</a:t>
            </a:r>
            <a:r>
              <a:rPr lang="en-US" sz="2200" dirty="0" err="1"/>
              <a:t>комуникације</a:t>
            </a:r>
            <a:r>
              <a:rPr lang="en-US" sz="2200" dirty="0"/>
              <a:t>/ вештине сарадње</a:t>
            </a:r>
          </a:p>
          <a:p>
            <a:pPr marL="342900" lvl="0" indent="-342900" algn="l" rtl="0">
              <a:lnSpc>
                <a:spcPts val="2440"/>
              </a:lnSpc>
              <a:buClr>
                <a:srgbClr val="186BA8"/>
              </a:buClr>
              <a:buFont typeface="Arial" panose="020B0604020202020204" pitchFamily="34" charset="0"/>
              <a:buChar char="•"/>
            </a:pPr>
            <a:r>
              <a:rPr lang="en-US" sz="2200" dirty="0"/>
              <a:t>Генеричке вештине/компетенције</a:t>
            </a:r>
          </a:p>
          <a:p>
            <a:pPr marL="342900" lvl="0" indent="-342900" algn="l" rtl="0">
              <a:lnSpc>
                <a:spcPts val="2440"/>
              </a:lnSpc>
              <a:buClr>
                <a:srgbClr val="186BA8"/>
              </a:buClr>
              <a:buFont typeface="Arial" panose="020B0604020202020204" pitchFamily="34" charset="0"/>
              <a:buChar char="•"/>
            </a:pPr>
            <a:r>
              <a:rPr lang="sr-Cyrl-RS" sz="2200" dirty="0"/>
              <a:t>Интерперсоналне</a:t>
            </a:r>
            <a:r>
              <a:rPr lang="en-US" sz="2200" dirty="0"/>
              <a:t> вештине</a:t>
            </a:r>
          </a:p>
          <a:p>
            <a:pPr marL="342900" lvl="0" indent="-342900" algn="l" rtl="0">
              <a:lnSpc>
                <a:spcPts val="2440"/>
              </a:lnSpc>
              <a:buClr>
                <a:srgbClr val="186BA8"/>
              </a:buClr>
              <a:buFont typeface="Arial" panose="020B0604020202020204" pitchFamily="34" charset="0"/>
              <a:buChar char="•"/>
            </a:pPr>
            <a:r>
              <a:rPr lang="en-US" sz="2200" dirty="0"/>
              <a:t>Продаја, </a:t>
            </a:r>
            <a:r>
              <a:rPr lang="sr-Cyrl-RS" sz="2200" dirty="0"/>
              <a:t>преговарање</a:t>
            </a:r>
          </a:p>
          <a:p>
            <a:pPr marL="342900" lvl="0" indent="-342900" algn="l" rtl="0">
              <a:lnSpc>
                <a:spcPts val="2440"/>
              </a:lnSpc>
              <a:buClr>
                <a:srgbClr val="186BA8"/>
              </a:buClr>
              <a:buFont typeface="Arial" panose="020B0604020202020204" pitchFamily="34" charset="0"/>
              <a:buChar char="•"/>
            </a:pPr>
            <a:r>
              <a:rPr lang="sr-Cyrl-RS" sz="2200" dirty="0"/>
              <a:t>Услуге</a:t>
            </a:r>
            <a:r>
              <a:rPr lang="en-US" sz="2200" dirty="0"/>
              <a:t>, присуство, укључујући и бригу</a:t>
            </a:r>
          </a:p>
          <a:p>
            <a:pPr marL="342900" lvl="0" indent="-342900" algn="l" rtl="0">
              <a:lnSpc>
                <a:spcPts val="2440"/>
              </a:lnSpc>
              <a:buClr>
                <a:srgbClr val="186BA8"/>
              </a:buClr>
              <a:buFont typeface="Arial" panose="020B0604020202020204" pitchFamily="34" charset="0"/>
              <a:buChar char="•"/>
            </a:pPr>
            <a:r>
              <a:rPr lang="en-US" sz="2200" dirty="0"/>
              <a:t>Социјалне вештине</a:t>
            </a:r>
          </a:p>
          <a:p>
            <a:pPr marL="342900" lvl="0" indent="-342900" algn="l" rtl="0">
              <a:lnSpc>
                <a:spcPts val="2440"/>
              </a:lnSpc>
              <a:buClr>
                <a:srgbClr val="186BA8"/>
              </a:buClr>
              <a:buFont typeface="Arial" panose="020B0604020202020204" pitchFamily="34" charset="0"/>
              <a:buChar char="•"/>
            </a:pPr>
            <a:r>
              <a:rPr lang="en-US" sz="2200" dirty="0"/>
              <a:t>Тимски рад, рад са другима, ефективност тимског рада</a:t>
            </a:r>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algn="l" rtl="0">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923297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pPr algn="l" rtl="0"/>
            <a:r>
              <a:rPr lang="en-US" dirty="0">
                <a:solidFill>
                  <a:schemeClr val="bg1"/>
                </a:solidFill>
              </a:rPr>
              <a:t>Комуникација, сарадња и тимски рад</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04</a:t>
            </a:r>
          </a:p>
        </p:txBody>
      </p:sp>
      <p:grpSp>
        <p:nvGrpSpPr>
          <p:cNvPr id="2" name="Group 1">
            <a:extLst>
              <a:ext uri="{FF2B5EF4-FFF2-40B4-BE49-F238E27FC236}">
                <a16:creationId xmlns:a16="http://schemas.microsoft.com/office/drawing/2014/main" id="{35A643EA-C8A5-83B4-B2A9-F94740ADE6DC}"/>
              </a:ext>
            </a:extLst>
          </p:cNvPr>
          <p:cNvGrpSpPr/>
          <p:nvPr/>
        </p:nvGrpSpPr>
        <p:grpSpPr>
          <a:xfrm>
            <a:off x="9619657" y="4156639"/>
            <a:ext cx="1683617" cy="1543315"/>
            <a:chOff x="5632524" y="3887743"/>
            <a:chExt cx="867188" cy="794922"/>
          </a:xfrm>
          <a:solidFill>
            <a:srgbClr val="1C1442"/>
          </a:solidFill>
        </p:grpSpPr>
        <p:sp>
          <p:nvSpPr>
            <p:cNvPr id="3" name="Freeform 2">
              <a:extLst>
                <a:ext uri="{FF2B5EF4-FFF2-40B4-BE49-F238E27FC236}">
                  <a16:creationId xmlns:a16="http://schemas.microsoft.com/office/drawing/2014/main" id="{F1030547-F1AE-4DEF-80CE-4F3805633F20}"/>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45C9226-75AE-B966-31A7-864D1D1B5E15}"/>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082EE541-D437-AD9B-4ED2-BDE914171CF7}"/>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0" name="Graphic 2">
              <a:extLst>
                <a:ext uri="{FF2B5EF4-FFF2-40B4-BE49-F238E27FC236}">
                  <a16:creationId xmlns:a16="http://schemas.microsoft.com/office/drawing/2014/main" id="{ACD32211-D505-1042-8407-7754DD459E9F}"/>
                </a:ext>
              </a:extLst>
            </p:cNvPr>
            <p:cNvGrpSpPr/>
            <p:nvPr/>
          </p:nvGrpSpPr>
          <p:grpSpPr>
            <a:xfrm>
              <a:off x="5632524" y="3887743"/>
              <a:ext cx="867188" cy="794922"/>
              <a:chOff x="5632524" y="3887743"/>
              <a:chExt cx="867188" cy="794922"/>
            </a:xfrm>
            <a:grpFill/>
          </p:grpSpPr>
          <p:sp>
            <p:nvSpPr>
              <p:cNvPr id="11" name="Freeform 10">
                <a:extLst>
                  <a:ext uri="{FF2B5EF4-FFF2-40B4-BE49-F238E27FC236}">
                    <a16:creationId xmlns:a16="http://schemas.microsoft.com/office/drawing/2014/main" id="{F544A576-66B9-6F27-B1EF-26606120BC90}"/>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A7335236-37EA-92BC-3E37-E1B1BE0E5B37}"/>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7A604A90-60CA-3514-7D65-7AC1DC0E77B2}"/>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F4A8BDD6-FB7C-EEF5-DC95-E5A3B85EABD0}"/>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15F7A42F-474F-CF5D-34A5-188A61C10FF9}"/>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03937F23-43CE-CD50-AA79-3139AD5BB36C}"/>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5F70142-5B81-2A8F-D175-E8D0566F5D4A}"/>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95D9EEF1-96CA-3BF0-7FBA-8B2C9F98875E}"/>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DAE8AC34-7AA1-9A8C-C4D1-49E20C54696F}"/>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756437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64951" y="813790"/>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rtl="0"/>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475634" y="1160584"/>
            <a:ext cx="8228751"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896815" y="1406768"/>
            <a:ext cx="6921438" cy="501142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580"/>
              </a:lnSpc>
            </a:pPr>
            <a:r>
              <a:rPr lang="en-US" sz="2200" dirty="0" err="1"/>
              <a:t>Према</a:t>
            </a:r>
            <a:r>
              <a:rPr lang="en-US" sz="2200" dirty="0"/>
              <a:t> </a:t>
            </a:r>
            <a:r>
              <a:rPr lang="sr-Cyrl-RS" sz="2200" dirty="0"/>
              <a:t>„</a:t>
            </a:r>
            <a:r>
              <a:rPr lang="en-US" sz="2200" dirty="0"/>
              <a:t>ESCO”, друштвене и комуникацијске вештине и компетенције су повезане са способношћу позитивне и продуктивне интеракције са другима.</a:t>
            </a:r>
          </a:p>
          <a:p>
            <a:pPr algn="just" rtl="0">
              <a:lnSpc>
                <a:spcPts val="2580"/>
              </a:lnSpc>
            </a:pPr>
            <a:endParaRPr lang="en-US" sz="2200" dirty="0"/>
          </a:p>
          <a:p>
            <a:pPr algn="just" rtl="0">
              <a:lnSpc>
                <a:spcPts val="2580"/>
              </a:lnSpc>
            </a:pPr>
            <a:r>
              <a:rPr lang="en-US" sz="2200" dirty="0"/>
              <a:t>Ово се показује ефикасним и саосећајним комуницирањем идеја, координацијом сопствених циљева и акција </a:t>
            </a:r>
            <a:r>
              <a:rPr lang="en-US" sz="2200" dirty="0" err="1"/>
              <a:t>са</a:t>
            </a:r>
            <a:r>
              <a:rPr lang="en-US" sz="2200" dirty="0"/>
              <a:t> </a:t>
            </a:r>
            <a:r>
              <a:rPr lang="sr-Cyrl-RS" sz="2200" dirty="0"/>
              <a:t>другим људима </a:t>
            </a:r>
            <a:r>
              <a:rPr lang="en-US" sz="2200" dirty="0"/>
              <a:t>и деловањем на начине који су структурисани у складу са вредностима, обезбеђујући добробит и напредак других, и нудећи лидерство. Друштвене и комуникацијске вештине и </a:t>
            </a:r>
            <a:r>
              <a:rPr lang="en-US" sz="2200" dirty="0" err="1"/>
              <a:t>компетенције</a:t>
            </a:r>
            <a:r>
              <a:rPr lang="en-US" sz="2200" dirty="0"/>
              <a:t> </a:t>
            </a:r>
            <a:r>
              <a:rPr lang="sr-Cyrl-RS" sz="2200" dirty="0"/>
              <a:t>се </a:t>
            </a:r>
            <a:r>
              <a:rPr lang="en-US" sz="2200" dirty="0" err="1"/>
              <a:t>могу</a:t>
            </a:r>
            <a:r>
              <a:rPr lang="en-US" sz="2200" dirty="0"/>
              <a:t>  </a:t>
            </a:r>
            <a:r>
              <a:rPr lang="en-US" sz="2200" dirty="0" err="1"/>
              <a:t>алтернативно</a:t>
            </a:r>
            <a:r>
              <a:rPr lang="en-US" sz="2200" dirty="0"/>
              <a:t> </a:t>
            </a:r>
            <a:r>
              <a:rPr lang="en-US" sz="2200" dirty="0" err="1"/>
              <a:t>назвати</a:t>
            </a:r>
            <a:r>
              <a:rPr lang="en-US" sz="2200" dirty="0"/>
              <a:t>:</a:t>
            </a:r>
          </a:p>
          <a:p>
            <a:pPr algn="l" rtl="0">
              <a:lnSpc>
                <a:spcPts val="2580"/>
              </a:lnSpc>
            </a:pPr>
            <a:endParaRPr lang="en-US" dirty="0"/>
          </a:p>
        </p:txBody>
      </p:sp>
      <p:sp>
        <p:nvSpPr>
          <p:cNvPr id="15" name="Rectangle 14">
            <a:extLst>
              <a:ext uri="{FF2B5EF4-FFF2-40B4-BE49-F238E27FC236}">
                <a16:creationId xmlns:a16="http://schemas.microsoft.com/office/drawing/2014/main" id="{90E4122C-8C3A-1C4D-6247-6F243F67E1F8}"/>
              </a:ext>
            </a:extLst>
          </p:cNvPr>
          <p:cNvSpPr/>
          <p:nvPr/>
        </p:nvSpPr>
        <p:spPr>
          <a:xfrm>
            <a:off x="8104522" y="3556989"/>
            <a:ext cx="4005321" cy="2597627"/>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sp>
        <p:nvSpPr>
          <p:cNvPr id="17" name="Text Placeholder 6">
            <a:extLst>
              <a:ext uri="{FF2B5EF4-FFF2-40B4-BE49-F238E27FC236}">
                <a16:creationId xmlns:a16="http://schemas.microsoft.com/office/drawing/2014/main" id="{ADBA7926-5FF1-007E-B468-62198D00F6DB}"/>
              </a:ext>
            </a:extLst>
          </p:cNvPr>
          <p:cNvSpPr txBox="1">
            <a:spLocks/>
          </p:cNvSpPr>
          <p:nvPr/>
        </p:nvSpPr>
        <p:spPr>
          <a:xfrm>
            <a:off x="8401475" y="3991708"/>
            <a:ext cx="3411416" cy="524021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342900" lvl="0" indent="-342900" algn="l" rtl="0">
              <a:lnSpc>
                <a:spcPts val="2580"/>
              </a:lnSpc>
              <a:buClr>
                <a:schemeClr val="accent3">
                  <a:lumMod val="40000"/>
                  <a:lumOff val="60000"/>
                </a:schemeClr>
              </a:buClr>
              <a:buFont typeface="Arial" panose="020B0604020202020204" pitchFamily="34" charset="0"/>
              <a:buChar char="•"/>
            </a:pPr>
            <a:r>
              <a:rPr lang="en-US" sz="2200" dirty="0">
                <a:solidFill>
                  <a:schemeClr val="bg1"/>
                </a:solidFill>
              </a:rPr>
              <a:t>Друштвене интеракције</a:t>
            </a:r>
          </a:p>
          <a:p>
            <a:pPr marL="342900" lvl="0" indent="-342900" algn="l" rtl="0">
              <a:lnSpc>
                <a:spcPts val="2580"/>
              </a:lnSpc>
              <a:buClr>
                <a:schemeClr val="accent3">
                  <a:lumMod val="40000"/>
                  <a:lumOff val="60000"/>
                </a:schemeClr>
              </a:buClr>
              <a:buFont typeface="Arial" panose="020B0604020202020204" pitchFamily="34" charset="0"/>
              <a:buChar char="•"/>
            </a:pPr>
            <a:r>
              <a:rPr lang="en-US" sz="2200" dirty="0">
                <a:solidFill>
                  <a:schemeClr val="bg1"/>
                </a:solidFill>
              </a:rPr>
              <a:t>Интерперсоналне способности</a:t>
            </a:r>
          </a:p>
          <a:p>
            <a:pPr marL="342900" lvl="0" indent="-342900" algn="l" rtl="0">
              <a:lnSpc>
                <a:spcPts val="2580"/>
              </a:lnSpc>
              <a:buClr>
                <a:schemeClr val="accent3">
                  <a:lumMod val="40000"/>
                  <a:lumOff val="60000"/>
                </a:schemeClr>
              </a:buClr>
              <a:buFont typeface="Arial" panose="020B0604020202020204" pitchFamily="34" charset="0"/>
              <a:buChar char="•"/>
            </a:pPr>
            <a:r>
              <a:rPr lang="en-US" sz="2200" dirty="0">
                <a:solidFill>
                  <a:schemeClr val="bg1"/>
                </a:solidFill>
              </a:rPr>
              <a:t>Међуљудске вештине</a:t>
            </a:r>
          </a:p>
          <a:p>
            <a:pPr marL="342900" lvl="0" indent="-342900" algn="l" rtl="0">
              <a:lnSpc>
                <a:spcPts val="2580"/>
              </a:lnSpc>
              <a:buClr>
                <a:schemeClr val="accent3">
                  <a:lumMod val="40000"/>
                  <a:lumOff val="60000"/>
                </a:schemeClr>
              </a:buClr>
              <a:buFont typeface="Arial" panose="020B0604020202020204" pitchFamily="34" charset="0"/>
              <a:buChar char="•"/>
            </a:pPr>
            <a:r>
              <a:rPr lang="en-US" sz="2200" dirty="0" err="1">
                <a:solidFill>
                  <a:schemeClr val="bg1"/>
                </a:solidFill>
              </a:rPr>
              <a:t>Социјалне</a:t>
            </a:r>
            <a:r>
              <a:rPr lang="en-US" sz="2200" dirty="0">
                <a:solidFill>
                  <a:schemeClr val="bg1"/>
                </a:solidFill>
              </a:rPr>
              <a:t> вештине</a:t>
            </a:r>
          </a:p>
          <a:p>
            <a:pPr marL="342900" lvl="0" indent="-342900" algn="l" rtl="0">
              <a:lnSpc>
                <a:spcPts val="2580"/>
              </a:lnSpc>
              <a:buClr>
                <a:schemeClr val="accent3">
                  <a:lumMod val="40000"/>
                  <a:lumOff val="60000"/>
                </a:schemeClr>
              </a:buClr>
              <a:buFont typeface="Arial" panose="020B0604020202020204" pitchFamily="34" charset="0"/>
              <a:buChar char="•"/>
            </a:pPr>
            <a:endParaRPr lang="en-US" sz="2200" dirty="0">
              <a:solidFill>
                <a:schemeClr val="bg1"/>
              </a:solidFill>
            </a:endParaRPr>
          </a:p>
        </p:txBody>
      </p:sp>
    </p:spTree>
    <p:extLst>
      <p:ext uri="{BB962C8B-B14F-4D97-AF65-F5344CB8AC3E}">
        <p14:creationId xmlns:p14="http://schemas.microsoft.com/office/powerpoint/2010/main" val="244771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14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aphicFrame>
        <p:nvGraphicFramePr>
          <p:cNvPr id="2" name="Table 1">
            <a:extLst>
              <a:ext uri="{FF2B5EF4-FFF2-40B4-BE49-F238E27FC236}">
                <a16:creationId xmlns:a16="http://schemas.microsoft.com/office/drawing/2014/main" id="{22B6EDF0-CB2D-077C-3DDB-069FE7DA6639}"/>
              </a:ext>
            </a:extLst>
          </p:cNvPr>
          <p:cNvGraphicFramePr>
            <a:graphicFrameLocks noGrp="1"/>
          </p:cNvGraphicFramePr>
          <p:nvPr>
            <p:extLst>
              <p:ext uri="{D42A27DB-BD31-4B8C-83A1-F6EECF244321}">
                <p14:modId xmlns:p14="http://schemas.microsoft.com/office/powerpoint/2010/main" val="15761330"/>
              </p:ext>
            </p:extLst>
          </p:nvPr>
        </p:nvGraphicFramePr>
        <p:xfrm>
          <a:off x="1524407" y="1614751"/>
          <a:ext cx="9903557" cy="4132680"/>
        </p:xfrm>
        <a:graphic>
          <a:graphicData uri="http://schemas.openxmlformats.org/drawingml/2006/table">
            <a:tbl>
              <a:tblPr firstRow="1" firstCol="1" bandRow="1">
                <a:tableStyleId>{5C22544A-7EE6-4342-B048-85BDC9FD1C3A}</a:tableStyleId>
              </a:tblPr>
              <a:tblGrid>
                <a:gridCol w="3932993">
                  <a:extLst>
                    <a:ext uri="{9D8B030D-6E8A-4147-A177-3AD203B41FA5}">
                      <a16:colId xmlns:a16="http://schemas.microsoft.com/office/drawing/2014/main" val="1731353426"/>
                    </a:ext>
                  </a:extLst>
                </a:gridCol>
                <a:gridCol w="5970564">
                  <a:extLst>
                    <a:ext uri="{9D8B030D-6E8A-4147-A177-3AD203B41FA5}">
                      <a16:colId xmlns:a16="http://schemas.microsoft.com/office/drawing/2014/main" val="284806153"/>
                    </a:ext>
                  </a:extLst>
                </a:gridCol>
              </a:tblGrid>
              <a:tr h="354950">
                <a:tc>
                  <a:txBody>
                    <a:bodyPr/>
                    <a:lstStyle/>
                    <a:p>
                      <a:pPr marL="223838" indent="-223838" algn="l" rtl="0">
                        <a:lnSpc>
                          <a:spcPct val="100000"/>
                        </a:lnSpc>
                        <a:spcBef>
                          <a:spcPts val="0"/>
                        </a:spcBef>
                        <a:spcAft>
                          <a:spcPts val="1200"/>
                        </a:spcAft>
                        <a:tabLst/>
                      </a:pPr>
                      <a:r>
                        <a:rPr lang="sr-Cyrl-RS" sz="1900" dirty="0">
                          <a:solidFill>
                            <a:schemeClr val="bg1"/>
                          </a:solidFill>
                          <a:effectLst/>
                          <a:latin typeface="Calibri" panose="020F0502020204030204" pitchFamily="34" charset="0"/>
                          <a:cs typeface="Calibri" panose="020F0502020204030204" pitchFamily="34" charset="0"/>
                        </a:rPr>
                        <a:t>КОМПЕТЕНЦИЈА</a:t>
                      </a:r>
                      <a:r>
                        <a:rPr lang="en-GB" sz="1900" dirty="0">
                          <a:solidFill>
                            <a:schemeClr val="bg1"/>
                          </a:solidFill>
                          <a:effectLst/>
                          <a:latin typeface="Calibri" panose="020F0502020204030204" pitchFamily="34" charset="0"/>
                          <a:cs typeface="Calibri" panose="020F0502020204030204" pitchFamily="34" charset="0"/>
                        </a:rPr>
                        <a:t> И ЊЕНА</a:t>
                      </a:r>
                      <a:endParaRPr lang="sr-Cyrl-RS" sz="1900" dirty="0">
                        <a:solidFill>
                          <a:schemeClr val="bg1"/>
                        </a:solidFill>
                        <a:effectLst/>
                        <a:latin typeface="Calibri" panose="020F0502020204030204" pitchFamily="34" charset="0"/>
                        <a:cs typeface="Calibri" panose="020F0502020204030204" pitchFamily="34" charset="0"/>
                      </a:endParaRPr>
                    </a:p>
                    <a:p>
                      <a:pPr marL="223838" indent="-223838" algn="l" rtl="0">
                        <a:lnSpc>
                          <a:spcPct val="100000"/>
                        </a:lnSpc>
                        <a:spcBef>
                          <a:spcPts val="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ДЕФИНИЦИЈА</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rtl="0">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ДЕСКРИПТОРИ</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774146">
                <a:tc>
                  <a:txBody>
                    <a:bodyPr/>
                    <a:lstStyle/>
                    <a:p>
                      <a:pPr marL="0" indent="-223838" algn="just" rtl="0">
                        <a:lnSpc>
                          <a:spcPct val="100000"/>
                        </a:lnSpc>
                        <a:spcBef>
                          <a:spcPts val="0"/>
                        </a:spcBef>
                        <a:spcAft>
                          <a:spcPts val="0"/>
                        </a:spcAft>
                        <a:tabLst/>
                      </a:pPr>
                      <a:r>
                        <a:rPr lang="en-GB" sz="2200" b="1" dirty="0">
                          <a:solidFill>
                            <a:srgbClr val="AD4097"/>
                          </a:solidFill>
                          <a:effectLst/>
                          <a:latin typeface="Calibri" panose="020F0502020204030204" pitchFamily="34" charset="0"/>
                          <a:cs typeface="Calibri" panose="020F0502020204030204" pitchFamily="34" charset="0"/>
                        </a:rPr>
                        <a:t>Комуникација</a:t>
                      </a:r>
                    </a:p>
                    <a:p>
                      <a:pPr marL="0" indent="-223838" algn="just" rtl="0">
                        <a:lnSpc>
                          <a:spcPct val="100000"/>
                        </a:lnSpc>
                        <a:spcBef>
                          <a:spcPts val="0"/>
                        </a:spcBef>
                        <a:spcAft>
                          <a:spcPts val="0"/>
                        </a:spcAft>
                        <a:tabLst/>
                      </a:pPr>
                      <a:r>
                        <a:rPr lang="en-GB" sz="1900" b="0" dirty="0">
                          <a:solidFill>
                            <a:srgbClr val="1C1442"/>
                          </a:solidFill>
                          <a:effectLst/>
                          <a:latin typeface="Calibri" panose="020F0502020204030204" pitchFamily="34" charset="0"/>
                          <a:cs typeface="Calibri" panose="020F0502020204030204" pitchFamily="34" charset="0"/>
                        </a:rPr>
                        <a:t>Коришћење релевантних комуникационих стратегија, кодова и алата специфичних за домен, у зависности од контекста и садржаја</a:t>
                      </a:r>
                    </a:p>
                    <a:p>
                      <a:pPr marL="0" indent="-223838" algn="just" rtl="0">
                        <a:lnSpc>
                          <a:spcPct val="100000"/>
                        </a:lnSpc>
                        <a:spcBef>
                          <a:spcPts val="0"/>
                        </a:spcBef>
                        <a:spcAft>
                          <a:spcPts val="0"/>
                        </a:spcAft>
                        <a:tabLst/>
                      </a:pPr>
                      <a:endParaRPr lang="en-LB"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just" rtl="0">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Свест о потреби за различитим комуникацијским стратегијама, језичким регистрима и алатима који су прилагођени контексту и садржају.</a:t>
                      </a:r>
                    </a:p>
                    <a:p>
                      <a:pPr marL="285750" indent="-285750" algn="just" rtl="0">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Разумевање и управљање интеракцијама и разговорима у различитим социо-културним контекстима и </a:t>
                      </a:r>
                      <a:r>
                        <a:rPr lang="en-GB" sz="1900" dirty="0" err="1">
                          <a:solidFill>
                            <a:srgbClr val="1C1442"/>
                          </a:solidFill>
                          <a:effectLst/>
                          <a:latin typeface="Calibri" panose="020F0502020204030204" pitchFamily="34" charset="0"/>
                          <a:cs typeface="Calibri" panose="020F0502020204030204" pitchFamily="34" charset="0"/>
                        </a:rPr>
                        <a:t>ситуацијама</a:t>
                      </a:r>
                      <a:r>
                        <a:rPr lang="en-GB" sz="1900" dirty="0">
                          <a:solidFill>
                            <a:srgbClr val="1C1442"/>
                          </a:solidFill>
                          <a:effectLst/>
                          <a:latin typeface="Calibri" panose="020F0502020204030204" pitchFamily="34" charset="0"/>
                          <a:cs typeface="Calibri" panose="020F0502020204030204" pitchFamily="34" charset="0"/>
                        </a:rPr>
                        <a:t> </a:t>
                      </a:r>
                      <a:r>
                        <a:rPr lang="sr-Cyrl-RS" sz="1900" dirty="0">
                          <a:solidFill>
                            <a:srgbClr val="1C1442"/>
                          </a:solidFill>
                          <a:effectLst/>
                          <a:latin typeface="Calibri" panose="020F0502020204030204" pitchFamily="34" charset="0"/>
                          <a:cs typeface="Calibri" panose="020F0502020204030204" pitchFamily="34" charset="0"/>
                        </a:rPr>
                        <a:t>које одговарају датом домену</a:t>
                      </a:r>
                      <a:r>
                        <a:rPr lang="en-GB" sz="1900" dirty="0">
                          <a:solidFill>
                            <a:srgbClr val="1C1442"/>
                          </a:solidFill>
                          <a:effectLst/>
                          <a:latin typeface="Calibri" panose="020F0502020204030204" pitchFamily="34" charset="0"/>
                          <a:cs typeface="Calibri" panose="020F0502020204030204" pitchFamily="34" charset="0"/>
                        </a:rPr>
                        <a:t>.</a:t>
                      </a:r>
                    </a:p>
                    <a:p>
                      <a:pPr marL="285750" indent="-285750" algn="just" rtl="0">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Слушање других и укључивање у разговоре са самопоуздањем, асертивношћу, јасноћом и реципроцитетом, како у личном </a:t>
                      </a:r>
                      <a:r>
                        <a:rPr lang="en-GB" sz="1900" dirty="0" err="1">
                          <a:solidFill>
                            <a:srgbClr val="1C1442"/>
                          </a:solidFill>
                          <a:effectLst/>
                          <a:latin typeface="Calibri" panose="020F0502020204030204" pitchFamily="34" charset="0"/>
                          <a:cs typeface="Calibri" panose="020F0502020204030204" pitchFamily="34" charset="0"/>
                        </a:rPr>
                        <a:t>тако</a:t>
                      </a:r>
                      <a:r>
                        <a:rPr lang="en-GB" sz="1900" dirty="0">
                          <a:solidFill>
                            <a:srgbClr val="1C1442"/>
                          </a:solidFill>
                          <a:effectLst/>
                          <a:latin typeface="Calibri" panose="020F0502020204030204" pitchFamily="34" charset="0"/>
                          <a:cs typeface="Calibri" panose="020F0502020204030204" pitchFamily="34" charset="0"/>
                        </a:rPr>
                        <a:t> и</a:t>
                      </a:r>
                      <a:r>
                        <a:rPr lang="sr-Cyrl-RS" sz="1900" dirty="0">
                          <a:solidFill>
                            <a:srgbClr val="1C1442"/>
                          </a:solidFill>
                          <a:effectLst/>
                          <a:latin typeface="Calibri" panose="020F0502020204030204" pitchFamily="34" charset="0"/>
                          <a:cs typeface="Calibri" panose="020F0502020204030204" pitchFamily="34" charset="0"/>
                        </a:rPr>
                        <a:t> </a:t>
                      </a:r>
                      <a:r>
                        <a:rPr lang="en-GB" sz="1900" dirty="0">
                          <a:solidFill>
                            <a:srgbClr val="1C1442"/>
                          </a:solidFill>
                          <a:effectLst/>
                          <a:latin typeface="Calibri" panose="020F0502020204030204" pitchFamily="34" charset="0"/>
                          <a:cs typeface="Calibri" panose="020F0502020204030204" pitchFamily="34" charset="0"/>
                        </a:rPr>
                        <a:t>у друштвеном контексту.</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4532248"/>
                  </a:ext>
                </a:extLst>
              </a:tr>
            </a:tbl>
          </a:graphicData>
        </a:graphic>
      </p:graphicFrame>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000" dirty="0" err="1"/>
              <a:t>Сала</a:t>
            </a:r>
            <a:r>
              <a:rPr lang="en-US" sz="2000" dirty="0"/>
              <a:t>, </a:t>
            </a:r>
            <a:r>
              <a:rPr lang="en-US" sz="2000" dirty="0" err="1"/>
              <a:t>Пуние</a:t>
            </a:r>
            <a:r>
              <a:rPr lang="en-US" sz="2000" dirty="0"/>
              <a:t>,</a:t>
            </a:r>
            <a:r>
              <a:rPr lang="sr-Cyrl-RS" sz="2000" dirty="0"/>
              <a:t> </a:t>
            </a:r>
            <a:r>
              <a:rPr lang="en-US" sz="2000" dirty="0" err="1"/>
              <a:t>Гарков</a:t>
            </a:r>
            <a:r>
              <a:rPr lang="sr-Cyrl-RS" sz="2000" dirty="0"/>
              <a:t> </a:t>
            </a:r>
            <a:r>
              <a:rPr lang="en-US" sz="2000" dirty="0"/>
              <a:t>и </a:t>
            </a:r>
            <a:r>
              <a:rPr lang="sr-Cyrl-RS" sz="2000" dirty="0"/>
              <a:t>К</a:t>
            </a:r>
            <a:r>
              <a:rPr lang="en-US" sz="2000" dirty="0" err="1"/>
              <a:t>абрера</a:t>
            </a:r>
            <a:r>
              <a:rPr lang="en-US" sz="2000" dirty="0"/>
              <a:t> (2020, </a:t>
            </a:r>
            <a:r>
              <a:rPr lang="en-US" sz="2000" dirty="0" err="1"/>
              <a:t>стр</a:t>
            </a:r>
            <a:r>
              <a:rPr lang="en-US" sz="2000" dirty="0"/>
              <a:t>. 20) </a:t>
            </a:r>
            <a:r>
              <a:rPr lang="ru-RU" sz="2000" dirty="0"/>
              <a:t>нуде следеће дефиниције и дескрипторе за комуникацију и сарадњу (погледајте табелу испод)</a:t>
            </a:r>
            <a:r>
              <a:rPr lang="sr-Cyrl-RS" sz="2000" dirty="0"/>
              <a:t>:</a:t>
            </a:r>
            <a:endParaRPr lang="en-US" sz="2000" dirty="0"/>
          </a:p>
        </p:txBody>
      </p:sp>
    </p:spTree>
    <p:extLst>
      <p:ext uri="{BB962C8B-B14F-4D97-AF65-F5344CB8AC3E}">
        <p14:creationId xmlns:p14="http://schemas.microsoft.com/office/powerpoint/2010/main" val="123529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15</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aphicFrame>
        <p:nvGraphicFramePr>
          <p:cNvPr id="2" name="Table 1">
            <a:extLst>
              <a:ext uri="{FF2B5EF4-FFF2-40B4-BE49-F238E27FC236}">
                <a16:creationId xmlns:a16="http://schemas.microsoft.com/office/drawing/2014/main" id="{22B6EDF0-CB2D-077C-3DDB-069FE7DA6639}"/>
              </a:ext>
            </a:extLst>
          </p:cNvPr>
          <p:cNvGraphicFramePr>
            <a:graphicFrameLocks noGrp="1"/>
          </p:cNvGraphicFramePr>
          <p:nvPr>
            <p:extLst>
              <p:ext uri="{D42A27DB-BD31-4B8C-83A1-F6EECF244321}">
                <p14:modId xmlns:p14="http://schemas.microsoft.com/office/powerpoint/2010/main" val="1358366963"/>
              </p:ext>
            </p:extLst>
          </p:nvPr>
        </p:nvGraphicFramePr>
        <p:xfrm>
          <a:off x="1336431" y="1137193"/>
          <a:ext cx="9903557" cy="4132680"/>
        </p:xfrm>
        <a:graphic>
          <a:graphicData uri="http://schemas.openxmlformats.org/drawingml/2006/table">
            <a:tbl>
              <a:tblPr firstRow="1" firstCol="1" bandRow="1">
                <a:tableStyleId>{5C22544A-7EE6-4342-B048-85BDC9FD1C3A}</a:tableStyleId>
              </a:tblPr>
              <a:tblGrid>
                <a:gridCol w="3948491">
                  <a:extLst>
                    <a:ext uri="{9D8B030D-6E8A-4147-A177-3AD203B41FA5}">
                      <a16:colId xmlns:a16="http://schemas.microsoft.com/office/drawing/2014/main" val="1731353426"/>
                    </a:ext>
                  </a:extLst>
                </a:gridCol>
                <a:gridCol w="5955066">
                  <a:extLst>
                    <a:ext uri="{9D8B030D-6E8A-4147-A177-3AD203B41FA5}">
                      <a16:colId xmlns:a16="http://schemas.microsoft.com/office/drawing/2014/main" val="284806153"/>
                    </a:ext>
                  </a:extLst>
                </a:gridCol>
              </a:tblGrid>
              <a:tr h="354950">
                <a:tc>
                  <a:txBody>
                    <a:bodyPr/>
                    <a:lstStyle/>
                    <a:p>
                      <a:pPr marL="223838" indent="-223838" algn="l" rtl="0">
                        <a:lnSpc>
                          <a:spcPct val="100000"/>
                        </a:lnSpc>
                        <a:spcBef>
                          <a:spcPts val="0"/>
                        </a:spcBef>
                        <a:spcAft>
                          <a:spcPts val="1200"/>
                        </a:spcAft>
                        <a:tabLst/>
                      </a:pPr>
                      <a:r>
                        <a:rPr lang="sr-Cyrl-RS" sz="1900" dirty="0">
                          <a:solidFill>
                            <a:schemeClr val="bg1"/>
                          </a:solidFill>
                          <a:effectLst/>
                          <a:latin typeface="Calibri" panose="020F0502020204030204" pitchFamily="34" charset="0"/>
                          <a:cs typeface="Calibri" panose="020F0502020204030204" pitchFamily="34" charset="0"/>
                        </a:rPr>
                        <a:t>КОМПЕТЕНЦИЈА</a:t>
                      </a:r>
                      <a:r>
                        <a:rPr lang="en-GB" sz="1900" dirty="0">
                          <a:solidFill>
                            <a:schemeClr val="bg1"/>
                          </a:solidFill>
                          <a:effectLst/>
                          <a:latin typeface="Calibri" panose="020F0502020204030204" pitchFamily="34" charset="0"/>
                          <a:cs typeface="Calibri" panose="020F0502020204030204" pitchFamily="34" charset="0"/>
                        </a:rPr>
                        <a:t> И ЊЕНА</a:t>
                      </a:r>
                      <a:endParaRPr lang="sr-Cyrl-RS" sz="1900" dirty="0">
                        <a:solidFill>
                          <a:schemeClr val="bg1"/>
                        </a:solidFill>
                        <a:effectLst/>
                        <a:latin typeface="Calibri" panose="020F0502020204030204" pitchFamily="34" charset="0"/>
                        <a:cs typeface="Calibri" panose="020F0502020204030204" pitchFamily="34" charset="0"/>
                      </a:endParaRPr>
                    </a:p>
                    <a:p>
                      <a:pPr marL="223838" indent="-223838" algn="l" rtl="0">
                        <a:lnSpc>
                          <a:spcPct val="100000"/>
                        </a:lnSpc>
                        <a:spcBef>
                          <a:spcPts val="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ДЕФИНИЦИЈА</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rtl="0">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ДЕСКРИПТОРИ</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774146">
                <a:tc>
                  <a:txBody>
                    <a:bodyPr/>
                    <a:lstStyle/>
                    <a:p>
                      <a:pPr marL="0" marR="0" lvl="0" indent="-226695" algn="l" defTabSz="2072941" rtl="0" eaLnBrk="1" fontAlgn="auto" latinLnBrk="0" hangingPunct="1">
                        <a:lnSpc>
                          <a:spcPct val="100000"/>
                        </a:lnSpc>
                        <a:spcBef>
                          <a:spcPts val="0"/>
                        </a:spcBef>
                        <a:spcAft>
                          <a:spcPts val="0"/>
                        </a:spcAft>
                        <a:buClrTx/>
                        <a:buSzTx/>
                        <a:buFontTx/>
                        <a:buNone/>
                        <a:tabLst/>
                        <a:defRPr/>
                      </a:pPr>
                      <a:r>
                        <a:rPr lang="en-GB" sz="2200" b="1" dirty="0">
                          <a:solidFill>
                            <a:srgbClr val="AD4097"/>
                          </a:solidFill>
                          <a:effectLst/>
                          <a:latin typeface="Calibri" panose="020F0502020204030204" pitchFamily="34" charset="0"/>
                          <a:cs typeface="Calibri" panose="020F0502020204030204" pitchFamily="34" charset="0"/>
                        </a:rPr>
                        <a:t>Сарадња</a:t>
                      </a:r>
                      <a:endParaRPr lang="en-GB" sz="2200" b="0" dirty="0">
                        <a:solidFill>
                          <a:srgbClr val="AD4097"/>
                        </a:solidFill>
                        <a:effectLst/>
                        <a:latin typeface="Calibri" panose="020F0502020204030204" pitchFamily="34" charset="0"/>
                        <a:cs typeface="Calibri" panose="020F0502020204030204" pitchFamily="34" charset="0"/>
                      </a:endParaRPr>
                    </a:p>
                    <a:p>
                      <a:pPr marL="0" indent="-226695" algn="l" rtl="0">
                        <a:lnSpc>
                          <a:spcPct val="100000"/>
                        </a:lnSpc>
                        <a:spcBef>
                          <a:spcPts val="0"/>
                        </a:spcBef>
                        <a:spcAft>
                          <a:spcPts val="0"/>
                        </a:spcAft>
                      </a:pPr>
                      <a:r>
                        <a:rPr lang="en-GB" sz="1900" b="0" dirty="0">
                          <a:solidFill>
                            <a:srgbClr val="1C1442"/>
                          </a:solidFill>
                          <a:effectLst/>
                          <a:latin typeface="Calibri" panose="020F0502020204030204" pitchFamily="34" charset="0"/>
                          <a:cs typeface="Calibri" panose="020F0502020204030204" pitchFamily="34" charset="0"/>
                        </a:rPr>
                        <a:t>Ангажовање у групним активностима и </a:t>
                      </a:r>
                      <a:r>
                        <a:rPr lang="en-GB" sz="1900" b="0" dirty="0" err="1">
                          <a:solidFill>
                            <a:srgbClr val="1C1442"/>
                          </a:solidFill>
                          <a:effectLst/>
                          <a:latin typeface="Calibri" panose="020F0502020204030204" pitchFamily="34" charset="0"/>
                          <a:cs typeface="Calibri" panose="020F0502020204030204" pitchFamily="34" charset="0"/>
                        </a:rPr>
                        <a:t>тимски</a:t>
                      </a:r>
                      <a:r>
                        <a:rPr lang="en-GB" sz="1900" b="0" dirty="0">
                          <a:solidFill>
                            <a:srgbClr val="1C1442"/>
                          </a:solidFill>
                          <a:effectLst/>
                          <a:latin typeface="Calibri" panose="020F0502020204030204" pitchFamily="34" charset="0"/>
                          <a:cs typeface="Calibri" panose="020F0502020204030204" pitchFamily="34" charset="0"/>
                        </a:rPr>
                        <a:t> </a:t>
                      </a:r>
                      <a:r>
                        <a:rPr lang="en-GB" sz="1900" b="0" dirty="0" err="1">
                          <a:solidFill>
                            <a:srgbClr val="1C1442"/>
                          </a:solidFill>
                          <a:effectLst/>
                          <a:latin typeface="Calibri" panose="020F0502020204030204" pitchFamily="34" charset="0"/>
                          <a:cs typeface="Calibri" panose="020F0502020204030204" pitchFamily="34" charset="0"/>
                        </a:rPr>
                        <a:t>рад</a:t>
                      </a:r>
                      <a:r>
                        <a:rPr lang="sr-Cyrl-RS" sz="1900" b="0" dirty="0">
                          <a:solidFill>
                            <a:srgbClr val="1C1442"/>
                          </a:solidFill>
                          <a:effectLst/>
                          <a:latin typeface="Calibri" panose="020F0502020204030204" pitchFamily="34" charset="0"/>
                          <a:cs typeface="Calibri" panose="020F0502020204030204" pitchFamily="34" charset="0"/>
                        </a:rPr>
                        <a:t>,</a:t>
                      </a:r>
                      <a:r>
                        <a:rPr lang="en-GB" sz="1900" b="0" dirty="0">
                          <a:solidFill>
                            <a:srgbClr val="1C1442"/>
                          </a:solidFill>
                          <a:effectLst/>
                          <a:latin typeface="Calibri" panose="020F0502020204030204" pitchFamily="34" charset="0"/>
                          <a:cs typeface="Calibri" panose="020F0502020204030204" pitchFamily="34" charset="0"/>
                        </a:rPr>
                        <a:t> уважавање и поштовање других</a:t>
                      </a:r>
                    </a:p>
                    <a:p>
                      <a:pPr marL="0" indent="-226695" algn="l" rtl="0">
                        <a:lnSpc>
                          <a:spcPct val="100000"/>
                        </a:lnSpc>
                        <a:spcBef>
                          <a:spcPts val="0"/>
                        </a:spcBef>
                        <a:spcAft>
                          <a:spcPts val="0"/>
                        </a:spcAft>
                      </a:pPr>
                      <a:endParaRPr lang="en-LB"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rtl="0">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Намера да се допринесе општем добру и свест да други могу имати другачију културну припадност, порекло, уверења, вредности, мишљења или личне околности.</a:t>
                      </a:r>
                    </a:p>
                    <a:p>
                      <a:pPr marL="285750" indent="-285750" algn="l" rtl="0">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Разумевање важности поверења, поштовања људског достојанства и једнакости, </a:t>
                      </a:r>
                      <a:r>
                        <a:rPr lang="en-GB" sz="1900" kern="1200" dirty="0" err="1">
                          <a:solidFill>
                            <a:srgbClr val="1C1442"/>
                          </a:solidFill>
                          <a:effectLst/>
                          <a:latin typeface="Calibri" panose="020F0502020204030204" pitchFamily="34" charset="0"/>
                          <a:ea typeface="+mn-ea"/>
                          <a:cs typeface="Calibri" panose="020F0502020204030204" pitchFamily="34" charset="0"/>
                        </a:rPr>
                        <a:t>суочавањ</a:t>
                      </a:r>
                      <a:r>
                        <a:rPr lang="sr-Cyrl-RS" sz="1900" kern="1200" dirty="0">
                          <a:solidFill>
                            <a:srgbClr val="1C1442"/>
                          </a:solidFill>
                          <a:effectLst/>
                          <a:latin typeface="Calibri" panose="020F0502020204030204" pitchFamily="34" charset="0"/>
                          <a:ea typeface="+mn-ea"/>
                          <a:cs typeface="Calibri" panose="020F0502020204030204" pitchFamily="34" charset="0"/>
                        </a:rPr>
                        <a:t>е</a:t>
                      </a:r>
                      <a:r>
                        <a:rPr lang="en-GB" sz="1900" kern="1200" dirty="0">
                          <a:solidFill>
                            <a:srgbClr val="1C1442"/>
                          </a:solidFill>
                          <a:effectLst/>
                          <a:latin typeface="Calibri" panose="020F0502020204030204" pitchFamily="34" charset="0"/>
                          <a:ea typeface="+mn-ea"/>
                          <a:cs typeface="Calibri" panose="020F0502020204030204" pitchFamily="34" charset="0"/>
                        </a:rPr>
                        <a:t> са сукобима и </a:t>
                      </a:r>
                      <a:r>
                        <a:rPr lang="en-GB" sz="1900" kern="1200" dirty="0" err="1">
                          <a:solidFill>
                            <a:srgbClr val="1C1442"/>
                          </a:solidFill>
                          <a:effectLst/>
                          <a:latin typeface="Calibri" panose="020F0502020204030204" pitchFamily="34" charset="0"/>
                          <a:ea typeface="+mn-ea"/>
                          <a:cs typeface="Calibri" panose="020F0502020204030204" pitchFamily="34" charset="0"/>
                        </a:rPr>
                        <a:t>преговарањ</a:t>
                      </a:r>
                      <a:r>
                        <a:rPr lang="sr-Cyrl-RS" sz="1900" kern="1200" dirty="0">
                          <a:solidFill>
                            <a:srgbClr val="1C1442"/>
                          </a:solidFill>
                          <a:effectLst/>
                          <a:latin typeface="Calibri" panose="020F0502020204030204" pitchFamily="34" charset="0"/>
                          <a:ea typeface="+mn-ea"/>
                          <a:cs typeface="Calibri" panose="020F0502020204030204" pitchFamily="34" charset="0"/>
                        </a:rPr>
                        <a:t>е</a:t>
                      </a:r>
                      <a:r>
                        <a:rPr lang="en-GB" sz="1900" kern="1200" dirty="0">
                          <a:solidFill>
                            <a:srgbClr val="1C1442"/>
                          </a:solidFill>
                          <a:effectLst/>
                          <a:latin typeface="Calibri" panose="020F0502020204030204" pitchFamily="34" charset="0"/>
                          <a:ea typeface="+mn-ea"/>
                          <a:cs typeface="Calibri" panose="020F0502020204030204" pitchFamily="34" charset="0"/>
                        </a:rPr>
                        <a:t> о </a:t>
                      </a:r>
                      <a:r>
                        <a:rPr lang="en-GB" sz="1900" kern="1200" dirty="0" err="1">
                          <a:solidFill>
                            <a:srgbClr val="1C1442"/>
                          </a:solidFill>
                          <a:effectLst/>
                          <a:latin typeface="Calibri" panose="020F0502020204030204" pitchFamily="34" charset="0"/>
                          <a:ea typeface="+mn-ea"/>
                          <a:cs typeface="Calibri" panose="020F0502020204030204" pitchFamily="34" charset="0"/>
                        </a:rPr>
                        <a:t>несугласицама</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sr-Cyrl-RS" sz="1900" kern="1200" dirty="0">
                          <a:solidFill>
                            <a:srgbClr val="1C1442"/>
                          </a:solidFill>
                          <a:effectLst/>
                          <a:latin typeface="Calibri" panose="020F0502020204030204" pitchFamily="34" charset="0"/>
                          <a:ea typeface="+mn-ea"/>
                          <a:cs typeface="Calibri" panose="020F0502020204030204" pitchFamily="34" charset="0"/>
                        </a:rPr>
                        <a:t>у</a:t>
                      </a:r>
                      <a:r>
                        <a:rPr lang="sr-Cyrl-RS" sz="1900" kern="1200" baseline="0" dirty="0">
                          <a:solidFill>
                            <a:srgbClr val="1C1442"/>
                          </a:solidFill>
                          <a:effectLst/>
                          <a:latin typeface="Calibri" panose="020F0502020204030204" pitchFamily="34" charset="0"/>
                          <a:ea typeface="+mn-ea"/>
                          <a:cs typeface="Calibri" panose="020F0502020204030204" pitchFamily="34" charset="0"/>
                        </a:rPr>
                        <a:t> циљу</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en-GB" sz="1900" kern="1200" dirty="0" err="1">
                          <a:solidFill>
                            <a:srgbClr val="1C1442"/>
                          </a:solidFill>
                          <a:effectLst/>
                          <a:latin typeface="Calibri" panose="020F0502020204030204" pitchFamily="34" charset="0"/>
                          <a:ea typeface="+mn-ea"/>
                          <a:cs typeface="Calibri" panose="020F0502020204030204" pitchFamily="34" charset="0"/>
                        </a:rPr>
                        <a:t>изград</a:t>
                      </a:r>
                      <a:r>
                        <a:rPr lang="sr-Cyrl-RS" sz="1900" kern="1200" dirty="0">
                          <a:solidFill>
                            <a:srgbClr val="1C1442"/>
                          </a:solidFill>
                          <a:effectLst/>
                          <a:latin typeface="Calibri" panose="020F0502020204030204" pitchFamily="34" charset="0"/>
                          <a:ea typeface="+mn-ea"/>
                          <a:cs typeface="Calibri" panose="020F0502020204030204" pitchFamily="34" charset="0"/>
                        </a:rPr>
                        <a:t>ње</a:t>
                      </a:r>
                      <a:r>
                        <a:rPr lang="en-GB" sz="1900" kern="1200" dirty="0">
                          <a:solidFill>
                            <a:srgbClr val="1C1442"/>
                          </a:solidFill>
                          <a:effectLst/>
                          <a:latin typeface="Calibri" panose="020F0502020204030204" pitchFamily="34" charset="0"/>
                          <a:ea typeface="+mn-ea"/>
                          <a:cs typeface="Calibri" panose="020F0502020204030204" pitchFamily="34" charset="0"/>
                        </a:rPr>
                        <a:t> и </a:t>
                      </a:r>
                      <a:r>
                        <a:rPr lang="en-GB" sz="1900" kern="1200" dirty="0" err="1">
                          <a:solidFill>
                            <a:srgbClr val="1C1442"/>
                          </a:solidFill>
                          <a:effectLst/>
                          <a:latin typeface="Calibri" panose="020F0502020204030204" pitchFamily="34" charset="0"/>
                          <a:ea typeface="+mn-ea"/>
                          <a:cs typeface="Calibri" panose="020F0502020204030204" pitchFamily="34" charset="0"/>
                        </a:rPr>
                        <a:t>одржавањ</a:t>
                      </a:r>
                      <a:r>
                        <a:rPr lang="sr-Cyrl-RS" sz="1900" kern="1200" dirty="0">
                          <a:solidFill>
                            <a:srgbClr val="1C1442"/>
                          </a:solidFill>
                          <a:effectLst/>
                          <a:latin typeface="Calibri" panose="020F0502020204030204" pitchFamily="34" charset="0"/>
                          <a:ea typeface="+mn-ea"/>
                          <a:cs typeface="Calibri" panose="020F0502020204030204" pitchFamily="34" charset="0"/>
                        </a:rPr>
                        <a:t>а</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en-GB" sz="1900" kern="1200" dirty="0" err="1">
                          <a:solidFill>
                            <a:srgbClr val="1C1442"/>
                          </a:solidFill>
                          <a:effectLst/>
                          <a:latin typeface="Calibri" panose="020F0502020204030204" pitchFamily="34" charset="0"/>
                          <a:ea typeface="+mn-ea"/>
                          <a:cs typeface="Calibri" panose="020F0502020204030204" pitchFamily="34" charset="0"/>
                        </a:rPr>
                        <a:t>поштених</a:t>
                      </a:r>
                      <a:r>
                        <a:rPr lang="en-GB" sz="1900" kern="1200" dirty="0">
                          <a:solidFill>
                            <a:srgbClr val="1C1442"/>
                          </a:solidFill>
                          <a:effectLst/>
                          <a:latin typeface="Calibri" panose="020F0502020204030204" pitchFamily="34" charset="0"/>
                          <a:ea typeface="+mn-ea"/>
                          <a:cs typeface="Calibri" panose="020F0502020204030204" pitchFamily="34" charset="0"/>
                        </a:rPr>
                        <a:t> </a:t>
                      </a:r>
                      <a:r>
                        <a:rPr lang="en-GB" sz="1900" kern="1200" dirty="0" err="1">
                          <a:solidFill>
                            <a:srgbClr val="1C1442"/>
                          </a:solidFill>
                          <a:effectLst/>
                          <a:latin typeface="Calibri" panose="020F0502020204030204" pitchFamily="34" charset="0"/>
                          <a:ea typeface="+mn-ea"/>
                          <a:cs typeface="Calibri" panose="020F0502020204030204" pitchFamily="34" charset="0"/>
                        </a:rPr>
                        <a:t>односа</a:t>
                      </a:r>
                      <a:r>
                        <a:rPr lang="en-GB" sz="1900" kern="1200" dirty="0">
                          <a:solidFill>
                            <a:srgbClr val="1C1442"/>
                          </a:solidFill>
                          <a:effectLst/>
                          <a:latin typeface="Calibri" panose="020F0502020204030204" pitchFamily="34" charset="0"/>
                          <a:ea typeface="+mn-ea"/>
                          <a:cs typeface="Calibri" panose="020F0502020204030204" pitchFamily="34" charset="0"/>
                        </a:rPr>
                        <a:t>.</a:t>
                      </a:r>
                    </a:p>
                    <a:p>
                      <a:pPr marL="285750" indent="-285750" algn="l" rtl="0">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Праведна подела задатака, ресурса и одговорности унутар групе узимајући у обзир њен специфични циљ; </a:t>
                      </a:r>
                      <a:r>
                        <a:rPr lang="en-GB" sz="1900" kern="1200" dirty="0" err="1">
                          <a:solidFill>
                            <a:srgbClr val="1C1442"/>
                          </a:solidFill>
                          <a:effectLst/>
                          <a:latin typeface="Calibri" panose="020F0502020204030204" pitchFamily="34" charset="0"/>
                          <a:ea typeface="+mn-ea"/>
                          <a:cs typeface="Calibri" panose="020F0502020204030204" pitchFamily="34" charset="0"/>
                        </a:rPr>
                        <a:t>из</a:t>
                      </a:r>
                      <a:r>
                        <a:rPr lang="sr-Cyrl-RS" sz="1900" kern="1200" dirty="0">
                          <a:solidFill>
                            <a:srgbClr val="1C1442"/>
                          </a:solidFill>
                          <a:effectLst/>
                          <a:latin typeface="Calibri" panose="020F0502020204030204" pitchFamily="34" charset="0"/>
                          <a:ea typeface="+mn-ea"/>
                          <a:cs typeface="Calibri" panose="020F0502020204030204" pitchFamily="34" charset="0"/>
                        </a:rPr>
                        <a:t>ражавање.</a:t>
                      </a:r>
                      <a:endParaRPr lang="en-GB" sz="1900" kern="1200" dirty="0">
                        <a:solidFill>
                          <a:srgbClr val="1C1442"/>
                        </a:solidFill>
                        <a:effectLst/>
                        <a:latin typeface="Calibri" panose="020F0502020204030204" pitchFamily="34" charset="0"/>
                        <a:ea typeface="+mn-ea"/>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9341720"/>
                  </a:ext>
                </a:extLst>
              </a:tr>
            </a:tbl>
          </a:graphicData>
        </a:graphic>
      </p:graphicFrame>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1336431" y="5281421"/>
            <a:ext cx="10279511" cy="41853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en-US" sz="2000" dirty="0"/>
              <a:t>Већина </a:t>
            </a:r>
            <a:r>
              <a:rPr lang="en-US" sz="2000" dirty="0" err="1"/>
              <a:t>нових</a:t>
            </a:r>
            <a:r>
              <a:rPr lang="en-US" sz="2000" dirty="0"/>
              <a:t> </a:t>
            </a:r>
            <a:r>
              <a:rPr lang="sr-Cyrl-RS" sz="2000" dirty="0"/>
              <a:t>занимања</a:t>
            </a:r>
            <a:r>
              <a:rPr lang="en-US" sz="2000" dirty="0"/>
              <a:t> </a:t>
            </a:r>
            <a:r>
              <a:rPr lang="en-US" sz="2000" dirty="0" err="1"/>
              <a:t>за</a:t>
            </a:r>
            <a:r>
              <a:rPr lang="en-US" sz="2000" dirty="0"/>
              <a:t> </a:t>
            </a:r>
            <a:r>
              <a:rPr lang="en-US" sz="2000" dirty="0" err="1"/>
              <a:t>кој</a:t>
            </a:r>
            <a:r>
              <a:rPr lang="sr-Cyrl-RS" sz="2000" dirty="0"/>
              <a:t>а</a:t>
            </a:r>
            <a:r>
              <a:rPr lang="en-US" sz="2000" dirty="0"/>
              <a:t> се очекује да ће се проширити од </a:t>
            </a:r>
            <a:r>
              <a:rPr lang="en-US" sz="2000" dirty="0" err="1"/>
              <a:t>сада</a:t>
            </a:r>
            <a:r>
              <a:rPr lang="en-US" sz="2000" dirty="0"/>
              <a:t> </a:t>
            </a:r>
            <a:r>
              <a:rPr lang="sr-Cyrl-RS" sz="2000" dirty="0"/>
              <a:t>па </a:t>
            </a:r>
            <a:r>
              <a:rPr lang="en-US" sz="2000" dirty="0" err="1"/>
              <a:t>до</a:t>
            </a:r>
            <a:r>
              <a:rPr lang="en-US" sz="2000" dirty="0"/>
              <a:t> 2025. </a:t>
            </a:r>
            <a:r>
              <a:rPr lang="sr-Cyrl-RS" sz="2000" dirty="0"/>
              <a:t>ће </a:t>
            </a:r>
            <a:r>
              <a:rPr lang="en-US" sz="2000" dirty="0" err="1"/>
              <a:t>захтева</a:t>
            </a:r>
            <a:r>
              <a:rPr lang="sr-Cyrl-RS" sz="2000" dirty="0"/>
              <a:t>ти</a:t>
            </a:r>
            <a:r>
              <a:rPr lang="en-US" sz="2000" dirty="0"/>
              <a:t> </a:t>
            </a:r>
            <a:r>
              <a:rPr lang="sr-Cyrl-RS" sz="2000" dirty="0"/>
              <a:t>снажну</a:t>
            </a:r>
            <a:r>
              <a:rPr lang="en-US" sz="2000" dirty="0"/>
              <a:t> сарадњу и вештине комуникације (Европска комисија, Заједнички истраживачки </a:t>
            </a:r>
            <a:r>
              <a:rPr lang="en-US" sz="2000" dirty="0" err="1"/>
              <a:t>центар</a:t>
            </a:r>
            <a:r>
              <a:rPr lang="en-US" sz="2000" dirty="0"/>
              <a:t>,</a:t>
            </a:r>
            <a:r>
              <a:rPr lang="sr-Cyrl-RS" sz="2000" dirty="0"/>
              <a:t> </a:t>
            </a:r>
            <a:r>
              <a:rPr lang="en-US" sz="2000" dirty="0" err="1"/>
              <a:t>Гоенага</a:t>
            </a:r>
            <a:r>
              <a:rPr lang="en-US" sz="2000" dirty="0"/>
              <a:t>, </a:t>
            </a:r>
            <a:r>
              <a:rPr lang="en-US" sz="2000" dirty="0" err="1"/>
              <a:t>Гонзалес</a:t>
            </a:r>
            <a:r>
              <a:rPr lang="en-US" sz="2000" dirty="0"/>
              <a:t>,</a:t>
            </a:r>
            <a:r>
              <a:rPr lang="sr-Cyrl-RS" sz="2000" dirty="0"/>
              <a:t> </a:t>
            </a:r>
            <a:r>
              <a:rPr lang="en-US" sz="2000" dirty="0" err="1"/>
              <a:t>Напиерала</a:t>
            </a:r>
            <a:r>
              <a:rPr lang="en-US" sz="2000" dirty="0"/>
              <a:t> </a:t>
            </a:r>
            <a:r>
              <a:rPr lang="sr-Cyrl-RS" sz="2000" dirty="0"/>
              <a:t>и други, </a:t>
            </a:r>
            <a:r>
              <a:rPr lang="en-US" sz="2000" dirty="0"/>
              <a:t>2019).</a:t>
            </a:r>
          </a:p>
          <a:p>
            <a:pPr algn="l" rtl="0">
              <a:lnSpc>
                <a:spcPts val="2440"/>
              </a:lnSpc>
            </a:pPr>
            <a:endParaRPr lang="en-US" sz="2200" dirty="0"/>
          </a:p>
          <a:p>
            <a:pPr algn="l" rtl="0">
              <a:lnSpc>
                <a:spcPts val="2440"/>
              </a:lnSpc>
            </a:pPr>
            <a:endParaRPr lang="en-US" sz="2200"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000" dirty="0" err="1"/>
              <a:t>Сала</a:t>
            </a:r>
            <a:r>
              <a:rPr lang="en-US" sz="2000" dirty="0"/>
              <a:t>, </a:t>
            </a:r>
            <a:r>
              <a:rPr lang="en-US" sz="2000" dirty="0" err="1"/>
              <a:t>Пуние</a:t>
            </a:r>
            <a:r>
              <a:rPr lang="en-US" sz="2000" dirty="0"/>
              <a:t>,</a:t>
            </a:r>
            <a:r>
              <a:rPr lang="sr-Cyrl-RS" sz="2000" dirty="0"/>
              <a:t> </a:t>
            </a:r>
            <a:r>
              <a:rPr lang="en-US" sz="2000" dirty="0" err="1"/>
              <a:t>Гарков</a:t>
            </a:r>
            <a:r>
              <a:rPr lang="sr-Cyrl-RS" sz="2000" dirty="0"/>
              <a:t> </a:t>
            </a:r>
            <a:r>
              <a:rPr lang="en-US" sz="2000" dirty="0"/>
              <a:t>и </a:t>
            </a:r>
            <a:r>
              <a:rPr lang="sr-Cyrl-RS" sz="2000" dirty="0"/>
              <a:t>К</a:t>
            </a:r>
            <a:r>
              <a:rPr lang="en-US" sz="2000" dirty="0" err="1"/>
              <a:t>абрера</a:t>
            </a:r>
            <a:r>
              <a:rPr lang="en-US" sz="2000" dirty="0"/>
              <a:t> (2020, </a:t>
            </a:r>
            <a:r>
              <a:rPr lang="en-US" sz="2000" dirty="0" err="1"/>
              <a:t>стр</a:t>
            </a:r>
            <a:r>
              <a:rPr lang="en-US" sz="2000" dirty="0"/>
              <a:t>. 20) </a:t>
            </a:r>
            <a:r>
              <a:rPr lang="ru-RU" sz="2000" dirty="0"/>
              <a:t>нуде следеће дефиниције и дескрипторе за комуникацију и сарадњу (погледајте табелу испод)</a:t>
            </a:r>
            <a:r>
              <a:rPr lang="sr-Cyrl-RS" sz="2000" dirty="0"/>
              <a:t>:</a:t>
            </a:r>
            <a:endParaRPr lang="en-US" sz="2000" dirty="0"/>
          </a:p>
          <a:p>
            <a:pPr algn="l" rtl="0">
              <a:lnSpc>
                <a:spcPts val="2440"/>
              </a:lnSpc>
            </a:pPr>
            <a:endParaRPr lang="en-US" sz="2200" dirty="0"/>
          </a:p>
          <a:p>
            <a:pPr algn="l" rtl="0">
              <a:lnSpc>
                <a:spcPts val="2440"/>
              </a:lnSpc>
            </a:pPr>
            <a:endParaRPr lang="en-US" sz="2200" dirty="0"/>
          </a:p>
        </p:txBody>
      </p:sp>
    </p:spTree>
    <p:extLst>
      <p:ext uri="{BB962C8B-B14F-4D97-AF65-F5344CB8AC3E}">
        <p14:creationId xmlns:p14="http://schemas.microsoft.com/office/powerpoint/2010/main" val="339561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16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gn="l" rtl="0">
              <a:lnSpc>
                <a:spcPts val="2440"/>
              </a:lnSpc>
            </a:pPr>
            <a:r>
              <a:rPr lang="en-US" sz="2200" b="1" dirty="0"/>
              <a:t>Повезане вештине:</a:t>
            </a:r>
          </a:p>
          <a:p>
            <a:pPr algn="l" rtl="0">
              <a:lnSpc>
                <a:spcPts val="2440"/>
              </a:lnSpc>
            </a:pPr>
            <a:endParaRPr lang="en-US" sz="2200" dirty="0"/>
          </a:p>
          <a:p>
            <a:pPr marL="342900" indent="-342900" algn="l" rtl="0">
              <a:lnSpc>
                <a:spcPts val="2440"/>
              </a:lnSpc>
              <a:buClr>
                <a:srgbClr val="186BA8"/>
              </a:buClr>
              <a:buFont typeface="Arial" panose="020B0604020202020204" pitchFamily="34" charset="0"/>
              <a:buChar char="•"/>
            </a:pPr>
            <a:r>
              <a:rPr lang="en-US" sz="2200" dirty="0"/>
              <a:t>Активно учење и стратегије учења</a:t>
            </a:r>
          </a:p>
          <a:p>
            <a:pPr marL="342900" indent="-342900" algn="l" rtl="0">
              <a:lnSpc>
                <a:spcPts val="2440"/>
              </a:lnSpc>
              <a:buClr>
                <a:srgbClr val="186BA8"/>
              </a:buClr>
              <a:buFont typeface="Arial" panose="020B0604020202020204" pitchFamily="34" charset="0"/>
              <a:buChar char="•"/>
            </a:pPr>
            <a:r>
              <a:rPr lang="en-US" sz="2200" dirty="0"/>
              <a:t>Континуирано учење, доживотно учење</a:t>
            </a:r>
          </a:p>
          <a:p>
            <a:pPr marL="342900" indent="-342900" algn="l" rtl="0">
              <a:lnSpc>
                <a:spcPts val="2440"/>
              </a:lnSpc>
              <a:buClr>
                <a:srgbClr val="186BA8"/>
              </a:buClr>
              <a:buFont typeface="Arial" panose="020B0604020202020204" pitchFamily="34" charset="0"/>
              <a:buChar char="•"/>
            </a:pPr>
            <a:r>
              <a:rPr lang="en-US" sz="2200" dirty="0"/>
              <a:t>Напредно размишљање</a:t>
            </a:r>
          </a:p>
          <a:p>
            <a:pPr marL="342900" indent="-342900" algn="l" rtl="0">
              <a:lnSpc>
                <a:spcPts val="2440"/>
              </a:lnSpc>
              <a:buClr>
                <a:srgbClr val="186BA8"/>
              </a:buClr>
              <a:buFont typeface="Arial" panose="020B0604020202020204" pitchFamily="34" charset="0"/>
              <a:buChar char="•"/>
            </a:pPr>
            <a:r>
              <a:rPr lang="en-US" sz="2200" dirty="0"/>
              <a:t>Учење кроз искуство</a:t>
            </a:r>
          </a:p>
          <a:p>
            <a:pPr marL="342900" indent="-342900" algn="l" rtl="0">
              <a:lnSpc>
                <a:spcPts val="2440"/>
              </a:lnSpc>
              <a:buClr>
                <a:srgbClr val="186BA8"/>
              </a:buClr>
              <a:buFont typeface="Arial" panose="020B0604020202020204" pitchFamily="34" charset="0"/>
              <a:buChar char="•"/>
            </a:pPr>
            <a:r>
              <a:rPr lang="en-US" sz="2200" dirty="0" err="1"/>
              <a:t>Учење</a:t>
            </a:r>
            <a:r>
              <a:rPr lang="en-US" sz="2200" dirty="0"/>
              <a:t> </a:t>
            </a:r>
            <a:r>
              <a:rPr lang="sr-Cyrl-RS" sz="2200" dirty="0"/>
              <a:t>како се учи</a:t>
            </a:r>
            <a:r>
              <a:rPr lang="en-US" sz="2200" dirty="0"/>
              <a:t>, управљање учењем, вештине мета-учења</a:t>
            </a:r>
          </a:p>
          <a:p>
            <a:pPr marL="342900" indent="-342900" algn="l" rtl="0">
              <a:lnSpc>
                <a:spcPts val="2440"/>
              </a:lnSpc>
              <a:buClr>
                <a:srgbClr val="186BA8"/>
              </a:buClr>
              <a:buFont typeface="Arial" panose="020B0604020202020204" pitchFamily="34" charset="0"/>
              <a:buChar char="•"/>
            </a:pPr>
            <a:r>
              <a:rPr lang="sr-Cyrl-RS" sz="2200" dirty="0"/>
              <a:t>Мануалне</a:t>
            </a:r>
            <a:r>
              <a:rPr lang="en-US" sz="2200" dirty="0"/>
              <a:t> вештине за информационе и комуникационе технологије (у вези са стратегијама учења)</a:t>
            </a:r>
          </a:p>
          <a:p>
            <a:pPr marL="34290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algn="l" rtl="0">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6020947"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pPr algn="l" rtl="0"/>
            <a:r>
              <a:rPr lang="sr-Cyrl-RS" sz="3200" dirty="0">
                <a:solidFill>
                  <a:schemeClr val="bg1"/>
                </a:solidFill>
              </a:rPr>
              <a:t>Усмереност на раст </a:t>
            </a:r>
            <a:r>
              <a:rPr lang="en-US" sz="3200" dirty="0">
                <a:solidFill>
                  <a:schemeClr val="bg1"/>
                </a:solidFill>
              </a:rPr>
              <a:t>и учење</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05</a:t>
            </a:r>
          </a:p>
        </p:txBody>
      </p:sp>
      <p:grpSp>
        <p:nvGrpSpPr>
          <p:cNvPr id="2" name="Graphic 3">
            <a:extLst>
              <a:ext uri="{FF2B5EF4-FFF2-40B4-BE49-F238E27FC236}">
                <a16:creationId xmlns:a16="http://schemas.microsoft.com/office/drawing/2014/main" id="{053F0558-2959-4B13-6C42-CF01D17B59BF}"/>
              </a:ext>
            </a:extLst>
          </p:cNvPr>
          <p:cNvGrpSpPr/>
          <p:nvPr/>
        </p:nvGrpSpPr>
        <p:grpSpPr>
          <a:xfrm>
            <a:off x="9303344" y="3429000"/>
            <a:ext cx="2004050" cy="2261451"/>
            <a:chOff x="4643578" y="432838"/>
            <a:chExt cx="1028134" cy="1160188"/>
          </a:xfrm>
          <a:solidFill>
            <a:srgbClr val="1C1442"/>
          </a:solidFill>
        </p:grpSpPr>
        <p:sp>
          <p:nvSpPr>
            <p:cNvPr id="3" name="Freeform 2">
              <a:extLst>
                <a:ext uri="{FF2B5EF4-FFF2-40B4-BE49-F238E27FC236}">
                  <a16:creationId xmlns:a16="http://schemas.microsoft.com/office/drawing/2014/main" id="{563BFA03-D16D-C62A-FA5D-52C90A570F6A}"/>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60A9DD"/>
            </a:solidFill>
            <a:ln w="27426" cap="flat">
              <a:noFill/>
              <a:prstDash val="solid"/>
              <a:miter/>
            </a:ln>
          </p:spPr>
          <p:txBody>
            <a:bodyPr rtlCol="0" anchor="ctr"/>
            <a:lstStyle/>
            <a:p>
              <a:pPr algn="l" rtl="0"/>
              <a:endParaRPr lang="en-US"/>
            </a:p>
          </p:txBody>
        </p:sp>
        <p:grpSp>
          <p:nvGrpSpPr>
            <p:cNvPr id="5" name="Graphic 3">
              <a:extLst>
                <a:ext uri="{FF2B5EF4-FFF2-40B4-BE49-F238E27FC236}">
                  <a16:creationId xmlns:a16="http://schemas.microsoft.com/office/drawing/2014/main" id="{DBA48769-4872-01A0-6BC9-F790DD56FF88}"/>
                </a:ext>
              </a:extLst>
            </p:cNvPr>
            <p:cNvGrpSpPr/>
            <p:nvPr/>
          </p:nvGrpSpPr>
          <p:grpSpPr>
            <a:xfrm>
              <a:off x="4643578" y="432838"/>
              <a:ext cx="1028134" cy="1160188"/>
              <a:chOff x="4643578" y="432838"/>
              <a:chExt cx="1028134" cy="1160188"/>
            </a:xfrm>
            <a:grpFill/>
          </p:grpSpPr>
          <p:sp>
            <p:nvSpPr>
              <p:cNvPr id="6" name="Freeform 5">
                <a:extLst>
                  <a:ext uri="{FF2B5EF4-FFF2-40B4-BE49-F238E27FC236}">
                    <a16:creationId xmlns:a16="http://schemas.microsoft.com/office/drawing/2014/main" id="{68971D8C-097E-5736-5192-24A63393D7F0}"/>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algn="l" rtl="0"/>
                <a:endParaRPr lang="en-US"/>
              </a:p>
            </p:txBody>
          </p:sp>
          <p:grpSp>
            <p:nvGrpSpPr>
              <p:cNvPr id="10" name="Graphic 3">
                <a:extLst>
                  <a:ext uri="{FF2B5EF4-FFF2-40B4-BE49-F238E27FC236}">
                    <a16:creationId xmlns:a16="http://schemas.microsoft.com/office/drawing/2014/main" id="{D03FCAD7-5ED8-CEC2-773C-1C7B9CFE850A}"/>
                  </a:ext>
                </a:extLst>
              </p:cNvPr>
              <p:cNvGrpSpPr/>
              <p:nvPr/>
            </p:nvGrpSpPr>
            <p:grpSpPr>
              <a:xfrm>
                <a:off x="4643578" y="432838"/>
                <a:ext cx="1028134" cy="1160188"/>
                <a:chOff x="4643578" y="432838"/>
                <a:chExt cx="1028134" cy="1160188"/>
              </a:xfrm>
              <a:grpFill/>
            </p:grpSpPr>
            <p:sp>
              <p:nvSpPr>
                <p:cNvPr id="11" name="Freeform 10">
                  <a:extLst>
                    <a:ext uri="{FF2B5EF4-FFF2-40B4-BE49-F238E27FC236}">
                      <a16:creationId xmlns:a16="http://schemas.microsoft.com/office/drawing/2014/main" id="{A2534983-E325-F564-9396-66054CC380D8}"/>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algn="l" rtl="0"/>
                  <a:endParaRPr lang="en-US"/>
                </a:p>
              </p:txBody>
            </p:sp>
            <p:sp>
              <p:nvSpPr>
                <p:cNvPr id="12" name="Freeform 11">
                  <a:extLst>
                    <a:ext uri="{FF2B5EF4-FFF2-40B4-BE49-F238E27FC236}">
                      <a16:creationId xmlns:a16="http://schemas.microsoft.com/office/drawing/2014/main" id="{95844413-B864-8360-1B6C-6526A1B528B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algn="l" rtl="0"/>
                  <a:endParaRPr lang="en-US"/>
                </a:p>
              </p:txBody>
            </p:sp>
          </p:grpSp>
        </p:grpSp>
      </p:grpSp>
    </p:spTree>
    <p:extLst>
      <p:ext uri="{BB962C8B-B14F-4D97-AF65-F5344CB8AC3E}">
        <p14:creationId xmlns:p14="http://schemas.microsoft.com/office/powerpoint/2010/main" val="68053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17</a:t>
            </a:fld>
            <a:endParaRPr lang="en-US" sz="1291" dirty="0"/>
          </a:p>
        </p:txBody>
      </p:sp>
      <p:pic>
        <p:nvPicPr>
          <p:cNvPr id="12" name="Picture Placeholder 11">
            <a:extLst>
              <a:ext uri="{FF2B5EF4-FFF2-40B4-BE49-F238E27FC236}">
                <a16:creationId xmlns:a16="http://schemas.microsoft.com/office/drawing/2014/main" id="{B3FB754C-8261-DF0A-DED0-53DE16CF0DFE}"/>
              </a:ext>
            </a:extLst>
          </p:cNvPr>
          <p:cNvPicPr>
            <a:picLocks noGrp="1" noChangeAspect="1"/>
          </p:cNvPicPr>
          <p:nvPr>
            <p:ph type="pic" sz="quarter" idx="21"/>
          </p:nvPr>
        </p:nvPicPr>
        <p:blipFill rotWithShape="1">
          <a:blip r:embed="rId2"/>
          <a:srcRect l="39568" r="19984"/>
          <a:stretch/>
        </p:blipFill>
        <p:spPr>
          <a:xfrm>
            <a:off x="884606" y="0"/>
            <a:ext cx="4993772" cy="6858000"/>
          </a:xfrm>
        </p:spPr>
      </p:pic>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728420"/>
            <a:ext cx="5302318" cy="3868713"/>
          </a:xfrm>
        </p:spPr>
        <p:txBody>
          <a:bodyPr/>
          <a:lstStyle/>
          <a:p>
            <a:pPr algn="just" rtl="0">
              <a:lnSpc>
                <a:spcPts val="2440"/>
              </a:lnSpc>
            </a:pPr>
            <a:r>
              <a:rPr lang="en-US" sz="2200" dirty="0"/>
              <a:t>… </a:t>
            </a:r>
            <a:r>
              <a:rPr lang="en-US" sz="2200" dirty="0" err="1"/>
              <a:t>посматра</a:t>
            </a:r>
            <a:r>
              <a:rPr lang="en-US" sz="2200" dirty="0"/>
              <a:t> </a:t>
            </a:r>
            <a:r>
              <a:rPr lang="en-US" sz="2200" dirty="0" err="1"/>
              <a:t>склоност</a:t>
            </a:r>
            <a:r>
              <a:rPr lang="en-US" sz="2200" dirty="0"/>
              <a:t> </a:t>
            </a:r>
            <a:r>
              <a:rPr lang="sr-Cyrl-RS" sz="2200" dirty="0"/>
              <a:t>ка </a:t>
            </a:r>
            <a:r>
              <a:rPr lang="en-US" sz="2200" dirty="0" err="1"/>
              <a:t>учењу</a:t>
            </a:r>
            <a:r>
              <a:rPr lang="en-US" sz="2200" dirty="0"/>
              <a:t> </a:t>
            </a:r>
            <a:r>
              <a:rPr lang="en-US" sz="2200" dirty="0" err="1"/>
              <a:t>компетенције</a:t>
            </a:r>
            <a:r>
              <a:rPr lang="en-US" sz="2200" dirty="0"/>
              <a:t> </a:t>
            </a:r>
            <a:r>
              <a:rPr lang="en-US" sz="2200" dirty="0" err="1"/>
              <a:t>заједно</a:t>
            </a:r>
            <a:r>
              <a:rPr lang="en-US" sz="2200" dirty="0"/>
              <a:t> </a:t>
            </a:r>
            <a:r>
              <a:rPr lang="en-US" sz="2200" dirty="0" err="1"/>
              <a:t>са</a:t>
            </a:r>
            <a:r>
              <a:rPr lang="en-US" sz="2200" dirty="0"/>
              <a:t> </a:t>
            </a:r>
            <a:r>
              <a:rPr lang="en-US" sz="2200" dirty="0" err="1"/>
              <a:t>личним</a:t>
            </a:r>
            <a:r>
              <a:rPr lang="en-US" sz="2200" dirty="0"/>
              <a:t> и </a:t>
            </a:r>
            <a:r>
              <a:rPr lang="en-US" sz="2200" dirty="0" err="1"/>
              <a:t>друштвеним</a:t>
            </a:r>
            <a:r>
              <a:rPr lang="en-US" sz="2200" dirty="0"/>
              <a:t> </a:t>
            </a:r>
            <a:r>
              <a:rPr lang="en-US" sz="2200" dirty="0" err="1"/>
              <a:t>компетенцијама</a:t>
            </a:r>
            <a:r>
              <a:rPr lang="en-US" sz="2200" dirty="0"/>
              <a:t> и </a:t>
            </a:r>
            <a:r>
              <a:rPr lang="en-US" sz="2200" dirty="0" err="1"/>
              <a:t>објашњава</a:t>
            </a:r>
            <a:r>
              <a:rPr lang="en-US" sz="2200" dirty="0"/>
              <a:t> </a:t>
            </a:r>
            <a:r>
              <a:rPr lang="en-US" sz="2200" dirty="0" err="1"/>
              <a:t>као</a:t>
            </a:r>
            <a:r>
              <a:rPr lang="en-US" sz="2200" dirty="0"/>
              <a:t> „</a:t>
            </a:r>
            <a:r>
              <a:rPr lang="en-US" sz="2200" dirty="0" err="1"/>
              <a:t>способност</a:t>
            </a:r>
            <a:r>
              <a:rPr lang="en-US" sz="2200" dirty="0"/>
              <a:t> </a:t>
            </a:r>
            <a:r>
              <a:rPr lang="en-US" sz="2200" dirty="0" err="1"/>
              <a:t>размишљања</a:t>
            </a:r>
            <a:r>
              <a:rPr lang="en-US" sz="2200" dirty="0"/>
              <a:t> о </a:t>
            </a:r>
            <a:r>
              <a:rPr lang="en-US" sz="2200" dirty="0" err="1"/>
              <a:t>себи</a:t>
            </a:r>
            <a:r>
              <a:rPr lang="en-US" sz="2200" dirty="0"/>
              <a:t>, </a:t>
            </a:r>
            <a:r>
              <a:rPr lang="en-US" sz="2200" dirty="0" err="1"/>
              <a:t>ефикасног</a:t>
            </a:r>
            <a:r>
              <a:rPr lang="en-US" sz="2200" dirty="0"/>
              <a:t> </a:t>
            </a:r>
            <a:r>
              <a:rPr lang="en-US" sz="2200" dirty="0" err="1"/>
              <a:t>управљања</a:t>
            </a:r>
            <a:r>
              <a:rPr lang="en-US" sz="2200" dirty="0"/>
              <a:t> </a:t>
            </a:r>
            <a:r>
              <a:rPr lang="en-US" sz="2200" dirty="0" err="1"/>
              <a:t>временом</a:t>
            </a:r>
            <a:r>
              <a:rPr lang="en-US" sz="2200" dirty="0"/>
              <a:t> и </a:t>
            </a:r>
            <a:r>
              <a:rPr lang="en-US" sz="2200" dirty="0" err="1"/>
              <a:t>информацијама</a:t>
            </a:r>
            <a:r>
              <a:rPr lang="en-US" sz="2200" dirty="0"/>
              <a:t>, </a:t>
            </a:r>
            <a:r>
              <a:rPr lang="en-US" sz="2200" dirty="0" err="1"/>
              <a:t>рада</a:t>
            </a:r>
            <a:r>
              <a:rPr lang="en-US" sz="2200" dirty="0"/>
              <a:t> </a:t>
            </a:r>
            <a:r>
              <a:rPr lang="en-US" sz="2200" dirty="0" err="1"/>
              <a:t>са</a:t>
            </a:r>
            <a:r>
              <a:rPr lang="en-US" sz="2200" dirty="0"/>
              <a:t> </a:t>
            </a:r>
            <a:r>
              <a:rPr lang="en-US" sz="2200" dirty="0" err="1"/>
              <a:t>другима</a:t>
            </a:r>
            <a:r>
              <a:rPr lang="en-US" sz="2200" dirty="0"/>
              <a:t> </a:t>
            </a:r>
            <a:r>
              <a:rPr lang="en-US" sz="2200" dirty="0" err="1"/>
              <a:t>на</a:t>
            </a:r>
            <a:r>
              <a:rPr lang="en-US" sz="2200" dirty="0"/>
              <a:t> </a:t>
            </a:r>
            <a:r>
              <a:rPr lang="en-US" sz="2200" dirty="0" err="1"/>
              <a:t>конструктиван</a:t>
            </a:r>
            <a:r>
              <a:rPr lang="en-US" sz="2200" dirty="0"/>
              <a:t> </a:t>
            </a:r>
            <a:r>
              <a:rPr lang="en-US" sz="2200" dirty="0" err="1"/>
              <a:t>начин</a:t>
            </a:r>
            <a:r>
              <a:rPr lang="en-US" sz="2200" dirty="0"/>
              <a:t>, </a:t>
            </a:r>
            <a:r>
              <a:rPr lang="en-US" sz="2200" dirty="0" err="1"/>
              <a:t>задржавања</a:t>
            </a:r>
            <a:r>
              <a:rPr lang="en-US" sz="2200" dirty="0"/>
              <a:t> </a:t>
            </a:r>
            <a:r>
              <a:rPr lang="en-US" sz="2200" dirty="0" err="1"/>
              <a:t>отпорности</a:t>
            </a:r>
            <a:r>
              <a:rPr lang="en-US" sz="2200" dirty="0"/>
              <a:t> и </a:t>
            </a:r>
            <a:r>
              <a:rPr lang="en-US" sz="2200" dirty="0" err="1"/>
              <a:t>управљања</a:t>
            </a:r>
            <a:r>
              <a:rPr lang="en-US" sz="2200" dirty="0"/>
              <a:t> </a:t>
            </a:r>
            <a:r>
              <a:rPr lang="en-US" sz="2200" dirty="0" err="1"/>
              <a:t>сопственим</a:t>
            </a:r>
            <a:r>
              <a:rPr lang="en-US" sz="2200" dirty="0"/>
              <a:t> </a:t>
            </a:r>
            <a:r>
              <a:rPr lang="en-US" sz="2200" dirty="0" err="1"/>
              <a:t>учењем</a:t>
            </a:r>
            <a:r>
              <a:rPr lang="en-US" sz="2200" dirty="0"/>
              <a:t> и </a:t>
            </a:r>
            <a:r>
              <a:rPr lang="en-US" sz="2200" dirty="0" err="1"/>
              <a:t>каријером</a:t>
            </a:r>
            <a:r>
              <a:rPr lang="en-US" sz="2200" dirty="0"/>
              <a:t>”.</a:t>
            </a:r>
          </a:p>
          <a:p>
            <a:pPr algn="l" rtl="0">
              <a:lnSpc>
                <a:spcPts val="2440"/>
              </a:lnSpc>
            </a:pPr>
            <a:endParaRPr lang="en-US" sz="2200" dirty="0"/>
          </a:p>
          <a:p>
            <a:pPr algn="just" rtl="0">
              <a:lnSpc>
                <a:spcPts val="2440"/>
              </a:lnSpc>
            </a:pPr>
            <a:r>
              <a:rPr lang="en-US" sz="2200" dirty="0" err="1"/>
              <a:t>Укључује</a:t>
            </a:r>
            <a:r>
              <a:rPr lang="en-US" sz="2200" dirty="0"/>
              <a:t> </a:t>
            </a:r>
            <a:r>
              <a:rPr lang="en-US" sz="2200" dirty="0" err="1"/>
              <a:t>способност</a:t>
            </a:r>
            <a:r>
              <a:rPr lang="en-US" sz="2200" dirty="0"/>
              <a:t> </a:t>
            </a:r>
            <a:r>
              <a:rPr lang="en-US" sz="2200" dirty="0" err="1"/>
              <a:t>да</a:t>
            </a:r>
            <a:r>
              <a:rPr lang="en-US" sz="2200" dirty="0"/>
              <a:t> </a:t>
            </a:r>
            <a:r>
              <a:rPr lang="en-US" sz="2200" dirty="0" err="1"/>
              <a:t>се</a:t>
            </a:r>
            <a:r>
              <a:rPr lang="en-US" sz="2200" dirty="0"/>
              <a:t> </a:t>
            </a:r>
            <a:r>
              <a:rPr lang="en-US" sz="2200" dirty="0" err="1"/>
              <a:t>носи</a:t>
            </a:r>
            <a:r>
              <a:rPr lang="sr-Cyrl-RS" sz="2200" dirty="0"/>
              <a:t>мо</a:t>
            </a:r>
            <a:r>
              <a:rPr lang="en-US" sz="2200" dirty="0"/>
              <a:t> </a:t>
            </a:r>
            <a:r>
              <a:rPr lang="en-US" sz="2200" dirty="0" err="1"/>
              <a:t>са</a:t>
            </a:r>
            <a:r>
              <a:rPr lang="en-US" sz="2200" dirty="0"/>
              <a:t> </a:t>
            </a:r>
            <a:r>
              <a:rPr lang="en-US" sz="2200" dirty="0" err="1"/>
              <a:t>неизвесношћу</a:t>
            </a:r>
            <a:r>
              <a:rPr lang="en-US" sz="2200" dirty="0"/>
              <a:t> и </a:t>
            </a:r>
            <a:r>
              <a:rPr lang="en-US" sz="2200" dirty="0" err="1"/>
              <a:t>сложеношћу</a:t>
            </a:r>
            <a:r>
              <a:rPr lang="en-US" sz="2200" dirty="0"/>
              <a:t>, </a:t>
            </a:r>
            <a:r>
              <a:rPr lang="en-US" sz="2200" dirty="0" err="1"/>
              <a:t>научи</a:t>
            </a:r>
            <a:r>
              <a:rPr lang="sr-Cyrl-RS" sz="2200" dirty="0"/>
              <a:t>мо</a:t>
            </a:r>
            <a:r>
              <a:rPr lang="en-US" sz="2200" dirty="0"/>
              <a:t> </a:t>
            </a:r>
            <a:r>
              <a:rPr lang="en-US" sz="2200" dirty="0" err="1"/>
              <a:t>да</a:t>
            </a:r>
            <a:r>
              <a:rPr lang="en-US" sz="2200" dirty="0"/>
              <a:t> </a:t>
            </a:r>
            <a:r>
              <a:rPr lang="en-US" sz="2200" dirty="0" err="1"/>
              <a:t>учи</a:t>
            </a:r>
            <a:r>
              <a:rPr lang="sr-Cyrl-RS" sz="2200" dirty="0"/>
              <a:t>мо</a:t>
            </a:r>
            <a:r>
              <a:rPr lang="en-US" sz="2200" dirty="0"/>
              <a:t>, </a:t>
            </a:r>
            <a:r>
              <a:rPr lang="en-US" sz="2200" dirty="0" err="1"/>
              <a:t>подржи</a:t>
            </a:r>
            <a:r>
              <a:rPr lang="sr-Cyrl-RS" sz="2200" dirty="0"/>
              <a:t>мо</a:t>
            </a:r>
            <a:r>
              <a:rPr lang="en-US" sz="2200" dirty="0"/>
              <a:t> </a:t>
            </a:r>
            <a:r>
              <a:rPr lang="en-US" sz="2200" dirty="0" err="1"/>
              <a:t>своје</a:t>
            </a:r>
            <a:r>
              <a:rPr lang="en-US" sz="2200" dirty="0"/>
              <a:t> </a:t>
            </a:r>
            <a:r>
              <a:rPr lang="en-US" sz="2200" dirty="0" err="1"/>
              <a:t>физичко</a:t>
            </a:r>
            <a:r>
              <a:rPr lang="en-US" sz="2200" dirty="0"/>
              <a:t> и </a:t>
            </a:r>
            <a:r>
              <a:rPr lang="en-US" sz="2200" dirty="0" err="1"/>
              <a:t>емоционално</a:t>
            </a:r>
            <a:r>
              <a:rPr lang="en-US" sz="2200" dirty="0"/>
              <a:t> </a:t>
            </a:r>
            <a:r>
              <a:rPr lang="en-US" sz="2200" dirty="0" err="1"/>
              <a:t>благостање</a:t>
            </a:r>
            <a:r>
              <a:rPr lang="en-US" sz="2200" dirty="0"/>
              <a:t>, </a:t>
            </a:r>
            <a:r>
              <a:rPr lang="en-US" sz="2200" dirty="0" err="1"/>
              <a:t>да</a:t>
            </a:r>
            <a:r>
              <a:rPr lang="en-US" sz="2200" dirty="0"/>
              <a:t> </a:t>
            </a:r>
            <a:r>
              <a:rPr lang="en-US" sz="2200" dirty="0" err="1"/>
              <a:t>одржи</a:t>
            </a:r>
            <a:r>
              <a:rPr lang="sr-Cyrl-RS" sz="2200" dirty="0"/>
              <a:t>мо </a:t>
            </a:r>
            <a:r>
              <a:rPr lang="en-US" sz="2200" dirty="0" err="1"/>
              <a:t>физичко</a:t>
            </a:r>
            <a:r>
              <a:rPr lang="en-US" sz="2200" dirty="0"/>
              <a:t> и </a:t>
            </a:r>
            <a:r>
              <a:rPr lang="en-US" sz="2200" dirty="0" err="1"/>
              <a:t>ментално</a:t>
            </a:r>
            <a:r>
              <a:rPr lang="en-US" sz="2200" dirty="0"/>
              <a:t> </a:t>
            </a:r>
            <a:r>
              <a:rPr lang="en-US" sz="2200" dirty="0" err="1"/>
              <a:t>здравље</a:t>
            </a:r>
            <a:r>
              <a:rPr lang="en-US" sz="2200" dirty="0"/>
              <a:t> и </a:t>
            </a:r>
            <a:r>
              <a:rPr lang="en-US" sz="2200" dirty="0" err="1"/>
              <a:t>да</a:t>
            </a:r>
            <a:r>
              <a:rPr lang="en-US" sz="2200" dirty="0"/>
              <a:t> </a:t>
            </a:r>
            <a:r>
              <a:rPr lang="en-US" sz="2200" dirty="0" err="1"/>
              <a:t>буде</a:t>
            </a:r>
            <a:r>
              <a:rPr lang="sr-Cyrl-RS" sz="2200" dirty="0"/>
              <a:t>мо</a:t>
            </a:r>
            <a:r>
              <a:rPr lang="en-US" sz="2200" dirty="0"/>
              <a:t> у </a:t>
            </a:r>
            <a:r>
              <a:rPr lang="en-US" sz="2200" dirty="0" err="1"/>
              <a:t>стању</a:t>
            </a:r>
            <a:r>
              <a:rPr lang="en-US" sz="2200" dirty="0"/>
              <a:t> </a:t>
            </a:r>
            <a:r>
              <a:rPr lang="en-US" sz="2200" dirty="0" err="1"/>
              <a:t>да</a:t>
            </a:r>
            <a:r>
              <a:rPr lang="en-US" sz="2200" dirty="0"/>
              <a:t> </a:t>
            </a:r>
            <a:r>
              <a:rPr lang="en-US" sz="2200" dirty="0" err="1"/>
              <a:t>води</a:t>
            </a:r>
            <a:r>
              <a:rPr lang="sr-Cyrl-RS" sz="2200" dirty="0"/>
              <a:t>мо</a:t>
            </a:r>
            <a:r>
              <a:rPr lang="en-US" sz="2200" dirty="0"/>
              <a:t> </a:t>
            </a:r>
            <a:r>
              <a:rPr lang="en-US" sz="2200" dirty="0" err="1"/>
              <a:t>здрав</a:t>
            </a:r>
            <a:r>
              <a:rPr lang="sr-Cyrl-RS" sz="2200" dirty="0"/>
              <a:t> и освешћен</a:t>
            </a:r>
            <a:r>
              <a:rPr lang="en-US" sz="2200" dirty="0"/>
              <a:t> </a:t>
            </a:r>
            <a:r>
              <a:rPr lang="en-US" sz="2200" dirty="0" err="1"/>
              <a:t>живот</a:t>
            </a:r>
            <a:r>
              <a:rPr lang="en-US" sz="2200" dirty="0"/>
              <a:t> </a:t>
            </a:r>
            <a:r>
              <a:rPr lang="en-US" sz="2200" dirty="0" err="1"/>
              <a:t>оријентисан</a:t>
            </a:r>
            <a:r>
              <a:rPr lang="en-US" sz="2200" dirty="0"/>
              <a:t> </a:t>
            </a:r>
            <a:r>
              <a:rPr lang="en-US" sz="2200" dirty="0" err="1"/>
              <a:t>на</a:t>
            </a:r>
            <a:r>
              <a:rPr lang="en-US" sz="2200" dirty="0"/>
              <a:t> </a:t>
            </a:r>
            <a:r>
              <a:rPr lang="en-US" sz="2200" dirty="0" err="1"/>
              <a:t>будућност</a:t>
            </a:r>
            <a:r>
              <a:rPr lang="en-US" sz="2200" dirty="0"/>
              <a:t>, </a:t>
            </a:r>
            <a:r>
              <a:rPr lang="en-US" sz="2200" dirty="0" err="1"/>
              <a:t>саосећа</a:t>
            </a:r>
            <a:r>
              <a:rPr lang="sr-Cyrl-RS" sz="2200" dirty="0"/>
              <a:t>мо</a:t>
            </a:r>
            <a:r>
              <a:rPr lang="en-US" sz="2200" dirty="0"/>
              <a:t> и </a:t>
            </a:r>
            <a:r>
              <a:rPr lang="en-US" sz="2200" dirty="0" err="1"/>
              <a:t>управља</a:t>
            </a:r>
            <a:r>
              <a:rPr lang="sr-Cyrl-RS" sz="2200" dirty="0"/>
              <a:t>мо конфликтима</a:t>
            </a:r>
            <a:r>
              <a:rPr lang="en-US" sz="2200" dirty="0"/>
              <a:t> у </a:t>
            </a:r>
            <a:r>
              <a:rPr lang="en-US" sz="2200" dirty="0" err="1"/>
              <a:t>инклузивном</a:t>
            </a:r>
            <a:r>
              <a:rPr lang="en-US" sz="2200" dirty="0"/>
              <a:t> и </a:t>
            </a:r>
            <a:r>
              <a:rPr lang="en-US" sz="2200" dirty="0" err="1"/>
              <a:t>подржавајућем</a:t>
            </a:r>
            <a:r>
              <a:rPr lang="en-US" sz="2200" dirty="0"/>
              <a:t> </a:t>
            </a:r>
            <a:r>
              <a:rPr lang="en-US" sz="2200" dirty="0" err="1"/>
              <a:t>контексту</a:t>
            </a:r>
            <a:r>
              <a:rPr lang="en-US" sz="2200" dirty="0"/>
              <a:t>.</a:t>
            </a:r>
          </a:p>
          <a:p>
            <a:pPr algn="just" rtl="0">
              <a:lnSpc>
                <a:spcPts val="2440"/>
              </a:lnSpc>
            </a:pPr>
            <a:endParaRPr lang="en-US" sz="2200" dirty="0"/>
          </a:p>
        </p:txBody>
      </p:sp>
      <p:sp>
        <p:nvSpPr>
          <p:cNvPr id="14" name="TextBox 13">
            <a:extLst>
              <a:ext uri="{FF2B5EF4-FFF2-40B4-BE49-F238E27FC236}">
                <a16:creationId xmlns:a16="http://schemas.microsoft.com/office/drawing/2014/main" id="{9954EB74-4661-6EF6-D84C-F8DF48E54211}"/>
              </a:ext>
            </a:extLst>
          </p:cNvPr>
          <p:cNvSpPr txBox="1"/>
          <p:nvPr/>
        </p:nvSpPr>
        <p:spPr>
          <a:xfrm>
            <a:off x="1220491" y="728420"/>
            <a:ext cx="3320511" cy="1631216"/>
          </a:xfrm>
          <a:prstGeom prst="rect">
            <a:avLst/>
          </a:prstGeom>
          <a:noFill/>
        </p:spPr>
        <p:txBody>
          <a:bodyPr wrap="square">
            <a:spAutoFit/>
          </a:bodyPr>
          <a:lstStyle/>
          <a:p>
            <a:pPr algn="l" rtl="0"/>
            <a:r>
              <a:rPr lang="en-US" sz="2500" dirty="0">
                <a:solidFill>
                  <a:schemeClr val="bg1"/>
                </a:solidFill>
                <a:latin typeface="Calibri" panose="020F0502020204030204" pitchFamily="34" charset="0"/>
                <a:cs typeface="Calibri" panose="020F0502020204030204" pitchFamily="34" charset="0"/>
              </a:rPr>
              <a:t>Европски оквир кључних компетенција </a:t>
            </a:r>
            <a:r>
              <a:rPr lang="en-US" sz="2500" dirty="0" err="1">
                <a:solidFill>
                  <a:schemeClr val="bg1"/>
                </a:solidFill>
                <a:latin typeface="Calibri" panose="020F0502020204030204" pitchFamily="34" charset="0"/>
                <a:cs typeface="Calibri" panose="020F0502020204030204" pitchFamily="34" charset="0"/>
              </a:rPr>
              <a:t>за</a:t>
            </a:r>
            <a:r>
              <a:rPr lang="en-US" sz="2500" dirty="0">
                <a:solidFill>
                  <a:schemeClr val="bg1"/>
                </a:solidFill>
                <a:latin typeface="Calibri" panose="020F0502020204030204" pitchFamily="34" charset="0"/>
                <a:cs typeface="Calibri" panose="020F0502020204030204" pitchFamily="34" charset="0"/>
              </a:rPr>
              <a:t> </a:t>
            </a:r>
            <a:r>
              <a:rPr lang="en-US" sz="2500" dirty="0" err="1">
                <a:solidFill>
                  <a:schemeClr val="bg1"/>
                </a:solidFill>
                <a:latin typeface="Calibri" panose="020F0502020204030204" pitchFamily="34" charset="0"/>
                <a:cs typeface="Calibri" panose="020F0502020204030204" pitchFamily="34" charset="0"/>
              </a:rPr>
              <a:t>целоживотно</a:t>
            </a:r>
            <a:r>
              <a:rPr lang="en-US" sz="2500" dirty="0">
                <a:solidFill>
                  <a:schemeClr val="bg1"/>
                </a:solidFill>
                <a:latin typeface="Calibri" panose="020F0502020204030204" pitchFamily="34" charset="0"/>
                <a:cs typeface="Calibri" panose="020F0502020204030204" pitchFamily="34" charset="0"/>
              </a:rPr>
              <a:t> учење (</a:t>
            </a:r>
            <a:r>
              <a:rPr lang="en-US" sz="2500" dirty="0" err="1">
                <a:solidFill>
                  <a:schemeClr val="bg1"/>
                </a:solidFill>
                <a:latin typeface="Calibri" panose="020F0502020204030204" pitchFamily="34" charset="0"/>
                <a:cs typeface="Calibri" panose="020F0502020204030204" pitchFamily="34" charset="0"/>
              </a:rPr>
              <a:t>Савет</a:t>
            </a:r>
            <a:r>
              <a:rPr lang="en-US" sz="2500" dirty="0">
                <a:solidFill>
                  <a:schemeClr val="bg1"/>
                </a:solidFill>
                <a:latin typeface="Calibri" panose="020F0502020204030204" pitchFamily="34" charset="0"/>
                <a:cs typeface="Calibri" panose="020F0502020204030204" pitchFamily="34" charset="0"/>
              </a:rPr>
              <a:t> ЕУ, 2018)…</a:t>
            </a:r>
          </a:p>
        </p:txBody>
      </p:sp>
    </p:spTree>
    <p:extLst>
      <p:ext uri="{BB962C8B-B14F-4D97-AF65-F5344CB8AC3E}">
        <p14:creationId xmlns:p14="http://schemas.microsoft.com/office/powerpoint/2010/main" val="161217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2200760"/>
            <a:ext cx="12192000" cy="367309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18</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865593" y="5590939"/>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882806" y="713762"/>
            <a:ext cx="10275974"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sr-Cyrl-RS" sz="2200" dirty="0"/>
              <a:t>Усмереност на раст </a:t>
            </a:r>
            <a:r>
              <a:rPr lang="en-US" sz="2200" dirty="0" err="1"/>
              <a:t>је</a:t>
            </a:r>
            <a:r>
              <a:rPr lang="en-US" sz="2200" dirty="0"/>
              <a:t> критична полазна тачка за свачији пут учења. </a:t>
            </a:r>
            <a:r>
              <a:rPr lang="sr-Cyrl-RS" sz="2200" dirty="0"/>
              <a:t>Како кажу</a:t>
            </a:r>
            <a:r>
              <a:rPr lang="en-US" sz="2200" dirty="0"/>
              <a:t> </a:t>
            </a:r>
            <a:r>
              <a:rPr lang="en-US" sz="2200" dirty="0" err="1"/>
              <a:t>Сал</a:t>
            </a:r>
            <a:r>
              <a:rPr lang="sr-Cyrl-RS" sz="2200" dirty="0"/>
              <a:t>а</a:t>
            </a:r>
            <a:r>
              <a:rPr lang="en-US" sz="2200" dirty="0"/>
              <a:t>, </a:t>
            </a:r>
            <a:r>
              <a:rPr lang="en-US" sz="2200" dirty="0" err="1"/>
              <a:t>Пуние</a:t>
            </a:r>
            <a:r>
              <a:rPr lang="en-US" sz="2200" dirty="0"/>
              <a:t>,</a:t>
            </a:r>
            <a:r>
              <a:rPr lang="sr-Cyrl-RS" sz="2200" dirty="0"/>
              <a:t> </a:t>
            </a:r>
            <a:r>
              <a:rPr lang="en-US" sz="2200" dirty="0" err="1"/>
              <a:t>Гарков</a:t>
            </a:r>
            <a:r>
              <a:rPr lang="sr-Cyrl-RS" sz="2200" dirty="0"/>
              <a:t> </a:t>
            </a:r>
            <a:r>
              <a:rPr lang="en-US" sz="2200" dirty="0"/>
              <a:t>и </a:t>
            </a:r>
            <a:r>
              <a:rPr lang="sr-Cyrl-RS" sz="2200" dirty="0"/>
              <a:t>Кабрера</a:t>
            </a:r>
            <a:r>
              <a:rPr lang="en-US" sz="2200" dirty="0"/>
              <a:t> (2020), начин </a:t>
            </a:r>
            <a:r>
              <a:rPr lang="en-US" sz="2200" dirty="0" err="1"/>
              <a:t>размишљања</a:t>
            </a:r>
            <a:r>
              <a:rPr lang="en-US" sz="2200" dirty="0"/>
              <a:t> </a:t>
            </a:r>
            <a:r>
              <a:rPr lang="sr-Cyrl-RS" sz="2200" dirty="0"/>
              <a:t>о </a:t>
            </a:r>
            <a:r>
              <a:rPr lang="en-US" sz="2200" dirty="0" err="1"/>
              <a:t>раст</a:t>
            </a:r>
            <a:r>
              <a:rPr lang="sr-Cyrl-RS" sz="2200" dirty="0"/>
              <a:t>у</a:t>
            </a:r>
            <a:r>
              <a:rPr lang="en-US" sz="2200" dirty="0"/>
              <a:t> – вера у сопствени и туђи потенцијал да </a:t>
            </a:r>
            <a:r>
              <a:rPr lang="en-US" sz="2200" dirty="0" err="1"/>
              <a:t>непрестано</a:t>
            </a:r>
            <a:r>
              <a:rPr lang="en-US" sz="2200" dirty="0"/>
              <a:t> </a:t>
            </a:r>
            <a:r>
              <a:rPr lang="en-US" sz="2200" dirty="0" err="1"/>
              <a:t>уч</a:t>
            </a:r>
            <a:r>
              <a:rPr lang="sr-Cyrl-RS" sz="2200" dirty="0"/>
              <a:t>имо</a:t>
            </a:r>
            <a:r>
              <a:rPr lang="en-US" sz="2200" dirty="0"/>
              <a:t> и </a:t>
            </a:r>
            <a:r>
              <a:rPr lang="en-US" sz="2200" dirty="0" err="1"/>
              <a:t>напредуј</a:t>
            </a:r>
            <a:r>
              <a:rPr lang="sr-Cyrl-RS" sz="2200" dirty="0"/>
              <a:t>емо</a:t>
            </a:r>
            <a:r>
              <a:rPr lang="en-US" sz="2200" dirty="0"/>
              <a:t> – </a:t>
            </a:r>
            <a:r>
              <a:rPr lang="sr-Cyrl-RS" sz="2200" dirty="0"/>
              <a:t>се </a:t>
            </a:r>
            <a:r>
              <a:rPr lang="en-US" sz="2200" dirty="0" err="1"/>
              <a:t>може</a:t>
            </a:r>
            <a:r>
              <a:rPr lang="en-US" sz="2200" dirty="0"/>
              <a:t> </a:t>
            </a:r>
            <a:r>
              <a:rPr lang="en-US" sz="2200" dirty="0" err="1"/>
              <a:t>описати</a:t>
            </a:r>
            <a:r>
              <a:rPr lang="en-US" sz="2200" dirty="0"/>
              <a:t> следећим дескрипторима:</a:t>
            </a:r>
          </a:p>
          <a:p>
            <a:pPr algn="l" rtl="0">
              <a:lnSpc>
                <a:spcPts val="2440"/>
              </a:lnSpc>
            </a:pPr>
            <a:endParaRPr lang="en-US" sz="2200" dirty="0"/>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2303888" y="2603832"/>
            <a:ext cx="9312055" cy="171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r>
              <a:rPr lang="en-US" sz="2200" dirty="0">
                <a:solidFill>
                  <a:schemeClr val="bg1"/>
                </a:solidFill>
              </a:rPr>
              <a:t>Свест и поверење у своје и туђе способности </a:t>
            </a:r>
            <a:r>
              <a:rPr lang="en-US" sz="2200" dirty="0" err="1">
                <a:solidFill>
                  <a:schemeClr val="bg1"/>
                </a:solidFill>
              </a:rPr>
              <a:t>да</a:t>
            </a:r>
            <a:r>
              <a:rPr lang="en-US" sz="2200" dirty="0">
                <a:solidFill>
                  <a:schemeClr val="bg1"/>
                </a:solidFill>
              </a:rPr>
              <a:t> </a:t>
            </a:r>
            <a:r>
              <a:rPr lang="en-US" sz="2200" dirty="0" err="1">
                <a:solidFill>
                  <a:schemeClr val="bg1"/>
                </a:solidFill>
              </a:rPr>
              <a:t>уч</a:t>
            </a:r>
            <a:r>
              <a:rPr lang="sr-Cyrl-RS" sz="2200" dirty="0">
                <a:solidFill>
                  <a:schemeClr val="bg1"/>
                </a:solidFill>
              </a:rPr>
              <a:t>имо</a:t>
            </a:r>
            <a:r>
              <a:rPr lang="en-US" sz="2200" dirty="0">
                <a:solidFill>
                  <a:schemeClr val="bg1"/>
                </a:solidFill>
              </a:rPr>
              <a:t>,</a:t>
            </a:r>
            <a:r>
              <a:rPr lang="sr-Cyrl-RS" sz="2200" dirty="0">
                <a:solidFill>
                  <a:schemeClr val="bg1"/>
                </a:solidFill>
              </a:rPr>
              <a:t> напредујемо</a:t>
            </a:r>
            <a:r>
              <a:rPr lang="en-US" sz="2200" dirty="0">
                <a:solidFill>
                  <a:schemeClr val="bg1"/>
                </a:solidFill>
              </a:rPr>
              <a:t> и </a:t>
            </a:r>
            <a:r>
              <a:rPr lang="sr-Cyrl-RS" sz="2200" dirty="0">
                <a:solidFill>
                  <a:schemeClr val="bg1"/>
                </a:solidFill>
              </a:rPr>
              <a:t>остварујемо постигнућа</a:t>
            </a:r>
            <a:r>
              <a:rPr lang="en-US" sz="2200" dirty="0">
                <a:solidFill>
                  <a:schemeClr val="bg1"/>
                </a:solidFill>
              </a:rPr>
              <a:t> радом и посвећеношћу.</a:t>
            </a:r>
          </a:p>
          <a:p>
            <a:pPr algn="l" rtl="0"/>
            <a:endParaRPr lang="en-US" sz="2200" dirty="0">
              <a:solidFill>
                <a:schemeClr val="bg1"/>
              </a:solidFill>
            </a:endParaRPr>
          </a:p>
          <a:p>
            <a:pPr algn="just" rtl="0"/>
            <a:r>
              <a:rPr lang="en-US" sz="2200" dirty="0">
                <a:solidFill>
                  <a:schemeClr val="bg1"/>
                </a:solidFill>
              </a:rPr>
              <a:t>Разумевање да је учење доживотни процес који захтева отвореност, радозналост и одлучност.</a:t>
            </a:r>
          </a:p>
          <a:p>
            <a:pPr algn="l" rtl="0"/>
            <a:endParaRPr lang="en-US" sz="2200" dirty="0">
              <a:solidFill>
                <a:schemeClr val="bg1"/>
              </a:solidFill>
            </a:endParaRPr>
          </a:p>
          <a:p>
            <a:pPr algn="just" rtl="0"/>
            <a:r>
              <a:rPr lang="en-US" sz="2200" dirty="0">
                <a:solidFill>
                  <a:schemeClr val="bg1"/>
                </a:solidFill>
              </a:rPr>
              <a:t>Размишљање о повратним информацијама других људи, као и о успешним и неуспешним искуствима како би се наставио развој сопствених потенцијала.</a:t>
            </a:r>
          </a:p>
          <a:p>
            <a:pPr algn="l" rtl="0"/>
            <a:endParaRPr lang="en-US" sz="2200" dirty="0">
              <a:solidFill>
                <a:schemeClr val="bg1"/>
              </a:solidFill>
            </a:endParaRPr>
          </a:p>
          <a:p>
            <a:pPr algn="l" rtl="0"/>
            <a:endParaRPr lang="en-US" sz="2200" dirty="0">
              <a:solidFill>
                <a:schemeClr val="bg1"/>
              </a:solidFill>
            </a:endParaRPr>
          </a:p>
          <a:p>
            <a:pPr algn="l" rtl="0"/>
            <a:endParaRPr lang="en-US" sz="2200" dirty="0">
              <a:solidFill>
                <a:schemeClr val="bg1"/>
              </a:solidFill>
            </a:endParaRP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749724" y="2603832"/>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r>
              <a:rPr lang="en-US" sz="4000" b="1" dirty="0"/>
              <a:t>01</a:t>
            </a:r>
          </a:p>
        </p:txBody>
      </p:sp>
      <p:sp>
        <p:nvSpPr>
          <p:cNvPr id="9" name="Text Placeholder 10">
            <a:extLst>
              <a:ext uri="{FF2B5EF4-FFF2-40B4-BE49-F238E27FC236}">
                <a16:creationId xmlns:a16="http://schemas.microsoft.com/office/drawing/2014/main" id="{0155CC77-B50B-4F3C-8A04-706A56ADDD83}"/>
              </a:ext>
            </a:extLst>
          </p:cNvPr>
          <p:cNvSpPr txBox="1">
            <a:spLocks/>
          </p:cNvSpPr>
          <p:nvPr/>
        </p:nvSpPr>
        <p:spPr>
          <a:xfrm>
            <a:off x="749724" y="360234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r>
              <a:rPr lang="en-US" sz="4000" b="1" dirty="0"/>
              <a:t>02</a:t>
            </a:r>
          </a:p>
        </p:txBody>
      </p:sp>
      <p:sp>
        <p:nvSpPr>
          <p:cNvPr id="12" name="Text Placeholder 10">
            <a:extLst>
              <a:ext uri="{FF2B5EF4-FFF2-40B4-BE49-F238E27FC236}">
                <a16:creationId xmlns:a16="http://schemas.microsoft.com/office/drawing/2014/main" id="{E3D0E89E-2BAE-70D6-600A-B04DD7B7B049}"/>
              </a:ext>
            </a:extLst>
          </p:cNvPr>
          <p:cNvSpPr txBox="1">
            <a:spLocks/>
          </p:cNvSpPr>
          <p:nvPr/>
        </p:nvSpPr>
        <p:spPr>
          <a:xfrm>
            <a:off x="749724" y="4641824"/>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r>
              <a:rPr lang="en-US" sz="4000" b="1" dirty="0"/>
              <a:t>03</a:t>
            </a:r>
          </a:p>
        </p:txBody>
      </p:sp>
      <p:sp>
        <p:nvSpPr>
          <p:cNvPr id="13" name="Rectangle 12">
            <a:extLst>
              <a:ext uri="{FF2B5EF4-FFF2-40B4-BE49-F238E27FC236}">
                <a16:creationId xmlns:a16="http://schemas.microsoft.com/office/drawing/2014/main" id="{6F791082-0483-D4EF-130B-FDB5D813CA60}"/>
              </a:ext>
            </a:extLst>
          </p:cNvPr>
          <p:cNvSpPr/>
          <p:nvPr/>
        </p:nvSpPr>
        <p:spPr>
          <a:xfrm>
            <a:off x="482222" y="3423075"/>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4505727"/>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1802794" y="277774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000">
              <a:solidFill>
                <a:schemeClr val="bg1"/>
              </a:solidFill>
              <a:latin typeface="Calibri" panose="020F0502020204030204" pitchFamily="34" charset="0"/>
              <a:cs typeface="Calibri" panose="020F0502020204030204" pitchFamily="34" charset="0"/>
            </a:endParaRPr>
          </a:p>
        </p:txBody>
      </p:sp>
      <p:sp>
        <p:nvSpPr>
          <p:cNvPr id="16" name="Triangle 15">
            <a:extLst>
              <a:ext uri="{FF2B5EF4-FFF2-40B4-BE49-F238E27FC236}">
                <a16:creationId xmlns:a16="http://schemas.microsoft.com/office/drawing/2014/main" id="{FE448F9E-EE6D-794C-38F1-A1D603BD1710}"/>
              </a:ext>
            </a:extLst>
          </p:cNvPr>
          <p:cNvSpPr/>
          <p:nvPr/>
        </p:nvSpPr>
        <p:spPr>
          <a:xfrm rot="5400000">
            <a:off x="1802794" y="378889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000">
              <a:solidFill>
                <a:schemeClr val="bg1"/>
              </a:solidFill>
              <a:latin typeface="Calibri" panose="020F0502020204030204" pitchFamily="34" charset="0"/>
              <a:cs typeface="Calibri" panose="020F0502020204030204" pitchFamily="34" charset="0"/>
            </a:endParaRPr>
          </a:p>
        </p:txBody>
      </p:sp>
      <p:sp>
        <p:nvSpPr>
          <p:cNvPr id="17" name="Triangle 16">
            <a:extLst>
              <a:ext uri="{FF2B5EF4-FFF2-40B4-BE49-F238E27FC236}">
                <a16:creationId xmlns:a16="http://schemas.microsoft.com/office/drawing/2014/main" id="{A665726E-3733-A158-EA7B-EE6FB744E79A}"/>
              </a:ext>
            </a:extLst>
          </p:cNvPr>
          <p:cNvSpPr/>
          <p:nvPr/>
        </p:nvSpPr>
        <p:spPr>
          <a:xfrm rot="5400000">
            <a:off x="1802794" y="480004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068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70AF831C-38DF-4AB2-C10B-3C1039BA3D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16" r="21316"/>
          <a:stretch/>
        </p:blipFill>
        <p:spPr>
          <a:xfrm>
            <a:off x="6274200" y="0"/>
            <a:ext cx="5917800" cy="6877001"/>
          </a:xfrm>
          <a:prstGeom prst="rect">
            <a:avLst/>
          </a:prstGeom>
          <a:solidFill>
            <a:schemeClr val="bg1">
              <a:lumMod val="95000"/>
            </a:schemeClr>
          </a:solidFill>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19</a:t>
            </a:fld>
            <a:endParaRPr lang="en-US" sz="1291" dirty="0"/>
          </a:p>
        </p:txBody>
      </p:sp>
      <p:pic>
        <p:nvPicPr>
          <p:cNvPr id="16" name="Picture 15">
            <a:extLst>
              <a:ext uri="{FF2B5EF4-FFF2-40B4-BE49-F238E27FC236}">
                <a16:creationId xmlns:a16="http://schemas.microsoft.com/office/drawing/2014/main" id="{8805F9E6-4C46-8E8E-E7A0-9B8BA2046B71}"/>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5552400" y="5369695"/>
            <a:ext cx="1443600" cy="356400"/>
          </a:xfrm>
          <a:prstGeom prst="rect">
            <a:avLst/>
          </a:prstGeom>
        </p:spPr>
      </p:pic>
      <p:sp>
        <p:nvSpPr>
          <p:cNvPr id="2" name="Rectangle 1">
            <a:extLst>
              <a:ext uri="{FF2B5EF4-FFF2-40B4-BE49-F238E27FC236}">
                <a16:creationId xmlns:a16="http://schemas.microsoft.com/office/drawing/2014/main" id="{4E0B9EB2-911F-7D9B-FE35-C77FB3E5E0D8}"/>
              </a:ext>
            </a:extLst>
          </p:cNvPr>
          <p:cNvSpPr/>
          <p:nvPr/>
        </p:nvSpPr>
        <p:spPr>
          <a:xfrm>
            <a:off x="11312769" y="0"/>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tangle 4">
            <a:extLst>
              <a:ext uri="{FF2B5EF4-FFF2-40B4-BE49-F238E27FC236}">
                <a16:creationId xmlns:a16="http://schemas.microsoft.com/office/drawing/2014/main" id="{91766EA9-8609-A795-B0A2-1480D450D8F5}"/>
              </a:ext>
            </a:extLst>
          </p:cNvPr>
          <p:cNvSpPr/>
          <p:nvPr/>
        </p:nvSpPr>
        <p:spPr>
          <a:xfrm>
            <a:off x="433952" y="4339524"/>
            <a:ext cx="1069383" cy="196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 Placeholder 2">
            <a:extLst>
              <a:ext uri="{FF2B5EF4-FFF2-40B4-BE49-F238E27FC236}">
                <a16:creationId xmlns:a16="http://schemas.microsoft.com/office/drawing/2014/main" id="{50EA910B-7A4F-8A34-72EE-8C278DC4D723}"/>
              </a:ext>
            </a:extLst>
          </p:cNvPr>
          <p:cNvSpPr txBox="1">
            <a:spLocks/>
          </p:cNvSpPr>
          <p:nvPr/>
        </p:nvSpPr>
        <p:spPr>
          <a:xfrm>
            <a:off x="433953" y="821410"/>
            <a:ext cx="5354628" cy="47264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en-US" sz="2400" dirty="0"/>
              <a:t>Способност и спремност особе да проактивно учествује у доживотном учењу и прилагођавању је од суштинског значаја за успех у каријери. Континуирано доживотно учење је један од начина да останете у форми у контексту тржишта рада са променљивим и све већим захтевима послодаваца (Томлинсон, 2012).</a:t>
            </a:r>
          </a:p>
          <a:p>
            <a:pPr algn="just" rtl="0">
              <a:lnSpc>
                <a:spcPts val="2440"/>
              </a:lnSpc>
            </a:pPr>
            <a:endParaRPr lang="en-US" sz="2400" dirty="0"/>
          </a:p>
          <a:p>
            <a:pPr algn="just" rtl="0">
              <a:lnSpc>
                <a:spcPts val="2440"/>
              </a:lnSpc>
            </a:pPr>
            <a:r>
              <a:rPr lang="en-US" sz="2400" dirty="0"/>
              <a:t>Развојна психологија такође показује да се развој компетенција </a:t>
            </a:r>
            <a:r>
              <a:rPr lang="en-US" sz="2400" dirty="0" err="1"/>
              <a:t>не</a:t>
            </a:r>
            <a:r>
              <a:rPr lang="en-US" sz="2400" dirty="0"/>
              <a:t> </a:t>
            </a:r>
            <a:r>
              <a:rPr lang="en-US" sz="2400" dirty="0" err="1"/>
              <a:t>завршава</a:t>
            </a:r>
            <a:r>
              <a:rPr lang="en-US" sz="2400" dirty="0"/>
              <a:t> у </a:t>
            </a:r>
            <a:r>
              <a:rPr lang="en-US" sz="2400" dirty="0" err="1"/>
              <a:t>адолесценцији</a:t>
            </a:r>
            <a:r>
              <a:rPr lang="en-US" sz="2400" dirty="0"/>
              <a:t>, </a:t>
            </a:r>
            <a:r>
              <a:rPr lang="en-US" sz="2400" dirty="0" err="1"/>
              <a:t>већ</a:t>
            </a:r>
            <a:r>
              <a:rPr lang="en-US" sz="2400" dirty="0"/>
              <a:t> </a:t>
            </a:r>
            <a:r>
              <a:rPr lang="en-US" sz="2400" dirty="0" err="1"/>
              <a:t>се</a:t>
            </a:r>
            <a:r>
              <a:rPr lang="en-US" sz="2400" dirty="0"/>
              <a:t> </a:t>
            </a:r>
            <a:r>
              <a:rPr lang="en-US" sz="2400" dirty="0" err="1"/>
              <a:t>наставља</a:t>
            </a:r>
            <a:r>
              <a:rPr lang="en-US" sz="2400" dirty="0"/>
              <a:t> </a:t>
            </a:r>
            <a:r>
              <a:rPr lang="sr-Cyrl-RS" sz="2400" dirty="0"/>
              <a:t>и касније</a:t>
            </a:r>
            <a:r>
              <a:rPr lang="en-US" sz="2400" dirty="0"/>
              <a:t>. Посебно, способност размишљања и рефлексивног деловања расте са зрелошћу (ОЕЦД, 2005). То разбија митове о ограниченој способности одраслих да уче.</a:t>
            </a:r>
          </a:p>
          <a:p>
            <a:pPr algn="l" rtl="0">
              <a:lnSpc>
                <a:spcPts val="2440"/>
              </a:lnSpc>
            </a:pPr>
            <a:endParaRPr lang="en-US" sz="2400" dirty="0"/>
          </a:p>
        </p:txBody>
      </p:sp>
    </p:spTree>
    <p:extLst>
      <p:ext uri="{BB962C8B-B14F-4D97-AF65-F5344CB8AC3E}">
        <p14:creationId xmlns:p14="http://schemas.microsoft.com/office/powerpoint/2010/main" val="656454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D3055C-9781-FA99-9926-B1CEEA97ED35}"/>
              </a:ext>
            </a:extLst>
          </p:cNvPr>
          <p:cNvSpPr>
            <a:spLocks noGrp="1"/>
          </p:cNvSpPr>
          <p:nvPr>
            <p:ph type="body" sz="quarter" idx="11"/>
          </p:nvPr>
        </p:nvSpPr>
        <p:spPr/>
        <p:txBody>
          <a:bodyPr/>
          <a:lstStyle/>
          <a:p>
            <a:pPr algn="l" rtl="0"/>
            <a:r>
              <a:rPr lang="en-US" dirty="0"/>
              <a:t>01</a:t>
            </a:r>
          </a:p>
        </p:txBody>
      </p:sp>
      <p:sp>
        <p:nvSpPr>
          <p:cNvPr id="14" name="Text Placeholder 13">
            <a:extLst>
              <a:ext uri="{FF2B5EF4-FFF2-40B4-BE49-F238E27FC236}">
                <a16:creationId xmlns:a16="http://schemas.microsoft.com/office/drawing/2014/main" id="{670AAB32-2C3A-1768-2629-4DE6C9A420D9}"/>
              </a:ext>
            </a:extLst>
          </p:cNvPr>
          <p:cNvSpPr>
            <a:spLocks noGrp="1"/>
          </p:cNvSpPr>
          <p:nvPr>
            <p:ph type="body" sz="quarter" idx="49"/>
          </p:nvPr>
        </p:nvSpPr>
        <p:spPr/>
        <p:txBody>
          <a:bodyPr/>
          <a:lstStyle/>
          <a:p>
            <a:pPr algn="l" rtl="0"/>
            <a:r>
              <a:rPr lang="en-US" sz="1800" dirty="0"/>
              <a:t>Мета-оквир </a:t>
            </a:r>
            <a:r>
              <a:rPr lang="en-US" sz="1800" dirty="0" err="1"/>
              <a:t>вештина</a:t>
            </a:r>
            <a:r>
              <a:rPr lang="en-US" sz="1800" dirty="0"/>
              <a:t> </a:t>
            </a:r>
            <a:r>
              <a:rPr lang="sr-Cyrl-RS" sz="1800" dirty="0"/>
              <a:t>за </a:t>
            </a:r>
            <a:r>
              <a:rPr lang="en-US" sz="1800" dirty="0"/>
              <a:t>21. </a:t>
            </a:r>
            <a:r>
              <a:rPr lang="en-US" sz="1800" dirty="0" err="1"/>
              <a:t>век</a:t>
            </a:r>
            <a:endParaRPr lang="en-US" sz="1800" dirty="0"/>
          </a:p>
        </p:txBody>
      </p:sp>
      <p:sp>
        <p:nvSpPr>
          <p:cNvPr id="6" name="Text Placeholder 5">
            <a:extLst>
              <a:ext uri="{FF2B5EF4-FFF2-40B4-BE49-F238E27FC236}">
                <a16:creationId xmlns:a16="http://schemas.microsoft.com/office/drawing/2014/main" id="{3CF2549A-8325-D977-9719-23BB94E96D3E}"/>
              </a:ext>
            </a:extLst>
          </p:cNvPr>
          <p:cNvSpPr>
            <a:spLocks noGrp="1"/>
          </p:cNvSpPr>
          <p:nvPr>
            <p:ph type="body" sz="quarter" idx="13"/>
          </p:nvPr>
        </p:nvSpPr>
        <p:spPr/>
        <p:txBody>
          <a:bodyPr/>
          <a:lstStyle/>
          <a:p>
            <a:pPr algn="l" rtl="0"/>
            <a:r>
              <a:rPr lang="en-US" dirty="0"/>
              <a:t>02</a:t>
            </a:r>
          </a:p>
        </p:txBody>
      </p:sp>
      <p:sp>
        <p:nvSpPr>
          <p:cNvPr id="7" name="Text Placeholder 6">
            <a:extLst>
              <a:ext uri="{FF2B5EF4-FFF2-40B4-BE49-F238E27FC236}">
                <a16:creationId xmlns:a16="http://schemas.microsoft.com/office/drawing/2014/main" id="{E9D5D588-8033-51A3-6E1D-674C8DAFEFB8}"/>
              </a:ext>
            </a:extLst>
          </p:cNvPr>
          <p:cNvSpPr>
            <a:spLocks noGrp="1"/>
          </p:cNvSpPr>
          <p:nvPr>
            <p:ph type="body" sz="quarter" idx="14"/>
          </p:nvPr>
        </p:nvSpPr>
        <p:spPr/>
        <p:txBody>
          <a:bodyPr/>
          <a:lstStyle/>
          <a:p>
            <a:pPr algn="l" rtl="0"/>
            <a:r>
              <a:rPr lang="sr-Cyrl-RS" sz="1800" dirty="0"/>
              <a:t>Самоконтрола</a:t>
            </a:r>
            <a:r>
              <a:rPr lang="en-US" sz="1800" dirty="0"/>
              <a:t>, сврсисходност, истрајност</a:t>
            </a:r>
          </a:p>
        </p:txBody>
      </p:sp>
      <p:sp>
        <p:nvSpPr>
          <p:cNvPr id="8" name="Text Placeholder 7">
            <a:extLst>
              <a:ext uri="{FF2B5EF4-FFF2-40B4-BE49-F238E27FC236}">
                <a16:creationId xmlns:a16="http://schemas.microsoft.com/office/drawing/2014/main" id="{37FBE50B-C668-7F11-6939-F63F0E512ADA}"/>
              </a:ext>
            </a:extLst>
          </p:cNvPr>
          <p:cNvSpPr>
            <a:spLocks noGrp="1"/>
          </p:cNvSpPr>
          <p:nvPr>
            <p:ph type="body" sz="quarter" idx="15"/>
          </p:nvPr>
        </p:nvSpPr>
        <p:spPr/>
        <p:txBody>
          <a:bodyPr/>
          <a:lstStyle/>
          <a:p>
            <a:pPr algn="l" rtl="0"/>
            <a:r>
              <a:rPr lang="en-US" dirty="0"/>
              <a:t>03</a:t>
            </a:r>
          </a:p>
        </p:txBody>
      </p:sp>
      <p:sp>
        <p:nvSpPr>
          <p:cNvPr id="10" name="Text Placeholder 9">
            <a:extLst>
              <a:ext uri="{FF2B5EF4-FFF2-40B4-BE49-F238E27FC236}">
                <a16:creationId xmlns:a16="http://schemas.microsoft.com/office/drawing/2014/main" id="{BF60250C-A8C5-D91D-5DCA-A0970F8E7DFF}"/>
              </a:ext>
            </a:extLst>
          </p:cNvPr>
          <p:cNvSpPr>
            <a:spLocks noGrp="1"/>
          </p:cNvSpPr>
          <p:nvPr>
            <p:ph type="body" sz="quarter" idx="19"/>
          </p:nvPr>
        </p:nvSpPr>
        <p:spPr>
          <a:xfrm>
            <a:off x="4483127" y="1409546"/>
            <a:ext cx="7771626" cy="192298"/>
          </a:xfrm>
        </p:spPr>
        <p:txBody>
          <a:bodyPr/>
          <a:lstStyle/>
          <a:p>
            <a:pPr algn="l" rtl="0">
              <a:spcBef>
                <a:spcPts val="0"/>
              </a:spcBef>
            </a:pPr>
            <a:r>
              <a:rPr lang="en-US" sz="1800" dirty="0"/>
              <a:t>Критичко мишљење, решавање проблема и системско размишљање</a:t>
            </a:r>
          </a:p>
        </p:txBody>
      </p:sp>
      <p:sp>
        <p:nvSpPr>
          <p:cNvPr id="9" name="Text Placeholder 8">
            <a:extLst>
              <a:ext uri="{FF2B5EF4-FFF2-40B4-BE49-F238E27FC236}">
                <a16:creationId xmlns:a16="http://schemas.microsoft.com/office/drawing/2014/main" id="{DA4BE5F8-1635-8C12-4AC3-ACF341B6F9A4}"/>
              </a:ext>
            </a:extLst>
          </p:cNvPr>
          <p:cNvSpPr>
            <a:spLocks noGrp="1"/>
          </p:cNvSpPr>
          <p:nvPr>
            <p:ph type="body" sz="quarter" idx="17"/>
          </p:nvPr>
        </p:nvSpPr>
        <p:spPr/>
        <p:txBody>
          <a:bodyPr/>
          <a:lstStyle/>
          <a:p>
            <a:pPr algn="l" rtl="0"/>
            <a:r>
              <a:rPr lang="en-US" dirty="0"/>
              <a:t>04</a:t>
            </a:r>
          </a:p>
        </p:txBody>
      </p:sp>
      <p:sp>
        <p:nvSpPr>
          <p:cNvPr id="11" name="Text Placeholder 10">
            <a:extLst>
              <a:ext uri="{FF2B5EF4-FFF2-40B4-BE49-F238E27FC236}">
                <a16:creationId xmlns:a16="http://schemas.microsoft.com/office/drawing/2014/main" id="{1FF22282-CC35-4A74-8E9A-BAC48469C8EB}"/>
              </a:ext>
            </a:extLst>
          </p:cNvPr>
          <p:cNvSpPr>
            <a:spLocks noGrp="1"/>
          </p:cNvSpPr>
          <p:nvPr>
            <p:ph type="body" sz="quarter" idx="20"/>
          </p:nvPr>
        </p:nvSpPr>
        <p:spPr/>
        <p:txBody>
          <a:bodyPr/>
          <a:lstStyle/>
          <a:p>
            <a:pPr algn="l" rtl="0"/>
            <a:r>
              <a:rPr lang="en-US" sz="1800" dirty="0"/>
              <a:t>Комуникација, сарадња и тимски рад</a:t>
            </a:r>
          </a:p>
        </p:txBody>
      </p:sp>
      <p:sp>
        <p:nvSpPr>
          <p:cNvPr id="12" name="Text Placeholder 11">
            <a:extLst>
              <a:ext uri="{FF2B5EF4-FFF2-40B4-BE49-F238E27FC236}">
                <a16:creationId xmlns:a16="http://schemas.microsoft.com/office/drawing/2014/main" id="{CADB9DF9-3ABF-9644-76D5-BB7BF77E4257}"/>
              </a:ext>
            </a:extLst>
          </p:cNvPr>
          <p:cNvSpPr>
            <a:spLocks noGrp="1"/>
          </p:cNvSpPr>
          <p:nvPr>
            <p:ph type="body" sz="quarter" idx="21"/>
          </p:nvPr>
        </p:nvSpPr>
        <p:spPr/>
        <p:txBody>
          <a:bodyPr/>
          <a:lstStyle/>
          <a:p>
            <a:pPr algn="l" rtl="0"/>
            <a:r>
              <a:rPr lang="en-US" dirty="0"/>
              <a:t>05</a:t>
            </a:r>
          </a:p>
        </p:txBody>
      </p:sp>
      <p:sp>
        <p:nvSpPr>
          <p:cNvPr id="13" name="Text Placeholder 12">
            <a:extLst>
              <a:ext uri="{FF2B5EF4-FFF2-40B4-BE49-F238E27FC236}">
                <a16:creationId xmlns:a16="http://schemas.microsoft.com/office/drawing/2014/main" id="{7C5567E9-1822-A0E5-738F-FB917DF0ADE1}"/>
              </a:ext>
            </a:extLst>
          </p:cNvPr>
          <p:cNvSpPr>
            <a:spLocks noGrp="1"/>
          </p:cNvSpPr>
          <p:nvPr>
            <p:ph type="body" sz="quarter" idx="22"/>
          </p:nvPr>
        </p:nvSpPr>
        <p:spPr/>
        <p:txBody>
          <a:bodyPr/>
          <a:lstStyle/>
          <a:p>
            <a:pPr algn="l" rtl="0"/>
            <a:r>
              <a:rPr lang="sr-Cyrl-RS" sz="1800" dirty="0"/>
              <a:t>Усмереност на раст</a:t>
            </a:r>
            <a:r>
              <a:rPr lang="en-US" sz="1800" dirty="0"/>
              <a:t> и учење</a:t>
            </a:r>
          </a:p>
        </p:txBody>
      </p:sp>
      <p:sp>
        <p:nvSpPr>
          <p:cNvPr id="15" name="Text Placeholder 14">
            <a:extLst>
              <a:ext uri="{FF2B5EF4-FFF2-40B4-BE49-F238E27FC236}">
                <a16:creationId xmlns:a16="http://schemas.microsoft.com/office/drawing/2014/main" id="{783B62C8-37B9-190D-DBFE-EF0AA6ECA067}"/>
              </a:ext>
            </a:extLst>
          </p:cNvPr>
          <p:cNvSpPr>
            <a:spLocks noGrp="1"/>
          </p:cNvSpPr>
          <p:nvPr>
            <p:ph type="body" sz="quarter" idx="51"/>
          </p:nvPr>
        </p:nvSpPr>
        <p:spPr/>
        <p:txBody>
          <a:bodyPr/>
          <a:lstStyle/>
          <a:p>
            <a:pPr algn="l" rtl="0"/>
            <a:r>
              <a:rPr lang="en-US" dirty="0"/>
              <a:t>06</a:t>
            </a:r>
          </a:p>
        </p:txBody>
      </p:sp>
      <p:sp>
        <p:nvSpPr>
          <p:cNvPr id="16" name="Text Placeholder 15">
            <a:extLst>
              <a:ext uri="{FF2B5EF4-FFF2-40B4-BE49-F238E27FC236}">
                <a16:creationId xmlns:a16="http://schemas.microsoft.com/office/drawing/2014/main" id="{B8E468A1-4C81-1D08-48FB-A17942B1CE2D}"/>
              </a:ext>
            </a:extLst>
          </p:cNvPr>
          <p:cNvSpPr>
            <a:spLocks noGrp="1"/>
          </p:cNvSpPr>
          <p:nvPr>
            <p:ph type="body" sz="quarter" idx="52"/>
          </p:nvPr>
        </p:nvSpPr>
        <p:spPr/>
        <p:txBody>
          <a:bodyPr/>
          <a:lstStyle/>
          <a:p>
            <a:pPr algn="l" rtl="0"/>
            <a:r>
              <a:rPr lang="en-US" sz="1800" dirty="0"/>
              <a:t>Одговорност и правичност</a:t>
            </a:r>
          </a:p>
        </p:txBody>
      </p:sp>
      <p:sp>
        <p:nvSpPr>
          <p:cNvPr id="17" name="Text Placeholder 16">
            <a:extLst>
              <a:ext uri="{FF2B5EF4-FFF2-40B4-BE49-F238E27FC236}">
                <a16:creationId xmlns:a16="http://schemas.microsoft.com/office/drawing/2014/main" id="{CB87D9BE-C486-CCB4-4298-D2A6AC139445}"/>
              </a:ext>
            </a:extLst>
          </p:cNvPr>
          <p:cNvSpPr>
            <a:spLocks noGrp="1"/>
          </p:cNvSpPr>
          <p:nvPr>
            <p:ph type="body" sz="quarter" idx="53"/>
          </p:nvPr>
        </p:nvSpPr>
        <p:spPr/>
        <p:txBody>
          <a:bodyPr/>
          <a:lstStyle/>
          <a:p>
            <a:pPr algn="l" rtl="0"/>
            <a:r>
              <a:rPr lang="en-US" dirty="0"/>
              <a:t>07</a:t>
            </a:r>
          </a:p>
        </p:txBody>
      </p:sp>
      <p:sp>
        <p:nvSpPr>
          <p:cNvPr id="18" name="Text Placeholder 17">
            <a:extLst>
              <a:ext uri="{FF2B5EF4-FFF2-40B4-BE49-F238E27FC236}">
                <a16:creationId xmlns:a16="http://schemas.microsoft.com/office/drawing/2014/main" id="{31A884CA-68C3-1906-6747-E28913554F20}"/>
              </a:ext>
            </a:extLst>
          </p:cNvPr>
          <p:cNvSpPr>
            <a:spLocks noGrp="1"/>
          </p:cNvSpPr>
          <p:nvPr>
            <p:ph type="body" sz="quarter" idx="54"/>
          </p:nvPr>
        </p:nvSpPr>
        <p:spPr/>
        <p:txBody>
          <a:bodyPr/>
          <a:lstStyle/>
          <a:p>
            <a:pPr algn="l" rtl="0"/>
            <a:r>
              <a:rPr lang="en-US" sz="1800" dirty="0"/>
              <a:t>Прилагодљивост, </a:t>
            </a:r>
            <a:r>
              <a:rPr lang="sr-Cyrl-RS" sz="1800" dirty="0"/>
              <a:t>резилијентност</a:t>
            </a:r>
            <a:r>
              <a:rPr lang="en-US" sz="1800" dirty="0"/>
              <a:t> и отпорност на стрес</a:t>
            </a:r>
          </a:p>
        </p:txBody>
      </p:sp>
      <p:sp>
        <p:nvSpPr>
          <p:cNvPr id="19" name="Text Placeholder 18">
            <a:extLst>
              <a:ext uri="{FF2B5EF4-FFF2-40B4-BE49-F238E27FC236}">
                <a16:creationId xmlns:a16="http://schemas.microsoft.com/office/drawing/2014/main" id="{BB8B8F1F-B68E-80A9-7007-8511D32410D5}"/>
              </a:ext>
            </a:extLst>
          </p:cNvPr>
          <p:cNvSpPr>
            <a:spLocks noGrp="1"/>
          </p:cNvSpPr>
          <p:nvPr>
            <p:ph type="body" sz="quarter" idx="61"/>
          </p:nvPr>
        </p:nvSpPr>
        <p:spPr/>
        <p:txBody>
          <a:bodyPr/>
          <a:lstStyle/>
          <a:p>
            <a:pPr algn="l" rtl="0"/>
            <a:r>
              <a:rPr lang="en-US" dirty="0"/>
              <a:t>САДРЖАЈ</a:t>
            </a:r>
          </a:p>
        </p:txBody>
      </p:sp>
      <p:sp>
        <p:nvSpPr>
          <p:cNvPr id="30" name="Text Placeholder 29">
            <a:extLst>
              <a:ext uri="{FF2B5EF4-FFF2-40B4-BE49-F238E27FC236}">
                <a16:creationId xmlns:a16="http://schemas.microsoft.com/office/drawing/2014/main" id="{AADEFCF9-1187-3089-D193-7F0C4A0F972F}"/>
              </a:ext>
            </a:extLst>
          </p:cNvPr>
          <p:cNvSpPr>
            <a:spLocks noGrp="1"/>
          </p:cNvSpPr>
          <p:nvPr>
            <p:ph type="body" sz="quarter" idx="62"/>
          </p:nvPr>
        </p:nvSpPr>
        <p:spPr/>
        <p:txBody>
          <a:bodyPr/>
          <a:lstStyle/>
          <a:p>
            <a:pPr algn="l" rtl="0"/>
            <a:r>
              <a:rPr lang="en-US" dirty="0"/>
              <a:t>08</a:t>
            </a:r>
          </a:p>
        </p:txBody>
      </p:sp>
      <p:sp>
        <p:nvSpPr>
          <p:cNvPr id="31" name="Text Placeholder 30">
            <a:extLst>
              <a:ext uri="{FF2B5EF4-FFF2-40B4-BE49-F238E27FC236}">
                <a16:creationId xmlns:a16="http://schemas.microsoft.com/office/drawing/2014/main" id="{3BA71FCC-49CF-A9C4-3C79-B639DAC57B66}"/>
              </a:ext>
            </a:extLst>
          </p:cNvPr>
          <p:cNvSpPr>
            <a:spLocks noGrp="1"/>
          </p:cNvSpPr>
          <p:nvPr>
            <p:ph type="body" sz="quarter" idx="63"/>
          </p:nvPr>
        </p:nvSpPr>
        <p:spPr>
          <a:xfrm>
            <a:off x="4483126" y="3599510"/>
            <a:ext cx="7708873" cy="151972"/>
          </a:xfrm>
        </p:spPr>
        <p:txBody>
          <a:bodyPr/>
          <a:lstStyle/>
          <a:p>
            <a:pPr algn="l" rtl="0"/>
            <a:r>
              <a:rPr lang="en-US" sz="1800" dirty="0"/>
              <a:t>Креативност, радозналост, отворен начин размишљања, </a:t>
            </a:r>
            <a:r>
              <a:rPr lang="en-US" sz="1800" dirty="0" err="1"/>
              <a:t>уочавање</a:t>
            </a:r>
            <a:r>
              <a:rPr lang="en-US" sz="1800" dirty="0"/>
              <a:t> </a:t>
            </a:r>
            <a:r>
              <a:rPr lang="sr-Cyrl-RS" sz="1800" dirty="0"/>
              <a:t>прилика</a:t>
            </a:r>
            <a:endParaRPr lang="en-US" sz="1800" dirty="0"/>
          </a:p>
        </p:txBody>
      </p:sp>
      <p:sp>
        <p:nvSpPr>
          <p:cNvPr id="32" name="Text Placeholder 31">
            <a:extLst>
              <a:ext uri="{FF2B5EF4-FFF2-40B4-BE49-F238E27FC236}">
                <a16:creationId xmlns:a16="http://schemas.microsoft.com/office/drawing/2014/main" id="{6F1E7ACD-1DE3-0916-207D-4405C10DC81F}"/>
              </a:ext>
            </a:extLst>
          </p:cNvPr>
          <p:cNvSpPr>
            <a:spLocks noGrp="1"/>
          </p:cNvSpPr>
          <p:nvPr>
            <p:ph type="body" sz="quarter" idx="64"/>
          </p:nvPr>
        </p:nvSpPr>
        <p:spPr/>
        <p:txBody>
          <a:bodyPr/>
          <a:lstStyle/>
          <a:p>
            <a:pPr algn="l" rtl="0"/>
            <a:r>
              <a:rPr lang="en-US" dirty="0"/>
              <a:t>09</a:t>
            </a:r>
          </a:p>
        </p:txBody>
      </p:sp>
      <p:sp>
        <p:nvSpPr>
          <p:cNvPr id="33" name="Text Placeholder 32">
            <a:extLst>
              <a:ext uri="{FF2B5EF4-FFF2-40B4-BE49-F238E27FC236}">
                <a16:creationId xmlns:a16="http://schemas.microsoft.com/office/drawing/2014/main" id="{2F9D2025-E02B-F182-EAC7-5A5EDA0E6F43}"/>
              </a:ext>
            </a:extLst>
          </p:cNvPr>
          <p:cNvSpPr>
            <a:spLocks noGrp="1"/>
          </p:cNvSpPr>
          <p:nvPr>
            <p:ph type="body" sz="quarter" idx="65"/>
          </p:nvPr>
        </p:nvSpPr>
        <p:spPr/>
        <p:txBody>
          <a:bodyPr/>
          <a:lstStyle/>
          <a:p>
            <a:pPr algn="l" rtl="0"/>
            <a:r>
              <a:rPr lang="en-US" sz="1800" dirty="0" err="1"/>
              <a:t>Информациона</a:t>
            </a:r>
            <a:r>
              <a:rPr lang="en-US" sz="1800" dirty="0"/>
              <a:t> </a:t>
            </a:r>
            <a:r>
              <a:rPr lang="en-US" sz="1800" dirty="0" err="1"/>
              <a:t>писменост</a:t>
            </a:r>
            <a:r>
              <a:rPr lang="en-US" sz="1800" dirty="0"/>
              <a:t>, интерпретација информација</a:t>
            </a:r>
          </a:p>
        </p:txBody>
      </p:sp>
      <p:sp>
        <p:nvSpPr>
          <p:cNvPr id="34" name="Text Placeholder 33">
            <a:extLst>
              <a:ext uri="{FF2B5EF4-FFF2-40B4-BE49-F238E27FC236}">
                <a16:creationId xmlns:a16="http://schemas.microsoft.com/office/drawing/2014/main" id="{2717E457-2404-22E3-B1CB-2C6D1FA16E47}"/>
              </a:ext>
            </a:extLst>
          </p:cNvPr>
          <p:cNvSpPr>
            <a:spLocks noGrp="1"/>
          </p:cNvSpPr>
          <p:nvPr>
            <p:ph type="body" sz="quarter" idx="66"/>
          </p:nvPr>
        </p:nvSpPr>
        <p:spPr/>
        <p:txBody>
          <a:bodyPr/>
          <a:lstStyle/>
          <a:p>
            <a:pPr algn="l" rtl="0"/>
            <a:r>
              <a:rPr lang="en-US" dirty="0"/>
              <a:t>10</a:t>
            </a:r>
          </a:p>
        </p:txBody>
      </p:sp>
      <p:sp>
        <p:nvSpPr>
          <p:cNvPr id="35" name="Text Placeholder 34">
            <a:extLst>
              <a:ext uri="{FF2B5EF4-FFF2-40B4-BE49-F238E27FC236}">
                <a16:creationId xmlns:a16="http://schemas.microsoft.com/office/drawing/2014/main" id="{D3F7A9ED-9566-267D-9947-D0D49BF41592}"/>
              </a:ext>
            </a:extLst>
          </p:cNvPr>
          <p:cNvSpPr>
            <a:spLocks noGrp="1"/>
          </p:cNvSpPr>
          <p:nvPr>
            <p:ph type="body" sz="quarter" idx="67"/>
          </p:nvPr>
        </p:nvSpPr>
        <p:spPr/>
        <p:txBody>
          <a:bodyPr/>
          <a:lstStyle/>
          <a:p>
            <a:pPr algn="l" rtl="0"/>
            <a:r>
              <a:rPr lang="en-US" sz="1800" dirty="0"/>
              <a:t>Добробит, позитиван став и </a:t>
            </a:r>
            <a:r>
              <a:rPr lang="sr-Cyrl-RS" sz="1800" dirty="0"/>
              <a:t>будност/</a:t>
            </a:r>
            <a:r>
              <a:rPr lang="en-US" sz="1800" dirty="0" err="1"/>
              <a:t>пажња</a:t>
            </a:r>
            <a:endParaRPr lang="en-US" sz="1800" dirty="0"/>
          </a:p>
        </p:txBody>
      </p:sp>
      <p:sp>
        <p:nvSpPr>
          <p:cNvPr id="36" name="Text Placeholder 35">
            <a:extLst>
              <a:ext uri="{FF2B5EF4-FFF2-40B4-BE49-F238E27FC236}">
                <a16:creationId xmlns:a16="http://schemas.microsoft.com/office/drawing/2014/main" id="{EDAE9258-F1E2-B789-A4FA-BA7E6062EF42}"/>
              </a:ext>
            </a:extLst>
          </p:cNvPr>
          <p:cNvSpPr>
            <a:spLocks noGrp="1"/>
          </p:cNvSpPr>
          <p:nvPr>
            <p:ph type="body" sz="quarter" idx="68"/>
          </p:nvPr>
        </p:nvSpPr>
        <p:spPr/>
        <p:txBody>
          <a:bodyPr/>
          <a:lstStyle/>
          <a:p>
            <a:pPr algn="l" rtl="0"/>
            <a:r>
              <a:rPr lang="en-US" dirty="0"/>
              <a:t>11</a:t>
            </a:r>
          </a:p>
        </p:txBody>
      </p:sp>
      <p:sp>
        <p:nvSpPr>
          <p:cNvPr id="37" name="Text Placeholder 36">
            <a:extLst>
              <a:ext uri="{FF2B5EF4-FFF2-40B4-BE49-F238E27FC236}">
                <a16:creationId xmlns:a16="http://schemas.microsoft.com/office/drawing/2014/main" id="{9DF4CD54-E433-1976-E716-17623825697B}"/>
              </a:ext>
            </a:extLst>
          </p:cNvPr>
          <p:cNvSpPr>
            <a:spLocks noGrp="1"/>
          </p:cNvSpPr>
          <p:nvPr>
            <p:ph type="body" sz="quarter" idx="69"/>
          </p:nvPr>
        </p:nvSpPr>
        <p:spPr/>
        <p:txBody>
          <a:bodyPr/>
          <a:lstStyle/>
          <a:p>
            <a:pPr algn="l" rtl="0"/>
            <a:r>
              <a:rPr lang="en-US" sz="1800" dirty="0"/>
              <a:t>Емоционална интелигенција и емпатија</a:t>
            </a:r>
          </a:p>
        </p:txBody>
      </p:sp>
      <p:sp>
        <p:nvSpPr>
          <p:cNvPr id="38" name="Text Placeholder 37">
            <a:extLst>
              <a:ext uri="{FF2B5EF4-FFF2-40B4-BE49-F238E27FC236}">
                <a16:creationId xmlns:a16="http://schemas.microsoft.com/office/drawing/2014/main" id="{BB71887C-1236-CDE7-D59B-9A040726BF50}"/>
              </a:ext>
            </a:extLst>
          </p:cNvPr>
          <p:cNvSpPr>
            <a:spLocks noGrp="1"/>
          </p:cNvSpPr>
          <p:nvPr>
            <p:ph type="body" sz="quarter" idx="70"/>
          </p:nvPr>
        </p:nvSpPr>
        <p:spPr/>
        <p:txBody>
          <a:bodyPr/>
          <a:lstStyle/>
          <a:p>
            <a:pPr algn="l" rtl="0"/>
            <a:r>
              <a:rPr lang="en-US" dirty="0"/>
              <a:t>12</a:t>
            </a:r>
          </a:p>
        </p:txBody>
      </p:sp>
      <p:sp>
        <p:nvSpPr>
          <p:cNvPr id="39" name="Text Placeholder 38">
            <a:extLst>
              <a:ext uri="{FF2B5EF4-FFF2-40B4-BE49-F238E27FC236}">
                <a16:creationId xmlns:a16="http://schemas.microsoft.com/office/drawing/2014/main" id="{3B7DDD5B-6276-8DEC-DBCE-64AED976E3F2}"/>
              </a:ext>
            </a:extLst>
          </p:cNvPr>
          <p:cNvSpPr>
            <a:spLocks noGrp="1"/>
          </p:cNvSpPr>
          <p:nvPr>
            <p:ph type="body" sz="quarter" idx="71"/>
          </p:nvPr>
        </p:nvSpPr>
        <p:spPr/>
        <p:txBody>
          <a:bodyPr/>
          <a:lstStyle/>
          <a:p>
            <a:pPr algn="l" rtl="0"/>
            <a:r>
              <a:rPr lang="en-US" sz="1800" dirty="0"/>
              <a:t>Критичко мишљење, решавање проблема и системско размишљање</a:t>
            </a:r>
          </a:p>
        </p:txBody>
      </p:sp>
      <p:sp>
        <p:nvSpPr>
          <p:cNvPr id="2" name="TextBox 1"/>
          <p:cNvSpPr txBox="1"/>
          <p:nvPr/>
        </p:nvSpPr>
        <p:spPr>
          <a:xfrm>
            <a:off x="3926840" y="6009640"/>
            <a:ext cx="6797040" cy="684611"/>
          </a:xfrm>
          <a:prstGeom prst="rect">
            <a:avLst/>
          </a:prstGeom>
          <a:solidFill>
            <a:schemeClr val="bg1"/>
          </a:solidFill>
        </p:spPr>
        <p:txBody>
          <a:bodyPr wrap="square" rtlCol="0">
            <a:spAutoFit/>
          </a:bodyPr>
          <a:lstStyle/>
          <a:p>
            <a:pPr algn="just"/>
            <a:r>
              <a:rPr lang="ru-RU" dirty="0">
                <a:latin typeface="Calibri" panose="020F0502020204030204" pitchFamily="34" charset="0"/>
                <a:cs typeface="Calibri" panose="020F0502020204030204" pitchFamily="34" charset="0"/>
              </a:rPr>
              <a:t>Подршка Европске комисије изради ове публикације не представља одобравање садржаја који је само став аутора и Комисија се не може сматрати одговорном за било какву употребу информација садржаних у публикацији.</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811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20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gn="l" rtl="0">
              <a:lnSpc>
                <a:spcPts val="2440"/>
              </a:lnSpc>
            </a:pPr>
            <a:r>
              <a:rPr lang="en-US" sz="2200" b="1" dirty="0"/>
              <a:t>Повезане вештине:</a:t>
            </a:r>
          </a:p>
          <a:p>
            <a:pPr algn="l" rtl="0">
              <a:lnSpc>
                <a:spcPts val="2440"/>
              </a:lnSpc>
            </a:pPr>
            <a:endParaRPr lang="en-US" sz="2200" dirty="0"/>
          </a:p>
          <a:p>
            <a:pPr marL="342900" lvl="0" indent="-342900" algn="l" rtl="0">
              <a:lnSpc>
                <a:spcPts val="2440"/>
              </a:lnSpc>
              <a:buClr>
                <a:srgbClr val="186BA8"/>
              </a:buClr>
              <a:buFont typeface="Arial" panose="020B0604020202020204" pitchFamily="34" charset="0"/>
              <a:buChar char="•"/>
            </a:pPr>
            <a:r>
              <a:rPr lang="en-US" sz="2200" dirty="0"/>
              <a:t>Интегритет</a:t>
            </a:r>
          </a:p>
          <a:p>
            <a:pPr marL="342900" lvl="0" indent="-342900" algn="l" rtl="0">
              <a:lnSpc>
                <a:spcPts val="2440"/>
              </a:lnSpc>
              <a:buClr>
                <a:srgbClr val="186BA8"/>
              </a:buClr>
              <a:buFont typeface="Arial" panose="020B0604020202020204" pitchFamily="34" charset="0"/>
              <a:buChar char="•"/>
            </a:pPr>
            <a:r>
              <a:rPr lang="en-US" sz="2200" dirty="0"/>
              <a:t>Правда</a:t>
            </a:r>
          </a:p>
          <a:p>
            <a:pPr marL="342900" lvl="0" indent="-342900" algn="l" rtl="0">
              <a:lnSpc>
                <a:spcPts val="2440"/>
              </a:lnSpc>
              <a:buClr>
                <a:srgbClr val="186BA8"/>
              </a:buClr>
              <a:buFont typeface="Arial" panose="020B0604020202020204" pitchFamily="34" charset="0"/>
              <a:buChar char="•"/>
            </a:pPr>
            <a:r>
              <a:rPr lang="en-US" sz="2200" dirty="0" err="1"/>
              <a:t>Продуктивност</a:t>
            </a:r>
            <a:endParaRPr lang="en-US" sz="2200" dirty="0"/>
          </a:p>
          <a:p>
            <a:pPr marL="342900" lvl="0" indent="-342900" algn="l" rtl="0">
              <a:lnSpc>
                <a:spcPts val="2440"/>
              </a:lnSpc>
              <a:buClr>
                <a:srgbClr val="186BA8"/>
              </a:buClr>
              <a:buFont typeface="Arial" panose="020B0604020202020204" pitchFamily="34" charset="0"/>
              <a:buChar char="•"/>
            </a:pPr>
            <a:r>
              <a:rPr lang="en-US" sz="2200" dirty="0"/>
              <a:t>Одговорност</a:t>
            </a:r>
          </a:p>
          <a:p>
            <a:pPr marL="342900" lvl="0" indent="-342900" algn="l" rtl="0">
              <a:lnSpc>
                <a:spcPts val="2440"/>
              </a:lnSpc>
              <a:buClr>
                <a:srgbClr val="186BA8"/>
              </a:buClr>
              <a:buFont typeface="Arial" panose="020B0604020202020204" pitchFamily="34" charset="0"/>
              <a:buChar char="•"/>
            </a:pPr>
            <a:r>
              <a:rPr lang="en-US" sz="2200" dirty="0" err="1"/>
              <a:t>Подр</a:t>
            </a:r>
            <a:r>
              <a:rPr lang="sr-Cyrl-RS" sz="2200" dirty="0"/>
              <a:t>шка</a:t>
            </a:r>
            <a:r>
              <a:rPr lang="en-US" sz="2200" dirty="0"/>
              <a:t> правичности</a:t>
            </a:r>
          </a:p>
          <a:p>
            <a:pPr marL="342900" lvl="0" indent="-342900" algn="l" rtl="0">
              <a:lnSpc>
                <a:spcPts val="2440"/>
              </a:lnSpc>
              <a:buClr>
                <a:srgbClr val="186BA8"/>
              </a:buClr>
              <a:buFont typeface="Arial" panose="020B0604020202020204" pitchFamily="34" charset="0"/>
              <a:buChar char="•"/>
            </a:pPr>
            <a:r>
              <a:rPr lang="en-US" sz="2200" dirty="0"/>
              <a:t>Радна етика, савесност</a:t>
            </a:r>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algn="l" rtl="0">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549917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pPr algn="l" rtl="0"/>
            <a:r>
              <a:rPr lang="en-US" dirty="0">
                <a:solidFill>
                  <a:schemeClr val="bg1"/>
                </a:solidFill>
              </a:rPr>
              <a:t>Одговорност и правичност</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06</a:t>
            </a:r>
          </a:p>
        </p:txBody>
      </p:sp>
      <p:grpSp>
        <p:nvGrpSpPr>
          <p:cNvPr id="13" name="Graphic 3">
            <a:extLst>
              <a:ext uri="{FF2B5EF4-FFF2-40B4-BE49-F238E27FC236}">
                <a16:creationId xmlns:a16="http://schemas.microsoft.com/office/drawing/2014/main" id="{749E4586-13FE-7CA5-5821-E937A4889721}"/>
              </a:ext>
            </a:extLst>
          </p:cNvPr>
          <p:cNvGrpSpPr/>
          <p:nvPr/>
        </p:nvGrpSpPr>
        <p:grpSpPr>
          <a:xfrm>
            <a:off x="8973519" y="3491656"/>
            <a:ext cx="2203894" cy="2208298"/>
            <a:chOff x="2694219" y="430095"/>
            <a:chExt cx="1090872" cy="1093052"/>
          </a:xfrm>
          <a:solidFill>
            <a:srgbClr val="1C1442"/>
          </a:solidFill>
        </p:grpSpPr>
        <p:sp>
          <p:nvSpPr>
            <p:cNvPr id="14" name="Freeform 13">
              <a:extLst>
                <a:ext uri="{FF2B5EF4-FFF2-40B4-BE49-F238E27FC236}">
                  <a16:creationId xmlns:a16="http://schemas.microsoft.com/office/drawing/2014/main" id="{8CCB595C-0E5A-C03D-256B-9539BB6FEC85}"/>
                </a:ext>
              </a:extLst>
            </p:cNvPr>
            <p:cNvSpPr/>
            <p:nvPr/>
          </p:nvSpPr>
          <p:spPr>
            <a:xfrm>
              <a:off x="2904664" y="463008"/>
              <a:ext cx="674720" cy="674719"/>
            </a:xfrm>
            <a:custGeom>
              <a:avLst/>
              <a:gdLst>
                <a:gd name="connsiteX0" fmla="*/ 647292 w 674720"/>
                <a:gd name="connsiteY0" fmla="*/ 282505 h 674719"/>
                <a:gd name="connsiteX1" fmla="*/ 625351 w 674720"/>
                <a:gd name="connsiteY1" fmla="*/ 260562 h 674719"/>
                <a:gd name="connsiteX2" fmla="*/ 595179 w 674720"/>
                <a:gd name="connsiteY2" fmla="*/ 189251 h 674719"/>
                <a:gd name="connsiteX3" fmla="*/ 595179 w 674720"/>
                <a:gd name="connsiteY3" fmla="*/ 156338 h 674719"/>
                <a:gd name="connsiteX4" fmla="*/ 589695 w 674720"/>
                <a:gd name="connsiteY4" fmla="*/ 112453 h 674719"/>
                <a:gd name="connsiteX5" fmla="*/ 562267 w 674720"/>
                <a:gd name="connsiteY5" fmla="*/ 85026 h 674719"/>
                <a:gd name="connsiteX6" fmla="*/ 518382 w 674720"/>
                <a:gd name="connsiteY6" fmla="*/ 79540 h 674719"/>
                <a:gd name="connsiteX7" fmla="*/ 485468 w 674720"/>
                <a:gd name="connsiteY7" fmla="*/ 79540 h 674719"/>
                <a:gd name="connsiteX8" fmla="*/ 414157 w 674720"/>
                <a:gd name="connsiteY8" fmla="*/ 49370 h 674719"/>
                <a:gd name="connsiteX9" fmla="*/ 392215 w 674720"/>
                <a:gd name="connsiteY9" fmla="*/ 27428 h 674719"/>
                <a:gd name="connsiteX10" fmla="*/ 356560 w 674720"/>
                <a:gd name="connsiteY10" fmla="*/ 0 h 674719"/>
                <a:gd name="connsiteX11" fmla="*/ 318160 w 674720"/>
                <a:gd name="connsiteY11" fmla="*/ 0 h 674719"/>
                <a:gd name="connsiteX12" fmla="*/ 282505 w 674720"/>
                <a:gd name="connsiteY12" fmla="*/ 27428 h 674719"/>
                <a:gd name="connsiteX13" fmla="*/ 260563 w 674720"/>
                <a:gd name="connsiteY13" fmla="*/ 49370 h 674719"/>
                <a:gd name="connsiteX14" fmla="*/ 189250 w 674720"/>
                <a:gd name="connsiteY14" fmla="*/ 79540 h 674719"/>
                <a:gd name="connsiteX15" fmla="*/ 156336 w 674720"/>
                <a:gd name="connsiteY15" fmla="*/ 79540 h 674719"/>
                <a:gd name="connsiteX16" fmla="*/ 112453 w 674720"/>
                <a:gd name="connsiteY16" fmla="*/ 85026 h 674719"/>
                <a:gd name="connsiteX17" fmla="*/ 85025 w 674720"/>
                <a:gd name="connsiteY17" fmla="*/ 112453 h 674719"/>
                <a:gd name="connsiteX18" fmla="*/ 79539 w 674720"/>
                <a:gd name="connsiteY18" fmla="*/ 156338 h 674719"/>
                <a:gd name="connsiteX19" fmla="*/ 79539 w 674720"/>
                <a:gd name="connsiteY19" fmla="*/ 189251 h 674719"/>
                <a:gd name="connsiteX20" fmla="*/ 49369 w 674720"/>
                <a:gd name="connsiteY20" fmla="*/ 260562 h 674719"/>
                <a:gd name="connsiteX21" fmla="*/ 27428 w 674720"/>
                <a:gd name="connsiteY21" fmla="*/ 282505 h 674719"/>
                <a:gd name="connsiteX22" fmla="*/ 0 w 674720"/>
                <a:gd name="connsiteY22" fmla="*/ 318161 h 674719"/>
                <a:gd name="connsiteX23" fmla="*/ 0 w 674720"/>
                <a:gd name="connsiteY23" fmla="*/ 318161 h 674719"/>
                <a:gd name="connsiteX24" fmla="*/ 0 w 674720"/>
                <a:gd name="connsiteY24" fmla="*/ 356559 h 674719"/>
                <a:gd name="connsiteX25" fmla="*/ 27428 w 674720"/>
                <a:gd name="connsiteY25" fmla="*/ 392215 h 674719"/>
                <a:gd name="connsiteX26" fmla="*/ 49369 w 674720"/>
                <a:gd name="connsiteY26" fmla="*/ 414157 h 674719"/>
                <a:gd name="connsiteX27" fmla="*/ 79539 w 674720"/>
                <a:gd name="connsiteY27" fmla="*/ 485469 h 674719"/>
                <a:gd name="connsiteX28" fmla="*/ 79539 w 674720"/>
                <a:gd name="connsiteY28" fmla="*/ 518382 h 674719"/>
                <a:gd name="connsiteX29" fmla="*/ 85025 w 674720"/>
                <a:gd name="connsiteY29" fmla="*/ 562266 h 674719"/>
                <a:gd name="connsiteX30" fmla="*/ 112453 w 674720"/>
                <a:gd name="connsiteY30" fmla="*/ 589694 h 674719"/>
                <a:gd name="connsiteX31" fmla="*/ 156336 w 674720"/>
                <a:gd name="connsiteY31" fmla="*/ 595180 h 674719"/>
                <a:gd name="connsiteX32" fmla="*/ 189250 w 674720"/>
                <a:gd name="connsiteY32" fmla="*/ 595180 h 674719"/>
                <a:gd name="connsiteX33" fmla="*/ 260563 w 674720"/>
                <a:gd name="connsiteY33" fmla="*/ 625350 h 674719"/>
                <a:gd name="connsiteX34" fmla="*/ 282505 w 674720"/>
                <a:gd name="connsiteY34" fmla="*/ 647292 h 674719"/>
                <a:gd name="connsiteX35" fmla="*/ 318160 w 674720"/>
                <a:gd name="connsiteY35" fmla="*/ 674720 h 674719"/>
                <a:gd name="connsiteX36" fmla="*/ 356560 w 674720"/>
                <a:gd name="connsiteY36" fmla="*/ 674720 h 674719"/>
                <a:gd name="connsiteX37" fmla="*/ 392215 w 674720"/>
                <a:gd name="connsiteY37" fmla="*/ 647292 h 674719"/>
                <a:gd name="connsiteX38" fmla="*/ 414157 w 674720"/>
                <a:gd name="connsiteY38" fmla="*/ 625350 h 674719"/>
                <a:gd name="connsiteX39" fmla="*/ 485468 w 674720"/>
                <a:gd name="connsiteY39" fmla="*/ 595180 h 674719"/>
                <a:gd name="connsiteX40" fmla="*/ 518382 w 674720"/>
                <a:gd name="connsiteY40" fmla="*/ 595180 h 674719"/>
                <a:gd name="connsiteX41" fmla="*/ 562267 w 674720"/>
                <a:gd name="connsiteY41" fmla="*/ 589694 h 674719"/>
                <a:gd name="connsiteX42" fmla="*/ 589695 w 674720"/>
                <a:gd name="connsiteY42" fmla="*/ 562266 h 674719"/>
                <a:gd name="connsiteX43" fmla="*/ 595179 w 674720"/>
                <a:gd name="connsiteY43" fmla="*/ 518382 h 674719"/>
                <a:gd name="connsiteX44" fmla="*/ 595179 w 674720"/>
                <a:gd name="connsiteY44" fmla="*/ 485469 h 674719"/>
                <a:gd name="connsiteX45" fmla="*/ 625351 w 674720"/>
                <a:gd name="connsiteY45" fmla="*/ 414157 h 674719"/>
                <a:gd name="connsiteX46" fmla="*/ 647292 w 674720"/>
                <a:gd name="connsiteY46" fmla="*/ 392215 h 674719"/>
                <a:gd name="connsiteX47" fmla="*/ 674720 w 674720"/>
                <a:gd name="connsiteY47" fmla="*/ 359302 h 674719"/>
                <a:gd name="connsiteX48" fmla="*/ 674720 w 674720"/>
                <a:gd name="connsiteY48" fmla="*/ 318161 h 674719"/>
                <a:gd name="connsiteX49" fmla="*/ 647292 w 674720"/>
                <a:gd name="connsiteY49" fmla="*/ 282505 h 674719"/>
                <a:gd name="connsiteX50" fmla="*/ 342846 w 674720"/>
                <a:gd name="connsiteY50" fmla="*/ 554038 h 674719"/>
                <a:gd name="connsiteX51" fmla="*/ 112453 w 674720"/>
                <a:gd name="connsiteY51" fmla="*/ 323646 h 674719"/>
                <a:gd name="connsiteX52" fmla="*/ 342846 w 674720"/>
                <a:gd name="connsiteY52" fmla="*/ 93254 h 674719"/>
                <a:gd name="connsiteX53" fmla="*/ 573237 w 674720"/>
                <a:gd name="connsiteY53" fmla="*/ 323646 h 674719"/>
                <a:gd name="connsiteX54" fmla="*/ 342846 w 674720"/>
                <a:gd name="connsiteY54" fmla="*/ 554038 h 67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74720" h="674719">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60A9DD"/>
            </a:solidFill>
            <a:ln w="27426" cap="flat">
              <a:noFill/>
              <a:prstDash val="solid"/>
              <a:miter/>
            </a:ln>
          </p:spPr>
          <p:txBody>
            <a:bodyPr rtlCol="0" anchor="ctr"/>
            <a:lstStyle/>
            <a:p>
              <a:pPr algn="l" rtl="0"/>
              <a:endParaRPr lang="en-US"/>
            </a:p>
          </p:txBody>
        </p:sp>
        <p:grpSp>
          <p:nvGrpSpPr>
            <p:cNvPr id="15" name="Graphic 3">
              <a:extLst>
                <a:ext uri="{FF2B5EF4-FFF2-40B4-BE49-F238E27FC236}">
                  <a16:creationId xmlns:a16="http://schemas.microsoft.com/office/drawing/2014/main" id="{5D7CE0C4-EA1B-F8B9-3102-111AB0F02CC0}"/>
                </a:ext>
              </a:extLst>
            </p:cNvPr>
            <p:cNvGrpSpPr/>
            <p:nvPr/>
          </p:nvGrpSpPr>
          <p:grpSpPr>
            <a:xfrm>
              <a:off x="2694219" y="430095"/>
              <a:ext cx="1090872" cy="1093052"/>
              <a:chOff x="2694219" y="430095"/>
              <a:chExt cx="1090872" cy="1093052"/>
            </a:xfrm>
            <a:grpFill/>
          </p:grpSpPr>
          <p:sp>
            <p:nvSpPr>
              <p:cNvPr id="16" name="Freeform 15">
                <a:extLst>
                  <a:ext uri="{FF2B5EF4-FFF2-40B4-BE49-F238E27FC236}">
                    <a16:creationId xmlns:a16="http://schemas.microsoft.com/office/drawing/2014/main" id="{6FD67CBD-1195-1E00-9781-60FF4D4CB087}"/>
                  </a:ext>
                </a:extLst>
              </p:cNvPr>
              <p:cNvSpPr/>
              <p:nvPr/>
            </p:nvSpPr>
            <p:spPr>
              <a:xfrm>
                <a:off x="2871751" y="430095"/>
                <a:ext cx="740547" cy="743288"/>
              </a:xfrm>
              <a:custGeom>
                <a:avLst/>
                <a:gdLst>
                  <a:gd name="connsiteX0" fmla="*/ 52112 w 740547"/>
                  <a:gd name="connsiteY0" fmla="*/ 458041 h 743288"/>
                  <a:gd name="connsiteX1" fmla="*/ 85025 w 740547"/>
                  <a:gd name="connsiteY1" fmla="*/ 534839 h 743288"/>
                  <a:gd name="connsiteX2" fmla="*/ 95997 w 740547"/>
                  <a:gd name="connsiteY2" fmla="*/ 619864 h 743288"/>
                  <a:gd name="connsiteX3" fmla="*/ 123425 w 740547"/>
                  <a:gd name="connsiteY3" fmla="*/ 647292 h 743288"/>
                  <a:gd name="connsiteX4" fmla="*/ 208450 w 740547"/>
                  <a:gd name="connsiteY4" fmla="*/ 658263 h 743288"/>
                  <a:gd name="connsiteX5" fmla="*/ 285247 w 740547"/>
                  <a:gd name="connsiteY5" fmla="*/ 691176 h 743288"/>
                  <a:gd name="connsiteX6" fmla="*/ 351074 w 740547"/>
                  <a:gd name="connsiteY6" fmla="*/ 743289 h 743288"/>
                  <a:gd name="connsiteX7" fmla="*/ 389473 w 740547"/>
                  <a:gd name="connsiteY7" fmla="*/ 743289 h 743288"/>
                  <a:gd name="connsiteX8" fmla="*/ 455299 w 740547"/>
                  <a:gd name="connsiteY8" fmla="*/ 691176 h 743288"/>
                  <a:gd name="connsiteX9" fmla="*/ 532096 w 740547"/>
                  <a:gd name="connsiteY9" fmla="*/ 658263 h 743288"/>
                  <a:gd name="connsiteX10" fmla="*/ 617123 w 740547"/>
                  <a:gd name="connsiteY10" fmla="*/ 647292 h 743288"/>
                  <a:gd name="connsiteX11" fmla="*/ 644550 w 740547"/>
                  <a:gd name="connsiteY11" fmla="*/ 619864 h 743288"/>
                  <a:gd name="connsiteX12" fmla="*/ 655520 w 740547"/>
                  <a:gd name="connsiteY12" fmla="*/ 534839 h 743288"/>
                  <a:gd name="connsiteX13" fmla="*/ 688434 w 740547"/>
                  <a:gd name="connsiteY13" fmla="*/ 458041 h 743288"/>
                  <a:gd name="connsiteX14" fmla="*/ 740547 w 740547"/>
                  <a:gd name="connsiteY14" fmla="*/ 392215 h 743288"/>
                  <a:gd name="connsiteX15" fmla="*/ 740547 w 740547"/>
                  <a:gd name="connsiteY15" fmla="*/ 351074 h 743288"/>
                  <a:gd name="connsiteX16" fmla="*/ 688434 w 740547"/>
                  <a:gd name="connsiteY16" fmla="*/ 285247 h 743288"/>
                  <a:gd name="connsiteX17" fmla="*/ 655520 w 740547"/>
                  <a:gd name="connsiteY17" fmla="*/ 208450 h 743288"/>
                  <a:gd name="connsiteX18" fmla="*/ 644550 w 740547"/>
                  <a:gd name="connsiteY18" fmla="*/ 123424 h 743288"/>
                  <a:gd name="connsiteX19" fmla="*/ 617123 w 740547"/>
                  <a:gd name="connsiteY19" fmla="*/ 95997 h 743288"/>
                  <a:gd name="connsiteX20" fmla="*/ 532096 w 740547"/>
                  <a:gd name="connsiteY20" fmla="*/ 85026 h 743288"/>
                  <a:gd name="connsiteX21" fmla="*/ 455299 w 740547"/>
                  <a:gd name="connsiteY21" fmla="*/ 52113 h 743288"/>
                  <a:gd name="connsiteX22" fmla="*/ 389473 w 740547"/>
                  <a:gd name="connsiteY22" fmla="*/ 0 h 743288"/>
                  <a:gd name="connsiteX23" fmla="*/ 351074 w 740547"/>
                  <a:gd name="connsiteY23" fmla="*/ 0 h 743288"/>
                  <a:gd name="connsiteX24" fmla="*/ 285247 w 740547"/>
                  <a:gd name="connsiteY24" fmla="*/ 52113 h 743288"/>
                  <a:gd name="connsiteX25" fmla="*/ 208450 w 740547"/>
                  <a:gd name="connsiteY25" fmla="*/ 85026 h 743288"/>
                  <a:gd name="connsiteX26" fmla="*/ 123425 w 740547"/>
                  <a:gd name="connsiteY26" fmla="*/ 95997 h 743288"/>
                  <a:gd name="connsiteX27" fmla="*/ 95997 w 740547"/>
                  <a:gd name="connsiteY27" fmla="*/ 123424 h 743288"/>
                  <a:gd name="connsiteX28" fmla="*/ 85025 w 740547"/>
                  <a:gd name="connsiteY28" fmla="*/ 208450 h 743288"/>
                  <a:gd name="connsiteX29" fmla="*/ 52112 w 740547"/>
                  <a:gd name="connsiteY29" fmla="*/ 285247 h 743288"/>
                  <a:gd name="connsiteX30" fmla="*/ 0 w 740547"/>
                  <a:gd name="connsiteY30" fmla="*/ 351074 h 743288"/>
                  <a:gd name="connsiteX31" fmla="*/ 0 w 740547"/>
                  <a:gd name="connsiteY31" fmla="*/ 389472 h 743288"/>
                  <a:gd name="connsiteX32" fmla="*/ 52112 w 740547"/>
                  <a:gd name="connsiteY32" fmla="*/ 458041 h 743288"/>
                  <a:gd name="connsiteX33" fmla="*/ 52112 w 740547"/>
                  <a:gd name="connsiteY33" fmla="*/ 458041 h 743288"/>
                  <a:gd name="connsiteX34" fmla="*/ 30170 w 740547"/>
                  <a:gd name="connsiteY34" fmla="*/ 351074 h 743288"/>
                  <a:gd name="connsiteX35" fmla="*/ 57597 w 740547"/>
                  <a:gd name="connsiteY35" fmla="*/ 315418 h 743288"/>
                  <a:gd name="connsiteX36" fmla="*/ 79539 w 740547"/>
                  <a:gd name="connsiteY36" fmla="*/ 293475 h 743288"/>
                  <a:gd name="connsiteX37" fmla="*/ 109711 w 740547"/>
                  <a:gd name="connsiteY37" fmla="*/ 222164 h 743288"/>
                  <a:gd name="connsiteX38" fmla="*/ 109711 w 740547"/>
                  <a:gd name="connsiteY38" fmla="*/ 189251 h 743288"/>
                  <a:gd name="connsiteX39" fmla="*/ 115197 w 740547"/>
                  <a:gd name="connsiteY39" fmla="*/ 145366 h 743288"/>
                  <a:gd name="connsiteX40" fmla="*/ 142624 w 740547"/>
                  <a:gd name="connsiteY40" fmla="*/ 117939 h 743288"/>
                  <a:gd name="connsiteX41" fmla="*/ 186508 w 740547"/>
                  <a:gd name="connsiteY41" fmla="*/ 112453 h 743288"/>
                  <a:gd name="connsiteX42" fmla="*/ 219421 w 740547"/>
                  <a:gd name="connsiteY42" fmla="*/ 112453 h 743288"/>
                  <a:gd name="connsiteX43" fmla="*/ 290733 w 740547"/>
                  <a:gd name="connsiteY43" fmla="*/ 82283 h 743288"/>
                  <a:gd name="connsiteX44" fmla="*/ 312674 w 740547"/>
                  <a:gd name="connsiteY44" fmla="*/ 60341 h 743288"/>
                  <a:gd name="connsiteX45" fmla="*/ 348332 w 740547"/>
                  <a:gd name="connsiteY45" fmla="*/ 32913 h 743288"/>
                  <a:gd name="connsiteX46" fmla="*/ 386730 w 740547"/>
                  <a:gd name="connsiteY46" fmla="*/ 32913 h 743288"/>
                  <a:gd name="connsiteX47" fmla="*/ 422385 w 740547"/>
                  <a:gd name="connsiteY47" fmla="*/ 60341 h 743288"/>
                  <a:gd name="connsiteX48" fmla="*/ 444329 w 740547"/>
                  <a:gd name="connsiteY48" fmla="*/ 82283 h 743288"/>
                  <a:gd name="connsiteX49" fmla="*/ 515640 w 740547"/>
                  <a:gd name="connsiteY49" fmla="*/ 112453 h 743288"/>
                  <a:gd name="connsiteX50" fmla="*/ 548553 w 740547"/>
                  <a:gd name="connsiteY50" fmla="*/ 112453 h 743288"/>
                  <a:gd name="connsiteX51" fmla="*/ 592437 w 740547"/>
                  <a:gd name="connsiteY51" fmla="*/ 117939 h 743288"/>
                  <a:gd name="connsiteX52" fmla="*/ 619865 w 740547"/>
                  <a:gd name="connsiteY52" fmla="*/ 145366 h 743288"/>
                  <a:gd name="connsiteX53" fmla="*/ 625351 w 740547"/>
                  <a:gd name="connsiteY53" fmla="*/ 189251 h 743288"/>
                  <a:gd name="connsiteX54" fmla="*/ 625351 w 740547"/>
                  <a:gd name="connsiteY54" fmla="*/ 222164 h 743288"/>
                  <a:gd name="connsiteX55" fmla="*/ 655520 w 740547"/>
                  <a:gd name="connsiteY55" fmla="*/ 293475 h 743288"/>
                  <a:gd name="connsiteX56" fmla="*/ 677464 w 740547"/>
                  <a:gd name="connsiteY56" fmla="*/ 315418 h 743288"/>
                  <a:gd name="connsiteX57" fmla="*/ 704892 w 740547"/>
                  <a:gd name="connsiteY57" fmla="*/ 348331 h 743288"/>
                  <a:gd name="connsiteX58" fmla="*/ 704892 w 740547"/>
                  <a:gd name="connsiteY58" fmla="*/ 389472 h 743288"/>
                  <a:gd name="connsiteX59" fmla="*/ 677464 w 740547"/>
                  <a:gd name="connsiteY59" fmla="*/ 422385 h 743288"/>
                  <a:gd name="connsiteX60" fmla="*/ 655520 w 740547"/>
                  <a:gd name="connsiteY60" fmla="*/ 444327 h 743288"/>
                  <a:gd name="connsiteX61" fmla="*/ 625351 w 740547"/>
                  <a:gd name="connsiteY61" fmla="*/ 515639 h 743288"/>
                  <a:gd name="connsiteX62" fmla="*/ 625351 w 740547"/>
                  <a:gd name="connsiteY62" fmla="*/ 548552 h 743288"/>
                  <a:gd name="connsiteX63" fmla="*/ 619865 w 740547"/>
                  <a:gd name="connsiteY63" fmla="*/ 592437 h 743288"/>
                  <a:gd name="connsiteX64" fmla="*/ 592437 w 740547"/>
                  <a:gd name="connsiteY64" fmla="*/ 619864 h 743288"/>
                  <a:gd name="connsiteX65" fmla="*/ 548553 w 740547"/>
                  <a:gd name="connsiteY65" fmla="*/ 625350 h 743288"/>
                  <a:gd name="connsiteX66" fmla="*/ 515640 w 740547"/>
                  <a:gd name="connsiteY66" fmla="*/ 625350 h 743288"/>
                  <a:gd name="connsiteX67" fmla="*/ 444329 w 740547"/>
                  <a:gd name="connsiteY67" fmla="*/ 655520 h 743288"/>
                  <a:gd name="connsiteX68" fmla="*/ 422385 w 740547"/>
                  <a:gd name="connsiteY68" fmla="*/ 677462 h 743288"/>
                  <a:gd name="connsiteX69" fmla="*/ 386730 w 740547"/>
                  <a:gd name="connsiteY69" fmla="*/ 704890 h 743288"/>
                  <a:gd name="connsiteX70" fmla="*/ 348332 w 740547"/>
                  <a:gd name="connsiteY70" fmla="*/ 704890 h 743288"/>
                  <a:gd name="connsiteX71" fmla="*/ 312674 w 740547"/>
                  <a:gd name="connsiteY71" fmla="*/ 677462 h 743288"/>
                  <a:gd name="connsiteX72" fmla="*/ 290733 w 740547"/>
                  <a:gd name="connsiteY72" fmla="*/ 655520 h 743288"/>
                  <a:gd name="connsiteX73" fmla="*/ 219421 w 740547"/>
                  <a:gd name="connsiteY73" fmla="*/ 625350 h 743288"/>
                  <a:gd name="connsiteX74" fmla="*/ 186508 w 740547"/>
                  <a:gd name="connsiteY74" fmla="*/ 625350 h 743288"/>
                  <a:gd name="connsiteX75" fmla="*/ 142624 w 740547"/>
                  <a:gd name="connsiteY75" fmla="*/ 619864 h 743288"/>
                  <a:gd name="connsiteX76" fmla="*/ 115197 w 740547"/>
                  <a:gd name="connsiteY76" fmla="*/ 592437 h 743288"/>
                  <a:gd name="connsiteX77" fmla="*/ 109711 w 740547"/>
                  <a:gd name="connsiteY77" fmla="*/ 548552 h 743288"/>
                  <a:gd name="connsiteX78" fmla="*/ 109711 w 740547"/>
                  <a:gd name="connsiteY78" fmla="*/ 515639 h 743288"/>
                  <a:gd name="connsiteX79" fmla="*/ 79539 w 740547"/>
                  <a:gd name="connsiteY79" fmla="*/ 444327 h 743288"/>
                  <a:gd name="connsiteX80" fmla="*/ 57597 w 740547"/>
                  <a:gd name="connsiteY80" fmla="*/ 422385 h 743288"/>
                  <a:gd name="connsiteX81" fmla="*/ 30170 w 740547"/>
                  <a:gd name="connsiteY81" fmla="*/ 386729 h 743288"/>
                  <a:gd name="connsiteX82" fmla="*/ 30170 w 740547"/>
                  <a:gd name="connsiteY82" fmla="*/ 351074 h 743288"/>
                  <a:gd name="connsiteX83" fmla="*/ 30170 w 740547"/>
                  <a:gd name="connsiteY83" fmla="*/ 351074 h 7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40547" h="743288">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grpFill/>
              <a:ln w="27426" cap="flat">
                <a:noFill/>
                <a:prstDash val="solid"/>
                <a:miter/>
              </a:ln>
            </p:spPr>
            <p:txBody>
              <a:bodyPr rtlCol="0" anchor="ctr"/>
              <a:lstStyle/>
              <a:p>
                <a:pPr algn="l" rtl="0"/>
                <a:endParaRPr lang="en-US"/>
              </a:p>
            </p:txBody>
          </p:sp>
          <p:grpSp>
            <p:nvGrpSpPr>
              <p:cNvPr id="17" name="Graphic 3">
                <a:extLst>
                  <a:ext uri="{FF2B5EF4-FFF2-40B4-BE49-F238E27FC236}">
                    <a16:creationId xmlns:a16="http://schemas.microsoft.com/office/drawing/2014/main" id="{741154C8-D062-0415-5FA8-5A4438E185D6}"/>
                  </a:ext>
                </a:extLst>
              </p:cNvPr>
              <p:cNvGrpSpPr/>
              <p:nvPr/>
            </p:nvGrpSpPr>
            <p:grpSpPr>
              <a:xfrm>
                <a:off x="2694219" y="553519"/>
                <a:ext cx="1090872" cy="969628"/>
                <a:chOff x="2694219" y="553519"/>
                <a:chExt cx="1090872" cy="969628"/>
              </a:xfrm>
              <a:grpFill/>
            </p:grpSpPr>
            <p:sp>
              <p:nvSpPr>
                <p:cNvPr id="18" name="Freeform 17">
                  <a:extLst>
                    <a:ext uri="{FF2B5EF4-FFF2-40B4-BE49-F238E27FC236}">
                      <a16:creationId xmlns:a16="http://schemas.microsoft.com/office/drawing/2014/main" id="{AE35AED3-626E-8C39-4A1A-2A3F11924F46}"/>
                    </a:ext>
                  </a:extLst>
                </p:cNvPr>
                <p:cNvSpPr/>
                <p:nvPr/>
              </p:nvSpPr>
              <p:spPr>
                <a:xfrm>
                  <a:off x="2992431" y="553519"/>
                  <a:ext cx="499183" cy="496439"/>
                </a:xfrm>
                <a:custGeom>
                  <a:avLst/>
                  <a:gdLst>
                    <a:gd name="connsiteX0" fmla="*/ 35657 w 499183"/>
                    <a:gd name="connsiteY0" fmla="*/ 375758 h 496439"/>
                    <a:gd name="connsiteX1" fmla="*/ 249593 w 499183"/>
                    <a:gd name="connsiteY1" fmla="*/ 496440 h 496439"/>
                    <a:gd name="connsiteX2" fmla="*/ 463528 w 499183"/>
                    <a:gd name="connsiteY2" fmla="*/ 375758 h 496439"/>
                    <a:gd name="connsiteX3" fmla="*/ 463528 w 499183"/>
                    <a:gd name="connsiteY3" fmla="*/ 375758 h 496439"/>
                    <a:gd name="connsiteX4" fmla="*/ 499184 w 499183"/>
                    <a:gd name="connsiteY4" fmla="*/ 249591 h 496439"/>
                    <a:gd name="connsiteX5" fmla="*/ 249593 w 499183"/>
                    <a:gd name="connsiteY5" fmla="*/ 0 h 496439"/>
                    <a:gd name="connsiteX6" fmla="*/ 106969 w 499183"/>
                    <a:gd name="connsiteY6" fmla="*/ 43884 h 496439"/>
                    <a:gd name="connsiteX7" fmla="*/ 104227 w 499183"/>
                    <a:gd name="connsiteY7" fmla="*/ 65826 h 496439"/>
                    <a:gd name="connsiteX8" fmla="*/ 126168 w 499183"/>
                    <a:gd name="connsiteY8" fmla="*/ 68569 h 496439"/>
                    <a:gd name="connsiteX9" fmla="*/ 249593 w 499183"/>
                    <a:gd name="connsiteY9" fmla="*/ 30170 h 496439"/>
                    <a:gd name="connsiteX10" fmla="*/ 466270 w 499183"/>
                    <a:gd name="connsiteY10" fmla="*/ 246849 h 496439"/>
                    <a:gd name="connsiteX11" fmla="*/ 444329 w 499183"/>
                    <a:gd name="connsiteY11" fmla="*/ 340103 h 496439"/>
                    <a:gd name="connsiteX12" fmla="*/ 414159 w 499183"/>
                    <a:gd name="connsiteY12" fmla="*/ 323646 h 496439"/>
                    <a:gd name="connsiteX13" fmla="*/ 430615 w 499183"/>
                    <a:gd name="connsiteY13" fmla="*/ 277019 h 496439"/>
                    <a:gd name="connsiteX14" fmla="*/ 356560 w 499183"/>
                    <a:gd name="connsiteY14" fmla="*/ 202964 h 496439"/>
                    <a:gd name="connsiteX15" fmla="*/ 348332 w 499183"/>
                    <a:gd name="connsiteY15" fmla="*/ 202964 h 496439"/>
                    <a:gd name="connsiteX16" fmla="*/ 307190 w 499183"/>
                    <a:gd name="connsiteY16" fmla="*/ 175537 h 496439"/>
                    <a:gd name="connsiteX17" fmla="*/ 323648 w 499183"/>
                    <a:gd name="connsiteY17" fmla="*/ 128910 h 496439"/>
                    <a:gd name="connsiteX18" fmla="*/ 249593 w 499183"/>
                    <a:gd name="connsiteY18" fmla="*/ 54855 h 496439"/>
                    <a:gd name="connsiteX19" fmla="*/ 175538 w 499183"/>
                    <a:gd name="connsiteY19" fmla="*/ 128910 h 496439"/>
                    <a:gd name="connsiteX20" fmla="*/ 191994 w 499183"/>
                    <a:gd name="connsiteY20" fmla="*/ 175537 h 496439"/>
                    <a:gd name="connsiteX21" fmla="*/ 150852 w 499183"/>
                    <a:gd name="connsiteY21" fmla="*/ 202964 h 496439"/>
                    <a:gd name="connsiteX22" fmla="*/ 142624 w 499183"/>
                    <a:gd name="connsiteY22" fmla="*/ 202964 h 496439"/>
                    <a:gd name="connsiteX23" fmla="*/ 68569 w 499183"/>
                    <a:gd name="connsiteY23" fmla="*/ 277019 h 496439"/>
                    <a:gd name="connsiteX24" fmla="*/ 85027 w 499183"/>
                    <a:gd name="connsiteY24" fmla="*/ 323646 h 496439"/>
                    <a:gd name="connsiteX25" fmla="*/ 54855 w 499183"/>
                    <a:gd name="connsiteY25" fmla="*/ 340103 h 496439"/>
                    <a:gd name="connsiteX26" fmla="*/ 32914 w 499183"/>
                    <a:gd name="connsiteY26" fmla="*/ 246849 h 496439"/>
                    <a:gd name="connsiteX27" fmla="*/ 74055 w 499183"/>
                    <a:gd name="connsiteY27" fmla="*/ 117939 h 496439"/>
                    <a:gd name="connsiteX28" fmla="*/ 71313 w 499183"/>
                    <a:gd name="connsiteY28" fmla="*/ 95997 h 496439"/>
                    <a:gd name="connsiteX29" fmla="*/ 49371 w 499183"/>
                    <a:gd name="connsiteY29" fmla="*/ 98739 h 496439"/>
                    <a:gd name="connsiteX30" fmla="*/ 0 w 499183"/>
                    <a:gd name="connsiteY30" fmla="*/ 246849 h 496439"/>
                    <a:gd name="connsiteX31" fmla="*/ 35657 w 499183"/>
                    <a:gd name="connsiteY31" fmla="*/ 375758 h 496439"/>
                    <a:gd name="connsiteX32" fmla="*/ 35657 w 499183"/>
                    <a:gd name="connsiteY32" fmla="*/ 375758 h 496439"/>
                    <a:gd name="connsiteX33" fmla="*/ 35657 w 499183"/>
                    <a:gd name="connsiteY33" fmla="*/ 375758 h 496439"/>
                    <a:gd name="connsiteX34" fmla="*/ 263307 w 499183"/>
                    <a:gd name="connsiteY34" fmla="*/ 463527 h 496439"/>
                    <a:gd name="connsiteX35" fmla="*/ 263307 w 499183"/>
                    <a:gd name="connsiteY35" fmla="*/ 416900 h 496439"/>
                    <a:gd name="connsiteX36" fmla="*/ 329132 w 499183"/>
                    <a:gd name="connsiteY36" fmla="*/ 351074 h 496439"/>
                    <a:gd name="connsiteX37" fmla="*/ 383987 w 499183"/>
                    <a:gd name="connsiteY37" fmla="*/ 351074 h 496439"/>
                    <a:gd name="connsiteX38" fmla="*/ 427873 w 499183"/>
                    <a:gd name="connsiteY38" fmla="*/ 367530 h 496439"/>
                    <a:gd name="connsiteX39" fmla="*/ 263307 w 499183"/>
                    <a:gd name="connsiteY39" fmla="*/ 463527 h 496439"/>
                    <a:gd name="connsiteX40" fmla="*/ 263307 w 499183"/>
                    <a:gd name="connsiteY40" fmla="*/ 463527 h 496439"/>
                    <a:gd name="connsiteX41" fmla="*/ 397701 w 499183"/>
                    <a:gd name="connsiteY41" fmla="*/ 279762 h 496439"/>
                    <a:gd name="connsiteX42" fmla="*/ 364789 w 499183"/>
                    <a:gd name="connsiteY42" fmla="*/ 320903 h 496439"/>
                    <a:gd name="connsiteX43" fmla="*/ 345590 w 499183"/>
                    <a:gd name="connsiteY43" fmla="*/ 320903 h 496439"/>
                    <a:gd name="connsiteX44" fmla="*/ 312676 w 499183"/>
                    <a:gd name="connsiteY44" fmla="*/ 279762 h 496439"/>
                    <a:gd name="connsiteX45" fmla="*/ 356560 w 499183"/>
                    <a:gd name="connsiteY45" fmla="*/ 235878 h 496439"/>
                    <a:gd name="connsiteX46" fmla="*/ 397701 w 499183"/>
                    <a:gd name="connsiteY46" fmla="*/ 279762 h 496439"/>
                    <a:gd name="connsiteX47" fmla="*/ 397701 w 499183"/>
                    <a:gd name="connsiteY47" fmla="*/ 279762 h 496439"/>
                    <a:gd name="connsiteX48" fmla="*/ 246849 w 499183"/>
                    <a:gd name="connsiteY48" fmla="*/ 87768 h 496439"/>
                    <a:gd name="connsiteX49" fmla="*/ 290734 w 499183"/>
                    <a:gd name="connsiteY49" fmla="*/ 131653 h 496439"/>
                    <a:gd name="connsiteX50" fmla="*/ 257821 w 499183"/>
                    <a:gd name="connsiteY50" fmla="*/ 172794 h 496439"/>
                    <a:gd name="connsiteX51" fmla="*/ 238621 w 499183"/>
                    <a:gd name="connsiteY51" fmla="*/ 172794 h 496439"/>
                    <a:gd name="connsiteX52" fmla="*/ 205708 w 499183"/>
                    <a:gd name="connsiteY52" fmla="*/ 131653 h 496439"/>
                    <a:gd name="connsiteX53" fmla="*/ 246849 w 499183"/>
                    <a:gd name="connsiteY53" fmla="*/ 87768 h 496439"/>
                    <a:gd name="connsiteX54" fmla="*/ 246849 w 499183"/>
                    <a:gd name="connsiteY54" fmla="*/ 87768 h 496439"/>
                    <a:gd name="connsiteX55" fmla="*/ 219421 w 499183"/>
                    <a:gd name="connsiteY55" fmla="*/ 205707 h 496439"/>
                    <a:gd name="connsiteX56" fmla="*/ 274277 w 499183"/>
                    <a:gd name="connsiteY56" fmla="*/ 205707 h 496439"/>
                    <a:gd name="connsiteX57" fmla="*/ 312676 w 499183"/>
                    <a:gd name="connsiteY57" fmla="*/ 219421 h 496439"/>
                    <a:gd name="connsiteX58" fmla="*/ 279763 w 499183"/>
                    <a:gd name="connsiteY58" fmla="*/ 279762 h 496439"/>
                    <a:gd name="connsiteX59" fmla="*/ 296220 w 499183"/>
                    <a:gd name="connsiteY59" fmla="*/ 326389 h 496439"/>
                    <a:gd name="connsiteX60" fmla="*/ 246849 w 499183"/>
                    <a:gd name="connsiteY60" fmla="*/ 364787 h 496439"/>
                    <a:gd name="connsiteX61" fmla="*/ 197480 w 499183"/>
                    <a:gd name="connsiteY61" fmla="*/ 326389 h 496439"/>
                    <a:gd name="connsiteX62" fmla="*/ 213937 w 499183"/>
                    <a:gd name="connsiteY62" fmla="*/ 279762 h 496439"/>
                    <a:gd name="connsiteX63" fmla="*/ 181024 w 499183"/>
                    <a:gd name="connsiteY63" fmla="*/ 219421 h 496439"/>
                    <a:gd name="connsiteX64" fmla="*/ 219421 w 499183"/>
                    <a:gd name="connsiteY64" fmla="*/ 205707 h 496439"/>
                    <a:gd name="connsiteX65" fmla="*/ 219421 w 499183"/>
                    <a:gd name="connsiteY65" fmla="*/ 205707 h 496439"/>
                    <a:gd name="connsiteX66" fmla="*/ 139882 w 499183"/>
                    <a:gd name="connsiteY66" fmla="*/ 235878 h 496439"/>
                    <a:gd name="connsiteX67" fmla="*/ 183766 w 499183"/>
                    <a:gd name="connsiteY67" fmla="*/ 279762 h 496439"/>
                    <a:gd name="connsiteX68" fmla="*/ 150852 w 499183"/>
                    <a:gd name="connsiteY68" fmla="*/ 320903 h 496439"/>
                    <a:gd name="connsiteX69" fmla="*/ 131654 w 499183"/>
                    <a:gd name="connsiteY69" fmla="*/ 320903 h 496439"/>
                    <a:gd name="connsiteX70" fmla="*/ 98741 w 499183"/>
                    <a:gd name="connsiteY70" fmla="*/ 279762 h 496439"/>
                    <a:gd name="connsiteX71" fmla="*/ 139882 w 499183"/>
                    <a:gd name="connsiteY71" fmla="*/ 235878 h 496439"/>
                    <a:gd name="connsiteX72" fmla="*/ 139882 w 499183"/>
                    <a:gd name="connsiteY72" fmla="*/ 235878 h 496439"/>
                    <a:gd name="connsiteX73" fmla="*/ 112454 w 499183"/>
                    <a:gd name="connsiteY73" fmla="*/ 351074 h 496439"/>
                    <a:gd name="connsiteX74" fmla="*/ 167310 w 499183"/>
                    <a:gd name="connsiteY74" fmla="*/ 351074 h 496439"/>
                    <a:gd name="connsiteX75" fmla="*/ 233135 w 499183"/>
                    <a:gd name="connsiteY75" fmla="*/ 416900 h 496439"/>
                    <a:gd name="connsiteX76" fmla="*/ 233135 w 499183"/>
                    <a:gd name="connsiteY76" fmla="*/ 463527 h 496439"/>
                    <a:gd name="connsiteX77" fmla="*/ 68569 w 499183"/>
                    <a:gd name="connsiteY77" fmla="*/ 370273 h 496439"/>
                    <a:gd name="connsiteX78" fmla="*/ 112454 w 499183"/>
                    <a:gd name="connsiteY78" fmla="*/ 351074 h 496439"/>
                    <a:gd name="connsiteX79" fmla="*/ 112454 w 499183"/>
                    <a:gd name="connsiteY79" fmla="*/ 351074 h 4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9183" h="496439">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grp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EF77751A-8614-0C83-3150-4E909D3FDD14}"/>
                    </a:ext>
                  </a:extLst>
                </p:cNvPr>
                <p:cNvSpPr/>
                <p:nvPr/>
              </p:nvSpPr>
              <p:spPr>
                <a:xfrm>
                  <a:off x="2694219" y="1044474"/>
                  <a:ext cx="1090872" cy="478673"/>
                </a:xfrm>
                <a:custGeom>
                  <a:avLst/>
                  <a:gdLst>
                    <a:gd name="connsiteX0" fmla="*/ 1038759 w 1090872"/>
                    <a:gd name="connsiteY0" fmla="*/ 0 h 478673"/>
                    <a:gd name="connsiteX1" fmla="*/ 978420 w 1090872"/>
                    <a:gd name="connsiteY1" fmla="*/ 0 h 478673"/>
                    <a:gd name="connsiteX2" fmla="*/ 926306 w 1090872"/>
                    <a:gd name="connsiteY2" fmla="*/ 52113 h 478673"/>
                    <a:gd name="connsiteX3" fmla="*/ 926306 w 1090872"/>
                    <a:gd name="connsiteY3" fmla="*/ 74054 h 478673"/>
                    <a:gd name="connsiteX4" fmla="*/ 896137 w 1090872"/>
                    <a:gd name="connsiteY4" fmla="*/ 74054 h 478673"/>
                    <a:gd name="connsiteX5" fmla="*/ 706885 w 1090872"/>
                    <a:gd name="connsiteY5" fmla="*/ 126167 h 478673"/>
                    <a:gd name="connsiteX6" fmla="*/ 446322 w 1090872"/>
                    <a:gd name="connsiteY6" fmla="*/ 191993 h 478673"/>
                    <a:gd name="connsiteX7" fmla="*/ 353067 w 1090872"/>
                    <a:gd name="connsiteY7" fmla="*/ 285247 h 478673"/>
                    <a:gd name="connsiteX8" fmla="*/ 309184 w 1090872"/>
                    <a:gd name="connsiteY8" fmla="*/ 285247 h 478673"/>
                    <a:gd name="connsiteX9" fmla="*/ 270784 w 1090872"/>
                    <a:gd name="connsiteY9" fmla="*/ 274276 h 478673"/>
                    <a:gd name="connsiteX10" fmla="*/ 111704 w 1090872"/>
                    <a:gd name="connsiteY10" fmla="*/ 164566 h 478673"/>
                    <a:gd name="connsiteX11" fmla="*/ 18451 w 1090872"/>
                    <a:gd name="connsiteY11" fmla="*/ 175537 h 478673"/>
                    <a:gd name="connsiteX12" fmla="*/ 29421 w 1090872"/>
                    <a:gd name="connsiteY12" fmla="*/ 279762 h 478673"/>
                    <a:gd name="connsiteX13" fmla="*/ 396953 w 1090872"/>
                    <a:gd name="connsiteY13" fmla="*/ 471755 h 478673"/>
                    <a:gd name="connsiteX14" fmla="*/ 778196 w 1090872"/>
                    <a:gd name="connsiteY14" fmla="*/ 452556 h 478673"/>
                    <a:gd name="connsiteX15" fmla="*/ 778196 w 1090872"/>
                    <a:gd name="connsiteY15" fmla="*/ 452556 h 478673"/>
                    <a:gd name="connsiteX16" fmla="*/ 926306 w 1090872"/>
                    <a:gd name="connsiteY16" fmla="*/ 408672 h 478673"/>
                    <a:gd name="connsiteX17" fmla="*/ 978420 w 1090872"/>
                    <a:gd name="connsiteY17" fmla="*/ 455298 h 478673"/>
                    <a:gd name="connsiteX18" fmla="*/ 1038759 w 1090872"/>
                    <a:gd name="connsiteY18" fmla="*/ 455298 h 478673"/>
                    <a:gd name="connsiteX19" fmla="*/ 1090873 w 1090872"/>
                    <a:gd name="connsiteY19" fmla="*/ 403186 h 478673"/>
                    <a:gd name="connsiteX20" fmla="*/ 1090873 w 1090872"/>
                    <a:gd name="connsiteY20" fmla="*/ 52113 h 478673"/>
                    <a:gd name="connsiteX21" fmla="*/ 1038759 w 1090872"/>
                    <a:gd name="connsiteY21" fmla="*/ 0 h 478673"/>
                    <a:gd name="connsiteX22" fmla="*/ 1038759 w 1090872"/>
                    <a:gd name="connsiteY22" fmla="*/ 0 h 478673"/>
                    <a:gd name="connsiteX23" fmla="*/ 1057959 w 1090872"/>
                    <a:gd name="connsiteY23" fmla="*/ 400443 h 478673"/>
                    <a:gd name="connsiteX24" fmla="*/ 1038759 w 1090872"/>
                    <a:gd name="connsiteY24" fmla="*/ 419643 h 478673"/>
                    <a:gd name="connsiteX25" fmla="*/ 978420 w 1090872"/>
                    <a:gd name="connsiteY25" fmla="*/ 419643 h 478673"/>
                    <a:gd name="connsiteX26" fmla="*/ 959220 w 1090872"/>
                    <a:gd name="connsiteY26" fmla="*/ 400443 h 478673"/>
                    <a:gd name="connsiteX27" fmla="*/ 959220 w 1090872"/>
                    <a:gd name="connsiteY27" fmla="*/ 383987 h 478673"/>
                    <a:gd name="connsiteX28" fmla="*/ 959220 w 1090872"/>
                    <a:gd name="connsiteY28" fmla="*/ 383987 h 478673"/>
                    <a:gd name="connsiteX29" fmla="*/ 959220 w 1090872"/>
                    <a:gd name="connsiteY29" fmla="*/ 216678 h 478673"/>
                    <a:gd name="connsiteX30" fmla="*/ 942762 w 1090872"/>
                    <a:gd name="connsiteY30" fmla="*/ 200222 h 478673"/>
                    <a:gd name="connsiteX31" fmla="*/ 926306 w 1090872"/>
                    <a:gd name="connsiteY31" fmla="*/ 216678 h 478673"/>
                    <a:gd name="connsiteX32" fmla="*/ 926306 w 1090872"/>
                    <a:gd name="connsiteY32" fmla="*/ 373016 h 478673"/>
                    <a:gd name="connsiteX33" fmla="*/ 769968 w 1090872"/>
                    <a:gd name="connsiteY33" fmla="*/ 419643 h 478673"/>
                    <a:gd name="connsiteX34" fmla="*/ 399695 w 1090872"/>
                    <a:gd name="connsiteY34" fmla="*/ 436099 h 478673"/>
                    <a:gd name="connsiteX35" fmla="*/ 51363 w 1090872"/>
                    <a:gd name="connsiteY35" fmla="*/ 252334 h 478673"/>
                    <a:gd name="connsiteX36" fmla="*/ 45879 w 1090872"/>
                    <a:gd name="connsiteY36" fmla="*/ 194736 h 478673"/>
                    <a:gd name="connsiteX37" fmla="*/ 97990 w 1090872"/>
                    <a:gd name="connsiteY37" fmla="*/ 189251 h 478673"/>
                    <a:gd name="connsiteX38" fmla="*/ 257071 w 1090872"/>
                    <a:gd name="connsiteY38" fmla="*/ 298961 h 478673"/>
                    <a:gd name="connsiteX39" fmla="*/ 311926 w 1090872"/>
                    <a:gd name="connsiteY39" fmla="*/ 315418 h 478673"/>
                    <a:gd name="connsiteX40" fmla="*/ 690429 w 1090872"/>
                    <a:gd name="connsiteY40" fmla="*/ 315418 h 478673"/>
                    <a:gd name="connsiteX41" fmla="*/ 690429 w 1090872"/>
                    <a:gd name="connsiteY41" fmla="*/ 315418 h 478673"/>
                    <a:gd name="connsiteX42" fmla="*/ 745284 w 1090872"/>
                    <a:gd name="connsiteY42" fmla="*/ 252334 h 478673"/>
                    <a:gd name="connsiteX43" fmla="*/ 728827 w 1090872"/>
                    <a:gd name="connsiteY43" fmla="*/ 238620 h 478673"/>
                    <a:gd name="connsiteX44" fmla="*/ 715113 w 1090872"/>
                    <a:gd name="connsiteY44" fmla="*/ 255077 h 478673"/>
                    <a:gd name="connsiteX45" fmla="*/ 690429 w 1090872"/>
                    <a:gd name="connsiteY45" fmla="*/ 285247 h 478673"/>
                    <a:gd name="connsiteX46" fmla="*/ 388725 w 1090872"/>
                    <a:gd name="connsiteY46" fmla="*/ 285247 h 478673"/>
                    <a:gd name="connsiteX47" fmla="*/ 454550 w 1090872"/>
                    <a:gd name="connsiteY47" fmla="*/ 224906 h 478673"/>
                    <a:gd name="connsiteX48" fmla="*/ 454550 w 1090872"/>
                    <a:gd name="connsiteY48" fmla="*/ 224906 h 478673"/>
                    <a:gd name="connsiteX49" fmla="*/ 726085 w 1090872"/>
                    <a:gd name="connsiteY49" fmla="*/ 153595 h 478673"/>
                    <a:gd name="connsiteX50" fmla="*/ 898879 w 1090872"/>
                    <a:gd name="connsiteY50" fmla="*/ 106968 h 478673"/>
                    <a:gd name="connsiteX51" fmla="*/ 929049 w 1090872"/>
                    <a:gd name="connsiteY51" fmla="*/ 106968 h 478673"/>
                    <a:gd name="connsiteX52" fmla="*/ 929049 w 1090872"/>
                    <a:gd name="connsiteY52" fmla="*/ 142624 h 478673"/>
                    <a:gd name="connsiteX53" fmla="*/ 945506 w 1090872"/>
                    <a:gd name="connsiteY53" fmla="*/ 159080 h 478673"/>
                    <a:gd name="connsiteX54" fmla="*/ 961962 w 1090872"/>
                    <a:gd name="connsiteY54" fmla="*/ 142624 h 478673"/>
                    <a:gd name="connsiteX55" fmla="*/ 961962 w 1090872"/>
                    <a:gd name="connsiteY55" fmla="*/ 54855 h 478673"/>
                    <a:gd name="connsiteX56" fmla="*/ 981162 w 1090872"/>
                    <a:gd name="connsiteY56" fmla="*/ 35656 h 478673"/>
                    <a:gd name="connsiteX57" fmla="*/ 1041503 w 1090872"/>
                    <a:gd name="connsiteY57" fmla="*/ 35656 h 478673"/>
                    <a:gd name="connsiteX58" fmla="*/ 1060703 w 1090872"/>
                    <a:gd name="connsiteY58" fmla="*/ 54855 h 478673"/>
                    <a:gd name="connsiteX59" fmla="*/ 1057959 w 1090872"/>
                    <a:gd name="connsiteY59" fmla="*/ 400443 h 478673"/>
                    <a:gd name="connsiteX60" fmla="*/ 1057959 w 1090872"/>
                    <a:gd name="connsiteY60" fmla="*/ 400443 h 4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0872" h="478673">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grpFill/>
                <a:ln w="27426" cap="flat">
                  <a:noFill/>
                  <a:prstDash val="solid"/>
                  <a:miter/>
                </a:ln>
              </p:spPr>
              <p:txBody>
                <a:bodyPr rtlCol="0" anchor="ctr"/>
                <a:lstStyle/>
                <a:p>
                  <a:pPr algn="l" rtl="0"/>
                  <a:endParaRPr lang="en-US"/>
                </a:p>
              </p:txBody>
            </p:sp>
          </p:grpSp>
        </p:grpSp>
      </p:grpSp>
    </p:spTree>
    <p:extLst>
      <p:ext uri="{BB962C8B-B14F-4D97-AF65-F5344CB8AC3E}">
        <p14:creationId xmlns:p14="http://schemas.microsoft.com/office/powerpoint/2010/main" val="3000788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92C446B6-53DF-BBD0-A416-1D4F09D726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231" t="13852" r="34756" b="34522"/>
          <a:stretch/>
        </p:blipFill>
        <p:spPr>
          <a:xfrm flipH="1">
            <a:off x="1" y="0"/>
            <a:ext cx="11360859" cy="6858000"/>
          </a:xfrm>
          <a:prstGeom prst="rect">
            <a:avLst/>
          </a:prstGeom>
        </p:spPr>
      </p:pic>
      <p:sp>
        <p:nvSpPr>
          <p:cNvPr id="4" name="Rectangle 3">
            <a:extLst>
              <a:ext uri="{FF2B5EF4-FFF2-40B4-BE49-F238E27FC236}">
                <a16:creationId xmlns:a16="http://schemas.microsoft.com/office/drawing/2014/main" id="{EC6AED2C-27E4-CC45-818F-445D4452A105}"/>
              </a:ext>
            </a:extLst>
          </p:cNvPr>
          <p:cNvSpPr/>
          <p:nvPr/>
        </p:nvSpPr>
        <p:spPr>
          <a:xfrm>
            <a:off x="2634712" y="728420"/>
            <a:ext cx="8726149" cy="5455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21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1136086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0616293" y="5042911"/>
            <a:ext cx="1443600" cy="356400"/>
          </a:xfrm>
          <a:prstGeom prst="rect">
            <a:avLst/>
          </a:prstGeom>
        </p:spPr>
      </p:pic>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3037669" y="1132554"/>
            <a:ext cx="7763158" cy="4369343"/>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en-US" sz="2200" dirty="0" err="1"/>
              <a:t>Одговорност</a:t>
            </a:r>
            <a:r>
              <a:rPr lang="en-US" sz="2200" dirty="0"/>
              <a:t> </a:t>
            </a:r>
            <a:r>
              <a:rPr lang="en-US" sz="2200" dirty="0" err="1"/>
              <a:t>је</a:t>
            </a:r>
            <a:r>
              <a:rPr lang="en-US" sz="2200" dirty="0"/>
              <a:t> </a:t>
            </a:r>
            <a:r>
              <a:rPr lang="en-US" sz="2200" dirty="0" err="1"/>
              <a:t>стање</a:t>
            </a:r>
            <a:r>
              <a:rPr lang="en-US" sz="2200" dirty="0"/>
              <a:t> </a:t>
            </a:r>
            <a:r>
              <a:rPr lang="en-US" sz="2200" dirty="0" err="1"/>
              <a:t>одговорности</a:t>
            </a:r>
            <a:r>
              <a:rPr lang="en-US" sz="2200" dirty="0"/>
              <a:t> </a:t>
            </a:r>
            <a:r>
              <a:rPr lang="en-US" sz="2200" dirty="0" err="1"/>
              <a:t>за</a:t>
            </a:r>
            <a:r>
              <a:rPr lang="en-US" sz="2200" dirty="0"/>
              <a:t> </a:t>
            </a:r>
            <a:r>
              <a:rPr lang="en-US" sz="2200" dirty="0" err="1"/>
              <a:t>нешто</a:t>
            </a:r>
            <a:r>
              <a:rPr lang="sr-Cyrl-RS" sz="2200" dirty="0"/>
              <a:t>;</a:t>
            </a:r>
            <a:r>
              <a:rPr lang="en-US" sz="2200" dirty="0"/>
              <a:t> </a:t>
            </a:r>
            <a:r>
              <a:rPr lang="sr-Cyrl-RS" sz="2200" dirty="0"/>
              <a:t>то </a:t>
            </a:r>
            <a:r>
              <a:rPr lang="en-US" sz="2200" dirty="0" err="1"/>
              <a:t>укључује</a:t>
            </a:r>
            <a:r>
              <a:rPr lang="en-US" sz="2200" dirty="0"/>
              <a:t> </a:t>
            </a:r>
            <a:r>
              <a:rPr lang="en-US" sz="2200" dirty="0" err="1"/>
              <a:t>поузданост</a:t>
            </a:r>
            <a:r>
              <a:rPr lang="en-US" sz="2200" dirty="0"/>
              <a:t>, </a:t>
            </a:r>
            <a:r>
              <a:rPr lang="sr-Cyrl-RS" sz="2200" dirty="0"/>
              <a:t>могућност да се други ослоне на вас </a:t>
            </a:r>
            <a:r>
              <a:rPr lang="en-US" sz="2200" dirty="0"/>
              <a:t>и </a:t>
            </a:r>
            <a:r>
              <a:rPr lang="en-US" sz="2200" dirty="0" err="1"/>
              <a:t>одговорност</a:t>
            </a:r>
            <a:r>
              <a:rPr lang="en-US" sz="2200" dirty="0"/>
              <a:t> </a:t>
            </a:r>
            <a:r>
              <a:rPr lang="en-US" sz="2200" dirty="0" err="1"/>
              <a:t>за</a:t>
            </a:r>
            <a:r>
              <a:rPr lang="en-US" sz="2200" dirty="0"/>
              <a:t> </a:t>
            </a:r>
            <a:r>
              <a:rPr lang="en-US" sz="2200" dirty="0" err="1"/>
              <a:t>поступке</a:t>
            </a:r>
            <a:r>
              <a:rPr lang="en-US" sz="2200" dirty="0"/>
              <a:t> и </a:t>
            </a:r>
            <a:r>
              <a:rPr lang="en-US" sz="2200" dirty="0" err="1"/>
              <a:t>одлуке</a:t>
            </a:r>
            <a:r>
              <a:rPr lang="en-US" sz="2200" dirty="0"/>
              <a:t> и </a:t>
            </a:r>
            <a:r>
              <a:rPr lang="en-US" sz="2200" dirty="0" err="1"/>
              <a:t>последиц</a:t>
            </a:r>
            <a:r>
              <a:rPr lang="sr-Cyrl-RS" sz="2200" dirty="0"/>
              <a:t>е</a:t>
            </a:r>
            <a:r>
              <a:rPr lang="en-US" sz="2200" dirty="0"/>
              <a:t>.</a:t>
            </a:r>
          </a:p>
          <a:p>
            <a:pPr algn="just" rtl="0">
              <a:lnSpc>
                <a:spcPts val="2440"/>
              </a:lnSpc>
            </a:pPr>
            <a:endParaRPr lang="en-US" sz="2200" dirty="0"/>
          </a:p>
          <a:p>
            <a:pPr algn="just" rtl="0">
              <a:lnSpc>
                <a:spcPts val="2440"/>
              </a:lnSpc>
            </a:pPr>
            <a:r>
              <a:rPr lang="en-US" sz="2200" dirty="0" err="1"/>
              <a:t>Праведност</a:t>
            </a:r>
            <a:r>
              <a:rPr lang="en-US" sz="2200" dirty="0"/>
              <a:t> </a:t>
            </a:r>
            <a:r>
              <a:rPr lang="en-US" sz="2200" dirty="0" err="1"/>
              <a:t>је</a:t>
            </a:r>
            <a:r>
              <a:rPr lang="en-US" sz="2200" dirty="0"/>
              <a:t> </a:t>
            </a:r>
            <a:r>
              <a:rPr lang="en-US" sz="2200" dirty="0" err="1"/>
              <a:t>квалитет</a:t>
            </a:r>
            <a:r>
              <a:rPr lang="en-US" sz="2200" dirty="0"/>
              <a:t> </a:t>
            </a:r>
            <a:r>
              <a:rPr lang="en-US" sz="2200" dirty="0" err="1"/>
              <a:t>праведности</a:t>
            </a:r>
            <a:r>
              <a:rPr lang="en-US" sz="2200" dirty="0"/>
              <a:t> и </a:t>
            </a:r>
            <a:r>
              <a:rPr lang="en-US" sz="2200" dirty="0" err="1"/>
              <a:t>непристрасности</a:t>
            </a:r>
            <a:r>
              <a:rPr lang="en-US" sz="2200" dirty="0"/>
              <a:t>, </a:t>
            </a:r>
            <a:r>
              <a:rPr lang="en-US" sz="2200" dirty="0" err="1"/>
              <a:t>она</a:t>
            </a:r>
            <a:r>
              <a:rPr lang="en-US" sz="2200" dirty="0"/>
              <a:t> </a:t>
            </a:r>
            <a:r>
              <a:rPr lang="en-US" sz="2200" dirty="0" err="1"/>
              <a:t>укључује</a:t>
            </a:r>
            <a:r>
              <a:rPr lang="en-US" sz="2200" dirty="0"/>
              <a:t> </a:t>
            </a:r>
            <a:r>
              <a:rPr lang="en-US" sz="2200" dirty="0" err="1"/>
              <a:t>третирање</a:t>
            </a:r>
            <a:r>
              <a:rPr lang="en-US" sz="2200" dirty="0"/>
              <a:t> </a:t>
            </a:r>
            <a:r>
              <a:rPr lang="en-US" sz="2200" dirty="0" err="1"/>
              <a:t>људи</a:t>
            </a:r>
            <a:r>
              <a:rPr lang="en-US" sz="2200" dirty="0"/>
              <a:t> </a:t>
            </a:r>
            <a:r>
              <a:rPr lang="en-US" sz="2200" dirty="0" err="1"/>
              <a:t>једнако</a:t>
            </a:r>
            <a:r>
              <a:rPr lang="en-US" sz="2200" dirty="0"/>
              <a:t> и </a:t>
            </a:r>
            <a:r>
              <a:rPr lang="en-US" sz="2200" dirty="0" err="1"/>
              <a:t>без</a:t>
            </a:r>
            <a:r>
              <a:rPr lang="en-US" sz="2200" dirty="0"/>
              <a:t> </a:t>
            </a:r>
            <a:r>
              <a:rPr lang="en-US" sz="2200" dirty="0" err="1"/>
              <a:t>пристрасности</a:t>
            </a:r>
            <a:r>
              <a:rPr lang="en-US" sz="2200" dirty="0"/>
              <a:t> и </a:t>
            </a:r>
            <a:r>
              <a:rPr lang="sr-Cyrl-RS" sz="2200" dirty="0"/>
              <a:t>где се свима пружају </a:t>
            </a:r>
            <a:r>
              <a:rPr lang="en-US" sz="2200" dirty="0" err="1"/>
              <a:t>правичне</a:t>
            </a:r>
            <a:r>
              <a:rPr lang="en-US" sz="2200" dirty="0"/>
              <a:t> и </a:t>
            </a:r>
            <a:r>
              <a:rPr lang="en-US" sz="2200" dirty="0" err="1"/>
              <a:t>једнаке</a:t>
            </a:r>
            <a:r>
              <a:rPr lang="en-US" sz="2200" dirty="0"/>
              <a:t> </a:t>
            </a:r>
            <a:r>
              <a:rPr lang="en-US" sz="2200" dirty="0" err="1"/>
              <a:t>могућности</a:t>
            </a:r>
            <a:r>
              <a:rPr lang="en-US" sz="2200" dirty="0"/>
              <a:t>. </a:t>
            </a:r>
            <a:r>
              <a:rPr lang="en-US" sz="2200" dirty="0" err="1"/>
              <a:t>Према</a:t>
            </a:r>
            <a:r>
              <a:rPr lang="en-US" sz="2200" dirty="0"/>
              <a:t> </a:t>
            </a:r>
            <a:r>
              <a:rPr lang="en-US" sz="2200" dirty="0" err="1"/>
              <a:t>новом</a:t>
            </a:r>
            <a:r>
              <a:rPr lang="en-US" sz="2200" dirty="0"/>
              <a:t> </a:t>
            </a:r>
            <a:r>
              <a:rPr lang="en-US" sz="2200" dirty="0" err="1"/>
              <a:t>истраживању</a:t>
            </a:r>
            <a:r>
              <a:rPr lang="en-US" sz="2200" dirty="0"/>
              <a:t> </a:t>
            </a:r>
            <a:r>
              <a:rPr lang="en-US" sz="2200" dirty="0" err="1"/>
              <a:t>постоје</a:t>
            </a:r>
            <a:r>
              <a:rPr lang="en-US" sz="2200" dirty="0"/>
              <a:t> </a:t>
            </a:r>
            <a:r>
              <a:rPr lang="en-US" sz="2200" dirty="0" err="1"/>
              <a:t>два</a:t>
            </a:r>
            <a:r>
              <a:rPr lang="en-US" sz="2200" dirty="0"/>
              <a:t> </a:t>
            </a:r>
            <a:r>
              <a:rPr lang="en-US" sz="2200" dirty="0" err="1"/>
              <a:t>главна</a:t>
            </a:r>
            <a:r>
              <a:rPr lang="en-US" sz="2200" dirty="0"/>
              <a:t> </a:t>
            </a:r>
            <a:r>
              <a:rPr lang="en-US" sz="2200" dirty="0" err="1"/>
              <a:t>принципа</a:t>
            </a:r>
            <a:r>
              <a:rPr lang="en-US" sz="2200" dirty="0"/>
              <a:t> </a:t>
            </a:r>
            <a:r>
              <a:rPr lang="en-US" sz="2200" dirty="0" err="1"/>
              <a:t>правичности</a:t>
            </a:r>
            <a:r>
              <a:rPr lang="en-US" sz="2200" dirty="0"/>
              <a:t>: </a:t>
            </a:r>
            <a:r>
              <a:rPr lang="sr-Cyrl-RS" sz="2200" dirty="0"/>
              <a:t>равноправност</a:t>
            </a:r>
            <a:r>
              <a:rPr lang="en-US" sz="2200" dirty="0"/>
              <a:t> и </a:t>
            </a:r>
            <a:r>
              <a:rPr lang="en-US" sz="2200" dirty="0" err="1"/>
              <a:t>једнакост</a:t>
            </a:r>
            <a:r>
              <a:rPr lang="en-US" sz="2200" dirty="0"/>
              <a:t>. </a:t>
            </a:r>
            <a:r>
              <a:rPr lang="sr-Cyrl-RS" sz="2200" dirty="0"/>
              <a:t>Једнакост</a:t>
            </a:r>
            <a:r>
              <a:rPr lang="en-US" sz="2200" dirty="0"/>
              <a:t> </a:t>
            </a:r>
            <a:r>
              <a:rPr lang="en-US" sz="2200" dirty="0" err="1"/>
              <a:t>значи</a:t>
            </a:r>
            <a:r>
              <a:rPr lang="en-US" sz="2200" dirty="0"/>
              <a:t> </a:t>
            </a:r>
            <a:r>
              <a:rPr lang="en-US" sz="2200" dirty="0" err="1"/>
              <a:t>да</a:t>
            </a:r>
            <a:r>
              <a:rPr lang="en-US" sz="2200" dirty="0"/>
              <a:t> </a:t>
            </a:r>
            <a:r>
              <a:rPr lang="en-US" sz="2200" dirty="0" err="1"/>
              <a:t>се</a:t>
            </a:r>
            <a:r>
              <a:rPr lang="en-US" sz="2200" dirty="0"/>
              <a:t> </a:t>
            </a:r>
            <a:r>
              <a:rPr lang="en-US" sz="2200" dirty="0" err="1"/>
              <a:t>сви</a:t>
            </a:r>
            <a:r>
              <a:rPr lang="en-US" sz="2200" dirty="0"/>
              <a:t> </a:t>
            </a:r>
            <a:r>
              <a:rPr lang="en-US" sz="2200" dirty="0" err="1"/>
              <a:t>третирају</a:t>
            </a:r>
            <a:r>
              <a:rPr lang="en-US" sz="2200" dirty="0"/>
              <a:t> </a:t>
            </a:r>
            <a:r>
              <a:rPr lang="en-US" sz="2200" dirty="0" err="1"/>
              <a:t>исто</a:t>
            </a:r>
            <a:r>
              <a:rPr lang="en-US" sz="2200" dirty="0"/>
              <a:t>, </a:t>
            </a:r>
            <a:r>
              <a:rPr lang="en-US" sz="2200" dirty="0" err="1"/>
              <a:t>без</a:t>
            </a:r>
            <a:r>
              <a:rPr lang="en-US" sz="2200" dirty="0"/>
              <a:t> </a:t>
            </a:r>
            <a:r>
              <a:rPr lang="en-US" sz="2200" dirty="0" err="1"/>
              <a:t>обзира</a:t>
            </a:r>
            <a:r>
              <a:rPr lang="en-US" sz="2200" dirty="0"/>
              <a:t> </a:t>
            </a:r>
            <a:r>
              <a:rPr lang="en-US" sz="2200" dirty="0" err="1"/>
              <a:t>на</a:t>
            </a:r>
            <a:r>
              <a:rPr lang="en-US" sz="2200" dirty="0"/>
              <a:t> </a:t>
            </a:r>
            <a:r>
              <a:rPr lang="en-US" sz="2200" dirty="0" err="1"/>
              <a:t>њихове</a:t>
            </a:r>
            <a:r>
              <a:rPr lang="en-US" sz="2200" dirty="0"/>
              <a:t> </a:t>
            </a:r>
            <a:r>
              <a:rPr lang="en-US" sz="2200" dirty="0" err="1"/>
              <a:t>индивидуалне</a:t>
            </a:r>
            <a:r>
              <a:rPr lang="en-US" sz="2200" dirty="0"/>
              <a:t> </a:t>
            </a:r>
            <a:r>
              <a:rPr lang="en-US" sz="2200" dirty="0" err="1"/>
              <a:t>разлике</a:t>
            </a:r>
            <a:r>
              <a:rPr lang="en-US" sz="2200" dirty="0"/>
              <a:t>. </a:t>
            </a:r>
            <a:r>
              <a:rPr lang="sr-Cyrl-RS" sz="2200" dirty="0"/>
              <a:t>Равноправност </a:t>
            </a:r>
            <a:r>
              <a:rPr lang="en-US" sz="2200" dirty="0" err="1"/>
              <a:t>значи</a:t>
            </a:r>
            <a:r>
              <a:rPr lang="en-US" sz="2200" dirty="0"/>
              <a:t> </a:t>
            </a:r>
            <a:r>
              <a:rPr lang="en-US" sz="2200" dirty="0" err="1"/>
              <a:t>да</a:t>
            </a:r>
            <a:r>
              <a:rPr lang="en-US" sz="2200" dirty="0"/>
              <a:t> </a:t>
            </a:r>
            <a:r>
              <a:rPr lang="en-US" sz="2200" dirty="0" err="1"/>
              <a:t>се</a:t>
            </a:r>
            <a:r>
              <a:rPr lang="en-US" sz="2200" dirty="0"/>
              <a:t> </a:t>
            </a:r>
            <a:r>
              <a:rPr lang="en-US" sz="2200" dirty="0" err="1"/>
              <a:t>према</a:t>
            </a:r>
            <a:r>
              <a:rPr lang="en-US" sz="2200" dirty="0"/>
              <a:t> </a:t>
            </a:r>
            <a:r>
              <a:rPr lang="en-US" sz="2200" dirty="0" err="1"/>
              <a:t>свима</a:t>
            </a:r>
            <a:r>
              <a:rPr lang="en-US" sz="2200" dirty="0"/>
              <a:t> </a:t>
            </a:r>
            <a:r>
              <a:rPr lang="en-US" sz="2200" dirty="0" err="1"/>
              <a:t>поступа</a:t>
            </a:r>
            <a:r>
              <a:rPr lang="en-US" sz="2200" dirty="0"/>
              <a:t> </a:t>
            </a:r>
            <a:r>
              <a:rPr lang="en-US" sz="2200" dirty="0" err="1"/>
              <a:t>поштено</a:t>
            </a:r>
            <a:r>
              <a:rPr lang="en-US" sz="2200" dirty="0"/>
              <a:t>, </a:t>
            </a:r>
            <a:r>
              <a:rPr lang="en-US" sz="2200" dirty="0" err="1"/>
              <a:t>али</a:t>
            </a:r>
            <a:r>
              <a:rPr lang="en-US" sz="2200" dirty="0"/>
              <a:t> </a:t>
            </a:r>
            <a:r>
              <a:rPr lang="en-US" sz="2200" dirty="0" err="1"/>
              <a:t>не</a:t>
            </a:r>
            <a:r>
              <a:rPr lang="sr-Cyrl-RS" sz="2200" dirty="0"/>
              <a:t> и</a:t>
            </a:r>
            <a:r>
              <a:rPr lang="en-US" sz="2200" dirty="0"/>
              <a:t> </a:t>
            </a:r>
            <a:r>
              <a:rPr lang="en-US" sz="2200" dirty="0" err="1"/>
              <a:t>нужно</a:t>
            </a:r>
            <a:r>
              <a:rPr lang="en-US" sz="2200" dirty="0"/>
              <a:t> </a:t>
            </a:r>
            <a:r>
              <a:rPr lang="en-US" sz="2200" dirty="0" err="1"/>
              <a:t>исто</a:t>
            </a:r>
            <a:r>
              <a:rPr lang="en-US" sz="2200" dirty="0"/>
              <a:t> (</a:t>
            </a:r>
            <a:r>
              <a:rPr lang="en-US" sz="2200" dirty="0" err="1"/>
              <a:t>Тим</a:t>
            </a:r>
            <a:r>
              <a:rPr lang="en-US" sz="2200" dirty="0"/>
              <a:t>, 2023). </a:t>
            </a:r>
            <a:r>
              <a:rPr lang="en-US" sz="2200" dirty="0" err="1"/>
              <a:t>Ове</a:t>
            </a:r>
            <a:r>
              <a:rPr lang="en-US" sz="2200" dirty="0"/>
              <a:t> </a:t>
            </a:r>
            <a:r>
              <a:rPr lang="en-US" sz="2200" dirty="0" err="1"/>
              <a:t>вештине</a:t>
            </a:r>
            <a:r>
              <a:rPr lang="en-US" sz="2200" dirty="0"/>
              <a:t> </a:t>
            </a:r>
            <a:r>
              <a:rPr lang="en-US" sz="2200" dirty="0" err="1"/>
              <a:t>су</a:t>
            </a:r>
            <a:r>
              <a:rPr lang="en-US" sz="2200" dirty="0"/>
              <a:t> </a:t>
            </a:r>
            <a:r>
              <a:rPr lang="en-US" sz="2200" dirty="0" err="1"/>
              <a:t>важне</a:t>
            </a:r>
            <a:r>
              <a:rPr lang="en-US" sz="2200" dirty="0"/>
              <a:t> у </a:t>
            </a:r>
            <a:r>
              <a:rPr lang="en-US" sz="2200" dirty="0" err="1"/>
              <a:t>данашњем</a:t>
            </a:r>
            <a:r>
              <a:rPr lang="en-US" sz="2200" dirty="0"/>
              <a:t> </a:t>
            </a:r>
            <a:r>
              <a:rPr lang="en-US" sz="2200" dirty="0" err="1"/>
              <a:t>мултикултуралном</a:t>
            </a:r>
            <a:r>
              <a:rPr lang="en-US" sz="2200" dirty="0"/>
              <a:t> </a:t>
            </a:r>
            <a:r>
              <a:rPr lang="en-US" sz="2200" dirty="0" err="1"/>
              <a:t>друштву</a:t>
            </a:r>
            <a:r>
              <a:rPr lang="en-US" sz="2200" dirty="0"/>
              <a:t>. </a:t>
            </a:r>
            <a:r>
              <a:rPr lang="en-US" sz="2200" dirty="0" err="1"/>
              <a:t>Одговорност</a:t>
            </a:r>
            <a:r>
              <a:rPr lang="en-US" sz="2200" dirty="0"/>
              <a:t> и </a:t>
            </a:r>
            <a:r>
              <a:rPr lang="en-US" sz="2200" dirty="0" err="1"/>
              <a:t>правичност</a:t>
            </a:r>
            <a:r>
              <a:rPr lang="en-US" sz="2200" dirty="0"/>
              <a:t> </a:t>
            </a:r>
            <a:r>
              <a:rPr lang="en-US" sz="2200" dirty="0" err="1"/>
              <a:t>су</a:t>
            </a:r>
            <a:r>
              <a:rPr lang="en-US" sz="2200" dirty="0"/>
              <a:t> </a:t>
            </a:r>
            <a:r>
              <a:rPr lang="en-US" sz="2200" dirty="0" err="1"/>
              <a:t>важни</a:t>
            </a:r>
            <a:r>
              <a:rPr lang="en-US" sz="2200" dirty="0"/>
              <a:t> </a:t>
            </a:r>
            <a:r>
              <a:rPr lang="en-US" sz="2200" dirty="0" err="1"/>
              <a:t>принципи</a:t>
            </a:r>
            <a:r>
              <a:rPr lang="en-US" sz="2200" dirty="0"/>
              <a:t> </a:t>
            </a:r>
            <a:r>
              <a:rPr lang="en-US" sz="2200" dirty="0" err="1"/>
              <a:t>који</a:t>
            </a:r>
            <a:r>
              <a:rPr lang="en-US" sz="2200" dirty="0"/>
              <a:t> </a:t>
            </a:r>
            <a:r>
              <a:rPr lang="en-US" sz="2200" dirty="0" err="1"/>
              <a:t>промовишу</a:t>
            </a:r>
            <a:r>
              <a:rPr lang="en-US" sz="2200" dirty="0"/>
              <a:t> </a:t>
            </a:r>
            <a:r>
              <a:rPr lang="en-US" sz="2200" dirty="0" err="1"/>
              <a:t>етич</a:t>
            </a:r>
            <a:r>
              <a:rPr lang="sr-Cyrl-RS" sz="2200" dirty="0"/>
              <a:t>к</a:t>
            </a:r>
            <a:r>
              <a:rPr lang="en-US" sz="2200" dirty="0"/>
              <a:t>о</a:t>
            </a:r>
            <a:r>
              <a:rPr lang="sr-Cyrl-RS" sz="2200" dirty="0"/>
              <a:t> </a:t>
            </a:r>
            <a:r>
              <a:rPr lang="en-US" sz="2200" dirty="0" err="1"/>
              <a:t>понашањ</a:t>
            </a:r>
            <a:r>
              <a:rPr lang="sr-Cyrl-RS" sz="2200" dirty="0"/>
              <a:t>е </a:t>
            </a:r>
            <a:r>
              <a:rPr lang="en-US" sz="2200" dirty="0"/>
              <a:t>и </a:t>
            </a:r>
            <a:r>
              <a:rPr lang="en-US" sz="2200" dirty="0" err="1"/>
              <a:t>помоћ</a:t>
            </a:r>
            <a:r>
              <a:rPr lang="en-US" sz="2200" dirty="0"/>
              <a:t> у </a:t>
            </a:r>
            <a:r>
              <a:rPr lang="en-US" sz="2200" dirty="0" err="1"/>
              <a:t>изградњи</a:t>
            </a:r>
            <a:r>
              <a:rPr lang="en-US" sz="2200" dirty="0"/>
              <a:t> </a:t>
            </a:r>
            <a:r>
              <a:rPr lang="en-US" sz="2200" dirty="0" err="1"/>
              <a:t>поверења</a:t>
            </a:r>
            <a:r>
              <a:rPr lang="en-US" sz="2200" dirty="0"/>
              <a:t> и </a:t>
            </a:r>
            <a:r>
              <a:rPr lang="en-US" sz="2200" dirty="0" err="1"/>
              <a:t>сарадње</a:t>
            </a:r>
            <a:r>
              <a:rPr lang="en-US" sz="2200" dirty="0"/>
              <a:t>.</a:t>
            </a:r>
          </a:p>
          <a:p>
            <a:pPr algn="l" rtl="0">
              <a:lnSpc>
                <a:spcPts val="2440"/>
              </a:lnSpc>
            </a:pPr>
            <a:endParaRPr lang="en-US" sz="2200" dirty="0"/>
          </a:p>
        </p:txBody>
      </p:sp>
    </p:spTree>
    <p:extLst>
      <p:ext uri="{BB962C8B-B14F-4D97-AF65-F5344CB8AC3E}">
        <p14:creationId xmlns:p14="http://schemas.microsoft.com/office/powerpoint/2010/main" val="3667126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22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gn="l" rtl="0">
              <a:lnSpc>
                <a:spcPts val="2440"/>
              </a:lnSpc>
            </a:pPr>
            <a:r>
              <a:rPr lang="en-US" sz="2200" b="1" dirty="0"/>
              <a:t>Повезане вештине:</a:t>
            </a:r>
          </a:p>
          <a:p>
            <a:pPr algn="l" rtl="0">
              <a:lnSpc>
                <a:spcPts val="2440"/>
              </a:lnSpc>
            </a:pPr>
            <a:endParaRPr lang="en-US" sz="2200" dirty="0"/>
          </a:p>
          <a:p>
            <a:pPr marL="342900" indent="-342900" algn="l" rtl="0">
              <a:lnSpc>
                <a:spcPts val="2440"/>
              </a:lnSpc>
              <a:buClr>
                <a:srgbClr val="186BA8"/>
              </a:buClr>
              <a:buFont typeface="Arial" panose="020B0604020202020204" pitchFamily="34" charset="0"/>
              <a:buChar char="•"/>
            </a:pPr>
            <a:r>
              <a:rPr lang="en-US" sz="2200" dirty="0"/>
              <a:t>Прилагодљивост</a:t>
            </a:r>
          </a:p>
          <a:p>
            <a:pPr marL="342900" indent="-342900" algn="l" rtl="0">
              <a:lnSpc>
                <a:spcPts val="2440"/>
              </a:lnSpc>
              <a:buClr>
                <a:srgbClr val="186BA8"/>
              </a:buClr>
              <a:buFont typeface="Arial" panose="020B0604020202020204" pitchFamily="34" charset="0"/>
              <a:buChar char="•"/>
            </a:pPr>
            <a:r>
              <a:rPr lang="sr-Cyrl-RS" sz="2200" dirty="0"/>
              <a:t>Агилност</a:t>
            </a:r>
            <a:endParaRPr lang="en-US" sz="2200" dirty="0"/>
          </a:p>
          <a:p>
            <a:pPr marL="342900" indent="-342900" algn="l" rtl="0">
              <a:lnSpc>
                <a:spcPts val="2440"/>
              </a:lnSpc>
              <a:buClr>
                <a:srgbClr val="186BA8"/>
              </a:buClr>
              <a:buFont typeface="Arial" panose="020B0604020202020204" pitchFamily="34" charset="0"/>
              <a:buChar char="•"/>
            </a:pPr>
            <a:r>
              <a:rPr lang="en-US" sz="2200" dirty="0"/>
              <a:t>Суочавање са неизвесношћу, двосмисленошћу и ризиком</a:t>
            </a:r>
          </a:p>
          <a:p>
            <a:pPr marL="342900" indent="-342900" algn="l" rtl="0">
              <a:lnSpc>
                <a:spcPts val="2440"/>
              </a:lnSpc>
              <a:buClr>
                <a:srgbClr val="186BA8"/>
              </a:buClr>
              <a:buFont typeface="Arial" panose="020B0604020202020204" pitchFamily="34" charset="0"/>
              <a:buChar char="•"/>
            </a:pPr>
            <a:r>
              <a:rPr lang="en-US" sz="2200" dirty="0"/>
              <a:t>Флексибилност, прилагођавање, ментална флексибилност</a:t>
            </a:r>
          </a:p>
          <a:p>
            <a:pPr marL="342900" indent="-342900" algn="l" rtl="0">
              <a:lnSpc>
                <a:spcPts val="2440"/>
              </a:lnSpc>
              <a:buClr>
                <a:srgbClr val="186BA8"/>
              </a:buClr>
              <a:buFont typeface="Arial" panose="020B0604020202020204" pitchFamily="34" charset="0"/>
              <a:buChar char="•"/>
            </a:pPr>
            <a:r>
              <a:rPr lang="en-US" sz="2200" dirty="0"/>
              <a:t>Заузимање перспективе и когнитивна флексибилност</a:t>
            </a:r>
          </a:p>
          <a:p>
            <a:pPr marL="342900" indent="-342900">
              <a:lnSpc>
                <a:spcPts val="2440"/>
              </a:lnSpc>
              <a:buClr>
                <a:srgbClr val="186BA8"/>
              </a:buClr>
              <a:buFont typeface="Arial" panose="020B0604020202020204" pitchFamily="34" charset="0"/>
              <a:buChar char="•"/>
            </a:pPr>
            <a:r>
              <a:rPr lang="sr-Cyrl-RS" sz="2200" dirty="0"/>
              <a:t>Резилијентност</a:t>
            </a:r>
            <a:r>
              <a:rPr lang="en-US" sz="2200" dirty="0"/>
              <a:t>, отпорност </a:t>
            </a:r>
            <a:r>
              <a:rPr lang="en-US" sz="2200" dirty="0" err="1"/>
              <a:t>на</a:t>
            </a:r>
            <a:r>
              <a:rPr lang="en-US" sz="2200" dirty="0"/>
              <a:t> </a:t>
            </a:r>
            <a:r>
              <a:rPr lang="en-US" sz="2200" dirty="0" err="1"/>
              <a:t>стрес</a:t>
            </a:r>
            <a:endParaRPr lang="en-US" sz="2200" dirty="0"/>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algn="l" rtl="0">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10085824"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sz="3000" dirty="0">
                <a:solidFill>
                  <a:schemeClr val="bg1"/>
                </a:solidFill>
              </a:rPr>
              <a:t>Прилагодљивост, </a:t>
            </a:r>
            <a:r>
              <a:rPr lang="sr-Cyrl-RS" sz="3000" dirty="0">
                <a:solidFill>
                  <a:schemeClr val="bg1"/>
                </a:solidFill>
              </a:rPr>
              <a:t>резилијентност </a:t>
            </a:r>
            <a:r>
              <a:rPr lang="en-US" sz="3000" dirty="0">
                <a:solidFill>
                  <a:schemeClr val="bg1"/>
                </a:solidFill>
              </a:rPr>
              <a:t>и отпорност на стрес</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07</a:t>
            </a:r>
          </a:p>
        </p:txBody>
      </p:sp>
      <p:grpSp>
        <p:nvGrpSpPr>
          <p:cNvPr id="25" name="Group 24">
            <a:extLst>
              <a:ext uri="{FF2B5EF4-FFF2-40B4-BE49-F238E27FC236}">
                <a16:creationId xmlns:a16="http://schemas.microsoft.com/office/drawing/2014/main" id="{7ED94C4C-6429-BD3C-F799-94E2BAAEA804}"/>
              </a:ext>
            </a:extLst>
          </p:cNvPr>
          <p:cNvGrpSpPr/>
          <p:nvPr/>
        </p:nvGrpSpPr>
        <p:grpSpPr>
          <a:xfrm>
            <a:off x="9314213" y="3539613"/>
            <a:ext cx="1988417" cy="1997912"/>
            <a:chOff x="461015" y="3669140"/>
            <a:chExt cx="1204012" cy="1209761"/>
          </a:xfrm>
          <a:solidFill>
            <a:srgbClr val="1C1442"/>
          </a:solidFill>
        </p:grpSpPr>
        <p:sp>
          <p:nvSpPr>
            <p:cNvPr id="26" name="Graphic 178">
              <a:extLst>
                <a:ext uri="{FF2B5EF4-FFF2-40B4-BE49-F238E27FC236}">
                  <a16:creationId xmlns:a16="http://schemas.microsoft.com/office/drawing/2014/main" id="{D08439BE-9AFF-B350-0DD6-CE46AEC964CA}"/>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60A9DD"/>
            </a:solidFill>
            <a:ln w="9525" cap="flat">
              <a:noFill/>
              <a:prstDash val="solid"/>
              <a:miter/>
            </a:ln>
          </p:spPr>
          <p:txBody>
            <a:bodyPr rtlCol="0" anchor="ctr"/>
            <a:lstStyle/>
            <a:p>
              <a:pPr algn="l" rtl="0"/>
              <a:endParaRPr lang="en-US"/>
            </a:p>
          </p:txBody>
        </p:sp>
        <p:pic>
          <p:nvPicPr>
            <p:cNvPr id="27" name="Graphic 26">
              <a:extLst>
                <a:ext uri="{FF2B5EF4-FFF2-40B4-BE49-F238E27FC236}">
                  <a16:creationId xmlns:a16="http://schemas.microsoft.com/office/drawing/2014/main" id="{E81125A4-3F85-22C7-AB73-AC86E5A3518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015" y="3674890"/>
              <a:ext cx="1204012" cy="1204011"/>
            </a:xfrm>
            <a:prstGeom prst="rect">
              <a:avLst/>
            </a:prstGeom>
          </p:spPr>
        </p:pic>
      </p:grpSp>
    </p:spTree>
    <p:extLst>
      <p:ext uri="{BB962C8B-B14F-4D97-AF65-F5344CB8AC3E}">
        <p14:creationId xmlns:p14="http://schemas.microsoft.com/office/powerpoint/2010/main" val="365257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23</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en-US" sz="2200" dirty="0"/>
              <a:t>Границе између </a:t>
            </a:r>
            <a:r>
              <a:rPr lang="en-US" sz="2200" dirty="0" err="1"/>
              <a:t>послова</a:t>
            </a:r>
            <a:r>
              <a:rPr lang="en-US" sz="2200" dirty="0"/>
              <a:t>,</a:t>
            </a:r>
            <a:r>
              <a:rPr lang="sr-Cyrl-RS" sz="2200" dirty="0"/>
              <a:t> </a:t>
            </a:r>
            <a:r>
              <a:rPr lang="en-US" sz="2200" dirty="0" err="1"/>
              <a:t>организација</a:t>
            </a:r>
            <a:r>
              <a:rPr lang="en-US" sz="2200" dirty="0"/>
              <a:t> </a:t>
            </a:r>
            <a:r>
              <a:rPr lang="sr-Cyrl-RS" sz="2200" dirty="0"/>
              <a:t>и </a:t>
            </a:r>
            <a:r>
              <a:rPr lang="en-US" sz="2200" dirty="0" err="1"/>
              <a:t>животн</a:t>
            </a:r>
            <a:r>
              <a:rPr lang="sr-Cyrl-RS" sz="2200" dirty="0"/>
              <a:t>их</a:t>
            </a:r>
            <a:r>
              <a:rPr lang="en-US" sz="2200" dirty="0"/>
              <a:t> </a:t>
            </a:r>
            <a:r>
              <a:rPr lang="en-US" sz="2200" dirty="0" err="1"/>
              <a:t>улог</a:t>
            </a:r>
            <a:r>
              <a:rPr lang="sr-Cyrl-RS" sz="2200" dirty="0"/>
              <a:t>а</a:t>
            </a:r>
            <a:r>
              <a:rPr lang="en-US" sz="2200" dirty="0"/>
              <a:t> </a:t>
            </a:r>
            <a:r>
              <a:rPr lang="en-US" sz="2200" dirty="0" err="1"/>
              <a:t>постај</a:t>
            </a:r>
            <a:r>
              <a:rPr lang="sr-Cyrl-RS" sz="2200" dirty="0"/>
              <a:t>у</a:t>
            </a:r>
            <a:r>
              <a:rPr lang="en-US" sz="2200" dirty="0"/>
              <a:t> замагљене и људи </a:t>
            </a:r>
            <a:r>
              <a:rPr lang="en-US" sz="2200" dirty="0" err="1"/>
              <a:t>обично</a:t>
            </a:r>
            <a:r>
              <a:rPr lang="en-US" sz="2200" dirty="0"/>
              <a:t> </a:t>
            </a:r>
            <a:r>
              <a:rPr lang="sr-Cyrl-RS" sz="2200" dirty="0"/>
              <a:t>имају каријере </a:t>
            </a:r>
            <a:r>
              <a:rPr lang="en-US" sz="2200" dirty="0" err="1"/>
              <a:t>које</a:t>
            </a:r>
            <a:r>
              <a:rPr lang="en-US" sz="2200" dirty="0"/>
              <a:t> се састоје од многих </a:t>
            </a:r>
            <a:r>
              <a:rPr lang="en-US" sz="2200" dirty="0" err="1"/>
              <a:t>позиција</a:t>
            </a:r>
            <a:r>
              <a:rPr lang="en-US" sz="2200" dirty="0"/>
              <a:t> </a:t>
            </a:r>
            <a:r>
              <a:rPr lang="sr-Cyrl-RS" sz="2200" dirty="0"/>
              <a:t>у разним компанијама па</a:t>
            </a:r>
            <a:r>
              <a:rPr lang="en-US" sz="2200" dirty="0"/>
              <a:t> чак и </a:t>
            </a:r>
            <a:r>
              <a:rPr lang="sr-Cyrl-RS" sz="2200" dirty="0"/>
              <a:t>привредним гранама</a:t>
            </a:r>
            <a:r>
              <a:rPr lang="en-US" sz="2200" dirty="0"/>
              <a:t>. У овим условима, способност прилагођавања променљивим условима и учења нових ствари постала је једна од кључних </a:t>
            </a:r>
            <a:r>
              <a:rPr lang="en-US" sz="2200" dirty="0" err="1"/>
              <a:t>компетенција</a:t>
            </a:r>
            <a:r>
              <a:rPr lang="en-US" sz="2200" dirty="0"/>
              <a:t> </a:t>
            </a:r>
            <a:r>
              <a:rPr lang="sr-Cyrl-RS" sz="2200" dirty="0"/>
              <a:t>на тржишту рада </a:t>
            </a:r>
            <a:r>
              <a:rPr lang="en-US" sz="2200" dirty="0"/>
              <a:t>(</a:t>
            </a:r>
            <a:r>
              <a:rPr lang="sr-Cyrl-RS" sz="2200" dirty="0"/>
              <a:t>Лисе</a:t>
            </a:r>
            <a:r>
              <a:rPr lang="en-US" sz="2200" dirty="0"/>
              <a:t>, 2019). Ова радна окружења захтевају од радника да континуирано управљају променама – </a:t>
            </a:r>
            <a:r>
              <a:rPr lang="sr-Cyrl-RS" sz="2200" dirty="0"/>
              <a:t>личним променама и променама </a:t>
            </a:r>
            <a:r>
              <a:rPr lang="en-US" sz="2200" dirty="0" err="1"/>
              <a:t>контекст</a:t>
            </a:r>
            <a:r>
              <a:rPr lang="sr-Cyrl-RS" sz="2200" dirty="0"/>
              <a:t>а</a:t>
            </a:r>
            <a:r>
              <a:rPr lang="en-US" sz="2200" dirty="0"/>
              <a:t> (</a:t>
            </a:r>
            <a:r>
              <a:rPr lang="en-US" sz="2200" dirty="0" err="1"/>
              <a:t>Фугате</a:t>
            </a:r>
            <a:r>
              <a:rPr lang="en-US" sz="2200" dirty="0"/>
              <a:t> </a:t>
            </a:r>
            <a:r>
              <a:rPr lang="sr-Cyrl-RS" sz="2200" dirty="0"/>
              <a:t>и други, </a:t>
            </a:r>
            <a:r>
              <a:rPr lang="en-US" sz="2200" dirty="0"/>
              <a:t>2004).</a:t>
            </a:r>
          </a:p>
          <a:p>
            <a:pPr algn="just" rtl="0">
              <a:lnSpc>
                <a:spcPts val="2440"/>
              </a:lnSpc>
            </a:pPr>
            <a:endParaRPr lang="en-US" sz="2200" dirty="0"/>
          </a:p>
          <a:p>
            <a:pPr algn="just" rtl="0">
              <a:lnSpc>
                <a:spcPts val="2440"/>
              </a:lnSpc>
            </a:pPr>
            <a:r>
              <a:rPr lang="en-US" sz="2200" dirty="0"/>
              <a:t>Као што је Харви формулисао 2005. године, послодавци </a:t>
            </a:r>
            <a:r>
              <a:rPr lang="en-US" sz="2200" dirty="0" err="1"/>
              <a:t>траже</a:t>
            </a:r>
            <a:r>
              <a:rPr lang="en-US" sz="2200" dirty="0"/>
              <a:t> </a:t>
            </a:r>
            <a:r>
              <a:rPr lang="sr-Cyrl-RS" sz="2200" dirty="0"/>
              <a:t>кандидате</a:t>
            </a:r>
            <a:r>
              <a:rPr lang="en-US" sz="2200" dirty="0"/>
              <a:t> који ће бити ефикасни у свету који се мења. Они желе интелигентне, флексибилне, прилагодљиве запослене који брзо уче и који могу истовремено да раде на низу задатака. Потребни су им људи који могу да се носе са променама и да напредују у томе. </a:t>
            </a:r>
            <a:r>
              <a:rPr lang="sr-Cyrl-RS" sz="2200" dirty="0"/>
              <a:t>М</a:t>
            </a:r>
            <a:r>
              <a:rPr lang="en-US" sz="2200" dirty="0" err="1"/>
              <a:t>ного</a:t>
            </a:r>
            <a:r>
              <a:rPr lang="en-US" sz="2200" dirty="0"/>
              <a:t> </a:t>
            </a:r>
            <a:r>
              <a:rPr lang="en-US" sz="2200" dirty="0" err="1"/>
              <a:t>већа</a:t>
            </a:r>
            <a:r>
              <a:rPr lang="sr-Cyrl-RS" sz="2200" dirty="0"/>
              <a:t> је</a:t>
            </a:r>
            <a:r>
              <a:rPr lang="en-US" sz="2200" dirty="0"/>
              <a:t> вероватноћа да </a:t>
            </a:r>
            <a:r>
              <a:rPr lang="en-US" sz="2200" dirty="0" err="1"/>
              <a:t>ће</a:t>
            </a:r>
            <a:r>
              <a:rPr lang="en-US" sz="2200" dirty="0"/>
              <a:t> </a:t>
            </a:r>
            <a:r>
              <a:rPr lang="sr-Cyrl-RS" sz="2200" dirty="0"/>
              <a:t>свршени студенти </a:t>
            </a:r>
            <a:r>
              <a:rPr lang="en-US" sz="2200" dirty="0" err="1"/>
              <a:t>испунити</a:t>
            </a:r>
            <a:r>
              <a:rPr lang="en-US" sz="2200" dirty="0"/>
              <a:t> ове критеријуме од оних који немају диплому. Послодавцима нису </a:t>
            </a:r>
            <a:r>
              <a:rPr lang="en-US" sz="2200" dirty="0" err="1"/>
              <a:t>потребни</a:t>
            </a:r>
            <a:r>
              <a:rPr lang="en-US" sz="2200" dirty="0"/>
              <a:t> </a:t>
            </a:r>
            <a:r>
              <a:rPr lang="en-US" sz="2200" dirty="0" err="1"/>
              <a:t>људи</a:t>
            </a:r>
            <a:r>
              <a:rPr lang="sr-Cyrl-RS" sz="2200" dirty="0"/>
              <a:t> глуви за</a:t>
            </a:r>
            <a:r>
              <a:rPr lang="en-US" sz="2200" dirty="0"/>
              <a:t> нове приступе или који споро реагују на сигнале (</a:t>
            </a:r>
            <a:r>
              <a:rPr lang="en-US" sz="2200" dirty="0" err="1"/>
              <a:t>Харви</a:t>
            </a:r>
            <a:r>
              <a:rPr lang="en-US" sz="2200" dirty="0"/>
              <a:t>, 2005). Томлинсон се такође слаже (2012), да ако </a:t>
            </a:r>
            <a:r>
              <a:rPr lang="en-US" sz="2200" dirty="0" err="1"/>
              <a:t>појединци</a:t>
            </a:r>
            <a:r>
              <a:rPr lang="en-US" sz="2200" dirty="0"/>
              <a:t> </a:t>
            </a:r>
            <a:r>
              <a:rPr lang="en-US" sz="2200" dirty="0" err="1"/>
              <a:t>могу</a:t>
            </a:r>
            <a:r>
              <a:rPr lang="sr-Cyrl-RS" sz="2200" dirty="0"/>
              <a:t> да капитализују своје образовање </a:t>
            </a:r>
            <a:r>
              <a:rPr lang="en-US" sz="2200" dirty="0"/>
              <a:t>и </a:t>
            </a:r>
            <a:r>
              <a:rPr lang="en-US" sz="2200" dirty="0" err="1"/>
              <a:t>обук</a:t>
            </a:r>
            <a:r>
              <a:rPr lang="sr-Cyrl-RS" sz="2200" dirty="0"/>
              <a:t>у</a:t>
            </a:r>
            <a:r>
              <a:rPr lang="en-US" sz="2200" dirty="0"/>
              <a:t> и </a:t>
            </a:r>
            <a:r>
              <a:rPr lang="en-US" sz="2200" dirty="0" err="1"/>
              <a:t>усвој</a:t>
            </a:r>
            <a:r>
              <a:rPr lang="sr-Cyrl-RS" sz="2200" dirty="0"/>
              <a:t>е</a:t>
            </a:r>
            <a:r>
              <a:rPr lang="en-US" sz="2200" dirty="0"/>
              <a:t> релативно флексибилне и проактивне приступе свом радном животу, тада </a:t>
            </a:r>
            <a:r>
              <a:rPr lang="en-US" sz="2200" dirty="0" err="1"/>
              <a:t>ће</a:t>
            </a:r>
            <a:r>
              <a:rPr lang="en-US" sz="2200" dirty="0"/>
              <a:t> </a:t>
            </a:r>
            <a:r>
              <a:rPr lang="sr-Cyrl-RS" sz="2200" dirty="0"/>
              <a:t>имати шта и да добију назад од тржишта рада</a:t>
            </a:r>
            <a:r>
              <a:rPr lang="en-US" sz="2200" dirty="0"/>
              <a:t>. Запослени који су вољни да се прилагоде различитим врстама промена такође </a:t>
            </a:r>
            <a:r>
              <a:rPr lang="en-US" sz="2200" dirty="0" err="1"/>
              <a:t>ће</a:t>
            </a:r>
            <a:r>
              <a:rPr lang="en-US" sz="2200" dirty="0"/>
              <a:t> </a:t>
            </a:r>
            <a:r>
              <a:rPr lang="sr-Cyrl-RS" sz="2200" dirty="0"/>
              <a:t>имати</a:t>
            </a:r>
            <a:r>
              <a:rPr lang="en-US" sz="2200" dirty="0"/>
              <a:t> шири спектар могућности, на пример, послове који захтевају стицање додатних вештина (</a:t>
            </a:r>
            <a:r>
              <a:rPr lang="en-US" sz="2200" dirty="0" err="1"/>
              <a:t>Витекинд</a:t>
            </a:r>
            <a:r>
              <a:rPr lang="en-US" sz="2200" dirty="0"/>
              <a:t> </a:t>
            </a:r>
            <a:r>
              <a:rPr lang="sr-Cyrl-RS" sz="2200" dirty="0"/>
              <a:t>и други, </a:t>
            </a:r>
            <a:r>
              <a:rPr lang="en-US" sz="2200" dirty="0"/>
              <a:t>2010).</a:t>
            </a:r>
          </a:p>
          <a:p>
            <a:pPr algn="l" rtl="0">
              <a:lnSpc>
                <a:spcPts val="2440"/>
              </a:lnSpc>
            </a:pPr>
            <a:endParaRPr lang="en-US" sz="2200" dirty="0"/>
          </a:p>
        </p:txBody>
      </p:sp>
    </p:spTree>
    <p:extLst>
      <p:ext uri="{BB962C8B-B14F-4D97-AF65-F5344CB8AC3E}">
        <p14:creationId xmlns:p14="http://schemas.microsoft.com/office/powerpoint/2010/main" val="4282270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24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gn="l" rtl="0">
              <a:lnSpc>
                <a:spcPts val="2440"/>
              </a:lnSpc>
            </a:pPr>
            <a:r>
              <a:rPr lang="en-US" sz="2200" b="1" dirty="0"/>
              <a:t>Повезане вештине:</a:t>
            </a:r>
          </a:p>
          <a:p>
            <a:pPr algn="l" rtl="0">
              <a:lnSpc>
                <a:spcPts val="2440"/>
              </a:lnSpc>
            </a:pPr>
            <a:endParaRPr lang="en-US" sz="2200" dirty="0"/>
          </a:p>
          <a:p>
            <a:pPr marL="342900" indent="-342900" algn="l" rtl="0">
              <a:lnSpc>
                <a:spcPts val="2440"/>
              </a:lnSpc>
              <a:buClr>
                <a:srgbClr val="186BA8"/>
              </a:buClr>
              <a:buFont typeface="Arial" panose="020B0604020202020204" pitchFamily="34" charset="0"/>
              <a:buChar char="•"/>
            </a:pPr>
            <a:r>
              <a:rPr lang="en-US" sz="2200" dirty="0"/>
              <a:t>Креативно мишљење, креативност</a:t>
            </a:r>
          </a:p>
          <a:p>
            <a:pPr marL="342900" indent="-342900" algn="l" rtl="0">
              <a:lnSpc>
                <a:spcPts val="2440"/>
              </a:lnSpc>
              <a:buClr>
                <a:srgbClr val="186BA8"/>
              </a:buClr>
              <a:buFont typeface="Arial" panose="020B0604020202020204" pitchFamily="34" charset="0"/>
              <a:buChar char="•"/>
            </a:pPr>
            <a:r>
              <a:rPr lang="en-US" sz="2200" dirty="0"/>
              <a:t>Радозналост</a:t>
            </a:r>
          </a:p>
          <a:p>
            <a:pPr marL="342900" indent="-342900" algn="l" rtl="0">
              <a:lnSpc>
                <a:spcPts val="2440"/>
              </a:lnSpc>
              <a:buClr>
                <a:srgbClr val="186BA8"/>
              </a:buClr>
              <a:buFont typeface="Arial" panose="020B0604020202020204" pitchFamily="34" charset="0"/>
              <a:buChar char="•"/>
            </a:pPr>
            <a:r>
              <a:rPr lang="en-US" sz="2200" dirty="0"/>
              <a:t>Истраживачко размишљање</a:t>
            </a:r>
          </a:p>
          <a:p>
            <a:pPr marL="342900" indent="-342900" algn="l" rtl="0">
              <a:lnSpc>
                <a:spcPts val="2440"/>
              </a:lnSpc>
              <a:buClr>
                <a:srgbClr val="186BA8"/>
              </a:buClr>
              <a:buFont typeface="Arial" panose="020B0604020202020204" pitchFamily="34" charset="0"/>
              <a:buChar char="•"/>
            </a:pPr>
            <a:r>
              <a:rPr lang="en-US" sz="2200" dirty="0"/>
              <a:t>Иновација, инвентивно размишљање</a:t>
            </a:r>
          </a:p>
          <a:p>
            <a:pPr marL="342900" indent="-342900" algn="l" rtl="0">
              <a:lnSpc>
                <a:spcPts val="2440"/>
              </a:lnSpc>
              <a:buClr>
                <a:srgbClr val="186BA8"/>
              </a:buClr>
              <a:buFont typeface="Arial" panose="020B0604020202020204" pitchFamily="34" charset="0"/>
              <a:buChar char="•"/>
            </a:pPr>
            <a:r>
              <a:rPr lang="en-US" sz="2200" dirty="0"/>
              <a:t>Отворен начин размишљања, интелектуална отвореност</a:t>
            </a:r>
          </a:p>
          <a:p>
            <a:pPr marL="342900" indent="-342900" algn="l" rtl="0">
              <a:lnSpc>
                <a:spcPts val="2440"/>
              </a:lnSpc>
              <a:buClr>
                <a:srgbClr val="186BA8"/>
              </a:buClr>
              <a:buFont typeface="Arial" panose="020B0604020202020204" pitchFamily="34" charset="0"/>
              <a:buChar char="•"/>
            </a:pPr>
            <a:r>
              <a:rPr lang="en-US" sz="2200" dirty="0"/>
              <a:t>Оригиналност и иницијатива</a:t>
            </a:r>
          </a:p>
          <a:p>
            <a:pPr marL="342900" indent="-342900" algn="l" rtl="0">
              <a:lnSpc>
                <a:spcPts val="2440"/>
              </a:lnSpc>
              <a:buClr>
                <a:srgbClr val="186BA8"/>
              </a:buClr>
              <a:buFont typeface="Arial" panose="020B0604020202020204" pitchFamily="34" charset="0"/>
              <a:buChar char="•"/>
            </a:pPr>
            <a:r>
              <a:rPr lang="en-US" sz="2200" dirty="0"/>
              <a:t>Уочавање прилика</a:t>
            </a:r>
          </a:p>
          <a:p>
            <a:pPr marL="342900" indent="-342900" algn="l" rtl="0">
              <a:lnSpc>
                <a:spcPts val="2440"/>
              </a:lnSpc>
              <a:buClr>
                <a:srgbClr val="186BA8"/>
              </a:buClr>
              <a:buFont typeface="Arial" panose="020B0604020202020204" pitchFamily="34" charset="0"/>
              <a:buChar char="•"/>
            </a:pPr>
            <a:r>
              <a:rPr lang="en-US" sz="2200" dirty="0"/>
              <a:t>Вредновање идеја</a:t>
            </a:r>
          </a:p>
          <a:p>
            <a:pPr marL="342900" indent="-342900" algn="l" rtl="0">
              <a:lnSpc>
                <a:spcPts val="2440"/>
              </a:lnSpc>
              <a:buClr>
                <a:srgbClr val="186BA8"/>
              </a:buClr>
              <a:buFont typeface="Arial" panose="020B0604020202020204" pitchFamily="34" charset="0"/>
              <a:buChar char="•"/>
            </a:pPr>
            <a:endParaRPr lang="en-US" sz="2200" dirty="0"/>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algn="l" rtl="0">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1159517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pPr algn="l" rtl="0"/>
            <a:r>
              <a:rPr lang="en-US" sz="3000" dirty="0">
                <a:solidFill>
                  <a:schemeClr val="bg1"/>
                </a:solidFill>
              </a:rPr>
              <a:t>Креативност, радозналост, отворен начин размишљања, </a:t>
            </a:r>
            <a:r>
              <a:rPr lang="en-US" sz="3000" dirty="0" err="1">
                <a:solidFill>
                  <a:schemeClr val="bg1"/>
                </a:solidFill>
              </a:rPr>
              <a:t>уочавање</a:t>
            </a:r>
            <a:r>
              <a:rPr lang="en-US" sz="3000" dirty="0">
                <a:solidFill>
                  <a:schemeClr val="bg1"/>
                </a:solidFill>
              </a:rPr>
              <a:t> </a:t>
            </a:r>
            <a:r>
              <a:rPr lang="sr-Cyrl-RS" sz="3000" dirty="0">
                <a:solidFill>
                  <a:schemeClr val="bg1"/>
                </a:solidFill>
              </a:rPr>
              <a:t>прилика</a:t>
            </a:r>
            <a:endParaRPr lang="en-US" sz="3000"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08</a:t>
            </a:r>
          </a:p>
        </p:txBody>
      </p:sp>
      <p:grpSp>
        <p:nvGrpSpPr>
          <p:cNvPr id="2" name="Group 1">
            <a:extLst>
              <a:ext uri="{FF2B5EF4-FFF2-40B4-BE49-F238E27FC236}">
                <a16:creationId xmlns:a16="http://schemas.microsoft.com/office/drawing/2014/main" id="{669C35DA-C760-2287-D473-5DED9CCECF4B}"/>
              </a:ext>
            </a:extLst>
          </p:cNvPr>
          <p:cNvGrpSpPr/>
          <p:nvPr/>
        </p:nvGrpSpPr>
        <p:grpSpPr>
          <a:xfrm>
            <a:off x="9225258" y="3429000"/>
            <a:ext cx="1961536" cy="2276481"/>
            <a:chOff x="8360213" y="3458151"/>
            <a:chExt cx="853935" cy="991043"/>
          </a:xfrm>
          <a:solidFill>
            <a:srgbClr val="1C1442"/>
          </a:solidFill>
        </p:grpSpPr>
        <p:grpSp>
          <p:nvGrpSpPr>
            <p:cNvPr id="3" name="Graphic 2">
              <a:extLst>
                <a:ext uri="{FF2B5EF4-FFF2-40B4-BE49-F238E27FC236}">
                  <a16:creationId xmlns:a16="http://schemas.microsoft.com/office/drawing/2014/main" id="{1D244375-683D-8AA9-841C-A6E5F963D924}"/>
                </a:ext>
              </a:extLst>
            </p:cNvPr>
            <p:cNvGrpSpPr/>
            <p:nvPr userDrawn="1"/>
          </p:nvGrpSpPr>
          <p:grpSpPr>
            <a:xfrm>
              <a:off x="8599192" y="3595917"/>
              <a:ext cx="375982" cy="204367"/>
              <a:chOff x="2642504" y="3763150"/>
              <a:chExt cx="375982" cy="204367"/>
            </a:xfrm>
            <a:grpFill/>
          </p:grpSpPr>
          <p:sp>
            <p:nvSpPr>
              <p:cNvPr id="20" name="Freeform 19">
                <a:extLst>
                  <a:ext uri="{FF2B5EF4-FFF2-40B4-BE49-F238E27FC236}">
                    <a16:creationId xmlns:a16="http://schemas.microsoft.com/office/drawing/2014/main" id="{85911744-A2A2-70B1-2156-05E882843BE7}"/>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60A9DD"/>
              </a:solidFill>
              <a:ln w="3834"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7C5400F4-5CC6-E340-7D1C-D1B7DE15184E}"/>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60A9DD"/>
              </a:solidFill>
              <a:ln w="3834" cap="flat">
                <a:noFill/>
                <a:prstDash val="solid"/>
                <a:miter/>
              </a:ln>
            </p:spPr>
            <p:txBody>
              <a:bodyPr rtlCol="0" anchor="ctr"/>
              <a:lstStyle/>
              <a:p>
                <a:pPr algn="l" rtl="0"/>
                <a:endParaRPr lang="en-US"/>
              </a:p>
            </p:txBody>
          </p:sp>
        </p:grpSp>
        <p:grpSp>
          <p:nvGrpSpPr>
            <p:cNvPr id="5" name="Graphic 2">
              <a:extLst>
                <a:ext uri="{FF2B5EF4-FFF2-40B4-BE49-F238E27FC236}">
                  <a16:creationId xmlns:a16="http://schemas.microsoft.com/office/drawing/2014/main" id="{7B5B2DC7-0B0B-2786-AA8A-8918EA71BA3B}"/>
                </a:ext>
              </a:extLst>
            </p:cNvPr>
            <p:cNvGrpSpPr/>
            <p:nvPr userDrawn="1"/>
          </p:nvGrpSpPr>
          <p:grpSpPr>
            <a:xfrm>
              <a:off x="8360213" y="3458151"/>
              <a:ext cx="853935" cy="991043"/>
              <a:chOff x="2403525" y="3625384"/>
              <a:chExt cx="853935" cy="991043"/>
            </a:xfrm>
            <a:grpFill/>
          </p:grpSpPr>
          <p:sp>
            <p:nvSpPr>
              <p:cNvPr id="6" name="Freeform 5">
                <a:extLst>
                  <a:ext uri="{FF2B5EF4-FFF2-40B4-BE49-F238E27FC236}">
                    <a16:creationId xmlns:a16="http://schemas.microsoft.com/office/drawing/2014/main" id="{5917C6FE-D478-3C8D-34A5-7EFE85D755B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58F40919-5F1F-E52A-DB67-40EA48B34154}"/>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C1B636AF-CEB0-307D-D0FC-FD98B3918864}"/>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algn="l" rtl="0"/>
                <a:endParaRPr lang="en-US"/>
              </a:p>
            </p:txBody>
          </p:sp>
          <p:sp>
            <p:nvSpPr>
              <p:cNvPr id="12" name="Freeform 11">
                <a:extLst>
                  <a:ext uri="{FF2B5EF4-FFF2-40B4-BE49-F238E27FC236}">
                    <a16:creationId xmlns:a16="http://schemas.microsoft.com/office/drawing/2014/main" id="{8C4A692E-36C1-7BD1-9A9B-6DFF2F7BCF7E}"/>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429051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25</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l" rtl="0">
              <a:lnSpc>
                <a:spcPts val="2440"/>
              </a:lnSpc>
            </a:pPr>
            <a:r>
              <a:rPr lang="en-US" sz="2200" dirty="0"/>
              <a:t>Оквир предузетничких компетенција Европске комисије (</a:t>
            </a:r>
            <a:r>
              <a:rPr lang="en-US" sz="2200" dirty="0" err="1"/>
              <a:t>Бацигалупо</a:t>
            </a:r>
            <a:r>
              <a:rPr lang="en-US" sz="2200" dirty="0"/>
              <a:t>,</a:t>
            </a:r>
            <a:r>
              <a:rPr lang="sr-Cyrl-RS" sz="2200" dirty="0"/>
              <a:t> </a:t>
            </a:r>
            <a:r>
              <a:rPr lang="en-US" sz="2200" dirty="0" err="1"/>
              <a:t>Кампилис</a:t>
            </a:r>
            <a:r>
              <a:rPr lang="en-US" sz="2200" dirty="0"/>
              <a:t>, </a:t>
            </a:r>
            <a:r>
              <a:rPr lang="en-US" sz="2200" dirty="0" err="1"/>
              <a:t>Пуние</a:t>
            </a:r>
            <a:r>
              <a:rPr lang="en-US" sz="2200" dirty="0"/>
              <a:t>, Ван ден Бранде, 2016) описује ове вештине на следећи начин:</a:t>
            </a:r>
          </a:p>
          <a:p>
            <a:pPr algn="l" rtl="0">
              <a:lnSpc>
                <a:spcPts val="2440"/>
              </a:lnSpc>
            </a:pPr>
            <a:endParaRPr lang="en-US" sz="2200" dirty="0"/>
          </a:p>
        </p:txBody>
      </p:sp>
      <p:graphicFrame>
        <p:nvGraphicFramePr>
          <p:cNvPr id="5" name="Table 4">
            <a:extLst>
              <a:ext uri="{FF2B5EF4-FFF2-40B4-BE49-F238E27FC236}">
                <a16:creationId xmlns:a16="http://schemas.microsoft.com/office/drawing/2014/main" id="{8B4CD8EC-C949-BFF5-D8E4-EAB42C28012D}"/>
              </a:ext>
            </a:extLst>
          </p:cNvPr>
          <p:cNvGraphicFramePr>
            <a:graphicFrameLocks noGrp="1"/>
          </p:cNvGraphicFramePr>
          <p:nvPr>
            <p:extLst>
              <p:ext uri="{D42A27DB-BD31-4B8C-83A1-F6EECF244321}">
                <p14:modId xmlns:p14="http://schemas.microsoft.com/office/powerpoint/2010/main" val="3904468755"/>
              </p:ext>
            </p:extLst>
          </p:nvPr>
        </p:nvGraphicFramePr>
        <p:xfrm>
          <a:off x="1336431" y="1456841"/>
          <a:ext cx="9801595" cy="4868301"/>
        </p:xfrm>
        <a:graphic>
          <a:graphicData uri="http://schemas.openxmlformats.org/drawingml/2006/table">
            <a:tbl>
              <a:tblPr firstRow="1" firstCol="1" bandRow="1">
                <a:tableStyleId>{5C22544A-7EE6-4342-B048-85BDC9FD1C3A}</a:tableStyleId>
              </a:tblPr>
              <a:tblGrid>
                <a:gridCol w="3844617">
                  <a:extLst>
                    <a:ext uri="{9D8B030D-6E8A-4147-A177-3AD203B41FA5}">
                      <a16:colId xmlns:a16="http://schemas.microsoft.com/office/drawing/2014/main" val="1731353426"/>
                    </a:ext>
                  </a:extLst>
                </a:gridCol>
                <a:gridCol w="5956978">
                  <a:extLst>
                    <a:ext uri="{9D8B030D-6E8A-4147-A177-3AD203B41FA5}">
                      <a16:colId xmlns:a16="http://schemas.microsoft.com/office/drawing/2014/main" val="284806153"/>
                    </a:ext>
                  </a:extLst>
                </a:gridCol>
              </a:tblGrid>
              <a:tr h="388887">
                <a:tc>
                  <a:txBody>
                    <a:bodyPr/>
                    <a:lstStyle/>
                    <a:p>
                      <a:pPr marL="223838" indent="-223838" algn="l" rtl="0">
                        <a:lnSpc>
                          <a:spcPct val="107000"/>
                        </a:lnSpc>
                        <a:spcBef>
                          <a:spcPts val="1600"/>
                        </a:spcBef>
                        <a:spcAft>
                          <a:spcPts val="1200"/>
                        </a:spcAft>
                        <a:tabLst/>
                      </a:pPr>
                      <a:r>
                        <a:rPr lang="sr-Cyrl-RS" sz="1900" dirty="0">
                          <a:solidFill>
                            <a:schemeClr val="bg1"/>
                          </a:solidFill>
                          <a:effectLst/>
                          <a:latin typeface="Calibri" panose="020F0502020204030204" pitchFamily="34" charset="0"/>
                          <a:cs typeface="Calibri" panose="020F0502020204030204" pitchFamily="34" charset="0"/>
                        </a:rPr>
                        <a:t>КОМПЕТЕНЦИЈА</a:t>
                      </a:r>
                      <a:r>
                        <a:rPr lang="sr-Cyrl-RS" sz="1900" baseline="0" dirty="0">
                          <a:solidFill>
                            <a:schemeClr val="bg1"/>
                          </a:solidFill>
                          <a:effectLst/>
                          <a:latin typeface="Calibri" panose="020F0502020204030204" pitchFamily="34" charset="0"/>
                          <a:cs typeface="Calibri" panose="020F0502020204030204" pitchFamily="34" charset="0"/>
                        </a:rPr>
                        <a:t> </a:t>
                      </a:r>
                      <a:r>
                        <a:rPr lang="en-GB" sz="1900" dirty="0">
                          <a:solidFill>
                            <a:schemeClr val="bg1"/>
                          </a:solidFill>
                          <a:effectLst/>
                          <a:latin typeface="Calibri" panose="020F0502020204030204" pitchFamily="34" charset="0"/>
                          <a:cs typeface="Calibri" panose="020F0502020204030204" pitchFamily="34" charset="0"/>
                        </a:rPr>
                        <a:t>И ЊЕНА </a:t>
                      </a:r>
                      <a:endParaRPr lang="sr-Cyrl-RS" sz="1900" dirty="0">
                        <a:solidFill>
                          <a:schemeClr val="bg1"/>
                        </a:solidFill>
                        <a:effectLst/>
                        <a:latin typeface="Calibri" panose="020F0502020204030204" pitchFamily="34" charset="0"/>
                        <a:cs typeface="Calibri" panose="020F0502020204030204" pitchFamily="34" charset="0"/>
                      </a:endParaRPr>
                    </a:p>
                    <a:p>
                      <a:pPr marL="223838" indent="-223838" algn="l" rtl="0">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ДЕФИНИЦИЈА</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rtl="0">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ДЕСКРИПТОРИ</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2035277">
                <a:tc>
                  <a:txBody>
                    <a:bodyPr/>
                    <a:lstStyle/>
                    <a:p>
                      <a:pPr marL="0" indent="-223838" algn="l" rtl="0">
                        <a:lnSpc>
                          <a:spcPct val="100000"/>
                        </a:lnSpc>
                        <a:spcBef>
                          <a:spcPts val="0"/>
                        </a:spcBef>
                        <a:spcAft>
                          <a:spcPts val="0"/>
                        </a:spcAft>
                        <a:tabLst/>
                      </a:pPr>
                      <a:r>
                        <a:rPr lang="en-GB" sz="2200" b="1" dirty="0">
                          <a:solidFill>
                            <a:srgbClr val="AD4097"/>
                          </a:solidFill>
                          <a:effectLst/>
                          <a:latin typeface="Calibri" panose="020F0502020204030204" pitchFamily="34" charset="0"/>
                          <a:cs typeface="Calibri" panose="020F0502020204030204" pitchFamily="34" charset="0"/>
                        </a:rPr>
                        <a:t>Креативност</a:t>
                      </a:r>
                    </a:p>
                    <a:p>
                      <a:pPr marL="0" indent="-223838" algn="l" rtl="0">
                        <a:lnSpc>
                          <a:spcPct val="100000"/>
                        </a:lnSpc>
                        <a:spcBef>
                          <a:spcPts val="0"/>
                        </a:spcBef>
                        <a:spcAft>
                          <a:spcPts val="0"/>
                        </a:spcAft>
                        <a:tabLst/>
                      </a:pPr>
                      <a:r>
                        <a:rPr lang="en-GB" sz="1900" b="0" dirty="0">
                          <a:solidFill>
                            <a:srgbClr val="1C1442"/>
                          </a:solidFill>
                          <a:effectLst/>
                          <a:latin typeface="Calibri" panose="020F0502020204030204" pitchFamily="34" charset="0"/>
                          <a:cs typeface="Calibri" panose="020F0502020204030204" pitchFamily="34" charset="0"/>
                        </a:rPr>
                        <a:t>Развијте креативне и сврсисходне идеје</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8913" indent="-188913" algn="just" rtl="0">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Развијте неколико идеја и могућности за стварање вредности, укључујући боља решења за постојеће и нове изазове.</a:t>
                      </a:r>
                    </a:p>
                    <a:p>
                      <a:pPr marL="188913" indent="-188913" algn="just" rtl="0">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Истражите и експериментишите са иновативним приступима.</a:t>
                      </a:r>
                    </a:p>
                    <a:p>
                      <a:pPr marL="188913" indent="-188913" algn="just" rtl="0">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Комбинујте знање и ресурсе да бисте </a:t>
                      </a:r>
                      <a:r>
                        <a:rPr lang="en-GB" sz="1900" dirty="0" err="1">
                          <a:solidFill>
                            <a:srgbClr val="1C1442"/>
                          </a:solidFill>
                          <a:effectLst/>
                          <a:latin typeface="Calibri" panose="020F0502020204030204" pitchFamily="34" charset="0"/>
                          <a:cs typeface="Calibri" panose="020F0502020204030204" pitchFamily="34" charset="0"/>
                        </a:rPr>
                        <a:t>постигли</a:t>
                      </a:r>
                      <a:r>
                        <a:rPr lang="en-GB" sz="1900" dirty="0">
                          <a:solidFill>
                            <a:srgbClr val="1C1442"/>
                          </a:solidFill>
                          <a:effectLst/>
                          <a:latin typeface="Calibri" panose="020F0502020204030204" pitchFamily="34" charset="0"/>
                          <a:cs typeface="Calibri" panose="020F0502020204030204" pitchFamily="34" charset="0"/>
                        </a:rPr>
                        <a:t> </a:t>
                      </a:r>
                      <a:r>
                        <a:rPr lang="sr-Cyrl-RS" sz="1900" dirty="0">
                          <a:solidFill>
                            <a:srgbClr val="1C1442"/>
                          </a:solidFill>
                          <a:effectLst/>
                          <a:latin typeface="Calibri" panose="020F0502020204030204" pitchFamily="34" charset="0"/>
                          <a:cs typeface="Calibri" panose="020F0502020204030204" pitchFamily="34" charset="0"/>
                        </a:rPr>
                        <a:t>значајне</a:t>
                      </a:r>
                      <a:r>
                        <a:rPr lang="en-GB" sz="1900" dirty="0">
                          <a:solidFill>
                            <a:srgbClr val="1C1442"/>
                          </a:solidFill>
                          <a:effectLst/>
                          <a:latin typeface="Calibri" panose="020F0502020204030204" pitchFamily="34" charset="0"/>
                          <a:cs typeface="Calibri" panose="020F0502020204030204" pitchFamily="34" charset="0"/>
                        </a:rPr>
                        <a:t> ефекте.</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532248"/>
                  </a:ext>
                </a:extLst>
              </a:tr>
              <a:tr h="1300627">
                <a:tc>
                  <a:txBody>
                    <a:bodyPr/>
                    <a:lstStyle/>
                    <a:p>
                      <a:pPr marL="0" marR="0" lvl="0" indent="-226695" algn="l" defTabSz="2072941" rtl="0" eaLnBrk="1" fontAlgn="auto" latinLnBrk="0" hangingPunct="1">
                        <a:lnSpc>
                          <a:spcPct val="100000"/>
                        </a:lnSpc>
                        <a:spcBef>
                          <a:spcPts val="0"/>
                        </a:spcBef>
                        <a:spcAft>
                          <a:spcPts val="0"/>
                        </a:spcAft>
                        <a:buClrTx/>
                        <a:buSzTx/>
                        <a:buFontTx/>
                        <a:buNone/>
                        <a:tabLst/>
                        <a:defRPr/>
                      </a:pPr>
                      <a:r>
                        <a:rPr lang="en-GB" sz="2200" b="1" dirty="0">
                          <a:solidFill>
                            <a:srgbClr val="AD4097"/>
                          </a:solidFill>
                          <a:effectLst/>
                          <a:latin typeface="Calibri" panose="020F0502020204030204" pitchFamily="34" charset="0"/>
                          <a:cs typeface="Calibri" panose="020F0502020204030204" pitchFamily="34" charset="0"/>
                        </a:rPr>
                        <a:t>Вредновање идеја</a:t>
                      </a:r>
                    </a:p>
                    <a:p>
                      <a:pPr marL="0" indent="-226695" algn="l" rtl="0">
                        <a:lnSpc>
                          <a:spcPct val="100000"/>
                        </a:lnSpc>
                        <a:spcBef>
                          <a:spcPts val="0"/>
                        </a:spcBef>
                        <a:spcAft>
                          <a:spcPts val="0"/>
                        </a:spcAft>
                      </a:pPr>
                      <a:r>
                        <a:rPr lang="en-GB" sz="1900" b="0" dirty="0">
                          <a:solidFill>
                            <a:srgbClr val="1C1442"/>
                          </a:solidFill>
                          <a:effectLst/>
                          <a:latin typeface="Calibri" panose="020F0502020204030204" pitchFamily="34" charset="0"/>
                          <a:cs typeface="Calibri" panose="020F0502020204030204" pitchFamily="34" charset="0"/>
                        </a:rPr>
                        <a:t>Искористите најбоље идеје и могућности</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indent="-233363" algn="l" rtl="0">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Просудите шта је вредност у друштвеном, културном и економском смислу.</a:t>
                      </a:r>
                    </a:p>
                    <a:p>
                      <a:pPr marL="233363" indent="-233363" algn="l" rtl="0">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Препознајте потенцијал који идеја има за стварање вредности и идентификујте прикладне начине да из ње извучете максимум.</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9341720"/>
                  </a:ext>
                </a:extLst>
              </a:tr>
            </a:tbl>
          </a:graphicData>
        </a:graphic>
      </p:graphicFrame>
    </p:spTree>
    <p:extLst>
      <p:ext uri="{BB962C8B-B14F-4D97-AF65-F5344CB8AC3E}">
        <p14:creationId xmlns:p14="http://schemas.microsoft.com/office/powerpoint/2010/main" val="3594814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26</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l" rtl="0">
              <a:lnSpc>
                <a:spcPts val="2440"/>
              </a:lnSpc>
            </a:pPr>
            <a:r>
              <a:rPr lang="en-US" sz="2200" dirty="0"/>
              <a:t>Оквир предузетничких компетенција Европске комисије (</a:t>
            </a:r>
            <a:r>
              <a:rPr lang="en-US" sz="2200" dirty="0" err="1"/>
              <a:t>Бацигалупо</a:t>
            </a:r>
            <a:r>
              <a:rPr lang="en-US" sz="2200" dirty="0"/>
              <a:t>,</a:t>
            </a:r>
            <a:r>
              <a:rPr lang="sr-Cyrl-RS" sz="2200" dirty="0"/>
              <a:t> </a:t>
            </a:r>
            <a:r>
              <a:rPr lang="en-US" sz="2200" dirty="0" err="1"/>
              <a:t>Кампилис</a:t>
            </a:r>
            <a:r>
              <a:rPr lang="en-US" sz="2200" dirty="0"/>
              <a:t>, </a:t>
            </a:r>
            <a:r>
              <a:rPr lang="en-US" sz="2200" dirty="0" err="1"/>
              <a:t>Пуние</a:t>
            </a:r>
            <a:r>
              <a:rPr lang="en-US" sz="2200" dirty="0"/>
              <a:t>, Ван ден Бранде, 2016), описује ове вештине на следећи начин:</a:t>
            </a:r>
          </a:p>
          <a:p>
            <a:pPr algn="l" rtl="0">
              <a:lnSpc>
                <a:spcPts val="2440"/>
              </a:lnSpc>
            </a:pPr>
            <a:endParaRPr lang="en-US" sz="2200" dirty="0"/>
          </a:p>
        </p:txBody>
      </p:sp>
      <p:graphicFrame>
        <p:nvGraphicFramePr>
          <p:cNvPr id="5" name="Table 4">
            <a:extLst>
              <a:ext uri="{FF2B5EF4-FFF2-40B4-BE49-F238E27FC236}">
                <a16:creationId xmlns:a16="http://schemas.microsoft.com/office/drawing/2014/main" id="{8B4CD8EC-C949-BFF5-D8E4-EAB42C28012D}"/>
              </a:ext>
            </a:extLst>
          </p:cNvPr>
          <p:cNvGraphicFramePr>
            <a:graphicFrameLocks noGrp="1"/>
          </p:cNvGraphicFramePr>
          <p:nvPr>
            <p:extLst>
              <p:ext uri="{D42A27DB-BD31-4B8C-83A1-F6EECF244321}">
                <p14:modId xmlns:p14="http://schemas.microsoft.com/office/powerpoint/2010/main" val="3952718874"/>
              </p:ext>
            </p:extLst>
          </p:nvPr>
        </p:nvGraphicFramePr>
        <p:xfrm>
          <a:off x="1336431" y="1471589"/>
          <a:ext cx="9801595" cy="4802261"/>
        </p:xfrm>
        <a:graphic>
          <a:graphicData uri="http://schemas.openxmlformats.org/drawingml/2006/table">
            <a:tbl>
              <a:tblPr firstRow="1" firstCol="1" bandRow="1">
                <a:tableStyleId>{5C22544A-7EE6-4342-B048-85BDC9FD1C3A}</a:tableStyleId>
              </a:tblPr>
              <a:tblGrid>
                <a:gridCol w="3844617">
                  <a:extLst>
                    <a:ext uri="{9D8B030D-6E8A-4147-A177-3AD203B41FA5}">
                      <a16:colId xmlns:a16="http://schemas.microsoft.com/office/drawing/2014/main" val="1731353426"/>
                    </a:ext>
                  </a:extLst>
                </a:gridCol>
                <a:gridCol w="5956978">
                  <a:extLst>
                    <a:ext uri="{9D8B030D-6E8A-4147-A177-3AD203B41FA5}">
                      <a16:colId xmlns:a16="http://schemas.microsoft.com/office/drawing/2014/main" val="284806153"/>
                    </a:ext>
                  </a:extLst>
                </a:gridCol>
              </a:tblGrid>
              <a:tr h="388887">
                <a:tc>
                  <a:txBody>
                    <a:bodyPr/>
                    <a:lstStyle/>
                    <a:p>
                      <a:pPr marL="223838" indent="-223838" algn="l" rtl="0">
                        <a:lnSpc>
                          <a:spcPct val="107000"/>
                        </a:lnSpc>
                        <a:spcBef>
                          <a:spcPts val="1600"/>
                        </a:spcBef>
                        <a:spcAft>
                          <a:spcPts val="1200"/>
                        </a:spcAft>
                        <a:tabLst/>
                      </a:pPr>
                      <a:r>
                        <a:rPr lang="sr-Cyrl-RS" sz="1900" dirty="0">
                          <a:solidFill>
                            <a:schemeClr val="bg1"/>
                          </a:solidFill>
                          <a:effectLst/>
                          <a:latin typeface="Calibri" panose="020F0502020204030204" pitchFamily="34" charset="0"/>
                          <a:cs typeface="Calibri" panose="020F0502020204030204" pitchFamily="34" charset="0"/>
                        </a:rPr>
                        <a:t>КОМПЕТЕНЦИЈА</a:t>
                      </a:r>
                      <a:r>
                        <a:rPr lang="en-GB" sz="1900" dirty="0">
                          <a:solidFill>
                            <a:schemeClr val="bg1"/>
                          </a:solidFill>
                          <a:effectLst/>
                          <a:latin typeface="Calibri" panose="020F0502020204030204" pitchFamily="34" charset="0"/>
                          <a:cs typeface="Calibri" panose="020F0502020204030204" pitchFamily="34" charset="0"/>
                        </a:rPr>
                        <a:t> И ЊЕНА ДЕФИНИЦИЈА</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rtl="0">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ДЕСКРИПТОРИ</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501696">
                <a:tc>
                  <a:txBody>
                    <a:bodyPr/>
                    <a:lstStyle/>
                    <a:p>
                      <a:pPr marL="0" marR="0" indent="-226695" algn="l" defTabSz="2072941" rtl="0" eaLnBrk="1" fontAlgn="auto" latinLnBrk="0" hangingPunct="1">
                        <a:lnSpc>
                          <a:spcPct val="100000"/>
                        </a:lnSpc>
                        <a:spcBef>
                          <a:spcPts val="0"/>
                        </a:spcBef>
                        <a:spcAft>
                          <a:spcPts val="0"/>
                        </a:spcAft>
                        <a:buClrTx/>
                        <a:buSzTx/>
                        <a:buFontTx/>
                        <a:buNone/>
                        <a:tabLst/>
                        <a:defRPr/>
                      </a:pPr>
                      <a:r>
                        <a:rPr lang="en-US" sz="2200" b="1" kern="1200" dirty="0">
                          <a:solidFill>
                            <a:srgbClr val="AD4097"/>
                          </a:solidFill>
                          <a:effectLst/>
                          <a:latin typeface="Calibri" panose="020F0502020204030204" pitchFamily="34" charset="0"/>
                          <a:ea typeface="+mn-ea"/>
                          <a:cs typeface="Calibri" panose="020F0502020204030204" pitchFamily="34" charset="0"/>
                        </a:rPr>
                        <a:t>Преузимање иницијативе</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Само напред</a:t>
                      </a:r>
                    </a:p>
                    <a:p>
                      <a:pPr marL="0" marR="0" indent="-226695" algn="l" defTabSz="2072941" rtl="0" eaLnBrk="1" fontAlgn="auto" latinLnBrk="0" hangingPunct="1">
                        <a:lnSpc>
                          <a:spcPct val="100000"/>
                        </a:lnSpc>
                        <a:spcBef>
                          <a:spcPts val="0"/>
                        </a:spcBef>
                        <a:spcAft>
                          <a:spcPts val="0"/>
                        </a:spcAft>
                        <a:buClrTx/>
                        <a:buSzTx/>
                        <a:buFontTx/>
                        <a:buNone/>
                        <a:tabLst/>
                        <a:defRPr/>
                      </a:pP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233363" algn="just"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Покрените процесе који стварају вредност.</a:t>
                      </a:r>
                    </a:p>
                    <a:p>
                      <a:pPr marL="233363" marR="0" lvl="0" indent="-233363" algn="just"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Прихватите изазове.</a:t>
                      </a:r>
                    </a:p>
                    <a:p>
                      <a:pPr marL="233363" marR="0" lvl="0" indent="-233363" algn="just"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Делујте и радите самостално да бисте постигли циљеве, држите се намера и извршавајте планиране задатке.</a:t>
                      </a:r>
                      <a:endParaRPr lang="ru-RU" sz="1900" kern="1200" dirty="0">
                        <a:solidFill>
                          <a:srgbClr val="1C1442"/>
                        </a:solidFill>
                        <a:effectLst/>
                        <a:latin typeface="Calibri" panose="020F0502020204030204" pitchFamily="34" charset="0"/>
                        <a:ea typeface="+mn-ea"/>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870734"/>
                  </a:ext>
                </a:extLst>
              </a:tr>
              <a:tr h="2181323">
                <a:tc>
                  <a:txBody>
                    <a:bodyPr/>
                    <a:lstStyle/>
                    <a:p>
                      <a:pPr marL="0" marR="0" indent="-226695" algn="l" defTabSz="2072941" rtl="0" eaLnBrk="1" fontAlgn="auto" latinLnBrk="0" hangingPunct="1">
                        <a:lnSpc>
                          <a:spcPct val="100000"/>
                        </a:lnSpc>
                        <a:spcBef>
                          <a:spcPts val="0"/>
                        </a:spcBef>
                        <a:spcAft>
                          <a:spcPts val="0"/>
                        </a:spcAft>
                        <a:buClrTx/>
                        <a:buSzTx/>
                        <a:buFontTx/>
                        <a:buNone/>
                        <a:tabLst/>
                        <a:defRPr/>
                      </a:pPr>
                      <a:r>
                        <a:rPr lang="en-US" sz="2200" b="1" kern="1200" dirty="0">
                          <a:solidFill>
                            <a:srgbClr val="AD4097"/>
                          </a:solidFill>
                          <a:effectLst/>
                          <a:latin typeface="Calibri" panose="020F0502020204030204" pitchFamily="34" charset="0"/>
                          <a:ea typeface="+mn-ea"/>
                          <a:cs typeface="Calibri" panose="020F0502020204030204" pitchFamily="34" charset="0"/>
                        </a:rPr>
                        <a:t>Уочавање прилика</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Користите своју машту и способности да идентификујете могућности за стварање вредности.</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 </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Идентификујте и искористите могућности за стварање вредности истражујући друштвени, културни и економски пејзаж.</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Идентификујте потребе и изазове које треба испунити.</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Успоставите нове везе и спојите разбацане елементе пејзажа како бисте створили прилике за стварање вредности.</a:t>
                      </a:r>
                      <a:endParaRPr lang="ru-RU" sz="1900" kern="1200" dirty="0">
                        <a:solidFill>
                          <a:srgbClr val="1C1442"/>
                        </a:solidFill>
                        <a:effectLst/>
                        <a:latin typeface="Calibri" panose="020F0502020204030204" pitchFamily="34" charset="0"/>
                        <a:ea typeface="+mn-ea"/>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7982129"/>
                  </a:ext>
                </a:extLst>
              </a:tr>
            </a:tbl>
          </a:graphicData>
        </a:graphic>
      </p:graphicFrame>
    </p:spTree>
    <p:extLst>
      <p:ext uri="{BB962C8B-B14F-4D97-AF65-F5344CB8AC3E}">
        <p14:creationId xmlns:p14="http://schemas.microsoft.com/office/powerpoint/2010/main" val="355487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27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gn="l" rtl="0">
              <a:lnSpc>
                <a:spcPts val="2440"/>
              </a:lnSpc>
            </a:pPr>
            <a:r>
              <a:rPr lang="en-US" sz="2200" b="1" dirty="0"/>
              <a:t>Повезане вештине:</a:t>
            </a:r>
          </a:p>
          <a:p>
            <a:pPr algn="l" rtl="0">
              <a:lnSpc>
                <a:spcPts val="2440"/>
              </a:lnSpc>
            </a:pPr>
            <a:endParaRPr lang="en-US" sz="2200" dirty="0"/>
          </a:p>
          <a:p>
            <a:pPr marL="342900" lvl="0" indent="-342900" algn="l" rtl="0">
              <a:lnSpc>
                <a:spcPts val="2440"/>
              </a:lnSpc>
              <a:buClr>
                <a:srgbClr val="186BA8"/>
              </a:buClr>
              <a:buFont typeface="Arial" panose="020B0604020202020204" pitchFamily="34" charset="0"/>
              <a:buChar char="•"/>
            </a:pPr>
            <a:r>
              <a:rPr lang="en-US" sz="2200" dirty="0"/>
              <a:t>Сложена обрада и интерпретација информација</a:t>
            </a:r>
          </a:p>
          <a:p>
            <a:pPr marL="342900" lvl="0" indent="-342900" algn="l" rtl="0">
              <a:lnSpc>
                <a:spcPts val="2440"/>
              </a:lnSpc>
              <a:buClr>
                <a:srgbClr val="186BA8"/>
              </a:buClr>
              <a:buFont typeface="Arial" panose="020B0604020202020204" pitchFamily="34" charset="0"/>
              <a:buChar char="•"/>
            </a:pPr>
            <a:r>
              <a:rPr lang="en-US" sz="2200" dirty="0" err="1"/>
              <a:t>Информациона</a:t>
            </a:r>
            <a:r>
              <a:rPr lang="en-US" sz="2200" dirty="0"/>
              <a:t> </a:t>
            </a:r>
            <a:r>
              <a:rPr lang="en-US" sz="2200" dirty="0" err="1"/>
              <a:t>писменост</a:t>
            </a:r>
            <a:r>
              <a:rPr lang="sr-Cyrl-RS" sz="2200" dirty="0"/>
              <a:t> и писменост у вези са подацима</a:t>
            </a:r>
            <a:endParaRPr lang="en-US" sz="2200" dirty="0"/>
          </a:p>
          <a:p>
            <a:pPr marL="342900" lvl="0" indent="-342900" algn="l" rtl="0">
              <a:lnSpc>
                <a:spcPts val="2440"/>
              </a:lnSpc>
              <a:buClr>
                <a:srgbClr val="186BA8"/>
              </a:buClr>
              <a:buFont typeface="Arial" panose="020B0604020202020204" pitchFamily="34" charset="0"/>
              <a:buChar char="•"/>
            </a:pPr>
            <a:r>
              <a:rPr lang="en-US" sz="2200" dirty="0"/>
              <a:t>Информациона писменост</a:t>
            </a:r>
          </a:p>
          <a:p>
            <a:pPr marL="342900" lvl="0" indent="-342900" algn="l" rtl="0">
              <a:lnSpc>
                <a:spcPts val="2440"/>
              </a:lnSpc>
              <a:buClr>
                <a:srgbClr val="186BA8"/>
              </a:buClr>
              <a:buFont typeface="Arial" panose="020B0604020202020204" pitchFamily="34" charset="0"/>
              <a:buChar char="•"/>
            </a:pPr>
            <a:r>
              <a:rPr lang="en-US" sz="2200" dirty="0"/>
              <a:t>Медијска писменост</a:t>
            </a:r>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algn="l" rtl="0">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85255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sz="2800" dirty="0" err="1">
                <a:solidFill>
                  <a:schemeClr val="bg1"/>
                </a:solidFill>
              </a:rPr>
              <a:t>Информациона</a:t>
            </a:r>
            <a:r>
              <a:rPr lang="en-US" sz="2800" dirty="0">
                <a:solidFill>
                  <a:schemeClr val="bg1"/>
                </a:solidFill>
              </a:rPr>
              <a:t> </a:t>
            </a:r>
            <a:r>
              <a:rPr lang="en-US" sz="2800" dirty="0" err="1">
                <a:solidFill>
                  <a:schemeClr val="bg1"/>
                </a:solidFill>
              </a:rPr>
              <a:t>писменост</a:t>
            </a:r>
            <a:r>
              <a:rPr lang="en-US" sz="2800" dirty="0">
                <a:solidFill>
                  <a:schemeClr val="bg1"/>
                </a:solidFill>
              </a:rPr>
              <a:t>,</a:t>
            </a:r>
            <a:r>
              <a:rPr lang="sr-Cyrl-RS" sz="2800" dirty="0">
                <a:solidFill>
                  <a:schemeClr val="bg1"/>
                </a:solidFill>
              </a:rPr>
              <a:t> писменост у вези са подацима</a:t>
            </a:r>
            <a:r>
              <a:rPr lang="en-US" sz="2800" dirty="0">
                <a:solidFill>
                  <a:schemeClr val="bg1"/>
                </a:solidFill>
              </a:rPr>
              <a:t> </a:t>
            </a:r>
            <a:r>
              <a:rPr lang="sr-Cyrl-RS" sz="2800" dirty="0">
                <a:solidFill>
                  <a:schemeClr val="bg1"/>
                </a:solidFill>
              </a:rPr>
              <a:t>и </a:t>
            </a:r>
            <a:r>
              <a:rPr lang="en-US" sz="2800" dirty="0" err="1">
                <a:solidFill>
                  <a:schemeClr val="bg1"/>
                </a:solidFill>
              </a:rPr>
              <a:t>интерпретација</a:t>
            </a:r>
            <a:r>
              <a:rPr lang="en-US" sz="2800" dirty="0">
                <a:solidFill>
                  <a:schemeClr val="bg1"/>
                </a:solidFill>
              </a:rPr>
              <a:t> </a:t>
            </a:r>
            <a:r>
              <a:rPr lang="en-US" sz="2800" dirty="0" err="1">
                <a:solidFill>
                  <a:schemeClr val="bg1"/>
                </a:solidFill>
              </a:rPr>
              <a:t>информација</a:t>
            </a:r>
            <a:endParaRPr lang="en-US" sz="2800"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09</a:t>
            </a:r>
          </a:p>
        </p:txBody>
      </p:sp>
      <p:grpSp>
        <p:nvGrpSpPr>
          <p:cNvPr id="34" name="Group 33">
            <a:extLst>
              <a:ext uri="{FF2B5EF4-FFF2-40B4-BE49-F238E27FC236}">
                <a16:creationId xmlns:a16="http://schemas.microsoft.com/office/drawing/2014/main" id="{16BEA6A1-8294-A7DF-19FC-C7A64A79188D}"/>
              </a:ext>
            </a:extLst>
          </p:cNvPr>
          <p:cNvGrpSpPr/>
          <p:nvPr/>
        </p:nvGrpSpPr>
        <p:grpSpPr>
          <a:xfrm>
            <a:off x="8973519" y="3465335"/>
            <a:ext cx="2025128" cy="2029907"/>
            <a:chOff x="5700273" y="5386353"/>
            <a:chExt cx="766016" cy="767823"/>
          </a:xfrm>
          <a:solidFill>
            <a:srgbClr val="1C1442"/>
          </a:solidFill>
        </p:grpSpPr>
        <p:grpSp>
          <p:nvGrpSpPr>
            <p:cNvPr id="35" name="Graphic 2">
              <a:extLst>
                <a:ext uri="{FF2B5EF4-FFF2-40B4-BE49-F238E27FC236}">
                  <a16:creationId xmlns:a16="http://schemas.microsoft.com/office/drawing/2014/main" id="{6315E0A5-B130-AE9B-C774-A45BF6DA3514}"/>
                </a:ext>
              </a:extLst>
            </p:cNvPr>
            <p:cNvGrpSpPr/>
            <p:nvPr/>
          </p:nvGrpSpPr>
          <p:grpSpPr>
            <a:xfrm>
              <a:off x="5844804" y="5531788"/>
              <a:ext cx="476953" cy="420947"/>
              <a:chOff x="5844804" y="5531788"/>
              <a:chExt cx="476953" cy="420947"/>
            </a:xfrm>
            <a:grpFill/>
          </p:grpSpPr>
          <p:sp>
            <p:nvSpPr>
              <p:cNvPr id="51" name="Freeform 50">
                <a:extLst>
                  <a:ext uri="{FF2B5EF4-FFF2-40B4-BE49-F238E27FC236}">
                    <a16:creationId xmlns:a16="http://schemas.microsoft.com/office/drawing/2014/main" id="{063AEB07-9E90-4798-42CB-5C05D4F949B3}"/>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AC8C1599-368F-9FDE-5D29-FA4E776F36F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36" name="Graphic 2">
              <a:extLst>
                <a:ext uri="{FF2B5EF4-FFF2-40B4-BE49-F238E27FC236}">
                  <a16:creationId xmlns:a16="http://schemas.microsoft.com/office/drawing/2014/main" id="{EC973855-9DFF-B87B-AEFE-1DCAE12BC281}"/>
                </a:ext>
              </a:extLst>
            </p:cNvPr>
            <p:cNvGrpSpPr/>
            <p:nvPr/>
          </p:nvGrpSpPr>
          <p:grpSpPr>
            <a:xfrm>
              <a:off x="5700273" y="5386353"/>
              <a:ext cx="766016" cy="767823"/>
              <a:chOff x="5700273" y="5386353"/>
              <a:chExt cx="766016" cy="767823"/>
            </a:xfrm>
            <a:grpFill/>
          </p:grpSpPr>
          <p:sp>
            <p:nvSpPr>
              <p:cNvPr id="37" name="Freeform 36">
                <a:extLst>
                  <a:ext uri="{FF2B5EF4-FFF2-40B4-BE49-F238E27FC236}">
                    <a16:creationId xmlns:a16="http://schemas.microsoft.com/office/drawing/2014/main" id="{680EAE1B-EE00-270E-2959-C6FF7ECB1ABE}"/>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AEAC7BAE-F974-5342-4E84-5DBA91BBD5CC}"/>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64723FB-7FF3-A99E-DD55-E9ECDBCEA7E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26124C31-E5E0-DC78-AB28-4693F3541331}"/>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535AF9A4-071A-04C1-BC96-3D689E6F033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3F1C8E29-B0FF-4E03-E882-9565CFBB4D1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0B0B8AB4-6243-51EF-CC6E-3850AB11F896}"/>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1C794E44-CF8B-31BD-9CED-CD153FB5A364}"/>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AC72F896-11C0-716C-A611-B64EA65B0D38}"/>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3DF3D11A-0AB0-9458-0C42-78AC940D7920}"/>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73CF303-45E3-1203-1E89-7559D868C356}"/>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BD66BC3C-466C-8FE4-08C4-0E2FDD0BCFB9}"/>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71DFF5D7-9E67-1DA3-2D69-A7C312402CB8}"/>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DC461E6D-7E56-6556-DB98-6E27F7203A2C}"/>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3025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28</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2503100" y="1217862"/>
            <a:ext cx="7079226" cy="221113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sr-Cyrl-RS" sz="2400" b="1" dirty="0" err="1"/>
              <a:t>П</a:t>
            </a:r>
            <a:r>
              <a:rPr lang="en-US" sz="2400" b="1" dirty="0" err="1"/>
              <a:t>исменост</a:t>
            </a:r>
            <a:r>
              <a:rPr lang="sr-Cyrl-RS" sz="2400" b="1" dirty="0"/>
              <a:t> у вези са подацима</a:t>
            </a:r>
            <a:r>
              <a:rPr lang="en-US" sz="2400" b="1" dirty="0"/>
              <a:t> и </a:t>
            </a:r>
            <a:r>
              <a:rPr lang="sr-Cyrl-RS" sz="2400" b="1" dirty="0"/>
              <a:t>информацијама је значајна</a:t>
            </a:r>
            <a:r>
              <a:rPr lang="en-US" sz="2400" b="1" dirty="0"/>
              <a:t> </a:t>
            </a:r>
            <a:r>
              <a:rPr lang="en-US" sz="2400" b="1" dirty="0" err="1"/>
              <a:t>вештина</a:t>
            </a:r>
            <a:r>
              <a:rPr lang="en-US" sz="2400" dirty="0"/>
              <a:t>. У </a:t>
            </a:r>
            <a:r>
              <a:rPr lang="en-US" sz="2400" dirty="0" err="1"/>
              <a:t>истраживању</a:t>
            </a:r>
            <a:r>
              <a:rPr lang="en-US" sz="2400" dirty="0"/>
              <a:t> </a:t>
            </a:r>
            <a:r>
              <a:rPr lang="sr-Cyrl-RS" sz="2400" dirty="0"/>
              <a:t>које је спровела организација „</a:t>
            </a:r>
            <a:r>
              <a:rPr lang="en-US" sz="2400" dirty="0"/>
              <a:t> </a:t>
            </a:r>
            <a:r>
              <a:rPr lang="en-US" sz="2400" dirty="0" err="1"/>
              <a:t>Schield</a:t>
            </a:r>
            <a:r>
              <a:rPr lang="en-US" sz="2400" dirty="0"/>
              <a:t>”</a:t>
            </a:r>
            <a:r>
              <a:rPr lang="sr-Cyrl-RS" sz="2400" dirty="0"/>
              <a:t>, </a:t>
            </a:r>
            <a:r>
              <a:rPr lang="en-US" sz="2400" dirty="0" err="1"/>
              <a:t>информациона</a:t>
            </a:r>
            <a:r>
              <a:rPr lang="en-US" sz="2400" dirty="0"/>
              <a:t> </a:t>
            </a:r>
            <a:r>
              <a:rPr lang="en-US" sz="2400" dirty="0" err="1"/>
              <a:t>писменост</a:t>
            </a:r>
            <a:r>
              <a:rPr lang="en-US" sz="2400" dirty="0"/>
              <a:t> </a:t>
            </a:r>
            <a:r>
              <a:rPr lang="sr-Cyrl-RS" sz="2400" dirty="0"/>
              <a:t>се дефинише као</a:t>
            </a:r>
            <a:r>
              <a:rPr lang="en-US" sz="2400" dirty="0"/>
              <a:t> скуп способности које захтевају од појединаца да препознају када су </a:t>
            </a:r>
            <a:r>
              <a:rPr lang="en-US" sz="2400" dirty="0" err="1"/>
              <a:t>информације</a:t>
            </a:r>
            <a:r>
              <a:rPr lang="en-US" sz="2400" dirty="0"/>
              <a:t> </a:t>
            </a:r>
            <a:r>
              <a:rPr lang="en-US" sz="2400" dirty="0" err="1"/>
              <a:t>потребне</a:t>
            </a:r>
            <a:r>
              <a:rPr lang="sr-Cyrl-RS" sz="2400" dirty="0"/>
              <a:t>,</a:t>
            </a:r>
            <a:r>
              <a:rPr lang="en-US" sz="2400" dirty="0"/>
              <a:t> </a:t>
            </a:r>
            <a:r>
              <a:rPr lang="sr-Cyrl-RS" sz="2400" dirty="0"/>
              <a:t>те да се </a:t>
            </a:r>
            <a:r>
              <a:rPr lang="en-US" sz="2400" dirty="0" err="1"/>
              <a:t>потребне</a:t>
            </a:r>
            <a:r>
              <a:rPr lang="en-US" sz="2400" dirty="0"/>
              <a:t> </a:t>
            </a:r>
            <a:r>
              <a:rPr lang="en-US" sz="2400" dirty="0" err="1"/>
              <a:t>информације</a:t>
            </a:r>
            <a:r>
              <a:rPr lang="sr-Cyrl-RS" sz="2400" dirty="0"/>
              <a:t> </a:t>
            </a:r>
            <a:r>
              <a:rPr lang="en-US" sz="2400" dirty="0" err="1"/>
              <a:t>лоцирају</a:t>
            </a:r>
            <a:r>
              <a:rPr lang="en-US" sz="2400" dirty="0"/>
              <a:t>, процене и </a:t>
            </a:r>
            <a:r>
              <a:rPr lang="en-US" sz="2400" dirty="0" err="1"/>
              <a:t>ефикасно</a:t>
            </a:r>
            <a:r>
              <a:rPr lang="en-US" sz="2400" dirty="0"/>
              <a:t> </a:t>
            </a:r>
            <a:r>
              <a:rPr lang="en-US" sz="2400" dirty="0" err="1"/>
              <a:t>користе</a:t>
            </a:r>
            <a:r>
              <a:rPr lang="sr-Cyrl-RS" sz="2400" dirty="0"/>
              <a:t>.</a:t>
            </a:r>
            <a:endParaRPr lang="en-US" sz="2400" dirty="0"/>
          </a:p>
          <a:p>
            <a:pPr algn="ctr" rtl="0"/>
            <a:endParaRPr lang="en-US" sz="2800" dirty="0"/>
          </a:p>
        </p:txBody>
      </p:sp>
      <p:pic>
        <p:nvPicPr>
          <p:cNvPr id="14" name="Picture Placeholder 13">
            <a:extLst>
              <a:ext uri="{FF2B5EF4-FFF2-40B4-BE49-F238E27FC236}">
                <a16:creationId xmlns:a16="http://schemas.microsoft.com/office/drawing/2014/main" id="{C5634FDD-E6D9-7F67-57A4-988087CD8ABF}"/>
              </a:ext>
            </a:extLst>
          </p:cNvPr>
          <p:cNvPicPr>
            <a:picLocks noGrp="1" noChangeAspect="1"/>
          </p:cNvPicPr>
          <p:nvPr>
            <p:ph type="pic" sz="quarter" idx="21"/>
          </p:nvPr>
        </p:nvPicPr>
        <p:blipFill>
          <a:blip r:embed="rId2"/>
          <a:srcRect t="29684" b="29684"/>
          <a:stretch>
            <a:fillRect/>
          </a:stretch>
        </p:blipFill>
        <p:spPr/>
      </p:pic>
    </p:spTree>
    <p:extLst>
      <p:ext uri="{BB962C8B-B14F-4D97-AF65-F5344CB8AC3E}">
        <p14:creationId xmlns:p14="http://schemas.microsoft.com/office/powerpoint/2010/main" val="3192396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29</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3648524" y="510364"/>
            <a:ext cx="8135437"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en-US" sz="1600" dirty="0"/>
              <a:t>Информационо писмен појединац је у стању да: одреди обим потребних информација, приступи потребним информацијама ефективно и ефикасно, критички процењује </a:t>
            </a:r>
            <a:r>
              <a:rPr lang="en-US" sz="1600" dirty="0" err="1"/>
              <a:t>информације</a:t>
            </a:r>
            <a:r>
              <a:rPr lang="en-US" sz="1600" dirty="0"/>
              <a:t> и</a:t>
            </a:r>
            <a:r>
              <a:rPr lang="sr-Cyrl-RS" sz="1600" dirty="0"/>
              <a:t> </a:t>
            </a:r>
            <a:r>
              <a:rPr lang="en-US" sz="1600" dirty="0" err="1"/>
              <a:t>изворе</a:t>
            </a:r>
            <a:r>
              <a:rPr lang="en-US" sz="1600" dirty="0"/>
              <a:t>, угради одабране информације у своју базу знања, ефикасно користи информације за постизање одређене сврхе и </a:t>
            </a:r>
            <a:r>
              <a:rPr lang="en-US" sz="1600" dirty="0" err="1"/>
              <a:t>разуме</a:t>
            </a:r>
            <a:r>
              <a:rPr lang="en-US" sz="1600" dirty="0"/>
              <a:t> </a:t>
            </a:r>
            <a:r>
              <a:rPr lang="en-US" sz="1600" dirty="0" err="1"/>
              <a:t>економск</a:t>
            </a:r>
            <a:r>
              <a:rPr lang="sr-Cyrl-RS" sz="1600" dirty="0"/>
              <a:t>а</a:t>
            </a:r>
            <a:r>
              <a:rPr lang="en-US" sz="1600" dirty="0"/>
              <a:t>, правна и социјална питања у вези са употребом информација и приступом и употребом информација на етички и законит </a:t>
            </a:r>
            <a:r>
              <a:rPr lang="en-US" sz="1600" dirty="0" err="1"/>
              <a:t>начин</a:t>
            </a:r>
            <a:r>
              <a:rPr lang="en-US" sz="1600" dirty="0"/>
              <a:t> (</a:t>
            </a:r>
            <a:r>
              <a:rPr lang="en-US" sz="1600" dirty="0" err="1"/>
              <a:t>Schield</a:t>
            </a:r>
            <a:r>
              <a:rPr lang="en-US" sz="1600" dirty="0"/>
              <a:t>).</a:t>
            </a:r>
          </a:p>
          <a:p>
            <a:pPr algn="just" rtl="0">
              <a:lnSpc>
                <a:spcPts val="2440"/>
              </a:lnSpc>
            </a:pPr>
            <a:endParaRPr lang="en-US" sz="1600" dirty="0"/>
          </a:p>
          <a:p>
            <a:pPr algn="just">
              <a:lnSpc>
                <a:spcPts val="2440"/>
              </a:lnSpc>
            </a:pPr>
            <a:r>
              <a:rPr lang="en-US" sz="1600" dirty="0"/>
              <a:t>Информациона писменост се односи на способност проналажења, процене и употребе информација ефикасно и етички. Према истраживању, </a:t>
            </a:r>
            <a:r>
              <a:rPr lang="en-US" sz="1600" dirty="0" err="1"/>
              <a:t>писменост</a:t>
            </a:r>
            <a:r>
              <a:rPr lang="en-US" sz="1600" dirty="0"/>
              <a:t> </a:t>
            </a:r>
            <a:r>
              <a:rPr lang="sr-Cyrl-RS" sz="1600" dirty="0"/>
              <a:t>у вези са </a:t>
            </a:r>
            <a:r>
              <a:rPr lang="en-US" sz="1600" dirty="0" err="1"/>
              <a:t>пода</a:t>
            </a:r>
            <a:r>
              <a:rPr lang="sr-Cyrl-RS" sz="1600" dirty="0"/>
              <a:t>цима</a:t>
            </a:r>
            <a:r>
              <a:rPr lang="en-US" sz="1600" dirty="0"/>
              <a:t> је способност разумевања и ефикасног коришћења података за доношење </a:t>
            </a:r>
            <a:r>
              <a:rPr lang="en-US" sz="1600" dirty="0" err="1"/>
              <a:t>одлука</a:t>
            </a:r>
            <a:r>
              <a:rPr lang="en-US" sz="1600" dirty="0"/>
              <a:t> (</a:t>
            </a:r>
            <a:r>
              <a:rPr lang="sr-Cyrl-RS" sz="1600" dirty="0"/>
              <a:t>Разумевање </a:t>
            </a:r>
            <a:r>
              <a:rPr lang="en-US" sz="1600" dirty="0" err="1"/>
              <a:t>писмености</a:t>
            </a:r>
            <a:r>
              <a:rPr lang="en-US" sz="1600" dirty="0"/>
              <a:t> </a:t>
            </a:r>
            <a:r>
              <a:rPr lang="sr-Cyrl-RS" sz="1600" dirty="0"/>
              <a:t>у смислу употребе </a:t>
            </a:r>
            <a:r>
              <a:rPr lang="en-US" sz="1600" dirty="0" err="1"/>
              <a:t>података</a:t>
            </a:r>
            <a:r>
              <a:rPr lang="en-US" sz="1600" dirty="0"/>
              <a:t> за </a:t>
            </a:r>
            <a:r>
              <a:rPr lang="en-US" sz="1600" dirty="0" err="1"/>
              <a:t>друштво</a:t>
            </a:r>
            <a:r>
              <a:rPr lang="en-US" sz="1600" dirty="0"/>
              <a:t> </a:t>
            </a:r>
            <a:r>
              <a:rPr lang="sr-Cyrl-RS" sz="1600" dirty="0"/>
              <a:t>у коме су подаци доминантни –</a:t>
            </a:r>
            <a:r>
              <a:rPr lang="en-US" sz="1600" dirty="0"/>
              <a:t> </a:t>
            </a:r>
            <a:r>
              <a:rPr lang="sr-Cyrl-RS" sz="1600" dirty="0"/>
              <a:t>„</a:t>
            </a:r>
            <a:r>
              <a:rPr lang="en-US" sz="1600" dirty="0"/>
              <a:t>View of Creating an Understanding of Data Literacy for a Data-driven Society”</a:t>
            </a:r>
            <a:r>
              <a:rPr lang="sr-Cyrl-RS" sz="1600" dirty="0"/>
              <a:t>). </a:t>
            </a:r>
            <a:r>
              <a:rPr lang="en-US" sz="1600" dirty="0" err="1"/>
              <a:t>То</a:t>
            </a:r>
            <a:r>
              <a:rPr lang="en-US" sz="1600" dirty="0"/>
              <a:t> укључује вештине као што су </a:t>
            </a:r>
            <a:r>
              <a:rPr lang="en-US" sz="1600" dirty="0" err="1"/>
              <a:t>истраживање</a:t>
            </a:r>
            <a:r>
              <a:rPr lang="en-US" sz="1600" dirty="0"/>
              <a:t>,</a:t>
            </a:r>
            <a:r>
              <a:rPr lang="sr-Cyrl-RS" sz="1600" dirty="0"/>
              <a:t> </a:t>
            </a:r>
            <a:r>
              <a:rPr lang="en-US" sz="1600" dirty="0" err="1"/>
              <a:t>анализира</a:t>
            </a:r>
            <a:r>
              <a:rPr lang="sr-Cyrl-RS" sz="1600" dirty="0"/>
              <a:t>ње </a:t>
            </a:r>
            <a:r>
              <a:rPr lang="en-US" sz="1600" dirty="0"/>
              <a:t>и саопштавање информација. </a:t>
            </a:r>
            <a:endParaRPr lang="sr-Cyrl-RS" sz="1600" dirty="0"/>
          </a:p>
          <a:p>
            <a:pPr algn="just">
              <a:lnSpc>
                <a:spcPts val="2440"/>
              </a:lnSpc>
            </a:pPr>
            <a:endParaRPr lang="sr-Cyrl-RS" sz="1600" dirty="0"/>
          </a:p>
          <a:p>
            <a:pPr algn="just">
              <a:lnSpc>
                <a:spcPts val="2440"/>
              </a:lnSpc>
            </a:pPr>
            <a:r>
              <a:rPr lang="en-US" sz="1600" dirty="0" err="1"/>
              <a:t>Писменост</a:t>
            </a:r>
            <a:r>
              <a:rPr lang="en-US" sz="1600" dirty="0"/>
              <a:t> </a:t>
            </a:r>
            <a:r>
              <a:rPr lang="sr-Cyrl-RS" sz="1600" dirty="0"/>
              <a:t>из области података се</a:t>
            </a:r>
            <a:r>
              <a:rPr lang="en-US" sz="1600" dirty="0"/>
              <a:t> односи на способност разумевања и рада са подацима, укључујући вештине као што су </a:t>
            </a:r>
            <a:r>
              <a:rPr lang="en-US" sz="1600" dirty="0" err="1"/>
              <a:t>прикупљање</a:t>
            </a:r>
            <a:r>
              <a:rPr lang="en-US" sz="1600" dirty="0"/>
              <a:t> и</a:t>
            </a:r>
            <a:r>
              <a:rPr lang="sr-Cyrl-RS" sz="1600" dirty="0"/>
              <a:t> </a:t>
            </a:r>
            <a:r>
              <a:rPr lang="en-US" sz="1600" dirty="0" err="1"/>
              <a:t>анализ</a:t>
            </a:r>
            <a:r>
              <a:rPr lang="sr-Cyrl-RS" sz="1600" dirty="0"/>
              <a:t>а </a:t>
            </a:r>
            <a:r>
              <a:rPr lang="en-US" sz="1600" dirty="0" err="1"/>
              <a:t>података</a:t>
            </a:r>
            <a:r>
              <a:rPr lang="en-US" sz="1600" dirty="0"/>
              <a:t>. Тумачење информација односи се на процес разумевања и смисла информација, укључујући способност да се идентификује пристрасност, процени кредибилитет и </a:t>
            </a:r>
            <a:r>
              <a:rPr lang="en-US" sz="1600" dirty="0" err="1"/>
              <a:t>контекстуализуј</a:t>
            </a:r>
            <a:r>
              <a:rPr lang="sr-Cyrl-RS" sz="1600" dirty="0"/>
              <a:t>у</a:t>
            </a:r>
            <a:r>
              <a:rPr lang="en-US" sz="1600" dirty="0"/>
              <a:t> информације.</a:t>
            </a:r>
          </a:p>
          <a:p>
            <a:pPr algn="l" rtl="0">
              <a:lnSpc>
                <a:spcPts val="2440"/>
              </a:lnSpc>
            </a:pPr>
            <a:endParaRPr lang="en-US" sz="2200" dirty="0"/>
          </a:p>
          <a:p>
            <a:pPr algn="l" rtl="0">
              <a:lnSpc>
                <a:spcPts val="2440"/>
              </a:lnSpc>
            </a:pPr>
            <a:endParaRPr lang="en-US" sz="2200" dirty="0"/>
          </a:p>
        </p:txBody>
      </p:sp>
      <p:pic>
        <p:nvPicPr>
          <p:cNvPr id="2" name="Picture Placeholder 47">
            <a:extLst>
              <a:ext uri="{FF2B5EF4-FFF2-40B4-BE49-F238E27FC236}">
                <a16:creationId xmlns:a16="http://schemas.microsoft.com/office/drawing/2014/main" id="{D9AA9119-3750-349C-B602-84D1B6000A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180" r="19180"/>
          <a:stretch/>
        </p:blipFill>
        <p:spPr>
          <a:xfrm>
            <a:off x="0" y="0"/>
            <a:ext cx="3126658" cy="6858000"/>
          </a:xfrm>
          <a:prstGeom prst="rect">
            <a:avLst/>
          </a:prstGeom>
          <a:solidFill>
            <a:schemeClr val="bg1">
              <a:lumMod val="85000"/>
            </a:schemeClr>
          </a:solidFill>
        </p:spPr>
      </p:pic>
      <p:pic>
        <p:nvPicPr>
          <p:cNvPr id="5" name="Picture 4">
            <a:extLst>
              <a:ext uri="{FF2B5EF4-FFF2-40B4-BE49-F238E27FC236}">
                <a16:creationId xmlns:a16="http://schemas.microsoft.com/office/drawing/2014/main" id="{0F7D4016-63B6-EC43-08D2-1B28B15AB126}"/>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2387586" y="5519934"/>
            <a:ext cx="1443600" cy="356400"/>
          </a:xfrm>
          <a:prstGeom prst="rect">
            <a:avLst/>
          </a:prstGeom>
        </p:spPr>
      </p:pic>
    </p:spTree>
    <p:extLst>
      <p:ext uri="{BB962C8B-B14F-4D97-AF65-F5344CB8AC3E}">
        <p14:creationId xmlns:p14="http://schemas.microsoft.com/office/powerpoint/2010/main" val="3004750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46353" y="2057656"/>
            <a:ext cx="8559800" cy="3731669"/>
          </a:xfrm>
        </p:spPr>
        <p:txBody>
          <a:bodyPr/>
          <a:lstStyle/>
          <a:p>
            <a:pPr algn="just">
              <a:lnSpc>
                <a:spcPts val="2440"/>
              </a:lnSpc>
            </a:pPr>
            <a:r>
              <a:rPr lang="en-US" sz="2000" dirty="0"/>
              <a:t>Листа </a:t>
            </a:r>
            <a:r>
              <a:rPr lang="en-US" sz="2000" dirty="0" err="1"/>
              <a:t>вештина</a:t>
            </a:r>
            <a:r>
              <a:rPr lang="en-US" sz="2000" dirty="0"/>
              <a:t> </a:t>
            </a:r>
            <a:r>
              <a:rPr lang="sr-Cyrl-RS" sz="2000" dirty="0"/>
              <a:t>за </a:t>
            </a:r>
            <a:r>
              <a:rPr lang="en-US" sz="2000" dirty="0"/>
              <a:t>21. </a:t>
            </a:r>
            <a:r>
              <a:rPr lang="en-US" sz="2000" dirty="0" err="1"/>
              <a:t>век</a:t>
            </a:r>
            <a:r>
              <a:rPr lang="sr-Cyrl-RS" sz="2000" dirty="0"/>
              <a:t> које су</a:t>
            </a:r>
            <a:r>
              <a:rPr lang="en-US" sz="2000" dirty="0"/>
              <a:t> </a:t>
            </a:r>
            <a:r>
              <a:rPr lang="en-US" sz="2000" dirty="0" err="1"/>
              <a:t>коришћен</a:t>
            </a:r>
            <a:r>
              <a:rPr lang="sr-Cyrl-RS" sz="2000" dirty="0"/>
              <a:t>е</a:t>
            </a:r>
            <a:r>
              <a:rPr lang="en-US" sz="2000" dirty="0"/>
              <a:t> у анкети послодаваца развијена је спровођењем мета-анализе десет новијих (</a:t>
            </a:r>
            <a:r>
              <a:rPr lang="en-US" sz="2000" dirty="0" err="1"/>
              <a:t>објављених</a:t>
            </a:r>
            <a:r>
              <a:rPr lang="en-US" sz="2000" dirty="0"/>
              <a:t> 2018–2022</a:t>
            </a:r>
            <a:r>
              <a:rPr lang="sr-Cyrl-RS" sz="2000" dirty="0"/>
              <a:t>.</a:t>
            </a:r>
            <a:r>
              <a:rPr lang="en-US" sz="2000" dirty="0"/>
              <a:t>) и оквира вештина заснованих на истраживању који описују </a:t>
            </a:r>
            <a:r>
              <a:rPr lang="en-US" sz="2000" dirty="0" err="1"/>
              <a:t>будућност</a:t>
            </a:r>
            <a:r>
              <a:rPr lang="en-US" sz="2000" dirty="0"/>
              <a:t> и</a:t>
            </a:r>
            <a:r>
              <a:rPr lang="sr-Cyrl-RS" sz="2000" dirty="0"/>
              <a:t> </a:t>
            </a:r>
            <a:r>
              <a:rPr lang="en-US" sz="2000" dirty="0" err="1"/>
              <a:t>релевантне</a:t>
            </a:r>
            <a:r>
              <a:rPr lang="en-US" sz="2000" dirty="0"/>
              <a:t> </a:t>
            </a:r>
            <a:r>
              <a:rPr lang="en-US" sz="2000" dirty="0" err="1"/>
              <a:t>вештине</a:t>
            </a:r>
            <a:r>
              <a:rPr lang="sr-Cyrl-RS" sz="2000" dirty="0"/>
              <a:t> за тржиште рада</a:t>
            </a:r>
            <a:r>
              <a:rPr lang="en-US" sz="2000" dirty="0"/>
              <a:t>.</a:t>
            </a:r>
          </a:p>
          <a:p>
            <a:pPr algn="just" rtl="0">
              <a:lnSpc>
                <a:spcPts val="2440"/>
              </a:lnSpc>
            </a:pPr>
            <a:endParaRPr lang="en-US" sz="2000" dirty="0"/>
          </a:p>
          <a:p>
            <a:pPr algn="just">
              <a:lnSpc>
                <a:spcPts val="2440"/>
              </a:lnSpc>
            </a:pPr>
            <a:r>
              <a:rPr lang="en-US" sz="2000" dirty="0" err="1">
                <a:latin typeface="Calibri"/>
                <a:ea typeface="Open Sans"/>
                <a:cs typeface="Calibri"/>
              </a:rPr>
              <a:t>Све</a:t>
            </a:r>
            <a:r>
              <a:rPr lang="en-US" sz="2000" dirty="0">
                <a:latin typeface="Calibri"/>
                <a:ea typeface="Open Sans"/>
                <a:cs typeface="Calibri"/>
              </a:rPr>
              <a:t> </a:t>
            </a:r>
            <a:r>
              <a:rPr lang="en-US" sz="2000" dirty="0" err="1">
                <a:latin typeface="Calibri"/>
                <a:ea typeface="Open Sans"/>
                <a:cs typeface="Calibri"/>
              </a:rPr>
              <a:t>одабране</a:t>
            </a:r>
            <a:r>
              <a:rPr lang="en-US" sz="2000" dirty="0">
                <a:latin typeface="Calibri"/>
                <a:ea typeface="Open Sans"/>
                <a:cs typeface="Calibri"/>
              </a:rPr>
              <a:t> </a:t>
            </a:r>
            <a:r>
              <a:rPr lang="en-US" sz="2000" dirty="0" err="1">
                <a:latin typeface="Calibri"/>
                <a:ea typeface="Open Sans"/>
                <a:cs typeface="Calibri"/>
              </a:rPr>
              <a:t>оквире</a:t>
            </a:r>
            <a:r>
              <a:rPr lang="en-US" sz="2000" dirty="0">
                <a:latin typeface="Calibri"/>
                <a:ea typeface="Open Sans"/>
                <a:cs typeface="Calibri"/>
              </a:rPr>
              <a:t> </a:t>
            </a:r>
            <a:r>
              <a:rPr lang="en-US" sz="2000" dirty="0" err="1">
                <a:latin typeface="Calibri"/>
                <a:ea typeface="Open Sans"/>
                <a:cs typeface="Calibri"/>
              </a:rPr>
              <a:t>вештина</a:t>
            </a:r>
            <a:r>
              <a:rPr lang="en-US" sz="2000" dirty="0">
                <a:latin typeface="Calibri"/>
                <a:ea typeface="Open Sans"/>
                <a:cs typeface="Calibri"/>
              </a:rPr>
              <a:t> </a:t>
            </a:r>
            <a:r>
              <a:rPr lang="en-US" sz="2000" dirty="0" err="1">
                <a:latin typeface="Calibri"/>
                <a:ea typeface="Open Sans"/>
                <a:cs typeface="Calibri"/>
              </a:rPr>
              <a:t>развил</a:t>
            </a:r>
            <a:r>
              <a:rPr lang="sr-Cyrl-RS" sz="2000" dirty="0">
                <a:latin typeface="Calibri"/>
                <a:ea typeface="Open Sans"/>
                <a:cs typeface="Calibri"/>
              </a:rPr>
              <a:t>е</a:t>
            </a:r>
            <a:r>
              <a:rPr lang="en-US" sz="2000" dirty="0">
                <a:latin typeface="Calibri"/>
                <a:ea typeface="Open Sans"/>
                <a:cs typeface="Calibri"/>
              </a:rPr>
              <a:t> </a:t>
            </a:r>
            <a:r>
              <a:rPr lang="en-US" sz="2000" dirty="0" err="1">
                <a:latin typeface="Calibri"/>
                <a:ea typeface="Open Sans"/>
                <a:cs typeface="Calibri"/>
              </a:rPr>
              <a:t>су</a:t>
            </a:r>
            <a:r>
              <a:rPr lang="en-US" sz="2000" dirty="0">
                <a:latin typeface="Calibri"/>
                <a:ea typeface="Open Sans"/>
                <a:cs typeface="Calibri"/>
              </a:rPr>
              <a:t> </a:t>
            </a:r>
            <a:r>
              <a:rPr lang="en-US" sz="2000" dirty="0" err="1">
                <a:latin typeface="Calibri"/>
                <a:ea typeface="Open Sans"/>
                <a:cs typeface="Calibri"/>
              </a:rPr>
              <a:t>међународн</a:t>
            </a:r>
            <a:r>
              <a:rPr lang="sr-Cyrl-RS" sz="2000" dirty="0">
                <a:latin typeface="Calibri"/>
                <a:ea typeface="Open Sans"/>
                <a:cs typeface="Calibri"/>
              </a:rPr>
              <a:t>е </a:t>
            </a:r>
            <a:r>
              <a:rPr lang="en-US" sz="2000" dirty="0" err="1">
                <a:latin typeface="Calibri"/>
                <a:ea typeface="Open Sans"/>
                <a:cs typeface="Calibri"/>
              </a:rPr>
              <a:t>организациј</a:t>
            </a:r>
            <a:r>
              <a:rPr lang="sr-Cyrl-RS" sz="2000" dirty="0">
                <a:latin typeface="Calibri"/>
                <a:ea typeface="Open Sans"/>
                <a:cs typeface="Calibri"/>
              </a:rPr>
              <a:t>е</a:t>
            </a:r>
            <a:r>
              <a:rPr lang="en-US" sz="2000" dirty="0">
                <a:latin typeface="Calibri"/>
                <a:ea typeface="Open Sans"/>
                <a:cs typeface="Calibri"/>
              </a:rPr>
              <a:t>, укључујући и </a:t>
            </a:r>
            <a:r>
              <a:rPr lang="en-US" sz="2000" dirty="0" err="1">
                <a:latin typeface="Calibri"/>
                <a:ea typeface="Open Sans"/>
                <a:cs typeface="Calibri"/>
              </a:rPr>
              <a:t>Европск</a:t>
            </a:r>
            <a:r>
              <a:rPr lang="sr-Cyrl-RS" sz="2000" dirty="0">
                <a:latin typeface="Calibri"/>
                <a:ea typeface="Open Sans"/>
                <a:cs typeface="Calibri"/>
              </a:rPr>
              <a:t>у</a:t>
            </a:r>
            <a:r>
              <a:rPr lang="en-US" sz="2000" dirty="0">
                <a:latin typeface="Calibri"/>
                <a:ea typeface="Open Sans"/>
                <a:cs typeface="Calibri"/>
              </a:rPr>
              <a:t> </a:t>
            </a:r>
            <a:r>
              <a:rPr lang="en-US" sz="2000" dirty="0" err="1">
                <a:latin typeface="Calibri"/>
                <a:ea typeface="Open Sans"/>
                <a:cs typeface="Calibri"/>
              </a:rPr>
              <a:t>комисиј</a:t>
            </a:r>
            <a:r>
              <a:rPr lang="sr-Cyrl-RS" sz="2000" dirty="0">
                <a:latin typeface="Calibri"/>
                <a:ea typeface="Open Sans"/>
                <a:cs typeface="Calibri"/>
              </a:rPr>
              <a:t>у</a:t>
            </a:r>
            <a:r>
              <a:rPr lang="en-US" sz="2000" dirty="0">
                <a:latin typeface="Calibri"/>
                <a:ea typeface="Open Sans"/>
                <a:cs typeface="Calibri"/>
              </a:rPr>
              <a:t> (</a:t>
            </a:r>
            <a:r>
              <a:rPr lang="ru-RU" sz="2000" dirty="0"/>
              <a:t>Мекалум, Вејт, Мекмилан и Прајс, 2018; Сала, Пјуни, Гарков и Кабрера, 2020; Бјанки, Писиотис и Кабрера Ђиралдез, 2022; Вуорикари, Клузер и Пјуни, 2022</a:t>
            </a:r>
            <a:r>
              <a:rPr lang="en-US" sz="2000" dirty="0">
                <a:latin typeface="Calibri"/>
                <a:ea typeface="Open Sans"/>
                <a:cs typeface="Calibri"/>
              </a:rPr>
              <a:t>), ОЕЦД (2018), Светски економски форум (2020), </a:t>
            </a:r>
            <a:r>
              <a:rPr lang="sr-Cyrl-RS" sz="2000" dirty="0">
                <a:latin typeface="Calibri"/>
                <a:ea typeface="Open Sans"/>
                <a:cs typeface="Calibri"/>
              </a:rPr>
              <a:t>„</a:t>
            </a:r>
            <a:r>
              <a:rPr lang="en-US" sz="2000" dirty="0">
                <a:latin typeface="Calibri"/>
                <a:ea typeface="Open Sans"/>
                <a:cs typeface="Calibri"/>
              </a:rPr>
              <a:t>McKinsey &amp; Company” (2021), </a:t>
            </a:r>
            <a:r>
              <a:rPr lang="sr-Cyrl-RS" sz="2000" dirty="0">
                <a:latin typeface="Calibri"/>
                <a:ea typeface="Open Sans"/>
                <a:cs typeface="Calibri"/>
              </a:rPr>
              <a:t>„</a:t>
            </a:r>
            <a:r>
              <a:rPr lang="en-US" sz="2000" dirty="0">
                <a:latin typeface="Calibri"/>
                <a:ea typeface="Open Sans"/>
                <a:cs typeface="Calibri"/>
              </a:rPr>
              <a:t>Coursera” (2021), </a:t>
            </a:r>
            <a:r>
              <a:rPr lang="sr-Cyrl-RS" sz="2000" dirty="0">
                <a:latin typeface="Calibri"/>
                <a:ea typeface="Open Sans"/>
                <a:cs typeface="Calibri"/>
              </a:rPr>
              <a:t>„</a:t>
            </a:r>
            <a:r>
              <a:rPr lang="en-US" sz="2000" dirty="0" err="1">
                <a:latin typeface="Calibri"/>
                <a:ea typeface="Open Sans"/>
                <a:cs typeface="Calibri"/>
              </a:rPr>
              <a:t>Cedefop</a:t>
            </a:r>
            <a:r>
              <a:rPr lang="en-US" sz="2000" dirty="0">
                <a:latin typeface="Calibri"/>
                <a:ea typeface="Open Sans"/>
                <a:cs typeface="Calibri"/>
              </a:rPr>
              <a:t>” </a:t>
            </a:r>
            <a:r>
              <a:rPr lang="sr-Cyrl-RS" sz="2000" dirty="0">
                <a:latin typeface="Calibri"/>
                <a:ea typeface="Open Sans"/>
                <a:cs typeface="Calibri"/>
              </a:rPr>
              <a:t>и</a:t>
            </a:r>
            <a:r>
              <a:rPr lang="en-US" sz="2000" dirty="0">
                <a:latin typeface="Calibri"/>
                <a:ea typeface="Open Sans"/>
                <a:cs typeface="Calibri"/>
              </a:rPr>
              <a:t> </a:t>
            </a:r>
            <a:r>
              <a:rPr lang="sr-Cyrl-RS" sz="2000" dirty="0">
                <a:latin typeface="Calibri"/>
                <a:ea typeface="Open Sans"/>
                <a:cs typeface="Calibri"/>
              </a:rPr>
              <a:t>„</a:t>
            </a:r>
            <a:r>
              <a:rPr lang="en-US" sz="2000" dirty="0" err="1">
                <a:latin typeface="Calibri"/>
                <a:ea typeface="Open Sans"/>
                <a:cs typeface="Calibri"/>
              </a:rPr>
              <a:t>Eurofound</a:t>
            </a:r>
            <a:r>
              <a:rPr lang="en-US" sz="2000" dirty="0">
                <a:latin typeface="Calibri"/>
                <a:ea typeface="Open Sans"/>
                <a:cs typeface="Calibri"/>
              </a:rPr>
              <a:t>” (2018). </a:t>
            </a:r>
            <a:r>
              <a:rPr lang="en-US" sz="2000" dirty="0" err="1">
                <a:latin typeface="Calibri"/>
                <a:ea typeface="Open Sans"/>
                <a:cs typeface="Calibri"/>
              </a:rPr>
              <a:t>Свака</a:t>
            </a:r>
            <a:r>
              <a:rPr lang="en-US" sz="2000" dirty="0">
                <a:latin typeface="Calibri"/>
                <a:ea typeface="Open Sans"/>
                <a:cs typeface="Calibri"/>
              </a:rPr>
              <a:t> </a:t>
            </a:r>
            <a:r>
              <a:rPr lang="en-US" sz="2000" dirty="0" err="1">
                <a:latin typeface="Calibri"/>
                <a:ea typeface="Open Sans"/>
                <a:cs typeface="Calibri"/>
              </a:rPr>
              <a:t>вештина</a:t>
            </a:r>
            <a:r>
              <a:rPr lang="en-US" sz="2000" dirty="0">
                <a:latin typeface="Calibri"/>
                <a:ea typeface="Open Sans"/>
                <a:cs typeface="Calibri"/>
              </a:rPr>
              <a:t> </a:t>
            </a:r>
            <a:r>
              <a:rPr lang="sr-Cyrl-RS" sz="2000" dirty="0">
                <a:latin typeface="Calibri"/>
                <a:ea typeface="Open Sans"/>
                <a:cs typeface="Calibri"/>
              </a:rPr>
              <a:t>за </a:t>
            </a:r>
            <a:r>
              <a:rPr lang="en-US" sz="2000" dirty="0">
                <a:latin typeface="Calibri"/>
                <a:ea typeface="Open Sans"/>
                <a:cs typeface="Calibri"/>
              </a:rPr>
              <a:t>21. </a:t>
            </a:r>
            <a:r>
              <a:rPr lang="en-US" sz="2000" dirty="0" err="1">
                <a:latin typeface="Calibri"/>
                <a:ea typeface="Open Sans"/>
                <a:cs typeface="Calibri"/>
              </a:rPr>
              <a:t>век</a:t>
            </a:r>
            <a:r>
              <a:rPr lang="en-US" sz="2000" dirty="0">
                <a:latin typeface="Calibri"/>
                <a:ea typeface="Open Sans"/>
                <a:cs typeface="Calibri"/>
              </a:rPr>
              <a:t> идентификована као резултат ове анализе описује групу међусобно повезаних вештина које су биле укључене у оквире вештина.</a:t>
            </a:r>
            <a:endParaRPr lang="en-US" sz="20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09107" y="736612"/>
            <a:ext cx="797378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pPr algn="l" rtl="0"/>
            <a:r>
              <a:rPr lang="en-US" dirty="0">
                <a:solidFill>
                  <a:schemeClr val="bg1"/>
                </a:solidFill>
              </a:rPr>
              <a:t>Мета-оквир </a:t>
            </a:r>
            <a:r>
              <a:rPr lang="en-US" dirty="0" err="1">
                <a:solidFill>
                  <a:schemeClr val="bg1"/>
                </a:solidFill>
              </a:rPr>
              <a:t>вештина</a:t>
            </a:r>
            <a:r>
              <a:rPr lang="en-US" dirty="0">
                <a:solidFill>
                  <a:schemeClr val="bg1"/>
                </a:solidFill>
              </a:rPr>
              <a:t> </a:t>
            </a:r>
            <a:r>
              <a:rPr lang="sr-Cyrl-RS" dirty="0">
                <a:solidFill>
                  <a:schemeClr val="bg1"/>
                </a:solidFill>
              </a:rPr>
              <a:t>за </a:t>
            </a:r>
            <a:r>
              <a:rPr lang="en-US" dirty="0">
                <a:solidFill>
                  <a:schemeClr val="bg1"/>
                </a:solidFill>
              </a:rPr>
              <a:t>21. </a:t>
            </a:r>
            <a:r>
              <a:rPr lang="en-US" dirty="0" err="1">
                <a:solidFill>
                  <a:schemeClr val="bg1"/>
                </a:solidFill>
              </a:rPr>
              <a:t>век</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01</a:t>
            </a:r>
          </a:p>
        </p:txBody>
      </p:sp>
    </p:spTree>
    <p:extLst>
      <p:ext uri="{BB962C8B-B14F-4D97-AF65-F5344CB8AC3E}">
        <p14:creationId xmlns:p14="http://schemas.microsoft.com/office/powerpoint/2010/main" val="292468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30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gn="l" rtl="0">
              <a:lnSpc>
                <a:spcPts val="2440"/>
              </a:lnSpc>
            </a:pPr>
            <a:r>
              <a:rPr lang="en-US" sz="2200" b="1" dirty="0"/>
              <a:t>Повезане вештине:</a:t>
            </a:r>
          </a:p>
          <a:p>
            <a:pPr algn="l" rtl="0">
              <a:lnSpc>
                <a:spcPts val="2440"/>
              </a:lnSpc>
            </a:pPr>
            <a:endParaRPr lang="en-US" sz="2200" dirty="0"/>
          </a:p>
          <a:p>
            <a:pPr marL="342900" indent="-342900" algn="l" rtl="0">
              <a:lnSpc>
                <a:spcPts val="2440"/>
              </a:lnSpc>
              <a:buClr>
                <a:srgbClr val="186BA8"/>
              </a:buClr>
              <a:buFont typeface="Arial" panose="020B0604020202020204" pitchFamily="34" charset="0"/>
              <a:buChar char="•"/>
            </a:pPr>
            <a:r>
              <a:rPr lang="en-US" sz="2200" dirty="0"/>
              <a:t>Тежња</a:t>
            </a:r>
          </a:p>
          <a:p>
            <a:pPr marL="342900" indent="-342900" algn="l" rtl="0">
              <a:lnSpc>
                <a:spcPts val="2440"/>
              </a:lnSpc>
              <a:buClr>
                <a:srgbClr val="186BA8"/>
              </a:buClr>
              <a:buFont typeface="Arial" panose="020B0604020202020204" pitchFamily="34" charset="0"/>
              <a:buChar char="•"/>
            </a:pPr>
            <a:r>
              <a:rPr lang="en-US" sz="2200" dirty="0"/>
              <a:t>Ефикасност и уверења</a:t>
            </a:r>
          </a:p>
          <a:p>
            <a:pPr marL="342900" indent="-342900" algn="l" rtl="0">
              <a:lnSpc>
                <a:spcPts val="2440"/>
              </a:lnSpc>
              <a:buClr>
                <a:srgbClr val="186BA8"/>
              </a:buClr>
              <a:buFont typeface="Arial" panose="020B0604020202020204" pitchFamily="34" charset="0"/>
              <a:buChar char="•"/>
            </a:pPr>
            <a:r>
              <a:rPr lang="en-US" sz="2200" dirty="0"/>
              <a:t>Захвалност и нада</a:t>
            </a:r>
          </a:p>
          <a:p>
            <a:pPr marL="342900" indent="-342900" algn="l" rtl="0">
              <a:lnSpc>
                <a:spcPts val="2440"/>
              </a:lnSpc>
              <a:buClr>
                <a:srgbClr val="186BA8"/>
              </a:buClr>
              <a:buFont typeface="Arial" panose="020B0604020202020204" pitchFamily="34" charset="0"/>
              <a:buChar char="•"/>
            </a:pPr>
            <a:r>
              <a:rPr lang="en-US" sz="2200" dirty="0"/>
              <a:t>Идентитет, духовни идентитет</a:t>
            </a:r>
          </a:p>
          <a:p>
            <a:pPr marL="342900" indent="-342900" algn="l" rtl="0">
              <a:lnSpc>
                <a:spcPts val="2440"/>
              </a:lnSpc>
              <a:buClr>
                <a:srgbClr val="186BA8"/>
              </a:buClr>
              <a:buFont typeface="Arial" panose="020B0604020202020204" pitchFamily="34" charset="0"/>
              <a:buChar char="•"/>
            </a:pPr>
            <a:r>
              <a:rPr lang="sr-Cyrl-RS" sz="2200" dirty="0"/>
              <a:t>Метакогниција</a:t>
            </a:r>
            <a:endParaRPr lang="en-US" sz="2200" dirty="0"/>
          </a:p>
          <a:p>
            <a:pPr marL="342900" indent="-342900" algn="l" rtl="0">
              <a:lnSpc>
                <a:spcPts val="2440"/>
              </a:lnSpc>
              <a:buClr>
                <a:srgbClr val="186BA8"/>
              </a:buClr>
              <a:buFont typeface="Arial" panose="020B0604020202020204" pitchFamily="34" charset="0"/>
              <a:buChar char="•"/>
            </a:pPr>
            <a:r>
              <a:rPr lang="sr-Cyrl-RS" sz="2200" dirty="0"/>
              <a:t>Будност/пажља</a:t>
            </a:r>
            <a:endParaRPr lang="en-US" sz="2200" dirty="0"/>
          </a:p>
          <a:p>
            <a:pPr marL="342900" indent="-342900" algn="l" rtl="0">
              <a:lnSpc>
                <a:spcPts val="2440"/>
              </a:lnSpc>
              <a:buClr>
                <a:srgbClr val="186BA8"/>
              </a:buClr>
              <a:buFont typeface="Arial" panose="020B0604020202020204" pitchFamily="34" charset="0"/>
              <a:buChar char="•"/>
            </a:pPr>
            <a:r>
              <a:rPr lang="en-US" sz="2200" dirty="0"/>
              <a:t>Мотивација и воља, преузимање иницијативе</a:t>
            </a:r>
          </a:p>
          <a:p>
            <a:pPr marL="342900" indent="-342900" algn="l" rtl="0">
              <a:lnSpc>
                <a:spcPts val="2440"/>
              </a:lnSpc>
              <a:buClr>
                <a:srgbClr val="186BA8"/>
              </a:buClr>
              <a:buFont typeface="Arial" panose="020B0604020202020204" pitchFamily="34" charset="0"/>
              <a:buChar char="•"/>
            </a:pPr>
            <a:r>
              <a:rPr lang="en-US" sz="2200" dirty="0"/>
              <a:t>Позитивно језгро самоевалуације</a:t>
            </a:r>
          </a:p>
          <a:p>
            <a:pPr marL="342900" indent="-342900" algn="l" rtl="0">
              <a:lnSpc>
                <a:spcPts val="2440"/>
              </a:lnSpc>
              <a:buClr>
                <a:srgbClr val="186BA8"/>
              </a:buClr>
              <a:buFont typeface="Arial" panose="020B0604020202020204" pitchFamily="34" charset="0"/>
              <a:buChar char="•"/>
            </a:pPr>
            <a:r>
              <a:rPr lang="en-US" sz="2200" dirty="0"/>
              <a:t>Рефлексија, рефлексивно размишљање, евалуација, праћење</a:t>
            </a:r>
          </a:p>
          <a:p>
            <a:pPr marL="342900" indent="-342900" algn="l" rtl="0">
              <a:lnSpc>
                <a:spcPts val="2440"/>
              </a:lnSpc>
              <a:buClr>
                <a:srgbClr val="186BA8"/>
              </a:buClr>
              <a:buFont typeface="Arial" panose="020B0604020202020204" pitchFamily="34" charset="0"/>
              <a:buChar char="•"/>
            </a:pPr>
            <a:r>
              <a:rPr lang="en-US" sz="2200" dirty="0"/>
              <a:t>Самокомпетенције, самоефикасност, позитивна самооријентација</a:t>
            </a:r>
          </a:p>
          <a:p>
            <a:pPr marL="342900" indent="-342900" algn="l" rtl="0">
              <a:lnSpc>
                <a:spcPts val="2440"/>
              </a:lnSpc>
              <a:buClr>
                <a:srgbClr val="186BA8"/>
              </a:buClr>
              <a:buFont typeface="Arial" panose="020B0604020202020204" pitchFamily="34" charset="0"/>
              <a:buChar char="•"/>
            </a:pPr>
            <a:r>
              <a:rPr lang="en-US" sz="2200" dirty="0"/>
              <a:t>Поверење (у себе, друге, институције)</a:t>
            </a:r>
          </a:p>
          <a:p>
            <a:pPr marL="342900" indent="-342900" algn="l" rtl="0">
              <a:lnSpc>
                <a:spcPts val="2440"/>
              </a:lnSpc>
              <a:buClr>
                <a:srgbClr val="186BA8"/>
              </a:buClr>
              <a:buFont typeface="Arial" panose="020B0604020202020204" pitchFamily="34" charset="0"/>
              <a:buChar char="•"/>
            </a:pPr>
            <a:r>
              <a:rPr lang="en-US" sz="2200" dirty="0"/>
              <a:t>Добробит</a:t>
            </a:r>
          </a:p>
          <a:p>
            <a:pPr marL="342900" indent="-342900" algn="l" rtl="0">
              <a:lnSpc>
                <a:spcPts val="2440"/>
              </a:lnSpc>
              <a:buClr>
                <a:srgbClr val="186BA8"/>
              </a:buClr>
              <a:buFont typeface="Arial" panose="020B0604020202020204" pitchFamily="34" charset="0"/>
              <a:buChar char="•"/>
            </a:pPr>
            <a:endParaRPr lang="en-US" sz="2200" dirty="0"/>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algn="l" rtl="0">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8988138"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pPr algn="l" rtl="0"/>
            <a:r>
              <a:rPr lang="en-US" dirty="0">
                <a:solidFill>
                  <a:schemeClr val="bg1"/>
                </a:solidFill>
              </a:rPr>
              <a:t>Добробит, позитиван став и </a:t>
            </a:r>
            <a:r>
              <a:rPr lang="sr-Cyrl-RS" dirty="0">
                <a:solidFill>
                  <a:schemeClr val="bg1"/>
                </a:solidFill>
              </a:rPr>
              <a:t>будност/пажња</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10</a:t>
            </a:r>
          </a:p>
        </p:txBody>
      </p:sp>
      <p:grpSp>
        <p:nvGrpSpPr>
          <p:cNvPr id="2" name="Group 1">
            <a:extLst>
              <a:ext uri="{FF2B5EF4-FFF2-40B4-BE49-F238E27FC236}">
                <a16:creationId xmlns:a16="http://schemas.microsoft.com/office/drawing/2014/main" id="{D9152638-223A-94DC-D184-0D27CEB1D700}"/>
              </a:ext>
            </a:extLst>
          </p:cNvPr>
          <p:cNvGrpSpPr/>
          <p:nvPr/>
        </p:nvGrpSpPr>
        <p:grpSpPr>
          <a:xfrm>
            <a:off x="9718999" y="2212225"/>
            <a:ext cx="1628021" cy="1879991"/>
            <a:chOff x="8823055" y="3850915"/>
            <a:chExt cx="751563" cy="867883"/>
          </a:xfrm>
          <a:solidFill>
            <a:srgbClr val="1C1442"/>
          </a:solidFill>
        </p:grpSpPr>
        <p:sp>
          <p:nvSpPr>
            <p:cNvPr id="3" name="Freeform 2">
              <a:extLst>
                <a:ext uri="{FF2B5EF4-FFF2-40B4-BE49-F238E27FC236}">
                  <a16:creationId xmlns:a16="http://schemas.microsoft.com/office/drawing/2014/main" id="{858CD173-11B7-FDD9-95D1-11B9DAE65B44}"/>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5" name="Graphic 2">
              <a:extLst>
                <a:ext uri="{FF2B5EF4-FFF2-40B4-BE49-F238E27FC236}">
                  <a16:creationId xmlns:a16="http://schemas.microsoft.com/office/drawing/2014/main" id="{01F23517-5D25-473B-E33D-B58B5C482D4E}"/>
                </a:ext>
              </a:extLst>
            </p:cNvPr>
            <p:cNvGrpSpPr/>
            <p:nvPr/>
          </p:nvGrpSpPr>
          <p:grpSpPr>
            <a:xfrm>
              <a:off x="8823055" y="3850915"/>
              <a:ext cx="751563" cy="867883"/>
              <a:chOff x="8823055" y="3850915"/>
              <a:chExt cx="751563" cy="867883"/>
            </a:xfrm>
            <a:grpFill/>
          </p:grpSpPr>
          <p:sp>
            <p:nvSpPr>
              <p:cNvPr id="6" name="Freeform 5">
                <a:extLst>
                  <a:ext uri="{FF2B5EF4-FFF2-40B4-BE49-F238E27FC236}">
                    <a16:creationId xmlns:a16="http://schemas.microsoft.com/office/drawing/2014/main" id="{69DB36C8-D703-A339-2871-81CF7060608C}"/>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A69D7F10-59A2-FC2C-B836-5A5AF641897D}"/>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750FC2B-4125-617C-1080-364E204EC4C6}"/>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7E778AA-9C92-C76E-DB39-4E6BF7A70970}"/>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C640B71-81A6-0C34-C416-CE0CBF86E6CA}"/>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388947D-7B79-F785-07D9-D6CE1A52356E}"/>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5C451615-41C9-9113-8D56-FE5B82886B1C}"/>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6B48345D-A3DB-8D21-6D32-B53B08EAAEC3}"/>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03B4358-8EAE-3961-7885-813A107B6BDC}"/>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178943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31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latin typeface="Calibri"/>
                <a:ea typeface="Open Sans"/>
                <a:cs typeface="Calibri"/>
              </a:rPr>
              <a:t>Позитивни ставови, оптимизам и осећај личне сврхе повећавају мотивацију за активно праћење дугорочних циљева. Оксфордски речник енглеског језика дефинише мотивацију као „разлог или разлоге за поступање или понашање на </a:t>
            </a:r>
            <a:r>
              <a:rPr lang="en-US" sz="2200" dirty="0" err="1">
                <a:latin typeface="Calibri"/>
                <a:ea typeface="Open Sans"/>
                <a:cs typeface="Calibri"/>
              </a:rPr>
              <a:t>одређени</a:t>
            </a:r>
            <a:r>
              <a:rPr lang="en-US" sz="2200" dirty="0">
                <a:latin typeface="Calibri"/>
                <a:ea typeface="Open Sans"/>
                <a:cs typeface="Calibri"/>
              </a:rPr>
              <a:t> </a:t>
            </a:r>
            <a:r>
              <a:rPr lang="en-US" sz="2200" dirty="0" err="1">
                <a:latin typeface="Calibri"/>
                <a:ea typeface="Open Sans"/>
                <a:cs typeface="Calibri"/>
              </a:rPr>
              <a:t>начин</a:t>
            </a:r>
            <a:r>
              <a:rPr lang="en-US" sz="2200" dirty="0">
                <a:latin typeface="Calibri"/>
                <a:ea typeface="Open Sans"/>
                <a:cs typeface="Calibri"/>
              </a:rPr>
              <a:t>” (</a:t>
            </a:r>
            <a:r>
              <a:rPr lang="sr-Cyrl-RS" sz="2200" dirty="0">
                <a:latin typeface="Calibri"/>
                <a:ea typeface="Open Sans"/>
                <a:cs typeface="Calibri"/>
              </a:rPr>
              <a:t>„</a:t>
            </a:r>
            <a:r>
              <a:rPr lang="en-US" sz="2200" dirty="0">
                <a:latin typeface="Calibri"/>
                <a:ea typeface="Open Sans"/>
                <a:cs typeface="Calibri"/>
              </a:rPr>
              <a:t>Simpson, Weiner, &amp; Oxford University Press”, 1989). Неко ко је мотивисан да постигне резултате примећује начине да буде бољи, </a:t>
            </a:r>
            <a:r>
              <a:rPr lang="en-US" sz="2200" dirty="0" err="1">
                <a:latin typeface="Calibri"/>
                <a:ea typeface="Open Sans"/>
                <a:cs typeface="Calibri"/>
              </a:rPr>
              <a:t>да</a:t>
            </a:r>
            <a:r>
              <a:rPr lang="en-US" sz="2200" dirty="0">
                <a:latin typeface="Calibri"/>
                <a:ea typeface="Open Sans"/>
                <a:cs typeface="Calibri"/>
              </a:rPr>
              <a:t> </a:t>
            </a:r>
            <a:r>
              <a:rPr lang="sr-Cyrl-RS" sz="2200" dirty="0">
                <a:latin typeface="Calibri"/>
                <a:ea typeface="Open Sans"/>
                <a:cs typeface="Calibri"/>
              </a:rPr>
              <a:t>има</a:t>
            </a:r>
            <a:r>
              <a:rPr lang="en-US" sz="2200" dirty="0">
                <a:latin typeface="Calibri"/>
                <a:ea typeface="Open Sans"/>
                <a:cs typeface="Calibri"/>
              </a:rPr>
              <a:t> </a:t>
            </a:r>
            <a:r>
              <a:rPr lang="en-US" sz="2200" dirty="0" err="1">
                <a:latin typeface="Calibri"/>
                <a:ea typeface="Open Sans"/>
                <a:cs typeface="Calibri"/>
              </a:rPr>
              <a:t>предузетнички</a:t>
            </a:r>
            <a:r>
              <a:rPr lang="sr-Cyrl-RS" sz="2200" dirty="0">
                <a:latin typeface="Calibri"/>
                <a:ea typeface="Open Sans"/>
                <a:cs typeface="Calibri"/>
              </a:rPr>
              <a:t> дух</a:t>
            </a:r>
            <a:r>
              <a:rPr lang="en-US" sz="2200" dirty="0">
                <a:latin typeface="Calibri"/>
                <a:ea typeface="Open Sans"/>
                <a:cs typeface="Calibri"/>
              </a:rPr>
              <a:t>, да иновира или да </a:t>
            </a:r>
            <a:r>
              <a:rPr lang="en-US" sz="2200" dirty="0" err="1">
                <a:latin typeface="Calibri"/>
                <a:ea typeface="Open Sans"/>
                <a:cs typeface="Calibri"/>
              </a:rPr>
              <a:t>пронађе</a:t>
            </a:r>
            <a:r>
              <a:rPr lang="en-US" sz="2200" dirty="0">
                <a:latin typeface="Calibri"/>
                <a:ea typeface="Open Sans"/>
                <a:cs typeface="Calibri"/>
              </a:rPr>
              <a:t> </a:t>
            </a:r>
            <a:r>
              <a:rPr lang="en-US" sz="2200" dirty="0" err="1">
                <a:latin typeface="Calibri"/>
                <a:ea typeface="Open Sans"/>
                <a:cs typeface="Calibri"/>
              </a:rPr>
              <a:t>конкурент</a:t>
            </a:r>
            <a:r>
              <a:rPr lang="sr-Cyrl-RS" sz="2200" dirty="0">
                <a:latin typeface="Calibri"/>
                <a:ea typeface="Open Sans"/>
                <a:cs typeface="Calibri"/>
              </a:rPr>
              <a:t>ну</a:t>
            </a:r>
            <a:r>
              <a:rPr lang="en-US" sz="2200" dirty="0">
                <a:latin typeface="Calibri"/>
                <a:ea typeface="Open Sans"/>
                <a:cs typeface="Calibri"/>
              </a:rPr>
              <a:t> предност (</a:t>
            </a:r>
            <a:r>
              <a:rPr lang="en-US" sz="2200" dirty="0" err="1">
                <a:latin typeface="Calibri"/>
                <a:ea typeface="Open Sans"/>
                <a:cs typeface="Calibri"/>
              </a:rPr>
              <a:t>Големан</a:t>
            </a:r>
            <a:r>
              <a:rPr lang="en-US" sz="2200" dirty="0">
                <a:latin typeface="Calibri"/>
                <a:ea typeface="Open Sans"/>
                <a:cs typeface="Calibri"/>
              </a:rPr>
              <a:t>,</a:t>
            </a:r>
            <a:r>
              <a:rPr lang="sr-Cyrl-RS" sz="2200" dirty="0">
                <a:latin typeface="Calibri"/>
                <a:ea typeface="Open Sans"/>
                <a:cs typeface="Calibri"/>
              </a:rPr>
              <a:t> </a:t>
            </a:r>
            <a:r>
              <a:rPr lang="en-US" sz="2200" dirty="0">
                <a:latin typeface="Calibri"/>
                <a:ea typeface="Open Sans"/>
                <a:cs typeface="Calibri"/>
              </a:rPr>
              <a:t>1998).</a:t>
            </a:r>
            <a:endParaRPr lang="en-US" dirty="0"/>
          </a:p>
          <a:p>
            <a:pPr algn="l" rtl="0">
              <a:lnSpc>
                <a:spcPts val="2440"/>
              </a:lnSpc>
            </a:pPr>
            <a:endParaRPr lang="en-US" sz="2200" dirty="0">
              <a:latin typeface="Calibri"/>
              <a:ea typeface="Open Sans"/>
              <a:cs typeface="Calibri"/>
            </a:endParaRPr>
          </a:p>
          <a:p>
            <a:pPr algn="just" rtl="0">
              <a:lnSpc>
                <a:spcPts val="2440"/>
              </a:lnSpc>
            </a:pPr>
            <a:r>
              <a:rPr lang="en-US" sz="2200" dirty="0">
                <a:latin typeface="Calibri"/>
                <a:ea typeface="Open Sans"/>
                <a:cs typeface="Calibri"/>
              </a:rPr>
              <a:t>Мотивација је полазна основа за успешно учешће у образовању и развоју каријере. Студије су откриле да </a:t>
            </a:r>
            <a:r>
              <a:rPr lang="en-US" sz="2200" dirty="0" err="1">
                <a:latin typeface="Calibri"/>
                <a:ea typeface="Open Sans"/>
                <a:cs typeface="Calibri"/>
              </a:rPr>
              <a:t>ће</a:t>
            </a:r>
            <a:r>
              <a:rPr lang="en-US" sz="2200" dirty="0">
                <a:latin typeface="Calibri"/>
                <a:ea typeface="Open Sans"/>
                <a:cs typeface="Calibri"/>
              </a:rPr>
              <a:t> </a:t>
            </a:r>
            <a:r>
              <a:rPr lang="en-US" sz="2200" dirty="0" err="1">
                <a:latin typeface="Calibri"/>
                <a:ea typeface="Open Sans"/>
                <a:cs typeface="Calibri"/>
              </a:rPr>
              <a:t>ученици</a:t>
            </a:r>
            <a:r>
              <a:rPr lang="sr-Cyrl-RS" sz="2200" dirty="0">
                <a:latin typeface="Calibri"/>
                <a:ea typeface="Open Sans"/>
                <a:cs typeface="Calibri"/>
              </a:rPr>
              <a:t>/студенти</a:t>
            </a:r>
            <a:r>
              <a:rPr lang="en-US" sz="2200" dirty="0">
                <a:latin typeface="Calibri"/>
                <a:ea typeface="Open Sans"/>
                <a:cs typeface="Calibri"/>
              </a:rPr>
              <a:t> са високом унутрашњом мотивацијом и самоефикасношћу у каријери вероватно </a:t>
            </a:r>
            <a:r>
              <a:rPr lang="en-US" sz="2200" dirty="0" err="1">
                <a:latin typeface="Calibri"/>
                <a:ea typeface="Open Sans"/>
                <a:cs typeface="Calibri"/>
              </a:rPr>
              <a:t>постићи</a:t>
            </a:r>
            <a:r>
              <a:rPr lang="en-US" sz="2200" dirty="0">
                <a:latin typeface="Calibri"/>
                <a:ea typeface="Open Sans"/>
                <a:cs typeface="Calibri"/>
              </a:rPr>
              <a:t> </a:t>
            </a:r>
            <a:r>
              <a:rPr lang="sr-Cyrl-RS" sz="2200" dirty="0">
                <a:latin typeface="Calibri"/>
                <a:ea typeface="Open Sans"/>
                <a:cs typeface="Calibri"/>
              </a:rPr>
              <a:t>велике</a:t>
            </a:r>
            <a:r>
              <a:rPr lang="en-US" sz="2200" dirty="0">
                <a:latin typeface="Calibri"/>
                <a:ea typeface="Open Sans"/>
                <a:cs typeface="Calibri"/>
              </a:rPr>
              <a:t> образовне резултате (</a:t>
            </a:r>
            <a:r>
              <a:rPr lang="en-US" sz="2200" dirty="0" err="1">
                <a:latin typeface="Calibri"/>
                <a:ea typeface="Open Sans"/>
                <a:cs typeface="Calibri"/>
              </a:rPr>
              <a:t>Еванс</a:t>
            </a:r>
            <a:r>
              <a:rPr lang="en-US" sz="2200" dirty="0">
                <a:latin typeface="Calibri"/>
                <a:ea typeface="Open Sans"/>
                <a:cs typeface="Calibri"/>
              </a:rPr>
              <a:t> </a:t>
            </a:r>
            <a:r>
              <a:rPr lang="sr-Cyrl-RS" sz="2200" dirty="0">
                <a:latin typeface="Calibri"/>
                <a:ea typeface="Open Sans"/>
                <a:cs typeface="Calibri"/>
              </a:rPr>
              <a:t>и</a:t>
            </a:r>
            <a:r>
              <a:rPr lang="en-US" sz="2200" dirty="0">
                <a:latin typeface="Calibri"/>
                <a:ea typeface="Open Sans"/>
                <a:cs typeface="Calibri"/>
              </a:rPr>
              <a:t> </a:t>
            </a:r>
            <a:r>
              <a:rPr lang="en-US" sz="2200" dirty="0" err="1">
                <a:latin typeface="Calibri"/>
                <a:ea typeface="Open Sans"/>
                <a:cs typeface="Calibri"/>
              </a:rPr>
              <a:t>Бурк</a:t>
            </a:r>
            <a:r>
              <a:rPr lang="en-US" sz="2200" dirty="0">
                <a:latin typeface="Calibri"/>
                <a:ea typeface="Open Sans"/>
                <a:cs typeface="Calibri"/>
              </a:rPr>
              <a:t>, 1992). Истраживање Џаџа и Бона (2001) </a:t>
            </a:r>
            <a:r>
              <a:rPr lang="sr-Cyrl-RS" sz="2200" dirty="0">
                <a:latin typeface="Calibri"/>
                <a:ea typeface="Open Sans"/>
                <a:cs typeface="Calibri"/>
              </a:rPr>
              <a:t>је </a:t>
            </a:r>
            <a:r>
              <a:rPr lang="en-US" sz="2200" dirty="0" err="1">
                <a:latin typeface="Calibri"/>
                <a:ea typeface="Open Sans"/>
                <a:cs typeface="Calibri"/>
              </a:rPr>
              <a:t>потврдило</a:t>
            </a:r>
            <a:r>
              <a:rPr lang="en-US" sz="2200" dirty="0">
                <a:latin typeface="Calibri"/>
                <a:ea typeface="Open Sans"/>
                <a:cs typeface="Calibri"/>
              </a:rPr>
              <a:t> </a:t>
            </a:r>
            <a:r>
              <a:rPr lang="en-US" sz="2200" dirty="0" err="1">
                <a:latin typeface="Calibri"/>
                <a:ea typeface="Open Sans"/>
                <a:cs typeface="Calibri"/>
              </a:rPr>
              <a:t>да</a:t>
            </a:r>
            <a:r>
              <a:rPr lang="en-US" sz="2200" dirty="0">
                <a:latin typeface="Calibri"/>
                <a:ea typeface="Open Sans"/>
                <a:cs typeface="Calibri"/>
              </a:rPr>
              <a:t> су мотивисани појединци генерално задовољнији својим послом и да раде знатно боље од других.</a:t>
            </a:r>
            <a:endParaRPr lang="en-US" sz="1750" dirty="0"/>
          </a:p>
          <a:p>
            <a:pPr algn="just" rtl="0">
              <a:lnSpc>
                <a:spcPts val="2440"/>
              </a:lnSpc>
            </a:pPr>
            <a:endParaRPr lang="en-US" sz="2200" dirty="0"/>
          </a:p>
          <a:p>
            <a:pPr algn="just" rtl="0">
              <a:lnSpc>
                <a:spcPts val="2440"/>
              </a:lnSpc>
            </a:pPr>
            <a:r>
              <a:rPr lang="en-US" sz="2200" dirty="0"/>
              <a:t>Оптимизам подразумева неговање позитивних очекивања о могућностима успеха у садашњости и будућности. Самоефикасност је осећај сопствене вредности, позитивно уверење и поверење у сопствену </a:t>
            </a:r>
            <a:r>
              <a:rPr lang="en-US" sz="2200" dirty="0" err="1"/>
              <a:t>способност</a:t>
            </a:r>
            <a:r>
              <a:rPr lang="en-US" sz="2200" dirty="0"/>
              <a:t> </a:t>
            </a:r>
            <a:r>
              <a:rPr lang="en-US" sz="2200" dirty="0" err="1"/>
              <a:t>да</a:t>
            </a:r>
            <a:r>
              <a:rPr lang="sr-Cyrl-RS" sz="2200" dirty="0"/>
              <a:t> се</a:t>
            </a:r>
            <a:r>
              <a:rPr lang="en-US" sz="2200" dirty="0"/>
              <a:t> успешно изврши задатак и постигне позитиван исход у конкретној ситуацији. Самоефикасност је у позитивној корелацији са учинком, јер доприноси истрајности и настојању да се успе (Сала, </a:t>
            </a:r>
            <a:r>
              <a:rPr lang="en-US" sz="2200" dirty="0" err="1"/>
              <a:t>Пуние</a:t>
            </a:r>
            <a:r>
              <a:rPr lang="en-US" sz="2200" dirty="0"/>
              <a:t>,</a:t>
            </a:r>
            <a:r>
              <a:rPr lang="sr-Cyrl-RS" sz="2200" dirty="0"/>
              <a:t> </a:t>
            </a:r>
            <a:r>
              <a:rPr lang="en-US" sz="2200" dirty="0" err="1"/>
              <a:t>Гарков</a:t>
            </a:r>
            <a:r>
              <a:rPr lang="sr-Cyrl-RS" sz="2200" dirty="0"/>
              <a:t> </a:t>
            </a:r>
            <a:r>
              <a:rPr lang="en-US" sz="2200" dirty="0"/>
              <a:t>и Кабрера, 2020).</a:t>
            </a:r>
          </a:p>
          <a:p>
            <a:pPr algn="l" rtl="0">
              <a:lnSpc>
                <a:spcPts val="2440"/>
              </a:lnSpc>
            </a:pPr>
            <a:endParaRPr lang="en-US" sz="2200" dirty="0"/>
          </a:p>
          <a:p>
            <a:pPr algn="l" rtl="0">
              <a:lnSpc>
                <a:spcPts val="2440"/>
              </a:lnSpc>
            </a:pPr>
            <a:endParaRPr lang="en-US" sz="2200" dirty="0"/>
          </a:p>
        </p:txBody>
      </p:sp>
    </p:spTree>
    <p:extLst>
      <p:ext uri="{BB962C8B-B14F-4D97-AF65-F5344CB8AC3E}">
        <p14:creationId xmlns:p14="http://schemas.microsoft.com/office/powerpoint/2010/main" val="3456156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32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gn="l" rtl="0">
              <a:lnSpc>
                <a:spcPts val="2440"/>
              </a:lnSpc>
            </a:pPr>
            <a:r>
              <a:rPr lang="en-US" sz="2200" b="1" dirty="0"/>
              <a:t>Повезане вештине:</a:t>
            </a:r>
          </a:p>
          <a:p>
            <a:pPr algn="l" rtl="0">
              <a:lnSpc>
                <a:spcPts val="2440"/>
              </a:lnSpc>
            </a:pPr>
            <a:endParaRPr lang="en-US" sz="2200" dirty="0"/>
          </a:p>
          <a:p>
            <a:pPr marL="342900" lvl="0" indent="-342900" algn="l" rtl="0">
              <a:lnSpc>
                <a:spcPts val="2440"/>
              </a:lnSpc>
              <a:buClr>
                <a:srgbClr val="186BA8"/>
              </a:buClr>
              <a:buFont typeface="Arial" panose="020B0604020202020204" pitchFamily="34" charset="0"/>
              <a:buChar char="•"/>
            </a:pPr>
            <a:r>
              <a:rPr lang="en-US" sz="2200" dirty="0"/>
              <a:t>Саосећање</a:t>
            </a:r>
          </a:p>
          <a:p>
            <a:pPr marL="342900" lvl="0" indent="-342900" algn="l" rtl="0">
              <a:lnSpc>
                <a:spcPts val="2440"/>
              </a:lnSpc>
              <a:buClr>
                <a:srgbClr val="186BA8"/>
              </a:buClr>
              <a:buFont typeface="Arial" panose="020B0604020202020204" pitchFamily="34" charset="0"/>
              <a:buChar char="•"/>
            </a:pPr>
            <a:r>
              <a:rPr lang="en-US" sz="2200" dirty="0"/>
              <a:t>Решавање конфликата</a:t>
            </a:r>
          </a:p>
          <a:p>
            <a:pPr marL="342900" lvl="0" indent="-342900" algn="l" rtl="0">
              <a:lnSpc>
                <a:spcPts val="2440"/>
              </a:lnSpc>
              <a:buClr>
                <a:srgbClr val="186BA8"/>
              </a:buClr>
              <a:buFont typeface="Arial" panose="020B0604020202020204" pitchFamily="34" charset="0"/>
              <a:buChar char="•"/>
            </a:pPr>
            <a:r>
              <a:rPr lang="en-US" sz="2200" dirty="0"/>
              <a:t>Емоционална интелигенција</a:t>
            </a:r>
          </a:p>
          <a:p>
            <a:pPr marL="342900" lvl="0" indent="-342900" algn="l" rtl="0">
              <a:lnSpc>
                <a:spcPts val="2440"/>
              </a:lnSpc>
              <a:buClr>
                <a:srgbClr val="186BA8"/>
              </a:buClr>
              <a:buFont typeface="Arial" panose="020B0604020202020204" pitchFamily="34" charset="0"/>
              <a:buChar char="•"/>
            </a:pPr>
            <a:r>
              <a:rPr lang="en-US" sz="2200" dirty="0"/>
              <a:t>Емпатија</a:t>
            </a:r>
          </a:p>
          <a:p>
            <a:pPr marL="342900" lvl="0" indent="-342900" algn="l" rtl="0">
              <a:lnSpc>
                <a:spcPts val="2440"/>
              </a:lnSpc>
              <a:buClr>
                <a:srgbClr val="186BA8"/>
              </a:buClr>
              <a:buFont typeface="Arial" panose="020B0604020202020204" pitchFamily="34" charset="0"/>
              <a:buChar char="•"/>
            </a:pPr>
            <a:r>
              <a:rPr lang="sr-Cyrl-RS" sz="2200" dirty="0"/>
              <a:t>Равноправност</a:t>
            </a:r>
            <a:r>
              <a:rPr lang="en-US" sz="2200" dirty="0"/>
              <a:t>, једнакост</a:t>
            </a:r>
          </a:p>
          <a:p>
            <a:pPr marL="342900" lvl="0" indent="-342900" algn="l" rtl="0">
              <a:lnSpc>
                <a:spcPts val="2440"/>
              </a:lnSpc>
              <a:buClr>
                <a:srgbClr val="186BA8"/>
              </a:buClr>
              <a:buFont typeface="Arial" panose="020B0604020202020204" pitchFamily="34" charset="0"/>
              <a:buChar char="•"/>
            </a:pPr>
            <a:r>
              <a:rPr lang="en-US" sz="2200" dirty="0"/>
              <a:t>Људско достојанство</a:t>
            </a:r>
          </a:p>
          <a:p>
            <a:pPr marL="342900" lvl="0" indent="-342900" algn="l" rtl="0">
              <a:lnSpc>
                <a:spcPts val="2440"/>
              </a:lnSpc>
              <a:buClr>
                <a:srgbClr val="186BA8"/>
              </a:buClr>
              <a:buFont typeface="Arial" panose="020B0604020202020204" pitchFamily="34" charset="0"/>
              <a:buChar char="•"/>
            </a:pPr>
            <a:r>
              <a:rPr lang="en-US" sz="2200" dirty="0"/>
              <a:t>Лична својства</a:t>
            </a:r>
          </a:p>
          <a:p>
            <a:pPr marL="342900" lvl="0" indent="-342900" algn="l" rtl="0">
              <a:lnSpc>
                <a:spcPts val="2440"/>
              </a:lnSpc>
              <a:buClr>
                <a:srgbClr val="186BA8"/>
              </a:buClr>
              <a:buFont typeface="Arial" panose="020B0604020202020204" pitchFamily="34" charset="0"/>
              <a:buChar char="•"/>
            </a:pPr>
            <a:r>
              <a:rPr lang="sr-Cyrl-RS" sz="2200" dirty="0"/>
              <a:t>Услужност</a:t>
            </a:r>
            <a:endParaRPr lang="en-US" sz="2200" dirty="0"/>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algn="l" rtl="0">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726405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pPr algn="l" rtl="0"/>
            <a:r>
              <a:rPr lang="en-US" sz="3200" dirty="0">
                <a:solidFill>
                  <a:schemeClr val="bg1"/>
                </a:solidFill>
              </a:rPr>
              <a:t>Емоционална интелигенција и емпатија</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11</a:t>
            </a:r>
          </a:p>
        </p:txBody>
      </p:sp>
      <p:grpSp>
        <p:nvGrpSpPr>
          <p:cNvPr id="18" name="Group 17">
            <a:extLst>
              <a:ext uri="{FF2B5EF4-FFF2-40B4-BE49-F238E27FC236}">
                <a16:creationId xmlns:a16="http://schemas.microsoft.com/office/drawing/2014/main" id="{3A072715-F6A3-E361-E474-EA1D45FC2825}"/>
              </a:ext>
            </a:extLst>
          </p:cNvPr>
          <p:cNvGrpSpPr/>
          <p:nvPr/>
        </p:nvGrpSpPr>
        <p:grpSpPr>
          <a:xfrm>
            <a:off x="9610438" y="3796183"/>
            <a:ext cx="1819562" cy="1840919"/>
            <a:chOff x="7190753" y="5365577"/>
            <a:chExt cx="745522" cy="754273"/>
          </a:xfrm>
          <a:solidFill>
            <a:srgbClr val="1C1442"/>
          </a:solidFill>
        </p:grpSpPr>
        <p:grpSp>
          <p:nvGrpSpPr>
            <p:cNvPr id="19" name="Graphic 2">
              <a:extLst>
                <a:ext uri="{FF2B5EF4-FFF2-40B4-BE49-F238E27FC236}">
                  <a16:creationId xmlns:a16="http://schemas.microsoft.com/office/drawing/2014/main" id="{EADE37B2-1E22-681A-395D-51CAB6301C79}"/>
                </a:ext>
              </a:extLst>
            </p:cNvPr>
            <p:cNvGrpSpPr/>
            <p:nvPr/>
          </p:nvGrpSpPr>
          <p:grpSpPr>
            <a:xfrm>
              <a:off x="7353351" y="5647412"/>
              <a:ext cx="420044" cy="75879"/>
              <a:chOff x="7353351" y="5647412"/>
              <a:chExt cx="420044" cy="75879"/>
            </a:xfrm>
            <a:grpFill/>
          </p:grpSpPr>
          <p:sp>
            <p:nvSpPr>
              <p:cNvPr id="30" name="Freeform 29">
                <a:extLst>
                  <a:ext uri="{FF2B5EF4-FFF2-40B4-BE49-F238E27FC236}">
                    <a16:creationId xmlns:a16="http://schemas.microsoft.com/office/drawing/2014/main" id="{54708071-BC0C-28DA-51D2-C40EAFD6578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A42EE86D-73C9-4980-9177-06D26C5038D1}"/>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EF034051-B4D9-0A6D-5F3C-89945078B877}"/>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5C848ED1-5EC8-2E2D-7493-48AC12F663B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46C72E68-5786-DD2F-9F9A-478E4D92D67D}"/>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C596D5D-F9D6-75A8-3DBF-AB2EBC8CF5CD}"/>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1D9F29E4-87BD-75C5-C4DA-E02E79699C1B}"/>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0748762-9940-7398-543D-6CF601ADC6A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2C3F0EE8-6F85-EBA9-1702-EAA1FB97310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326331FD-3714-41DE-F396-16A0643987E1}"/>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3E594A5E-16C0-36E3-5CAC-091E392D0CF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92DF854-20AA-CADC-460D-079041C24659}"/>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63805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1">
            <a:extLst>
              <a:ext uri="{FF2B5EF4-FFF2-40B4-BE49-F238E27FC236}">
                <a16:creationId xmlns:a16="http://schemas.microsoft.com/office/drawing/2014/main" id="{86CCE2D7-9E96-97A4-9C66-C3845ED57C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55" t="18534" r="13285" b="39840"/>
          <a:stretch/>
        </p:blipFill>
        <p:spPr>
          <a:xfrm flipH="1">
            <a:off x="7352051" y="-19001"/>
            <a:ext cx="4815434" cy="6896002"/>
          </a:xfrm>
          <a:prstGeom prst="rect">
            <a:avLst/>
          </a:prstGeom>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33</a:t>
            </a:fld>
            <a:endParaRPr lang="en-US" sz="1291" dirty="0"/>
          </a:p>
        </p:txBody>
      </p:sp>
      <p:pic>
        <p:nvPicPr>
          <p:cNvPr id="16" name="Picture 15">
            <a:extLst>
              <a:ext uri="{FF2B5EF4-FFF2-40B4-BE49-F238E27FC236}">
                <a16:creationId xmlns:a16="http://schemas.microsoft.com/office/drawing/2014/main" id="{8805F9E6-4C46-8E8E-E7A0-9B8BA2046B71}"/>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6630251" y="5534680"/>
            <a:ext cx="1443600" cy="356400"/>
          </a:xfrm>
          <a:prstGeom prst="rect">
            <a:avLst/>
          </a:prstGeom>
        </p:spPr>
      </p:pic>
      <p:sp>
        <p:nvSpPr>
          <p:cNvPr id="2" name="Rectangle 1">
            <a:extLst>
              <a:ext uri="{FF2B5EF4-FFF2-40B4-BE49-F238E27FC236}">
                <a16:creationId xmlns:a16="http://schemas.microsoft.com/office/drawing/2014/main" id="{4E0B9EB2-911F-7D9B-FE35-C77FB3E5E0D8}"/>
              </a:ext>
            </a:extLst>
          </p:cNvPr>
          <p:cNvSpPr/>
          <p:nvPr/>
        </p:nvSpPr>
        <p:spPr>
          <a:xfrm>
            <a:off x="11312769" y="0"/>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tangle 4">
            <a:extLst>
              <a:ext uri="{FF2B5EF4-FFF2-40B4-BE49-F238E27FC236}">
                <a16:creationId xmlns:a16="http://schemas.microsoft.com/office/drawing/2014/main" id="{91766EA9-8609-A795-B0A2-1480D450D8F5}"/>
              </a:ext>
            </a:extLst>
          </p:cNvPr>
          <p:cNvSpPr/>
          <p:nvPr/>
        </p:nvSpPr>
        <p:spPr>
          <a:xfrm>
            <a:off x="433952" y="4339524"/>
            <a:ext cx="1069383" cy="196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 Placeholder 2">
            <a:extLst>
              <a:ext uri="{FF2B5EF4-FFF2-40B4-BE49-F238E27FC236}">
                <a16:creationId xmlns:a16="http://schemas.microsoft.com/office/drawing/2014/main" id="{50EA910B-7A4F-8A34-72EE-8C278DC4D723}"/>
              </a:ext>
            </a:extLst>
          </p:cNvPr>
          <p:cNvSpPr txBox="1">
            <a:spLocks/>
          </p:cNvSpPr>
          <p:nvPr/>
        </p:nvSpPr>
        <p:spPr>
          <a:xfrm>
            <a:off x="433952" y="821410"/>
            <a:ext cx="6365053" cy="47264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en-US" sz="2400" dirty="0"/>
              <a:t>Године 1990. </a:t>
            </a:r>
            <a:r>
              <a:rPr lang="en-US" sz="2400" dirty="0" err="1"/>
              <a:t>Ма</a:t>
            </a:r>
            <a:r>
              <a:rPr lang="sr-Cyrl-RS" sz="2400" dirty="0"/>
              <a:t>ј</a:t>
            </a:r>
            <a:r>
              <a:rPr lang="en-US" sz="2400" dirty="0" err="1"/>
              <a:t>ер</a:t>
            </a:r>
            <a:r>
              <a:rPr lang="en-US" sz="2400" dirty="0"/>
              <a:t> и </a:t>
            </a:r>
            <a:r>
              <a:rPr lang="en-US" sz="2400" dirty="0" err="1"/>
              <a:t>Саловеj</a:t>
            </a:r>
            <a:r>
              <a:rPr lang="en-US" sz="2400" dirty="0"/>
              <a:t>  су развили своју прву теорију емоционалне интелигенције. Они су разрадили модел емоционалне интелигенције, који се састојао од четири различите димензије укључујући перцепцију емоција, </a:t>
            </a:r>
            <a:r>
              <a:rPr lang="en-US" sz="2400" dirty="0" err="1"/>
              <a:t>емоционалну</a:t>
            </a:r>
            <a:r>
              <a:rPr lang="en-US" sz="2400" dirty="0"/>
              <a:t> </a:t>
            </a:r>
            <a:r>
              <a:rPr lang="en-US" sz="2400" dirty="0" err="1"/>
              <a:t>фа</a:t>
            </a:r>
            <a:r>
              <a:rPr lang="sr-Cyrl-RS" sz="2400" dirty="0"/>
              <a:t>с</a:t>
            </a:r>
            <a:r>
              <a:rPr lang="en-US" sz="2400" dirty="0" err="1"/>
              <a:t>илитацију</a:t>
            </a:r>
            <a:r>
              <a:rPr lang="en-US" sz="2400" dirty="0"/>
              <a:t>, разумевање емоција и управљање емоцијама (</a:t>
            </a:r>
            <a:r>
              <a:rPr lang="en-US" sz="2400" dirty="0" err="1"/>
              <a:t>Ма</a:t>
            </a:r>
            <a:r>
              <a:rPr lang="sr-Cyrl-RS" sz="2400" dirty="0"/>
              <a:t>ј</a:t>
            </a:r>
            <a:r>
              <a:rPr lang="en-US" sz="2400" dirty="0" err="1"/>
              <a:t>ер</a:t>
            </a:r>
            <a:r>
              <a:rPr lang="en-US" sz="2400" dirty="0"/>
              <a:t> </a:t>
            </a:r>
            <a:r>
              <a:rPr lang="sr-Cyrl-RS" sz="2400" dirty="0"/>
              <a:t>и</a:t>
            </a:r>
            <a:r>
              <a:rPr lang="en-US" sz="2400" dirty="0"/>
              <a:t> </a:t>
            </a:r>
            <a:r>
              <a:rPr lang="en-US" sz="2400" dirty="0" err="1"/>
              <a:t>Салове</a:t>
            </a:r>
            <a:r>
              <a:rPr lang="sr-Cyrl-RS" sz="2400" dirty="0"/>
              <a:t>ј</a:t>
            </a:r>
            <a:r>
              <a:rPr lang="en-US" sz="2400" dirty="0"/>
              <a:t>, 1997).</a:t>
            </a:r>
          </a:p>
          <a:p>
            <a:pPr algn="just" rtl="0">
              <a:lnSpc>
                <a:spcPts val="2440"/>
              </a:lnSpc>
            </a:pPr>
            <a:endParaRPr lang="en-US" sz="2400" dirty="0"/>
          </a:p>
          <a:p>
            <a:pPr algn="just" rtl="0">
              <a:lnSpc>
                <a:spcPts val="2440"/>
              </a:lnSpc>
            </a:pPr>
            <a:r>
              <a:rPr lang="en-US" sz="2400" dirty="0">
                <a:latin typeface="Calibri"/>
                <a:ea typeface="Open Sans"/>
                <a:cs typeface="Calibri"/>
              </a:rPr>
              <a:t>Такође </a:t>
            </a:r>
            <a:r>
              <a:rPr lang="en-US" sz="2400" dirty="0" err="1">
                <a:latin typeface="Calibri"/>
                <a:ea typeface="Open Sans"/>
                <a:cs typeface="Calibri"/>
              </a:rPr>
              <a:t>су</a:t>
            </a:r>
            <a:r>
              <a:rPr lang="en-US" sz="2400" dirty="0">
                <a:latin typeface="Calibri"/>
                <a:ea typeface="Open Sans"/>
                <a:cs typeface="Calibri"/>
              </a:rPr>
              <a:t> </a:t>
            </a:r>
            <a:r>
              <a:rPr lang="sr-Cyrl-RS" sz="2400" dirty="0">
                <a:latin typeface="Calibri"/>
                <a:ea typeface="Open Sans"/>
                <a:cs typeface="Calibri"/>
              </a:rPr>
              <a:t>указали</a:t>
            </a:r>
            <a:r>
              <a:rPr lang="en-US" sz="2400" dirty="0">
                <a:latin typeface="Calibri"/>
                <a:ea typeface="Open Sans"/>
                <a:cs typeface="Calibri"/>
              </a:rPr>
              <a:t> да је емоционална интелигенција когнитивна способност која је одвојена, </a:t>
            </a:r>
            <a:r>
              <a:rPr lang="en-US" sz="2400" dirty="0" err="1">
                <a:latin typeface="Calibri"/>
                <a:ea typeface="Open Sans"/>
                <a:cs typeface="Calibri"/>
              </a:rPr>
              <a:t>али</a:t>
            </a:r>
            <a:r>
              <a:rPr lang="en-US" sz="2400" dirty="0">
                <a:latin typeface="Calibri"/>
                <a:ea typeface="Open Sans"/>
                <a:cs typeface="Calibri"/>
              </a:rPr>
              <a:t> </a:t>
            </a:r>
            <a:r>
              <a:rPr lang="en-US" sz="2400" dirty="0" err="1">
                <a:latin typeface="Calibri"/>
                <a:ea typeface="Open Sans"/>
                <a:cs typeface="Calibri"/>
              </a:rPr>
              <a:t>такође</a:t>
            </a:r>
            <a:r>
              <a:rPr lang="sr-Cyrl-RS" sz="2400" dirty="0">
                <a:latin typeface="Calibri"/>
                <a:ea typeface="Open Sans"/>
                <a:cs typeface="Calibri"/>
              </a:rPr>
              <a:t> и</a:t>
            </a:r>
            <a:r>
              <a:rPr lang="en-US" sz="2400" dirty="0">
                <a:latin typeface="Calibri"/>
                <a:ea typeface="Open Sans"/>
                <a:cs typeface="Calibri"/>
              </a:rPr>
              <a:t> повезана са општом интелигенцијом. Њихову теорију је касније популаризовао Големан. Големан </a:t>
            </a:r>
            <a:r>
              <a:rPr lang="en-US" sz="2400" dirty="0" err="1">
                <a:latin typeface="Calibri"/>
                <a:ea typeface="Open Sans"/>
                <a:cs typeface="Calibri"/>
              </a:rPr>
              <a:t>је</a:t>
            </a:r>
            <a:r>
              <a:rPr lang="en-US" sz="2400" dirty="0">
                <a:latin typeface="Calibri"/>
                <a:ea typeface="Open Sans"/>
                <a:cs typeface="Calibri"/>
              </a:rPr>
              <a:t> </a:t>
            </a:r>
            <a:r>
              <a:rPr lang="sr-Cyrl-RS" sz="2400" dirty="0">
                <a:latin typeface="Calibri"/>
                <a:ea typeface="Open Sans"/>
                <a:cs typeface="Calibri"/>
              </a:rPr>
              <a:t>указао</a:t>
            </a:r>
            <a:r>
              <a:rPr lang="en-US" sz="2400" dirty="0">
                <a:latin typeface="Calibri"/>
                <a:ea typeface="Open Sans"/>
                <a:cs typeface="Calibri"/>
              </a:rPr>
              <a:t> (1998) да је емоционална интелигенција саставни део животног успеха. Емоционална интелигенција није генетски фиксирана, већ се развија током живота упоредо са сазревањем.</a:t>
            </a:r>
          </a:p>
        </p:txBody>
      </p:sp>
    </p:spTree>
    <p:extLst>
      <p:ext uri="{BB962C8B-B14F-4D97-AF65-F5344CB8AC3E}">
        <p14:creationId xmlns:p14="http://schemas.microsoft.com/office/powerpoint/2010/main" val="2918842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416EC14C-9C25-AA9A-0F58-29C2662D13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8475" b="28475"/>
          <a:stretch/>
        </p:blipFill>
        <p:spPr>
          <a:xfrm>
            <a:off x="-1" y="0"/>
            <a:ext cx="11360859" cy="6912244"/>
          </a:xfrm>
          <a:prstGeom prst="rect">
            <a:avLst/>
          </a:prstGeom>
          <a:solidFill>
            <a:schemeClr val="bg1">
              <a:lumMod val="85000"/>
            </a:schemeClr>
          </a:solidFill>
        </p:spPr>
      </p:pic>
      <p:sp>
        <p:nvSpPr>
          <p:cNvPr id="4" name="Rectangle 3">
            <a:extLst>
              <a:ext uri="{FF2B5EF4-FFF2-40B4-BE49-F238E27FC236}">
                <a16:creationId xmlns:a16="http://schemas.microsoft.com/office/drawing/2014/main" id="{EC6AED2C-27E4-CC45-818F-445D4452A105}"/>
              </a:ext>
            </a:extLst>
          </p:cNvPr>
          <p:cNvSpPr/>
          <p:nvPr/>
        </p:nvSpPr>
        <p:spPr>
          <a:xfrm>
            <a:off x="2634712" y="728420"/>
            <a:ext cx="8726149" cy="377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34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1136086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909141" y="3277922"/>
            <a:ext cx="1443600" cy="356400"/>
          </a:xfrm>
          <a:prstGeom prst="rect">
            <a:avLst/>
          </a:prstGeom>
        </p:spPr>
      </p:pic>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3037669" y="1132554"/>
            <a:ext cx="7763158" cy="4369343"/>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sr-Cyrl-RS" sz="2200" dirty="0"/>
              <a:t>Он се с</a:t>
            </a:r>
            <a:r>
              <a:rPr lang="en-US" sz="2200" dirty="0" err="1"/>
              <a:t>ложио</a:t>
            </a:r>
            <a:r>
              <a:rPr lang="en-US" sz="2200" dirty="0"/>
              <a:t> </a:t>
            </a:r>
            <a:r>
              <a:rPr lang="en-US" sz="2200" dirty="0" err="1"/>
              <a:t>да</a:t>
            </a:r>
            <a:r>
              <a:rPr lang="en-US" sz="2200" dirty="0"/>
              <a:t> су вештине емоционалне </a:t>
            </a:r>
            <a:r>
              <a:rPr lang="en-US" sz="2200" dirty="0" err="1"/>
              <a:t>интелигенције</a:t>
            </a:r>
            <a:r>
              <a:rPr lang="en-US" sz="2200" dirty="0"/>
              <a:t> </a:t>
            </a:r>
            <a:r>
              <a:rPr lang="sr-Cyrl-RS" sz="2200" dirty="0"/>
              <a:t>у синергији</a:t>
            </a:r>
            <a:r>
              <a:rPr lang="en-US" sz="2200" dirty="0"/>
              <a:t> </a:t>
            </a:r>
            <a:r>
              <a:rPr lang="en-US" sz="2200" dirty="0" err="1"/>
              <a:t>са</a:t>
            </a:r>
            <a:r>
              <a:rPr lang="en-US" sz="2200" dirty="0"/>
              <a:t> </a:t>
            </a:r>
            <a:r>
              <a:rPr lang="en-US" sz="2200" dirty="0" err="1"/>
              <a:t>когнитивним</a:t>
            </a:r>
            <a:r>
              <a:rPr lang="sr-Cyrl-RS" sz="2200" dirty="0"/>
              <a:t>,</a:t>
            </a:r>
            <a:r>
              <a:rPr lang="en-US" sz="2200" dirty="0"/>
              <a:t> а </a:t>
            </a:r>
            <a:r>
              <a:rPr lang="en-US" sz="2200" dirty="0" err="1"/>
              <a:t>врхунски</a:t>
            </a:r>
            <a:r>
              <a:rPr lang="en-US" sz="2200" dirty="0"/>
              <a:t> </a:t>
            </a:r>
            <a:r>
              <a:rPr lang="sr-Cyrl-RS" sz="2200" dirty="0"/>
              <a:t>практичари</a:t>
            </a:r>
            <a:r>
              <a:rPr lang="en-US" sz="2200" dirty="0"/>
              <a:t> имају и једно и друго. Емоционална интелигенција је посебно важна у сложеним пословима јер недостатак ових способности </a:t>
            </a:r>
            <a:r>
              <a:rPr lang="en-US" sz="2200" dirty="0" err="1"/>
              <a:t>може</a:t>
            </a:r>
            <a:r>
              <a:rPr lang="en-US" sz="2200" dirty="0"/>
              <a:t> </a:t>
            </a:r>
            <a:r>
              <a:rPr lang="sr-Cyrl-RS" sz="2200" dirty="0"/>
              <a:t>да омета</a:t>
            </a:r>
            <a:r>
              <a:rPr lang="en-US" sz="2200" dirty="0"/>
              <a:t> употребу било које техничке стручности или интелекта који особа може имати. Големан је поделио компетенције на чисто когнитивне, као што су аналитичко резоновање или техничка стручност („</a:t>
            </a:r>
            <a:r>
              <a:rPr lang="en-US" sz="2200" dirty="0" err="1"/>
              <a:t>ум</a:t>
            </a:r>
            <a:r>
              <a:rPr lang="en-US" sz="2200" dirty="0"/>
              <a:t>”) и емоционалне компетенције, које комбинују мисли и осећања („</a:t>
            </a:r>
            <a:r>
              <a:rPr lang="en-US" sz="2200" dirty="0" err="1"/>
              <a:t>срце</a:t>
            </a:r>
            <a:r>
              <a:rPr lang="en-US" sz="2200" dirty="0"/>
              <a:t>”) (Големан, 1998).</a:t>
            </a:r>
          </a:p>
          <a:p>
            <a:pPr algn="l" rtl="0">
              <a:lnSpc>
                <a:spcPts val="2440"/>
              </a:lnSpc>
            </a:pPr>
            <a:endParaRPr lang="en-US" sz="2200" dirty="0"/>
          </a:p>
        </p:txBody>
      </p:sp>
    </p:spTree>
    <p:extLst>
      <p:ext uri="{BB962C8B-B14F-4D97-AF65-F5344CB8AC3E}">
        <p14:creationId xmlns:p14="http://schemas.microsoft.com/office/powerpoint/2010/main" val="37258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1594489"/>
            <a:ext cx="12192000" cy="3034054"/>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35</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998676" y="4482850"/>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482222" y="417996"/>
            <a:ext cx="11133720"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en-US" sz="2000" dirty="0" err="1"/>
              <a:t>Према</a:t>
            </a:r>
            <a:r>
              <a:rPr lang="en-US" sz="2000" dirty="0"/>
              <a:t> </a:t>
            </a:r>
            <a:r>
              <a:rPr lang="en-US" sz="2000" dirty="0" err="1"/>
              <a:t>Сал</a:t>
            </a:r>
            <a:r>
              <a:rPr lang="sr-Cyrl-RS" sz="2000" dirty="0"/>
              <a:t>а</a:t>
            </a:r>
            <a:r>
              <a:rPr lang="en-US" sz="2000" dirty="0"/>
              <a:t>, </a:t>
            </a:r>
            <a:r>
              <a:rPr lang="en-US" sz="2000" dirty="0" err="1"/>
              <a:t>Пуние</a:t>
            </a:r>
            <a:r>
              <a:rPr lang="en-US" sz="2000" dirty="0"/>
              <a:t>,</a:t>
            </a:r>
            <a:r>
              <a:rPr lang="sr-Cyrl-RS" sz="2000" dirty="0"/>
              <a:t> </a:t>
            </a:r>
            <a:r>
              <a:rPr lang="en-US" sz="2000" dirty="0" err="1"/>
              <a:t>Гарков</a:t>
            </a:r>
            <a:r>
              <a:rPr lang="sr-Cyrl-RS" sz="2000" dirty="0"/>
              <a:t> </a:t>
            </a:r>
            <a:r>
              <a:rPr lang="en-US" sz="2000" dirty="0"/>
              <a:t>и </a:t>
            </a:r>
            <a:r>
              <a:rPr lang="sr-Cyrl-RS" sz="2000" dirty="0"/>
              <a:t>К</a:t>
            </a:r>
            <a:r>
              <a:rPr lang="en-US" sz="2000" dirty="0" err="1"/>
              <a:t>абрера</a:t>
            </a:r>
            <a:r>
              <a:rPr lang="en-US" sz="2000" dirty="0"/>
              <a:t> (2020), емпатија је разумевање емоција, искустава и вредности друге особе и пружање одговарајућих одговора. Може се описати следећим дескрипторима:</a:t>
            </a:r>
          </a:p>
          <a:p>
            <a:pPr algn="l" rtl="0">
              <a:lnSpc>
                <a:spcPts val="2440"/>
              </a:lnSpc>
            </a:pPr>
            <a:endParaRPr lang="en-US" sz="2200" dirty="0"/>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2303888" y="1954920"/>
            <a:ext cx="9312055" cy="171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l" rtl="0"/>
            <a:r>
              <a:rPr lang="en-US" sz="2200" dirty="0">
                <a:solidFill>
                  <a:schemeClr val="bg1"/>
                </a:solidFill>
              </a:rPr>
              <a:t>Свест о емоцијама, искуствима и вредностима </a:t>
            </a:r>
            <a:r>
              <a:rPr lang="en-US" sz="2200" dirty="0" err="1">
                <a:solidFill>
                  <a:schemeClr val="bg1"/>
                </a:solidFill>
              </a:rPr>
              <a:t>друге</a:t>
            </a:r>
            <a:r>
              <a:rPr lang="en-US" sz="2200" dirty="0">
                <a:solidFill>
                  <a:schemeClr val="bg1"/>
                </a:solidFill>
              </a:rPr>
              <a:t> </a:t>
            </a:r>
            <a:r>
              <a:rPr lang="en-US" sz="2200" dirty="0" err="1">
                <a:solidFill>
                  <a:schemeClr val="bg1"/>
                </a:solidFill>
              </a:rPr>
              <a:t>особе</a:t>
            </a:r>
            <a:endParaRPr lang="en-US" sz="2200" dirty="0">
              <a:solidFill>
                <a:schemeClr val="bg1"/>
              </a:solidFill>
            </a:endParaRPr>
          </a:p>
          <a:p>
            <a:pPr algn="l" rtl="0"/>
            <a:endParaRPr lang="en-US" sz="900" dirty="0">
              <a:solidFill>
                <a:schemeClr val="bg1"/>
              </a:solidFill>
            </a:endParaRPr>
          </a:p>
          <a:p>
            <a:pPr algn="l" rtl="0"/>
            <a:endParaRPr lang="en-US" sz="2200" dirty="0">
              <a:solidFill>
                <a:schemeClr val="bg1"/>
              </a:solidFill>
            </a:endParaRPr>
          </a:p>
          <a:p>
            <a:pPr algn="l" rtl="0"/>
            <a:r>
              <a:rPr lang="en-US" sz="2200" dirty="0">
                <a:solidFill>
                  <a:schemeClr val="bg1"/>
                </a:solidFill>
              </a:rPr>
              <a:t>Разумевање емоција и искустава друге особе и способност проактивног заузимања </a:t>
            </a:r>
            <a:r>
              <a:rPr lang="en-US" sz="2200" dirty="0" err="1">
                <a:solidFill>
                  <a:schemeClr val="bg1"/>
                </a:solidFill>
              </a:rPr>
              <a:t>њихове</a:t>
            </a:r>
            <a:r>
              <a:rPr lang="en-US" sz="2200" dirty="0">
                <a:solidFill>
                  <a:schemeClr val="bg1"/>
                </a:solidFill>
              </a:rPr>
              <a:t> </a:t>
            </a:r>
            <a:r>
              <a:rPr lang="en-US" sz="2200" dirty="0" err="1">
                <a:solidFill>
                  <a:schemeClr val="bg1"/>
                </a:solidFill>
              </a:rPr>
              <a:t>перспективе</a:t>
            </a:r>
            <a:endParaRPr lang="en-US" sz="2200" dirty="0">
              <a:solidFill>
                <a:schemeClr val="bg1"/>
              </a:solidFill>
            </a:endParaRPr>
          </a:p>
          <a:p>
            <a:pPr algn="l" rtl="0"/>
            <a:endParaRPr lang="en-US" sz="3600" dirty="0">
              <a:solidFill>
                <a:schemeClr val="bg1"/>
              </a:solidFill>
            </a:endParaRPr>
          </a:p>
          <a:p>
            <a:pPr algn="l" rtl="0"/>
            <a:r>
              <a:rPr lang="en-US" sz="2200" dirty="0">
                <a:solidFill>
                  <a:schemeClr val="bg1"/>
                </a:solidFill>
              </a:rPr>
              <a:t>Реаговање на емоције друге особе</a:t>
            </a: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749724" y="1836934"/>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r>
              <a:rPr lang="en-US" sz="4000" b="1" dirty="0"/>
              <a:t>01</a:t>
            </a:r>
          </a:p>
        </p:txBody>
      </p:sp>
      <p:sp>
        <p:nvSpPr>
          <p:cNvPr id="9" name="Text Placeholder 10">
            <a:extLst>
              <a:ext uri="{FF2B5EF4-FFF2-40B4-BE49-F238E27FC236}">
                <a16:creationId xmlns:a16="http://schemas.microsoft.com/office/drawing/2014/main" id="{0155CC77-B50B-4F3C-8A04-706A56ADDD83}"/>
              </a:ext>
            </a:extLst>
          </p:cNvPr>
          <p:cNvSpPr txBox="1">
            <a:spLocks/>
          </p:cNvSpPr>
          <p:nvPr/>
        </p:nvSpPr>
        <p:spPr>
          <a:xfrm>
            <a:off x="749724" y="2835448"/>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r>
              <a:rPr lang="en-US" sz="4000" b="1" dirty="0"/>
              <a:t>02</a:t>
            </a:r>
          </a:p>
        </p:txBody>
      </p:sp>
      <p:sp>
        <p:nvSpPr>
          <p:cNvPr id="12" name="Text Placeholder 10">
            <a:extLst>
              <a:ext uri="{FF2B5EF4-FFF2-40B4-BE49-F238E27FC236}">
                <a16:creationId xmlns:a16="http://schemas.microsoft.com/office/drawing/2014/main" id="{E3D0E89E-2BAE-70D6-600A-B04DD7B7B049}"/>
              </a:ext>
            </a:extLst>
          </p:cNvPr>
          <p:cNvSpPr txBox="1">
            <a:spLocks/>
          </p:cNvSpPr>
          <p:nvPr/>
        </p:nvSpPr>
        <p:spPr>
          <a:xfrm>
            <a:off x="749724" y="387492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r>
              <a:rPr lang="en-US" sz="4000" b="1" dirty="0"/>
              <a:t>03</a:t>
            </a:r>
          </a:p>
        </p:txBody>
      </p:sp>
      <p:sp>
        <p:nvSpPr>
          <p:cNvPr id="13" name="Rectangle 12">
            <a:extLst>
              <a:ext uri="{FF2B5EF4-FFF2-40B4-BE49-F238E27FC236}">
                <a16:creationId xmlns:a16="http://schemas.microsoft.com/office/drawing/2014/main" id="{6F791082-0483-D4EF-130B-FDB5D813CA60}"/>
              </a:ext>
            </a:extLst>
          </p:cNvPr>
          <p:cNvSpPr/>
          <p:nvPr/>
        </p:nvSpPr>
        <p:spPr>
          <a:xfrm>
            <a:off x="482222" y="2656177"/>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3738829"/>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1802794" y="201084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000">
              <a:solidFill>
                <a:schemeClr val="bg1"/>
              </a:solidFill>
              <a:latin typeface="Calibri" panose="020F0502020204030204" pitchFamily="34" charset="0"/>
              <a:cs typeface="Calibri" panose="020F0502020204030204" pitchFamily="34" charset="0"/>
            </a:endParaRPr>
          </a:p>
        </p:txBody>
      </p:sp>
      <p:sp>
        <p:nvSpPr>
          <p:cNvPr id="16" name="Triangle 15">
            <a:extLst>
              <a:ext uri="{FF2B5EF4-FFF2-40B4-BE49-F238E27FC236}">
                <a16:creationId xmlns:a16="http://schemas.microsoft.com/office/drawing/2014/main" id="{FE448F9E-EE6D-794C-38F1-A1D603BD1710}"/>
              </a:ext>
            </a:extLst>
          </p:cNvPr>
          <p:cNvSpPr/>
          <p:nvPr/>
        </p:nvSpPr>
        <p:spPr>
          <a:xfrm rot="5400000">
            <a:off x="1802794" y="302199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000">
              <a:solidFill>
                <a:schemeClr val="bg1"/>
              </a:solidFill>
              <a:latin typeface="Calibri" panose="020F0502020204030204" pitchFamily="34" charset="0"/>
              <a:cs typeface="Calibri" panose="020F0502020204030204" pitchFamily="34" charset="0"/>
            </a:endParaRPr>
          </a:p>
        </p:txBody>
      </p:sp>
      <p:sp>
        <p:nvSpPr>
          <p:cNvPr id="17" name="Triangle 16">
            <a:extLst>
              <a:ext uri="{FF2B5EF4-FFF2-40B4-BE49-F238E27FC236}">
                <a16:creationId xmlns:a16="http://schemas.microsoft.com/office/drawing/2014/main" id="{A665726E-3733-A158-EA7B-EE6FB744E79A}"/>
              </a:ext>
            </a:extLst>
          </p:cNvPr>
          <p:cNvSpPr/>
          <p:nvPr/>
        </p:nvSpPr>
        <p:spPr>
          <a:xfrm rot="5400000">
            <a:off x="1802794" y="403314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000">
              <a:solidFill>
                <a:schemeClr val="bg1"/>
              </a:solidFill>
              <a:latin typeface="Calibri" panose="020F0502020204030204" pitchFamily="34" charset="0"/>
              <a:cs typeface="Calibri" panose="020F0502020204030204" pitchFamily="34" charset="0"/>
            </a:endParaRPr>
          </a:p>
        </p:txBody>
      </p:sp>
      <p:sp>
        <p:nvSpPr>
          <p:cNvPr id="2" name="Text Placeholder 2">
            <a:extLst>
              <a:ext uri="{FF2B5EF4-FFF2-40B4-BE49-F238E27FC236}">
                <a16:creationId xmlns:a16="http://schemas.microsoft.com/office/drawing/2014/main" id="{80B61854-945F-5FCD-2783-7C2C7C2A2B93}"/>
              </a:ext>
            </a:extLst>
          </p:cNvPr>
          <p:cNvSpPr txBox="1">
            <a:spLocks/>
          </p:cNvSpPr>
          <p:nvPr/>
        </p:nvSpPr>
        <p:spPr>
          <a:xfrm>
            <a:off x="570340" y="5017866"/>
            <a:ext cx="11071882"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en-US" sz="2000" dirty="0"/>
              <a:t>Емпатија омогућава ефикасну комуникацију, интеракцију и сарадњу. Добро је познато да се емоционална интелигенција и емпатија могу побољшати посебним тренингом (Големан, 1998;</a:t>
            </a:r>
            <a:r>
              <a:rPr lang="sr-Cyrl-RS" sz="2000" dirty="0"/>
              <a:t> К</a:t>
            </a:r>
            <a:r>
              <a:rPr lang="en-US" sz="2000" dirty="0" err="1"/>
              <a:t>авалини</a:t>
            </a:r>
            <a:r>
              <a:rPr lang="en-US" sz="2000" dirty="0"/>
              <a:t>, Б</a:t>
            </a:r>
            <a:r>
              <a:rPr lang="sr-Cyrl-RS" sz="2000" dirty="0"/>
              <a:t>јанко</a:t>
            </a:r>
            <a:r>
              <a:rPr lang="en-US" sz="2000" dirty="0"/>
              <a:t>,</a:t>
            </a:r>
            <a:r>
              <a:rPr lang="sr-Cyrl-RS" sz="2000" dirty="0"/>
              <a:t> </a:t>
            </a:r>
            <a:r>
              <a:rPr lang="en-US" sz="2000" dirty="0" err="1"/>
              <a:t>Ботироли</a:t>
            </a:r>
            <a:r>
              <a:rPr lang="en-US" sz="2000" dirty="0"/>
              <a:t>,</a:t>
            </a:r>
            <a:r>
              <a:rPr lang="sr-Cyrl-RS" sz="2000" dirty="0"/>
              <a:t> </a:t>
            </a:r>
            <a:r>
              <a:rPr lang="en-US" sz="2000" dirty="0" err="1"/>
              <a:t>Роси</a:t>
            </a:r>
            <a:r>
              <a:rPr lang="en-US" sz="2000" dirty="0"/>
              <a:t>,</a:t>
            </a:r>
            <a:r>
              <a:rPr lang="sr-Cyrl-RS" sz="2000" dirty="0"/>
              <a:t> </a:t>
            </a:r>
            <a:r>
              <a:rPr lang="en-US" sz="2000" dirty="0" err="1"/>
              <a:t>Ве</a:t>
            </a:r>
            <a:r>
              <a:rPr lang="sr-Cyrl-RS" sz="2000" dirty="0"/>
              <a:t>к</a:t>
            </a:r>
            <a:r>
              <a:rPr lang="en-US" sz="2000" dirty="0"/>
              <a:t>и</a:t>
            </a:r>
            <a:r>
              <a:rPr lang="sr-Cyrl-RS" sz="2000" dirty="0"/>
              <a:t> и</a:t>
            </a:r>
            <a:r>
              <a:rPr lang="en-US" sz="2000" dirty="0"/>
              <a:t> </a:t>
            </a:r>
            <a:r>
              <a:rPr lang="en-US" sz="2000" dirty="0" err="1"/>
              <a:t>Ле</a:t>
            </a:r>
            <a:r>
              <a:rPr lang="sr-Cyrl-RS" sz="2000" dirty="0"/>
              <a:t>ћ</a:t>
            </a:r>
            <a:r>
              <a:rPr lang="en-US" sz="2000" dirty="0"/>
              <a:t>е, 2015) и резултира изванредним учинком на послу.</a:t>
            </a:r>
          </a:p>
          <a:p>
            <a:pPr algn="l" rtl="0">
              <a:lnSpc>
                <a:spcPts val="2440"/>
              </a:lnSpc>
            </a:pPr>
            <a:endParaRPr lang="en-US" sz="2200" dirty="0"/>
          </a:p>
        </p:txBody>
      </p:sp>
    </p:spTree>
    <p:extLst>
      <p:ext uri="{BB962C8B-B14F-4D97-AF65-F5344CB8AC3E}">
        <p14:creationId xmlns:p14="http://schemas.microsoft.com/office/powerpoint/2010/main" val="2295946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36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gn="l" rtl="0">
              <a:lnSpc>
                <a:spcPts val="2440"/>
              </a:lnSpc>
            </a:pPr>
            <a:r>
              <a:rPr lang="en-US" sz="2200" b="1" dirty="0"/>
              <a:t>Повезане вештине:</a:t>
            </a:r>
          </a:p>
          <a:p>
            <a:pPr algn="l" rtl="0">
              <a:lnSpc>
                <a:spcPts val="2440"/>
              </a:lnSpc>
            </a:pPr>
            <a:endParaRPr lang="en-US" sz="2200" dirty="0"/>
          </a:p>
          <a:p>
            <a:pPr marL="342900" indent="-342900" algn="l" rtl="0">
              <a:lnSpc>
                <a:spcPts val="2440"/>
              </a:lnSpc>
              <a:buClr>
                <a:srgbClr val="186BA8"/>
              </a:buClr>
              <a:buFont typeface="Arial" panose="020B0604020202020204" pitchFamily="34" charset="0"/>
              <a:buChar char="•"/>
            </a:pPr>
            <a:r>
              <a:rPr lang="en-US" sz="2200" dirty="0"/>
              <a:t>Лидерство и одговорност</a:t>
            </a:r>
          </a:p>
          <a:p>
            <a:pPr marL="342900" indent="-342900" algn="l" rtl="0">
              <a:lnSpc>
                <a:spcPts val="2440"/>
              </a:lnSpc>
              <a:buClr>
                <a:srgbClr val="186BA8"/>
              </a:buClr>
              <a:buFont typeface="Arial" panose="020B0604020202020204" pitchFamily="34" charset="0"/>
              <a:buChar char="•"/>
            </a:pPr>
            <a:r>
              <a:rPr lang="en-US" sz="2200" dirty="0"/>
              <a:t>Лидерство и друштвени утицај</a:t>
            </a:r>
          </a:p>
          <a:p>
            <a:pPr marL="342900" indent="-342900" algn="l" rtl="0">
              <a:lnSpc>
                <a:spcPts val="2440"/>
              </a:lnSpc>
              <a:buClr>
                <a:srgbClr val="186BA8"/>
              </a:buClr>
              <a:buFont typeface="Arial" panose="020B0604020202020204" pitchFamily="34" charset="0"/>
              <a:buChar char="•"/>
            </a:pPr>
            <a:r>
              <a:rPr lang="en-US" sz="2200" dirty="0"/>
              <a:t>Лидерство и управљање</a:t>
            </a:r>
          </a:p>
          <a:p>
            <a:pPr marL="342900" indent="-342900" algn="l" rtl="0">
              <a:lnSpc>
                <a:spcPts val="2440"/>
              </a:lnSpc>
              <a:buClr>
                <a:srgbClr val="186BA8"/>
              </a:buClr>
              <a:buFont typeface="Arial" panose="020B0604020202020204" pitchFamily="34" charset="0"/>
              <a:buChar char="•"/>
            </a:pPr>
            <a:r>
              <a:rPr lang="en-US" sz="2200" dirty="0"/>
              <a:t>Мобилисање других</a:t>
            </a:r>
          </a:p>
          <a:p>
            <a:pPr marL="342900" indent="-342900" algn="l" rtl="0">
              <a:lnSpc>
                <a:spcPts val="2440"/>
              </a:lnSpc>
              <a:buClr>
                <a:srgbClr val="186BA8"/>
              </a:buClr>
              <a:buFont typeface="Arial" panose="020B0604020202020204" pitchFamily="34" charset="0"/>
              <a:buChar char="•"/>
            </a:pPr>
            <a:r>
              <a:rPr lang="en-US" sz="2200" dirty="0"/>
              <a:t>Упорност, храброст</a:t>
            </a:r>
          </a:p>
          <a:p>
            <a:pPr marL="342900" indent="-342900" algn="l" rtl="0">
              <a:lnSpc>
                <a:spcPts val="2440"/>
              </a:lnSpc>
              <a:buClr>
                <a:srgbClr val="186BA8"/>
              </a:buClr>
              <a:buFont typeface="Arial" panose="020B0604020202020204" pitchFamily="34" charset="0"/>
              <a:buChar char="•"/>
            </a:pPr>
            <a:r>
              <a:rPr lang="en-US" sz="2200" dirty="0"/>
              <a:t>Убеђивање и преговарање</a:t>
            </a:r>
          </a:p>
          <a:p>
            <a:pPr marL="342900" indent="-342900" algn="l" rtl="0">
              <a:lnSpc>
                <a:spcPts val="2440"/>
              </a:lnSpc>
              <a:buClr>
                <a:srgbClr val="186BA8"/>
              </a:buClr>
              <a:buFont typeface="Arial" panose="020B0604020202020204" pitchFamily="34" charset="0"/>
              <a:buChar char="•"/>
            </a:pPr>
            <a:r>
              <a:rPr lang="en-US" sz="2200" dirty="0"/>
              <a:t>Проактивност</a:t>
            </a:r>
          </a:p>
          <a:p>
            <a:pPr marL="342900" indent="-342900" algn="l" rtl="0">
              <a:lnSpc>
                <a:spcPts val="2440"/>
              </a:lnSpc>
              <a:buClr>
                <a:srgbClr val="186BA8"/>
              </a:buClr>
              <a:buFont typeface="Arial" panose="020B0604020202020204" pitchFamily="34" charset="0"/>
              <a:buChar char="•"/>
            </a:pPr>
            <a:r>
              <a:rPr lang="en-US" sz="2200" dirty="0"/>
              <a:t>Продуктивност, одговорност</a:t>
            </a:r>
          </a:p>
          <a:p>
            <a:pPr marL="342900" indent="-342900" algn="l" rtl="0">
              <a:lnSpc>
                <a:spcPts val="2440"/>
              </a:lnSpc>
              <a:buClr>
                <a:srgbClr val="186BA8"/>
              </a:buClr>
              <a:buFont typeface="Arial" panose="020B0604020202020204" pitchFamily="34" charset="0"/>
              <a:buChar char="•"/>
            </a:pPr>
            <a:r>
              <a:rPr lang="sr-Cyrl-RS" sz="2200" dirty="0"/>
              <a:t>Визија</a:t>
            </a: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lvl="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algn="l" rtl="0">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11467350" cy="984065"/>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pPr algn="l" rtl="0"/>
            <a:r>
              <a:rPr lang="en-US" sz="3200" dirty="0">
                <a:solidFill>
                  <a:schemeClr val="bg1"/>
                </a:solidFill>
              </a:rPr>
              <a:t>Критичко мишљење, решавање проблема и системско размишљање</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12</a:t>
            </a:r>
          </a:p>
        </p:txBody>
      </p:sp>
      <p:grpSp>
        <p:nvGrpSpPr>
          <p:cNvPr id="12" name="Group 11">
            <a:extLst>
              <a:ext uri="{FF2B5EF4-FFF2-40B4-BE49-F238E27FC236}">
                <a16:creationId xmlns:a16="http://schemas.microsoft.com/office/drawing/2014/main" id="{F777C34B-2B14-D1D1-C836-D3ADA38D3176}"/>
              </a:ext>
            </a:extLst>
          </p:cNvPr>
          <p:cNvGrpSpPr/>
          <p:nvPr/>
        </p:nvGrpSpPr>
        <p:grpSpPr>
          <a:xfrm>
            <a:off x="9676725" y="3833461"/>
            <a:ext cx="1785498" cy="1783747"/>
            <a:chOff x="10376768" y="2334933"/>
            <a:chExt cx="920484" cy="919581"/>
          </a:xfrm>
          <a:solidFill>
            <a:srgbClr val="1C1442"/>
          </a:solidFill>
        </p:grpSpPr>
        <p:sp>
          <p:nvSpPr>
            <p:cNvPr id="13" name="Freeform 12">
              <a:extLst>
                <a:ext uri="{FF2B5EF4-FFF2-40B4-BE49-F238E27FC236}">
                  <a16:creationId xmlns:a16="http://schemas.microsoft.com/office/drawing/2014/main" id="{2E8EF930-9851-AB6C-5DD5-739793B18B85}"/>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CD80259-22F4-387C-FA53-4700CBE8115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a16="http://schemas.microsoft.com/office/drawing/2014/main" id="{86850591-699B-1B56-D982-1DA6E2D2D31F}"/>
                </a:ext>
              </a:extLst>
            </p:cNvPr>
            <p:cNvGrpSpPr/>
            <p:nvPr/>
          </p:nvGrpSpPr>
          <p:grpSpPr>
            <a:xfrm>
              <a:off x="10376768" y="2334933"/>
              <a:ext cx="920484" cy="919581"/>
              <a:chOff x="10376768" y="2334933"/>
              <a:chExt cx="920484" cy="919581"/>
            </a:xfrm>
            <a:grpFill/>
          </p:grpSpPr>
          <p:sp>
            <p:nvSpPr>
              <p:cNvPr id="16" name="Freeform 15">
                <a:extLst>
                  <a:ext uri="{FF2B5EF4-FFF2-40B4-BE49-F238E27FC236}">
                    <a16:creationId xmlns:a16="http://schemas.microsoft.com/office/drawing/2014/main" id="{02A1E508-142B-EEE2-3FAB-D0B918CB5EB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CBE4709-8139-33D7-8FCC-E37A9CF97DFD}"/>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126751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37</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419783" y="757859"/>
            <a:ext cx="11352434" cy="107130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440"/>
              </a:lnSpc>
            </a:pPr>
            <a:r>
              <a:rPr lang="en-US" sz="2200" dirty="0"/>
              <a:t>Ове вештине су посебно важне на било којој менаџерској позицији и </a:t>
            </a:r>
            <a:r>
              <a:rPr lang="sr-Cyrl-RS" sz="2200" dirty="0"/>
              <a:t>у </a:t>
            </a:r>
            <a:r>
              <a:rPr lang="en-US" sz="2200" dirty="0" err="1"/>
              <a:t>предузетничкој</a:t>
            </a:r>
            <a:r>
              <a:rPr lang="en-US" sz="2200" dirty="0"/>
              <a:t> активности. Визија се односи на јасну и инспиративну идеју будућности која води појединца. То је дугорочни циљ или жељени исход </a:t>
            </a:r>
            <a:r>
              <a:rPr lang="en-US" sz="2200" dirty="0" err="1"/>
              <a:t>који</a:t>
            </a:r>
            <a:r>
              <a:rPr lang="en-US" sz="2200" dirty="0"/>
              <a:t> </a:t>
            </a:r>
            <a:r>
              <a:rPr lang="sr-Cyrl-RS" sz="2200" dirty="0"/>
              <a:t>показује</a:t>
            </a:r>
            <a:r>
              <a:rPr lang="en-US" sz="2200" dirty="0"/>
              <a:t> правац и </a:t>
            </a:r>
            <a:r>
              <a:rPr lang="sr-Cyrl-RS" sz="2200" dirty="0"/>
              <a:t>даје </a:t>
            </a:r>
            <a:r>
              <a:rPr lang="en-US" sz="2200" dirty="0" err="1"/>
              <a:t>сврху</a:t>
            </a:r>
            <a:r>
              <a:rPr lang="en-US" sz="2200" dirty="0"/>
              <a:t>. Према истраживањима, лидерство је способност утицаја на активности појединца или групе ка постизању циља (</a:t>
            </a:r>
            <a:r>
              <a:rPr lang="en-US" sz="2200" dirty="0" err="1"/>
              <a:t>Адисон</a:t>
            </a:r>
            <a:r>
              <a:rPr lang="en-US" sz="2200" dirty="0"/>
              <a:t>, 1985). То је способност да се група води, мотивише и утиче на њен заједнички циљ или визију. То </a:t>
            </a:r>
            <a:r>
              <a:rPr lang="en-US" sz="2200" dirty="0" err="1"/>
              <a:t>укључује</a:t>
            </a:r>
            <a:r>
              <a:rPr lang="en-US" sz="2200" dirty="0"/>
              <a:t> </a:t>
            </a:r>
            <a:r>
              <a:rPr lang="sr-Cyrl-RS" sz="2200" dirty="0"/>
              <a:t>одређивање</a:t>
            </a:r>
            <a:r>
              <a:rPr lang="en-US" sz="2200" dirty="0"/>
              <a:t> правца, стварање осећаја сврхе и мотивисање и инспирисање других да раде заједно на постизању тог циља. </a:t>
            </a:r>
            <a:r>
              <a:rPr lang="en-US" sz="2200" dirty="0" err="1"/>
              <a:t>Истраживање</a:t>
            </a:r>
            <a:r>
              <a:rPr lang="en-US" sz="2200" dirty="0"/>
              <a:t> </a:t>
            </a:r>
            <a:r>
              <a:rPr lang="en-US" sz="2200" dirty="0" err="1"/>
              <a:t>Елмути</a:t>
            </a:r>
            <a:r>
              <a:rPr lang="sr-Cyrl-RS" sz="2200" dirty="0"/>
              <a:t> и других</a:t>
            </a:r>
            <a:r>
              <a:rPr lang="en-US" sz="2200" dirty="0"/>
              <a:t> описује лидерство као састављено углавном од три елемента: вештине, перспективе и диспозиције (2005).</a:t>
            </a:r>
          </a:p>
          <a:p>
            <a:pPr algn="l" rtl="0">
              <a:lnSpc>
                <a:spcPts val="2440"/>
              </a:lnSpc>
            </a:pPr>
            <a:endParaRPr lang="en-US" sz="2200" dirty="0"/>
          </a:p>
        </p:txBody>
      </p:sp>
      <p:pic>
        <p:nvPicPr>
          <p:cNvPr id="2" name="Picture Placeholder 7">
            <a:extLst>
              <a:ext uri="{FF2B5EF4-FFF2-40B4-BE49-F238E27FC236}">
                <a16:creationId xmlns:a16="http://schemas.microsoft.com/office/drawing/2014/main" id="{2126E3A0-C31A-6AF8-E526-19EAC59B83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0312" b="30312"/>
          <a:stretch/>
        </p:blipFill>
        <p:spPr>
          <a:xfrm flipH="1">
            <a:off x="-1" y="3657601"/>
            <a:ext cx="12192000" cy="3200400"/>
          </a:xfrm>
          <a:prstGeom prst="rect">
            <a:avLst/>
          </a:prstGeom>
        </p:spPr>
      </p:pic>
    </p:spTree>
    <p:extLst>
      <p:ext uri="{BB962C8B-B14F-4D97-AF65-F5344CB8AC3E}">
        <p14:creationId xmlns:p14="http://schemas.microsoft.com/office/powerpoint/2010/main" val="3213350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a:xfrm>
            <a:off x="2268793" y="693175"/>
            <a:ext cx="7654413" cy="2609267"/>
          </a:xfrm>
        </p:spPr>
        <p:txBody>
          <a:bodyPr>
            <a:noAutofit/>
          </a:bodyPr>
          <a:lstStyle/>
          <a:p>
            <a:pPr algn="just" rtl="0">
              <a:lnSpc>
                <a:spcPts val="2340"/>
              </a:lnSpc>
            </a:pPr>
            <a:r>
              <a:rPr lang="en-US" sz="1800" dirty="0"/>
              <a:t>Управљање се односи на процес организовања и координације ресурса за постизање циљева. То укључује планирање, организовање, усмеравање и контролу активности за </a:t>
            </a:r>
            <a:r>
              <a:rPr lang="en-US" sz="1800" dirty="0" err="1"/>
              <a:t>постизање</a:t>
            </a:r>
            <a:r>
              <a:rPr lang="en-US" sz="1800" dirty="0"/>
              <a:t> </a:t>
            </a:r>
            <a:r>
              <a:rPr lang="sr-Cyrl-RS" sz="1800" dirty="0"/>
              <a:t>одређених </a:t>
            </a:r>
            <a:r>
              <a:rPr lang="en-US" sz="1800" dirty="0" err="1"/>
              <a:t>циљев</a:t>
            </a:r>
            <a:r>
              <a:rPr lang="sr-Cyrl-RS" sz="1800" dirty="0"/>
              <a:t>а</a:t>
            </a:r>
            <a:r>
              <a:rPr lang="en-US" sz="1800" dirty="0"/>
              <a:t>.</a:t>
            </a:r>
            <a:r>
              <a:rPr lang="sr-Cyrl-RS" sz="1800" dirty="0"/>
              <a:t> </a:t>
            </a:r>
            <a:r>
              <a:rPr lang="en-US" sz="1800" dirty="0" err="1"/>
              <a:t>Мобилисање</a:t>
            </a:r>
            <a:r>
              <a:rPr lang="sr-Cyrl-RS" sz="1800" dirty="0"/>
              <a:t> </a:t>
            </a:r>
            <a:r>
              <a:rPr lang="en-US" sz="1800" dirty="0" err="1"/>
              <a:t>други</a:t>
            </a:r>
            <a:r>
              <a:rPr lang="sr-Cyrl-RS" sz="1800" dirty="0"/>
              <a:t>х</a:t>
            </a:r>
            <a:r>
              <a:rPr lang="en-US" sz="1800" dirty="0"/>
              <a:t> подразумева инспирисање, </a:t>
            </a:r>
            <a:r>
              <a:rPr lang="sr-Cyrl-RS" sz="1800" dirty="0"/>
              <a:t>надахњивање</a:t>
            </a:r>
            <a:r>
              <a:rPr lang="en-US" sz="1800" dirty="0"/>
              <a:t> и укључивање других. Према Оквиру предузетничких компетенција Европске комисије (</a:t>
            </a:r>
            <a:r>
              <a:rPr lang="en-US" sz="1800" dirty="0" err="1"/>
              <a:t>Бацигалупо</a:t>
            </a:r>
            <a:r>
              <a:rPr lang="en-US" sz="1800" dirty="0"/>
              <a:t>,</a:t>
            </a:r>
            <a:r>
              <a:rPr lang="sr-Cyrl-RS" sz="1800" dirty="0"/>
              <a:t> </a:t>
            </a:r>
            <a:r>
              <a:rPr lang="en-US" sz="1800" dirty="0" err="1"/>
              <a:t>Кампилис</a:t>
            </a:r>
            <a:r>
              <a:rPr lang="en-US" sz="1800" dirty="0"/>
              <a:t>, Пуние, Ван ден Бранде, 2016), </a:t>
            </a:r>
            <a:r>
              <a:rPr lang="en-US" sz="1800" dirty="0" err="1"/>
              <a:t>способност</a:t>
            </a:r>
            <a:r>
              <a:rPr lang="en-US" sz="1800" dirty="0"/>
              <a:t> </a:t>
            </a:r>
            <a:r>
              <a:rPr lang="en-US" sz="1800" dirty="0" err="1"/>
              <a:t>да</a:t>
            </a:r>
            <a:r>
              <a:rPr lang="sr-Cyrl-RS" sz="1800" dirty="0"/>
              <a:t> мобилишемо друге</a:t>
            </a:r>
            <a:r>
              <a:rPr lang="en-US" sz="1800" dirty="0"/>
              <a:t> укључује:</a:t>
            </a:r>
          </a:p>
          <a:p>
            <a:pPr algn="just" rtl="0">
              <a:lnSpc>
                <a:spcPts val="2340"/>
              </a:lnSpc>
            </a:pPr>
            <a:endParaRPr lang="en-US" sz="1800" dirty="0"/>
          </a:p>
          <a:p>
            <a:pPr marL="342900" indent="-342900" algn="just">
              <a:lnSpc>
                <a:spcPts val="2340"/>
              </a:lnSpc>
              <a:buClr>
                <a:srgbClr val="60A9DD"/>
              </a:buClr>
              <a:buFont typeface="Arial" panose="020B0604020202020204" pitchFamily="34" charset="0"/>
              <a:buChar char="•"/>
            </a:pPr>
            <a:r>
              <a:rPr lang="sr-Cyrl-RS" sz="1800" dirty="0" err="1"/>
              <a:t>и</a:t>
            </a:r>
            <a:r>
              <a:rPr lang="en-US" sz="1800" dirty="0" err="1"/>
              <a:t>нспири</a:t>
            </a:r>
            <a:r>
              <a:rPr lang="sr-Cyrl-RS" sz="1800" dirty="0"/>
              <a:t>сање</a:t>
            </a:r>
            <a:r>
              <a:rPr lang="en-US" sz="1800" dirty="0"/>
              <a:t> и </a:t>
            </a:r>
            <a:r>
              <a:rPr lang="sr-Cyrl-RS" sz="1800" dirty="0"/>
              <a:t>надахњивање</a:t>
            </a:r>
            <a:r>
              <a:rPr lang="en-US" sz="1800" dirty="0"/>
              <a:t> </a:t>
            </a:r>
            <a:r>
              <a:rPr lang="en-US" sz="1800" dirty="0" err="1"/>
              <a:t>релевантн</a:t>
            </a:r>
            <a:r>
              <a:rPr lang="sr-Cyrl-RS" sz="1800" dirty="0"/>
              <a:t>их</a:t>
            </a:r>
            <a:r>
              <a:rPr lang="en-US" sz="1800" dirty="0"/>
              <a:t> </a:t>
            </a:r>
            <a:r>
              <a:rPr lang="en-US" sz="1800" dirty="0" err="1"/>
              <a:t>заинтересован</a:t>
            </a:r>
            <a:r>
              <a:rPr lang="sr-Cyrl-RS" sz="1800" dirty="0"/>
              <a:t>их</a:t>
            </a:r>
            <a:r>
              <a:rPr lang="en-US" sz="1800" dirty="0"/>
              <a:t> </a:t>
            </a:r>
            <a:r>
              <a:rPr lang="en-US" sz="1800" dirty="0" err="1"/>
              <a:t>стран</a:t>
            </a:r>
            <a:r>
              <a:rPr lang="sr-Cyrl-RS" sz="1800" dirty="0"/>
              <a:t>а,</a:t>
            </a:r>
            <a:endParaRPr lang="en-US" sz="1800" dirty="0"/>
          </a:p>
          <a:p>
            <a:pPr marL="342900" indent="-342900" algn="just" rtl="0">
              <a:lnSpc>
                <a:spcPts val="2340"/>
              </a:lnSpc>
              <a:buClr>
                <a:srgbClr val="60A9DD"/>
              </a:buClr>
              <a:buFont typeface="Arial" panose="020B0604020202020204" pitchFamily="34" charset="0"/>
              <a:buChar char="•"/>
            </a:pPr>
            <a:r>
              <a:rPr lang="sr-Cyrl-RS" sz="1800" dirty="0" err="1"/>
              <a:t>д</a:t>
            </a:r>
            <a:r>
              <a:rPr lang="en-US" sz="1800" dirty="0" err="1"/>
              <a:t>обиja</a:t>
            </a:r>
            <a:r>
              <a:rPr lang="sr-Cyrl-RS" sz="1800" dirty="0"/>
              <a:t>ње</a:t>
            </a:r>
            <a:r>
              <a:rPr lang="en-US" sz="1800" dirty="0"/>
              <a:t> подршке која је потребна за </a:t>
            </a:r>
            <a:r>
              <a:rPr lang="en-US" sz="1800" dirty="0" err="1"/>
              <a:t>постизање</a:t>
            </a:r>
            <a:r>
              <a:rPr lang="en-US" sz="1800" dirty="0"/>
              <a:t> </a:t>
            </a:r>
            <a:r>
              <a:rPr lang="sr-Cyrl-RS" sz="1800" dirty="0"/>
              <a:t>значајних</a:t>
            </a:r>
            <a:r>
              <a:rPr lang="en-US" sz="1800" dirty="0"/>
              <a:t> </a:t>
            </a:r>
            <a:r>
              <a:rPr lang="en-US" sz="1800" dirty="0" err="1"/>
              <a:t>резултата</a:t>
            </a:r>
            <a:r>
              <a:rPr lang="sr-Cyrl-RS" sz="1800" dirty="0"/>
              <a:t>,</a:t>
            </a:r>
            <a:endParaRPr lang="en-US" sz="1800" dirty="0"/>
          </a:p>
          <a:p>
            <a:pPr marL="342900" indent="-342900" algn="just" rtl="0">
              <a:lnSpc>
                <a:spcPts val="2340"/>
              </a:lnSpc>
              <a:buClr>
                <a:srgbClr val="60A9DD"/>
              </a:buClr>
              <a:buFont typeface="Arial" panose="020B0604020202020204" pitchFamily="34" charset="0"/>
              <a:buChar char="•"/>
            </a:pPr>
            <a:r>
              <a:rPr lang="sr-Cyrl-RS" sz="1800" dirty="0"/>
              <a:t>д</a:t>
            </a:r>
            <a:r>
              <a:rPr lang="en-US" sz="1800" dirty="0" err="1"/>
              <a:t>емонстрирање</a:t>
            </a:r>
            <a:r>
              <a:rPr lang="en-US" sz="1800" dirty="0"/>
              <a:t> ефикасне комуникације, убеђивања, </a:t>
            </a:r>
            <a:r>
              <a:rPr lang="en-US" sz="1800" dirty="0" err="1"/>
              <a:t>прегов</a:t>
            </a:r>
            <a:r>
              <a:rPr lang="sr-Cyrl-RS" sz="1800" dirty="0"/>
              <a:t>а</a:t>
            </a:r>
            <a:r>
              <a:rPr lang="en-US" sz="1800" dirty="0" err="1"/>
              <a:t>ра</a:t>
            </a:r>
            <a:r>
              <a:rPr lang="sr-Cyrl-RS" sz="1800" dirty="0"/>
              <a:t>ња</a:t>
            </a:r>
            <a:r>
              <a:rPr lang="en-US" sz="1800" dirty="0"/>
              <a:t> и лидерства.</a:t>
            </a:r>
          </a:p>
          <a:p>
            <a:pPr algn="l" rtl="0">
              <a:lnSpc>
                <a:spcPts val="2340"/>
              </a:lnSpc>
            </a:pPr>
            <a:endParaRPr lang="en-US" sz="1800" dirty="0"/>
          </a:p>
          <a:p>
            <a:pPr algn="l" rtl="0">
              <a:lnSpc>
                <a:spcPts val="2340"/>
              </a:lnSpc>
            </a:pPr>
            <a:endParaRPr lang="en-US" sz="1800" dirty="0"/>
          </a:p>
        </p:txBody>
      </p:sp>
      <p:pic>
        <p:nvPicPr>
          <p:cNvPr id="6" name="Picture Placeholder 5">
            <a:extLst>
              <a:ext uri="{FF2B5EF4-FFF2-40B4-BE49-F238E27FC236}">
                <a16:creationId xmlns:a16="http://schemas.microsoft.com/office/drawing/2014/main" id="{4DDF4182-52AB-9643-48E2-3632A828BB1F}"/>
              </a:ext>
            </a:extLst>
          </p:cNvPr>
          <p:cNvPicPr>
            <a:picLocks noGrp="1" noChangeAspect="1"/>
          </p:cNvPicPr>
          <p:nvPr>
            <p:ph type="pic" sz="quarter" idx="21"/>
          </p:nvPr>
        </p:nvPicPr>
        <p:blipFill rotWithShape="1">
          <a:blip r:embed="rId2"/>
          <a:srcRect l="583" r="13159" b="12576"/>
          <a:stretch/>
        </p:blipFill>
        <p:spPr>
          <a:xfrm>
            <a:off x="0" y="0"/>
            <a:ext cx="12192000" cy="6858000"/>
          </a:xfrm>
        </p:spPr>
      </p:pic>
    </p:spTree>
    <p:extLst>
      <p:ext uri="{BB962C8B-B14F-4D97-AF65-F5344CB8AC3E}">
        <p14:creationId xmlns:p14="http://schemas.microsoft.com/office/powerpoint/2010/main" val="1705186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Picture Placeholder 44">
            <a:extLst>
              <a:ext uri="{FF2B5EF4-FFF2-40B4-BE49-F238E27FC236}">
                <a16:creationId xmlns:a16="http://schemas.microsoft.com/office/drawing/2014/main" id="{260DDB99-A106-482E-AB16-6C644FCD1A84}"/>
              </a:ext>
            </a:extLst>
          </p:cNvPr>
          <p:cNvPicPr>
            <a:picLocks noChangeAspect="1"/>
          </p:cNvPicPr>
          <p:nvPr/>
        </p:nvPicPr>
        <p:blipFill rotWithShape="1">
          <a:blip r:embed="rId2"/>
          <a:srcRect t="9140" b="9140"/>
          <a:stretch/>
        </p:blipFill>
        <p:spPr>
          <a:xfrm>
            <a:off x="4632325" y="0"/>
            <a:ext cx="7559675" cy="5197188"/>
          </a:xfrm>
          <a:prstGeom prst="rect">
            <a:avLst/>
          </a:prstGeom>
        </p:spPr>
      </p:pic>
      <p:sp>
        <p:nvSpPr>
          <p:cNvPr id="68" name="Slide Number Placeholder 8">
            <a:extLst>
              <a:ext uri="{FF2B5EF4-FFF2-40B4-BE49-F238E27FC236}">
                <a16:creationId xmlns:a16="http://schemas.microsoft.com/office/drawing/2014/main" id="{AABDBAD1-0C6B-D953-2F78-AD1337D1D280}"/>
              </a:ext>
            </a:extLst>
          </p:cNvPr>
          <p:cNvSpPr txBox="1">
            <a:spLocks/>
          </p:cNvSpPr>
          <p:nvPr/>
        </p:nvSpPr>
        <p:spPr>
          <a:xfrm>
            <a:off x="7202488" y="9578536"/>
            <a:ext cx="357187" cy="266700"/>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lgn="l" rtl="0"/>
              <a:t>39</a:t>
            </a:fld>
            <a:endParaRPr lang="en-US" dirty="0"/>
          </a:p>
        </p:txBody>
      </p:sp>
      <p:grpSp>
        <p:nvGrpSpPr>
          <p:cNvPr id="97" name="Group 96">
            <a:extLst>
              <a:ext uri="{FF2B5EF4-FFF2-40B4-BE49-F238E27FC236}">
                <a16:creationId xmlns:a16="http://schemas.microsoft.com/office/drawing/2014/main" id="{F02DA6CD-FFC4-7B90-EE9D-CA32AE079F50}"/>
              </a:ext>
            </a:extLst>
          </p:cNvPr>
          <p:cNvGrpSpPr/>
          <p:nvPr/>
        </p:nvGrpSpPr>
        <p:grpSpPr>
          <a:xfrm>
            <a:off x="10042065" y="5850412"/>
            <a:ext cx="1959435" cy="484201"/>
            <a:chOff x="0" y="9355361"/>
            <a:chExt cx="1959435" cy="484201"/>
          </a:xfrm>
        </p:grpSpPr>
        <p:sp>
          <p:nvSpPr>
            <p:cNvPr id="98" name="Rectangle 97">
              <a:extLst>
                <a:ext uri="{FF2B5EF4-FFF2-40B4-BE49-F238E27FC236}">
                  <a16:creationId xmlns:a16="http://schemas.microsoft.com/office/drawing/2014/main" id="{993FE277-16B5-D992-C8E0-D6E7163352CB}"/>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99" name="Picture 98">
              <a:extLst>
                <a:ext uri="{FF2B5EF4-FFF2-40B4-BE49-F238E27FC236}">
                  <a16:creationId xmlns:a16="http://schemas.microsoft.com/office/drawing/2014/main" id="{7E8791C6-1853-66E5-85ED-3379908568A0}"/>
                </a:ext>
              </a:extLst>
            </p:cNvPr>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pic>
        <p:nvPicPr>
          <p:cNvPr id="100" name="Picture 99">
            <a:extLst>
              <a:ext uri="{FF2B5EF4-FFF2-40B4-BE49-F238E27FC236}">
                <a16:creationId xmlns:a16="http://schemas.microsoft.com/office/drawing/2014/main" id="{DD8C6B3C-2870-87D3-9592-F5081F92B6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641" r="23641"/>
          <a:stretch/>
        </p:blipFill>
        <p:spPr>
          <a:xfrm>
            <a:off x="-18084" y="0"/>
            <a:ext cx="5876719" cy="5197188"/>
          </a:xfrm>
          <a:prstGeom prst="rect">
            <a:avLst/>
          </a:prstGeom>
        </p:spPr>
      </p:pic>
      <p:sp>
        <p:nvSpPr>
          <p:cNvPr id="101" name="Rectangle 100">
            <a:extLst>
              <a:ext uri="{FF2B5EF4-FFF2-40B4-BE49-F238E27FC236}">
                <a16:creationId xmlns:a16="http://schemas.microsoft.com/office/drawing/2014/main" id="{1D1CDFCE-290D-70E1-FEB1-54DA4F45D669}"/>
              </a:ext>
            </a:extLst>
          </p:cNvPr>
          <p:cNvSpPr/>
          <p:nvPr/>
        </p:nvSpPr>
        <p:spPr>
          <a:xfrm>
            <a:off x="5341684" y="61757"/>
            <a:ext cx="6850316" cy="5135431"/>
          </a:xfrm>
          <a:prstGeom prst="rect">
            <a:avLst/>
          </a:prstGeom>
          <a:gradFill flip="none" rotWithShape="1">
            <a:gsLst>
              <a:gs pos="0">
                <a:srgbClr val="1C1442">
                  <a:alpha val="13369"/>
                </a:srgbClr>
              </a:gs>
              <a:gs pos="63000">
                <a:srgbClr val="8A2061">
                  <a:alpha val="50000"/>
                </a:srgbClr>
              </a:gs>
              <a:gs pos="100000">
                <a:srgbClr val="1C1442">
                  <a:alpha val="59642"/>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2" name="Graphic 3">
            <a:extLst>
              <a:ext uri="{FF2B5EF4-FFF2-40B4-BE49-F238E27FC236}">
                <a16:creationId xmlns:a16="http://schemas.microsoft.com/office/drawing/2014/main" id="{A923C013-89C3-B0A1-6F89-5A272891DA37}"/>
              </a:ext>
            </a:extLst>
          </p:cNvPr>
          <p:cNvGrpSpPr/>
          <p:nvPr/>
        </p:nvGrpSpPr>
        <p:grpSpPr>
          <a:xfrm>
            <a:off x="11101692" y="4456144"/>
            <a:ext cx="280634" cy="280634"/>
            <a:chOff x="1950027" y="2499889"/>
            <a:chExt cx="850463" cy="850463"/>
          </a:xfrm>
        </p:grpSpPr>
        <p:sp>
          <p:nvSpPr>
            <p:cNvPr id="103" name="Freeform 102">
              <a:extLst>
                <a:ext uri="{FF2B5EF4-FFF2-40B4-BE49-F238E27FC236}">
                  <a16:creationId xmlns:a16="http://schemas.microsoft.com/office/drawing/2014/main" id="{AFAB65A4-F229-5552-3FB5-65FDE75A9619}"/>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pPr algn="l" rtl="0"/>
              <a:endParaRPr lang="en-US" dirty="0">
                <a:latin typeface="Calibri" panose="020F0502020204030204" pitchFamily="34" charset="0"/>
                <a:cs typeface="Calibri" panose="020F0502020204030204" pitchFamily="34" charset="0"/>
              </a:endParaRPr>
            </a:p>
          </p:txBody>
        </p:sp>
        <p:grpSp>
          <p:nvGrpSpPr>
            <p:cNvPr id="104" name="Graphic 3">
              <a:extLst>
                <a:ext uri="{FF2B5EF4-FFF2-40B4-BE49-F238E27FC236}">
                  <a16:creationId xmlns:a16="http://schemas.microsoft.com/office/drawing/2014/main" id="{C9DC8A76-238E-B283-C807-94F009526FDD}"/>
                </a:ext>
              </a:extLst>
            </p:cNvPr>
            <p:cNvGrpSpPr/>
            <p:nvPr/>
          </p:nvGrpSpPr>
          <p:grpSpPr>
            <a:xfrm>
              <a:off x="2107521" y="2657382"/>
              <a:ext cx="535476" cy="535477"/>
              <a:chOff x="2107521" y="2657382"/>
              <a:chExt cx="535476" cy="535477"/>
            </a:xfrm>
            <a:solidFill>
              <a:srgbClr val="FFFFFF"/>
            </a:solidFill>
          </p:grpSpPr>
          <p:sp>
            <p:nvSpPr>
              <p:cNvPr id="105" name="Freeform 104">
                <a:extLst>
                  <a:ext uri="{FF2B5EF4-FFF2-40B4-BE49-F238E27FC236}">
                    <a16:creationId xmlns:a16="http://schemas.microsoft.com/office/drawing/2014/main" id="{3F508899-355F-2499-C3FB-641EC30D8A4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pPr algn="l" rtl="0"/>
                <a:endParaRPr lang="en-US" dirty="0">
                  <a:latin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FADD7853-1EB1-6184-F0B2-E6AAD40F13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pPr algn="l" rtl="0"/>
                <a:endParaRPr lang="en-US" dirty="0">
                  <a:latin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1C65318D-FA5D-9D7A-A774-20DC1800AC4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pPr algn="l" rtl="0"/>
                <a:endParaRPr lang="en-US" dirty="0">
                  <a:latin typeface="Calibri" panose="020F0502020204030204" pitchFamily="34" charset="0"/>
                  <a:cs typeface="Calibri" panose="020F0502020204030204" pitchFamily="34" charset="0"/>
                </a:endParaRPr>
              </a:p>
            </p:txBody>
          </p:sp>
        </p:grpSp>
      </p:grpSp>
      <p:grpSp>
        <p:nvGrpSpPr>
          <p:cNvPr id="108" name="Graphic 3">
            <a:extLst>
              <a:ext uri="{FF2B5EF4-FFF2-40B4-BE49-F238E27FC236}">
                <a16:creationId xmlns:a16="http://schemas.microsoft.com/office/drawing/2014/main" id="{7EAE78CE-FDE2-3F88-3D5A-3A3831C4D248}"/>
              </a:ext>
            </a:extLst>
          </p:cNvPr>
          <p:cNvGrpSpPr/>
          <p:nvPr/>
        </p:nvGrpSpPr>
        <p:grpSpPr>
          <a:xfrm>
            <a:off x="10409461" y="4456144"/>
            <a:ext cx="280634" cy="280634"/>
            <a:chOff x="-147782" y="2499889"/>
            <a:chExt cx="850463" cy="850463"/>
          </a:xfrm>
        </p:grpSpPr>
        <p:sp>
          <p:nvSpPr>
            <p:cNvPr id="109" name="Freeform 108">
              <a:extLst>
                <a:ext uri="{FF2B5EF4-FFF2-40B4-BE49-F238E27FC236}">
                  <a16:creationId xmlns:a16="http://schemas.microsoft.com/office/drawing/2014/main" id="{F54FE3A4-9A65-9FD2-630A-6F65ED5A93A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pPr algn="l" rtl="0"/>
              <a:endParaRPr lang="en-US" dirty="0">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F2FB973A-95BD-8B12-AB56-986CF7EA7D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pPr algn="l" rtl="0"/>
              <a:endParaRPr lang="en-US" dirty="0">
                <a:latin typeface="Calibri" panose="020F0502020204030204" pitchFamily="34" charset="0"/>
                <a:cs typeface="Calibri" panose="020F0502020204030204" pitchFamily="34" charset="0"/>
              </a:endParaRPr>
            </a:p>
          </p:txBody>
        </p:sp>
      </p:grpSp>
      <p:grpSp>
        <p:nvGrpSpPr>
          <p:cNvPr id="111" name="Graphic 3">
            <a:extLst>
              <a:ext uri="{FF2B5EF4-FFF2-40B4-BE49-F238E27FC236}">
                <a16:creationId xmlns:a16="http://schemas.microsoft.com/office/drawing/2014/main" id="{6A8F9412-735E-7844-8860-AF0D2460D177}"/>
              </a:ext>
            </a:extLst>
          </p:cNvPr>
          <p:cNvGrpSpPr/>
          <p:nvPr/>
        </p:nvGrpSpPr>
        <p:grpSpPr>
          <a:xfrm>
            <a:off x="11447600" y="4456144"/>
            <a:ext cx="280634" cy="280634"/>
            <a:chOff x="2998302" y="2499889"/>
            <a:chExt cx="850463" cy="850463"/>
          </a:xfrm>
        </p:grpSpPr>
        <p:sp>
          <p:nvSpPr>
            <p:cNvPr id="112" name="Freeform 111">
              <a:extLst>
                <a:ext uri="{FF2B5EF4-FFF2-40B4-BE49-F238E27FC236}">
                  <a16:creationId xmlns:a16="http://schemas.microsoft.com/office/drawing/2014/main" id="{F63F9586-0124-CD52-20D4-EB3EE5244E2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86BA8"/>
            </a:solidFill>
            <a:ln w="6294" cap="flat">
              <a:noFill/>
              <a:prstDash val="solid"/>
              <a:miter/>
            </a:ln>
          </p:spPr>
          <p:txBody>
            <a:bodyPr rtlCol="0" anchor="ctr"/>
            <a:lstStyle/>
            <a:p>
              <a:pPr algn="l" rtl="0"/>
              <a:endParaRPr lang="en-US" dirty="0">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C9AA8F49-ED78-AA89-7931-E069FC3381B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pPr algn="l" rtl="0"/>
              <a:endParaRPr lang="en-US" dirty="0">
                <a:latin typeface="Calibri" panose="020F0502020204030204" pitchFamily="34" charset="0"/>
                <a:cs typeface="Calibri" panose="020F0502020204030204" pitchFamily="34" charset="0"/>
              </a:endParaRPr>
            </a:p>
          </p:txBody>
        </p:sp>
      </p:grpSp>
      <p:grpSp>
        <p:nvGrpSpPr>
          <p:cNvPr id="114" name="Graphic 3">
            <a:extLst>
              <a:ext uri="{FF2B5EF4-FFF2-40B4-BE49-F238E27FC236}">
                <a16:creationId xmlns:a16="http://schemas.microsoft.com/office/drawing/2014/main" id="{04696390-7F45-2458-65FA-6C2B216D3572}"/>
              </a:ext>
            </a:extLst>
          </p:cNvPr>
          <p:cNvGrpSpPr/>
          <p:nvPr/>
        </p:nvGrpSpPr>
        <p:grpSpPr>
          <a:xfrm>
            <a:off x="10063554" y="4456144"/>
            <a:ext cx="280634" cy="280842"/>
            <a:chOff x="-1196056" y="2499889"/>
            <a:chExt cx="850463" cy="851093"/>
          </a:xfrm>
        </p:grpSpPr>
        <p:sp>
          <p:nvSpPr>
            <p:cNvPr id="115" name="Freeform 114">
              <a:extLst>
                <a:ext uri="{FF2B5EF4-FFF2-40B4-BE49-F238E27FC236}">
                  <a16:creationId xmlns:a16="http://schemas.microsoft.com/office/drawing/2014/main" id="{70FC8DA4-D4F3-B837-703A-5D3E310CCD2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86BA8"/>
            </a:solidFill>
            <a:ln w="6294" cap="flat">
              <a:noFill/>
              <a:prstDash val="solid"/>
              <a:miter/>
            </a:ln>
          </p:spPr>
          <p:txBody>
            <a:bodyPr rtlCol="0" anchor="ctr"/>
            <a:lstStyle/>
            <a:p>
              <a:pPr algn="l" rtl="0"/>
              <a:endParaRPr lang="en-US" dirty="0">
                <a:latin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64DA7E4A-BB03-BB9F-7EAF-3C9C87D7577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pPr algn="l" rtl="0"/>
              <a:endParaRPr lang="en-US" dirty="0">
                <a:latin typeface="Calibri" panose="020F0502020204030204" pitchFamily="34" charset="0"/>
                <a:cs typeface="Calibri" panose="020F0502020204030204" pitchFamily="34" charset="0"/>
              </a:endParaRPr>
            </a:p>
          </p:txBody>
        </p:sp>
      </p:grpSp>
      <p:sp>
        <p:nvSpPr>
          <p:cNvPr id="117" name="Freeform 116">
            <a:extLst>
              <a:ext uri="{FF2B5EF4-FFF2-40B4-BE49-F238E27FC236}">
                <a16:creationId xmlns:a16="http://schemas.microsoft.com/office/drawing/2014/main" id="{19140FA2-30FC-528C-8073-9FB6D57335F6}"/>
              </a:ext>
            </a:extLst>
          </p:cNvPr>
          <p:cNvSpPr/>
          <p:nvPr/>
        </p:nvSpPr>
        <p:spPr>
          <a:xfrm>
            <a:off x="10755577" y="445614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pPr algn="l" rtl="0"/>
            <a:endParaRPr lang="en-US" dirty="0">
              <a:latin typeface="Calibri" panose="020F0502020204030204" pitchFamily="34" charset="0"/>
              <a:cs typeface="Calibri" panose="020F0502020204030204" pitchFamily="34" charset="0"/>
            </a:endParaRPr>
          </a:p>
        </p:txBody>
      </p:sp>
      <p:sp>
        <p:nvSpPr>
          <p:cNvPr id="118" name="Text Placeholder 32">
            <a:extLst>
              <a:ext uri="{FF2B5EF4-FFF2-40B4-BE49-F238E27FC236}">
                <a16:creationId xmlns:a16="http://schemas.microsoft.com/office/drawing/2014/main" id="{DB99FCB8-645E-4C8B-ED89-CEFC4874C2D8}"/>
              </a:ext>
            </a:extLst>
          </p:cNvPr>
          <p:cNvSpPr txBox="1">
            <a:spLocks/>
          </p:cNvSpPr>
          <p:nvPr/>
        </p:nvSpPr>
        <p:spPr>
          <a:xfrm>
            <a:off x="8260938" y="3762202"/>
            <a:ext cx="3562254" cy="502035"/>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2400" dirty="0">
                <a:solidFill>
                  <a:schemeClr val="bg1"/>
                </a:solidFill>
                <a:latin typeface="Calibri" panose="020F0502020204030204" pitchFamily="34" charset="0"/>
                <a:cs typeface="Calibri" panose="020F0502020204030204" pitchFamily="34" charset="0"/>
              </a:rPr>
              <a:t>Пратите наше путовање овде</a:t>
            </a:r>
            <a:endParaRPr lang="en-US" sz="2400" dirty="0">
              <a:solidFill>
                <a:schemeClr val="bg1"/>
              </a:solidFill>
              <a:latin typeface="Calibri" panose="020F0502020204030204" pitchFamily="34" charset="0"/>
              <a:cs typeface="Calibri" panose="020F0502020204030204" pitchFamily="34" charset="0"/>
            </a:endParaRPr>
          </a:p>
        </p:txBody>
      </p:sp>
      <p:pic>
        <p:nvPicPr>
          <p:cNvPr id="119" name="Graphic 118" descr="World with solid fill">
            <a:extLst>
              <a:ext uri="{FF2B5EF4-FFF2-40B4-BE49-F238E27FC236}">
                <a16:creationId xmlns:a16="http://schemas.microsoft.com/office/drawing/2014/main" id="{F2CE26E7-BBC6-CC1B-69F0-FAD03F6EC5C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72856" y="4473423"/>
            <a:ext cx="246077" cy="246077"/>
          </a:xfrm>
          <a:prstGeom prst="rect">
            <a:avLst/>
          </a:prstGeom>
        </p:spPr>
      </p:pic>
      <p:sp>
        <p:nvSpPr>
          <p:cNvPr id="120" name="Text Placeholder 4">
            <a:extLst>
              <a:ext uri="{FF2B5EF4-FFF2-40B4-BE49-F238E27FC236}">
                <a16:creationId xmlns:a16="http://schemas.microsoft.com/office/drawing/2014/main" id="{C0B1A1A0-FCEC-D147-FFA5-D5EF9938CC67}"/>
              </a:ext>
            </a:extLst>
          </p:cNvPr>
          <p:cNvSpPr txBox="1">
            <a:spLocks/>
          </p:cNvSpPr>
          <p:nvPr/>
        </p:nvSpPr>
        <p:spPr>
          <a:xfrm>
            <a:off x="489494" y="5850412"/>
            <a:ext cx="3517899" cy="35954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l" rtl="0">
              <a:buNone/>
            </a:pPr>
            <a:r>
              <a:rPr lang="en-US" sz="2800">
                <a:solidFill>
                  <a:srgbClr val="1C1442"/>
                </a:solidFill>
              </a:rPr>
              <a:t>www.</a:t>
            </a:r>
            <a:r>
              <a:rPr lang="en-US" sz="2800" b="1">
                <a:solidFill>
                  <a:srgbClr val="1C1442"/>
                </a:solidFill>
              </a:rPr>
              <a:t>be21skilled</a:t>
            </a:r>
            <a:r>
              <a:rPr lang="en-US" sz="2800">
                <a:solidFill>
                  <a:srgbClr val="1C1442"/>
                </a:solidFill>
              </a:rPr>
              <a:t>.eu</a:t>
            </a:r>
            <a:endParaRPr lang="en-US" sz="2800" dirty="0">
              <a:solidFill>
                <a:srgbClr val="1C1442"/>
              </a:solidFill>
            </a:endParaRPr>
          </a:p>
        </p:txBody>
      </p:sp>
      <p:sp>
        <p:nvSpPr>
          <p:cNvPr id="28" name="TextBox 27"/>
          <p:cNvSpPr txBox="1"/>
          <p:nvPr/>
        </p:nvSpPr>
        <p:spPr>
          <a:xfrm>
            <a:off x="10850880" y="5850412"/>
            <a:ext cx="1238542" cy="584775"/>
          </a:xfrm>
          <a:prstGeom prst="rect">
            <a:avLst/>
          </a:prstGeom>
          <a:solidFill>
            <a:schemeClr val="bg1"/>
          </a:solidFill>
        </p:spPr>
        <p:txBody>
          <a:bodyPr wrap="square" rtlCol="0">
            <a:spAutoFit/>
          </a:bodyPr>
          <a:lstStyle/>
          <a:p>
            <a:r>
              <a:rPr lang="sr-Cyrl-RS" sz="800" b="1" dirty="0">
                <a:solidFill>
                  <a:srgbClr val="186BA8"/>
                </a:solidFill>
              </a:rPr>
              <a:t>Кофинансирано од стране ЕУ</a:t>
            </a:r>
            <a:endParaRPr lang="en-US" sz="800" b="1" dirty="0">
              <a:solidFill>
                <a:srgbClr val="186BA8"/>
              </a:solidFill>
            </a:endParaRPr>
          </a:p>
          <a:p>
            <a:r>
              <a:rPr lang="sr-Cyrl-RS" sz="800" b="1" dirty="0">
                <a:solidFill>
                  <a:srgbClr val="186BA8"/>
                </a:solidFill>
              </a:rPr>
              <a:t>програма Еразмус+</a:t>
            </a:r>
            <a:endParaRPr lang="en-US" sz="800" b="1" dirty="0">
              <a:solidFill>
                <a:srgbClr val="186BA8"/>
              </a:solidFill>
            </a:endParaRPr>
          </a:p>
        </p:txBody>
      </p:sp>
    </p:spTree>
    <p:extLst>
      <p:ext uri="{BB962C8B-B14F-4D97-AF65-F5344CB8AC3E}">
        <p14:creationId xmlns:p14="http://schemas.microsoft.com/office/powerpoint/2010/main" val="4291396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39353" y="1473200"/>
            <a:ext cx="6852047" cy="3235130"/>
          </a:xfrm>
        </p:spPr>
        <p:txBody>
          <a:bodyPr/>
          <a:lstStyle/>
          <a:p>
            <a:pPr algn="just" rtl="0"/>
            <a:r>
              <a:rPr lang="en-US" sz="2200" dirty="0"/>
              <a:t>Треба напоменути да </a:t>
            </a:r>
            <a:r>
              <a:rPr lang="en-US" sz="2200" dirty="0" err="1"/>
              <a:t>је</a:t>
            </a:r>
            <a:r>
              <a:rPr lang="en-US" sz="2200" dirty="0"/>
              <a:t> </a:t>
            </a:r>
            <a:r>
              <a:rPr lang="en-US" sz="2200" dirty="0" err="1"/>
              <a:t>листа</a:t>
            </a:r>
            <a:r>
              <a:rPr lang="en-US" sz="2200" dirty="0"/>
              <a:t> </a:t>
            </a:r>
            <a:r>
              <a:rPr lang="sr-Cyrl-RS" sz="2200" dirty="0"/>
              <a:t>вештина за 21. век </a:t>
            </a:r>
            <a:r>
              <a:rPr lang="en-US" sz="2200" dirty="0" err="1"/>
              <a:t>развијена</a:t>
            </a:r>
            <a:r>
              <a:rPr lang="en-US" sz="2200" dirty="0"/>
              <a:t> тако да укључује опште компетенције и компетенције које се подједнако примењују на све области СТЕМ образовања. Не обухвата професионалне вештине или вештине које су специфичне само за одређена поља или занимања.</a:t>
            </a:r>
          </a:p>
          <a:p>
            <a:pPr algn="just" rtl="0"/>
            <a:endParaRPr lang="en-US" sz="2200" dirty="0"/>
          </a:p>
          <a:p>
            <a:pPr algn="just" rtl="0"/>
            <a:r>
              <a:rPr lang="en-US" sz="2200" dirty="0"/>
              <a:t>Следећи део извештаја описује које су најважније </a:t>
            </a:r>
            <a:r>
              <a:rPr lang="en-US" sz="2200" dirty="0" err="1"/>
              <a:t>вештине</a:t>
            </a:r>
            <a:r>
              <a:rPr lang="en-US" sz="2200" dirty="0"/>
              <a:t> </a:t>
            </a:r>
            <a:r>
              <a:rPr lang="sr-Cyrl-RS" sz="2200" dirty="0"/>
              <a:t>за </a:t>
            </a:r>
            <a:r>
              <a:rPr lang="en-US" sz="2200" dirty="0"/>
              <a:t>21. </a:t>
            </a:r>
            <a:r>
              <a:rPr lang="en-US" sz="2200" dirty="0" err="1"/>
              <a:t>век</a:t>
            </a:r>
            <a:r>
              <a:rPr lang="en-US" sz="2200" dirty="0"/>
              <a:t> и </a:t>
            </a:r>
            <a:r>
              <a:rPr lang="en-US" sz="2200" dirty="0" err="1"/>
              <a:t>које</a:t>
            </a:r>
            <a:r>
              <a:rPr lang="en-US" sz="2200" dirty="0"/>
              <a:t> </a:t>
            </a:r>
            <a:r>
              <a:rPr lang="sr-Cyrl-RS" sz="2200" dirty="0"/>
              <a:t>„</a:t>
            </a:r>
            <a:r>
              <a:rPr lang="en-US" sz="2200" dirty="0" err="1"/>
              <a:t>под-вештине</a:t>
            </a:r>
            <a:r>
              <a:rPr lang="en-US" sz="2200" dirty="0"/>
              <a:t>” </a:t>
            </a:r>
            <a:r>
              <a:rPr lang="sr-Cyrl-RS" sz="2200" dirty="0"/>
              <a:t>оне </a:t>
            </a:r>
            <a:r>
              <a:rPr lang="en-US" sz="2200" dirty="0" err="1"/>
              <a:t>обухватају</a:t>
            </a:r>
            <a:r>
              <a:rPr lang="en-US" sz="2200" dirty="0"/>
              <a:t>, </a:t>
            </a:r>
            <a:r>
              <a:rPr lang="sr-Cyrl-RS" sz="2200" dirty="0"/>
              <a:t>а </a:t>
            </a:r>
            <a:r>
              <a:rPr lang="en-US" sz="2200" dirty="0" err="1"/>
              <a:t>на</a:t>
            </a:r>
            <a:r>
              <a:rPr lang="en-US" sz="2200" dirty="0"/>
              <a:t> основу прегледа литературе.</a:t>
            </a:r>
          </a:p>
          <a:p>
            <a:pPr algn="l" rtl="0"/>
            <a:endParaRPr lang="en-US" dirty="0"/>
          </a:p>
        </p:txBody>
      </p:sp>
      <p:pic>
        <p:nvPicPr>
          <p:cNvPr id="14" name="Picture Placeholder 13">
            <a:extLst>
              <a:ext uri="{FF2B5EF4-FFF2-40B4-BE49-F238E27FC236}">
                <a16:creationId xmlns:a16="http://schemas.microsoft.com/office/drawing/2014/main" id="{1669E9A9-4FAD-5167-C79A-DCB89ED3CD46}"/>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2025595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31562" y="3154373"/>
            <a:ext cx="8303305" cy="2035278"/>
          </a:xfrm>
        </p:spPr>
        <p:txBody>
          <a:bodyPr numCol="2"/>
          <a:lstStyle/>
          <a:p>
            <a:pPr marL="342900" indent="-342900" algn="l" rtl="0">
              <a:lnSpc>
                <a:spcPts val="2440"/>
              </a:lnSpc>
              <a:buClr>
                <a:srgbClr val="186BA8"/>
              </a:buClr>
              <a:buFont typeface="Arial" panose="020B0604020202020204" pitchFamily="34" charset="0"/>
              <a:buChar char="•"/>
            </a:pPr>
            <a:r>
              <a:rPr lang="en-US" sz="2200" dirty="0"/>
              <a:t>Аутономија</a:t>
            </a:r>
          </a:p>
          <a:p>
            <a:pPr marL="342900" indent="-342900" algn="l" rtl="0">
              <a:lnSpc>
                <a:spcPts val="2440"/>
              </a:lnSpc>
              <a:buClr>
                <a:srgbClr val="186BA8"/>
              </a:buClr>
              <a:buFont typeface="Arial" panose="020B0604020202020204" pitchFamily="34" charset="0"/>
              <a:buChar char="•"/>
            </a:pPr>
            <a:r>
              <a:rPr lang="en-US" sz="2200" dirty="0"/>
              <a:t>Самоефикасност</a:t>
            </a:r>
          </a:p>
          <a:p>
            <a:pPr marL="342900" indent="-342900" algn="l" rtl="0">
              <a:lnSpc>
                <a:spcPts val="2440"/>
              </a:lnSpc>
              <a:buClr>
                <a:srgbClr val="186BA8"/>
              </a:buClr>
              <a:buFont typeface="Arial" panose="020B0604020202020204" pitchFamily="34" charset="0"/>
              <a:buChar char="•"/>
            </a:pPr>
            <a:r>
              <a:rPr lang="en-US" sz="2200" dirty="0"/>
              <a:t>Самосвест и </a:t>
            </a:r>
            <a:r>
              <a:rPr lang="sr-Cyrl-RS" sz="2200" dirty="0"/>
              <a:t>рад на себи</a:t>
            </a:r>
            <a:endParaRPr lang="en-US" sz="2200" dirty="0"/>
          </a:p>
          <a:p>
            <a:pPr marL="342900" indent="-342900" algn="l" rtl="0">
              <a:lnSpc>
                <a:spcPts val="2440"/>
              </a:lnSpc>
              <a:buClr>
                <a:srgbClr val="186BA8"/>
              </a:buClr>
              <a:buFont typeface="Arial" panose="020B0604020202020204" pitchFamily="34" charset="0"/>
              <a:buChar char="•"/>
            </a:pPr>
            <a:r>
              <a:rPr lang="en-US" sz="2200" dirty="0"/>
              <a:t>Самоконтрола, саморегулација, самоусмеравање</a:t>
            </a:r>
          </a:p>
          <a:p>
            <a:pPr marL="342900" indent="-342900" algn="l" rtl="0">
              <a:lnSpc>
                <a:spcPts val="2440"/>
              </a:lnSpc>
              <a:buClr>
                <a:srgbClr val="186BA8"/>
              </a:buClr>
              <a:buFont typeface="Arial" panose="020B0604020202020204" pitchFamily="34" charset="0"/>
              <a:buChar char="•"/>
            </a:pPr>
            <a:r>
              <a:rPr lang="en-US" sz="2200" dirty="0"/>
              <a:t>Остваривање циљева</a:t>
            </a:r>
          </a:p>
          <a:p>
            <a:pPr marL="34290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endParaRPr lang="en-US" sz="2200" dirty="0"/>
          </a:p>
          <a:p>
            <a:pPr marL="342900" indent="-342900" algn="l" rtl="0">
              <a:lnSpc>
                <a:spcPts val="2440"/>
              </a:lnSpc>
              <a:buClr>
                <a:srgbClr val="186BA8"/>
              </a:buClr>
              <a:buFont typeface="Arial" panose="020B0604020202020204" pitchFamily="34" charset="0"/>
              <a:buChar char="•"/>
            </a:pPr>
            <a:r>
              <a:rPr lang="en-US" sz="2200" dirty="0"/>
              <a:t>Оријентација ка циљу и </a:t>
            </a:r>
            <a:r>
              <a:rPr lang="sr-Cyrl-RS" sz="2200" dirty="0"/>
              <a:t>завршетку</a:t>
            </a:r>
            <a:r>
              <a:rPr lang="en-US" sz="2200" dirty="0"/>
              <a:t> (нпр. храброст, упорност)</a:t>
            </a:r>
          </a:p>
          <a:p>
            <a:pPr marL="342900" indent="-342900" algn="l" rtl="0">
              <a:lnSpc>
                <a:spcPts val="2440"/>
              </a:lnSpc>
              <a:buClr>
                <a:srgbClr val="186BA8"/>
              </a:buClr>
              <a:buFont typeface="Arial" panose="020B0604020202020204" pitchFamily="34" charset="0"/>
              <a:buChar char="•"/>
            </a:pPr>
            <a:r>
              <a:rPr lang="sr-Cyrl-RS" sz="2200" dirty="0"/>
              <a:t>Одлучност</a:t>
            </a:r>
            <a:endParaRPr lang="en-US" sz="2200" dirty="0"/>
          </a:p>
          <a:p>
            <a:pPr marL="342900" indent="-342900" algn="l" rtl="0">
              <a:lnSpc>
                <a:spcPts val="2440"/>
              </a:lnSpc>
              <a:buClr>
                <a:srgbClr val="186BA8"/>
              </a:buClr>
              <a:buFont typeface="Arial" panose="020B0604020202020204" pitchFamily="34" charset="0"/>
              <a:buChar char="•"/>
            </a:pPr>
            <a:r>
              <a:rPr lang="en-US" sz="2200" dirty="0"/>
              <a:t>Мотивација и истрајност</a:t>
            </a:r>
          </a:p>
          <a:p>
            <a:pPr marL="342900" indent="-342900" algn="l" rtl="0">
              <a:lnSpc>
                <a:spcPts val="2440"/>
              </a:lnSpc>
              <a:buClr>
                <a:srgbClr val="186BA8"/>
              </a:buClr>
              <a:buFont typeface="Arial" panose="020B0604020202020204" pitchFamily="34" charset="0"/>
              <a:buChar char="•"/>
            </a:pPr>
            <a:r>
              <a:rPr lang="en-US" sz="2200" dirty="0"/>
              <a:t>Планирање и управљање</a:t>
            </a:r>
          </a:p>
          <a:p>
            <a:pPr marL="342900" indent="-342900" algn="l" rtl="0">
              <a:lnSpc>
                <a:spcPts val="2440"/>
              </a:lnSpc>
              <a:buClr>
                <a:srgbClr val="186BA8"/>
              </a:buClr>
              <a:buFont typeface="Arial" panose="020B0604020202020204" pitchFamily="34" charset="0"/>
              <a:buChar char="•"/>
            </a:pPr>
            <a:r>
              <a:rPr lang="en-US" sz="2200" dirty="0"/>
              <a:t>Пројектни менаџмент</a:t>
            </a:r>
          </a:p>
          <a:p>
            <a:pPr marL="342900" indent="-342900" algn="l" rtl="0">
              <a:lnSpc>
                <a:spcPts val="2440"/>
              </a:lnSpc>
              <a:buClr>
                <a:srgbClr val="186BA8"/>
              </a:buClr>
              <a:buFont typeface="Arial" panose="020B0604020202020204" pitchFamily="34" charset="0"/>
              <a:buChar char="•"/>
            </a:pPr>
            <a:r>
              <a:rPr lang="en-US" sz="2200" dirty="0"/>
              <a:t>Управљање ризиком</a:t>
            </a:r>
          </a:p>
          <a:p>
            <a:pPr marL="342900" indent="-342900" algn="l" rtl="0">
              <a:lnSpc>
                <a:spcPts val="2440"/>
              </a:lnSpc>
              <a:buClr>
                <a:srgbClr val="186BA8"/>
              </a:buClr>
              <a:buFont typeface="Arial" panose="020B0604020202020204" pitchFamily="34" charset="0"/>
              <a:buChar char="•"/>
            </a:pPr>
            <a:r>
              <a:rPr lang="en-US" sz="2200" dirty="0"/>
              <a:t>Управљање ресурсима</a:t>
            </a:r>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75239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pPr algn="l" rtl="0"/>
            <a:r>
              <a:rPr lang="sr-Cyrl-RS" dirty="0">
                <a:solidFill>
                  <a:schemeClr val="bg1"/>
                </a:solidFill>
              </a:rPr>
              <a:t>Самоконтрола</a:t>
            </a:r>
            <a:r>
              <a:rPr lang="en-US" dirty="0">
                <a:solidFill>
                  <a:schemeClr val="bg1"/>
                </a:solidFill>
              </a:rPr>
              <a:t>, сврсисходност, истрајност</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02</a:t>
            </a:r>
          </a:p>
        </p:txBody>
      </p:sp>
      <p:sp>
        <p:nvSpPr>
          <p:cNvPr id="20" name="Text Placeholder 2">
            <a:extLst>
              <a:ext uri="{FF2B5EF4-FFF2-40B4-BE49-F238E27FC236}">
                <a16:creationId xmlns:a16="http://schemas.microsoft.com/office/drawing/2014/main" id="{87295F1B-9FD4-49EE-E2CB-C0612ACB747C}"/>
              </a:ext>
            </a:extLst>
          </p:cNvPr>
          <p:cNvSpPr txBox="1">
            <a:spLocks/>
          </p:cNvSpPr>
          <p:nvPr/>
        </p:nvSpPr>
        <p:spPr>
          <a:xfrm>
            <a:off x="3210591" y="1917290"/>
            <a:ext cx="8096804" cy="34331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l" rtl="0">
              <a:lnSpc>
                <a:spcPts val="2440"/>
              </a:lnSpc>
            </a:pPr>
            <a:r>
              <a:rPr lang="en-US" sz="2200" dirty="0"/>
              <a:t>Вештине које се помињу у међународном оквиру вештина, за које аутори сматрају да су међусобно повезане и које су комбиноване у овој групи вештина, су:</a:t>
            </a:r>
          </a:p>
          <a:p>
            <a:pPr algn="l" rtl="0">
              <a:lnSpc>
                <a:spcPts val="2440"/>
              </a:lnSpc>
            </a:pPr>
            <a:endParaRPr lang="en-US" sz="2200" dirty="0"/>
          </a:p>
        </p:txBody>
      </p:sp>
    </p:spTree>
    <p:extLst>
      <p:ext uri="{BB962C8B-B14F-4D97-AF65-F5344CB8AC3E}">
        <p14:creationId xmlns:p14="http://schemas.microsoft.com/office/powerpoint/2010/main" val="185427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6A94DC-8B76-03D8-29C4-32FC3CEB2C59}"/>
              </a:ext>
            </a:extLst>
          </p:cNvPr>
          <p:cNvSpPr/>
          <p:nvPr/>
        </p:nvSpPr>
        <p:spPr>
          <a:xfrm>
            <a:off x="-1" y="655341"/>
            <a:ext cx="12192001" cy="510751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sp>
        <p:nvSpPr>
          <p:cNvPr id="11" name="Rectangle 10">
            <a:extLst>
              <a:ext uri="{FF2B5EF4-FFF2-40B4-BE49-F238E27FC236}">
                <a16:creationId xmlns:a16="http://schemas.microsoft.com/office/drawing/2014/main" id="{5BF4ECF2-634B-9032-F71C-8EFE09D42E8C}"/>
              </a:ext>
            </a:extLst>
          </p:cNvPr>
          <p:cNvSpPr/>
          <p:nvPr/>
        </p:nvSpPr>
        <p:spPr>
          <a:xfrm>
            <a:off x="7591647" y="340242"/>
            <a:ext cx="3891516" cy="5862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930987" y="855458"/>
            <a:ext cx="6352382" cy="4716002"/>
          </a:xfrm>
        </p:spPr>
        <p:txBody>
          <a:bodyPr/>
          <a:lstStyle/>
          <a:p>
            <a:pPr algn="just">
              <a:lnSpc>
                <a:spcPts val="2580"/>
              </a:lnSpc>
            </a:pPr>
            <a:r>
              <a:rPr lang="en-US" sz="2000" dirty="0" err="1">
                <a:solidFill>
                  <a:schemeClr val="bg1"/>
                </a:solidFill>
              </a:rPr>
              <a:t>Према</a:t>
            </a:r>
            <a:r>
              <a:rPr lang="en-US" sz="2000" dirty="0">
                <a:solidFill>
                  <a:schemeClr val="bg1"/>
                </a:solidFill>
              </a:rPr>
              <a:t> </a:t>
            </a:r>
            <a:r>
              <a:rPr lang="sr-Cyrl-RS" sz="2000" dirty="0">
                <a:solidFill>
                  <a:schemeClr val="bg1"/>
                </a:solidFill>
              </a:rPr>
              <a:t>„Е</a:t>
            </a:r>
            <a:r>
              <a:rPr lang="en-US" sz="2000" dirty="0">
                <a:solidFill>
                  <a:schemeClr val="bg1"/>
                </a:solidFill>
              </a:rPr>
              <a:t>SCO – European Skills, Competences, and Occupations”, вештине и </a:t>
            </a:r>
            <a:r>
              <a:rPr lang="en-US" sz="2000" dirty="0" err="1">
                <a:solidFill>
                  <a:schemeClr val="bg1"/>
                </a:solidFill>
              </a:rPr>
              <a:t>компетенције</a:t>
            </a:r>
            <a:r>
              <a:rPr lang="en-US" sz="2000" dirty="0">
                <a:solidFill>
                  <a:schemeClr val="bg1"/>
                </a:solidFill>
              </a:rPr>
              <a:t> </a:t>
            </a:r>
            <a:r>
              <a:rPr lang="sr-Cyrl-RS" sz="2000" dirty="0">
                <a:solidFill>
                  <a:schemeClr val="bg1"/>
                </a:solidFill>
              </a:rPr>
              <a:t>које се тичу рада на себи</a:t>
            </a:r>
            <a:r>
              <a:rPr lang="en-US" sz="2000" dirty="0">
                <a:solidFill>
                  <a:schemeClr val="bg1"/>
                </a:solidFill>
              </a:rPr>
              <a:t> захтевају од појединаца да разумеју и контролишу сопствене способности и ограничења и користе ову самосвест за управљање активностима у различитим контекстима.</a:t>
            </a:r>
          </a:p>
          <a:p>
            <a:pPr algn="just" rtl="0">
              <a:lnSpc>
                <a:spcPts val="2580"/>
              </a:lnSpc>
            </a:pPr>
            <a:endParaRPr lang="en-US" sz="2000" dirty="0">
              <a:solidFill>
                <a:schemeClr val="bg1"/>
              </a:solidFill>
            </a:endParaRPr>
          </a:p>
          <a:p>
            <a:pPr algn="just" rtl="0">
              <a:lnSpc>
                <a:spcPts val="2580"/>
              </a:lnSpc>
            </a:pPr>
            <a:r>
              <a:rPr lang="en-US" sz="2000" dirty="0">
                <a:solidFill>
                  <a:schemeClr val="bg1"/>
                </a:solidFill>
              </a:rPr>
              <a:t>Они укључују способност рефлексивног и одговорног деловања, прихватања повратних информација, </a:t>
            </a:r>
            <a:r>
              <a:rPr lang="en-US" sz="2000" dirty="0" err="1">
                <a:solidFill>
                  <a:schemeClr val="bg1"/>
                </a:solidFill>
              </a:rPr>
              <a:t>прилагођавањa</a:t>
            </a:r>
            <a:r>
              <a:rPr lang="en-US" sz="2000" dirty="0">
                <a:solidFill>
                  <a:schemeClr val="bg1"/>
                </a:solidFill>
              </a:rPr>
              <a:t> </a:t>
            </a:r>
            <a:r>
              <a:rPr lang="en-US" sz="2000" dirty="0" err="1">
                <a:solidFill>
                  <a:schemeClr val="bg1"/>
                </a:solidFill>
              </a:rPr>
              <a:t>променама</a:t>
            </a:r>
            <a:r>
              <a:rPr lang="en-US" sz="2000" dirty="0">
                <a:solidFill>
                  <a:schemeClr val="bg1"/>
                </a:solidFill>
              </a:rPr>
              <a:t> и тражења могућности за лични и професионални развој. Вештине и </a:t>
            </a:r>
            <a:r>
              <a:rPr lang="en-US" sz="2000" dirty="0" err="1">
                <a:solidFill>
                  <a:schemeClr val="bg1"/>
                </a:solidFill>
              </a:rPr>
              <a:t>компетенције</a:t>
            </a:r>
            <a:r>
              <a:rPr lang="en-US" sz="2000" dirty="0">
                <a:solidFill>
                  <a:schemeClr val="bg1"/>
                </a:solidFill>
              </a:rPr>
              <a:t> </a:t>
            </a:r>
            <a:r>
              <a:rPr lang="sr-Cyrl-RS" sz="2000" dirty="0">
                <a:solidFill>
                  <a:schemeClr val="bg1"/>
                </a:solidFill>
              </a:rPr>
              <a:t>рада на себи се</a:t>
            </a:r>
            <a:r>
              <a:rPr lang="en-US" sz="2000" dirty="0">
                <a:solidFill>
                  <a:schemeClr val="bg1"/>
                </a:solidFill>
              </a:rPr>
              <a:t> </a:t>
            </a:r>
            <a:r>
              <a:rPr lang="en-US" sz="2000" dirty="0" err="1">
                <a:solidFill>
                  <a:schemeClr val="bg1"/>
                </a:solidFill>
              </a:rPr>
              <a:t>могу</a:t>
            </a:r>
            <a:r>
              <a:rPr lang="en-US" sz="2000" dirty="0">
                <a:solidFill>
                  <a:schemeClr val="bg1"/>
                </a:solidFill>
              </a:rPr>
              <a:t> </a:t>
            </a:r>
            <a:r>
              <a:rPr lang="en-US" sz="2000" dirty="0" err="1">
                <a:solidFill>
                  <a:schemeClr val="bg1"/>
                </a:solidFill>
              </a:rPr>
              <a:t>алтернативно</a:t>
            </a:r>
            <a:r>
              <a:rPr lang="en-US" sz="2000" dirty="0">
                <a:solidFill>
                  <a:schemeClr val="bg1"/>
                </a:solidFill>
              </a:rPr>
              <a:t> </a:t>
            </a:r>
            <a:r>
              <a:rPr lang="en-US" sz="2000" dirty="0" err="1">
                <a:solidFill>
                  <a:schemeClr val="bg1"/>
                </a:solidFill>
              </a:rPr>
              <a:t>назвати</a:t>
            </a:r>
            <a:r>
              <a:rPr lang="en-US" sz="2000" dirty="0">
                <a:solidFill>
                  <a:schemeClr val="bg1"/>
                </a:solidFill>
              </a:rPr>
              <a:t>:</a:t>
            </a:r>
          </a:p>
          <a:p>
            <a:pPr algn="l" rtl="0">
              <a:lnSpc>
                <a:spcPts val="2580"/>
              </a:lnSpc>
            </a:pPr>
            <a:endParaRPr lang="en-US" dirty="0">
              <a:solidFill>
                <a:schemeClr val="bg1"/>
              </a:solidFill>
            </a:endParaRPr>
          </a:p>
          <a:p>
            <a:pPr algn="l" rtl="0">
              <a:lnSpc>
                <a:spcPts val="2580"/>
              </a:lnSpc>
            </a:pPr>
            <a:endParaRPr lang="en-US" dirty="0">
              <a:solidFill>
                <a:schemeClr val="bg1"/>
              </a:solidFill>
            </a:endParaRPr>
          </a:p>
        </p:txBody>
      </p:sp>
      <p:sp>
        <p:nvSpPr>
          <p:cNvPr id="8" name="Text Placeholder 6">
            <a:extLst>
              <a:ext uri="{FF2B5EF4-FFF2-40B4-BE49-F238E27FC236}">
                <a16:creationId xmlns:a16="http://schemas.microsoft.com/office/drawing/2014/main" id="{12B9B110-3791-EBCE-21F0-5FEF9CA8896B}"/>
              </a:ext>
            </a:extLst>
          </p:cNvPr>
          <p:cNvSpPr txBox="1">
            <a:spLocks/>
          </p:cNvSpPr>
          <p:nvPr/>
        </p:nvSpPr>
        <p:spPr>
          <a:xfrm>
            <a:off x="7914422" y="1095143"/>
            <a:ext cx="4585856" cy="2118316"/>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342900" lvl="0" indent="-342900" algn="l" rtl="0">
              <a:buClr>
                <a:srgbClr val="AD4097"/>
              </a:buClr>
              <a:buFont typeface="Wingdings" pitchFamily="2" charset="2"/>
              <a:buChar char="q"/>
            </a:pPr>
            <a:r>
              <a:rPr lang="en-US" sz="2600" dirty="0"/>
              <a:t>самоконтрола</a:t>
            </a:r>
          </a:p>
          <a:p>
            <a:pPr marL="342900" lvl="0" indent="-342900" algn="l" rtl="0">
              <a:buClr>
                <a:srgbClr val="AD4097"/>
              </a:buClr>
              <a:buFont typeface="Wingdings" pitchFamily="2" charset="2"/>
              <a:buChar char="q"/>
            </a:pPr>
            <a:endParaRPr lang="en-US" sz="2600" dirty="0"/>
          </a:p>
          <a:p>
            <a:pPr marL="342900" lvl="0" indent="-342900" algn="l" rtl="0">
              <a:buClr>
                <a:srgbClr val="AD4097"/>
              </a:buClr>
              <a:buFont typeface="Wingdings" pitchFamily="2" charset="2"/>
              <a:buChar char="q"/>
            </a:pPr>
            <a:r>
              <a:rPr lang="en-US" sz="2600" dirty="0"/>
              <a:t>саморегулација</a:t>
            </a:r>
          </a:p>
          <a:p>
            <a:pPr marL="342900" lvl="0" indent="-342900" algn="l" rtl="0">
              <a:buClr>
                <a:srgbClr val="AD4097"/>
              </a:buClr>
              <a:buFont typeface="Wingdings" pitchFamily="2" charset="2"/>
              <a:buChar char="q"/>
            </a:pPr>
            <a:endParaRPr lang="en-US" sz="2600" dirty="0"/>
          </a:p>
          <a:p>
            <a:pPr marL="342900" lvl="0" indent="-342900" algn="l" rtl="0">
              <a:buClr>
                <a:srgbClr val="AD4097"/>
              </a:buClr>
              <a:buFont typeface="Wingdings" pitchFamily="2" charset="2"/>
              <a:buChar char="q"/>
            </a:pPr>
            <a:r>
              <a:rPr lang="sr-Cyrl-RS" sz="2600" dirty="0"/>
              <a:t>управљање собом</a:t>
            </a:r>
            <a:endParaRPr lang="en-US" sz="2600" dirty="0"/>
          </a:p>
          <a:p>
            <a:pPr marL="342900" lvl="0" indent="-342900" algn="l" rtl="0">
              <a:buClr>
                <a:srgbClr val="AD4097"/>
              </a:buClr>
              <a:buFont typeface="Wingdings" pitchFamily="2" charset="2"/>
              <a:buChar char="q"/>
            </a:pPr>
            <a:endParaRPr lang="en-US" sz="2600" dirty="0"/>
          </a:p>
          <a:p>
            <a:pPr marL="342900" lvl="0" indent="-342900" algn="l" rtl="0">
              <a:buClr>
                <a:srgbClr val="AD4097"/>
              </a:buClr>
              <a:buFont typeface="Wingdings" pitchFamily="2" charset="2"/>
              <a:buChar char="q"/>
            </a:pPr>
            <a:r>
              <a:rPr lang="en-US" sz="2600" dirty="0"/>
              <a:t>самодисциплина и</a:t>
            </a:r>
          </a:p>
          <a:p>
            <a:pPr marL="342900" lvl="0" indent="-342900" algn="l" rtl="0">
              <a:buClr>
                <a:srgbClr val="AD4097"/>
              </a:buClr>
              <a:buFont typeface="Wingdings" pitchFamily="2" charset="2"/>
              <a:buChar char="q"/>
            </a:pPr>
            <a:endParaRPr lang="en-US" sz="2600" dirty="0"/>
          </a:p>
          <a:p>
            <a:pPr marL="342900" lvl="0" indent="-342900" algn="l" rtl="0">
              <a:buClr>
                <a:srgbClr val="AD4097"/>
              </a:buClr>
              <a:buFont typeface="Wingdings" pitchFamily="2" charset="2"/>
              <a:buChar char="q"/>
            </a:pPr>
            <a:r>
              <a:rPr lang="en-US" sz="2600" dirty="0"/>
              <a:t>професионални став</a:t>
            </a:r>
          </a:p>
          <a:p>
            <a:pPr lvl="0" algn="l" rtl="0">
              <a:buClr>
                <a:srgbClr val="AD4097"/>
              </a:buClr>
            </a:pPr>
            <a:endParaRPr lang="en-US" sz="2600" dirty="0"/>
          </a:p>
          <a:p>
            <a:pPr lvl="0" algn="l" rtl="0">
              <a:buClr>
                <a:srgbClr val="186BA8"/>
              </a:buClr>
            </a:pPr>
            <a:endParaRPr lang="en-US" sz="2600" dirty="0"/>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rtl="0"/>
            <a:endParaRPr lang="fr-CA" sz="6926"/>
          </a:p>
        </p:txBody>
      </p:sp>
    </p:spTree>
    <p:extLst>
      <p:ext uri="{BB962C8B-B14F-4D97-AF65-F5344CB8AC3E}">
        <p14:creationId xmlns:p14="http://schemas.microsoft.com/office/powerpoint/2010/main" val="237107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9F4B9ABC-6259-930A-0A9E-F273E388CAF1}"/>
              </a:ext>
            </a:extLst>
          </p:cNvPr>
          <p:cNvPicPr>
            <a:picLocks noGrp="1" noChangeAspect="1"/>
          </p:cNvPicPr>
          <p:nvPr>
            <p:ph type="pic" sz="quarter" idx="21"/>
          </p:nvPr>
        </p:nvPicPr>
        <p:blipFill rotWithShape="1">
          <a:blip r:embed="rId2"/>
          <a:srcRect l="21084" r="21084"/>
          <a:stretch/>
        </p:blipFill>
        <p:spPr>
          <a:xfrm>
            <a:off x="884606" y="0"/>
            <a:ext cx="4431673" cy="6858000"/>
          </a:xfrm>
        </p:spPr>
      </p:pic>
      <p:sp>
        <p:nvSpPr>
          <p:cNvPr id="13" name="Text Placeholder 12">
            <a:extLst>
              <a:ext uri="{FF2B5EF4-FFF2-40B4-BE49-F238E27FC236}">
                <a16:creationId xmlns:a16="http://schemas.microsoft.com/office/drawing/2014/main" id="{C2BE2D06-0FEA-4779-44D7-D425554601D4}"/>
              </a:ext>
            </a:extLst>
          </p:cNvPr>
          <p:cNvSpPr>
            <a:spLocks noGrp="1"/>
          </p:cNvSpPr>
          <p:nvPr>
            <p:ph type="body" sz="quarter" idx="48"/>
          </p:nvPr>
        </p:nvSpPr>
        <p:spPr>
          <a:xfrm>
            <a:off x="5869172" y="616689"/>
            <a:ext cx="5798221" cy="5685258"/>
          </a:xfrm>
        </p:spPr>
        <p:txBody>
          <a:bodyPr/>
          <a:lstStyle/>
          <a:p>
            <a:pPr algn="just" rtl="0">
              <a:lnSpc>
                <a:spcPts val="2580"/>
              </a:lnSpc>
            </a:pPr>
            <a:r>
              <a:rPr lang="en-US" sz="2400" dirty="0"/>
              <a:t>Према истраживањима, сврсисходност је вољни квалитет који карактеришу циљеви и задаци, уређеност и уравнотеженост радњи, мисли и осећања са сталним кретањем </a:t>
            </a:r>
            <a:r>
              <a:rPr lang="en-US" sz="2400" dirty="0" err="1"/>
              <a:t>ка</a:t>
            </a:r>
            <a:r>
              <a:rPr lang="en-US" sz="2400" dirty="0"/>
              <a:t> </a:t>
            </a:r>
            <a:r>
              <a:rPr lang="en-US" sz="2400" dirty="0" err="1"/>
              <a:t>циљу</a:t>
            </a:r>
            <a:r>
              <a:rPr lang="en-US" sz="2400" dirty="0"/>
              <a:t>.</a:t>
            </a:r>
            <a:r>
              <a:rPr lang="sr-Cyrl-RS" sz="2400" dirty="0"/>
              <a:t> </a:t>
            </a:r>
            <a:r>
              <a:rPr lang="en-US" sz="2400" dirty="0" err="1"/>
              <a:t>То</a:t>
            </a:r>
            <a:r>
              <a:rPr lang="en-US" sz="2400" dirty="0"/>
              <a:t> је квалитет осећаја за правац и јаке мотивације за постизање одређеног исхода. </a:t>
            </a:r>
            <a:endParaRPr lang="sr-Cyrl-RS" sz="2400" dirty="0"/>
          </a:p>
          <a:p>
            <a:pPr algn="just" rtl="0">
              <a:lnSpc>
                <a:spcPts val="2580"/>
              </a:lnSpc>
            </a:pPr>
            <a:endParaRPr lang="sr-Cyrl-RS" sz="2400" dirty="0"/>
          </a:p>
          <a:p>
            <a:pPr algn="just" rtl="0">
              <a:lnSpc>
                <a:spcPts val="2580"/>
              </a:lnSpc>
            </a:pPr>
            <a:r>
              <a:rPr lang="en-US" sz="2400" dirty="0" err="1"/>
              <a:t>Истрајност</a:t>
            </a:r>
            <a:r>
              <a:rPr lang="en-US" sz="2400" dirty="0"/>
              <a:t> је људска способност да дугорочно складишти енергију, да постигне циљ, да превазиђе </a:t>
            </a:r>
            <a:r>
              <a:rPr lang="en-US" sz="2400" dirty="0" err="1"/>
              <a:t>тешкоће</a:t>
            </a:r>
            <a:r>
              <a:rPr lang="en-US" sz="2400" dirty="0"/>
              <a:t> </a:t>
            </a:r>
            <a:r>
              <a:rPr lang="en-US" sz="2400" dirty="0" err="1"/>
              <a:t>различит</a:t>
            </a:r>
            <a:r>
              <a:rPr lang="sr-Cyrl-RS" sz="2400" dirty="0"/>
              <a:t>ог обима </a:t>
            </a:r>
            <a:r>
              <a:rPr lang="en-US" sz="2400" dirty="0"/>
              <a:t>(</a:t>
            </a:r>
            <a:r>
              <a:rPr lang="en-US" sz="2400" dirty="0" err="1"/>
              <a:t>Грибанет</a:t>
            </a:r>
            <a:r>
              <a:rPr lang="en-US" sz="2400" dirty="0"/>
              <a:t> </a:t>
            </a:r>
            <a:r>
              <a:rPr lang="sr-Cyrl-RS" sz="2400" dirty="0"/>
              <a:t>и други</a:t>
            </a:r>
            <a:r>
              <a:rPr lang="en-US" sz="2400" dirty="0"/>
              <a:t>, 2020). Заједно, сврсисходност и истрајност су важне особине које могу помоћи појединцу да постигне своје циљеве и превазиђе изазове.</a:t>
            </a:r>
          </a:p>
          <a:p>
            <a:pPr algn="l" rtl="0">
              <a:lnSpc>
                <a:spcPts val="2580"/>
              </a:lnSpc>
            </a:pPr>
            <a:endParaRPr lang="en-US" sz="2400" dirty="0"/>
          </a:p>
          <a:p>
            <a:pPr algn="l" rtl="0">
              <a:lnSpc>
                <a:spcPts val="2580"/>
              </a:lnSpc>
            </a:pPr>
            <a:endParaRPr lang="en-US" sz="2400" dirty="0"/>
          </a:p>
          <a:p>
            <a:pPr algn="l" rtl="0">
              <a:lnSpc>
                <a:spcPts val="2580"/>
              </a:lnSpc>
            </a:pPr>
            <a:endParaRPr lang="en-US" sz="2400" dirty="0"/>
          </a:p>
        </p:txBody>
      </p:sp>
    </p:spTree>
    <p:extLst>
      <p:ext uri="{BB962C8B-B14F-4D97-AF65-F5344CB8AC3E}">
        <p14:creationId xmlns:p14="http://schemas.microsoft.com/office/powerpoint/2010/main" val="659319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lgn="l" rtl="0"/>
              <a:t>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559800" cy="3731669"/>
          </a:xfrm>
        </p:spPr>
        <p:txBody>
          <a:bodyPr/>
          <a:lstStyle/>
          <a:p>
            <a:pPr algn="l" rtl="0">
              <a:lnSpc>
                <a:spcPts val="2440"/>
              </a:lnSpc>
            </a:pPr>
            <a:r>
              <a:rPr lang="en-US" sz="2200" b="1" dirty="0"/>
              <a:t>Повезане вештине:</a:t>
            </a:r>
          </a:p>
          <a:p>
            <a:pPr algn="l" rtl="0">
              <a:lnSpc>
                <a:spcPts val="2440"/>
              </a:lnSpc>
            </a:pPr>
            <a:endParaRPr lang="en-US" sz="2200" dirty="0"/>
          </a:p>
          <a:p>
            <a:pPr marL="342900" indent="-342900" algn="l" rtl="0">
              <a:lnSpc>
                <a:spcPts val="2440"/>
              </a:lnSpc>
              <a:buClr>
                <a:srgbClr val="186BA8"/>
              </a:buClr>
              <a:buFont typeface="Arial" panose="020B0604020202020204" pitchFamily="34" charset="0"/>
              <a:buChar char="•"/>
            </a:pPr>
            <a:r>
              <a:rPr lang="en-US" sz="2200" dirty="0"/>
              <a:t>Аналитичко размишљање</a:t>
            </a:r>
          </a:p>
          <a:p>
            <a:pPr marL="342900" indent="-342900" algn="l" rtl="0">
              <a:lnSpc>
                <a:spcPts val="2440"/>
              </a:lnSpc>
              <a:buClr>
                <a:srgbClr val="186BA8"/>
              </a:buClr>
              <a:buFont typeface="Arial" panose="020B0604020202020204" pitchFamily="34" charset="0"/>
              <a:buChar char="•"/>
            </a:pPr>
            <a:r>
              <a:rPr lang="en-US" sz="2200" dirty="0"/>
              <a:t>Когнитивни процеси и стратегије</a:t>
            </a:r>
          </a:p>
          <a:p>
            <a:pPr marL="342900" indent="-342900" algn="l" rtl="0">
              <a:lnSpc>
                <a:spcPts val="2440"/>
              </a:lnSpc>
              <a:buClr>
                <a:srgbClr val="186BA8"/>
              </a:buClr>
              <a:buFont typeface="Arial" panose="020B0604020202020204" pitchFamily="34" charset="0"/>
              <a:buChar char="•"/>
            </a:pPr>
            <a:r>
              <a:rPr lang="en-US" sz="2200" dirty="0"/>
              <a:t>Критичко размишљање и доношење одлука</a:t>
            </a:r>
          </a:p>
          <a:p>
            <a:pPr marL="342900" indent="-342900" algn="l" rtl="0">
              <a:lnSpc>
                <a:spcPts val="2440"/>
              </a:lnSpc>
              <a:buClr>
                <a:srgbClr val="186BA8"/>
              </a:buClr>
              <a:buFont typeface="Arial" panose="020B0604020202020204" pitchFamily="34" charset="0"/>
              <a:buChar char="•"/>
            </a:pPr>
            <a:r>
              <a:rPr lang="en-US" sz="2200" dirty="0"/>
              <a:t>Уоквиривање проблема</a:t>
            </a:r>
          </a:p>
          <a:p>
            <a:pPr marL="342900" indent="-342900" algn="l" rtl="0">
              <a:lnSpc>
                <a:spcPts val="2440"/>
              </a:lnSpc>
              <a:buClr>
                <a:srgbClr val="186BA8"/>
              </a:buClr>
              <a:buFont typeface="Arial" panose="020B0604020202020204" pitchFamily="34" charset="0"/>
              <a:buChar char="•"/>
            </a:pPr>
            <a:r>
              <a:rPr lang="en-US" sz="2200" dirty="0"/>
              <a:t>Решавање проблема, сложено решавање проблема</a:t>
            </a:r>
          </a:p>
          <a:p>
            <a:pPr marL="342900" indent="-342900" algn="l" rtl="0">
              <a:lnSpc>
                <a:spcPts val="2440"/>
              </a:lnSpc>
              <a:buClr>
                <a:srgbClr val="186BA8"/>
              </a:buClr>
              <a:buFont typeface="Arial" panose="020B0604020202020204" pitchFamily="34" charset="0"/>
              <a:buChar char="•"/>
            </a:pPr>
            <a:r>
              <a:rPr lang="en-US" sz="2200" dirty="0"/>
              <a:t>Расуђивање, решавање проблема и идеја</a:t>
            </a:r>
          </a:p>
          <a:p>
            <a:pPr marL="342900" indent="-342900" algn="l" rtl="0">
              <a:lnSpc>
                <a:spcPts val="2440"/>
              </a:lnSpc>
              <a:buClr>
                <a:srgbClr val="186BA8"/>
              </a:buClr>
              <a:buFont typeface="Arial" panose="020B0604020202020204" pitchFamily="34" charset="0"/>
              <a:buChar char="•"/>
            </a:pPr>
            <a:r>
              <a:rPr lang="en-US" sz="2200" dirty="0"/>
              <a:t>Системске вештине</a:t>
            </a:r>
          </a:p>
          <a:p>
            <a:pPr marL="342900" indent="-342900" algn="l" rtl="0">
              <a:lnSpc>
                <a:spcPts val="2440"/>
              </a:lnSpc>
              <a:buClr>
                <a:srgbClr val="186BA8"/>
              </a:buClr>
              <a:buFont typeface="Arial" panose="020B0604020202020204" pitchFamily="34" charset="0"/>
              <a:buChar char="•"/>
            </a:pPr>
            <a:r>
              <a:rPr lang="en-US" sz="2200" dirty="0"/>
              <a:t>Анализа и евалуација система</a:t>
            </a:r>
          </a:p>
          <a:p>
            <a:pPr marL="342900" indent="-342900" algn="l" rtl="0">
              <a:lnSpc>
                <a:spcPts val="2440"/>
              </a:lnSpc>
              <a:buClr>
                <a:srgbClr val="186BA8"/>
              </a:buClr>
              <a:buFont typeface="Arial" panose="020B0604020202020204" pitchFamily="34" charset="0"/>
              <a:buChar char="•"/>
            </a:pPr>
            <a:endParaRPr lang="en-US" sz="2200" dirty="0"/>
          </a:p>
          <a:p>
            <a:pPr algn="l" rtl="0">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10499063"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pPr algn="l" rtl="0"/>
            <a:r>
              <a:rPr lang="en-US" sz="3000" dirty="0">
                <a:solidFill>
                  <a:schemeClr val="bg1"/>
                </a:solidFill>
              </a:rPr>
              <a:t>Критичко размишљање, решавање проблема и системско размишљање</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l" rtl="0">
              <a:buNone/>
            </a:pPr>
            <a:r>
              <a:rPr lang="en-US" sz="9600" b="1" dirty="0">
                <a:solidFill>
                  <a:schemeClr val="bg1"/>
                </a:solidFill>
              </a:rPr>
              <a:t>03</a:t>
            </a:r>
          </a:p>
        </p:txBody>
      </p:sp>
      <p:grpSp>
        <p:nvGrpSpPr>
          <p:cNvPr id="14" name="Group 13">
            <a:extLst>
              <a:ext uri="{FF2B5EF4-FFF2-40B4-BE49-F238E27FC236}">
                <a16:creationId xmlns:a16="http://schemas.microsoft.com/office/drawing/2014/main" id="{29A7B4F8-011C-745C-43BA-B5D0EBCBD875}"/>
              </a:ext>
            </a:extLst>
          </p:cNvPr>
          <p:cNvGrpSpPr/>
          <p:nvPr/>
        </p:nvGrpSpPr>
        <p:grpSpPr>
          <a:xfrm>
            <a:off x="9641579" y="3005721"/>
            <a:ext cx="2075870" cy="2075908"/>
            <a:chOff x="8736336" y="773976"/>
            <a:chExt cx="925001" cy="925018"/>
          </a:xfrm>
          <a:solidFill>
            <a:srgbClr val="1C1442"/>
          </a:solidFill>
        </p:grpSpPr>
        <p:grpSp>
          <p:nvGrpSpPr>
            <p:cNvPr id="15" name="Graphic 2">
              <a:extLst>
                <a:ext uri="{FF2B5EF4-FFF2-40B4-BE49-F238E27FC236}">
                  <a16:creationId xmlns:a16="http://schemas.microsoft.com/office/drawing/2014/main" id="{8004D9A8-E78A-2610-91C2-FC81EEEA7124}"/>
                </a:ext>
              </a:extLst>
            </p:cNvPr>
            <p:cNvGrpSpPr/>
            <p:nvPr/>
          </p:nvGrpSpPr>
          <p:grpSpPr>
            <a:xfrm>
              <a:off x="8736336" y="773976"/>
              <a:ext cx="925001" cy="925018"/>
              <a:chOff x="8736336" y="773976"/>
              <a:chExt cx="925001" cy="925018"/>
            </a:xfrm>
            <a:grpFill/>
          </p:grpSpPr>
          <p:sp>
            <p:nvSpPr>
              <p:cNvPr id="18" name="Freeform 17">
                <a:extLst>
                  <a:ext uri="{FF2B5EF4-FFF2-40B4-BE49-F238E27FC236}">
                    <a16:creationId xmlns:a16="http://schemas.microsoft.com/office/drawing/2014/main" id="{AC1734E0-AD5C-9357-2075-BF6A258E5FA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6BDC4FF6-FD1A-2487-710B-3D01457F5CF9}"/>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7CE632A-8E89-10B3-EB00-7F33E0B45E7E}"/>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47A85407-60C7-55A9-7CDC-2F837A3B197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3D1838DC-692C-A880-D68B-AC6654713790}"/>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9D2126C-7B9D-9946-6704-0C68CD96E045}"/>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75A9A1C-CB37-A6B9-0E88-5061FCC90656}"/>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E9FF528D-C5FA-89BE-A2DD-09539F7DD35D}"/>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31AF6935-4F64-21D3-6C0C-4D322D90AC65}"/>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60A9DD"/>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25820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75634" y="703386"/>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rtl="0"/>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475634" y="1160584"/>
            <a:ext cx="8228751"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562709" y="1406769"/>
            <a:ext cx="7459658" cy="449695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rtl="0">
              <a:lnSpc>
                <a:spcPts val="2580"/>
              </a:lnSpc>
            </a:pPr>
            <a:r>
              <a:rPr lang="en-US" dirty="0" err="1"/>
              <a:t>Према</a:t>
            </a:r>
            <a:r>
              <a:rPr lang="en-US" dirty="0"/>
              <a:t> </a:t>
            </a:r>
            <a:r>
              <a:rPr lang="sr-Cyrl-RS" dirty="0"/>
              <a:t>„Е</a:t>
            </a:r>
            <a:r>
              <a:rPr lang="en-US" dirty="0"/>
              <a:t>SCO”, вештине размишљања и компетенције су повезане са способношћу примене менталних </a:t>
            </a:r>
            <a:r>
              <a:rPr lang="en-US" dirty="0" err="1"/>
              <a:t>процеса</a:t>
            </a:r>
            <a:r>
              <a:rPr lang="en-US" dirty="0"/>
              <a:t> </a:t>
            </a:r>
            <a:r>
              <a:rPr lang="sr-Cyrl-RS" dirty="0"/>
              <a:t>прикупљања</a:t>
            </a:r>
            <a:r>
              <a:rPr lang="en-US" dirty="0"/>
              <a:t>, </a:t>
            </a:r>
            <a:r>
              <a:rPr lang="en-US" dirty="0" err="1"/>
              <a:t>концептуализације</a:t>
            </a:r>
            <a:r>
              <a:rPr lang="en-US" dirty="0"/>
              <a:t>, </a:t>
            </a:r>
            <a:r>
              <a:rPr lang="en-US" dirty="0" err="1"/>
              <a:t>анализ</a:t>
            </a:r>
            <a:r>
              <a:rPr lang="sr-Cyrl-RS" dirty="0"/>
              <a:t>е</a:t>
            </a:r>
            <a:r>
              <a:rPr lang="en-US" dirty="0"/>
              <a:t>, </a:t>
            </a:r>
            <a:r>
              <a:rPr lang="en-US" dirty="0" err="1"/>
              <a:t>синтез</a:t>
            </a:r>
            <a:r>
              <a:rPr lang="sr-Cyrl-RS" dirty="0"/>
              <a:t>е</a:t>
            </a:r>
            <a:r>
              <a:rPr lang="en-US" dirty="0"/>
              <a:t> и/</a:t>
            </a:r>
            <a:r>
              <a:rPr lang="en-US" dirty="0" err="1"/>
              <a:t>или</a:t>
            </a:r>
            <a:r>
              <a:rPr lang="en-US" dirty="0"/>
              <a:t> </a:t>
            </a:r>
            <a:r>
              <a:rPr lang="en-US" dirty="0" err="1"/>
              <a:t>проце</a:t>
            </a:r>
            <a:r>
              <a:rPr lang="sr-Cyrl-RS" dirty="0"/>
              <a:t>не</a:t>
            </a:r>
            <a:r>
              <a:rPr lang="en-US" dirty="0"/>
              <a:t> </a:t>
            </a:r>
            <a:r>
              <a:rPr lang="en-US" dirty="0" err="1"/>
              <a:t>информациј</a:t>
            </a:r>
            <a:r>
              <a:rPr lang="sr-Cyrl-RS" dirty="0"/>
              <a:t>а</a:t>
            </a:r>
            <a:r>
              <a:rPr lang="en-US" dirty="0"/>
              <a:t> </a:t>
            </a:r>
            <a:r>
              <a:rPr lang="en-US" dirty="0" err="1"/>
              <a:t>прикупљен</a:t>
            </a:r>
            <a:r>
              <a:rPr lang="sr-Cyrl-RS" dirty="0"/>
              <a:t>их</a:t>
            </a:r>
            <a:r>
              <a:rPr lang="en-US" dirty="0"/>
              <a:t> </a:t>
            </a:r>
            <a:r>
              <a:rPr lang="en-US" dirty="0" err="1"/>
              <a:t>или</a:t>
            </a:r>
            <a:r>
              <a:rPr lang="en-US" dirty="0"/>
              <a:t> </a:t>
            </a:r>
            <a:r>
              <a:rPr lang="en-US" dirty="0" err="1"/>
              <a:t>генерисан</a:t>
            </a:r>
            <a:r>
              <a:rPr lang="sr-Cyrl-RS" dirty="0"/>
              <a:t>их</a:t>
            </a:r>
            <a:r>
              <a:rPr lang="en-US" dirty="0"/>
              <a:t> посматрањем, искуством, размишљањем, расуђивањем или комуникацијом.</a:t>
            </a:r>
          </a:p>
          <a:p>
            <a:pPr algn="just" rtl="0">
              <a:lnSpc>
                <a:spcPts val="2580"/>
              </a:lnSpc>
            </a:pPr>
            <a:endParaRPr lang="en-US" dirty="0"/>
          </a:p>
          <a:p>
            <a:pPr algn="just" rtl="0">
              <a:lnSpc>
                <a:spcPts val="2580"/>
              </a:lnSpc>
            </a:pPr>
            <a:r>
              <a:rPr lang="en-US" dirty="0" err="1"/>
              <a:t>Он</a:t>
            </a:r>
            <a:r>
              <a:rPr lang="sr-Cyrl-RS" dirty="0"/>
              <a:t>е</a:t>
            </a:r>
            <a:r>
              <a:rPr lang="en-US" dirty="0"/>
              <a:t> укључују способност процене и коришћења информација различитих врста за планирање активности, постизање циљева, решавање проблема, суочавање са проблемима и обављање сложених задатака на рутинске и нове начине.</a:t>
            </a:r>
          </a:p>
        </p:txBody>
      </p:sp>
      <p:sp>
        <p:nvSpPr>
          <p:cNvPr id="15" name="Rectangle 14">
            <a:extLst>
              <a:ext uri="{FF2B5EF4-FFF2-40B4-BE49-F238E27FC236}">
                <a16:creationId xmlns:a16="http://schemas.microsoft.com/office/drawing/2014/main" id="{90E4122C-8C3A-1C4D-6247-6F243F67E1F8}"/>
              </a:ext>
            </a:extLst>
          </p:cNvPr>
          <p:cNvSpPr/>
          <p:nvPr/>
        </p:nvSpPr>
        <p:spPr>
          <a:xfrm>
            <a:off x="8197362" y="479681"/>
            <a:ext cx="4005321" cy="436098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sp>
        <p:nvSpPr>
          <p:cNvPr id="16" name="Rectangle 15">
            <a:extLst>
              <a:ext uri="{FF2B5EF4-FFF2-40B4-BE49-F238E27FC236}">
                <a16:creationId xmlns:a16="http://schemas.microsoft.com/office/drawing/2014/main" id="{A0BA4FDD-3DD1-E0BA-0E1C-66E2C6429DF2}"/>
              </a:ext>
            </a:extLst>
          </p:cNvPr>
          <p:cNvSpPr/>
          <p:nvPr/>
        </p:nvSpPr>
        <p:spPr>
          <a:xfrm>
            <a:off x="8208045" y="2402079"/>
            <a:ext cx="653562" cy="1922585"/>
          </a:xfrm>
          <a:prstGeom prst="rect">
            <a:avLst/>
          </a:prstGeom>
          <a:gradFill flip="none" rotWithShape="1">
            <a:gsLst>
              <a:gs pos="14000">
                <a:srgbClr val="186BA8"/>
              </a:gs>
              <a:gs pos="68000">
                <a:srgbClr val="8A2061"/>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069"/>
          </a:p>
        </p:txBody>
      </p:sp>
      <p:sp>
        <p:nvSpPr>
          <p:cNvPr id="17" name="Text Placeholder 6">
            <a:extLst>
              <a:ext uri="{FF2B5EF4-FFF2-40B4-BE49-F238E27FC236}">
                <a16:creationId xmlns:a16="http://schemas.microsoft.com/office/drawing/2014/main" id="{ADBA7926-5FF1-007E-B468-62198D00F6DB}"/>
              </a:ext>
            </a:extLst>
          </p:cNvPr>
          <p:cNvSpPr txBox="1">
            <a:spLocks/>
          </p:cNvSpPr>
          <p:nvPr/>
        </p:nvSpPr>
        <p:spPr>
          <a:xfrm>
            <a:off x="8401475" y="914400"/>
            <a:ext cx="3411416" cy="524021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l" rtl="0">
              <a:lnSpc>
                <a:spcPts val="2580"/>
              </a:lnSpc>
            </a:pPr>
            <a:r>
              <a:rPr lang="en-US" sz="2000" b="1" dirty="0">
                <a:solidFill>
                  <a:schemeClr val="bg1"/>
                </a:solidFill>
              </a:rPr>
              <a:t>Вештине и компетенције </a:t>
            </a:r>
            <a:r>
              <a:rPr lang="en-US" sz="2000" b="1" dirty="0" err="1">
                <a:solidFill>
                  <a:schemeClr val="bg1"/>
                </a:solidFill>
              </a:rPr>
              <a:t>размишљања</a:t>
            </a:r>
            <a:r>
              <a:rPr lang="en-US" sz="2000" b="1" dirty="0">
                <a:solidFill>
                  <a:schemeClr val="bg1"/>
                </a:solidFill>
              </a:rPr>
              <a:t> </a:t>
            </a:r>
            <a:r>
              <a:rPr lang="sr-Cyrl-RS" sz="2000" b="1" dirty="0">
                <a:solidFill>
                  <a:schemeClr val="bg1"/>
                </a:solidFill>
              </a:rPr>
              <a:t>се </a:t>
            </a:r>
            <a:r>
              <a:rPr lang="en-US" sz="2000" b="1" dirty="0" err="1">
                <a:solidFill>
                  <a:schemeClr val="bg1"/>
                </a:solidFill>
              </a:rPr>
              <a:t>могу</a:t>
            </a:r>
            <a:r>
              <a:rPr lang="en-US" sz="2000" b="1" dirty="0">
                <a:solidFill>
                  <a:schemeClr val="bg1"/>
                </a:solidFill>
              </a:rPr>
              <a:t> </a:t>
            </a:r>
            <a:r>
              <a:rPr lang="en-US" sz="2000" b="1" dirty="0" err="1">
                <a:solidFill>
                  <a:schemeClr val="bg1"/>
                </a:solidFill>
              </a:rPr>
              <a:t>алтернативно</a:t>
            </a:r>
            <a:r>
              <a:rPr lang="en-US" sz="2000" b="1" dirty="0">
                <a:solidFill>
                  <a:schemeClr val="bg1"/>
                </a:solidFill>
              </a:rPr>
              <a:t> </a:t>
            </a:r>
            <a:r>
              <a:rPr lang="en-US" sz="2000" b="1" dirty="0" err="1">
                <a:solidFill>
                  <a:schemeClr val="bg1"/>
                </a:solidFill>
              </a:rPr>
              <a:t>назвати</a:t>
            </a:r>
            <a:r>
              <a:rPr lang="en-US" sz="2000" b="1" dirty="0">
                <a:solidFill>
                  <a:schemeClr val="bg1"/>
                </a:solidFill>
              </a:rPr>
              <a:t>:</a:t>
            </a:r>
          </a:p>
          <a:p>
            <a:pPr algn="l" rtl="0">
              <a:lnSpc>
                <a:spcPts val="2580"/>
              </a:lnSpc>
            </a:pPr>
            <a:endParaRPr lang="en-US" sz="2000" dirty="0">
              <a:solidFill>
                <a:schemeClr val="bg1"/>
              </a:solidFill>
            </a:endParaRPr>
          </a:p>
          <a:p>
            <a:pPr algn="l" rtl="0">
              <a:lnSpc>
                <a:spcPts val="2580"/>
              </a:lnSpc>
            </a:pPr>
            <a:endParaRPr lang="en-US" sz="2000" dirty="0">
              <a:solidFill>
                <a:schemeClr val="bg1"/>
              </a:solidFill>
            </a:endParaRPr>
          </a:p>
          <a:p>
            <a:pPr marL="590550" indent="-590550" algn="l" rtl="0">
              <a:lnSpc>
                <a:spcPts val="2580"/>
              </a:lnSpc>
              <a:buClr>
                <a:schemeClr val="bg1"/>
              </a:buClr>
              <a:buFont typeface="+mj-lt"/>
              <a:buAutoNum type="arabicPeriod"/>
            </a:pPr>
            <a:r>
              <a:rPr lang="en-US" sz="2000" dirty="0">
                <a:solidFill>
                  <a:schemeClr val="bg1"/>
                </a:solidFill>
              </a:rPr>
              <a:t>Когнитивне вештине и компетенције</a:t>
            </a:r>
          </a:p>
          <a:p>
            <a:pPr marL="590550" indent="-590550" algn="l" rtl="0">
              <a:lnSpc>
                <a:spcPts val="2580"/>
              </a:lnSpc>
              <a:buClr>
                <a:schemeClr val="bg1"/>
              </a:buClr>
              <a:buFont typeface="+mj-lt"/>
              <a:buAutoNum type="arabicPeriod"/>
            </a:pPr>
            <a:endParaRPr lang="en-US" sz="2000" dirty="0">
              <a:solidFill>
                <a:schemeClr val="bg1"/>
              </a:solidFill>
            </a:endParaRPr>
          </a:p>
          <a:p>
            <a:pPr marL="590550" indent="-590550" algn="l" rtl="0">
              <a:lnSpc>
                <a:spcPts val="2580"/>
              </a:lnSpc>
              <a:buClr>
                <a:schemeClr val="bg1"/>
              </a:buClr>
              <a:buFont typeface="+mj-lt"/>
              <a:buAutoNum type="arabicPeriod"/>
            </a:pPr>
            <a:r>
              <a:rPr lang="en-US" sz="2000" dirty="0">
                <a:solidFill>
                  <a:schemeClr val="bg1"/>
                </a:solidFill>
              </a:rPr>
              <a:t>Употреба разума и логике</a:t>
            </a:r>
          </a:p>
          <a:p>
            <a:pPr algn="l" rtl="0">
              <a:lnSpc>
                <a:spcPts val="2580"/>
              </a:lnSpc>
            </a:pPr>
            <a:endParaRPr lang="en-US" dirty="0">
              <a:solidFill>
                <a:schemeClr val="bg1"/>
              </a:solidFill>
            </a:endParaRPr>
          </a:p>
        </p:txBody>
      </p:sp>
    </p:spTree>
    <p:extLst>
      <p:ext uri="{BB962C8B-B14F-4D97-AF65-F5344CB8AC3E}">
        <p14:creationId xmlns:p14="http://schemas.microsoft.com/office/powerpoint/2010/main" val="348203365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D2295954AF1042ACC23876AF319FBF" ma:contentTypeVersion="16" ma:contentTypeDescription="Create a new document." ma:contentTypeScope="" ma:versionID="f28d89e83c69f0a3c9d560bcfccc4c52">
  <xsd:schema xmlns:xsd="http://www.w3.org/2001/XMLSchema" xmlns:xs="http://www.w3.org/2001/XMLSchema" xmlns:p="http://schemas.microsoft.com/office/2006/metadata/properties" xmlns:ns2="1e5ca055-2fcb-431f-9f0c-13148e81002f" xmlns:ns3="478cfa9a-b818-4e35-b564-971bd04e2ab8" targetNamespace="http://schemas.microsoft.com/office/2006/metadata/properties" ma:root="true" ma:fieldsID="d7a1d0ac65e731a00ee01e87b2778442" ns2:_="" ns3:_="">
    <xsd:import namespace="1e5ca055-2fcb-431f-9f0c-13148e81002f"/>
    <xsd:import namespace="478cfa9a-b818-4e35-b564-971bd04e2a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ca055-2fcb-431f-9f0c-13148e810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cfa9a-b818-4e35-b564-971bd04e2a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516d3d-1bfe-44fe-867d-95fe1bd01696}" ma:internalName="TaxCatchAll" ma:showField="CatchAllData" ma:web="478cfa9a-b818-4e35-b564-971bd04e2a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1e5ca055-2fcb-431f-9f0c-13148e81002f" xsi:nil="true"/>
    <lcf76f155ced4ddcb4097134ff3c332f xmlns="1e5ca055-2fcb-431f-9f0c-13148e81002f">
      <Terms xmlns="http://schemas.microsoft.com/office/infopath/2007/PartnerControls"/>
    </lcf76f155ced4ddcb4097134ff3c332f>
    <TaxCatchAll xmlns="478cfa9a-b818-4e35-b564-971bd04e2ab8" xsi:nil="true"/>
  </documentManagement>
</p:properties>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19037A9A-E5D3-4D8D-96EC-E3FC2730FC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5ca055-2fcb-431f-9f0c-13148e81002f"/>
    <ds:schemaRef ds:uri="478cfa9a-b818-4e35-b564-971bd04e2a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9AD2B3-D789-4FC7-A14D-89ADA76B73A8}">
  <ds:schemaRefs>
    <ds:schemaRef ds:uri="http://purl.org/dc/terms/"/>
    <ds:schemaRef ds:uri="http://purl.org/dc/dcmitype/"/>
    <ds:schemaRef ds:uri="http://schemas.microsoft.com/office/2006/documentManagement/types"/>
    <ds:schemaRef ds:uri="478cfa9a-b818-4e35-b564-971bd04e2ab8"/>
    <ds:schemaRef ds:uri="http://www.w3.org/XML/1998/namespace"/>
    <ds:schemaRef ds:uri="http://purl.org/dc/elements/1.1/"/>
    <ds:schemaRef ds:uri="1e5ca055-2fcb-431f-9f0c-13148e81002f"/>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Magazine layout</Template>
  <TotalTime>8677</TotalTime>
  <Words>3709</Words>
  <Application>Microsoft Office PowerPoint</Application>
  <PresentationFormat>Widescreen</PresentationFormat>
  <Paragraphs>375</Paragraphs>
  <Slides>39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Sinisa Djurasevic</cp:lastModifiedBy>
  <cp:revision>511</cp:revision>
  <dcterms:created xsi:type="dcterms:W3CDTF">2021-06-15T11:45:52Z</dcterms:created>
  <dcterms:modified xsi:type="dcterms:W3CDTF">2024-06-17T09:39:24Z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0x010100F3D2295954AF1042ACC23876AF319FBF</vt:lpwstr>
  </property>
  <property fmtid="{D5CDD505-2E9C-101B-9397-08002B2CF9AE}" pid="3" name="MediaServiceImageTags">
    <vt:lpwstr/>
  </property>
</Properties>
</file>