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0"/>
  </p:notesMasterIdLst>
  <p:handoutMasterIdLst>
    <p:handoutMasterId r:id="rId61"/>
  </p:handoutMasterIdLst>
  <p:sldIdLst>
    <p:sldId id="691" r:id="rId5"/>
    <p:sldId id="695" r:id="rId6"/>
    <p:sldId id="678" r:id="rId7"/>
    <p:sldId id="733" r:id="rId8"/>
    <p:sldId id="753" r:id="rId9"/>
    <p:sldId id="772" r:id="rId10"/>
    <p:sldId id="773" r:id="rId11"/>
    <p:sldId id="774" r:id="rId12"/>
    <p:sldId id="775" r:id="rId13"/>
    <p:sldId id="754" r:id="rId14"/>
    <p:sldId id="776" r:id="rId15"/>
    <p:sldId id="830" r:id="rId16"/>
    <p:sldId id="833" r:id="rId17"/>
    <p:sldId id="834" r:id="rId18"/>
    <p:sldId id="835" r:id="rId19"/>
    <p:sldId id="836" r:id="rId20"/>
    <p:sldId id="831" r:id="rId21"/>
    <p:sldId id="837" r:id="rId22"/>
    <p:sldId id="797" r:id="rId23"/>
    <p:sldId id="798" r:id="rId24"/>
    <p:sldId id="800" r:id="rId25"/>
    <p:sldId id="801" r:id="rId26"/>
    <p:sldId id="812" r:id="rId27"/>
    <p:sldId id="813" r:id="rId28"/>
    <p:sldId id="755" r:id="rId29"/>
    <p:sldId id="803" r:id="rId30"/>
    <p:sldId id="802" r:id="rId31"/>
    <p:sldId id="804" r:id="rId32"/>
    <p:sldId id="805" r:id="rId33"/>
    <p:sldId id="807" r:id="rId34"/>
    <p:sldId id="809" r:id="rId35"/>
    <p:sldId id="806" r:id="rId36"/>
    <p:sldId id="811" r:id="rId37"/>
    <p:sldId id="810" r:id="rId38"/>
    <p:sldId id="838" r:id="rId39"/>
    <p:sldId id="756" r:id="rId40"/>
    <p:sldId id="814" r:id="rId41"/>
    <p:sldId id="815" r:id="rId42"/>
    <p:sldId id="818" r:id="rId43"/>
    <p:sldId id="816" r:id="rId44"/>
    <p:sldId id="817" r:id="rId45"/>
    <p:sldId id="819" r:id="rId46"/>
    <p:sldId id="821" r:id="rId47"/>
    <p:sldId id="820" r:id="rId48"/>
    <p:sldId id="822" r:id="rId49"/>
    <p:sldId id="824" r:id="rId50"/>
    <p:sldId id="757" r:id="rId51"/>
    <p:sldId id="689" r:id="rId52"/>
    <p:sldId id="825" r:id="rId53"/>
    <p:sldId id="828" r:id="rId54"/>
    <p:sldId id="829" r:id="rId55"/>
    <p:sldId id="826" r:id="rId56"/>
    <p:sldId id="827" r:id="rId57"/>
    <p:sldId id="771" r:id="rId58"/>
    <p:sldId id="677" r:id="rId59"/>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BA8"/>
    <a:srgbClr val="8A2061"/>
    <a:srgbClr val="1C1442"/>
    <a:srgbClr val="AD4097"/>
    <a:srgbClr val="305C6F"/>
    <a:srgbClr val="7C946D"/>
    <a:srgbClr val="005744"/>
    <a:srgbClr val="94A2A2"/>
    <a:srgbClr val="151D24"/>
    <a:srgbClr val="56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7" autoAdjust="0"/>
    <p:restoredTop sz="93934"/>
  </p:normalViewPr>
  <p:slideViewPr>
    <p:cSldViewPr snapToGrid="0" snapToObjects="1">
      <p:cViewPr>
        <p:scale>
          <a:sx n="75" d="100"/>
          <a:sy n="75" d="100"/>
        </p:scale>
        <p:origin x="606" y="54"/>
      </p:cViewPr>
      <p:guideLst/>
    </p:cSldViewPr>
  </p:slideViewPr>
  <p:notesTextViewPr>
    <p:cViewPr>
      <p:scale>
        <a:sx n="1" d="1"/>
        <a:sy n="1" d="1"/>
      </p:scale>
      <p:origin x="0" y="0"/>
    </p:cViewPr>
  </p:notesTextViewPr>
  <p:sorterViewPr>
    <p:cViewPr>
      <p:scale>
        <a:sx n="46" d="100"/>
        <a:sy n="46" d="100"/>
      </p:scale>
      <p:origin x="0" y="-3333"/>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6/16/2024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Tree>
    <p:extLst>
      <p:ext uri="{BB962C8B-B14F-4D97-AF65-F5344CB8AC3E}">
        <p14:creationId xmlns:p14="http://schemas.microsoft.com/office/powerpoint/2010/main" val="336740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Tree>
    <p:extLst>
      <p:ext uri="{BB962C8B-B14F-4D97-AF65-F5344CB8AC3E}">
        <p14:creationId xmlns:p14="http://schemas.microsoft.com/office/powerpoint/2010/main" val="213844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Tree>
    <p:extLst>
      <p:ext uri="{BB962C8B-B14F-4D97-AF65-F5344CB8AC3E}">
        <p14:creationId xmlns:p14="http://schemas.microsoft.com/office/powerpoint/2010/main" val="36362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Tree>
    <p:extLst>
      <p:ext uri="{BB962C8B-B14F-4D97-AF65-F5344CB8AC3E}">
        <p14:creationId xmlns:p14="http://schemas.microsoft.com/office/powerpoint/2010/main" val="421253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Tree>
    <p:extLst>
      <p:ext uri="{BB962C8B-B14F-4D97-AF65-F5344CB8AC3E}">
        <p14:creationId xmlns:p14="http://schemas.microsoft.com/office/powerpoint/2010/main" val="336740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0" y="-35739"/>
            <a:ext cx="12192000" cy="5593064"/>
            <a:chOff x="0" y="-39857"/>
            <a:chExt cx="9964056" cy="4570998"/>
          </a:xfrm>
        </p:grpSpPr>
        <p:sp>
          <p:nvSpPr>
            <p:cNvPr id="4" name="Rectangle 3">
              <a:extLst>
                <a:ext uri="{FF2B5EF4-FFF2-40B4-BE49-F238E27FC236}">
                  <a16:creationId xmlns:a16="http://schemas.microsoft.com/office/drawing/2014/main" id="{E4102A00-6F9F-716E-6C6B-DD677521DC74}"/>
                </a:ext>
              </a:extLst>
            </p:cNvPr>
            <p:cNvSpPr/>
            <p:nvPr userDrawn="1"/>
          </p:nvSpPr>
          <p:spPr>
            <a:xfrm>
              <a:off x="4754232" y="-29837"/>
              <a:ext cx="4680655" cy="4560978"/>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97"/>
            <a:stretch/>
          </p:blipFill>
          <p:spPr>
            <a:xfrm>
              <a:off x="0" y="-39857"/>
              <a:ext cx="4754232"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38839" y="-29837"/>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303936" y="1246695"/>
            <a:ext cx="3557739" cy="1555466"/>
          </a:xfrm>
        </p:spPr>
        <p:txBody>
          <a:bodyPr anchor="t">
            <a:noAutofit/>
          </a:bodyPr>
          <a:lstStyle>
            <a:lvl1pPr marL="0" indent="0" algn="l">
              <a:lnSpc>
                <a:spcPts val="3154"/>
              </a:lnSpc>
              <a:spcBef>
                <a:spcPts val="0"/>
              </a:spcBef>
              <a:buNone/>
              <a:defRPr sz="3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350199" y="2720655"/>
            <a:ext cx="3511476" cy="1546726"/>
          </a:xfr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9456007" y="5829539"/>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5" name="Text Placeholder 62">
            <a:extLst>
              <a:ext uri="{FF2B5EF4-FFF2-40B4-BE49-F238E27FC236}">
                <a16:creationId xmlns:a16="http://schemas.microsoft.com/office/drawing/2014/main" id="{CC8023F2-90DE-B90C-F4F9-B78B3046F743}"/>
              </a:ext>
            </a:extLst>
          </p:cNvPr>
          <p:cNvSpPr>
            <a:spLocks noGrp="1"/>
          </p:cNvSpPr>
          <p:nvPr>
            <p:ph type="body" sz="quarter" idx="21" hasCustomPrompt="1"/>
          </p:nvPr>
        </p:nvSpPr>
        <p:spPr>
          <a:xfrm>
            <a:off x="-1" y="5319087"/>
            <a:ext cx="2946757" cy="624849"/>
          </a:xfrm>
          <a:solidFill>
            <a:srgbClr val="186BA8"/>
          </a:solidFill>
        </p:spPr>
        <p:txBody>
          <a:bodyPr anchor="ctr">
            <a:noAutofit/>
          </a:bodyPr>
          <a:lstStyle>
            <a:lvl1pPr marL="0" indent="0" algn="r">
              <a:buNone/>
              <a:defRPr sz="4000">
                <a:solidFill>
                  <a:schemeClr val="bg1"/>
                </a:solidFill>
              </a:defRPr>
            </a:lvl1pPr>
          </a:lstStyle>
          <a:p>
            <a:r>
              <a:rPr lang="en-US" sz="1800" dirty="0"/>
              <a:t>www.</a:t>
            </a:r>
            <a:r>
              <a:rPr lang="en-US" sz="2400" b="1" dirty="0"/>
              <a:t>be21skilled</a:t>
            </a:r>
            <a:r>
              <a:rPr lang="en-US" sz="1800" dirty="0"/>
              <a:t>.eu </a:t>
            </a:r>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346830"/>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11" name="Picture 10">
            <a:extLst>
              <a:ext uri="{FF2B5EF4-FFF2-40B4-BE49-F238E27FC236}">
                <a16:creationId xmlns:a16="http://schemas.microsoft.com/office/drawing/2014/main" id="{3C4B7423-308C-1705-5270-696C75009DC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0753110" y="1325787"/>
            <a:ext cx="1443600" cy="356400"/>
          </a:xfrm>
          <a:prstGeom prst="rect">
            <a:avLst/>
          </a:prstGeom>
        </p:spPr>
      </p:pic>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9" name="Picture 8">
            <a:extLst>
              <a:ext uri="{FF2B5EF4-FFF2-40B4-BE49-F238E27FC236}">
                <a16:creationId xmlns:a16="http://schemas.microsoft.com/office/drawing/2014/main" id="{E98C656A-226E-21D3-AABB-2A656960555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9978123" y="1628605"/>
            <a:ext cx="1443600" cy="356400"/>
          </a:xfrm>
          <a:prstGeom prst="rect">
            <a:avLst/>
          </a:prstGeom>
        </p:spPr>
      </p:pic>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3869940" y="522012"/>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4483127" y="522012"/>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3869940" y="98360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4483127" y="983601"/>
            <a:ext cx="7236000"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3869940" y="14095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4483127" y="14095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3869940" y="182231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4483127" y="182231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3869940" y="2248673"/>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4483127" y="2248673"/>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3869940" y="2692614"/>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4483127" y="2692614"/>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3869940" y="317688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4483127" y="317688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932833" y="664536"/>
            <a:ext cx="2460998" cy="594309"/>
          </a:xfrm>
        </p:spPr>
        <p:txBody>
          <a:bodyPr anchor="ctr">
            <a:noAutofit/>
          </a:bodyPr>
          <a:lstStyle>
            <a:lvl1pPr marL="0" indent="0" algn="l">
              <a:lnSpc>
                <a:spcPts val="3590"/>
              </a:lnSpc>
              <a:spcBef>
                <a:spcPts val="0"/>
              </a:spcBef>
              <a:buNone/>
              <a:defRPr sz="36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pic>
        <p:nvPicPr>
          <p:cNvPr id="36" name="Picture 35">
            <a:extLst>
              <a:ext uri="{FF2B5EF4-FFF2-40B4-BE49-F238E27FC236}">
                <a16:creationId xmlns:a16="http://schemas.microsoft.com/office/drawing/2014/main" id="{5925AF36-36AA-B9EE-7A29-889B605DE0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150617" y="3130667"/>
            <a:ext cx="6877951" cy="576718"/>
          </a:xfrm>
          <a:prstGeom prst="rect">
            <a:avLst/>
          </a:prstGeom>
        </p:spPr>
      </p:pic>
      <p:grpSp>
        <p:nvGrpSpPr>
          <p:cNvPr id="5" name="Group 4">
            <a:extLst>
              <a:ext uri="{FF2B5EF4-FFF2-40B4-BE49-F238E27FC236}">
                <a16:creationId xmlns:a16="http://schemas.microsoft.com/office/drawing/2014/main" id="{795E9240-C10D-8849-BAE0-7C438EC081DC}"/>
              </a:ext>
            </a:extLst>
          </p:cNvPr>
          <p:cNvGrpSpPr/>
          <p:nvPr userDrawn="1"/>
        </p:nvGrpSpPr>
        <p:grpSpPr>
          <a:xfrm>
            <a:off x="3712795" y="839176"/>
            <a:ext cx="8204056" cy="1773167"/>
            <a:chOff x="2315424" y="2387814"/>
            <a:chExt cx="7663872" cy="1299876"/>
          </a:xfrm>
          <a:solidFill>
            <a:srgbClr val="186BA8"/>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75" name="Rectangle 74">
              <a:extLst>
                <a:ext uri="{FF2B5EF4-FFF2-40B4-BE49-F238E27FC236}">
                  <a16:creationId xmlns:a16="http://schemas.microsoft.com/office/drawing/2014/main" id="{35748608-FDE9-4648-BB0B-46BD9D014EC5}"/>
                </a:ext>
              </a:extLst>
            </p:cNvPr>
            <p:cNvSpPr/>
            <p:nvPr userDrawn="1"/>
          </p:nvSpPr>
          <p:spPr>
            <a:xfrm>
              <a:off x="2315424" y="3673835"/>
              <a:ext cx="7663872" cy="13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14" name="Text Placeholder 32">
            <a:extLst>
              <a:ext uri="{FF2B5EF4-FFF2-40B4-BE49-F238E27FC236}">
                <a16:creationId xmlns:a16="http://schemas.microsoft.com/office/drawing/2014/main" id="{AC7C9F82-8C1A-E990-F262-A12DBBFC0CA1}"/>
              </a:ext>
            </a:extLst>
          </p:cNvPr>
          <p:cNvSpPr>
            <a:spLocks noGrp="1"/>
          </p:cNvSpPr>
          <p:nvPr>
            <p:ph type="body" sz="quarter" idx="62" hasCustomPrompt="1"/>
          </p:nvPr>
        </p:nvSpPr>
        <p:spPr>
          <a:xfrm>
            <a:off x="3869940" y="3599509"/>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08</a:t>
            </a:r>
            <a:endParaRPr lang="en-US" dirty="0"/>
          </a:p>
        </p:txBody>
      </p:sp>
      <p:sp>
        <p:nvSpPr>
          <p:cNvPr id="15" name="Text Placeholder 32">
            <a:extLst>
              <a:ext uri="{FF2B5EF4-FFF2-40B4-BE49-F238E27FC236}">
                <a16:creationId xmlns:a16="http://schemas.microsoft.com/office/drawing/2014/main" id="{6BACD29F-CE8E-DD2B-AF73-458A329D31D8}"/>
              </a:ext>
            </a:extLst>
          </p:cNvPr>
          <p:cNvSpPr>
            <a:spLocks noGrp="1"/>
          </p:cNvSpPr>
          <p:nvPr>
            <p:ph type="body" sz="quarter" idx="63" hasCustomPrompt="1"/>
          </p:nvPr>
        </p:nvSpPr>
        <p:spPr>
          <a:xfrm>
            <a:off x="4483127" y="3599509"/>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6" name="Text Placeholder 32">
            <a:extLst>
              <a:ext uri="{FF2B5EF4-FFF2-40B4-BE49-F238E27FC236}">
                <a16:creationId xmlns:a16="http://schemas.microsoft.com/office/drawing/2014/main" id="{F4F2598F-7670-4358-8438-B38C70AC48A2}"/>
              </a:ext>
            </a:extLst>
          </p:cNvPr>
          <p:cNvSpPr>
            <a:spLocks noGrp="1"/>
          </p:cNvSpPr>
          <p:nvPr>
            <p:ph type="body" sz="quarter" idx="64" hasCustomPrompt="1"/>
          </p:nvPr>
        </p:nvSpPr>
        <p:spPr>
          <a:xfrm>
            <a:off x="3869940" y="401227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09</a:t>
            </a:r>
            <a:endParaRPr lang="en-US" dirty="0"/>
          </a:p>
        </p:txBody>
      </p:sp>
      <p:sp>
        <p:nvSpPr>
          <p:cNvPr id="18" name="Text Placeholder 32">
            <a:extLst>
              <a:ext uri="{FF2B5EF4-FFF2-40B4-BE49-F238E27FC236}">
                <a16:creationId xmlns:a16="http://schemas.microsoft.com/office/drawing/2014/main" id="{911D1776-2E15-3CC1-95D6-1E5DD81890D4}"/>
              </a:ext>
            </a:extLst>
          </p:cNvPr>
          <p:cNvSpPr>
            <a:spLocks noGrp="1"/>
          </p:cNvSpPr>
          <p:nvPr>
            <p:ph type="body" sz="quarter" idx="66" hasCustomPrompt="1"/>
          </p:nvPr>
        </p:nvSpPr>
        <p:spPr>
          <a:xfrm>
            <a:off x="3869940" y="4438637"/>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10</a:t>
            </a:r>
            <a:endParaRPr lang="en-US" dirty="0"/>
          </a:p>
        </p:txBody>
      </p:sp>
      <p:sp>
        <p:nvSpPr>
          <p:cNvPr id="20" name="Text Placeholder 32">
            <a:extLst>
              <a:ext uri="{FF2B5EF4-FFF2-40B4-BE49-F238E27FC236}">
                <a16:creationId xmlns:a16="http://schemas.microsoft.com/office/drawing/2014/main" id="{50B3FD82-56E1-1CBC-018B-D2386FCFAE16}"/>
              </a:ext>
            </a:extLst>
          </p:cNvPr>
          <p:cNvSpPr>
            <a:spLocks noGrp="1"/>
          </p:cNvSpPr>
          <p:nvPr>
            <p:ph type="body" sz="quarter" idx="68" hasCustomPrompt="1"/>
          </p:nvPr>
        </p:nvSpPr>
        <p:spPr>
          <a:xfrm>
            <a:off x="3869940" y="4882578"/>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11</a:t>
            </a:r>
            <a:endParaRPr lang="en-US" dirty="0"/>
          </a:p>
        </p:txBody>
      </p:sp>
      <p:sp>
        <p:nvSpPr>
          <p:cNvPr id="22" name="Text Placeholder 32">
            <a:extLst>
              <a:ext uri="{FF2B5EF4-FFF2-40B4-BE49-F238E27FC236}">
                <a16:creationId xmlns:a16="http://schemas.microsoft.com/office/drawing/2014/main" id="{05757204-1432-36D4-2347-54F5282E19E5}"/>
              </a:ext>
            </a:extLst>
          </p:cNvPr>
          <p:cNvSpPr>
            <a:spLocks noGrp="1"/>
          </p:cNvSpPr>
          <p:nvPr>
            <p:ph type="body" sz="quarter" idx="70" hasCustomPrompt="1"/>
          </p:nvPr>
        </p:nvSpPr>
        <p:spPr>
          <a:xfrm>
            <a:off x="3869940" y="53668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12</a:t>
            </a:r>
            <a:endParaRPr lang="en-US" dirty="0"/>
          </a:p>
        </p:txBody>
      </p:sp>
      <p:sp>
        <p:nvSpPr>
          <p:cNvPr id="23" name="Text Placeholder 32">
            <a:extLst>
              <a:ext uri="{FF2B5EF4-FFF2-40B4-BE49-F238E27FC236}">
                <a16:creationId xmlns:a16="http://schemas.microsoft.com/office/drawing/2014/main" id="{55A15E2E-ED06-D90C-076E-D77249C034B1}"/>
              </a:ext>
            </a:extLst>
          </p:cNvPr>
          <p:cNvSpPr>
            <a:spLocks noGrp="1"/>
          </p:cNvSpPr>
          <p:nvPr>
            <p:ph type="body" sz="quarter" idx="71" hasCustomPrompt="1"/>
          </p:nvPr>
        </p:nvSpPr>
        <p:spPr>
          <a:xfrm>
            <a:off x="4483127" y="53668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Tree>
    <p:extLst>
      <p:ext uri="{BB962C8B-B14F-4D97-AF65-F5344CB8AC3E}">
        <p14:creationId xmlns:p14="http://schemas.microsoft.com/office/powerpoint/2010/main" val="2072111878"/>
      </p:ext>
    </p:extLst>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Slide - 1 column">
    <p:spTree>
      <p:nvGrpSpPr>
        <p:cNvPr id="1" name=""/>
        <p:cNvGrpSpPr/>
        <p:nvPr/>
      </p:nvGrpSpPr>
      <p:grpSpPr>
        <a:xfrm>
          <a:off x="0" y="0"/>
          <a:ext cx="0" cy="0"/>
          <a:chOff x="0" y="0"/>
          <a:chExt cx="0" cy="0"/>
        </a:xfrm>
      </p:grpSpPr>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4773477" y="925681"/>
            <a:ext cx="6564233" cy="5378450"/>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3" name="Rectangle 5">
            <a:extLst>
              <a:ext uri="{FF2B5EF4-FFF2-40B4-BE49-F238E27FC236}">
                <a16:creationId xmlns:a16="http://schemas.microsoft.com/office/drawing/2014/main" id="{BCF6003F-60EF-025F-4B6D-09507F98C84D}"/>
              </a:ext>
            </a:extLst>
          </p:cNvPr>
          <p:cNvSpPr/>
          <p:nvPr userDrawn="1"/>
        </p:nvSpPr>
        <p:spPr bwMode="auto">
          <a:xfrm rot="16200000">
            <a:off x="-3196525" y="3196524"/>
            <a:ext cx="6858001" cy="46494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4" name="Rectangle 3">
            <a:extLst>
              <a:ext uri="{FF2B5EF4-FFF2-40B4-BE49-F238E27FC236}">
                <a16:creationId xmlns:a16="http://schemas.microsoft.com/office/drawing/2014/main" id="{FF9D4E8C-F0AD-ACCF-1BB8-BA9B44BC2DD2}"/>
              </a:ext>
            </a:extLst>
          </p:cNvPr>
          <p:cNvSpPr/>
          <p:nvPr userDrawn="1"/>
        </p:nvSpPr>
        <p:spPr>
          <a:xfrm>
            <a:off x="464951" y="0"/>
            <a:ext cx="399856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5" name="Text Placeholder 32">
            <a:extLst>
              <a:ext uri="{FF2B5EF4-FFF2-40B4-BE49-F238E27FC236}">
                <a16:creationId xmlns:a16="http://schemas.microsoft.com/office/drawing/2014/main" id="{56340692-36DC-AD74-587E-3A461ABA239D}"/>
              </a:ext>
            </a:extLst>
          </p:cNvPr>
          <p:cNvSpPr>
            <a:spLocks noGrp="1"/>
          </p:cNvSpPr>
          <p:nvPr>
            <p:ph type="body" sz="quarter" idx="30" hasCustomPrompt="1"/>
          </p:nvPr>
        </p:nvSpPr>
        <p:spPr>
          <a:xfrm>
            <a:off x="854280" y="925680"/>
            <a:ext cx="2834317" cy="2375459"/>
          </a:xfrm>
        </p:spPr>
        <p:txBody>
          <a:bodyPr>
            <a:noAutofit/>
          </a:bodyPr>
          <a:lstStyle>
            <a:lvl1pPr marL="0" indent="0" algn="l">
              <a:lnSpc>
                <a:spcPts val="40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26467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9010" y="-23479"/>
            <a:ext cx="12189848" cy="5616042"/>
            <a:chOff x="-7363" y="-29837"/>
            <a:chExt cx="9962297" cy="4589777"/>
          </a:xfrm>
        </p:grpSpPr>
        <p:sp>
          <p:nvSpPr>
            <p:cNvPr id="4" name="Rectangle 3">
              <a:extLst>
                <a:ext uri="{FF2B5EF4-FFF2-40B4-BE49-F238E27FC236}">
                  <a16:creationId xmlns:a16="http://schemas.microsoft.com/office/drawing/2014/main" id="{E4102A00-6F9F-716E-6C6B-DD677521DC74}"/>
                </a:ext>
              </a:extLst>
            </p:cNvPr>
            <p:cNvSpPr/>
            <p:nvPr userDrawn="1"/>
          </p:nvSpPr>
          <p:spPr>
            <a:xfrm>
              <a:off x="4754232" y="-29837"/>
              <a:ext cx="4680655" cy="4560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3"/>
            <a:stretch/>
          </p:blipFill>
          <p:spPr>
            <a:xfrm>
              <a:off x="5200702" y="-29837"/>
              <a:ext cx="4754232"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63" y="-1038"/>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2118303" y="1286068"/>
            <a:ext cx="3557739" cy="1555466"/>
          </a:xfrm>
        </p:spPr>
        <p:txBody>
          <a:bodyPr anchor="t">
            <a:noAutofit/>
          </a:bodyPr>
          <a:lstStyle>
            <a:lvl1pPr marL="0" indent="0" algn="l">
              <a:lnSpc>
                <a:spcPts val="3154"/>
              </a:lnSpc>
              <a:spcBef>
                <a:spcPts val="0"/>
              </a:spcBef>
              <a:buNone/>
              <a:defRPr sz="34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2164566" y="2760028"/>
            <a:ext cx="3511476" cy="1546726"/>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9272203" y="5894140"/>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62">
            <a:extLst>
              <a:ext uri="{FF2B5EF4-FFF2-40B4-BE49-F238E27FC236}">
                <a16:creationId xmlns:a16="http://schemas.microsoft.com/office/drawing/2014/main" id="{B3A84765-430F-A09E-81CE-6FACEF262018}"/>
              </a:ext>
            </a:extLst>
          </p:cNvPr>
          <p:cNvSpPr>
            <a:spLocks noGrp="1"/>
          </p:cNvSpPr>
          <p:nvPr>
            <p:ph type="body" sz="quarter" idx="21" hasCustomPrompt="1"/>
          </p:nvPr>
        </p:nvSpPr>
        <p:spPr>
          <a:xfrm rot="16200000">
            <a:off x="-1616217" y="3735565"/>
            <a:ext cx="4835946" cy="624849"/>
          </a:xfrm>
          <a:solidFill>
            <a:srgbClr val="1C1442"/>
          </a:solidFill>
        </p:spPr>
        <p:txBody>
          <a:bodyPr anchor="ctr">
            <a:noAutofit/>
          </a:bodyPr>
          <a:lstStyle>
            <a:lvl1pPr marL="0" indent="0" algn="l">
              <a:buNone/>
              <a:defRPr sz="4000">
                <a:solidFill>
                  <a:schemeClr val="bg1"/>
                </a:solidFill>
              </a:defRPr>
            </a:lvl1pPr>
          </a:lstStyle>
          <a:p>
            <a:r>
              <a:rPr lang="en-US" sz="1800" dirty="0"/>
              <a:t>www.</a:t>
            </a:r>
            <a:r>
              <a:rPr lang="en-US" sz="2400" b="1" dirty="0"/>
              <a:t>be21skilled</a:t>
            </a:r>
            <a:r>
              <a:rPr lang="en-US" sz="1800" dirty="0"/>
              <a:t>.eu</a:t>
            </a:r>
          </a:p>
        </p:txBody>
      </p:sp>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p:spPr>
        <p:txBody>
          <a:bodyPr anchor="ctr">
            <a:noAutofit/>
          </a:bodyPr>
          <a:lstStyle>
            <a:lvl1pPr marL="0" indent="0" algn="ctr">
              <a:buNone/>
              <a:defRPr sz="24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p:spPr>
        <p:txBody>
          <a:bodyPr anchor="ctr">
            <a:noAutofit/>
          </a:bodyPr>
          <a:lstStyle>
            <a:lvl1pPr marL="0" indent="0" algn="l">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p:spPr>
        <p:txBody>
          <a:bodyPr anchor="ctr">
            <a:noAutofit/>
          </a:bodyPr>
          <a:lstStyle>
            <a:lvl1pPr marL="0" indent="0" algn="l">
              <a:lnSpc>
                <a:spcPts val="3590"/>
              </a:lnSpc>
              <a:spcBef>
                <a:spcPts val="0"/>
              </a:spcBef>
              <a:buNone/>
              <a:defRPr sz="36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186BA8"/>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36" name="Picture 35">
            <a:extLst>
              <a:ext uri="{FF2B5EF4-FFF2-40B4-BE49-F238E27FC236}">
                <a16:creationId xmlns:a16="http://schemas.microsoft.com/office/drawing/2014/main" id="{5925AF36-36AA-B9EE-7A29-889B605DE0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3150617" y="3130667"/>
            <a:ext cx="6877951" cy="576718"/>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AA38BA31-936A-F4AF-6204-6698AEF46A6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61006" y="5401946"/>
            <a:ext cx="1443600" cy="356400"/>
          </a:xfrm>
          <a:prstGeom prst="rect">
            <a:avLst/>
          </a:prstGeom>
        </p:spPr>
      </p:pic>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pic>
        <p:nvPicPr>
          <p:cNvPr id="9" name="Picture 8">
            <a:extLst>
              <a:ext uri="{FF2B5EF4-FFF2-40B4-BE49-F238E27FC236}">
                <a16:creationId xmlns:a16="http://schemas.microsoft.com/office/drawing/2014/main" id="{0EC9115F-7F21-AB8F-4850-E307E72545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926"/>
          <a:stretch/>
        </p:blipFill>
        <p:spPr>
          <a:xfrm>
            <a:off x="0" y="3959835"/>
            <a:ext cx="12192000" cy="1903450"/>
          </a:xfrm>
          <a:prstGeom prst="rect">
            <a:avLst/>
          </a:prstGeom>
        </p:spPr>
      </p:pic>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1" name="Freeform 10">
            <a:extLst>
              <a:ext uri="{FF2B5EF4-FFF2-40B4-BE49-F238E27FC236}">
                <a16:creationId xmlns:a16="http://schemas.microsoft.com/office/drawing/2014/main" id="{4C0AFDB2-F4C8-2497-DE89-16ABCC9A30E6}"/>
              </a:ext>
            </a:extLst>
          </p:cNvPr>
          <p:cNvSpPr/>
          <p:nvPr userDrawn="1"/>
        </p:nvSpPr>
        <p:spPr>
          <a:xfrm rot="5400000">
            <a:off x="7856728" y="743899"/>
            <a:ext cx="86263" cy="1080000"/>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gradFill flip="none" rotWithShape="1">
            <a:gsLst>
              <a:gs pos="22000">
                <a:srgbClr val="1C1442"/>
              </a:gs>
              <a:gs pos="64000">
                <a:srgbClr val="8A2061"/>
              </a:gs>
              <a:gs pos="100000">
                <a:srgbClr val="1C1442"/>
              </a:gs>
            </a:gsLst>
            <a:path path="circle">
              <a:fillToRect l="100000" t="100000"/>
            </a:path>
            <a:tileRect r="-100000" b="-100000"/>
          </a:gradFill>
          <a:ln w="30808" cap="flat">
            <a:noFill/>
            <a:prstDash val="solid"/>
            <a:miter/>
          </a:ln>
        </p:spPr>
        <p:txBody>
          <a:bodyPr rtlCol="0" anchor="ctr"/>
          <a:lstStyle/>
          <a:p>
            <a:endParaRPr lang="en-US"/>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C1442"/>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544955" y="1970828"/>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8" name="Picture 7">
            <a:extLst>
              <a:ext uri="{FF2B5EF4-FFF2-40B4-BE49-F238E27FC236}">
                <a16:creationId xmlns:a16="http://schemas.microsoft.com/office/drawing/2014/main" id="{60201952-544A-D4AA-A62D-6FC8980B06B7}"/>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14569" y="4782595"/>
            <a:ext cx="1443600" cy="356400"/>
          </a:xfrm>
          <a:prstGeom prst="rect">
            <a:avLst/>
          </a:prstGeom>
        </p:spPr>
      </p:pic>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8392B4B6-B0E6-33B6-C463-24FFD09193F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145284" y="1280991"/>
            <a:ext cx="1443600" cy="356400"/>
          </a:xfrm>
          <a:prstGeom prst="rect">
            <a:avLst/>
          </a:prstGeom>
        </p:spPr>
      </p:pic>
    </p:spTree>
    <p:extLst>
      <p:ext uri="{BB962C8B-B14F-4D97-AF65-F5344CB8AC3E}">
        <p14:creationId xmlns:p14="http://schemas.microsoft.com/office/powerpoint/2010/main" val="190029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391886" y="-4917"/>
            <a:ext cx="9768514" cy="556316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B1AE1FF-1F45-E24F-816F-7F9439E481F4}"/>
              </a:ext>
            </a:extLst>
          </p:cNvPr>
          <p:cNvSpPr/>
          <p:nvPr userDrawn="1"/>
        </p:nvSpPr>
        <p:spPr>
          <a:xfrm>
            <a:off x="10953752" y="6455249"/>
            <a:ext cx="1189619" cy="246221"/>
          </a:xfrm>
          <a:prstGeom prst="rect">
            <a:avLst/>
          </a:prstGeom>
        </p:spPr>
        <p:txBody>
          <a:bodyPr wrap="square">
            <a:spAutoFit/>
          </a:bodyPr>
          <a:lstStyle/>
          <a:p>
            <a:r>
              <a:rPr lang="en-GB" sz="1000" b="0" i="0" u="none" dirty="0">
                <a:solidFill>
                  <a:schemeClr val="tx1"/>
                </a:solidFill>
                <a:latin typeface="Calibri" panose="020F0502020204030204" pitchFamily="34" charset="0"/>
                <a:cs typeface="Calibri" panose="020F0502020204030204" pitchFamily="34" charset="0"/>
              </a:rPr>
              <a:t>BE 21 SKILLED</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AD409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6" r:id="rId2"/>
    <p:sldLayoutId id="2147483683" r:id="rId3"/>
    <p:sldLayoutId id="2147483697" r:id="rId4"/>
    <p:sldLayoutId id="2147483703" r:id="rId5"/>
    <p:sldLayoutId id="2147483700" r:id="rId6"/>
    <p:sldLayoutId id="2147483723" r:id="rId7"/>
    <p:sldLayoutId id="2147483698" r:id="rId8"/>
    <p:sldLayoutId id="2147483695" r:id="rId9"/>
    <p:sldLayoutId id="2147483702" r:id="rId10"/>
    <p:sldLayoutId id="2147483735" r:id="rId11"/>
    <p:sldLayoutId id="2147483734" r:id="rId12"/>
    <p:sldLayoutId id="2147483708" r:id="rId13"/>
    <p:sldLayoutId id="2147483733" r:id="rId14"/>
    <p:sldLayoutId id="2147483737" r:id="rId15"/>
    <p:sldLayoutId id="2147483738" r:id="rId16"/>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be21skilled.eu/"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vilniustech.lt/about-university/news/portal-an-interactive-bridge-to-unity-connects-two-countries/73472?nid=328416" TargetMode="External"/><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vilniustech.lt/linkmenu-fabrikas/10379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ilniustech.lt/linkmenu-fabrikas/103790"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uu.nl/en/organisation/uulabs" TargetMode="External"/><Relationship Id="rId2" Type="http://schemas.openxmlformats.org/officeDocument/2006/relationships/image" Target="../media/image40.jpg"/><Relationship Id="rId1" Type="http://schemas.openxmlformats.org/officeDocument/2006/relationships/slideLayout" Target="../slideLayouts/slideLayout10.xml"/><Relationship Id="rId4" Type="http://schemas.openxmlformats.org/officeDocument/2006/relationships/hyperlink" Target="https://vilniustech.lt/linkmenu-fabrikas/10379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robotics.org/blog/engineering-activities-middle-school/amp/" TargetMode="External"/><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log.ucem.ac.uk/onlineeducation/posts/date/2019/03"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xcellentstreetimages.com/dublin-street-photography/areas-of-dublin/grangegorman/tu-grangegorman-campus-oct-2019/" TargetMode="External"/><Relationship Id="rId2" Type="http://schemas.openxmlformats.org/officeDocument/2006/relationships/image" Target="../media/image44.jpeg"/><Relationship Id="rId1" Type="http://schemas.openxmlformats.org/officeDocument/2006/relationships/slideLayout" Target="../slideLayouts/slideLayout8.xml"/><Relationship Id="rId5" Type="http://schemas.openxmlformats.org/officeDocument/2006/relationships/hyperlink" Target="https://vilniustech.lt/linkmenu-fabrikas/103790" TargetMode="External"/><Relationship Id="rId4" Type="http://schemas.openxmlformats.org/officeDocument/2006/relationships/hyperlink" Target="https://www.tudublin.ie/explore/news/tu-dublin-selected-to-deliver-training-in-vr-through-bodyswaps-and-meta-immersive-learning-grant-.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ynoothuniversity.ie/mu/chemistry/virtual-labs-hci-p3-initiative"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hyperlink" Target="https://vilniustech.lt/linkmenu-fabrikas/10379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vilniustech.lt/linkmenu-fabrikas/103790" TargetMode="External"/><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cloudlabs.u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vilniustech.lt/linkmenu-fabrikas/10379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rtl="0"/>
            <a:r>
              <a:rPr lang="en-US" sz="3400" dirty="0"/>
              <a:t>www.be</a:t>
            </a:r>
            <a:r>
              <a:rPr lang="en-US" sz="3400" b="1" dirty="0"/>
              <a:t>21skilled</a:t>
            </a:r>
            <a:r>
              <a:rPr lang="en-US" sz="3400" dirty="0"/>
              <a:t>.eu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lgn="l" rtl="0"/>
              <a:t>1</a:t>
            </a:fld>
            <a:endParaRPr lang="en-US" dirty="0"/>
          </a:p>
        </p:txBody>
      </p:sp>
      <p:sp>
        <p:nvSpPr>
          <p:cNvPr id="7" name="Text Placeholder 7">
            <a:extLst>
              <a:ext uri="{FF2B5EF4-FFF2-40B4-BE49-F238E27FC236}">
                <a16:creationId xmlns:a16="http://schemas.microsoft.com/office/drawing/2014/main" id="{E0DF6BD4-E3C3-0E89-0CF6-E683BE63AE7E}"/>
              </a:ext>
            </a:extLst>
          </p:cNvPr>
          <p:cNvSpPr txBox="1">
            <a:spLocks/>
          </p:cNvSpPr>
          <p:nvPr/>
        </p:nvSpPr>
        <p:spPr>
          <a:xfrm>
            <a:off x="1965277" y="3086100"/>
            <a:ext cx="4805434" cy="2301793"/>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И</a:t>
            </a:r>
            <a:r>
              <a:rPr lang="sr-Cyrl-RS" b="1" dirty="0">
                <a:solidFill>
                  <a:schemeClr val="bg1"/>
                </a:solidFill>
              </a:rPr>
              <a:t>НТЕГРАЦИЈА ВЕШТИНА ЗА 21. ВЕК У НАСТАВНИ ПЛАН И ПРОГРАМ</a:t>
            </a:r>
            <a:endParaRPr lang="en-US" b="1" dirty="0">
              <a:solidFill>
                <a:schemeClr val="bg1"/>
              </a:solidFill>
            </a:endParaRP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1996036" y="2027367"/>
            <a:ext cx="3628015" cy="842867"/>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b="1" dirty="0">
                <a:solidFill>
                  <a:schemeClr val="bg1"/>
                </a:solidFill>
              </a:rPr>
              <a:t>МОДУЛ 5</a:t>
            </a:r>
          </a:p>
        </p:txBody>
      </p:sp>
      <p:pic>
        <p:nvPicPr>
          <p:cNvPr id="6" name="Picture 5">
            <a:extLst>
              <a:ext uri="{FF2B5EF4-FFF2-40B4-BE49-F238E27FC236}">
                <a16:creationId xmlns:a16="http://schemas.microsoft.com/office/drawing/2014/main" id="{820433B1-71D7-F83E-6081-63DA8A3A9B8E}"/>
              </a:ext>
            </a:extLst>
          </p:cNvPr>
          <p:cNvPicPr>
            <a:picLocks noChangeAspect="1"/>
          </p:cNvPicPr>
          <p:nvPr/>
        </p:nvPicPr>
        <p:blipFill>
          <a:blip r:embed="rId3"/>
          <a:stretch>
            <a:fillRect/>
          </a:stretch>
        </p:blipFill>
        <p:spPr>
          <a:xfrm>
            <a:off x="6247418" y="5830930"/>
            <a:ext cx="5568578" cy="732708"/>
          </a:xfrm>
          <a:prstGeom prst="rect">
            <a:avLst/>
          </a:prstGeom>
        </p:spPr>
      </p:pic>
      <p:sp>
        <p:nvSpPr>
          <p:cNvPr id="9" name="TextBox 8">
            <a:extLst>
              <a:ext uri="{FF2B5EF4-FFF2-40B4-BE49-F238E27FC236}">
                <a16:creationId xmlns:a16="http://schemas.microsoft.com/office/drawing/2014/main" id="{749E2888-F3E3-A934-BD54-42A6D7253C66}"/>
              </a:ext>
            </a:extLst>
          </p:cNvPr>
          <p:cNvSpPr txBox="1"/>
          <p:nvPr/>
        </p:nvSpPr>
        <p:spPr>
          <a:xfrm>
            <a:off x="1996036" y="898989"/>
            <a:ext cx="3164687" cy="1015663"/>
          </a:xfrm>
          <a:prstGeom prst="rect">
            <a:avLst/>
          </a:prstGeom>
          <a:solidFill>
            <a:srgbClr val="186BA8"/>
          </a:solidFill>
        </p:spPr>
        <p:txBody>
          <a:bodyPr wrap="square">
            <a:spAutoFit/>
          </a:bodyPr>
          <a:lstStyle/>
          <a:p>
            <a:r>
              <a:rPr lang="sr-Latn-RS"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BE 21 SKILLED”  ПРОГРАМ ОСНАЖИВАЊА НАСТАВНИКА/</a:t>
            </a:r>
            <a:r>
              <a:rPr lang="sr-Cyrl-RS" sz="2000" b="1" dirty="0">
                <a:solidFill>
                  <a:schemeClr val="bg1"/>
                </a:solidFill>
                <a:latin typeface="Calibri" panose="020F0502020204030204" pitchFamily="34" charset="0"/>
                <a:ea typeface="Calibri" panose="020F0502020204030204" pitchFamily="34" charset="0"/>
                <a:cs typeface="Calibri" panose="020F0502020204030204" pitchFamily="34" charset="0"/>
              </a:rPr>
              <a:t>ПРОФЕСОРА</a:t>
            </a:r>
            <a:endParaRPr lang="en-IE"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5624051" y="5926015"/>
            <a:ext cx="4117826" cy="861774"/>
          </a:xfrm>
          <a:prstGeom prst="rect">
            <a:avLst/>
          </a:prstGeom>
          <a:solidFill>
            <a:schemeClr val="bg1"/>
          </a:solidFill>
        </p:spPr>
        <p:txBody>
          <a:bodyPr wrap="square" rtlCol="0">
            <a:spAutoFit/>
          </a:bodyPr>
          <a:lstStyle/>
          <a:p>
            <a:pPr algn="just"/>
            <a:r>
              <a:rPr lang="ru-RU" sz="1000" b="1" dirty="0">
                <a:latin typeface="Calibri" panose="020F0502020204030204" pitchFamily="34" charset="0"/>
                <a:cs typeface="Calibri" panose="020F0502020204030204" pitchFamily="34" charset="0"/>
              </a:rPr>
              <a:t>Подршка Европске комисије </a:t>
            </a:r>
            <a:r>
              <a:rPr lang="sr-Cyrl-RS" sz="1000" b="1" dirty="0">
                <a:latin typeface="Calibri" panose="020F0502020204030204" pitchFamily="34" charset="0"/>
                <a:cs typeface="Calibri" panose="020F0502020204030204" pitchFamily="34" charset="0"/>
              </a:rPr>
              <a:t>у </a:t>
            </a:r>
            <a:r>
              <a:rPr lang="ru-RU" sz="1000" b="1" dirty="0">
                <a:latin typeface="Calibri" panose="020F0502020204030204" pitchFamily="34" charset="0"/>
                <a:cs typeface="Calibri" panose="020F0502020204030204" pitchFamily="34" charset="0"/>
              </a:rPr>
              <a:t>изради ове публикације не представља одобравање садржаја који је само став аутора и Комисија се не може сматрати одговорном за било какву употребу информација садржаних у публикацији.</a:t>
            </a:r>
            <a:endParaRPr lang="en-US" sz="1000" b="1" dirty="0">
              <a:latin typeface="Calibri" panose="020F0502020204030204" pitchFamily="34" charset="0"/>
              <a:cs typeface="Calibri" panose="020F0502020204030204" pitchFamily="34" charset="0"/>
            </a:endParaRPr>
          </a:p>
          <a:p>
            <a:pPr algn="just"/>
            <a:endParaRPr lang="en-US" sz="1000" b="1" dirty="0"/>
          </a:p>
        </p:txBody>
      </p:sp>
      <p:sp>
        <p:nvSpPr>
          <p:cNvPr id="10" name="TextBox 9"/>
          <p:cNvSpPr txBox="1"/>
          <p:nvPr/>
        </p:nvSpPr>
        <p:spPr>
          <a:xfrm>
            <a:off x="10441858" y="6037006"/>
            <a:ext cx="1307649" cy="487185"/>
          </a:xfrm>
          <a:prstGeom prst="rect">
            <a:avLst/>
          </a:prstGeom>
          <a:solidFill>
            <a:schemeClr val="bg1"/>
          </a:solidFill>
        </p:spPr>
        <p:txBody>
          <a:bodyPr wrap="square" rtlCol="0">
            <a:spAutoFit/>
          </a:bodyPr>
          <a:lstStyle/>
          <a:p>
            <a:r>
              <a:rPr lang="sr-Cyrl-RS" b="1" dirty="0">
                <a:solidFill>
                  <a:schemeClr val="accent4"/>
                </a:solidFill>
                <a:latin typeface="Calibri" panose="020F0502020204030204" pitchFamily="34" charset="0"/>
                <a:cs typeface="Calibri" panose="020F0502020204030204" pitchFamily="34" charset="0"/>
              </a:rPr>
              <a:t>Финансира </a:t>
            </a:r>
          </a:p>
          <a:p>
            <a:r>
              <a:rPr lang="sr-Cyrl-RS" b="1" dirty="0">
                <a:solidFill>
                  <a:schemeClr val="accent4"/>
                </a:solidFill>
                <a:latin typeface="Calibri" panose="020F0502020204030204" pitchFamily="34" charset="0"/>
                <a:cs typeface="Calibri" panose="020F0502020204030204" pitchFamily="34" charset="0"/>
              </a:rPr>
              <a:t>Европска унија</a:t>
            </a:r>
            <a:endParaRPr lang="en-US"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61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lgn="l" rtl="0"/>
              <a:t>10</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1025973"/>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US" sz="3200" dirty="0">
                <a:solidFill>
                  <a:schemeClr val="bg1"/>
                </a:solidFill>
              </a:rPr>
              <a:t> </a:t>
            </a:r>
            <a:r>
              <a:rPr lang="en-GB" sz="3200" dirty="0" err="1">
                <a:solidFill>
                  <a:schemeClr val="bg1"/>
                </a:solidFill>
              </a:rPr>
              <a:t>Мапирање</a:t>
            </a:r>
            <a:r>
              <a:rPr lang="en-GB" sz="3200" dirty="0">
                <a:solidFill>
                  <a:schemeClr val="bg1"/>
                </a:solidFill>
              </a:rPr>
              <a:t> </a:t>
            </a:r>
            <a:r>
              <a:rPr lang="sr-Cyrl-RS" sz="3200" dirty="0">
                <a:solidFill>
                  <a:schemeClr val="bg1"/>
                </a:solidFill>
              </a:rPr>
              <a:t>вештина за 21. век</a:t>
            </a:r>
            <a:r>
              <a:rPr lang="en-GB" sz="3200" dirty="0">
                <a:solidFill>
                  <a:schemeClr val="bg1"/>
                </a:solidFill>
              </a:rPr>
              <a:t> у СТЕМ </a:t>
            </a:r>
            <a:r>
              <a:rPr lang="sr-Cyrl-RS" sz="3200" dirty="0">
                <a:solidFill>
                  <a:schemeClr val="bg1"/>
                </a:solidFill>
              </a:rPr>
              <a:t>предметима</a:t>
            </a:r>
            <a:endParaRPr lang="en-US" sz="32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sz="9600" b="1" dirty="0">
                <a:solidFill>
                  <a:schemeClr val="bg1"/>
                </a:solidFill>
              </a:rPr>
              <a:t>02</a:t>
            </a:r>
          </a:p>
        </p:txBody>
      </p:sp>
      <p:pic>
        <p:nvPicPr>
          <p:cNvPr id="6" name="Picture 5" descr="Scientist viewing DNA test results on a computer screen in the laboratory">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3906" y="1762585"/>
            <a:ext cx="6903328" cy="5093227"/>
          </a:xfrm>
          <a:prstGeom prst="rect">
            <a:avLst/>
          </a:prstGeom>
        </p:spPr>
      </p:pic>
    </p:spTree>
    <p:extLst>
      <p:ext uri="{BB962C8B-B14F-4D97-AF65-F5344CB8AC3E}">
        <p14:creationId xmlns:p14="http://schemas.microsoft.com/office/powerpoint/2010/main" val="370497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ormulas on a background">
            <a:extLst>
              <a:ext uri="{FF2B5EF4-FFF2-40B4-BE49-F238E27FC236}">
                <a16:creationId xmlns:a16="http://schemas.microsoft.com/office/drawing/2014/main" id="{DFFDA863-66EE-EC0F-EA41-55FCB9F6560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79130" y="-316523"/>
            <a:ext cx="12192000" cy="6858000"/>
          </a:xfrm>
        </p:spPr>
      </p:pic>
      <p:sp>
        <p:nvSpPr>
          <p:cNvPr id="3" name="Text Placeholder 2">
            <a:extLst>
              <a:ext uri="{FF2B5EF4-FFF2-40B4-BE49-F238E27FC236}">
                <a16:creationId xmlns:a16="http://schemas.microsoft.com/office/drawing/2014/main" id="{434225FD-712A-591A-7F8C-21B9DDC56B2D}"/>
              </a:ext>
            </a:extLst>
          </p:cNvPr>
          <p:cNvSpPr>
            <a:spLocks noGrp="1"/>
          </p:cNvSpPr>
          <p:nvPr>
            <p:ph type="body" sz="quarter" idx="30"/>
          </p:nvPr>
        </p:nvSpPr>
        <p:spPr/>
        <p:txBody>
          <a:bodyPr/>
          <a:lstStyle/>
          <a:p>
            <a:r>
              <a:rPr lang="en-GB" dirty="0" err="1">
                <a:solidFill>
                  <a:srgbClr val="186BA8"/>
                </a:solidFill>
              </a:rPr>
              <a:t>Мапирање</a:t>
            </a:r>
            <a:r>
              <a:rPr lang="en-GB" dirty="0">
                <a:solidFill>
                  <a:srgbClr val="186BA8"/>
                </a:solidFill>
              </a:rPr>
              <a:t> </a:t>
            </a:r>
            <a:r>
              <a:rPr lang="sr-Cyrl-RS" dirty="0">
                <a:solidFill>
                  <a:srgbClr val="186BA8"/>
                </a:solidFill>
              </a:rPr>
              <a:t>вештина за 21. век </a:t>
            </a:r>
            <a:r>
              <a:rPr lang="en-GB" dirty="0">
                <a:solidFill>
                  <a:srgbClr val="186BA8"/>
                </a:solidFill>
              </a:rPr>
              <a:t> у СТЕМ </a:t>
            </a:r>
            <a:r>
              <a:rPr lang="sr-Cyrl-RS" dirty="0">
                <a:solidFill>
                  <a:srgbClr val="186BA8"/>
                </a:solidFill>
              </a:rPr>
              <a:t>предметима</a:t>
            </a:r>
            <a:endParaRPr lang="en-IE" dirty="0">
              <a:solidFill>
                <a:srgbClr val="186BA8"/>
              </a:solidFill>
            </a:endParaRPr>
          </a:p>
        </p:txBody>
      </p:sp>
      <p:sp>
        <p:nvSpPr>
          <p:cNvPr id="4" name="Text Placeholder 3">
            <a:extLst>
              <a:ext uri="{FF2B5EF4-FFF2-40B4-BE49-F238E27FC236}">
                <a16:creationId xmlns:a16="http://schemas.microsoft.com/office/drawing/2014/main" id="{395714BD-1E68-AC0D-6E68-7843E3FA0660}"/>
              </a:ext>
            </a:extLst>
          </p:cNvPr>
          <p:cNvSpPr>
            <a:spLocks noGrp="1"/>
          </p:cNvSpPr>
          <p:nvPr>
            <p:ph type="body" sz="quarter" idx="48"/>
          </p:nvPr>
        </p:nvSpPr>
        <p:spPr>
          <a:xfrm>
            <a:off x="516856" y="2578099"/>
            <a:ext cx="6749339" cy="2718059"/>
          </a:xfrm>
        </p:spPr>
        <p:txBody>
          <a:bodyPr/>
          <a:lstStyle/>
          <a:p>
            <a:pPr rtl="0"/>
            <a:r>
              <a:rPr lang="sr-Cyrl-RS" sz="2000" b="0" i="0" dirty="0">
                <a:solidFill>
                  <a:srgbClr val="0D0D0D"/>
                </a:solidFill>
                <a:effectLst/>
                <a:highlight>
                  <a:srgbClr val="FFFFFF"/>
                </a:highlight>
                <a:latin typeface="Söhne"/>
              </a:rPr>
              <a:t>Интегрисање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вештина</a:t>
            </a:r>
            <a:r>
              <a:rPr lang="en-GB" sz="2000" b="0" i="0" dirty="0">
                <a:solidFill>
                  <a:srgbClr val="0D0D0D"/>
                </a:solidFill>
                <a:effectLst/>
                <a:highlight>
                  <a:srgbClr val="FFFFFF"/>
                </a:highlight>
                <a:latin typeface="Söhne"/>
              </a:rPr>
              <a:t> </a:t>
            </a:r>
            <a:r>
              <a:rPr lang="sr-Cyrl-RS" sz="2000" b="0" i="0" dirty="0">
                <a:solidFill>
                  <a:srgbClr val="0D0D0D"/>
                </a:solidFill>
                <a:effectLst/>
                <a:highlight>
                  <a:srgbClr val="FFFFFF"/>
                </a:highlight>
                <a:latin typeface="Söhne"/>
              </a:rPr>
              <a:t>за </a:t>
            </a:r>
            <a:r>
              <a:rPr lang="en-GB" sz="2000" b="0" i="0" dirty="0">
                <a:solidFill>
                  <a:srgbClr val="0D0D0D"/>
                </a:solidFill>
                <a:effectLst/>
                <a:highlight>
                  <a:srgbClr val="FFFFFF"/>
                </a:highlight>
                <a:latin typeface="Söhne"/>
              </a:rPr>
              <a:t>21. </a:t>
            </a:r>
            <a:r>
              <a:rPr lang="en-GB" sz="2000" b="0" i="0" dirty="0" err="1">
                <a:solidFill>
                  <a:srgbClr val="0D0D0D"/>
                </a:solidFill>
                <a:effectLst/>
                <a:highlight>
                  <a:srgbClr val="FFFFFF"/>
                </a:highlight>
                <a:latin typeface="Söhne"/>
              </a:rPr>
              <a:t>век</a:t>
            </a:r>
            <a:r>
              <a:rPr lang="en-GB" sz="2000" b="0" i="0" dirty="0">
                <a:solidFill>
                  <a:srgbClr val="0D0D0D"/>
                </a:solidFill>
                <a:effectLst/>
                <a:highlight>
                  <a:srgbClr val="FFFFFF"/>
                </a:highlight>
                <a:latin typeface="Söhne"/>
              </a:rPr>
              <a:t> у </a:t>
            </a:r>
            <a:r>
              <a:rPr lang="sr-Cyrl-RS" sz="2000" b="0" i="0" dirty="0">
                <a:solidFill>
                  <a:srgbClr val="0D0D0D"/>
                </a:solidFill>
                <a:effectLst/>
                <a:highlight>
                  <a:srgbClr val="FFFFFF"/>
                </a:highlight>
                <a:latin typeface="Söhne"/>
              </a:rPr>
              <a:t>конкретне</a:t>
            </a:r>
            <a:r>
              <a:rPr lang="en-GB" sz="2000" b="0" i="0" dirty="0">
                <a:solidFill>
                  <a:srgbClr val="0D0D0D"/>
                </a:solidFill>
                <a:effectLst/>
                <a:highlight>
                  <a:srgbClr val="FFFFFF"/>
                </a:highlight>
                <a:latin typeface="Söhne"/>
              </a:rPr>
              <a:t> СТЕМ </a:t>
            </a:r>
            <a:r>
              <a:rPr lang="en-GB" sz="2000" b="0" i="0" dirty="0" err="1">
                <a:solidFill>
                  <a:srgbClr val="0D0D0D"/>
                </a:solidFill>
                <a:effectLst/>
                <a:highlight>
                  <a:srgbClr val="FFFFFF"/>
                </a:highlight>
                <a:latin typeface="Söhne"/>
              </a:rPr>
              <a:t>наставне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планове</a:t>
            </a:r>
            <a:r>
              <a:rPr lang="en-GB" sz="2000" b="0" i="0" dirty="0">
                <a:solidFill>
                  <a:srgbClr val="0D0D0D"/>
                </a:solidFill>
                <a:effectLst/>
                <a:highlight>
                  <a:srgbClr val="FFFFFF"/>
                </a:highlight>
                <a:latin typeface="Söhne"/>
              </a:rPr>
              <a:t> и </a:t>
            </a:r>
            <a:r>
              <a:rPr lang="en-GB" sz="2000" b="0" i="0" dirty="0" err="1">
                <a:solidFill>
                  <a:srgbClr val="0D0D0D"/>
                </a:solidFill>
                <a:effectLst/>
                <a:highlight>
                  <a:srgbClr val="FFFFFF"/>
                </a:highlight>
                <a:latin typeface="Söhne"/>
              </a:rPr>
              <a:t>програме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је</a:t>
            </a:r>
            <a:r>
              <a:rPr lang="en-GB" sz="2000" b="0" i="0" dirty="0">
                <a:solidFill>
                  <a:srgbClr val="0D0D0D"/>
                </a:solidFill>
                <a:effectLst/>
                <a:highlight>
                  <a:srgbClr val="FFFFFF"/>
                </a:highlight>
                <a:latin typeface="Söhne"/>
              </a:rPr>
              <a:t> к</a:t>
            </a:r>
            <a:r>
              <a:rPr lang="sr-Cyrl-RS" sz="2000" b="0" i="0" dirty="0">
                <a:solidFill>
                  <a:srgbClr val="0D0D0D"/>
                </a:solidFill>
                <a:effectLst/>
                <a:highlight>
                  <a:srgbClr val="FFFFFF"/>
                </a:highlight>
                <a:latin typeface="Söhne"/>
              </a:rPr>
              <a:t>ључан</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процес</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за</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наставнике</a:t>
            </a:r>
            <a:r>
              <a:rPr lang="sr-Cyrl-RS" sz="2000" b="0" i="0" dirty="0">
                <a:solidFill>
                  <a:srgbClr val="0D0D0D"/>
                </a:solidFill>
                <a:effectLst/>
                <a:highlight>
                  <a:srgbClr val="FFFFFF"/>
                </a:highlight>
                <a:latin typeface="Söhne"/>
              </a:rPr>
              <a:t>/професоре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који</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имају</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за</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циљ</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да</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припреме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ученике</a:t>
            </a:r>
            <a:r>
              <a:rPr lang="sr-Cyrl-RS" sz="2000" b="0" i="0" dirty="0">
                <a:solidFill>
                  <a:srgbClr val="0D0D0D"/>
                </a:solidFill>
                <a:effectLst/>
                <a:highlight>
                  <a:srgbClr val="FFFFFF"/>
                </a:highlight>
                <a:latin typeface="Söhne"/>
              </a:rPr>
              <a:t>/студенте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за</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сложеност</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модерних</a:t>
            </a:r>
            <a:r>
              <a:rPr lang="en-GB" sz="2000" b="0" i="0" dirty="0">
                <a:solidFill>
                  <a:srgbClr val="0D0D0D"/>
                </a:solidFill>
                <a:effectLst/>
                <a:highlight>
                  <a:srgbClr val="FFFFFF"/>
                </a:highlight>
                <a:latin typeface="Söhne"/>
              </a:rPr>
              <a:t> и </a:t>
            </a:r>
            <a:r>
              <a:rPr lang="en-GB" sz="2000" b="0" i="0" dirty="0" err="1">
                <a:solidFill>
                  <a:srgbClr val="0D0D0D"/>
                </a:solidFill>
                <a:effectLst/>
                <a:highlight>
                  <a:srgbClr val="FFFFFF"/>
                </a:highlight>
                <a:latin typeface="Söhne"/>
              </a:rPr>
              <a:t>будућих</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радних</a:t>
            </a:r>
            <a:r>
              <a:rPr lang="sr-Cyrl-RS" sz="2000" dirty="0">
                <a:solidFill>
                  <a:srgbClr val="0D0D0D"/>
                </a:solidFill>
                <a:highlight>
                  <a:srgbClr val="FFFFFF"/>
                </a:highlight>
                <a:latin typeface="Söhne"/>
              </a:rPr>
              <a:t> </a:t>
            </a:r>
            <a:r>
              <a:rPr lang="en-GB" sz="2000" b="0" i="0" dirty="0" err="1">
                <a:solidFill>
                  <a:srgbClr val="0D0D0D"/>
                </a:solidFill>
                <a:effectLst/>
                <a:highlight>
                  <a:srgbClr val="FFFFFF"/>
                </a:highlight>
                <a:latin typeface="Söhne"/>
              </a:rPr>
              <a:t>места</a:t>
            </a:r>
            <a:r>
              <a:rPr lang="en-GB" sz="2000" b="0" i="0" dirty="0">
                <a:solidFill>
                  <a:srgbClr val="0D0D0D"/>
                </a:solidFill>
                <a:effectLst/>
                <a:highlight>
                  <a:srgbClr val="FFFFFF"/>
                </a:highlight>
                <a:latin typeface="Söhne"/>
              </a:rPr>
              <a:t>.</a:t>
            </a:r>
            <a:br>
              <a:rPr lang="en-GB" sz="2000" b="0" i="0" dirty="0">
                <a:solidFill>
                  <a:srgbClr val="0D0D0D"/>
                </a:solidFill>
                <a:effectLst/>
                <a:highlight>
                  <a:srgbClr val="FFFFFF"/>
                </a:highlight>
                <a:latin typeface="Söhne"/>
              </a:rPr>
            </a:br>
            <a:br>
              <a:rPr lang="en-GB" sz="2000" b="0" i="0" dirty="0">
                <a:solidFill>
                  <a:srgbClr val="0D0D0D"/>
                </a:solidFill>
                <a:effectLst/>
                <a:highlight>
                  <a:srgbClr val="FFFFFF"/>
                </a:highlight>
                <a:latin typeface="Söhne"/>
              </a:rPr>
            </a:br>
            <a:r>
              <a:rPr lang="en-GB" sz="2000" b="0" i="0" dirty="0">
                <a:solidFill>
                  <a:srgbClr val="0D0D0D"/>
                </a:solidFill>
                <a:effectLst/>
                <a:highlight>
                  <a:srgbClr val="FFFFFF"/>
                </a:highlight>
                <a:latin typeface="Söhne"/>
              </a:rPr>
              <a:t>У </a:t>
            </a:r>
            <a:r>
              <a:rPr lang="en-GB" sz="2000" b="0" i="0" dirty="0" err="1">
                <a:solidFill>
                  <a:srgbClr val="0D0D0D"/>
                </a:solidFill>
                <a:effectLst/>
                <a:highlight>
                  <a:srgbClr val="FFFFFF"/>
                </a:highlight>
                <a:latin typeface="Söhne"/>
              </a:rPr>
              <a:t>слајдовима</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који</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следе</a:t>
            </a:r>
            <a:r>
              <a:rPr lang="en-GB" sz="2000" b="0" i="0" dirty="0">
                <a:solidFill>
                  <a:srgbClr val="0D0D0D"/>
                </a:solidFill>
                <a:effectLst/>
                <a:highlight>
                  <a:srgbClr val="FFFFFF"/>
                </a:highlight>
                <a:latin typeface="Söhne"/>
              </a:rPr>
              <a:t> </a:t>
            </a:r>
            <a:r>
              <a:rPr lang="sr-Cyrl-RS" sz="2000" b="0" i="0" dirty="0">
                <a:solidFill>
                  <a:srgbClr val="0D0D0D"/>
                </a:solidFill>
                <a:effectLst/>
                <a:highlight>
                  <a:srgbClr val="FFFFFF"/>
                </a:highlight>
                <a:latin typeface="Söhne"/>
              </a:rPr>
              <a:t>нудимо</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инспирацију</a:t>
            </a:r>
            <a:r>
              <a:rPr lang="en-GB" sz="2000" b="0" i="0" dirty="0">
                <a:solidFill>
                  <a:srgbClr val="0D0D0D"/>
                </a:solidFill>
                <a:effectLst/>
                <a:highlight>
                  <a:srgbClr val="FFFFFF"/>
                </a:highlight>
                <a:latin typeface="Söhne"/>
              </a:rPr>
              <a:t> о </a:t>
            </a:r>
            <a:r>
              <a:rPr lang="en-GB" sz="2000" b="0" i="0" dirty="0" err="1">
                <a:solidFill>
                  <a:srgbClr val="0D0D0D"/>
                </a:solidFill>
                <a:effectLst/>
                <a:highlight>
                  <a:srgbClr val="FFFFFF"/>
                </a:highlight>
                <a:latin typeface="Söhne"/>
              </a:rPr>
              <a:t>томе</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како</a:t>
            </a:r>
            <a:r>
              <a:rPr lang="sr-Cyrl-RS" sz="2000" b="0" i="0" dirty="0">
                <a:solidFill>
                  <a:srgbClr val="0D0D0D"/>
                </a:solidFill>
                <a:effectLst/>
                <a:highlight>
                  <a:srgbClr val="FFFFFF"/>
                </a:highlight>
                <a:latin typeface="Söhne"/>
              </a:rPr>
              <a:t> се </a:t>
            </a:r>
            <a:r>
              <a:rPr lang="en-GB" sz="2000" dirty="0" err="1">
                <a:solidFill>
                  <a:srgbClr val="0D0D0D"/>
                </a:solidFill>
                <a:highlight>
                  <a:srgbClr val="FFFFFF"/>
                </a:highlight>
                <a:latin typeface="Söhne"/>
              </a:rPr>
              <a:t>кључ</a:t>
            </a:r>
            <a:r>
              <a:rPr lang="sr-Cyrl-RS" sz="2000" dirty="0">
                <a:solidFill>
                  <a:srgbClr val="0D0D0D"/>
                </a:solidFill>
                <a:highlight>
                  <a:srgbClr val="FFFFFF"/>
                </a:highlight>
                <a:latin typeface="Söhne"/>
              </a:rPr>
              <a:t>не вештине за 21. век могу</a:t>
            </a:r>
            <a:r>
              <a:rPr lang="en-GB" sz="2000" b="0" i="0" dirty="0">
                <a:solidFill>
                  <a:srgbClr val="0D0D0D"/>
                </a:solidFill>
                <a:effectLst/>
                <a:highlight>
                  <a:srgbClr val="FFFFFF"/>
                </a:highlight>
                <a:latin typeface="Söhne"/>
              </a:rPr>
              <a:t> </a:t>
            </a:r>
            <a:r>
              <a:rPr lang="en-GB" sz="2000" b="0" i="0" dirty="0" err="1">
                <a:solidFill>
                  <a:srgbClr val="0D0D0D"/>
                </a:solidFill>
                <a:effectLst/>
                <a:highlight>
                  <a:srgbClr val="FFFFFF"/>
                </a:highlight>
                <a:latin typeface="Söhne"/>
              </a:rPr>
              <a:t>интегрисати</a:t>
            </a:r>
            <a:r>
              <a:rPr lang="en-GB" sz="2000" b="0" i="0" dirty="0">
                <a:solidFill>
                  <a:srgbClr val="0D0D0D"/>
                </a:solidFill>
                <a:effectLst/>
                <a:highlight>
                  <a:srgbClr val="FFFFFF"/>
                </a:highlight>
                <a:latin typeface="Söhne"/>
              </a:rPr>
              <a:t> у </a:t>
            </a:r>
            <a:r>
              <a:rPr lang="en-GB" sz="2000" b="0" i="0" dirty="0" err="1">
                <a:solidFill>
                  <a:srgbClr val="0D0D0D"/>
                </a:solidFill>
                <a:effectLst/>
                <a:highlight>
                  <a:srgbClr val="FFFFFF"/>
                </a:highlight>
                <a:latin typeface="Söhne"/>
              </a:rPr>
              <a:t>различит</a:t>
            </a:r>
            <a:r>
              <a:rPr lang="sr-Cyrl-RS" sz="2000" b="0" i="0" dirty="0">
                <a:solidFill>
                  <a:srgbClr val="0D0D0D"/>
                </a:solidFill>
                <a:effectLst/>
                <a:highlight>
                  <a:srgbClr val="FFFFFF"/>
                </a:highlight>
                <a:latin typeface="Söhne"/>
              </a:rPr>
              <a:t>е</a:t>
            </a:r>
            <a:r>
              <a:rPr lang="en-GB" sz="2000" b="0" i="0" dirty="0">
                <a:solidFill>
                  <a:srgbClr val="0D0D0D"/>
                </a:solidFill>
                <a:effectLst/>
                <a:highlight>
                  <a:srgbClr val="FFFFFF"/>
                </a:highlight>
                <a:latin typeface="Söhne"/>
              </a:rPr>
              <a:t> СТЕМ </a:t>
            </a:r>
            <a:r>
              <a:rPr lang="sr-Cyrl-RS" sz="2000" b="0" i="0" dirty="0">
                <a:solidFill>
                  <a:srgbClr val="0D0D0D"/>
                </a:solidFill>
                <a:effectLst/>
                <a:highlight>
                  <a:srgbClr val="FFFFFF"/>
                </a:highlight>
                <a:latin typeface="Söhne"/>
              </a:rPr>
              <a:t>области</a:t>
            </a:r>
            <a:r>
              <a:rPr lang="en-GB" b="0" i="0" dirty="0">
                <a:solidFill>
                  <a:srgbClr val="0D0D0D"/>
                </a:solidFill>
                <a:effectLst/>
                <a:highlight>
                  <a:srgbClr val="FFFFFF"/>
                </a:highlight>
                <a:latin typeface="Söhne"/>
              </a:rPr>
              <a:t>.</a:t>
            </a:r>
            <a:endParaRPr lang="en-IE" dirty="0"/>
          </a:p>
        </p:txBody>
      </p:sp>
    </p:spTree>
    <p:extLst>
      <p:ext uri="{BB962C8B-B14F-4D97-AF65-F5344CB8AC3E}">
        <p14:creationId xmlns:p14="http://schemas.microsoft.com/office/powerpoint/2010/main" val="129895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pPr algn="just"/>
            <a:r>
              <a:rPr lang="en-GB" dirty="0"/>
              <a:t>Водич за </a:t>
            </a:r>
            <a:r>
              <a:rPr lang="en-GB" dirty="0" err="1"/>
              <a:t>мапирање</a:t>
            </a:r>
            <a:r>
              <a:rPr lang="en-GB" dirty="0"/>
              <a:t> </a:t>
            </a:r>
            <a:r>
              <a:rPr lang="sr-Cyrl-RS" dirty="0"/>
              <a:t>вештина за 21. век</a:t>
            </a:r>
            <a:r>
              <a:rPr lang="en-GB" dirty="0"/>
              <a:t> у СТЕМ </a:t>
            </a:r>
            <a:r>
              <a:rPr lang="en-GB" dirty="0" err="1"/>
              <a:t>предметима</a:t>
            </a:r>
            <a:r>
              <a:rPr lang="sr-Cyrl-RS" dirty="0"/>
              <a:t> </a:t>
            </a:r>
            <a:r>
              <a:rPr lang="en-GB" dirty="0" err="1"/>
              <a:t>на</a:t>
            </a:r>
            <a:r>
              <a:rPr lang="en-GB" dirty="0"/>
              <a:t> </a:t>
            </a:r>
            <a:r>
              <a:rPr lang="en-GB" dirty="0" err="1"/>
              <a:t>основу</a:t>
            </a:r>
            <a:r>
              <a:rPr lang="sr-Cyrl-RS" dirty="0"/>
              <a:t> студије</a:t>
            </a:r>
            <a:r>
              <a:rPr lang="en-GB" dirty="0"/>
              <a:t> </a:t>
            </a:r>
            <a:r>
              <a:rPr lang="en-GB" dirty="0" err="1"/>
              <a:t>случаја</a:t>
            </a:r>
            <a:endParaRPr lang="en-IE"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442800" y="1407353"/>
            <a:ext cx="11150486" cy="4439577"/>
          </a:xfrm>
        </p:spPr>
        <p:txBody>
          <a:bodyPr/>
          <a:lstStyle/>
          <a:p>
            <a:pPr algn="l" rtl="0"/>
            <a:endParaRPr lang="en-US" sz="1800" b="1" dirty="0">
              <a:solidFill>
                <a:srgbClr val="8A2061"/>
              </a:solidFill>
              <a:latin typeface="So"/>
            </a:endParaRPr>
          </a:p>
          <a:p>
            <a:pPr algn="l" rtl="0"/>
            <a:r>
              <a:rPr lang="sr-Cyrl-RS" sz="1800" b="1" dirty="0">
                <a:solidFill>
                  <a:srgbClr val="8A2061"/>
                </a:solidFill>
                <a:latin typeface="So"/>
              </a:rPr>
              <a:t>Увод</a:t>
            </a:r>
            <a:r>
              <a:rPr lang="en-GB" sz="1800" b="1" i="0" dirty="0">
                <a:solidFill>
                  <a:srgbClr val="8A2061"/>
                </a:solidFill>
                <a:effectLst/>
                <a:latin typeface="So"/>
              </a:rPr>
              <a:t>:</a:t>
            </a:r>
          </a:p>
          <a:p>
            <a:pPr algn="just" rtl="0"/>
            <a:r>
              <a:rPr lang="en-GB" sz="1800" b="0" i="0" dirty="0">
                <a:solidFill>
                  <a:srgbClr val="0D0D0D"/>
                </a:solidFill>
                <a:effectLst/>
                <a:latin typeface="So"/>
              </a:rPr>
              <a:t>На </a:t>
            </a:r>
            <a:r>
              <a:rPr lang="en-GB" sz="1800" b="0" i="0" dirty="0" err="1">
                <a:solidFill>
                  <a:srgbClr val="0D0D0D"/>
                </a:solidFill>
                <a:effectLst/>
                <a:latin typeface="So"/>
              </a:rPr>
              <a:t>истакнутом</a:t>
            </a:r>
            <a:r>
              <a:rPr lang="en-GB" sz="1800" b="0" i="0" dirty="0">
                <a:solidFill>
                  <a:srgbClr val="0D0D0D"/>
                </a:solidFill>
                <a:effectLst/>
                <a:latin typeface="So"/>
              </a:rPr>
              <a:t> </a:t>
            </a:r>
            <a:r>
              <a:rPr lang="sr-Cyrl-RS" sz="1800" b="0" i="0" dirty="0">
                <a:solidFill>
                  <a:srgbClr val="0D0D0D"/>
                </a:solidFill>
                <a:effectLst/>
                <a:latin typeface="So"/>
              </a:rPr>
              <a:t>факултету техничких наука</a:t>
            </a:r>
            <a:r>
              <a:rPr lang="en-GB" sz="1800" b="0" i="0" dirty="0">
                <a:solidFill>
                  <a:srgbClr val="0D0D0D"/>
                </a:solidFill>
                <a:effectLst/>
                <a:latin typeface="So"/>
              </a:rPr>
              <a:t>, </a:t>
            </a:r>
            <a:r>
              <a:rPr lang="sr-Cyrl-RS" sz="1800" dirty="0">
                <a:solidFill>
                  <a:srgbClr val="0D0D0D"/>
                </a:solidFill>
                <a:latin typeface="So"/>
              </a:rPr>
              <a:t>запослени са тог</a:t>
            </a:r>
            <a:r>
              <a:rPr lang="en-GB" sz="1800" b="0" i="0" dirty="0">
                <a:solidFill>
                  <a:srgbClr val="0D0D0D"/>
                </a:solidFill>
                <a:effectLst/>
                <a:latin typeface="So"/>
              </a:rPr>
              <a:t> </a:t>
            </a:r>
            <a:r>
              <a:rPr lang="en-GB" sz="1800" b="0" i="0" dirty="0" err="1">
                <a:solidFill>
                  <a:srgbClr val="0D0D0D"/>
                </a:solidFill>
                <a:effectLst/>
                <a:latin typeface="So"/>
              </a:rPr>
              <a:t>факултета</a:t>
            </a:r>
            <a:r>
              <a:rPr lang="en-GB" sz="1800" b="0" i="0" dirty="0">
                <a:solidFill>
                  <a:srgbClr val="0D0D0D"/>
                </a:solidFill>
                <a:effectLst/>
                <a:latin typeface="So"/>
              </a:rPr>
              <a:t> </a:t>
            </a:r>
            <a:r>
              <a:rPr lang="sr-Cyrl-RS" sz="1800" b="0" i="0" dirty="0">
                <a:solidFill>
                  <a:srgbClr val="0D0D0D"/>
                </a:solidFill>
                <a:effectLst/>
                <a:latin typeface="So"/>
              </a:rPr>
              <a:t>су </a:t>
            </a:r>
            <a:r>
              <a:rPr lang="en-GB" sz="1800" b="0" i="0" dirty="0" err="1">
                <a:solidFill>
                  <a:srgbClr val="0D0D0D"/>
                </a:solidFill>
                <a:effectLst/>
                <a:latin typeface="So"/>
              </a:rPr>
              <a:t>приметили</a:t>
            </a:r>
            <a:r>
              <a:rPr lang="en-GB" sz="1800" b="0" i="0" dirty="0">
                <a:solidFill>
                  <a:srgbClr val="0D0D0D"/>
                </a:solidFill>
                <a:effectLst/>
                <a:latin typeface="So"/>
              </a:rPr>
              <a:t> </a:t>
            </a:r>
            <a:r>
              <a:rPr lang="en-GB" sz="1800" b="0" i="0" dirty="0" err="1">
                <a:solidFill>
                  <a:srgbClr val="0D0D0D"/>
                </a:solidFill>
                <a:effectLst/>
                <a:latin typeface="So"/>
              </a:rPr>
              <a:t>јаз</a:t>
            </a:r>
            <a:r>
              <a:rPr lang="en-GB" sz="1800" b="0" i="0" dirty="0">
                <a:solidFill>
                  <a:srgbClr val="0D0D0D"/>
                </a:solidFill>
                <a:effectLst/>
                <a:latin typeface="So"/>
              </a:rPr>
              <a:t> између техничких вештина које се предају на њиховим курсевима и </a:t>
            </a:r>
            <a:r>
              <a:rPr lang="en-GB" sz="1800" b="0" i="0" dirty="0" err="1">
                <a:solidFill>
                  <a:srgbClr val="0D0D0D"/>
                </a:solidFill>
                <a:effectLst/>
                <a:latin typeface="So"/>
              </a:rPr>
              <a:t>компетенција</a:t>
            </a:r>
            <a:r>
              <a:rPr lang="en-GB" sz="1800" dirty="0">
                <a:solidFill>
                  <a:srgbClr val="0D0D0D"/>
                </a:solidFill>
                <a:latin typeface="So"/>
              </a:rPr>
              <a:t> </a:t>
            </a:r>
            <a:r>
              <a:rPr lang="sr-Cyrl-RS" sz="1800" dirty="0">
                <a:solidFill>
                  <a:srgbClr val="0D0D0D"/>
                </a:solidFill>
                <a:latin typeface="So"/>
              </a:rPr>
              <a:t>које су потребне свршеним студентима у смислу радног окружења</a:t>
            </a:r>
            <a:r>
              <a:rPr lang="en-GB" sz="1800" b="0" i="0" dirty="0">
                <a:solidFill>
                  <a:srgbClr val="0D0D0D"/>
                </a:solidFill>
                <a:effectLst/>
                <a:latin typeface="So"/>
              </a:rPr>
              <a:t>, посебно у погледу решавања проблема, тимског рада и дигиталне писмености. </a:t>
            </a:r>
            <a:r>
              <a:rPr lang="sr-Cyrl-RS" sz="1800" b="0" i="0" dirty="0">
                <a:solidFill>
                  <a:srgbClr val="0D0D0D"/>
                </a:solidFill>
                <a:effectLst/>
                <a:latin typeface="So"/>
              </a:rPr>
              <a:t>Како би се позабавили овим проблемом</a:t>
            </a:r>
            <a:r>
              <a:rPr lang="en-GB" sz="1800" b="0" i="0" dirty="0">
                <a:solidFill>
                  <a:srgbClr val="0D0D0D"/>
                </a:solidFill>
                <a:effectLst/>
                <a:latin typeface="So"/>
              </a:rPr>
              <a:t>, </a:t>
            </a:r>
            <a:r>
              <a:rPr lang="sr-Cyrl-RS" sz="1800" b="0" i="0" dirty="0">
                <a:solidFill>
                  <a:srgbClr val="0D0D0D"/>
                </a:solidFill>
                <a:effectLst/>
                <a:latin typeface="So"/>
              </a:rPr>
              <a:t>катедра је </a:t>
            </a:r>
            <a:r>
              <a:rPr lang="en-GB" sz="1800" b="0" i="0" dirty="0" err="1">
                <a:solidFill>
                  <a:srgbClr val="0D0D0D"/>
                </a:solidFill>
                <a:effectLst/>
                <a:latin typeface="So"/>
              </a:rPr>
              <a:t>започел</a:t>
            </a:r>
            <a:r>
              <a:rPr lang="sr-Cyrl-RS" sz="1800" b="0" i="0" dirty="0">
                <a:solidFill>
                  <a:srgbClr val="0D0D0D"/>
                </a:solidFill>
                <a:effectLst/>
                <a:latin typeface="So"/>
              </a:rPr>
              <a:t>а</a:t>
            </a:r>
            <a:r>
              <a:rPr lang="en-GB" sz="1800" b="0" i="0" dirty="0">
                <a:solidFill>
                  <a:srgbClr val="0D0D0D"/>
                </a:solidFill>
                <a:effectLst/>
                <a:latin typeface="So"/>
              </a:rPr>
              <a:t> процес мапирања наставног плана и програма са циљем да интегрише </a:t>
            </a:r>
            <a:r>
              <a:rPr lang="en-GB" sz="1800" b="0" i="0" dirty="0" err="1">
                <a:solidFill>
                  <a:srgbClr val="0D0D0D"/>
                </a:solidFill>
                <a:effectLst/>
                <a:latin typeface="So"/>
              </a:rPr>
              <a:t>вештине</a:t>
            </a:r>
            <a:r>
              <a:rPr lang="en-GB" sz="1800" b="0" i="0" dirty="0">
                <a:solidFill>
                  <a:srgbClr val="0D0D0D"/>
                </a:solidFill>
                <a:effectLst/>
                <a:latin typeface="So"/>
              </a:rPr>
              <a:t> </a:t>
            </a:r>
            <a:r>
              <a:rPr lang="sr-Cyrl-RS" sz="1800" b="0" i="0" dirty="0">
                <a:solidFill>
                  <a:srgbClr val="0D0D0D"/>
                </a:solidFill>
                <a:effectLst/>
                <a:latin typeface="So"/>
              </a:rPr>
              <a:t>за </a:t>
            </a:r>
            <a:r>
              <a:rPr lang="en-GB" sz="1800" b="0" i="0" dirty="0">
                <a:solidFill>
                  <a:srgbClr val="0D0D0D"/>
                </a:solidFill>
                <a:effectLst/>
                <a:latin typeface="So"/>
              </a:rPr>
              <a:t>21. </a:t>
            </a:r>
            <a:r>
              <a:rPr lang="en-GB" sz="1800" b="0" i="0" dirty="0" err="1">
                <a:solidFill>
                  <a:srgbClr val="0D0D0D"/>
                </a:solidFill>
                <a:effectLst/>
                <a:latin typeface="So"/>
              </a:rPr>
              <a:t>век</a:t>
            </a:r>
            <a:r>
              <a:rPr lang="en-GB" sz="1800" b="0" i="0" dirty="0">
                <a:solidFill>
                  <a:srgbClr val="0D0D0D"/>
                </a:solidFill>
                <a:effectLst/>
                <a:latin typeface="So"/>
              </a:rPr>
              <a:t> у њихове постојеће програме.</a:t>
            </a:r>
          </a:p>
          <a:p>
            <a:pPr algn="l" rtl="0"/>
            <a:endParaRPr lang="en-GB" dirty="0">
              <a:solidFill>
                <a:srgbClr val="0D0D0D"/>
              </a:solidFill>
              <a:latin typeface="Söhne"/>
            </a:endParaRPr>
          </a:p>
          <a:p>
            <a:pPr algn="l" rtl="0"/>
            <a:r>
              <a:rPr lang="en-GB" sz="1800" b="1" i="0" dirty="0">
                <a:solidFill>
                  <a:srgbClr val="8A2061"/>
                </a:solidFill>
                <a:effectLst/>
                <a:latin typeface="Söhne"/>
              </a:rPr>
              <a:t>Изазов:</a:t>
            </a:r>
          </a:p>
          <a:p>
            <a:pPr algn="just" rtl="0"/>
            <a:r>
              <a:rPr lang="en-GB" sz="1800" b="0" i="0" dirty="0">
                <a:solidFill>
                  <a:srgbClr val="0D0D0D"/>
                </a:solidFill>
                <a:effectLst/>
                <a:latin typeface="Söhne"/>
              </a:rPr>
              <a:t>Примарни изазов је </a:t>
            </a:r>
            <a:r>
              <a:rPr lang="en-GB" sz="1800" b="0" i="0" dirty="0" err="1">
                <a:solidFill>
                  <a:srgbClr val="0D0D0D"/>
                </a:solidFill>
                <a:effectLst/>
                <a:latin typeface="Söhne"/>
              </a:rPr>
              <a:t>био</a:t>
            </a:r>
            <a:r>
              <a:rPr lang="en-GB" sz="1800" b="0" i="0" dirty="0">
                <a:solidFill>
                  <a:srgbClr val="0D0D0D"/>
                </a:solidFill>
                <a:effectLst/>
                <a:latin typeface="Söhne"/>
              </a:rPr>
              <a:t> </a:t>
            </a:r>
            <a:r>
              <a:rPr lang="sr-Cyrl-RS" sz="1800" b="0" i="0" dirty="0">
                <a:solidFill>
                  <a:srgbClr val="0D0D0D"/>
                </a:solidFill>
                <a:effectLst/>
                <a:latin typeface="Söhne"/>
              </a:rPr>
              <a:t>да се обезбеди</a:t>
            </a:r>
            <a:r>
              <a:rPr lang="en-GB" sz="1800" b="0" i="0" dirty="0">
                <a:solidFill>
                  <a:srgbClr val="0D0D0D"/>
                </a:solidFill>
                <a:effectLst/>
                <a:latin typeface="Söhne"/>
              </a:rPr>
              <a:t> </a:t>
            </a:r>
            <a:r>
              <a:rPr lang="en-GB" sz="1800" b="0" i="0" dirty="0" err="1">
                <a:solidFill>
                  <a:srgbClr val="0D0D0D"/>
                </a:solidFill>
                <a:effectLst/>
                <a:latin typeface="Söhne"/>
              </a:rPr>
              <a:t>да</a:t>
            </a:r>
            <a:r>
              <a:rPr lang="sr-Cyrl-RS" sz="1800" b="0" i="0" dirty="0">
                <a:solidFill>
                  <a:srgbClr val="0D0D0D"/>
                </a:solidFill>
                <a:effectLst/>
                <a:latin typeface="Söhne"/>
              </a:rPr>
              <a:t> </a:t>
            </a:r>
            <a:r>
              <a:rPr lang="en-GB" sz="1800" b="0" i="0" dirty="0" err="1">
                <a:solidFill>
                  <a:srgbClr val="0D0D0D"/>
                </a:solidFill>
                <a:effectLst/>
                <a:latin typeface="Söhne"/>
              </a:rPr>
              <a:t>интеграција</a:t>
            </a:r>
            <a:r>
              <a:rPr lang="en-GB" sz="1800" b="0" i="0" dirty="0">
                <a:solidFill>
                  <a:srgbClr val="0D0D0D"/>
                </a:solidFill>
                <a:effectLst/>
                <a:latin typeface="Söhne"/>
              </a:rPr>
              <a:t> </a:t>
            </a:r>
            <a:r>
              <a:rPr lang="sr-Cyrl-RS" sz="1800" dirty="0">
                <a:solidFill>
                  <a:srgbClr val="0D0D0D"/>
                </a:solidFill>
                <a:latin typeface="Söhne"/>
              </a:rPr>
              <a:t>в</a:t>
            </a:r>
            <a:r>
              <a:rPr lang="sr-Cyrl-RS" sz="1800" b="0" i="0" dirty="0">
                <a:solidFill>
                  <a:srgbClr val="0D0D0D"/>
                </a:solidFill>
                <a:effectLst/>
                <a:latin typeface="Söhne"/>
              </a:rPr>
              <a:t>ештина за 21. век</a:t>
            </a:r>
            <a:r>
              <a:rPr lang="en-GB" sz="1800" b="0" i="0" dirty="0">
                <a:solidFill>
                  <a:srgbClr val="0D0D0D"/>
                </a:solidFill>
                <a:effectLst/>
                <a:latin typeface="Söhne"/>
              </a:rPr>
              <a:t> </a:t>
            </a:r>
            <a:r>
              <a:rPr lang="en-GB" sz="1800" b="0" i="0" dirty="0" err="1">
                <a:solidFill>
                  <a:srgbClr val="0D0D0D"/>
                </a:solidFill>
                <a:effectLst/>
                <a:latin typeface="Söhne"/>
              </a:rPr>
              <a:t>не</a:t>
            </a:r>
            <a:r>
              <a:rPr lang="en-GB" sz="1800" b="0" i="0" dirty="0">
                <a:solidFill>
                  <a:srgbClr val="0D0D0D"/>
                </a:solidFill>
                <a:effectLst/>
                <a:latin typeface="Söhne"/>
              </a:rPr>
              <a:t> </a:t>
            </a:r>
            <a:r>
              <a:rPr lang="sr-Cyrl-RS" sz="1800" b="0" i="0" dirty="0">
                <a:solidFill>
                  <a:srgbClr val="0D0D0D"/>
                </a:solidFill>
                <a:effectLst/>
                <a:latin typeface="Söhne"/>
              </a:rPr>
              <a:t>„</a:t>
            </a:r>
            <a:r>
              <a:rPr lang="en-GB" sz="1800" b="0" i="0" dirty="0" err="1">
                <a:solidFill>
                  <a:srgbClr val="0D0D0D"/>
                </a:solidFill>
                <a:effectLst/>
                <a:latin typeface="Söhne"/>
              </a:rPr>
              <a:t>разводни</a:t>
            </a:r>
            <a:r>
              <a:rPr lang="en-US" sz="1800" b="0" i="0" dirty="0">
                <a:solidFill>
                  <a:srgbClr val="0D0D0D"/>
                </a:solidFill>
                <a:effectLst/>
                <a:latin typeface="Söhne"/>
              </a:rPr>
              <a:t>”</a:t>
            </a:r>
            <a:r>
              <a:rPr lang="en-GB" sz="1800" b="0" i="0" dirty="0">
                <a:solidFill>
                  <a:srgbClr val="0D0D0D"/>
                </a:solidFill>
                <a:effectLst/>
                <a:latin typeface="Söhne"/>
              </a:rPr>
              <a:t> </a:t>
            </a:r>
            <a:r>
              <a:rPr lang="en-GB" sz="1800" b="0" i="0" dirty="0" err="1">
                <a:solidFill>
                  <a:srgbClr val="0D0D0D"/>
                </a:solidFill>
                <a:effectLst/>
                <a:latin typeface="Söhne"/>
              </a:rPr>
              <a:t>техничку</a:t>
            </a:r>
            <a:r>
              <a:rPr lang="en-GB" sz="1800" b="0" i="0" dirty="0">
                <a:solidFill>
                  <a:srgbClr val="0D0D0D"/>
                </a:solidFill>
                <a:effectLst/>
                <a:latin typeface="Söhne"/>
              </a:rPr>
              <a:t> </a:t>
            </a:r>
            <a:r>
              <a:rPr lang="sr-Cyrl-RS" sz="1800" b="0" i="0" dirty="0">
                <a:solidFill>
                  <a:srgbClr val="0D0D0D"/>
                </a:solidFill>
                <a:effectLst/>
                <a:latin typeface="Söhne"/>
              </a:rPr>
              <a:t>озбиљност</a:t>
            </a:r>
            <a:r>
              <a:rPr lang="en-GB" sz="1800" b="0" i="0" dirty="0">
                <a:solidFill>
                  <a:srgbClr val="0D0D0D"/>
                </a:solidFill>
                <a:effectLst/>
                <a:latin typeface="Söhne"/>
              </a:rPr>
              <a:t> наставног плана и програма, већ да га допуни и побољша. </a:t>
            </a:r>
            <a:r>
              <a:rPr lang="en-GB" sz="1800" b="0" i="0" dirty="0" err="1">
                <a:solidFill>
                  <a:srgbClr val="0D0D0D"/>
                </a:solidFill>
                <a:effectLst/>
                <a:latin typeface="Söhne"/>
              </a:rPr>
              <a:t>Наставници</a:t>
            </a:r>
            <a:r>
              <a:rPr lang="sr-Cyrl-RS" sz="1800" b="0" i="0" dirty="0">
                <a:solidFill>
                  <a:srgbClr val="0D0D0D"/>
                </a:solidFill>
                <a:effectLst/>
                <a:latin typeface="Söhne"/>
              </a:rPr>
              <a:t>/професори</a:t>
            </a:r>
            <a:r>
              <a:rPr lang="en-GB" sz="1800" b="0" i="0" dirty="0">
                <a:solidFill>
                  <a:srgbClr val="0D0D0D"/>
                </a:solidFill>
                <a:effectLst/>
                <a:latin typeface="Söhne"/>
              </a:rPr>
              <a:t> су морали да идентификују где у наставном плану и програму ове вештине могу природно да се ускладе са техничким садржајем како би подстакли холистичко образовно искуство.</a:t>
            </a:r>
          </a:p>
          <a:p>
            <a:pPr algn="l" rtl="0"/>
            <a:endParaRPr lang="en-GB" b="0" i="0" dirty="0">
              <a:solidFill>
                <a:srgbClr val="0D0D0D"/>
              </a:solidFill>
              <a:effectLst/>
              <a:latin typeface="Söhne"/>
            </a:endParaRPr>
          </a:p>
          <a:p>
            <a:pPr algn="l" rtl="0"/>
            <a:endParaRPr lang="en-IE" dirty="0"/>
          </a:p>
        </p:txBody>
      </p:sp>
    </p:spTree>
    <p:extLst>
      <p:ext uri="{BB962C8B-B14F-4D97-AF65-F5344CB8AC3E}">
        <p14:creationId xmlns:p14="http://schemas.microsoft.com/office/powerpoint/2010/main" val="345451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0483431" cy="804265"/>
          </a:xfrm>
        </p:spPr>
        <p:txBody>
          <a:bodyPr/>
          <a:lstStyle/>
          <a:p>
            <a:pPr algn="l" rtl="0"/>
            <a:r>
              <a:rPr lang="en-GB" dirty="0" err="1"/>
              <a:t>Водич</a:t>
            </a:r>
            <a:r>
              <a:rPr lang="en-GB" dirty="0"/>
              <a:t> </a:t>
            </a:r>
            <a:r>
              <a:rPr lang="en-GB" dirty="0" err="1"/>
              <a:t>за</a:t>
            </a:r>
            <a:r>
              <a:rPr lang="en-GB" dirty="0"/>
              <a:t> </a:t>
            </a:r>
            <a:r>
              <a:rPr lang="sr-Cyrl-RS" dirty="0"/>
              <a:t>вештине за 21. век</a:t>
            </a:r>
            <a:r>
              <a:rPr lang="en-GB" dirty="0"/>
              <a:t> </a:t>
            </a:r>
            <a:r>
              <a:rPr lang="en-GB" dirty="0" err="1"/>
              <a:t>за</a:t>
            </a:r>
            <a:r>
              <a:rPr lang="en-GB" dirty="0"/>
              <a:t> СТЕМ </a:t>
            </a:r>
            <a:r>
              <a:rPr lang="sr-Cyrl-RS" dirty="0"/>
              <a:t>предмете (на основу конкретних случајева)</a:t>
            </a:r>
            <a:endParaRPr lang="en-IE"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70954" y="1771134"/>
            <a:ext cx="7479824" cy="3951699"/>
          </a:xfrm>
        </p:spPr>
        <p:txBody>
          <a:bodyPr/>
          <a:lstStyle/>
          <a:p>
            <a:pPr algn="l" rtl="0"/>
            <a:r>
              <a:rPr lang="en-GB" b="1" i="0" dirty="0" err="1">
                <a:solidFill>
                  <a:srgbClr val="8A2061"/>
                </a:solidFill>
                <a:effectLst/>
                <a:latin typeface="Söhne"/>
              </a:rPr>
              <a:t>Процес</a:t>
            </a:r>
            <a:r>
              <a:rPr lang="en-GB" b="1" i="0" dirty="0">
                <a:solidFill>
                  <a:srgbClr val="8A2061"/>
                </a:solidFill>
                <a:effectLst/>
                <a:latin typeface="Söhne"/>
              </a:rPr>
              <a:t> </a:t>
            </a:r>
            <a:r>
              <a:rPr lang="en-GB" b="1" i="0" dirty="0" err="1">
                <a:solidFill>
                  <a:srgbClr val="8A2061"/>
                </a:solidFill>
                <a:effectLst/>
                <a:latin typeface="Söhne"/>
              </a:rPr>
              <a:t>мапирања</a:t>
            </a:r>
            <a:r>
              <a:rPr lang="en-GB" b="1" i="0" dirty="0">
                <a:solidFill>
                  <a:srgbClr val="8A2061"/>
                </a:solidFill>
                <a:effectLst/>
                <a:latin typeface="Söhne"/>
              </a:rPr>
              <a:t>:</a:t>
            </a:r>
          </a:p>
          <a:p>
            <a:pPr algn="l" rtl="0"/>
            <a:endParaRPr lang="en-GB" sz="1400" b="0" i="0" dirty="0">
              <a:solidFill>
                <a:srgbClr val="0D0D0D"/>
              </a:solidFill>
              <a:effectLst/>
              <a:latin typeface="Söhne"/>
            </a:endParaRPr>
          </a:p>
          <a:p>
            <a:pPr algn="just">
              <a:buFont typeface="+mj-lt"/>
              <a:buAutoNum type="arabicPeriod"/>
            </a:pPr>
            <a:r>
              <a:rPr lang="sr-Cyrl-RS" sz="2000" b="1" i="0" dirty="0">
                <a:solidFill>
                  <a:srgbClr val="8A2061"/>
                </a:solidFill>
                <a:effectLst/>
                <a:latin typeface="Söhne"/>
              </a:rPr>
              <a:t> </a:t>
            </a:r>
            <a:r>
              <a:rPr lang="en-GB" sz="2000" b="1" i="0" dirty="0" err="1">
                <a:solidFill>
                  <a:srgbClr val="8A2061"/>
                </a:solidFill>
                <a:effectLst/>
                <a:latin typeface="Söhne"/>
              </a:rPr>
              <a:t>Идентификација</a:t>
            </a:r>
            <a:r>
              <a:rPr lang="en-GB" sz="2000" b="1" i="0" dirty="0">
                <a:solidFill>
                  <a:srgbClr val="8A2061"/>
                </a:solidFill>
                <a:effectLst/>
                <a:latin typeface="Söhne"/>
              </a:rPr>
              <a:t> </a:t>
            </a:r>
            <a:r>
              <a:rPr lang="en-GB" sz="2000" b="1" i="0" dirty="0" err="1">
                <a:solidFill>
                  <a:srgbClr val="8A2061"/>
                </a:solidFill>
                <a:effectLst/>
                <a:latin typeface="Söhne"/>
              </a:rPr>
              <a:t>компетенција</a:t>
            </a:r>
            <a:r>
              <a:rPr lang="sr-Cyrl-RS" sz="2000" b="1" dirty="0">
                <a:solidFill>
                  <a:srgbClr val="8A2061"/>
                </a:solidFill>
                <a:latin typeface="Söhne"/>
              </a:rPr>
              <a:t> вештина за 21. век</a:t>
            </a:r>
            <a:r>
              <a:rPr lang="en-GB" sz="2000" b="0" i="0" dirty="0">
                <a:solidFill>
                  <a:srgbClr val="8A2061"/>
                </a:solidFill>
                <a:effectLst/>
                <a:latin typeface="Söhne"/>
              </a:rPr>
              <a:t>:</a:t>
            </a:r>
            <a:r>
              <a:rPr lang="sr-Cyrl-RS" sz="2000" b="0" i="0" dirty="0">
                <a:solidFill>
                  <a:srgbClr val="8A2061"/>
                </a:solidFill>
                <a:effectLst/>
                <a:latin typeface="Söhne"/>
              </a:rPr>
              <a:t> </a:t>
            </a:r>
            <a:r>
              <a:rPr lang="en-GB" sz="2000" b="0" i="0" dirty="0" err="1">
                <a:solidFill>
                  <a:srgbClr val="0D0D0D"/>
                </a:solidFill>
                <a:effectLst/>
                <a:latin typeface="Söhne"/>
              </a:rPr>
              <a:t>Тим</a:t>
            </a:r>
            <a:r>
              <a:rPr lang="en-GB" sz="2000" b="0" i="0" dirty="0">
                <a:solidFill>
                  <a:srgbClr val="0D0D0D"/>
                </a:solidFill>
                <a:effectLst/>
                <a:latin typeface="Söhne"/>
              </a:rPr>
              <a:t> </a:t>
            </a:r>
            <a:r>
              <a:rPr lang="en-GB" sz="2000" b="0" i="0" dirty="0" err="1">
                <a:solidFill>
                  <a:srgbClr val="0D0D0D"/>
                </a:solidFill>
                <a:effectLst/>
                <a:latin typeface="Söhne"/>
              </a:rPr>
              <a:t>је</a:t>
            </a:r>
            <a:r>
              <a:rPr lang="en-GB" sz="2000" b="0" i="0" dirty="0">
                <a:solidFill>
                  <a:srgbClr val="0D0D0D"/>
                </a:solidFill>
                <a:effectLst/>
                <a:latin typeface="Söhne"/>
              </a:rPr>
              <a:t> </a:t>
            </a:r>
            <a:r>
              <a:rPr lang="en-GB" sz="2000" b="0" i="0" dirty="0" err="1">
                <a:solidFill>
                  <a:srgbClr val="0D0D0D"/>
                </a:solidFill>
                <a:effectLst/>
                <a:latin typeface="Söhne"/>
              </a:rPr>
              <a:t>започео</a:t>
            </a:r>
            <a:r>
              <a:rPr lang="en-GB" sz="2000" b="0" i="0" dirty="0">
                <a:solidFill>
                  <a:srgbClr val="0D0D0D"/>
                </a:solidFill>
                <a:effectLst/>
                <a:latin typeface="Söhne"/>
              </a:rPr>
              <a:t> </a:t>
            </a:r>
            <a:r>
              <a:rPr lang="en-GB" sz="2000" b="0" i="0" dirty="0" err="1">
                <a:solidFill>
                  <a:srgbClr val="0D0D0D"/>
                </a:solidFill>
                <a:effectLst/>
                <a:latin typeface="Söhne"/>
              </a:rPr>
              <a:t>дефинисањем</a:t>
            </a:r>
            <a:r>
              <a:rPr lang="en-GB" sz="2000" b="0" i="0" dirty="0">
                <a:solidFill>
                  <a:srgbClr val="0D0D0D"/>
                </a:solidFill>
                <a:effectLst/>
                <a:latin typeface="Söhne"/>
              </a:rPr>
              <a:t> </a:t>
            </a:r>
            <a:r>
              <a:rPr lang="sr-Cyrl-RS" sz="2000" dirty="0">
                <a:solidFill>
                  <a:srgbClr val="0D0D0D"/>
                </a:solidFill>
                <a:latin typeface="Söhne"/>
              </a:rPr>
              <a:t>конкретних вештина за 21. век</a:t>
            </a:r>
            <a:r>
              <a:rPr lang="en-GB" sz="2000" b="0" i="0" dirty="0">
                <a:solidFill>
                  <a:srgbClr val="0D0D0D"/>
                </a:solidFill>
                <a:effectLst/>
                <a:latin typeface="Söhne"/>
              </a:rPr>
              <a:t> </a:t>
            </a:r>
            <a:r>
              <a:rPr lang="en-GB" sz="2000" b="0" i="0" dirty="0" err="1">
                <a:solidFill>
                  <a:srgbClr val="0D0D0D"/>
                </a:solidFill>
                <a:effectLst/>
                <a:latin typeface="Söhne"/>
              </a:rPr>
              <a:t>кој</a:t>
            </a:r>
            <a:r>
              <a:rPr lang="sr-Cyrl-RS" sz="2000" b="0" i="0" dirty="0">
                <a:solidFill>
                  <a:srgbClr val="0D0D0D"/>
                </a:solidFill>
                <a:effectLst/>
                <a:latin typeface="Söhne"/>
              </a:rPr>
              <a:t>е</a:t>
            </a:r>
            <a:r>
              <a:rPr lang="en-GB" sz="2000" b="0" i="0" dirty="0">
                <a:solidFill>
                  <a:srgbClr val="0D0D0D"/>
                </a:solidFill>
                <a:effectLst/>
                <a:latin typeface="Söhne"/>
              </a:rPr>
              <a:t> </a:t>
            </a:r>
            <a:r>
              <a:rPr lang="sr-Cyrl-RS" sz="2000" b="0" i="0" dirty="0">
                <a:solidFill>
                  <a:srgbClr val="0D0D0D"/>
                </a:solidFill>
                <a:effectLst/>
                <a:latin typeface="Söhne"/>
              </a:rPr>
              <a:t>су</a:t>
            </a:r>
            <a:r>
              <a:rPr lang="en-GB" sz="2000" b="0" i="0" dirty="0">
                <a:solidFill>
                  <a:srgbClr val="0D0D0D"/>
                </a:solidFill>
                <a:effectLst/>
                <a:latin typeface="Söhne"/>
              </a:rPr>
              <a:t> </a:t>
            </a:r>
            <a:r>
              <a:rPr lang="en-GB" sz="2000" b="0" i="0" dirty="0" err="1">
                <a:solidFill>
                  <a:srgbClr val="0D0D0D"/>
                </a:solidFill>
                <a:effectLst/>
                <a:latin typeface="Söhne"/>
              </a:rPr>
              <a:t>кључ</a:t>
            </a:r>
            <a:r>
              <a:rPr lang="sr-Cyrl-RS" sz="2000" b="0" i="0" dirty="0">
                <a:solidFill>
                  <a:srgbClr val="0D0D0D"/>
                </a:solidFill>
                <a:effectLst/>
                <a:latin typeface="Söhne"/>
              </a:rPr>
              <a:t>не</a:t>
            </a:r>
            <a:r>
              <a:rPr lang="en-GB" sz="2000" b="0" i="0" dirty="0">
                <a:solidFill>
                  <a:srgbClr val="0D0D0D"/>
                </a:solidFill>
                <a:effectLst/>
                <a:latin typeface="Söhne"/>
              </a:rPr>
              <a:t> </a:t>
            </a:r>
            <a:r>
              <a:rPr lang="en-GB" sz="2000" b="0" i="0" dirty="0" err="1">
                <a:solidFill>
                  <a:srgbClr val="0D0D0D"/>
                </a:solidFill>
                <a:effectLst/>
                <a:latin typeface="Söhne"/>
              </a:rPr>
              <a:t>за</a:t>
            </a:r>
            <a:r>
              <a:rPr lang="en-GB" sz="2000" b="0" i="0" dirty="0">
                <a:solidFill>
                  <a:srgbClr val="0D0D0D"/>
                </a:solidFill>
                <a:effectLst/>
                <a:latin typeface="Söhne"/>
              </a:rPr>
              <a:t> </a:t>
            </a:r>
            <a:r>
              <a:rPr lang="en-GB" sz="2000" b="0" i="0" dirty="0" err="1">
                <a:solidFill>
                  <a:srgbClr val="0D0D0D"/>
                </a:solidFill>
                <a:effectLst/>
                <a:latin typeface="Söhne"/>
              </a:rPr>
              <a:t>каријер</a:t>
            </a:r>
            <a:r>
              <a:rPr lang="sr-Cyrl-RS" sz="2000" b="0" i="0" dirty="0">
                <a:solidFill>
                  <a:srgbClr val="0D0D0D"/>
                </a:solidFill>
                <a:effectLst/>
                <a:latin typeface="Söhne"/>
              </a:rPr>
              <a:t>у инжењера </a:t>
            </a:r>
            <a:r>
              <a:rPr lang="en-GB" sz="2000" dirty="0" err="1">
                <a:solidFill>
                  <a:srgbClr val="0D0D0D"/>
                </a:solidFill>
                <a:latin typeface="Söhne"/>
              </a:rPr>
              <a:t>користећи</a:t>
            </a:r>
            <a:r>
              <a:rPr lang="en-GB" sz="2000" dirty="0">
                <a:solidFill>
                  <a:srgbClr val="0D0D0D"/>
                </a:solidFill>
                <a:latin typeface="Söhne"/>
              </a:rPr>
              <a:t> </a:t>
            </a:r>
            <a:r>
              <a:rPr lang="sr-Cyrl-RS" sz="2000" dirty="0">
                <a:solidFill>
                  <a:srgbClr val="0D0D0D"/>
                </a:solidFill>
                <a:latin typeface="Söhne"/>
              </a:rPr>
              <a:t>„</a:t>
            </a:r>
            <a:r>
              <a:rPr lang="en-GB" sz="2000" dirty="0">
                <a:solidFill>
                  <a:srgbClr val="0D0D0D"/>
                </a:solidFill>
                <a:latin typeface="Söhne"/>
              </a:rPr>
              <a:t>Be 21 Skilled Toolkit</a:t>
            </a:r>
            <a:r>
              <a:rPr lang="en-US" sz="2000" dirty="0">
                <a:solidFill>
                  <a:srgbClr val="0D0D0D"/>
                </a:solidFill>
                <a:latin typeface="Söhne"/>
              </a:rPr>
              <a:t>”</a:t>
            </a:r>
            <a:r>
              <a:rPr lang="en-GB" sz="2000" dirty="0">
                <a:solidFill>
                  <a:srgbClr val="0D0D0D"/>
                </a:solidFill>
                <a:latin typeface="Söhne"/>
              </a:rPr>
              <a:t> </a:t>
            </a:r>
            <a:r>
              <a:rPr lang="en-GB" sz="2000" dirty="0" err="1">
                <a:solidFill>
                  <a:srgbClr val="0D0D0D"/>
                </a:solidFill>
                <a:latin typeface="Söhne"/>
              </a:rPr>
              <a:t>који</a:t>
            </a:r>
            <a:r>
              <a:rPr lang="en-GB" sz="2000" dirty="0">
                <a:solidFill>
                  <a:srgbClr val="0D0D0D"/>
                </a:solidFill>
                <a:latin typeface="Söhne"/>
              </a:rPr>
              <a:t> </a:t>
            </a:r>
            <a:r>
              <a:rPr lang="en-GB" sz="2000" dirty="0" err="1">
                <a:solidFill>
                  <a:srgbClr val="0D0D0D"/>
                </a:solidFill>
                <a:latin typeface="Söhne"/>
              </a:rPr>
              <a:t>категорише</a:t>
            </a:r>
            <a:r>
              <a:rPr lang="en-GB" sz="2000" dirty="0">
                <a:solidFill>
                  <a:srgbClr val="0D0D0D"/>
                </a:solidFill>
                <a:latin typeface="Söhne"/>
              </a:rPr>
              <a:t> </a:t>
            </a:r>
            <a:r>
              <a:rPr lang="sr-Cyrl-RS" sz="2000" dirty="0">
                <a:solidFill>
                  <a:srgbClr val="0D0D0D"/>
                </a:solidFill>
                <a:latin typeface="Söhne"/>
              </a:rPr>
              <a:t>вештине за 21. век </a:t>
            </a:r>
            <a:r>
              <a:rPr lang="en-GB" sz="2000" dirty="0">
                <a:solidFill>
                  <a:srgbClr val="0D0D0D"/>
                </a:solidFill>
                <a:latin typeface="Söhne"/>
              </a:rPr>
              <a:t>у 7 </a:t>
            </a:r>
            <a:r>
              <a:rPr lang="en-GB" sz="2000" dirty="0" err="1">
                <a:solidFill>
                  <a:srgbClr val="0D0D0D"/>
                </a:solidFill>
                <a:latin typeface="Söhne"/>
              </a:rPr>
              <a:t>кључних</a:t>
            </a:r>
            <a:r>
              <a:rPr lang="en-GB" sz="2000" dirty="0">
                <a:solidFill>
                  <a:srgbClr val="0D0D0D"/>
                </a:solidFill>
                <a:latin typeface="Söhne"/>
              </a:rPr>
              <a:t> </a:t>
            </a:r>
            <a:r>
              <a:rPr lang="en-GB" sz="2000" dirty="0" err="1">
                <a:solidFill>
                  <a:srgbClr val="0D0D0D"/>
                </a:solidFill>
                <a:latin typeface="Söhne"/>
              </a:rPr>
              <a:t>области</a:t>
            </a:r>
            <a:r>
              <a:rPr lang="en-GB" sz="2000" dirty="0">
                <a:solidFill>
                  <a:srgbClr val="0D0D0D"/>
                </a:solidFill>
                <a:latin typeface="Söhne"/>
              </a:rPr>
              <a:t> (</a:t>
            </a:r>
            <a:r>
              <a:rPr lang="en-GB" sz="2000" dirty="0" err="1">
                <a:solidFill>
                  <a:srgbClr val="0D0D0D"/>
                </a:solidFill>
                <a:latin typeface="Söhne"/>
              </a:rPr>
              <a:t>преузмите</a:t>
            </a:r>
            <a:r>
              <a:rPr lang="en-GB" sz="2000" dirty="0">
                <a:solidFill>
                  <a:srgbClr val="0D0D0D"/>
                </a:solidFill>
                <a:latin typeface="Söhne"/>
              </a:rPr>
              <a:t> </a:t>
            </a:r>
            <a:r>
              <a:rPr lang="en-GB" sz="2000" dirty="0" err="1">
                <a:solidFill>
                  <a:srgbClr val="0D0D0D"/>
                </a:solidFill>
                <a:latin typeface="Söhne"/>
              </a:rPr>
              <a:t>са</a:t>
            </a:r>
            <a:r>
              <a:rPr lang="sr-Cyrl-RS" sz="2000" dirty="0">
                <a:solidFill>
                  <a:srgbClr val="0D0D0D"/>
                </a:solidFill>
                <a:latin typeface="Söhne"/>
              </a:rPr>
              <a:t> </a:t>
            </a:r>
            <a:r>
              <a:rPr lang="en-GB" sz="2000" b="1" dirty="0">
                <a:solidFill>
                  <a:srgbClr val="186BA8"/>
                </a:solidFill>
                <a:latin typeface="Söhne"/>
                <a:hlinkClick r:id="rId2">
                  <a:extLst>
                    <a:ext uri="{A12FA001-AC4F-418D-AE19-62706E023703}">
                      <ahyp:hlinkClr xmlns:ahyp="http://schemas.microsoft.com/office/drawing/2018/hyperlinkcolor" val="tx"/>
                    </a:ext>
                  </a:extLst>
                </a:hlinkClick>
              </a:rPr>
              <a:t>https://be21skilled.eu/</a:t>
            </a:r>
            <a:r>
              <a:rPr lang="en-GB" sz="2000" dirty="0">
                <a:solidFill>
                  <a:srgbClr val="0D0D0D"/>
                </a:solidFill>
                <a:latin typeface="Söhne"/>
              </a:rPr>
              <a:t>)</a:t>
            </a:r>
            <a:r>
              <a:rPr lang="sr-Cyrl-RS" sz="2000" dirty="0">
                <a:solidFill>
                  <a:srgbClr val="0D0D0D"/>
                </a:solidFill>
                <a:latin typeface="Söhne"/>
              </a:rPr>
              <a:t>.</a:t>
            </a:r>
            <a:endParaRPr lang="en-GB" sz="2000" dirty="0">
              <a:solidFill>
                <a:srgbClr val="0D0D0D"/>
              </a:solidFill>
              <a:latin typeface="Söhne"/>
            </a:endParaRPr>
          </a:p>
          <a:p>
            <a:pPr algn="l" rtl="0"/>
            <a:endParaRPr lang="en-GB" b="0" i="0" dirty="0">
              <a:solidFill>
                <a:srgbClr val="0D0D0D"/>
              </a:solidFill>
              <a:effectLst/>
              <a:latin typeface="Söhne"/>
            </a:endParaRPr>
          </a:p>
          <a:p>
            <a:pPr algn="just" rtl="0"/>
            <a:r>
              <a:rPr lang="en-GB" sz="2000" b="1" i="0" dirty="0">
                <a:solidFill>
                  <a:srgbClr val="186BA8"/>
                </a:solidFill>
                <a:effectLst/>
                <a:latin typeface="Söhne"/>
              </a:rPr>
              <a:t>01: </a:t>
            </a:r>
            <a:r>
              <a:rPr lang="sr-Cyrl-RS" sz="2000" b="1" i="0" dirty="0">
                <a:solidFill>
                  <a:srgbClr val="186BA8"/>
                </a:solidFill>
                <a:effectLst/>
                <a:latin typeface="Söhne"/>
              </a:rPr>
              <a:t>Рад на себи</a:t>
            </a:r>
            <a:r>
              <a:rPr lang="en-GB" sz="2000" b="1" i="0" dirty="0">
                <a:solidFill>
                  <a:srgbClr val="186BA8"/>
                </a:solidFill>
                <a:effectLst/>
                <a:latin typeface="Söhne"/>
              </a:rPr>
              <a:t>, </a:t>
            </a:r>
            <a:r>
              <a:rPr lang="sr-Cyrl-RS" sz="2000" b="1" dirty="0" err="1">
                <a:solidFill>
                  <a:srgbClr val="186BA8"/>
                </a:solidFill>
                <a:latin typeface="Söhne"/>
              </a:rPr>
              <a:t>с</a:t>
            </a:r>
            <a:r>
              <a:rPr lang="en-GB" sz="2000" b="1" i="0" dirty="0" err="1">
                <a:solidFill>
                  <a:srgbClr val="186BA8"/>
                </a:solidFill>
                <a:effectLst/>
                <a:latin typeface="Söhne"/>
              </a:rPr>
              <a:t>врсисходност</a:t>
            </a:r>
            <a:r>
              <a:rPr lang="en-GB" sz="2000" b="1" i="0" dirty="0">
                <a:solidFill>
                  <a:srgbClr val="186BA8"/>
                </a:solidFill>
                <a:effectLst/>
                <a:latin typeface="Söhne"/>
              </a:rPr>
              <a:t>, </a:t>
            </a:r>
            <a:r>
              <a:rPr lang="sr-Cyrl-RS" sz="2000" b="1" dirty="0">
                <a:solidFill>
                  <a:srgbClr val="186BA8"/>
                </a:solidFill>
                <a:latin typeface="Söhne"/>
              </a:rPr>
              <a:t>у</a:t>
            </a:r>
            <a:r>
              <a:rPr lang="en-GB" sz="2000" b="1" i="0" dirty="0" err="1">
                <a:solidFill>
                  <a:srgbClr val="186BA8"/>
                </a:solidFill>
                <a:effectLst/>
                <a:latin typeface="Söhne"/>
              </a:rPr>
              <a:t>порност</a:t>
            </a:r>
            <a:r>
              <a:rPr lang="sr-Cyrl-RS" sz="2000" b="1" i="0" dirty="0">
                <a:solidFill>
                  <a:srgbClr val="186BA8"/>
                </a:solidFill>
                <a:effectLst/>
                <a:latin typeface="Söhne"/>
              </a:rPr>
              <a:t>,</a:t>
            </a:r>
            <a:r>
              <a:rPr lang="sr-Cyrl-RS" sz="2000" b="1" dirty="0">
                <a:solidFill>
                  <a:srgbClr val="186BA8"/>
                </a:solidFill>
                <a:latin typeface="Söhne"/>
              </a:rPr>
              <a:t> р</a:t>
            </a:r>
            <a:r>
              <a:rPr lang="en-GB" sz="2000" b="1" i="0" dirty="0" err="1">
                <a:solidFill>
                  <a:srgbClr val="186BA8"/>
                </a:solidFill>
                <a:effectLst/>
                <a:latin typeface="Söhne"/>
              </a:rPr>
              <a:t>елевантност</a:t>
            </a:r>
            <a:r>
              <a:rPr lang="en-GB" sz="2000" b="1" i="0" dirty="0">
                <a:solidFill>
                  <a:srgbClr val="186BA8"/>
                </a:solidFill>
                <a:effectLst/>
                <a:latin typeface="Söhne"/>
              </a:rPr>
              <a:t> з</a:t>
            </a:r>
            <a:r>
              <a:rPr lang="sr-Cyrl-RS" sz="2000" b="1" i="0" dirty="0">
                <a:solidFill>
                  <a:srgbClr val="186BA8"/>
                </a:solidFill>
                <a:effectLst/>
                <a:latin typeface="Söhne"/>
              </a:rPr>
              <a:t>а аспект технике</a:t>
            </a:r>
            <a:r>
              <a:rPr lang="en-GB" sz="2000" b="1" i="0" dirty="0">
                <a:solidFill>
                  <a:srgbClr val="186BA8"/>
                </a:solidFill>
                <a:effectLst/>
                <a:latin typeface="Söhne"/>
              </a:rPr>
              <a:t>:</a:t>
            </a:r>
            <a:r>
              <a:rPr lang="sr-Cyrl-RS" sz="2000" b="1" i="0" dirty="0">
                <a:solidFill>
                  <a:srgbClr val="186BA8"/>
                </a:solidFill>
                <a:effectLst/>
                <a:latin typeface="Söhne"/>
              </a:rPr>
              <a:t> </a:t>
            </a:r>
            <a:r>
              <a:rPr lang="en-GB" sz="2000" b="0" i="0" dirty="0" err="1">
                <a:solidFill>
                  <a:srgbClr val="0D0D0D"/>
                </a:solidFill>
                <a:effectLst/>
                <a:latin typeface="Söhne"/>
              </a:rPr>
              <a:t>Инжењерски</a:t>
            </a:r>
            <a:r>
              <a:rPr lang="en-GB" sz="2000" b="0" i="0" dirty="0">
                <a:solidFill>
                  <a:srgbClr val="0D0D0D"/>
                </a:solidFill>
                <a:effectLst/>
                <a:latin typeface="Söhne"/>
              </a:rPr>
              <a:t> </a:t>
            </a:r>
            <a:r>
              <a:rPr lang="en-GB" sz="2000" b="0" i="0" dirty="0" err="1">
                <a:solidFill>
                  <a:srgbClr val="0D0D0D"/>
                </a:solidFill>
                <a:effectLst/>
                <a:latin typeface="Söhne"/>
              </a:rPr>
              <a:t>пројекти</a:t>
            </a:r>
            <a:r>
              <a:rPr lang="en-GB" sz="2000" b="0" i="0" dirty="0">
                <a:solidFill>
                  <a:srgbClr val="0D0D0D"/>
                </a:solidFill>
                <a:effectLst/>
                <a:latin typeface="Söhne"/>
              </a:rPr>
              <a:t> </a:t>
            </a:r>
            <a:r>
              <a:rPr lang="en-GB" sz="2000" b="0" i="0" dirty="0" err="1">
                <a:solidFill>
                  <a:srgbClr val="0D0D0D"/>
                </a:solidFill>
                <a:effectLst/>
                <a:latin typeface="Söhne"/>
              </a:rPr>
              <a:t>често</a:t>
            </a:r>
            <a:r>
              <a:rPr lang="en-GB" sz="2000" b="0" i="0" dirty="0">
                <a:solidFill>
                  <a:srgbClr val="0D0D0D"/>
                </a:solidFill>
                <a:effectLst/>
                <a:latin typeface="Söhne"/>
              </a:rPr>
              <a:t> </a:t>
            </a:r>
            <a:r>
              <a:rPr lang="en-GB" sz="2000" b="0" i="0" dirty="0" err="1">
                <a:solidFill>
                  <a:srgbClr val="0D0D0D"/>
                </a:solidFill>
                <a:effectLst/>
                <a:latin typeface="Söhne"/>
              </a:rPr>
              <a:t>обухватају</a:t>
            </a:r>
            <a:r>
              <a:rPr lang="en-GB" sz="2000" b="0" i="0" dirty="0">
                <a:solidFill>
                  <a:srgbClr val="0D0D0D"/>
                </a:solidFill>
                <a:effectLst/>
                <a:latin typeface="Söhne"/>
              </a:rPr>
              <a:t> </a:t>
            </a:r>
            <a:r>
              <a:rPr lang="en-GB" sz="2000" b="0" i="0" dirty="0" err="1">
                <a:solidFill>
                  <a:srgbClr val="0D0D0D"/>
                </a:solidFill>
                <a:effectLst/>
                <a:latin typeface="Söhne"/>
              </a:rPr>
              <a:t>дуге</a:t>
            </a:r>
            <a:r>
              <a:rPr lang="en-GB" sz="2000" b="0" i="0" dirty="0">
                <a:solidFill>
                  <a:srgbClr val="0D0D0D"/>
                </a:solidFill>
                <a:effectLst/>
                <a:latin typeface="Söhne"/>
              </a:rPr>
              <a:t> </a:t>
            </a:r>
            <a:r>
              <a:rPr lang="en-GB" sz="2000" b="0" i="0" dirty="0" err="1">
                <a:solidFill>
                  <a:srgbClr val="0D0D0D"/>
                </a:solidFill>
                <a:effectLst/>
                <a:latin typeface="Söhne"/>
              </a:rPr>
              <a:t>периоде</a:t>
            </a:r>
            <a:r>
              <a:rPr lang="en-GB" sz="2000" b="0" i="0" dirty="0">
                <a:solidFill>
                  <a:srgbClr val="0D0D0D"/>
                </a:solidFill>
                <a:effectLst/>
                <a:latin typeface="Söhne"/>
              </a:rPr>
              <a:t> и </a:t>
            </a:r>
            <a:r>
              <a:rPr lang="en-GB" sz="2000" b="0" i="0" dirty="0" err="1">
                <a:solidFill>
                  <a:srgbClr val="0D0D0D"/>
                </a:solidFill>
                <a:effectLst/>
                <a:latin typeface="Söhne"/>
              </a:rPr>
              <a:t>укључују</a:t>
            </a:r>
            <a:r>
              <a:rPr lang="en-GB" sz="2000" b="0" i="0" dirty="0">
                <a:solidFill>
                  <a:srgbClr val="0D0D0D"/>
                </a:solidFill>
                <a:effectLst/>
                <a:latin typeface="Söhne"/>
              </a:rPr>
              <a:t> </a:t>
            </a:r>
            <a:r>
              <a:rPr lang="en-GB" sz="2000" b="0" i="0" dirty="0" err="1">
                <a:solidFill>
                  <a:srgbClr val="0D0D0D"/>
                </a:solidFill>
                <a:effectLst/>
                <a:latin typeface="Söhne"/>
              </a:rPr>
              <a:t>сложене</a:t>
            </a:r>
            <a:r>
              <a:rPr lang="en-GB" sz="2000" b="0" i="0" dirty="0">
                <a:solidFill>
                  <a:srgbClr val="0D0D0D"/>
                </a:solidFill>
                <a:effectLst/>
                <a:latin typeface="Söhne"/>
              </a:rPr>
              <a:t>, </a:t>
            </a:r>
            <a:r>
              <a:rPr lang="en-GB" sz="2000" b="0" i="0" dirty="0" err="1">
                <a:solidFill>
                  <a:srgbClr val="0D0D0D"/>
                </a:solidFill>
                <a:effectLst/>
                <a:latin typeface="Söhne"/>
              </a:rPr>
              <a:t>понекад</a:t>
            </a:r>
            <a:r>
              <a:rPr lang="en-GB" sz="2000" b="0" i="0" dirty="0">
                <a:solidFill>
                  <a:srgbClr val="0D0D0D"/>
                </a:solidFill>
                <a:effectLst/>
                <a:latin typeface="Söhne"/>
              </a:rPr>
              <a:t> </a:t>
            </a:r>
            <a:r>
              <a:rPr lang="en-GB" sz="2000" b="0" i="0" dirty="0" err="1">
                <a:solidFill>
                  <a:srgbClr val="0D0D0D"/>
                </a:solidFill>
                <a:effectLst/>
                <a:latin typeface="Söhne"/>
              </a:rPr>
              <a:t>фрустрирајуће</a:t>
            </a:r>
            <a:r>
              <a:rPr lang="en-GB" sz="2000" b="0" i="0" dirty="0">
                <a:solidFill>
                  <a:srgbClr val="0D0D0D"/>
                </a:solidFill>
                <a:effectLst/>
                <a:latin typeface="Söhne"/>
              </a:rPr>
              <a:t>, </a:t>
            </a:r>
            <a:r>
              <a:rPr lang="en-GB" sz="2000" b="0" i="0" dirty="0" err="1">
                <a:solidFill>
                  <a:srgbClr val="0D0D0D"/>
                </a:solidFill>
                <a:effectLst/>
                <a:latin typeface="Söhne"/>
              </a:rPr>
              <a:t>фазе</a:t>
            </a:r>
            <a:r>
              <a:rPr lang="en-GB" sz="2000" b="0" i="0" dirty="0">
                <a:solidFill>
                  <a:srgbClr val="0D0D0D"/>
                </a:solidFill>
                <a:effectLst/>
                <a:latin typeface="Söhne"/>
              </a:rPr>
              <a:t> </a:t>
            </a:r>
            <a:r>
              <a:rPr lang="en-GB" sz="2000" b="0" i="0" dirty="0" err="1">
                <a:solidFill>
                  <a:srgbClr val="0D0D0D"/>
                </a:solidFill>
                <a:effectLst/>
                <a:latin typeface="Söhne"/>
              </a:rPr>
              <a:t>развоја</a:t>
            </a:r>
            <a:r>
              <a:rPr lang="en-GB" sz="2000" b="0" i="0" dirty="0">
                <a:solidFill>
                  <a:srgbClr val="0D0D0D"/>
                </a:solidFill>
                <a:effectLst/>
                <a:latin typeface="Söhne"/>
              </a:rPr>
              <a:t>, </a:t>
            </a:r>
            <a:r>
              <a:rPr lang="en-GB" sz="2000" b="0" i="0" dirty="0" err="1">
                <a:solidFill>
                  <a:srgbClr val="0D0D0D"/>
                </a:solidFill>
                <a:effectLst/>
                <a:latin typeface="Söhne"/>
              </a:rPr>
              <a:t>тестирања</a:t>
            </a:r>
            <a:r>
              <a:rPr lang="en-GB" sz="2000" b="0" i="0" dirty="0">
                <a:solidFill>
                  <a:srgbClr val="0D0D0D"/>
                </a:solidFill>
                <a:effectLst/>
                <a:latin typeface="Söhne"/>
              </a:rPr>
              <a:t> и </a:t>
            </a:r>
            <a:r>
              <a:rPr lang="en-GB" sz="2000" b="0" i="0" dirty="0" err="1">
                <a:solidFill>
                  <a:srgbClr val="0D0D0D"/>
                </a:solidFill>
                <a:effectLst/>
                <a:latin typeface="Söhne"/>
              </a:rPr>
              <a:t>имплементације</a:t>
            </a:r>
            <a:r>
              <a:rPr lang="en-GB" sz="2000" b="0" i="0" dirty="0">
                <a:solidFill>
                  <a:srgbClr val="0D0D0D"/>
                </a:solidFill>
                <a:effectLst/>
                <a:latin typeface="Söhne"/>
              </a:rPr>
              <a:t>. </a:t>
            </a:r>
            <a:r>
              <a:rPr lang="en-GB" sz="2000" b="0" i="0" dirty="0" err="1">
                <a:solidFill>
                  <a:srgbClr val="0D0D0D"/>
                </a:solidFill>
                <a:effectLst/>
                <a:latin typeface="Söhne"/>
              </a:rPr>
              <a:t>Способност</a:t>
            </a:r>
            <a:r>
              <a:rPr lang="en-GB" sz="2000" b="0" i="0" dirty="0">
                <a:solidFill>
                  <a:srgbClr val="0D0D0D"/>
                </a:solidFill>
                <a:effectLst/>
                <a:latin typeface="Söhne"/>
              </a:rPr>
              <a:t> </a:t>
            </a:r>
            <a:r>
              <a:rPr lang="en-GB" sz="2000" b="0" i="0" dirty="0" err="1">
                <a:solidFill>
                  <a:srgbClr val="0D0D0D"/>
                </a:solidFill>
                <a:effectLst/>
                <a:latin typeface="Söhne"/>
              </a:rPr>
              <a:t>да</a:t>
            </a:r>
            <a:r>
              <a:rPr lang="en-GB" sz="2000" b="0" i="0" dirty="0">
                <a:solidFill>
                  <a:srgbClr val="0D0D0D"/>
                </a:solidFill>
                <a:effectLst/>
                <a:latin typeface="Söhne"/>
              </a:rPr>
              <a:t> </a:t>
            </a:r>
            <a:r>
              <a:rPr lang="en-GB" sz="2000" b="0" i="0" dirty="0" err="1">
                <a:solidFill>
                  <a:srgbClr val="0D0D0D"/>
                </a:solidFill>
                <a:effectLst/>
                <a:latin typeface="Söhne"/>
              </a:rPr>
              <a:t>управљате</a:t>
            </a:r>
            <a:r>
              <a:rPr lang="en-GB" sz="2000" b="0" i="0" dirty="0">
                <a:solidFill>
                  <a:srgbClr val="0D0D0D"/>
                </a:solidFill>
                <a:effectLst/>
                <a:latin typeface="Söhne"/>
              </a:rPr>
              <a:t> </a:t>
            </a:r>
            <a:r>
              <a:rPr lang="en-GB" sz="2000" b="0" i="0" dirty="0" err="1">
                <a:solidFill>
                  <a:srgbClr val="0D0D0D"/>
                </a:solidFill>
                <a:effectLst/>
                <a:latin typeface="Söhne"/>
              </a:rPr>
              <a:t>својим</a:t>
            </a:r>
            <a:r>
              <a:rPr lang="en-GB" sz="2000" b="0" i="0" dirty="0">
                <a:solidFill>
                  <a:srgbClr val="0D0D0D"/>
                </a:solidFill>
                <a:effectLst/>
                <a:latin typeface="Söhne"/>
              </a:rPr>
              <a:t> </a:t>
            </a:r>
            <a:r>
              <a:rPr lang="en-GB" sz="2000" b="0" i="0" dirty="0" err="1">
                <a:solidFill>
                  <a:srgbClr val="0D0D0D"/>
                </a:solidFill>
                <a:effectLst/>
                <a:latin typeface="Söhne"/>
              </a:rPr>
              <a:t>временом</a:t>
            </a:r>
            <a:r>
              <a:rPr lang="en-GB" sz="2000" b="0" i="0" dirty="0">
                <a:solidFill>
                  <a:srgbClr val="0D0D0D"/>
                </a:solidFill>
                <a:effectLst/>
                <a:latin typeface="Söhne"/>
              </a:rPr>
              <a:t>, </a:t>
            </a:r>
            <a:r>
              <a:rPr lang="en-GB" sz="2000" b="0" i="0" dirty="0" err="1">
                <a:solidFill>
                  <a:srgbClr val="0D0D0D"/>
                </a:solidFill>
                <a:effectLst/>
                <a:latin typeface="Söhne"/>
              </a:rPr>
              <a:t>останете</a:t>
            </a:r>
            <a:r>
              <a:rPr lang="en-GB" sz="2000" b="0" i="0" dirty="0">
                <a:solidFill>
                  <a:srgbClr val="0D0D0D"/>
                </a:solidFill>
                <a:effectLst/>
                <a:latin typeface="Söhne"/>
              </a:rPr>
              <a:t> </a:t>
            </a:r>
            <a:r>
              <a:rPr lang="en-GB" sz="2000" b="0" i="0" dirty="0" err="1">
                <a:solidFill>
                  <a:srgbClr val="0D0D0D"/>
                </a:solidFill>
                <a:effectLst/>
                <a:latin typeface="Söhne"/>
              </a:rPr>
              <a:t>фокусирани</a:t>
            </a:r>
            <a:r>
              <a:rPr lang="en-GB" sz="2000" b="0" i="0" dirty="0">
                <a:solidFill>
                  <a:srgbClr val="0D0D0D"/>
                </a:solidFill>
                <a:effectLst/>
                <a:latin typeface="Söhne"/>
              </a:rPr>
              <a:t> </a:t>
            </a:r>
            <a:r>
              <a:rPr lang="en-GB" sz="2000" b="0" i="0" dirty="0" err="1">
                <a:solidFill>
                  <a:srgbClr val="0D0D0D"/>
                </a:solidFill>
                <a:effectLst/>
                <a:latin typeface="Söhne"/>
              </a:rPr>
              <a:t>на</a:t>
            </a:r>
            <a:r>
              <a:rPr lang="en-GB" sz="2000" b="0" i="0" dirty="0">
                <a:solidFill>
                  <a:srgbClr val="0D0D0D"/>
                </a:solidFill>
                <a:effectLst/>
                <a:latin typeface="Söhne"/>
              </a:rPr>
              <a:t> </a:t>
            </a:r>
            <a:r>
              <a:rPr lang="en-GB" sz="2000" b="0" i="0" dirty="0" err="1">
                <a:solidFill>
                  <a:srgbClr val="0D0D0D"/>
                </a:solidFill>
                <a:effectLst/>
                <a:latin typeface="Söhne"/>
              </a:rPr>
              <a:t>циљеве</a:t>
            </a:r>
            <a:r>
              <a:rPr lang="en-GB" sz="2000" b="0" i="0" dirty="0">
                <a:solidFill>
                  <a:srgbClr val="0D0D0D"/>
                </a:solidFill>
                <a:effectLst/>
                <a:latin typeface="Söhne"/>
              </a:rPr>
              <a:t> </a:t>
            </a:r>
            <a:r>
              <a:rPr lang="en-GB" sz="2000" b="0" i="0" dirty="0" err="1">
                <a:solidFill>
                  <a:srgbClr val="0D0D0D"/>
                </a:solidFill>
                <a:effectLst/>
                <a:latin typeface="Söhne"/>
              </a:rPr>
              <a:t>упркос</a:t>
            </a:r>
            <a:r>
              <a:rPr lang="en-GB" sz="2000" b="0" i="0" dirty="0">
                <a:solidFill>
                  <a:srgbClr val="0D0D0D"/>
                </a:solidFill>
                <a:effectLst/>
                <a:latin typeface="Söhne"/>
              </a:rPr>
              <a:t> </a:t>
            </a:r>
            <a:r>
              <a:rPr lang="en-GB" sz="2000" b="0" i="0" dirty="0" err="1">
                <a:solidFill>
                  <a:srgbClr val="0D0D0D"/>
                </a:solidFill>
                <a:effectLst/>
                <a:latin typeface="Söhne"/>
              </a:rPr>
              <a:t>неуспесима</a:t>
            </a:r>
            <a:r>
              <a:rPr lang="en-GB" sz="2000" b="0" i="0" dirty="0">
                <a:solidFill>
                  <a:srgbClr val="0D0D0D"/>
                </a:solidFill>
                <a:effectLst/>
                <a:latin typeface="Söhne"/>
              </a:rPr>
              <a:t> и </a:t>
            </a:r>
            <a:r>
              <a:rPr lang="en-GB" sz="2000" b="0" i="0" dirty="0" err="1">
                <a:solidFill>
                  <a:srgbClr val="0D0D0D"/>
                </a:solidFill>
                <a:effectLst/>
                <a:latin typeface="Söhne"/>
              </a:rPr>
              <a:t>истрајете</a:t>
            </a:r>
            <a:r>
              <a:rPr lang="en-GB" sz="2000" b="0" i="0" dirty="0">
                <a:solidFill>
                  <a:srgbClr val="0D0D0D"/>
                </a:solidFill>
                <a:effectLst/>
                <a:latin typeface="Söhne"/>
              </a:rPr>
              <a:t> у </a:t>
            </a:r>
            <a:r>
              <a:rPr lang="en-GB" sz="2000" b="0" i="0" dirty="0" err="1">
                <a:solidFill>
                  <a:srgbClr val="0D0D0D"/>
                </a:solidFill>
                <a:effectLst/>
                <a:latin typeface="Söhne"/>
              </a:rPr>
              <a:t>изазовима</a:t>
            </a:r>
            <a:r>
              <a:rPr lang="en-GB" sz="2000" b="0" i="0" dirty="0">
                <a:solidFill>
                  <a:srgbClr val="0D0D0D"/>
                </a:solidFill>
                <a:effectLst/>
                <a:latin typeface="Söhne"/>
              </a:rPr>
              <a:t> </a:t>
            </a:r>
            <a:r>
              <a:rPr lang="en-GB" sz="2000" b="0" i="0" dirty="0" err="1">
                <a:solidFill>
                  <a:srgbClr val="0D0D0D"/>
                </a:solidFill>
                <a:effectLst/>
                <a:latin typeface="Söhne"/>
              </a:rPr>
              <a:t>је</a:t>
            </a:r>
            <a:r>
              <a:rPr lang="en-GB" sz="2000" b="0" i="0" dirty="0">
                <a:solidFill>
                  <a:srgbClr val="0D0D0D"/>
                </a:solidFill>
                <a:effectLst/>
                <a:latin typeface="Söhne"/>
              </a:rPr>
              <a:t> </a:t>
            </a:r>
            <a:r>
              <a:rPr lang="en-GB" sz="2000" b="0" i="0" dirty="0" err="1">
                <a:solidFill>
                  <a:srgbClr val="0D0D0D"/>
                </a:solidFill>
                <a:effectLst/>
                <a:latin typeface="Söhne"/>
              </a:rPr>
              <a:t>кључна</a:t>
            </a:r>
            <a:r>
              <a:rPr lang="en-GB" sz="2000" b="0" i="0" dirty="0">
                <a:solidFill>
                  <a:srgbClr val="0D0D0D"/>
                </a:solidFill>
                <a:effectLst/>
                <a:latin typeface="Söhne"/>
              </a:rPr>
              <a:t> </a:t>
            </a:r>
            <a:r>
              <a:rPr lang="en-GB" sz="2000" b="0" i="0" dirty="0" err="1">
                <a:solidFill>
                  <a:srgbClr val="0D0D0D"/>
                </a:solidFill>
                <a:effectLst/>
                <a:latin typeface="Söhne"/>
              </a:rPr>
              <a:t>за</a:t>
            </a:r>
            <a:r>
              <a:rPr lang="en-GB" sz="2000" b="0" i="0" dirty="0">
                <a:solidFill>
                  <a:srgbClr val="0D0D0D"/>
                </a:solidFill>
                <a:effectLst/>
                <a:latin typeface="Söhne"/>
              </a:rPr>
              <a:t> </a:t>
            </a:r>
            <a:r>
              <a:rPr lang="en-GB" sz="2000" b="0" i="0" dirty="0" err="1">
                <a:solidFill>
                  <a:srgbClr val="0D0D0D"/>
                </a:solidFill>
                <a:effectLst/>
                <a:latin typeface="Söhne"/>
              </a:rPr>
              <a:t>успех</a:t>
            </a:r>
            <a:r>
              <a:rPr lang="en-GB" sz="2000" b="0" i="0" dirty="0">
                <a:solidFill>
                  <a:srgbClr val="0D0D0D"/>
                </a:solidFill>
                <a:effectLst/>
                <a:latin typeface="Söhne"/>
              </a:rPr>
              <a:t>.</a:t>
            </a:r>
          </a:p>
          <a:p>
            <a:pPr algn="l" rtl="0"/>
            <a:endParaRPr lang="en-GB" sz="800" b="0" i="0" dirty="0">
              <a:solidFill>
                <a:srgbClr val="0D0D0D"/>
              </a:solidFill>
              <a:effectLst/>
              <a:latin typeface="Söhne"/>
            </a:endParaRPr>
          </a:p>
          <a:p>
            <a:pPr algn="l" rtl="0"/>
            <a:endParaRPr lang="en-GB" b="0" i="0" dirty="0">
              <a:solidFill>
                <a:srgbClr val="0D0D0D"/>
              </a:solidFill>
              <a:effectLst/>
              <a:latin typeface="Söhne"/>
            </a:endParaRPr>
          </a:p>
          <a:p>
            <a:pPr algn="l" rtl="0"/>
            <a:endParaRPr lang="en-IE" dirty="0"/>
          </a:p>
        </p:txBody>
      </p:sp>
      <p:pic>
        <p:nvPicPr>
          <p:cNvPr id="9" name="Picture 8" descr="Head made from puzzle pieces">
            <a:extLst>
              <a:ext uri="{FF2B5EF4-FFF2-40B4-BE49-F238E27FC236}">
                <a16:creationId xmlns:a16="http://schemas.microsoft.com/office/drawing/2014/main" id="{FA38E4B3-E8DE-8B01-1791-A9F87DCB9828}"/>
              </a:ext>
            </a:extLst>
          </p:cNvPr>
          <p:cNvPicPr>
            <a:picLocks noChangeAspect="1"/>
          </p:cNvPicPr>
          <p:nvPr/>
        </p:nvPicPr>
        <p:blipFill>
          <a:blip r:embed="rId3"/>
          <a:stretch>
            <a:fillRect/>
          </a:stretch>
        </p:blipFill>
        <p:spPr>
          <a:xfrm>
            <a:off x="8019009" y="1771134"/>
            <a:ext cx="3802037" cy="4073611"/>
          </a:xfrm>
          <a:prstGeom prst="rect">
            <a:avLst/>
          </a:prstGeom>
        </p:spPr>
      </p:pic>
    </p:spTree>
    <p:extLst>
      <p:ext uri="{BB962C8B-B14F-4D97-AF65-F5344CB8AC3E}">
        <p14:creationId xmlns:p14="http://schemas.microsoft.com/office/powerpoint/2010/main" val="38827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lloon being pricked by a pin">
            <a:extLst>
              <a:ext uri="{FF2B5EF4-FFF2-40B4-BE49-F238E27FC236}">
                <a16:creationId xmlns:a16="http://schemas.microsoft.com/office/drawing/2014/main" id="{2A758C7B-9E7C-C415-6D69-9FC89CDBFF80}"/>
              </a:ext>
            </a:extLst>
          </p:cNvPr>
          <p:cNvPicPr>
            <a:picLocks noChangeAspect="1"/>
          </p:cNvPicPr>
          <p:nvPr/>
        </p:nvPicPr>
        <p:blipFill rotWithShape="1">
          <a:blip r:embed="rId2"/>
          <a:srcRect l="29045" r="22532"/>
          <a:stretch/>
        </p:blipFill>
        <p:spPr>
          <a:xfrm>
            <a:off x="884606" y="10"/>
            <a:ext cx="4993772" cy="685799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942606" y="354642"/>
            <a:ext cx="4720143" cy="1080457"/>
          </a:xfrm>
        </p:spPr>
        <p:txBody>
          <a:bodyPr>
            <a:normAutofit fontScale="92500" lnSpcReduction="10000"/>
          </a:bodyPr>
          <a:lstStyle/>
          <a:p>
            <a:pPr>
              <a:lnSpc>
                <a:spcPct val="90000"/>
              </a:lnSpc>
            </a:pPr>
            <a:r>
              <a:rPr lang="ru-RU" sz="2800" dirty="0">
                <a:solidFill>
                  <a:schemeClr val="bg1"/>
                </a:solidFill>
              </a:rPr>
              <a:t>Водич за </a:t>
            </a:r>
            <a:r>
              <a:rPr lang="en-US" sz="2800" dirty="0">
                <a:solidFill>
                  <a:schemeClr val="bg1"/>
                </a:solidFill>
              </a:rPr>
              <a:t>v</a:t>
            </a:r>
            <a:r>
              <a:rPr lang="ru-RU" sz="2800" dirty="0">
                <a:solidFill>
                  <a:schemeClr val="bg1"/>
                </a:solidFill>
              </a:rPr>
              <a:t>ештине за 21. век за СТЕМ предмете (на основу конкретних случајева)</a:t>
            </a:r>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6095999" y="278302"/>
            <a:ext cx="6096001" cy="5974826"/>
          </a:xfrm>
        </p:spPr>
        <p:txBody>
          <a:bodyPr anchor="t">
            <a:normAutofit fontScale="92500" lnSpcReduction="20000"/>
          </a:bodyPr>
          <a:lstStyle/>
          <a:p>
            <a:pPr algn="l" rtl="0">
              <a:lnSpc>
                <a:spcPct val="90000"/>
              </a:lnSpc>
              <a:spcAft>
                <a:spcPts val="600"/>
              </a:spcAft>
            </a:pPr>
            <a:r>
              <a:rPr lang="en-GB" sz="2400" b="1" i="0" dirty="0">
                <a:solidFill>
                  <a:srgbClr val="186BA8"/>
                </a:solidFill>
                <a:effectLst/>
              </a:rPr>
              <a:t>02: Критичко мишљење, решавање проблема, системско размишљање</a:t>
            </a:r>
          </a:p>
          <a:p>
            <a:pPr algn="l" rtl="0">
              <a:lnSpc>
                <a:spcPct val="90000"/>
              </a:lnSpc>
              <a:spcAft>
                <a:spcPts val="600"/>
              </a:spcAft>
            </a:pPr>
            <a:endParaRPr lang="en-GB" sz="200" b="1" i="0" dirty="0">
              <a:solidFill>
                <a:srgbClr val="186BA8"/>
              </a:solidFill>
              <a:effectLst/>
            </a:endParaRPr>
          </a:p>
          <a:p>
            <a:pPr algn="just" rtl="0">
              <a:lnSpc>
                <a:spcPct val="90000"/>
              </a:lnSpc>
              <a:spcAft>
                <a:spcPts val="600"/>
              </a:spcAft>
            </a:pPr>
            <a:r>
              <a:rPr lang="en-GB" sz="2400" b="1" i="0" dirty="0">
                <a:solidFill>
                  <a:srgbClr val="186BA8"/>
                </a:solidFill>
                <a:effectLst/>
              </a:rPr>
              <a:t>Релевантност </a:t>
            </a:r>
            <a:r>
              <a:rPr lang="en-GB" sz="2400" b="1" i="0" dirty="0" err="1">
                <a:solidFill>
                  <a:srgbClr val="186BA8"/>
                </a:solidFill>
                <a:effectLst/>
              </a:rPr>
              <a:t>за</a:t>
            </a:r>
            <a:r>
              <a:rPr lang="en-GB" sz="2400" b="1" i="0" dirty="0">
                <a:solidFill>
                  <a:srgbClr val="186BA8"/>
                </a:solidFill>
                <a:effectLst/>
              </a:rPr>
              <a:t> </a:t>
            </a:r>
            <a:r>
              <a:rPr lang="sr-Cyrl-RS" sz="2400" b="1" i="0" dirty="0">
                <a:solidFill>
                  <a:srgbClr val="186BA8"/>
                </a:solidFill>
                <a:effectLst/>
              </a:rPr>
              <a:t>техничка питања</a:t>
            </a:r>
            <a:r>
              <a:rPr lang="en-GB" sz="2400" b="1" i="0" dirty="0">
                <a:effectLst/>
              </a:rPr>
              <a:t>:</a:t>
            </a:r>
            <a:r>
              <a:rPr lang="sr-Cyrl-RS" sz="2400" b="1" i="0" dirty="0">
                <a:effectLst/>
              </a:rPr>
              <a:t> </a:t>
            </a:r>
            <a:r>
              <a:rPr lang="sr-Cyrl-RS" sz="2400" dirty="0"/>
              <a:t>И</a:t>
            </a:r>
            <a:r>
              <a:rPr lang="en-GB" sz="2400" i="0" dirty="0" err="1">
                <a:effectLst/>
              </a:rPr>
              <a:t>нжењеринг</a:t>
            </a:r>
            <a:r>
              <a:rPr lang="en-GB" sz="2400" i="0" dirty="0">
                <a:effectLst/>
              </a:rPr>
              <a:t> </a:t>
            </a:r>
            <a:r>
              <a:rPr lang="sr-Cyrl-RS" sz="2400" i="0" dirty="0">
                <a:effectLst/>
              </a:rPr>
              <a:t> </a:t>
            </a:r>
            <a:r>
              <a:rPr lang="en-GB" sz="2400" i="0" dirty="0" err="1">
                <a:effectLst/>
              </a:rPr>
              <a:t>се</a:t>
            </a:r>
            <a:r>
              <a:rPr lang="en-GB" sz="2400" i="0" dirty="0">
                <a:effectLst/>
              </a:rPr>
              <a:t> у основи односи на решавање проблема — дизајнирање решења која задовољавају специфичне потребе или решавају одређене изазове. Критичко размишљање омогућава инжењерима да процене алтернативе и донесу одлуке на основу доказа и логике. Системско размишљање им омогућава да виде ширу слику, </a:t>
            </a:r>
            <a:r>
              <a:rPr lang="en-GB" sz="2400" i="0" dirty="0" err="1">
                <a:effectLst/>
              </a:rPr>
              <a:t>разум</a:t>
            </a:r>
            <a:r>
              <a:rPr lang="sr-Cyrl-RS" sz="2400" i="0" dirty="0">
                <a:effectLst/>
              </a:rPr>
              <a:t>евајући</a:t>
            </a:r>
            <a:r>
              <a:rPr lang="en-GB" sz="2400" i="0" dirty="0">
                <a:effectLst/>
              </a:rPr>
              <a:t> како различити делови система међусобно делују и утичу једни на друге.</a:t>
            </a:r>
          </a:p>
          <a:p>
            <a:pPr algn="l" rtl="0">
              <a:lnSpc>
                <a:spcPct val="90000"/>
              </a:lnSpc>
              <a:spcAft>
                <a:spcPts val="600"/>
              </a:spcAft>
            </a:pPr>
            <a:endParaRPr lang="en-GB" sz="2400" dirty="0"/>
          </a:p>
          <a:p>
            <a:pPr algn="l" rtl="0">
              <a:lnSpc>
                <a:spcPct val="90000"/>
              </a:lnSpc>
              <a:spcAft>
                <a:spcPts val="600"/>
              </a:spcAft>
            </a:pPr>
            <a:r>
              <a:rPr lang="en-GB" sz="2400" b="1" dirty="0">
                <a:solidFill>
                  <a:srgbClr val="186BA8"/>
                </a:solidFill>
              </a:rPr>
              <a:t>03: Комуникација, сарадња, тимски рад</a:t>
            </a:r>
          </a:p>
          <a:p>
            <a:pPr algn="just">
              <a:lnSpc>
                <a:spcPct val="90000"/>
              </a:lnSpc>
              <a:spcAft>
                <a:spcPts val="600"/>
              </a:spcAft>
            </a:pPr>
            <a:r>
              <a:rPr lang="sr-Cyrl-RS" sz="2400" b="1" dirty="0">
                <a:solidFill>
                  <a:srgbClr val="186BA8"/>
                </a:solidFill>
              </a:rPr>
              <a:t>Релевантност за техничка питања</a:t>
            </a:r>
            <a:r>
              <a:rPr lang="en-GB" sz="2400" b="1" dirty="0">
                <a:solidFill>
                  <a:srgbClr val="186BA8"/>
                </a:solidFill>
              </a:rPr>
              <a:t>:</a:t>
            </a:r>
            <a:r>
              <a:rPr lang="sr-Cyrl-RS" sz="2400" b="1" dirty="0">
                <a:solidFill>
                  <a:srgbClr val="186BA8"/>
                </a:solidFill>
              </a:rPr>
              <a:t> </a:t>
            </a:r>
            <a:r>
              <a:rPr lang="en-GB" sz="2200" b="0" i="0" dirty="0" err="1">
                <a:solidFill>
                  <a:srgbClr val="0D0D0D"/>
                </a:solidFill>
                <a:effectLst/>
                <a:latin typeface="Söhne"/>
              </a:rPr>
              <a:t>Е</a:t>
            </a:r>
            <a:r>
              <a:rPr lang="en-GB" sz="2400" dirty="0" err="1"/>
              <a:t>фикасна</a:t>
            </a:r>
            <a:r>
              <a:rPr lang="en-GB" sz="2400" dirty="0"/>
              <a:t> комуникација и тимски рад су од виталног значаја у </a:t>
            </a:r>
            <a:r>
              <a:rPr lang="sr-Cyrl-RS" sz="2400" dirty="0"/>
              <a:t>свету технике</a:t>
            </a:r>
            <a:r>
              <a:rPr lang="en-GB" sz="2400" dirty="0"/>
              <a:t>, где пројекти често захтевају мултидисциплинарну сарадњу. </a:t>
            </a:r>
            <a:r>
              <a:rPr lang="en-GB" sz="2400" dirty="0" err="1"/>
              <a:t>Инжењери</a:t>
            </a:r>
            <a:r>
              <a:rPr lang="en-GB" sz="2400" dirty="0"/>
              <a:t> </a:t>
            </a:r>
            <a:r>
              <a:rPr lang="sr-Cyrl-RS" sz="2400" dirty="0"/>
              <a:t>треба</a:t>
            </a:r>
            <a:r>
              <a:rPr lang="en-GB" sz="2400" dirty="0"/>
              <a:t> </a:t>
            </a:r>
            <a:r>
              <a:rPr lang="en-GB" sz="2400" dirty="0" err="1"/>
              <a:t>јасно</a:t>
            </a:r>
            <a:r>
              <a:rPr lang="en-GB" sz="2400" dirty="0"/>
              <a:t> </a:t>
            </a:r>
            <a:r>
              <a:rPr lang="sr-Cyrl-RS" sz="2400" dirty="0"/>
              <a:t>да </a:t>
            </a:r>
            <a:r>
              <a:rPr lang="en-GB" sz="2400" dirty="0" err="1"/>
              <a:t>артикули</a:t>
            </a:r>
            <a:r>
              <a:rPr lang="sr-Cyrl-RS" sz="2400" dirty="0"/>
              <a:t>шу</a:t>
            </a:r>
            <a:r>
              <a:rPr lang="en-GB" sz="2400" dirty="0"/>
              <a:t> идеје и </a:t>
            </a:r>
            <a:r>
              <a:rPr lang="sr-Cyrl-RS" sz="2400" dirty="0"/>
              <a:t>блиско сарађују</a:t>
            </a:r>
            <a:r>
              <a:rPr lang="en-GB" sz="2400" dirty="0"/>
              <a:t> са другима, укључујући и оне из различитих средина и са </a:t>
            </a:r>
            <a:r>
              <a:rPr lang="en-GB" sz="2400" dirty="0" err="1"/>
              <a:t>различитим</a:t>
            </a:r>
            <a:r>
              <a:rPr lang="en-GB" sz="2400" dirty="0"/>
              <a:t> </a:t>
            </a:r>
            <a:r>
              <a:rPr lang="sr-Cyrl-RS" sz="2400" dirty="0"/>
              <a:t>становиштима</a:t>
            </a:r>
            <a:r>
              <a:rPr lang="en-GB" sz="2400" dirty="0"/>
              <a:t>.</a:t>
            </a:r>
          </a:p>
          <a:p>
            <a:pPr algn="l" rtl="0">
              <a:lnSpc>
                <a:spcPct val="90000"/>
              </a:lnSpc>
              <a:spcAft>
                <a:spcPts val="600"/>
              </a:spcAft>
            </a:pPr>
            <a:endParaRPr lang="en-GB" sz="2100" b="0" i="0" dirty="0">
              <a:effectLst/>
            </a:endParaRPr>
          </a:p>
          <a:p>
            <a:pPr algn="l" rtl="0">
              <a:lnSpc>
                <a:spcPct val="90000"/>
              </a:lnSpc>
              <a:spcAft>
                <a:spcPts val="600"/>
              </a:spcAft>
            </a:pPr>
            <a:endParaRPr lang="en-IE" sz="1500" dirty="0"/>
          </a:p>
        </p:txBody>
      </p:sp>
    </p:spTree>
    <p:extLst>
      <p:ext uri="{BB962C8B-B14F-4D97-AF65-F5344CB8AC3E}">
        <p14:creationId xmlns:p14="http://schemas.microsoft.com/office/powerpoint/2010/main" val="196871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6316116" y="149348"/>
            <a:ext cx="5793153" cy="845139"/>
          </a:xfrm>
        </p:spPr>
        <p:txBody>
          <a:bodyPr>
            <a:noAutofit/>
          </a:bodyPr>
          <a:lstStyle/>
          <a:p>
            <a:pPr algn="just" rtl="0">
              <a:lnSpc>
                <a:spcPct val="90000"/>
              </a:lnSpc>
            </a:pPr>
            <a:r>
              <a:rPr lang="en-GB" sz="2000" dirty="0">
                <a:solidFill>
                  <a:srgbClr val="186BA8"/>
                </a:solidFill>
              </a:rPr>
              <a:t>04: Прилагодљивост, </a:t>
            </a:r>
            <a:r>
              <a:rPr lang="sr-Cyrl-RS" sz="2000" dirty="0">
                <a:solidFill>
                  <a:srgbClr val="186BA8"/>
                </a:solidFill>
              </a:rPr>
              <a:t>резистентност</a:t>
            </a:r>
            <a:r>
              <a:rPr lang="en-GB" sz="2000" dirty="0">
                <a:solidFill>
                  <a:srgbClr val="186BA8"/>
                </a:solidFill>
              </a:rPr>
              <a:t> и отпорност на </a:t>
            </a:r>
            <a:r>
              <a:rPr lang="en-GB" sz="2000" dirty="0" err="1">
                <a:solidFill>
                  <a:srgbClr val="186BA8"/>
                </a:solidFill>
              </a:rPr>
              <a:t>стрес</a:t>
            </a:r>
            <a:r>
              <a:rPr lang="en-GB" sz="2000" dirty="0">
                <a:solidFill>
                  <a:srgbClr val="186BA8"/>
                </a:solidFill>
              </a:rPr>
              <a:t> </a:t>
            </a:r>
            <a:endParaRPr lang="sr-Cyrl-RS" sz="2000" dirty="0">
              <a:solidFill>
                <a:srgbClr val="186BA8"/>
              </a:solidFill>
            </a:endParaRPr>
          </a:p>
          <a:p>
            <a:pPr algn="just" rtl="0">
              <a:lnSpc>
                <a:spcPct val="90000"/>
              </a:lnSpc>
            </a:pPr>
            <a:r>
              <a:rPr lang="en-GB" sz="2000" dirty="0" err="1">
                <a:solidFill>
                  <a:srgbClr val="186BA8"/>
                </a:solidFill>
              </a:rPr>
              <a:t>Релевантност</a:t>
            </a:r>
            <a:r>
              <a:rPr lang="en-GB" sz="2000" dirty="0">
                <a:solidFill>
                  <a:srgbClr val="186BA8"/>
                </a:solidFill>
              </a:rPr>
              <a:t> за </a:t>
            </a:r>
            <a:r>
              <a:rPr lang="en-GB" sz="2000" dirty="0" err="1">
                <a:solidFill>
                  <a:srgbClr val="186BA8"/>
                </a:solidFill>
              </a:rPr>
              <a:t>инжењеринг</a:t>
            </a:r>
            <a:r>
              <a:rPr lang="en-GB" sz="2000" dirty="0">
                <a:solidFill>
                  <a:srgbClr val="186BA8"/>
                </a:solidFill>
              </a:rPr>
              <a:t>:</a:t>
            </a:r>
            <a:r>
              <a:rPr lang="sr-Cyrl-RS" sz="2000" dirty="0">
                <a:solidFill>
                  <a:srgbClr val="186BA8"/>
                </a:solidFill>
              </a:rPr>
              <a:t> </a:t>
            </a:r>
            <a:r>
              <a:rPr lang="en-GB" sz="2000" b="0" dirty="0" err="1"/>
              <a:t>Област</a:t>
            </a:r>
            <a:r>
              <a:rPr lang="en-GB" sz="2000" b="0" dirty="0"/>
              <a:t> инжењеринга се стално развија са технолошким напретком и променљивим друштвеним потребама. </a:t>
            </a:r>
            <a:r>
              <a:rPr lang="en-GB" sz="2000" b="0" dirty="0" err="1"/>
              <a:t>Инжењери</a:t>
            </a:r>
            <a:r>
              <a:rPr lang="en-GB" sz="2000" b="0" dirty="0"/>
              <a:t> </a:t>
            </a:r>
            <a:r>
              <a:rPr lang="en-GB" sz="2000" b="0" dirty="0" err="1"/>
              <a:t>морају</a:t>
            </a:r>
            <a:r>
              <a:rPr lang="sr-Cyrl-RS" sz="2000" b="0" dirty="0"/>
              <a:t> да се</a:t>
            </a:r>
            <a:r>
              <a:rPr lang="en-GB" sz="2000" b="0" dirty="0"/>
              <a:t> </a:t>
            </a:r>
            <a:r>
              <a:rPr lang="en-GB" sz="2000" b="0" dirty="0" err="1"/>
              <a:t>прилагод</a:t>
            </a:r>
            <a:r>
              <a:rPr lang="sr-Cyrl-RS" sz="2000" b="0" dirty="0"/>
              <a:t>е</a:t>
            </a:r>
            <a:r>
              <a:rPr lang="en-GB" sz="2000" b="0" dirty="0"/>
              <a:t> новим алатима, процесима и прописима. </a:t>
            </a:r>
            <a:r>
              <a:rPr lang="sr-Cyrl-RS" sz="2000" b="0" dirty="0"/>
              <a:t>Резилијентност</a:t>
            </a:r>
            <a:r>
              <a:rPr lang="en-GB" sz="2000" b="0" dirty="0"/>
              <a:t> и отпорност на стрес су кључни за сналажење у кратким роковима и </a:t>
            </a:r>
            <a:r>
              <a:rPr lang="en-GB" sz="2000" b="0" dirty="0" err="1"/>
              <a:t>пројектима</a:t>
            </a:r>
            <a:r>
              <a:rPr lang="en-GB" sz="2000" b="0" dirty="0"/>
              <a:t> </a:t>
            </a:r>
            <a:r>
              <a:rPr lang="sr-Cyrl-RS" sz="2000" b="0" dirty="0"/>
              <a:t>од великог значаја</a:t>
            </a:r>
            <a:r>
              <a:rPr lang="en-GB" sz="2000" b="0" dirty="0"/>
              <a:t>.</a:t>
            </a:r>
          </a:p>
          <a:p>
            <a:pPr algn="just" rtl="0">
              <a:lnSpc>
                <a:spcPct val="90000"/>
              </a:lnSpc>
            </a:pPr>
            <a:r>
              <a:rPr lang="en-GB" sz="2000" dirty="0">
                <a:solidFill>
                  <a:srgbClr val="186BA8"/>
                </a:solidFill>
              </a:rPr>
              <a:t>05: Креативност, радозналост, отворен начин размишљања, </a:t>
            </a:r>
            <a:r>
              <a:rPr lang="en-GB" sz="2000" dirty="0" err="1">
                <a:solidFill>
                  <a:srgbClr val="186BA8"/>
                </a:solidFill>
              </a:rPr>
              <a:t>уочавање</a:t>
            </a:r>
            <a:r>
              <a:rPr lang="en-GB" sz="2000" dirty="0">
                <a:solidFill>
                  <a:srgbClr val="186BA8"/>
                </a:solidFill>
              </a:rPr>
              <a:t> </a:t>
            </a:r>
            <a:r>
              <a:rPr lang="sr-Cyrl-RS" sz="2000" dirty="0">
                <a:solidFill>
                  <a:srgbClr val="186BA8"/>
                </a:solidFill>
              </a:rPr>
              <a:t>прилика </a:t>
            </a:r>
          </a:p>
          <a:p>
            <a:pPr algn="just" rtl="0">
              <a:lnSpc>
                <a:spcPct val="90000"/>
              </a:lnSpc>
            </a:pPr>
            <a:r>
              <a:rPr lang="sr-Cyrl-RS" sz="2000" dirty="0">
                <a:solidFill>
                  <a:srgbClr val="186BA8"/>
                </a:solidFill>
              </a:rPr>
              <a:t>Релевантност </a:t>
            </a:r>
            <a:r>
              <a:rPr lang="en-GB" sz="2000" dirty="0" err="1">
                <a:solidFill>
                  <a:srgbClr val="186BA8"/>
                </a:solidFill>
              </a:rPr>
              <a:t>за</a:t>
            </a:r>
            <a:r>
              <a:rPr lang="en-GB" sz="2000" dirty="0">
                <a:solidFill>
                  <a:srgbClr val="186BA8"/>
                </a:solidFill>
              </a:rPr>
              <a:t> </a:t>
            </a:r>
            <a:r>
              <a:rPr lang="en-GB" sz="2000" dirty="0" err="1">
                <a:solidFill>
                  <a:srgbClr val="186BA8"/>
                </a:solidFill>
              </a:rPr>
              <a:t>инжењеринг</a:t>
            </a:r>
            <a:r>
              <a:rPr lang="en-GB" sz="2000" dirty="0">
                <a:solidFill>
                  <a:srgbClr val="186BA8"/>
                </a:solidFill>
              </a:rPr>
              <a:t>:</a:t>
            </a:r>
            <a:r>
              <a:rPr lang="sr-Cyrl-RS" sz="2000" dirty="0">
                <a:solidFill>
                  <a:srgbClr val="186BA8"/>
                </a:solidFill>
              </a:rPr>
              <a:t> </a:t>
            </a:r>
            <a:r>
              <a:rPr lang="en-GB" sz="2000" b="0" dirty="0" err="1"/>
              <a:t>Креативност</a:t>
            </a:r>
            <a:r>
              <a:rPr lang="en-GB" sz="2000" b="0" dirty="0"/>
              <a:t> и радозналост покрећу иновације у инжењерству. Отворени начин размишљања омогућава инжењерима да истраже неконвенционална решења и уоче могућности за побољшање или иновације у оквиру постојећих система.</a:t>
            </a:r>
          </a:p>
        </p:txBody>
      </p:sp>
      <p:pic>
        <p:nvPicPr>
          <p:cNvPr id="10" name="Picture 9" descr="A golden egg standing out from a group of white eggs">
            <a:extLst>
              <a:ext uri="{FF2B5EF4-FFF2-40B4-BE49-F238E27FC236}">
                <a16:creationId xmlns:a16="http://schemas.microsoft.com/office/drawing/2014/main" id="{FEC1310B-7EAC-FF15-8FE1-C4A9A447CE3E}"/>
              </a:ext>
            </a:extLst>
          </p:cNvPr>
          <p:cNvPicPr>
            <a:picLocks noChangeAspect="1"/>
          </p:cNvPicPr>
          <p:nvPr/>
        </p:nvPicPr>
        <p:blipFill>
          <a:blip r:embed="rId3"/>
          <a:stretch>
            <a:fillRect/>
          </a:stretch>
        </p:blipFill>
        <p:spPr>
          <a:xfrm>
            <a:off x="-4109357" y="0"/>
            <a:ext cx="10287000" cy="6858000"/>
          </a:xfrm>
          <a:prstGeom prst="rect">
            <a:avLst/>
          </a:prstGeom>
        </p:spPr>
      </p:pic>
    </p:spTree>
    <p:extLst>
      <p:ext uri="{BB962C8B-B14F-4D97-AF65-F5344CB8AC3E}">
        <p14:creationId xmlns:p14="http://schemas.microsoft.com/office/powerpoint/2010/main" val="285651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6084613" y="402325"/>
            <a:ext cx="6015221" cy="5417561"/>
          </a:xfrm>
        </p:spPr>
        <p:txBody>
          <a:bodyPr>
            <a:noAutofit/>
          </a:bodyPr>
          <a:lstStyle/>
          <a:p>
            <a:pPr algn="just" rtl="0"/>
            <a:r>
              <a:rPr lang="en-GB" sz="2000" dirty="0">
                <a:solidFill>
                  <a:srgbClr val="186BA8"/>
                </a:solidFill>
              </a:rPr>
              <a:t>06: Добробит, позитиван став, </a:t>
            </a:r>
            <a:r>
              <a:rPr lang="sr-Cyrl-RS" sz="2000" dirty="0">
                <a:solidFill>
                  <a:srgbClr val="186BA8"/>
                </a:solidFill>
              </a:rPr>
              <a:t>будност/пажња</a:t>
            </a:r>
          </a:p>
          <a:p>
            <a:pPr algn="just" rtl="0"/>
            <a:r>
              <a:rPr lang="en-GB" sz="2000" dirty="0" err="1">
                <a:solidFill>
                  <a:srgbClr val="186BA8"/>
                </a:solidFill>
              </a:rPr>
              <a:t>Релевантност</a:t>
            </a:r>
            <a:r>
              <a:rPr lang="en-GB" sz="2000" dirty="0">
                <a:solidFill>
                  <a:srgbClr val="186BA8"/>
                </a:solidFill>
              </a:rPr>
              <a:t> за </a:t>
            </a:r>
            <a:r>
              <a:rPr lang="en-GB" sz="2000" dirty="0" err="1">
                <a:solidFill>
                  <a:srgbClr val="186BA8"/>
                </a:solidFill>
              </a:rPr>
              <a:t>инжењеринг</a:t>
            </a:r>
            <a:r>
              <a:rPr lang="en-GB" sz="2000" dirty="0">
                <a:solidFill>
                  <a:srgbClr val="186BA8"/>
                </a:solidFill>
              </a:rPr>
              <a:t>:</a:t>
            </a:r>
            <a:r>
              <a:rPr lang="sr-Cyrl-RS" sz="2000" dirty="0">
                <a:solidFill>
                  <a:srgbClr val="186BA8"/>
                </a:solidFill>
              </a:rPr>
              <a:t> </a:t>
            </a:r>
            <a:r>
              <a:rPr lang="en-GB" sz="2000" b="0" dirty="0" err="1"/>
              <a:t>Захтевна</a:t>
            </a:r>
            <a:r>
              <a:rPr lang="en-GB" sz="2000" b="0" dirty="0"/>
              <a:t> природа инжењерског посла </a:t>
            </a:r>
            <a:r>
              <a:rPr lang="en-GB" sz="2000" b="0" dirty="0" err="1"/>
              <a:t>може</a:t>
            </a:r>
            <a:r>
              <a:rPr lang="en-GB" sz="2000" b="0" dirty="0"/>
              <a:t> </a:t>
            </a:r>
            <a:r>
              <a:rPr lang="sr-Cyrl-RS" sz="2000" b="0" dirty="0"/>
              <a:t>да утиче</a:t>
            </a:r>
            <a:r>
              <a:rPr lang="en-GB" sz="2000" b="0" dirty="0"/>
              <a:t> на лично благостање. Позитиван став и свесност </a:t>
            </a:r>
            <a:r>
              <a:rPr lang="en-GB" sz="2000" b="0" dirty="0" err="1"/>
              <a:t>могу</a:t>
            </a:r>
            <a:r>
              <a:rPr lang="en-GB" sz="2000" b="0" dirty="0"/>
              <a:t> </a:t>
            </a:r>
            <a:r>
              <a:rPr lang="sr-Cyrl-RS" sz="2000" b="0" dirty="0"/>
              <a:t>да </a:t>
            </a:r>
            <a:r>
              <a:rPr lang="en-GB" sz="2000" b="0" dirty="0" err="1"/>
              <a:t>побољша</a:t>
            </a:r>
            <a:r>
              <a:rPr lang="sr-Cyrl-RS" sz="2000" b="0" dirty="0"/>
              <a:t>ју</a:t>
            </a:r>
            <a:r>
              <a:rPr lang="en-GB" sz="2000" b="0" dirty="0"/>
              <a:t> ментално </a:t>
            </a:r>
            <a:r>
              <a:rPr lang="en-GB" sz="2000" b="0" dirty="0" err="1"/>
              <a:t>здравље</a:t>
            </a:r>
            <a:r>
              <a:rPr lang="en-GB" sz="2000" b="0" dirty="0"/>
              <a:t>, фокус и </a:t>
            </a:r>
            <a:r>
              <a:rPr lang="en-GB" sz="2000" b="0" dirty="0" err="1"/>
              <a:t>подста</a:t>
            </a:r>
            <a:r>
              <a:rPr lang="sr-Cyrl-RS" sz="2000" b="0" dirty="0"/>
              <a:t>кну</a:t>
            </a:r>
            <a:r>
              <a:rPr lang="en-GB" sz="2000" b="0" dirty="0"/>
              <a:t> радно окружење које подржава.</a:t>
            </a:r>
          </a:p>
          <a:p>
            <a:pPr algn="just" rtl="0">
              <a:lnSpc>
                <a:spcPct val="90000"/>
              </a:lnSpc>
            </a:pPr>
            <a:r>
              <a:rPr lang="en-GB" sz="2000" dirty="0">
                <a:solidFill>
                  <a:srgbClr val="186BA8"/>
                </a:solidFill>
              </a:rPr>
              <a:t>07: Емоционална интелигенција и </a:t>
            </a:r>
            <a:r>
              <a:rPr lang="en-GB" sz="2000" dirty="0" err="1">
                <a:solidFill>
                  <a:srgbClr val="186BA8"/>
                </a:solidFill>
              </a:rPr>
              <a:t>емпатија</a:t>
            </a:r>
            <a:r>
              <a:rPr lang="en-GB" sz="2000" dirty="0">
                <a:solidFill>
                  <a:srgbClr val="186BA8"/>
                </a:solidFill>
              </a:rPr>
              <a:t> </a:t>
            </a:r>
            <a:endParaRPr lang="sr-Cyrl-RS" sz="2000" dirty="0">
              <a:solidFill>
                <a:srgbClr val="186BA8"/>
              </a:solidFill>
            </a:endParaRPr>
          </a:p>
          <a:p>
            <a:pPr algn="just" rtl="0">
              <a:lnSpc>
                <a:spcPct val="90000"/>
              </a:lnSpc>
            </a:pPr>
            <a:r>
              <a:rPr lang="en-GB" sz="2000" dirty="0" err="1">
                <a:solidFill>
                  <a:srgbClr val="186BA8"/>
                </a:solidFill>
              </a:rPr>
              <a:t>Релевантност</a:t>
            </a:r>
            <a:r>
              <a:rPr lang="en-GB" sz="2000" dirty="0">
                <a:solidFill>
                  <a:srgbClr val="186BA8"/>
                </a:solidFill>
              </a:rPr>
              <a:t> за </a:t>
            </a:r>
            <a:r>
              <a:rPr lang="en-GB" sz="2000" dirty="0" err="1">
                <a:solidFill>
                  <a:srgbClr val="186BA8"/>
                </a:solidFill>
              </a:rPr>
              <a:t>инжењеринг</a:t>
            </a:r>
            <a:r>
              <a:rPr lang="en-GB" sz="2000" dirty="0">
                <a:solidFill>
                  <a:srgbClr val="186BA8"/>
                </a:solidFill>
              </a:rPr>
              <a:t>:</a:t>
            </a:r>
            <a:r>
              <a:rPr lang="sr-Cyrl-RS" sz="2000" dirty="0">
                <a:solidFill>
                  <a:srgbClr val="186BA8"/>
                </a:solidFill>
              </a:rPr>
              <a:t> </a:t>
            </a:r>
            <a:r>
              <a:rPr lang="en-GB" sz="2000" b="0" dirty="0" err="1"/>
              <a:t>Емоционална</a:t>
            </a:r>
            <a:r>
              <a:rPr lang="en-GB" sz="2000" b="0" dirty="0"/>
              <a:t> интелигенција и емпатија су кључни за ефикасан рад са различитим тимовима, разумевање потреба корисника и вођење пројеката са саосећањем и разумевањем. </a:t>
            </a:r>
            <a:r>
              <a:rPr lang="en-GB" sz="2000" b="0" dirty="0" err="1"/>
              <a:t>Он</a:t>
            </a:r>
            <a:r>
              <a:rPr lang="sr-Cyrl-RS" sz="2000" b="0" dirty="0"/>
              <a:t>е</a:t>
            </a:r>
            <a:r>
              <a:rPr lang="en-GB" sz="2000" b="0" dirty="0"/>
              <a:t> повећавају капацитет да се реагује на повратне информације, </a:t>
            </a:r>
            <a:r>
              <a:rPr lang="en-GB" sz="2000" b="0" dirty="0" err="1"/>
              <a:t>управљају</a:t>
            </a:r>
            <a:r>
              <a:rPr lang="en-GB" sz="2000" b="0" dirty="0"/>
              <a:t> </a:t>
            </a:r>
            <a:r>
              <a:rPr lang="sr-Cyrl-RS" sz="2000" b="0" dirty="0"/>
              <a:t>питањима </a:t>
            </a:r>
            <a:r>
              <a:rPr lang="en-GB" sz="2000" b="0" dirty="0" err="1"/>
              <a:t>међуљудски</a:t>
            </a:r>
            <a:r>
              <a:rPr lang="sr-Cyrl-RS" sz="2000" b="0" dirty="0"/>
              <a:t>џ односа</a:t>
            </a:r>
            <a:r>
              <a:rPr lang="en-GB" sz="2000" b="0" dirty="0"/>
              <a:t> и обезбеђују да су инжењерска решења усмерена на човека.</a:t>
            </a:r>
          </a:p>
        </p:txBody>
      </p:sp>
      <p:pic>
        <p:nvPicPr>
          <p:cNvPr id="4" name="Picture 3" descr="Paper head with rainbow and clouds">
            <a:extLst>
              <a:ext uri="{FF2B5EF4-FFF2-40B4-BE49-F238E27FC236}">
                <a16:creationId xmlns:a16="http://schemas.microsoft.com/office/drawing/2014/main" id="{57BC5C38-F3AE-D69F-F404-DD0BA1CC136D}"/>
              </a:ext>
            </a:extLst>
          </p:cNvPr>
          <p:cNvPicPr>
            <a:picLocks noChangeAspect="1"/>
          </p:cNvPicPr>
          <p:nvPr/>
        </p:nvPicPr>
        <p:blipFill>
          <a:blip r:embed="rId3"/>
          <a:stretch>
            <a:fillRect/>
          </a:stretch>
        </p:blipFill>
        <p:spPr>
          <a:xfrm>
            <a:off x="-1" y="0"/>
            <a:ext cx="5695407" cy="6858000"/>
          </a:xfrm>
          <a:prstGeom prst="rect">
            <a:avLst/>
          </a:prstGeom>
        </p:spPr>
      </p:pic>
    </p:spTree>
    <p:extLst>
      <p:ext uri="{BB962C8B-B14F-4D97-AF65-F5344CB8AC3E}">
        <p14:creationId xmlns:p14="http://schemas.microsoft.com/office/powerpoint/2010/main" val="269781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246185" y="553870"/>
            <a:ext cx="11755315" cy="804265"/>
          </a:xfrm>
        </p:spPr>
        <p:txBody>
          <a:bodyPr/>
          <a:lstStyle/>
          <a:p>
            <a:pPr algn="l" rtl="0"/>
            <a:r>
              <a:rPr lang="en-GB" sz="2800" dirty="0"/>
              <a:t>Водич на </a:t>
            </a:r>
            <a:r>
              <a:rPr lang="en-GB" sz="2800" dirty="0" err="1"/>
              <a:t>основу</a:t>
            </a:r>
            <a:r>
              <a:rPr lang="en-GB" sz="2800" dirty="0"/>
              <a:t> </a:t>
            </a:r>
            <a:r>
              <a:rPr lang="sr-Cyrl-RS" sz="2800" dirty="0"/>
              <a:t>студије </a:t>
            </a:r>
            <a:r>
              <a:rPr lang="en-GB" sz="2800" dirty="0" err="1"/>
              <a:t>случаја</a:t>
            </a:r>
            <a:r>
              <a:rPr lang="en-GB" sz="2800" dirty="0"/>
              <a:t> </a:t>
            </a:r>
            <a:r>
              <a:rPr lang="en-GB" sz="2800" dirty="0" err="1"/>
              <a:t>за</a:t>
            </a:r>
            <a:r>
              <a:rPr lang="en-GB" sz="2800" dirty="0"/>
              <a:t> </a:t>
            </a:r>
            <a:r>
              <a:rPr lang="sr-Cyrl-RS" sz="2800" dirty="0"/>
              <a:t>вештине за 21. век</a:t>
            </a:r>
            <a:r>
              <a:rPr lang="en-GB" sz="2800" dirty="0"/>
              <a:t> за СТЕМ </a:t>
            </a:r>
            <a:r>
              <a:rPr lang="sr-Cyrl-RS" sz="2800" dirty="0"/>
              <a:t>предмете</a:t>
            </a:r>
            <a:endParaRPr lang="en-IE" sz="28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31766" y="1407353"/>
            <a:ext cx="11529308" cy="4439577"/>
          </a:xfrm>
        </p:spPr>
        <p:txBody>
          <a:bodyPr/>
          <a:lstStyle/>
          <a:p>
            <a:pPr algn="just" rtl="0"/>
            <a:r>
              <a:rPr lang="en-GB" sz="2000" b="1" i="0" dirty="0">
                <a:solidFill>
                  <a:srgbClr val="8A2061"/>
                </a:solidFill>
                <a:effectLst/>
                <a:latin typeface="Söhne"/>
              </a:rPr>
              <a:t>Процес мапирања:</a:t>
            </a:r>
          </a:p>
          <a:p>
            <a:pPr algn="just" rtl="0"/>
            <a:endParaRPr lang="en-GB" sz="2000" b="0" i="0" dirty="0">
              <a:solidFill>
                <a:srgbClr val="0D0D0D"/>
              </a:solidFill>
              <a:effectLst/>
              <a:latin typeface="Söhne"/>
            </a:endParaRPr>
          </a:p>
          <a:p>
            <a:pPr algn="just" rtl="0"/>
            <a:r>
              <a:rPr lang="en-GB" sz="2000" b="1" i="0" dirty="0">
                <a:solidFill>
                  <a:srgbClr val="8A2061"/>
                </a:solidFill>
                <a:effectLst/>
                <a:latin typeface="Söhne"/>
              </a:rPr>
              <a:t>2. Преглед наставног плана и </a:t>
            </a:r>
            <a:r>
              <a:rPr lang="en-GB" sz="2000" b="1" i="0" dirty="0" err="1">
                <a:solidFill>
                  <a:srgbClr val="8A2061"/>
                </a:solidFill>
                <a:effectLst/>
                <a:latin typeface="Söhne"/>
              </a:rPr>
              <a:t>програма</a:t>
            </a:r>
            <a:r>
              <a:rPr lang="en-GB" sz="2000" b="0" i="0" dirty="0">
                <a:solidFill>
                  <a:srgbClr val="8A2061"/>
                </a:solidFill>
                <a:effectLst/>
                <a:latin typeface="Söhne"/>
              </a:rPr>
              <a:t>:</a:t>
            </a:r>
            <a:r>
              <a:rPr lang="sr-Cyrl-RS" sz="2000" b="0" i="0" dirty="0">
                <a:solidFill>
                  <a:srgbClr val="8A2061"/>
                </a:solidFill>
                <a:effectLst/>
                <a:latin typeface="Söhne"/>
              </a:rPr>
              <a:t> </a:t>
            </a:r>
            <a:r>
              <a:rPr lang="sr-Cyrl-RS" sz="2000" b="0" i="0" dirty="0">
                <a:solidFill>
                  <a:srgbClr val="0D0D0D"/>
                </a:solidFill>
                <a:effectLst/>
                <a:latin typeface="Söhne"/>
              </a:rPr>
              <a:t>Особље </a:t>
            </a:r>
            <a:r>
              <a:rPr lang="en-GB" sz="2000" b="0" i="0" dirty="0" err="1">
                <a:solidFill>
                  <a:srgbClr val="0D0D0D"/>
                </a:solidFill>
                <a:effectLst/>
                <a:latin typeface="Söhne"/>
              </a:rPr>
              <a:t>факултета</a:t>
            </a:r>
            <a:r>
              <a:rPr lang="en-GB" sz="2000" b="0" i="0" dirty="0">
                <a:solidFill>
                  <a:srgbClr val="0D0D0D"/>
                </a:solidFill>
                <a:effectLst/>
                <a:latin typeface="Söhne"/>
              </a:rPr>
              <a:t> </a:t>
            </a:r>
            <a:r>
              <a:rPr lang="sr-Cyrl-RS" sz="2000" b="0" i="0" dirty="0">
                <a:solidFill>
                  <a:srgbClr val="0D0D0D"/>
                </a:solidFill>
                <a:effectLst/>
                <a:latin typeface="Söhne"/>
              </a:rPr>
              <a:t>је</a:t>
            </a:r>
            <a:r>
              <a:rPr lang="en-GB" sz="2000" b="0" i="0" dirty="0">
                <a:solidFill>
                  <a:srgbClr val="0D0D0D"/>
                </a:solidFill>
                <a:effectLst/>
                <a:latin typeface="Söhne"/>
              </a:rPr>
              <a:t> </a:t>
            </a:r>
            <a:r>
              <a:rPr lang="en-GB" sz="2000" b="0" i="0" dirty="0" err="1">
                <a:solidFill>
                  <a:srgbClr val="0D0D0D"/>
                </a:solidFill>
                <a:effectLst/>
                <a:latin typeface="Söhne"/>
              </a:rPr>
              <a:t>извршил</a:t>
            </a:r>
            <a:r>
              <a:rPr lang="sr-Cyrl-RS" sz="2000" b="0" i="0" dirty="0">
                <a:solidFill>
                  <a:srgbClr val="0D0D0D"/>
                </a:solidFill>
                <a:effectLst/>
                <a:latin typeface="Söhne"/>
              </a:rPr>
              <a:t>о</a:t>
            </a:r>
            <a:r>
              <a:rPr lang="en-GB" sz="2000" b="0" i="0" dirty="0">
                <a:solidFill>
                  <a:srgbClr val="0D0D0D"/>
                </a:solidFill>
                <a:effectLst/>
                <a:latin typeface="Söhne"/>
              </a:rPr>
              <a:t> темељну ревизију постојећег наставног плана и програма како би идентификовали курсеве и </a:t>
            </a:r>
            <a:r>
              <a:rPr lang="en-GB" sz="2000" b="0" i="0" dirty="0" err="1">
                <a:solidFill>
                  <a:srgbClr val="0D0D0D"/>
                </a:solidFill>
                <a:effectLst/>
                <a:latin typeface="Söhne"/>
              </a:rPr>
              <a:t>модуле</a:t>
            </a:r>
            <a:r>
              <a:rPr lang="en-GB" sz="2000" b="0" i="0" dirty="0">
                <a:solidFill>
                  <a:srgbClr val="0D0D0D"/>
                </a:solidFill>
                <a:effectLst/>
                <a:latin typeface="Söhne"/>
              </a:rPr>
              <a:t> </a:t>
            </a:r>
            <a:r>
              <a:rPr lang="sr-Cyrl-RS" sz="2000" dirty="0">
                <a:solidFill>
                  <a:srgbClr val="0D0D0D"/>
                </a:solidFill>
                <a:latin typeface="Söhne"/>
              </a:rPr>
              <a:t>где се већ дискутовало о вештинама за 21. век </a:t>
            </a:r>
            <a:r>
              <a:rPr lang="en-GB" sz="2000" b="0" i="0" dirty="0">
                <a:solidFill>
                  <a:srgbClr val="0D0D0D"/>
                </a:solidFill>
                <a:effectLst/>
                <a:latin typeface="Söhne"/>
              </a:rPr>
              <a:t>и где је </a:t>
            </a:r>
            <a:r>
              <a:rPr lang="en-GB" sz="2000" b="0" i="0" dirty="0" err="1">
                <a:solidFill>
                  <a:srgbClr val="0D0D0D"/>
                </a:solidFill>
                <a:effectLst/>
                <a:latin typeface="Söhne"/>
              </a:rPr>
              <a:t>било</a:t>
            </a:r>
            <a:r>
              <a:rPr lang="en-GB" sz="2000" b="0" i="0" dirty="0">
                <a:solidFill>
                  <a:srgbClr val="0D0D0D"/>
                </a:solidFill>
                <a:effectLst/>
                <a:latin typeface="Söhne"/>
              </a:rPr>
              <a:t> </a:t>
            </a:r>
            <a:r>
              <a:rPr lang="sr-Cyrl-RS" sz="2000" b="0" i="0" dirty="0">
                <a:solidFill>
                  <a:srgbClr val="0D0D0D"/>
                </a:solidFill>
                <a:effectLst/>
                <a:latin typeface="Söhne"/>
              </a:rPr>
              <a:t>недостатака</a:t>
            </a:r>
            <a:r>
              <a:rPr lang="en-GB" sz="2000" b="0" i="0" dirty="0">
                <a:solidFill>
                  <a:srgbClr val="0D0D0D"/>
                </a:solidFill>
                <a:effectLst/>
                <a:latin typeface="Söhne"/>
              </a:rPr>
              <a:t>.</a:t>
            </a:r>
          </a:p>
          <a:p>
            <a:pPr algn="just" rtl="0"/>
            <a:endParaRPr lang="en-GB" sz="2000" dirty="0">
              <a:solidFill>
                <a:srgbClr val="0D0D0D"/>
              </a:solidFill>
              <a:latin typeface="Söhne"/>
            </a:endParaRPr>
          </a:p>
          <a:p>
            <a:pPr algn="just"/>
            <a:r>
              <a:rPr lang="en-GB" sz="2000" b="1" i="0" dirty="0">
                <a:solidFill>
                  <a:srgbClr val="8A2061"/>
                </a:solidFill>
                <a:effectLst/>
                <a:latin typeface="Söhne"/>
              </a:rPr>
              <a:t>3. </a:t>
            </a:r>
            <a:r>
              <a:rPr lang="en-GB" sz="2000" b="1" i="0" dirty="0" err="1">
                <a:solidFill>
                  <a:srgbClr val="8A2061"/>
                </a:solidFill>
                <a:effectLst/>
                <a:latin typeface="Söhne"/>
              </a:rPr>
              <a:t>Анализа</a:t>
            </a:r>
            <a:r>
              <a:rPr lang="en-GB" sz="2000" b="1" i="0" dirty="0">
                <a:solidFill>
                  <a:srgbClr val="8A2061"/>
                </a:solidFill>
                <a:effectLst/>
                <a:latin typeface="Söhne"/>
              </a:rPr>
              <a:t> </a:t>
            </a:r>
            <a:r>
              <a:rPr lang="sr-Cyrl-RS" sz="2000" b="1" i="0" dirty="0">
                <a:solidFill>
                  <a:srgbClr val="8A2061"/>
                </a:solidFill>
                <a:effectLst/>
                <a:latin typeface="Söhne"/>
              </a:rPr>
              <a:t>недостатака</a:t>
            </a:r>
            <a:r>
              <a:rPr lang="en-GB" sz="2000" b="0" i="0" dirty="0">
                <a:solidFill>
                  <a:srgbClr val="8A2061"/>
                </a:solidFill>
                <a:effectLst/>
                <a:latin typeface="Söhne"/>
              </a:rPr>
              <a:t>:</a:t>
            </a:r>
            <a:r>
              <a:rPr lang="sr-Cyrl-RS" sz="2000" b="0" i="0" dirty="0">
                <a:solidFill>
                  <a:srgbClr val="8A2061"/>
                </a:solidFill>
                <a:effectLst/>
                <a:latin typeface="Söhne"/>
              </a:rPr>
              <a:t> </a:t>
            </a:r>
            <a:r>
              <a:rPr lang="en-GB" sz="2000" b="0" i="0" dirty="0" err="1">
                <a:solidFill>
                  <a:srgbClr val="0D0D0D"/>
                </a:solidFill>
                <a:effectLst/>
                <a:latin typeface="Söhne"/>
              </a:rPr>
              <a:t>Тим</a:t>
            </a:r>
            <a:r>
              <a:rPr lang="en-GB" sz="2000" b="0" i="0" dirty="0">
                <a:solidFill>
                  <a:srgbClr val="0D0D0D"/>
                </a:solidFill>
                <a:effectLst/>
                <a:latin typeface="Söhne"/>
              </a:rPr>
              <a:t> је извршио анализу недостатака, упоређујући тренутно стање наставног плана и програма са </a:t>
            </a:r>
            <a:r>
              <a:rPr lang="en-GB" sz="2000" b="0" i="0" dirty="0" err="1">
                <a:solidFill>
                  <a:srgbClr val="0D0D0D"/>
                </a:solidFill>
                <a:effectLst/>
                <a:latin typeface="Söhne"/>
              </a:rPr>
              <a:t>потребама</a:t>
            </a:r>
            <a:r>
              <a:rPr lang="en-GB" sz="2000" b="0" i="0" dirty="0">
                <a:solidFill>
                  <a:srgbClr val="0D0D0D"/>
                </a:solidFill>
                <a:effectLst/>
                <a:latin typeface="Söhne"/>
              </a:rPr>
              <a:t> </a:t>
            </a:r>
            <a:r>
              <a:rPr lang="sr-Cyrl-RS" sz="2000" b="0" i="0" dirty="0">
                <a:solidFill>
                  <a:srgbClr val="0D0D0D"/>
                </a:solidFill>
                <a:effectLst/>
                <a:latin typeface="Söhne"/>
              </a:rPr>
              <a:t>привреде</a:t>
            </a:r>
            <a:r>
              <a:rPr lang="en-GB" sz="2000" b="0" i="0" dirty="0">
                <a:solidFill>
                  <a:srgbClr val="0D0D0D"/>
                </a:solidFill>
                <a:effectLst/>
                <a:latin typeface="Söhne"/>
              </a:rPr>
              <a:t> и идентификованим </a:t>
            </a:r>
            <a:r>
              <a:rPr lang="en-GB" sz="2000" b="0" i="0" dirty="0" err="1">
                <a:solidFill>
                  <a:srgbClr val="0D0D0D"/>
                </a:solidFill>
                <a:effectLst/>
                <a:latin typeface="Söhne"/>
              </a:rPr>
              <a:t>компетенцијама</a:t>
            </a:r>
            <a:r>
              <a:rPr lang="en-GB" sz="2000" b="0" i="0" dirty="0">
                <a:solidFill>
                  <a:srgbClr val="0D0D0D"/>
                </a:solidFill>
                <a:effectLst/>
                <a:latin typeface="Söhne"/>
              </a:rPr>
              <a:t> </a:t>
            </a:r>
            <a:r>
              <a:rPr lang="sr-Cyrl-RS" sz="2000" b="0" i="0" dirty="0">
                <a:solidFill>
                  <a:srgbClr val="0D0D0D"/>
                </a:solidFill>
                <a:effectLst/>
                <a:latin typeface="Söhne"/>
              </a:rPr>
              <a:t>вештина за 21. век</a:t>
            </a:r>
            <a:r>
              <a:rPr lang="en-GB" sz="2000" b="0" i="0" dirty="0">
                <a:solidFill>
                  <a:srgbClr val="0D0D0D"/>
                </a:solidFill>
                <a:effectLst/>
                <a:latin typeface="Söhne"/>
              </a:rPr>
              <a:t>.</a:t>
            </a:r>
            <a:r>
              <a:rPr lang="sr-Cyrl-RS" sz="2000" dirty="0">
                <a:solidFill>
                  <a:srgbClr val="0D0D0D"/>
                </a:solidFill>
                <a:latin typeface="Söhne"/>
              </a:rPr>
              <a:t> К</a:t>
            </a:r>
            <a:r>
              <a:rPr lang="en-GB" sz="2000" b="0" i="0" dirty="0" err="1">
                <a:solidFill>
                  <a:srgbClr val="0D0D0D"/>
                </a:solidFill>
                <a:effectLst/>
                <a:latin typeface="Söhne"/>
              </a:rPr>
              <a:t>ључн</a:t>
            </a:r>
            <a:r>
              <a:rPr lang="sr-Cyrl-RS" sz="2000" dirty="0">
                <a:solidFill>
                  <a:srgbClr val="0D0D0D"/>
                </a:solidFill>
                <a:latin typeface="Söhne"/>
              </a:rPr>
              <a:t>а</a:t>
            </a:r>
            <a:r>
              <a:rPr lang="en-GB" sz="2000" b="0" i="0" dirty="0">
                <a:solidFill>
                  <a:srgbClr val="0D0D0D"/>
                </a:solidFill>
                <a:effectLst/>
                <a:latin typeface="Söhne"/>
              </a:rPr>
              <a:t> </a:t>
            </a:r>
            <a:r>
              <a:rPr lang="en-GB" sz="2000" b="0" i="0" dirty="0" err="1">
                <a:solidFill>
                  <a:srgbClr val="0D0D0D"/>
                </a:solidFill>
                <a:effectLst/>
                <a:latin typeface="Söhne"/>
              </a:rPr>
              <a:t>вештина</a:t>
            </a:r>
            <a:r>
              <a:rPr lang="en-GB" sz="2000" b="0" i="0" dirty="0">
                <a:solidFill>
                  <a:srgbClr val="0D0D0D"/>
                </a:solidFill>
                <a:effectLst/>
                <a:latin typeface="Söhne"/>
              </a:rPr>
              <a:t> која </a:t>
            </a:r>
            <a:r>
              <a:rPr lang="en-GB" sz="2000" b="0" i="0" dirty="0" err="1">
                <a:solidFill>
                  <a:srgbClr val="0D0D0D"/>
                </a:solidFill>
                <a:effectLst/>
                <a:latin typeface="Söhne"/>
              </a:rPr>
              <a:t>није</a:t>
            </a:r>
            <a:r>
              <a:rPr lang="en-GB" sz="2000" b="0" i="0" dirty="0">
                <a:solidFill>
                  <a:srgbClr val="0D0D0D"/>
                </a:solidFill>
                <a:effectLst/>
                <a:latin typeface="Söhne"/>
              </a:rPr>
              <a:t> </a:t>
            </a:r>
            <a:r>
              <a:rPr lang="en-GB" sz="2000" b="0" i="0" dirty="0" err="1">
                <a:solidFill>
                  <a:srgbClr val="0D0D0D"/>
                </a:solidFill>
                <a:effectLst/>
                <a:latin typeface="Söhne"/>
              </a:rPr>
              <a:t>предавана</a:t>
            </a:r>
            <a:r>
              <a:rPr lang="sr-Cyrl-RS" sz="2000" b="0" i="0" dirty="0">
                <a:solidFill>
                  <a:srgbClr val="0D0D0D"/>
                </a:solidFill>
                <a:effectLst/>
                <a:latin typeface="Söhne"/>
              </a:rPr>
              <a:t> </a:t>
            </a:r>
            <a:r>
              <a:rPr lang="en-GB" sz="2000" dirty="0" err="1">
                <a:solidFill>
                  <a:srgbClr val="0D0D0D"/>
                </a:solidFill>
                <a:latin typeface="Söhne"/>
              </a:rPr>
              <a:t>је</a:t>
            </a:r>
            <a:r>
              <a:rPr lang="sr-Cyrl-RS" sz="2000" dirty="0">
                <a:solidFill>
                  <a:srgbClr val="0D0D0D"/>
                </a:solidFill>
                <a:latin typeface="Söhne"/>
              </a:rPr>
              <a:t> </a:t>
            </a:r>
            <a:r>
              <a:rPr lang="en-GB" sz="2000" b="0" i="0" dirty="0" err="1">
                <a:solidFill>
                  <a:srgbClr val="0D0D0D"/>
                </a:solidFill>
                <a:effectLst/>
                <a:latin typeface="Söhne"/>
              </a:rPr>
              <a:t>обично</a:t>
            </a:r>
            <a:r>
              <a:rPr lang="en-GB" sz="2000" b="0" i="0" dirty="0">
                <a:solidFill>
                  <a:srgbClr val="0D0D0D"/>
                </a:solidFill>
                <a:effectLst/>
                <a:latin typeface="Söhne"/>
              </a:rPr>
              <a:t> </a:t>
            </a:r>
            <a:r>
              <a:rPr lang="en-GB" sz="2000" b="0" i="0" dirty="0" err="1">
                <a:solidFill>
                  <a:srgbClr val="0D0D0D"/>
                </a:solidFill>
                <a:effectLst/>
                <a:latin typeface="Söhne"/>
              </a:rPr>
              <a:t>била</a:t>
            </a:r>
            <a:r>
              <a:rPr lang="en-GB" sz="2000" b="0" i="0" dirty="0">
                <a:solidFill>
                  <a:srgbClr val="0D0D0D"/>
                </a:solidFill>
                <a:effectLst/>
                <a:latin typeface="Söhne"/>
              </a:rPr>
              <a:t> комуникација. У инжењерингу, способност да се сложене техничке информације пренесу јасно и убедљиво различитој публици, </a:t>
            </a:r>
            <a:r>
              <a:rPr lang="en-GB" sz="2000" b="0" i="0" dirty="0" err="1">
                <a:solidFill>
                  <a:srgbClr val="0D0D0D"/>
                </a:solidFill>
                <a:effectLst/>
                <a:latin typeface="Söhne"/>
              </a:rPr>
              <a:t>укључујући</a:t>
            </a:r>
            <a:r>
              <a:rPr lang="en-GB" sz="2000" b="0" i="0" dirty="0">
                <a:solidFill>
                  <a:srgbClr val="0D0D0D"/>
                </a:solidFill>
                <a:effectLst/>
                <a:latin typeface="Söhne"/>
              </a:rPr>
              <a:t> </a:t>
            </a:r>
            <a:r>
              <a:rPr lang="en-GB" sz="2000" b="0" i="0" dirty="0" err="1">
                <a:solidFill>
                  <a:srgbClr val="0D0D0D"/>
                </a:solidFill>
                <a:effectLst/>
                <a:latin typeface="Söhne"/>
              </a:rPr>
              <a:t>заинтересоване</a:t>
            </a:r>
            <a:r>
              <a:rPr lang="en-GB" sz="2000" b="0" i="0" dirty="0">
                <a:solidFill>
                  <a:srgbClr val="0D0D0D"/>
                </a:solidFill>
                <a:effectLst/>
                <a:latin typeface="Söhne"/>
              </a:rPr>
              <a:t> </a:t>
            </a:r>
            <a:r>
              <a:rPr lang="en-GB" sz="2000" b="0" i="0" dirty="0" err="1">
                <a:solidFill>
                  <a:srgbClr val="0D0D0D"/>
                </a:solidFill>
                <a:effectLst/>
                <a:latin typeface="Söhne"/>
              </a:rPr>
              <a:t>стране</a:t>
            </a:r>
            <a:r>
              <a:rPr lang="sr-Cyrl-RS" sz="2000" dirty="0">
                <a:solidFill>
                  <a:srgbClr val="0D0D0D"/>
                </a:solidFill>
                <a:latin typeface="Söhne"/>
              </a:rPr>
              <a:t> са или без техничког предзнања</a:t>
            </a:r>
            <a:r>
              <a:rPr lang="en-GB" sz="2000" b="0" i="0" dirty="0">
                <a:solidFill>
                  <a:srgbClr val="0D0D0D"/>
                </a:solidFill>
                <a:effectLst/>
                <a:latin typeface="Söhne"/>
              </a:rPr>
              <a:t>, обухвата </a:t>
            </a:r>
            <a:r>
              <a:rPr lang="en-GB" sz="2000" b="0" i="0" dirty="0" err="1">
                <a:solidFill>
                  <a:srgbClr val="0D0D0D"/>
                </a:solidFill>
                <a:effectLst/>
                <a:latin typeface="Söhne"/>
              </a:rPr>
              <a:t>вештине</a:t>
            </a:r>
            <a:r>
              <a:rPr lang="en-GB" sz="2000" b="0" i="0" dirty="0">
                <a:solidFill>
                  <a:srgbClr val="0D0D0D"/>
                </a:solidFill>
                <a:effectLst/>
                <a:latin typeface="Söhne"/>
              </a:rPr>
              <a:t> </a:t>
            </a:r>
            <a:r>
              <a:rPr lang="en-GB" sz="2000" b="0" i="0" dirty="0" err="1">
                <a:solidFill>
                  <a:srgbClr val="0D0D0D"/>
                </a:solidFill>
                <a:effectLst/>
                <a:latin typeface="Söhne"/>
              </a:rPr>
              <a:t>пис</a:t>
            </a:r>
            <a:r>
              <a:rPr lang="sr-Cyrl-RS" sz="2000" b="0" i="0" dirty="0">
                <a:solidFill>
                  <a:srgbClr val="0D0D0D"/>
                </a:solidFill>
                <a:effectLst/>
                <a:latin typeface="Söhne"/>
              </a:rPr>
              <a:t>а</a:t>
            </a:r>
            <a:r>
              <a:rPr lang="en-GB" sz="2000" b="0" i="0" dirty="0" err="1">
                <a:solidFill>
                  <a:srgbClr val="0D0D0D"/>
                </a:solidFill>
                <a:effectLst/>
                <a:latin typeface="Söhne"/>
              </a:rPr>
              <a:t>не</a:t>
            </a:r>
            <a:r>
              <a:rPr lang="en-GB" sz="2000" b="0" i="0" dirty="0">
                <a:solidFill>
                  <a:srgbClr val="0D0D0D"/>
                </a:solidFill>
                <a:effectLst/>
                <a:latin typeface="Söhne"/>
              </a:rPr>
              <a:t>, усмене и визуелне комуникације. </a:t>
            </a:r>
            <a:r>
              <a:rPr lang="en-GB" sz="2000" b="0" i="0" dirty="0" err="1">
                <a:solidFill>
                  <a:srgbClr val="0D0D0D"/>
                </a:solidFill>
                <a:effectLst/>
                <a:latin typeface="Söhne"/>
              </a:rPr>
              <a:t>Инжењери</a:t>
            </a:r>
            <a:r>
              <a:rPr lang="en-GB" sz="2000" b="0" i="0" dirty="0">
                <a:solidFill>
                  <a:srgbClr val="0D0D0D"/>
                </a:solidFill>
                <a:effectLst/>
                <a:latin typeface="Söhne"/>
              </a:rPr>
              <a:t> </a:t>
            </a:r>
            <a:r>
              <a:rPr lang="en-GB" sz="2000" b="0" i="0" dirty="0" err="1">
                <a:solidFill>
                  <a:srgbClr val="0D0D0D"/>
                </a:solidFill>
                <a:effectLst/>
                <a:latin typeface="Söhne"/>
              </a:rPr>
              <a:t>мора</a:t>
            </a:r>
            <a:r>
              <a:rPr lang="en-GB" sz="2000" b="0" i="0" dirty="0">
                <a:solidFill>
                  <a:srgbClr val="0D0D0D"/>
                </a:solidFill>
                <a:effectLst/>
                <a:latin typeface="Söhne"/>
              </a:rPr>
              <a:t> </a:t>
            </a:r>
            <a:r>
              <a:rPr lang="sr-Cyrl-RS" sz="2000" b="0" i="0" dirty="0">
                <a:solidFill>
                  <a:srgbClr val="0D0D0D"/>
                </a:solidFill>
                <a:effectLst/>
                <a:latin typeface="Söhne"/>
              </a:rPr>
              <a:t>да буду </a:t>
            </a:r>
            <a:r>
              <a:rPr lang="en-GB" sz="2000" b="0" i="0" dirty="0">
                <a:solidFill>
                  <a:srgbClr val="0D0D0D"/>
                </a:solidFill>
                <a:effectLst/>
                <a:latin typeface="Söhne"/>
              </a:rPr>
              <a:t>у стању да објасне своје идеје, дизајне и решења другима, укључујући клијенте, менаџере пројеката и јавност. Ефикасна комуникација обезбеђује разумевање идеја, </a:t>
            </a:r>
            <a:r>
              <a:rPr lang="en-GB" sz="2000" b="0" i="0" dirty="0" err="1">
                <a:solidFill>
                  <a:srgbClr val="0D0D0D"/>
                </a:solidFill>
                <a:effectLst/>
                <a:latin typeface="Söhne"/>
              </a:rPr>
              <a:t>коректн</a:t>
            </a:r>
            <a:r>
              <a:rPr lang="sr-Cyrl-RS" sz="2000" b="0" i="0" dirty="0">
                <a:solidFill>
                  <a:srgbClr val="0D0D0D"/>
                </a:solidFill>
                <a:effectLst/>
                <a:latin typeface="Söhne"/>
              </a:rPr>
              <a:t>о спровођење </a:t>
            </a:r>
            <a:r>
              <a:rPr lang="en-GB" sz="2000" b="0" i="0" dirty="0" err="1">
                <a:solidFill>
                  <a:srgbClr val="0D0D0D"/>
                </a:solidFill>
                <a:effectLst/>
                <a:latin typeface="Söhne"/>
              </a:rPr>
              <a:t>пројеката</a:t>
            </a:r>
            <a:r>
              <a:rPr lang="en-GB" sz="2000" b="0" i="0" dirty="0">
                <a:solidFill>
                  <a:srgbClr val="0D0D0D"/>
                </a:solidFill>
                <a:effectLst/>
                <a:latin typeface="Söhne"/>
              </a:rPr>
              <a:t> и успешно усвајање иновација.</a:t>
            </a:r>
          </a:p>
          <a:p>
            <a:pPr algn="just" rtl="0"/>
            <a:endParaRPr lang="en-GB" sz="2000" b="0" i="0" dirty="0">
              <a:solidFill>
                <a:srgbClr val="0D0D0D"/>
              </a:solidFill>
              <a:effectLst/>
              <a:latin typeface="Söhne"/>
            </a:endParaRPr>
          </a:p>
          <a:p>
            <a:pPr algn="just" rtl="0"/>
            <a:endParaRPr lang="en-GB" sz="2000" b="0" i="0" dirty="0">
              <a:solidFill>
                <a:srgbClr val="0D0D0D"/>
              </a:solidFill>
              <a:effectLst/>
              <a:latin typeface="Söhne"/>
            </a:endParaRPr>
          </a:p>
          <a:p>
            <a:pPr algn="just" rtl="0"/>
            <a:endParaRPr lang="en-GB" sz="2000" b="0" i="0" dirty="0">
              <a:solidFill>
                <a:srgbClr val="0D0D0D"/>
              </a:solidFill>
              <a:effectLst/>
              <a:latin typeface="Söhne"/>
            </a:endParaRPr>
          </a:p>
          <a:p>
            <a:pPr algn="just" rtl="0"/>
            <a:endParaRPr lang="en-IE" sz="2000" dirty="0"/>
          </a:p>
        </p:txBody>
      </p:sp>
    </p:spTree>
    <p:extLst>
      <p:ext uri="{BB962C8B-B14F-4D97-AF65-F5344CB8AC3E}">
        <p14:creationId xmlns:p14="http://schemas.microsoft.com/office/powerpoint/2010/main" val="328091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a:xfrm>
            <a:off x="442800" y="553870"/>
            <a:ext cx="11479569" cy="804265"/>
          </a:xfrm>
        </p:spPr>
        <p:txBody>
          <a:bodyPr/>
          <a:lstStyle/>
          <a:p>
            <a:pPr algn="l" rtl="0"/>
            <a:r>
              <a:rPr lang="en-GB" sz="2800" dirty="0"/>
              <a:t>Водич на </a:t>
            </a:r>
            <a:r>
              <a:rPr lang="en-GB" sz="2800" dirty="0" err="1"/>
              <a:t>основу</a:t>
            </a:r>
            <a:r>
              <a:rPr lang="en-GB" sz="2800" dirty="0"/>
              <a:t> </a:t>
            </a:r>
            <a:r>
              <a:rPr lang="sr-Cyrl-RS" sz="2800" dirty="0"/>
              <a:t>студије </a:t>
            </a:r>
            <a:r>
              <a:rPr lang="en-GB" sz="2800" dirty="0" err="1"/>
              <a:t>случаја</a:t>
            </a:r>
            <a:r>
              <a:rPr lang="en-GB" sz="2800" dirty="0"/>
              <a:t> </a:t>
            </a:r>
            <a:r>
              <a:rPr lang="en-GB" sz="2800" dirty="0" err="1"/>
              <a:t>за</a:t>
            </a:r>
            <a:r>
              <a:rPr lang="en-GB" sz="2800" dirty="0"/>
              <a:t> </a:t>
            </a:r>
            <a:r>
              <a:rPr lang="sr-Cyrl-RS" sz="2800" dirty="0"/>
              <a:t>вештине 21, века</a:t>
            </a:r>
            <a:r>
              <a:rPr lang="en-GB" sz="2800" dirty="0"/>
              <a:t> за СТЕМ </a:t>
            </a:r>
            <a:r>
              <a:rPr lang="sr-Cyrl-RS" sz="2800" dirty="0"/>
              <a:t>предмете</a:t>
            </a:r>
            <a:endParaRPr lang="en-IE" sz="2800"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a:xfrm>
            <a:off x="394903" y="1106907"/>
            <a:ext cx="11797097" cy="4439577"/>
          </a:xfrm>
        </p:spPr>
        <p:txBody>
          <a:bodyPr/>
          <a:lstStyle/>
          <a:p>
            <a:pPr algn="l" rtl="0"/>
            <a:r>
              <a:rPr lang="en-GB" b="1" i="0" dirty="0">
                <a:solidFill>
                  <a:srgbClr val="8A2061"/>
                </a:solidFill>
                <a:effectLst/>
                <a:latin typeface="Söhne"/>
              </a:rPr>
              <a:t>Процес мапирања:</a:t>
            </a:r>
          </a:p>
          <a:p>
            <a:pPr algn="l" rtl="0"/>
            <a:endParaRPr lang="en-GB" b="0" i="0" dirty="0">
              <a:solidFill>
                <a:srgbClr val="0D0D0D"/>
              </a:solidFill>
              <a:effectLst/>
              <a:latin typeface="Söhne"/>
            </a:endParaRPr>
          </a:p>
          <a:p>
            <a:pPr algn="just"/>
            <a:r>
              <a:rPr lang="en-GB" b="1" dirty="0">
                <a:solidFill>
                  <a:srgbClr val="8A2061"/>
                </a:solidFill>
                <a:latin typeface="Söhne"/>
              </a:rPr>
              <a:t>4</a:t>
            </a:r>
            <a:r>
              <a:rPr lang="en-GB" b="1" i="0" dirty="0">
                <a:solidFill>
                  <a:srgbClr val="8A2061"/>
                </a:solidFill>
                <a:effectLst/>
                <a:latin typeface="Söhne"/>
              </a:rPr>
              <a:t>.</a:t>
            </a:r>
            <a:r>
              <a:rPr lang="sr-Cyrl-RS" b="1" dirty="0">
                <a:solidFill>
                  <a:srgbClr val="8A2061"/>
                </a:solidFill>
                <a:latin typeface="Söhne"/>
              </a:rPr>
              <a:t> </a:t>
            </a:r>
            <a:r>
              <a:rPr lang="en-GB" b="1" i="0" dirty="0" err="1">
                <a:solidFill>
                  <a:srgbClr val="8A2061"/>
                </a:solidFill>
                <a:effectLst/>
                <a:latin typeface="Söhne"/>
              </a:rPr>
              <a:t>Развој</a:t>
            </a:r>
            <a:r>
              <a:rPr lang="en-GB" b="1" i="0" dirty="0">
                <a:solidFill>
                  <a:srgbClr val="8A2061"/>
                </a:solidFill>
                <a:effectLst/>
                <a:latin typeface="Söhne"/>
              </a:rPr>
              <a:t> </a:t>
            </a:r>
            <a:r>
              <a:rPr lang="en-GB" b="1" i="0" dirty="0" err="1">
                <a:solidFill>
                  <a:srgbClr val="8A2061"/>
                </a:solidFill>
                <a:effectLst/>
                <a:latin typeface="Söhne"/>
              </a:rPr>
              <a:t>стратегије</a:t>
            </a:r>
            <a:r>
              <a:rPr lang="en-GB" b="1" i="0" dirty="0">
                <a:solidFill>
                  <a:srgbClr val="8A2061"/>
                </a:solidFill>
                <a:effectLst/>
                <a:latin typeface="Söhne"/>
              </a:rPr>
              <a:t> </a:t>
            </a:r>
            <a:r>
              <a:rPr lang="en-GB" b="1" i="0" dirty="0" err="1">
                <a:solidFill>
                  <a:srgbClr val="8A2061"/>
                </a:solidFill>
                <a:effectLst/>
                <a:latin typeface="Söhne"/>
              </a:rPr>
              <a:t>интеграције</a:t>
            </a:r>
            <a:r>
              <a:rPr lang="en-GB" b="1" i="0" dirty="0">
                <a:solidFill>
                  <a:srgbClr val="8A2061"/>
                </a:solidFill>
                <a:effectLst/>
                <a:latin typeface="Söhne"/>
              </a:rPr>
              <a:t>:</a:t>
            </a:r>
            <a:r>
              <a:rPr lang="sr-Cyrl-RS" dirty="0">
                <a:solidFill>
                  <a:srgbClr val="0D0D0D"/>
                </a:solidFill>
                <a:latin typeface="Söhne"/>
              </a:rPr>
              <a:t> Т</a:t>
            </a:r>
            <a:r>
              <a:rPr lang="en-GB" b="0" i="0" dirty="0" err="1">
                <a:solidFill>
                  <a:srgbClr val="0D0D0D"/>
                </a:solidFill>
                <a:effectLst/>
                <a:latin typeface="Söhne"/>
              </a:rPr>
              <a:t>им</a:t>
            </a:r>
            <a:r>
              <a:rPr lang="en-GB" b="0" i="0" dirty="0">
                <a:solidFill>
                  <a:srgbClr val="0D0D0D"/>
                </a:solidFill>
                <a:effectLst/>
                <a:latin typeface="Söhne"/>
              </a:rPr>
              <a:t> је развио стратегије </a:t>
            </a:r>
            <a:r>
              <a:rPr lang="en-GB" b="0" i="0" dirty="0" err="1">
                <a:solidFill>
                  <a:srgbClr val="0D0D0D"/>
                </a:solidFill>
                <a:effectLst/>
                <a:latin typeface="Söhne"/>
              </a:rPr>
              <a:t>за</a:t>
            </a:r>
            <a:r>
              <a:rPr lang="en-GB" b="0" i="0" dirty="0">
                <a:solidFill>
                  <a:srgbClr val="0D0D0D"/>
                </a:solidFill>
                <a:effectLst/>
                <a:latin typeface="Söhne"/>
              </a:rPr>
              <a:t> </a:t>
            </a:r>
            <a:r>
              <a:rPr lang="en-GB" dirty="0" err="1">
                <a:solidFill>
                  <a:srgbClr val="0D0D0D"/>
                </a:solidFill>
                <a:latin typeface="Söhne"/>
              </a:rPr>
              <a:t>интеграцију</a:t>
            </a:r>
            <a:r>
              <a:rPr lang="sr-Cyrl-RS" dirty="0">
                <a:solidFill>
                  <a:srgbClr val="0D0D0D"/>
                </a:solidFill>
                <a:latin typeface="Söhne"/>
              </a:rPr>
              <a:t> з</a:t>
            </a:r>
            <a:r>
              <a:rPr lang="en-GB" dirty="0">
                <a:solidFill>
                  <a:srgbClr val="0D0D0D"/>
                </a:solidFill>
                <a:latin typeface="Söhne"/>
              </a:rPr>
              <a:t>а </a:t>
            </a:r>
            <a:r>
              <a:rPr lang="en-GB" dirty="0" err="1">
                <a:solidFill>
                  <a:srgbClr val="0D0D0D"/>
                </a:solidFill>
                <a:latin typeface="Söhne"/>
              </a:rPr>
              <a:t>свак</a:t>
            </a:r>
            <a:r>
              <a:rPr lang="sr-Cyrl-RS" dirty="0">
                <a:solidFill>
                  <a:srgbClr val="0D0D0D"/>
                </a:solidFill>
                <a:latin typeface="Söhne"/>
              </a:rPr>
              <a:t>и идентификован недостатак</a:t>
            </a:r>
            <a:r>
              <a:rPr lang="en-GB" b="0" i="0" dirty="0">
                <a:solidFill>
                  <a:srgbClr val="0D0D0D"/>
                </a:solidFill>
                <a:effectLst/>
                <a:latin typeface="Söhne"/>
              </a:rPr>
              <a:t>. Ово је укључивало ревизију исхода учења, развој нових пројеката и задатака и инкорпорирање нових наставних технологија.</a:t>
            </a:r>
          </a:p>
          <a:p>
            <a:pPr algn="l" rtl="0"/>
            <a:r>
              <a:rPr lang="sr-Cyrl-RS" b="1" i="0" dirty="0">
                <a:solidFill>
                  <a:srgbClr val="186BA8"/>
                </a:solidFill>
                <a:effectLst/>
                <a:latin typeface="Söhne"/>
              </a:rPr>
              <a:t>Спровођење</a:t>
            </a:r>
            <a:r>
              <a:rPr lang="en-GB" b="1" i="0" dirty="0">
                <a:solidFill>
                  <a:srgbClr val="186BA8"/>
                </a:solidFill>
                <a:effectLst/>
                <a:latin typeface="Söhne"/>
              </a:rPr>
              <a:t>:</a:t>
            </a:r>
          </a:p>
          <a:p>
            <a:pPr algn="l" rtl="0"/>
            <a:endParaRPr lang="en-IE" dirty="0"/>
          </a:p>
        </p:txBody>
      </p:sp>
      <p:graphicFrame>
        <p:nvGraphicFramePr>
          <p:cNvPr id="4" name="Table 3">
            <a:extLst>
              <a:ext uri="{FF2B5EF4-FFF2-40B4-BE49-F238E27FC236}">
                <a16:creationId xmlns:a16="http://schemas.microsoft.com/office/drawing/2014/main" id="{B78339A2-34DA-E0D3-841D-376AB72B3920}"/>
              </a:ext>
            </a:extLst>
          </p:cNvPr>
          <p:cNvGraphicFramePr>
            <a:graphicFrameLocks noGrp="1"/>
          </p:cNvGraphicFramePr>
          <p:nvPr>
            <p:extLst>
              <p:ext uri="{D42A27DB-BD31-4B8C-83A1-F6EECF244321}">
                <p14:modId xmlns:p14="http://schemas.microsoft.com/office/powerpoint/2010/main" val="2479238918"/>
              </p:ext>
            </p:extLst>
          </p:nvPr>
        </p:nvGraphicFramePr>
        <p:xfrm>
          <a:off x="574767" y="3789438"/>
          <a:ext cx="10835640" cy="3139440"/>
        </p:xfrm>
        <a:graphic>
          <a:graphicData uri="http://schemas.openxmlformats.org/drawingml/2006/table">
            <a:tbl>
              <a:tblPr firstRow="1" bandRow="1">
                <a:tableStyleId>{5C22544A-7EE6-4342-B048-85BDC9FD1C3A}</a:tableStyleId>
              </a:tblPr>
              <a:tblGrid>
                <a:gridCol w="3592284">
                  <a:extLst>
                    <a:ext uri="{9D8B030D-6E8A-4147-A177-3AD203B41FA5}">
                      <a16:colId xmlns:a16="http://schemas.microsoft.com/office/drawing/2014/main" val="1117939732"/>
                    </a:ext>
                  </a:extLst>
                </a:gridCol>
                <a:gridCol w="3516404">
                  <a:extLst>
                    <a:ext uri="{9D8B030D-6E8A-4147-A177-3AD203B41FA5}">
                      <a16:colId xmlns:a16="http://schemas.microsoft.com/office/drawing/2014/main" val="2152766261"/>
                    </a:ext>
                  </a:extLst>
                </a:gridCol>
                <a:gridCol w="3726952">
                  <a:extLst>
                    <a:ext uri="{9D8B030D-6E8A-4147-A177-3AD203B41FA5}">
                      <a16:colId xmlns:a16="http://schemas.microsoft.com/office/drawing/2014/main" val="3709494520"/>
                    </a:ext>
                  </a:extLst>
                </a:gridCol>
              </a:tblGrid>
              <a:tr h="370840">
                <a:tc>
                  <a:txBody>
                    <a:bodyPr/>
                    <a:lstStyle/>
                    <a:p>
                      <a:pPr algn="just" rtl="0"/>
                      <a:r>
                        <a:rPr lang="en-GB" sz="2000" dirty="0">
                          <a:latin typeface="Calibri" panose="020F0502020204030204" pitchFamily="34" charset="0"/>
                          <a:ea typeface="Calibri" panose="020F0502020204030204" pitchFamily="34" charset="0"/>
                          <a:cs typeface="Calibri" panose="020F0502020204030204" pitchFamily="34" charset="0"/>
                        </a:rPr>
                        <a:t>Учење засновано </a:t>
                      </a:r>
                      <a:r>
                        <a:rPr lang="en-GB" sz="2000" dirty="0" err="1">
                          <a:latin typeface="Calibri" panose="020F0502020204030204" pitchFamily="34" charset="0"/>
                          <a:ea typeface="Calibri" panose="020F0502020204030204" pitchFamily="34" charset="0"/>
                          <a:cs typeface="Calibri" panose="020F0502020204030204" pitchFamily="34" charset="0"/>
                        </a:rPr>
                        <a:t>на</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пројекту</a:t>
                      </a:r>
                      <a:r>
                        <a:rPr lang="en-GB" sz="2000" dirty="0">
                          <a:latin typeface="Calibri" panose="020F0502020204030204" pitchFamily="34" charset="0"/>
                          <a:ea typeface="Calibri" panose="020F0502020204030204" pitchFamily="34" charset="0"/>
                          <a:cs typeface="Calibri" panose="020F0502020204030204" pitchFamily="34" charset="0"/>
                        </a:rPr>
                        <a:t>:</a:t>
                      </a:r>
                      <a:r>
                        <a:rPr lang="sr-Cyrl-RS" sz="2000" dirty="0">
                          <a:latin typeface="Calibri" panose="020F0502020204030204" pitchFamily="34" charset="0"/>
                          <a:ea typeface="Calibri" panose="020F0502020204030204" pitchFamily="34" charset="0"/>
                          <a:cs typeface="Calibri" panose="020F0502020204030204" pitchFamily="34" charset="0"/>
                        </a:rPr>
                        <a:t> </a:t>
                      </a:r>
                      <a:r>
                        <a:rPr lang="sr-Cyrl-RS" sz="2000" b="0" dirty="0">
                          <a:latin typeface="Calibri" panose="020F0502020204030204" pitchFamily="34" charset="0"/>
                          <a:ea typeface="Calibri" panose="020F0502020204030204" pitchFamily="34" charset="0"/>
                          <a:cs typeface="Calibri" panose="020F0502020204030204" pitchFamily="34" charset="0"/>
                        </a:rPr>
                        <a:t>Уведено је учење засновано на пројекту </a:t>
                      </a:r>
                      <a:r>
                        <a:rPr lang="en-GB" sz="2000" b="0" dirty="0">
                          <a:latin typeface="Calibri" panose="020F0502020204030204" pitchFamily="34" charset="0"/>
                          <a:ea typeface="Calibri" panose="020F0502020204030204" pitchFamily="34" charset="0"/>
                          <a:cs typeface="Calibri" panose="020F0502020204030204" pitchFamily="34" charset="0"/>
                        </a:rPr>
                        <a:t>у неколико основних курсева, где су студенти радили у тимовима на решавању инжењерских проблема из стварног света, подстицању сарадње, решавању проблема и техничким вештинама.</a:t>
                      </a:r>
                      <a:endParaRPr lang="en-IE" sz="2000" b="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just" rtl="0"/>
                      <a:r>
                        <a:rPr lang="en-GB" sz="2100" b="1"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Комуникаци</a:t>
                      </a:r>
                      <a:r>
                        <a:rPr lang="sr-Cyrl-RS" sz="2100" b="1"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јске</a:t>
                      </a:r>
                      <a:r>
                        <a:rPr lang="en-GB" sz="2100" b="1"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вештине</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Уведени су курсеви који су се фокусирали </a:t>
                      </a:r>
                      <a:r>
                        <a:rPr lang="en-GB" sz="2100" b="0"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на</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вештине </a:t>
                      </a:r>
                      <a:r>
                        <a:rPr lang="en-GB" sz="2100" b="0"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техничко</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г</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a:t>
                      </a:r>
                      <a:r>
                        <a:rPr lang="en-GB" sz="2100" b="0"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писањ</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а</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и вештине презентације, захтевајући од студената да представе своје пројекте </a:t>
                      </a:r>
                      <a:r>
                        <a:rPr lang="en-GB" sz="2100" b="0"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публици</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састављеној од</a:t>
                      </a:r>
                      <a:r>
                        <a:rPr lang="sr-Cyrl-RS" sz="2100" b="0" i="0" kern="1200" baseline="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колега</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 и </a:t>
                      </a:r>
                      <a:r>
                        <a:rPr lang="sr-Cyrl-RS"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особља </a:t>
                      </a:r>
                      <a:r>
                        <a:rPr lang="en-GB" sz="2100" b="0" i="0" kern="1200" dirty="0" err="1">
                          <a:solidFill>
                            <a:schemeClr val="lt1"/>
                          </a:solidFill>
                          <a:effectLst/>
                          <a:latin typeface="Calibri" panose="020F0502020204030204" pitchFamily="34" charset="0"/>
                          <a:ea typeface="Calibri" panose="020F0502020204030204" pitchFamily="34" charset="0"/>
                          <a:cs typeface="Calibri" panose="020F0502020204030204" pitchFamily="34" charset="0"/>
                        </a:rPr>
                        <a:t>факултета</a:t>
                      </a:r>
                      <a:r>
                        <a:rPr lang="en-GB" sz="2100" b="0" i="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a:t>
                      </a:r>
                      <a:endParaRPr lang="en-IE" sz="21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rtl="0"/>
                      <a:endParaRPr lang="en-IE" dirty="0"/>
                    </a:p>
                  </a:txBody>
                  <a:tcPr/>
                </a:tc>
                <a:extLst>
                  <a:ext uri="{0D108BD9-81ED-4DB2-BD59-A6C34878D82A}">
                    <a16:rowId xmlns:a16="http://schemas.microsoft.com/office/drawing/2014/main" val="867994241"/>
                  </a:ext>
                </a:extLst>
              </a:tr>
            </a:tbl>
          </a:graphicData>
        </a:graphic>
      </p:graphicFrame>
    </p:spTree>
    <p:extLst>
      <p:ext uri="{BB962C8B-B14F-4D97-AF65-F5344CB8AC3E}">
        <p14:creationId xmlns:p14="http://schemas.microsoft.com/office/powerpoint/2010/main" val="37528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rtl="0">
              <a:buFont typeface="Wingdings" panose="05000000000000000000" pitchFamily="2" charset="2"/>
              <a:buChar char="ü"/>
            </a:pPr>
            <a:r>
              <a:rPr lang="en-GB" sz="2200" b="1" dirty="0"/>
              <a:t>Учење засновано на </a:t>
            </a:r>
            <a:r>
              <a:rPr lang="en-GB" sz="2200" b="1" dirty="0" err="1"/>
              <a:t>упитима</a:t>
            </a:r>
            <a:r>
              <a:rPr lang="en-GB" sz="2200" b="1" dirty="0"/>
              <a:t>:</a:t>
            </a:r>
            <a:r>
              <a:rPr lang="sr-Cyrl-RS" sz="2200" b="1" dirty="0"/>
              <a:t> </a:t>
            </a:r>
            <a:r>
              <a:rPr lang="en-GB" sz="2200" dirty="0" err="1"/>
              <a:t>Научно</a:t>
            </a:r>
            <a:r>
              <a:rPr lang="en-GB" sz="2200" dirty="0"/>
              <a:t> образовање има велике користи од приступа заснованог на истраживању, где </a:t>
            </a:r>
            <a:r>
              <a:rPr lang="en-GB" sz="2200" dirty="0" err="1"/>
              <a:t>се</a:t>
            </a:r>
            <a:r>
              <a:rPr lang="en-GB" sz="2200" dirty="0"/>
              <a:t> </a:t>
            </a:r>
            <a:r>
              <a:rPr lang="en-GB" sz="2200" dirty="0" err="1"/>
              <a:t>ученици</a:t>
            </a:r>
            <a:r>
              <a:rPr lang="sr-Cyrl-RS" sz="2200" dirty="0"/>
              <a:t>/студенти</a:t>
            </a:r>
            <a:r>
              <a:rPr lang="en-GB" sz="2200" dirty="0"/>
              <a:t> подстичу да постављају питања, спроводе експерименте и изводе закључке на основу доказа. Овај метод подстиче дубоко разумевање научних концепата и самог научног метода.</a:t>
            </a:r>
          </a:p>
          <a:p>
            <a:pPr algn="just" rtl="0"/>
            <a:endParaRPr lang="en-GB" sz="2200" dirty="0"/>
          </a:p>
          <a:p>
            <a:pPr marL="342900" indent="-342900" algn="just" rtl="0">
              <a:buFont typeface="Wingdings" panose="05000000000000000000" pitchFamily="2" charset="2"/>
              <a:buChar char="ü"/>
            </a:pPr>
            <a:r>
              <a:rPr lang="en-GB" sz="2200" b="1" dirty="0" err="1"/>
              <a:t>Сарадња</a:t>
            </a:r>
            <a:r>
              <a:rPr lang="en-GB" sz="2200" b="1" dirty="0"/>
              <a:t>:</a:t>
            </a:r>
            <a:r>
              <a:rPr lang="sr-Cyrl-RS" sz="2200" b="1" dirty="0"/>
              <a:t> </a:t>
            </a:r>
            <a:r>
              <a:rPr lang="en-GB" sz="2200" dirty="0" err="1"/>
              <a:t>Групни</a:t>
            </a:r>
            <a:r>
              <a:rPr lang="en-GB" sz="2200" dirty="0"/>
              <a:t> пројекти и лабораторијски рад на часовима природних наука пружају широке могућности студентима да раде заједно, деле налазе и дебатују о закључцима, одражавајући сарадничку природу правог научног истраживања.</a:t>
            </a:r>
            <a:endParaRPr lang="en-IE" sz="2200"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717120" y="318257"/>
            <a:ext cx="3554434" cy="2375459"/>
          </a:xfrm>
        </p:spPr>
        <p:txBody>
          <a:bodyPr/>
          <a:lstStyle/>
          <a:p>
            <a:pPr algn="l" rtl="0"/>
            <a:r>
              <a:rPr lang="en-GB" sz="3200" dirty="0"/>
              <a:t>Други приступи имплементацији</a:t>
            </a:r>
          </a:p>
          <a:p>
            <a:pPr algn="l" rtl="0"/>
            <a:r>
              <a:rPr lang="en-GB" sz="3200" dirty="0"/>
              <a:t> </a:t>
            </a:r>
          </a:p>
          <a:p>
            <a:pPr algn="l" rtl="0"/>
            <a:r>
              <a:rPr lang="en-GB" sz="3200" dirty="0"/>
              <a:t>Наука:</a:t>
            </a:r>
          </a:p>
          <a:p>
            <a:pPr algn="l" rtl="0"/>
            <a:endParaRPr lang="en-GB" sz="3200" dirty="0"/>
          </a:p>
          <a:p>
            <a:r>
              <a:rPr lang="en-GB" sz="3200" dirty="0" err="1"/>
              <a:t>Учење</a:t>
            </a:r>
            <a:r>
              <a:rPr lang="en-GB" sz="3200" dirty="0"/>
              <a:t> </a:t>
            </a:r>
            <a:r>
              <a:rPr lang="en-GB" sz="3200" dirty="0" err="1"/>
              <a:t>заснован</a:t>
            </a:r>
            <a:r>
              <a:rPr lang="sr-Cyrl-RS" sz="3200" dirty="0"/>
              <a:t>о</a:t>
            </a:r>
            <a:r>
              <a:rPr lang="en-GB" sz="3200" dirty="0"/>
              <a:t> </a:t>
            </a:r>
            <a:r>
              <a:rPr lang="en-GB" sz="3200" dirty="0" err="1"/>
              <a:t>на</a:t>
            </a:r>
            <a:r>
              <a:rPr lang="en-GB" sz="3200" dirty="0"/>
              <a:t> </a:t>
            </a:r>
            <a:r>
              <a:rPr lang="en-GB" sz="3200" dirty="0" err="1"/>
              <a:t>упитима</a:t>
            </a:r>
            <a:r>
              <a:rPr lang="sr-Cyrl-RS" sz="3200" dirty="0"/>
              <a:t> </a:t>
            </a:r>
            <a:r>
              <a:rPr lang="en-GB" sz="3200" dirty="0"/>
              <a:t>и </a:t>
            </a:r>
            <a:r>
              <a:rPr lang="en-GB" sz="3200" dirty="0" err="1"/>
              <a:t>сарадња</a:t>
            </a:r>
            <a:r>
              <a:rPr lang="en-GB" sz="3200" dirty="0"/>
              <a:t> </a:t>
            </a:r>
            <a:endParaRPr lang="en-IE" sz="3200" dirty="0"/>
          </a:p>
        </p:txBody>
      </p:sp>
    </p:spTree>
    <p:extLst>
      <p:ext uri="{BB962C8B-B14F-4D97-AF65-F5344CB8AC3E}">
        <p14:creationId xmlns:p14="http://schemas.microsoft.com/office/powerpoint/2010/main" val="413719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0AAB32-2C3A-1768-2629-4DE6C9A420D9}"/>
              </a:ext>
            </a:extLst>
          </p:cNvPr>
          <p:cNvSpPr>
            <a:spLocks noGrp="1"/>
          </p:cNvSpPr>
          <p:nvPr>
            <p:ph type="body" sz="quarter" idx="49"/>
          </p:nvPr>
        </p:nvSpPr>
        <p:spPr>
          <a:xfrm>
            <a:off x="4483127" y="552799"/>
            <a:ext cx="7236000" cy="223473"/>
          </a:xfrm>
        </p:spPr>
        <p:txBody>
          <a:bodyPr/>
          <a:lstStyle/>
          <a:p>
            <a:pPr algn="l" rtl="0"/>
            <a:r>
              <a:rPr lang="en-US" dirty="0"/>
              <a:t>Модул 5 Увод</a:t>
            </a:r>
          </a:p>
        </p:txBody>
      </p:sp>
      <p:sp>
        <p:nvSpPr>
          <p:cNvPr id="6" name="Text Placeholder 5">
            <a:extLst>
              <a:ext uri="{FF2B5EF4-FFF2-40B4-BE49-F238E27FC236}">
                <a16:creationId xmlns:a16="http://schemas.microsoft.com/office/drawing/2014/main" id="{3CF2549A-8325-D977-9719-23BB94E96D3E}"/>
              </a:ext>
            </a:extLst>
          </p:cNvPr>
          <p:cNvSpPr>
            <a:spLocks noGrp="1"/>
          </p:cNvSpPr>
          <p:nvPr>
            <p:ph type="body" sz="quarter" idx="13"/>
          </p:nvPr>
        </p:nvSpPr>
        <p:spPr/>
        <p:txBody>
          <a:bodyPr/>
          <a:lstStyle/>
          <a:p>
            <a:pPr algn="l" rtl="0"/>
            <a:r>
              <a:rPr lang="en-US" dirty="0"/>
              <a:t>01</a:t>
            </a:r>
          </a:p>
        </p:txBody>
      </p:sp>
      <p:sp>
        <p:nvSpPr>
          <p:cNvPr id="7" name="Text Placeholder 6">
            <a:extLst>
              <a:ext uri="{FF2B5EF4-FFF2-40B4-BE49-F238E27FC236}">
                <a16:creationId xmlns:a16="http://schemas.microsoft.com/office/drawing/2014/main" id="{E9D5D588-8033-51A3-6E1D-674C8DAFEFB8}"/>
              </a:ext>
            </a:extLst>
          </p:cNvPr>
          <p:cNvSpPr>
            <a:spLocks noGrp="1"/>
          </p:cNvSpPr>
          <p:nvPr>
            <p:ph type="body" sz="quarter" idx="14"/>
          </p:nvPr>
        </p:nvSpPr>
        <p:spPr/>
        <p:txBody>
          <a:bodyPr/>
          <a:lstStyle/>
          <a:p>
            <a:pPr algn="l" rtl="0"/>
            <a:r>
              <a:rPr lang="en-US" dirty="0"/>
              <a:t>Дизајн наставног плана и програма </a:t>
            </a:r>
            <a:r>
              <a:rPr lang="en-US" dirty="0" err="1"/>
              <a:t>за</a:t>
            </a:r>
            <a:r>
              <a:rPr lang="en-US" dirty="0"/>
              <a:t> </a:t>
            </a:r>
            <a:r>
              <a:rPr lang="sr-Cyrl-RS" dirty="0"/>
              <a:t>вештине за 21. век</a:t>
            </a:r>
            <a:endParaRPr lang="en-US" dirty="0"/>
          </a:p>
        </p:txBody>
      </p:sp>
      <p:sp>
        <p:nvSpPr>
          <p:cNvPr id="8" name="Text Placeholder 7">
            <a:extLst>
              <a:ext uri="{FF2B5EF4-FFF2-40B4-BE49-F238E27FC236}">
                <a16:creationId xmlns:a16="http://schemas.microsoft.com/office/drawing/2014/main" id="{37FBE50B-C668-7F11-6939-F63F0E512ADA}"/>
              </a:ext>
            </a:extLst>
          </p:cNvPr>
          <p:cNvSpPr>
            <a:spLocks noGrp="1"/>
          </p:cNvSpPr>
          <p:nvPr>
            <p:ph type="body" sz="quarter" idx="15"/>
          </p:nvPr>
        </p:nvSpPr>
        <p:spPr/>
        <p:txBody>
          <a:bodyPr/>
          <a:lstStyle/>
          <a:p>
            <a:pPr algn="l" rtl="0"/>
            <a:r>
              <a:rPr lang="en-US" dirty="0"/>
              <a:t>02</a:t>
            </a:r>
          </a:p>
        </p:txBody>
      </p:sp>
      <p:sp>
        <p:nvSpPr>
          <p:cNvPr id="10" name="Text Placeholder 9">
            <a:extLst>
              <a:ext uri="{FF2B5EF4-FFF2-40B4-BE49-F238E27FC236}">
                <a16:creationId xmlns:a16="http://schemas.microsoft.com/office/drawing/2014/main" id="{BF60250C-A8C5-D91D-5DCA-A0970F8E7DFF}"/>
              </a:ext>
            </a:extLst>
          </p:cNvPr>
          <p:cNvSpPr>
            <a:spLocks noGrp="1"/>
          </p:cNvSpPr>
          <p:nvPr>
            <p:ph type="body" sz="quarter" idx="19"/>
          </p:nvPr>
        </p:nvSpPr>
        <p:spPr/>
        <p:txBody>
          <a:bodyPr/>
          <a:lstStyle/>
          <a:p>
            <a:pPr algn="l" rtl="0"/>
            <a:r>
              <a:rPr lang="en-GB" dirty="0" err="1"/>
              <a:t>Мапирање</a:t>
            </a:r>
            <a:r>
              <a:rPr lang="en-GB" dirty="0"/>
              <a:t> </a:t>
            </a:r>
            <a:r>
              <a:rPr lang="sr-Cyrl-RS" dirty="0"/>
              <a:t>вештине за 21. век</a:t>
            </a:r>
            <a:r>
              <a:rPr lang="en-GB" dirty="0"/>
              <a:t> у СТЕМ </a:t>
            </a:r>
            <a:r>
              <a:rPr lang="sr-Cyrl-RS" dirty="0"/>
              <a:t>предмете</a:t>
            </a:r>
            <a:endParaRPr lang="en-US" dirty="0"/>
          </a:p>
        </p:txBody>
      </p:sp>
      <p:sp>
        <p:nvSpPr>
          <p:cNvPr id="9" name="Text Placeholder 8">
            <a:extLst>
              <a:ext uri="{FF2B5EF4-FFF2-40B4-BE49-F238E27FC236}">
                <a16:creationId xmlns:a16="http://schemas.microsoft.com/office/drawing/2014/main" id="{DA4BE5F8-1635-8C12-4AC3-ACF341B6F9A4}"/>
              </a:ext>
            </a:extLst>
          </p:cNvPr>
          <p:cNvSpPr>
            <a:spLocks noGrp="1"/>
          </p:cNvSpPr>
          <p:nvPr>
            <p:ph type="body" sz="quarter" idx="17"/>
          </p:nvPr>
        </p:nvSpPr>
        <p:spPr/>
        <p:txBody>
          <a:bodyPr/>
          <a:lstStyle/>
          <a:p>
            <a:pPr algn="l" rtl="0"/>
            <a:r>
              <a:rPr lang="en-US" dirty="0"/>
              <a:t>03</a:t>
            </a:r>
          </a:p>
        </p:txBody>
      </p:sp>
      <p:sp>
        <p:nvSpPr>
          <p:cNvPr id="11" name="Text Placeholder 10">
            <a:extLst>
              <a:ext uri="{FF2B5EF4-FFF2-40B4-BE49-F238E27FC236}">
                <a16:creationId xmlns:a16="http://schemas.microsoft.com/office/drawing/2014/main" id="{1FF22282-CC35-4A74-8E9A-BAC48469C8EB}"/>
              </a:ext>
            </a:extLst>
          </p:cNvPr>
          <p:cNvSpPr>
            <a:spLocks noGrp="1"/>
          </p:cNvSpPr>
          <p:nvPr>
            <p:ph type="body" sz="quarter" idx="20"/>
          </p:nvPr>
        </p:nvSpPr>
        <p:spPr>
          <a:xfrm>
            <a:off x="4483127" y="1810152"/>
            <a:ext cx="7236000" cy="223473"/>
          </a:xfrm>
        </p:spPr>
        <p:txBody>
          <a:bodyPr/>
          <a:lstStyle/>
          <a:p>
            <a:pPr algn="l" rtl="0"/>
            <a:r>
              <a:rPr lang="en-US" dirty="0"/>
              <a:t>Интердисциплинарни приступи</a:t>
            </a:r>
          </a:p>
        </p:txBody>
      </p:sp>
      <p:sp>
        <p:nvSpPr>
          <p:cNvPr id="12" name="Text Placeholder 11">
            <a:extLst>
              <a:ext uri="{FF2B5EF4-FFF2-40B4-BE49-F238E27FC236}">
                <a16:creationId xmlns:a16="http://schemas.microsoft.com/office/drawing/2014/main" id="{CADB9DF9-3ABF-9644-76D5-BB7BF77E4257}"/>
              </a:ext>
            </a:extLst>
          </p:cNvPr>
          <p:cNvSpPr>
            <a:spLocks noGrp="1"/>
          </p:cNvSpPr>
          <p:nvPr>
            <p:ph type="body" sz="quarter" idx="21"/>
          </p:nvPr>
        </p:nvSpPr>
        <p:spPr/>
        <p:txBody>
          <a:bodyPr/>
          <a:lstStyle/>
          <a:p>
            <a:pPr algn="l" rtl="0"/>
            <a:r>
              <a:rPr lang="en-US" dirty="0"/>
              <a:t>04</a:t>
            </a:r>
          </a:p>
        </p:txBody>
      </p:sp>
      <p:sp>
        <p:nvSpPr>
          <p:cNvPr id="13" name="Text Placeholder 12">
            <a:extLst>
              <a:ext uri="{FF2B5EF4-FFF2-40B4-BE49-F238E27FC236}">
                <a16:creationId xmlns:a16="http://schemas.microsoft.com/office/drawing/2014/main" id="{7C5567E9-1822-A0E5-738F-FB917DF0ADE1}"/>
              </a:ext>
            </a:extLst>
          </p:cNvPr>
          <p:cNvSpPr>
            <a:spLocks noGrp="1"/>
          </p:cNvSpPr>
          <p:nvPr>
            <p:ph type="body" sz="quarter" idx="22"/>
          </p:nvPr>
        </p:nvSpPr>
        <p:spPr/>
        <p:txBody>
          <a:bodyPr/>
          <a:lstStyle/>
          <a:p>
            <a:pPr algn="l" rtl="0"/>
            <a:r>
              <a:rPr lang="en-GB" dirty="0"/>
              <a:t>Коришћење технологије за интеграцију курикулума</a:t>
            </a:r>
            <a:endParaRPr lang="en-US" dirty="0"/>
          </a:p>
        </p:txBody>
      </p:sp>
      <p:sp>
        <p:nvSpPr>
          <p:cNvPr id="15" name="Text Placeholder 14">
            <a:extLst>
              <a:ext uri="{FF2B5EF4-FFF2-40B4-BE49-F238E27FC236}">
                <a16:creationId xmlns:a16="http://schemas.microsoft.com/office/drawing/2014/main" id="{783B62C8-37B9-190D-DBFE-EF0AA6ECA067}"/>
              </a:ext>
            </a:extLst>
          </p:cNvPr>
          <p:cNvSpPr>
            <a:spLocks noGrp="1"/>
          </p:cNvSpPr>
          <p:nvPr>
            <p:ph type="body" sz="quarter" idx="51"/>
          </p:nvPr>
        </p:nvSpPr>
        <p:spPr/>
        <p:txBody>
          <a:bodyPr/>
          <a:lstStyle/>
          <a:p>
            <a:pPr algn="l" rtl="0"/>
            <a:r>
              <a:rPr lang="en-US" dirty="0"/>
              <a:t>05</a:t>
            </a:r>
          </a:p>
        </p:txBody>
      </p:sp>
      <p:sp>
        <p:nvSpPr>
          <p:cNvPr id="16" name="Text Placeholder 15">
            <a:extLst>
              <a:ext uri="{FF2B5EF4-FFF2-40B4-BE49-F238E27FC236}">
                <a16:creationId xmlns:a16="http://schemas.microsoft.com/office/drawing/2014/main" id="{B8E468A1-4C81-1D08-48FB-A17942B1CE2D}"/>
              </a:ext>
            </a:extLst>
          </p:cNvPr>
          <p:cNvSpPr>
            <a:spLocks noGrp="1"/>
          </p:cNvSpPr>
          <p:nvPr>
            <p:ph type="body" sz="quarter" idx="52"/>
          </p:nvPr>
        </p:nvSpPr>
        <p:spPr>
          <a:xfrm>
            <a:off x="4483127" y="2561342"/>
            <a:ext cx="7236000" cy="558586"/>
          </a:xfrm>
        </p:spPr>
        <p:txBody>
          <a:bodyPr/>
          <a:lstStyle/>
          <a:p>
            <a:pPr algn="l" rtl="0"/>
            <a:r>
              <a:rPr lang="en-GB" dirty="0"/>
              <a:t>Професионални развој и континуирано учење</a:t>
            </a:r>
            <a:endParaRPr lang="en-US" dirty="0"/>
          </a:p>
        </p:txBody>
      </p:sp>
      <p:sp>
        <p:nvSpPr>
          <p:cNvPr id="19" name="Text Placeholder 18">
            <a:extLst>
              <a:ext uri="{FF2B5EF4-FFF2-40B4-BE49-F238E27FC236}">
                <a16:creationId xmlns:a16="http://schemas.microsoft.com/office/drawing/2014/main" id="{BB8B8F1F-B68E-80A9-7007-8511D32410D5}"/>
              </a:ext>
            </a:extLst>
          </p:cNvPr>
          <p:cNvSpPr>
            <a:spLocks noGrp="1"/>
          </p:cNvSpPr>
          <p:nvPr>
            <p:ph type="body" sz="quarter" idx="61"/>
          </p:nvPr>
        </p:nvSpPr>
        <p:spPr/>
        <p:txBody>
          <a:bodyPr/>
          <a:lstStyle/>
          <a:p>
            <a:pPr algn="l" rtl="0"/>
            <a:r>
              <a:rPr lang="en-US" dirty="0"/>
              <a:t>САДРЖАЈ</a:t>
            </a:r>
          </a:p>
        </p:txBody>
      </p:sp>
      <p:sp>
        <p:nvSpPr>
          <p:cNvPr id="28" name="TextBox 27">
            <a:extLst>
              <a:ext uri="{FF2B5EF4-FFF2-40B4-BE49-F238E27FC236}">
                <a16:creationId xmlns:a16="http://schemas.microsoft.com/office/drawing/2014/main" id="{AE22B02D-A4E0-AD45-F798-1FBFD564F0B7}"/>
              </a:ext>
            </a:extLst>
          </p:cNvPr>
          <p:cNvSpPr txBox="1"/>
          <p:nvPr/>
        </p:nvSpPr>
        <p:spPr>
          <a:xfrm>
            <a:off x="697724" y="5032672"/>
            <a:ext cx="3348183" cy="1474314"/>
          </a:xfrm>
          <a:prstGeom prst="rect">
            <a:avLst/>
          </a:prstGeom>
          <a:noFill/>
        </p:spPr>
        <p:txBody>
          <a:bodyPr wrap="square">
            <a:spAutoFit/>
          </a:bodyPr>
          <a:lstStyle/>
          <a:p>
            <a:pPr algn="just"/>
            <a:r>
              <a:rPr lang="lv-LV" dirty="0">
                <a:latin typeface="Calibri" panose="020F0502020204030204" pitchFamily="34" charset="0"/>
                <a:ea typeface="Calibri" panose="020F0502020204030204" pitchFamily="34" charset="0"/>
                <a:cs typeface="Calibri" panose="020F0502020204030204" pitchFamily="34" charset="0"/>
              </a:rPr>
              <a:t>Ово дело је лиценцирано под међународном лиценцом </a:t>
            </a:r>
            <a:r>
              <a:rPr lang="sr-Latn-RS" dirty="0">
                <a:latin typeface="Calibri" panose="020F0502020204030204" pitchFamily="34" charset="0"/>
                <a:ea typeface="Calibri" panose="020F0502020204030204" pitchFamily="34" charset="0"/>
                <a:cs typeface="Calibri" panose="020F0502020204030204" pitchFamily="34" charset="0"/>
              </a:rPr>
              <a:t>„</a:t>
            </a:r>
            <a:r>
              <a:rPr lang="lv-LV" dirty="0">
                <a:latin typeface="Calibri" panose="020F0502020204030204" pitchFamily="34" charset="0"/>
                <a:ea typeface="Calibri" panose="020F0502020204030204" pitchFamily="34" charset="0"/>
                <a:cs typeface="Calibri" panose="020F0502020204030204" pitchFamily="34" charset="0"/>
              </a:rPr>
              <a:t>Creative Commons Attribution-Non-Commercial-No Derivatives 4.0 (CC BY-NC-4.0)</a:t>
            </a:r>
            <a:r>
              <a:rPr lang="en-GB" dirty="0">
                <a:latin typeface="Calibri" panose="020F0502020204030204" pitchFamily="34" charset="0"/>
                <a:ea typeface="Calibri" panose="020F0502020204030204" pitchFamily="34" charset="0"/>
                <a:cs typeface="Calibri" panose="020F0502020204030204" pitchFamily="34" charset="0"/>
              </a:rPr>
              <a:t>”</a:t>
            </a:r>
            <a:endParaRPr lang="en-GB" b="1" dirty="0">
              <a:solidFill>
                <a:srgbClr val="186BA8"/>
              </a:solidFill>
              <a:latin typeface="Calibri" panose="020F0502020204030204" pitchFamily="34" charset="0"/>
              <a:ea typeface="Calibri" panose="020F0502020204030204" pitchFamily="34" charset="0"/>
              <a:cs typeface="Calibri" panose="020F0502020204030204" pitchFamily="34" charset="0"/>
            </a:endParaRPr>
          </a:p>
          <a:p>
            <a:pPr algn="just"/>
            <a:endParaRPr lang="sr-Cyrl-RS" b="1" dirty="0">
              <a:solidFill>
                <a:srgbClr val="186BA8"/>
              </a:solidFill>
              <a:latin typeface="Calibri" panose="020F0502020204030204" pitchFamily="34" charset="0"/>
              <a:ea typeface="Calibri" panose="020F0502020204030204" pitchFamily="34" charset="0"/>
              <a:cs typeface="Calibri" panose="020F0502020204030204" pitchFamily="34" charset="0"/>
            </a:endParaRPr>
          </a:p>
          <a:p>
            <a:pPr algn="just"/>
            <a:r>
              <a:rPr lang="lv-LV" b="1" dirty="0">
                <a:solidFill>
                  <a:srgbClr val="186BA8"/>
                </a:solidFill>
                <a:latin typeface="Calibri" panose="020F0502020204030204" pitchFamily="34" charset="0"/>
                <a:ea typeface="Calibri" panose="020F0502020204030204" pitchFamily="34" charset="0"/>
                <a:cs typeface="Calibri" panose="020F0502020204030204" pitchFamily="34" charset="0"/>
              </a:rPr>
              <a:t>Број пројекта:</a:t>
            </a:r>
            <a:r>
              <a:rPr lang="en-GB" b="1" dirty="0">
                <a:solidFill>
                  <a:srgbClr val="186BA8"/>
                </a:solidFill>
                <a:latin typeface="Calibri" panose="020F0502020204030204" pitchFamily="34" charset="0"/>
                <a:ea typeface="Calibri" panose="020F0502020204030204" pitchFamily="34" charset="0"/>
                <a:cs typeface="Calibri" panose="020F0502020204030204" pitchFamily="34" charset="0"/>
              </a:rPr>
              <a:t> </a:t>
            </a:r>
            <a:r>
              <a:rPr lang="lv-LV" dirty="0">
                <a:latin typeface="Calibri" panose="020F0502020204030204" pitchFamily="34" charset="0"/>
                <a:ea typeface="Calibri" panose="020F0502020204030204" pitchFamily="34" charset="0"/>
                <a:cs typeface="Calibri" panose="020F0502020204030204" pitchFamily="34" charset="0"/>
              </a:rPr>
              <a:t>2021-1-LV01-KA220-HED-000027581 </a:t>
            </a:r>
          </a:p>
        </p:txBody>
      </p:sp>
      <p:pic>
        <p:nvPicPr>
          <p:cNvPr id="29" name="Picture 28">
            <a:extLst>
              <a:ext uri="{FF2B5EF4-FFF2-40B4-BE49-F238E27FC236}">
                <a16:creationId xmlns:a16="http://schemas.microsoft.com/office/drawing/2014/main" id="{BA9BFD05-B60C-E67D-3A62-041B5E71F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724" y="4282773"/>
            <a:ext cx="2070528" cy="705345"/>
          </a:xfrm>
          <a:prstGeom prst="rect">
            <a:avLst/>
          </a:prstGeom>
        </p:spPr>
      </p:pic>
    </p:spTree>
    <p:extLst>
      <p:ext uri="{BB962C8B-B14F-4D97-AF65-F5344CB8AC3E}">
        <p14:creationId xmlns:p14="http://schemas.microsoft.com/office/powerpoint/2010/main" val="82811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rtl="0">
              <a:buFont typeface="Wingdings" panose="05000000000000000000" pitchFamily="2" charset="2"/>
              <a:buChar char="ü"/>
            </a:pPr>
            <a:r>
              <a:rPr lang="en-GB" b="1" dirty="0"/>
              <a:t>Дигитална </a:t>
            </a:r>
            <a:r>
              <a:rPr lang="en-GB" b="1" dirty="0" err="1"/>
              <a:t>писменост</a:t>
            </a:r>
            <a:r>
              <a:rPr lang="en-GB" b="1" dirty="0"/>
              <a:t>:</a:t>
            </a:r>
            <a:r>
              <a:rPr lang="sr-Cyrl-RS" b="1" dirty="0"/>
              <a:t> </a:t>
            </a:r>
            <a:r>
              <a:rPr lang="en-GB" dirty="0"/>
              <a:t>С обзиром на брзу еволуцију технологије, подстицање дигиталне писмености је кључно за студенте технологије. Дигитална писменост се постиже интеграцијом вежби кодирања, пројеката развоја софтвера и употребом различитих дигиталних алата и платформи у </a:t>
            </a:r>
            <a:r>
              <a:rPr lang="en-GB" dirty="0" err="1"/>
              <a:t>наставн</a:t>
            </a:r>
            <a:r>
              <a:rPr lang="sr-Cyrl-RS" dirty="0"/>
              <a:t>ом</a:t>
            </a:r>
            <a:r>
              <a:rPr lang="en-GB" dirty="0"/>
              <a:t> </a:t>
            </a:r>
            <a:r>
              <a:rPr lang="en-GB" dirty="0" err="1"/>
              <a:t>план</a:t>
            </a:r>
            <a:r>
              <a:rPr lang="sr-Cyrl-RS" dirty="0"/>
              <a:t>у</a:t>
            </a:r>
            <a:r>
              <a:rPr lang="en-GB" dirty="0"/>
              <a:t> и </a:t>
            </a:r>
            <a:r>
              <a:rPr lang="en-GB" dirty="0" err="1"/>
              <a:t>програм</a:t>
            </a:r>
            <a:r>
              <a:rPr lang="sr-Cyrl-RS" dirty="0"/>
              <a:t>у</a:t>
            </a:r>
            <a:r>
              <a:rPr lang="en-GB" dirty="0"/>
              <a:t>.</a:t>
            </a:r>
          </a:p>
          <a:p>
            <a:pPr algn="just" rtl="0"/>
            <a:endParaRPr lang="en-GB" dirty="0"/>
          </a:p>
          <a:p>
            <a:pPr marL="342900" indent="-342900" algn="just" rtl="0">
              <a:buFont typeface="Wingdings" panose="05000000000000000000" pitchFamily="2" charset="2"/>
              <a:buChar char="ü"/>
            </a:pPr>
            <a:r>
              <a:rPr lang="en-GB" b="1" dirty="0"/>
              <a:t>Рачунарско </a:t>
            </a:r>
            <a:r>
              <a:rPr lang="en-GB" b="1" dirty="0" err="1"/>
              <a:t>размишљање</a:t>
            </a:r>
            <a:r>
              <a:rPr lang="en-GB" b="1" dirty="0"/>
              <a:t>:</a:t>
            </a:r>
            <a:r>
              <a:rPr lang="sr-Cyrl-RS" b="1" dirty="0"/>
              <a:t> </a:t>
            </a:r>
            <a:r>
              <a:rPr lang="en-GB" dirty="0" err="1"/>
              <a:t>Подучавање</a:t>
            </a:r>
            <a:r>
              <a:rPr lang="en-GB" dirty="0"/>
              <a:t> </a:t>
            </a:r>
            <a:r>
              <a:rPr lang="en-GB" dirty="0" err="1"/>
              <a:t>ученика</a:t>
            </a:r>
            <a:r>
              <a:rPr lang="sr-Cyrl-RS" dirty="0"/>
              <a:t>/студената</a:t>
            </a:r>
            <a:r>
              <a:rPr lang="en-GB" dirty="0"/>
              <a:t> да приступе проблемима на систематичан, логичан начин, као што се ради у компјутерском програмирању, побољшава њихову способност да разложе сложене задатке на делове којима је лакше управљати, што је вештина која је широко применљива у свим СТЕМ </a:t>
            </a:r>
            <a:r>
              <a:rPr lang="en-GB" dirty="0" err="1"/>
              <a:t>областима</a:t>
            </a:r>
            <a:r>
              <a:rPr lang="sr-Cyrl-RS" dirty="0"/>
              <a:t>,</a:t>
            </a:r>
            <a:r>
              <a:rPr lang="en-GB" dirty="0"/>
              <a:t> </a:t>
            </a:r>
            <a:r>
              <a:rPr lang="sr-Cyrl-RS" dirty="0"/>
              <a:t>а </a:t>
            </a:r>
            <a:r>
              <a:rPr lang="en-GB" dirty="0"/>
              <a:t>и шире.</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704057" y="298663"/>
            <a:ext cx="3626280" cy="2375459"/>
          </a:xfrm>
        </p:spPr>
        <p:txBody>
          <a:bodyPr/>
          <a:lstStyle/>
          <a:p>
            <a:pPr algn="l" rtl="0"/>
            <a:r>
              <a:rPr lang="en-GB" sz="3200" dirty="0"/>
              <a:t>Други приступи имплементацији</a:t>
            </a:r>
          </a:p>
          <a:p>
            <a:pPr algn="l" rtl="0"/>
            <a:endParaRPr lang="en-GB" sz="3200" dirty="0"/>
          </a:p>
          <a:p>
            <a:pPr algn="l" rtl="0"/>
            <a:r>
              <a:rPr lang="en-GB" sz="3200" dirty="0"/>
              <a:t>Технологија и рачунарство: дигитална писменост и рачунарско размишљање</a:t>
            </a:r>
            <a:endParaRPr lang="en-IE" sz="3200" dirty="0"/>
          </a:p>
        </p:txBody>
      </p:sp>
    </p:spTree>
    <p:extLst>
      <p:ext uri="{BB962C8B-B14F-4D97-AF65-F5344CB8AC3E}">
        <p14:creationId xmlns:p14="http://schemas.microsoft.com/office/powerpoint/2010/main" val="312427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rtl="0">
              <a:buFont typeface="Wingdings" panose="05000000000000000000" pitchFamily="2" charset="2"/>
              <a:buChar char="ü"/>
            </a:pPr>
            <a:r>
              <a:rPr lang="en-GB" b="1" dirty="0"/>
              <a:t>Критичко </a:t>
            </a:r>
            <a:r>
              <a:rPr lang="en-GB" b="1" dirty="0" err="1"/>
              <a:t>мишљење</a:t>
            </a:r>
            <a:r>
              <a:rPr lang="en-GB" b="1" dirty="0"/>
              <a:t>:</a:t>
            </a:r>
            <a:r>
              <a:rPr lang="sr-Cyrl-RS" b="1" dirty="0"/>
              <a:t> </a:t>
            </a:r>
            <a:r>
              <a:rPr lang="en-GB" dirty="0" err="1"/>
              <a:t>Предавачи</a:t>
            </a:r>
            <a:r>
              <a:rPr lang="en-GB" dirty="0"/>
              <a:t> математике </a:t>
            </a:r>
            <a:r>
              <a:rPr lang="en-GB" dirty="0" err="1"/>
              <a:t>могу</a:t>
            </a:r>
            <a:r>
              <a:rPr lang="en-GB" dirty="0"/>
              <a:t> </a:t>
            </a:r>
            <a:r>
              <a:rPr lang="sr-Cyrl-RS" dirty="0"/>
              <a:t>да осмисле</a:t>
            </a:r>
            <a:r>
              <a:rPr lang="en-GB" dirty="0"/>
              <a:t> наставне планове и програме који </a:t>
            </a:r>
            <a:r>
              <a:rPr lang="en-GB" dirty="0" err="1"/>
              <a:t>изазивају</a:t>
            </a:r>
            <a:r>
              <a:rPr lang="en-GB" dirty="0"/>
              <a:t> </a:t>
            </a:r>
            <a:r>
              <a:rPr lang="en-GB" dirty="0" err="1"/>
              <a:t>ученике</a:t>
            </a:r>
            <a:r>
              <a:rPr lang="sr-Cyrl-RS" dirty="0"/>
              <a:t>/студенте</a:t>
            </a:r>
            <a:r>
              <a:rPr lang="en-GB" dirty="0"/>
              <a:t> да преиспитују претпоставке, процењују аргументе и анализирају сложене проблеме. </a:t>
            </a:r>
            <a:r>
              <a:rPr lang="sr-Cyrl-RS" dirty="0"/>
              <a:t>Акценат </a:t>
            </a:r>
            <a:r>
              <a:rPr lang="en-GB" dirty="0" err="1"/>
              <a:t>на</a:t>
            </a:r>
            <a:r>
              <a:rPr lang="en-GB" dirty="0"/>
              <a:t> увођењу тема кроз сценарије из стварног света </a:t>
            </a:r>
            <a:r>
              <a:rPr lang="en-GB" dirty="0" err="1"/>
              <a:t>може</a:t>
            </a:r>
            <a:r>
              <a:rPr lang="en-GB" dirty="0"/>
              <a:t> </a:t>
            </a:r>
            <a:r>
              <a:rPr lang="sr-Cyrl-RS" dirty="0"/>
              <a:t>да подстакне</a:t>
            </a:r>
            <a:r>
              <a:rPr lang="en-GB" dirty="0"/>
              <a:t> </a:t>
            </a:r>
            <a:r>
              <a:rPr lang="en-GB" dirty="0" err="1"/>
              <a:t>ученике</a:t>
            </a:r>
            <a:r>
              <a:rPr lang="sr-Cyrl-RS" dirty="0"/>
              <a:t>/студенте</a:t>
            </a:r>
            <a:r>
              <a:rPr lang="en-GB" dirty="0"/>
              <a:t> да примењују логичко резоновање и апстрактно размишљање како би пронашли решења.</a:t>
            </a:r>
            <a:br>
              <a:rPr lang="en-GB" dirty="0"/>
            </a:br>
            <a:endParaRPr lang="en-GB" dirty="0"/>
          </a:p>
          <a:p>
            <a:pPr marL="342900" indent="-342900" algn="just" rtl="0">
              <a:buFont typeface="Wingdings" panose="05000000000000000000" pitchFamily="2" charset="2"/>
              <a:buChar char="ü"/>
            </a:pPr>
            <a:r>
              <a:rPr lang="en-GB" b="1" dirty="0"/>
              <a:t>Решавање </a:t>
            </a:r>
            <a:r>
              <a:rPr lang="en-GB" b="1" dirty="0" err="1"/>
              <a:t>проблема</a:t>
            </a:r>
            <a:r>
              <a:rPr lang="en-GB" b="1" dirty="0"/>
              <a:t>:</a:t>
            </a:r>
            <a:r>
              <a:rPr lang="sr-Cyrl-RS" b="1" dirty="0"/>
              <a:t> </a:t>
            </a:r>
            <a:r>
              <a:rPr lang="en-GB" dirty="0" err="1"/>
              <a:t>Укључивање</a:t>
            </a:r>
            <a:r>
              <a:rPr lang="en-GB" dirty="0"/>
              <a:t> отворених проблема који имају више решења или приступа </a:t>
            </a:r>
            <a:r>
              <a:rPr lang="en-GB" dirty="0" err="1"/>
              <a:t>учи</a:t>
            </a:r>
            <a:r>
              <a:rPr lang="en-GB" dirty="0"/>
              <a:t> </a:t>
            </a:r>
            <a:r>
              <a:rPr lang="en-GB" dirty="0" err="1"/>
              <a:t>ученике</a:t>
            </a:r>
            <a:r>
              <a:rPr lang="sr-Cyrl-RS" dirty="0"/>
              <a:t>/студенте</a:t>
            </a:r>
            <a:r>
              <a:rPr lang="en-GB" dirty="0"/>
              <a:t> </a:t>
            </a:r>
            <a:r>
              <a:rPr lang="en-GB" dirty="0" err="1"/>
              <a:t>да</a:t>
            </a:r>
            <a:r>
              <a:rPr lang="en-GB" dirty="0"/>
              <a:t> </a:t>
            </a:r>
            <a:r>
              <a:rPr lang="en-GB" dirty="0" err="1"/>
              <a:t>мо</a:t>
            </a:r>
            <a:r>
              <a:rPr lang="sr-Cyrl-RS" dirty="0"/>
              <a:t>гу</a:t>
            </a:r>
            <a:r>
              <a:rPr lang="en-GB" dirty="0"/>
              <a:t> </a:t>
            </a:r>
            <a:r>
              <a:rPr lang="sr-Cyrl-RS" dirty="0"/>
              <a:t>да постоје</a:t>
            </a:r>
            <a:r>
              <a:rPr lang="en-GB" dirty="0"/>
              <a:t> неколико путева до тачног одговора, подстичући флексибилност у размишљању и отпорност у суочавању са изазовима.</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854280" y="925680"/>
            <a:ext cx="3384617" cy="2375459"/>
          </a:xfrm>
        </p:spPr>
        <p:txBody>
          <a:bodyPr/>
          <a:lstStyle/>
          <a:p>
            <a:pPr algn="l" rtl="0"/>
            <a:r>
              <a:rPr lang="en-GB" sz="3200" dirty="0"/>
              <a:t>Други приступи имплементацији</a:t>
            </a:r>
          </a:p>
          <a:p>
            <a:pPr algn="l" rtl="0"/>
            <a:endParaRPr lang="en-GB" sz="3200" dirty="0"/>
          </a:p>
          <a:p>
            <a:pPr algn="l" rtl="0"/>
            <a:r>
              <a:rPr lang="en-GB" sz="3200" dirty="0"/>
              <a:t>Математика: критичко мишљење и решавање проблема</a:t>
            </a:r>
            <a:endParaRPr lang="en-IE" sz="3200" dirty="0"/>
          </a:p>
        </p:txBody>
      </p:sp>
    </p:spTree>
    <p:extLst>
      <p:ext uri="{BB962C8B-B14F-4D97-AF65-F5344CB8AC3E}">
        <p14:creationId xmlns:p14="http://schemas.microsoft.com/office/powerpoint/2010/main" val="389015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04656"/>
            <a:ext cx="7094673" cy="5703161"/>
          </a:xfrm>
        </p:spPr>
        <p:txBody>
          <a:bodyPr/>
          <a:lstStyle/>
          <a:p>
            <a:pPr marL="342900" indent="-342900" algn="just">
              <a:buFont typeface="Wingdings" panose="05000000000000000000" pitchFamily="2" charset="2"/>
              <a:buChar char="ü"/>
            </a:pPr>
            <a:r>
              <a:rPr lang="en-GB" b="1" dirty="0" err="1"/>
              <a:t>Комуникација</a:t>
            </a:r>
            <a:r>
              <a:rPr lang="en-GB" b="1" dirty="0"/>
              <a:t>:</a:t>
            </a:r>
            <a:r>
              <a:rPr lang="sr-Cyrl-RS" b="1" dirty="0"/>
              <a:t> </a:t>
            </a:r>
            <a:r>
              <a:rPr lang="en-GB" dirty="0" err="1"/>
              <a:t>Ефикасна</a:t>
            </a:r>
            <a:r>
              <a:rPr lang="en-GB" dirty="0"/>
              <a:t> комуникација је неопходна у </a:t>
            </a:r>
            <a:r>
              <a:rPr lang="en-GB" dirty="0" err="1"/>
              <a:t>свим</a:t>
            </a:r>
            <a:r>
              <a:rPr lang="en-GB" dirty="0"/>
              <a:t> СТЕМ</a:t>
            </a:r>
            <a:r>
              <a:rPr lang="sr-Cyrl-RS" dirty="0"/>
              <a:t> </a:t>
            </a:r>
            <a:r>
              <a:rPr lang="en-GB" dirty="0" err="1"/>
              <a:t>областима</a:t>
            </a:r>
            <a:r>
              <a:rPr lang="en-GB" dirty="0"/>
              <a:t>, посебно када пројекти постају интердисциплинарни. </a:t>
            </a:r>
            <a:r>
              <a:rPr lang="sr-Cyrl-RS" dirty="0"/>
              <a:t>Ученици/с</a:t>
            </a:r>
            <a:r>
              <a:rPr lang="en-GB" dirty="0" err="1"/>
              <a:t>туденти</a:t>
            </a:r>
            <a:r>
              <a:rPr lang="en-GB" dirty="0"/>
              <a:t> </a:t>
            </a:r>
            <a:r>
              <a:rPr lang="en-GB" dirty="0" err="1"/>
              <a:t>могу</a:t>
            </a:r>
            <a:r>
              <a:rPr lang="en-GB" dirty="0"/>
              <a:t> </a:t>
            </a:r>
            <a:r>
              <a:rPr lang="sr-Cyrl-RS" dirty="0"/>
              <a:t>да добију</a:t>
            </a:r>
            <a:r>
              <a:rPr lang="en-GB" dirty="0"/>
              <a:t> задатак да представе своје налазе различитој публици, пишу техничке извештаје или сарађују </a:t>
            </a:r>
            <a:r>
              <a:rPr lang="en-GB" dirty="0" err="1"/>
              <a:t>са</a:t>
            </a:r>
            <a:r>
              <a:rPr lang="en-GB" dirty="0"/>
              <a:t> </a:t>
            </a:r>
            <a:r>
              <a:rPr lang="en-GB" dirty="0" err="1"/>
              <a:t>вршњацима</a:t>
            </a:r>
            <a:r>
              <a:rPr lang="sr-Cyrl-RS" dirty="0"/>
              <a:t>/колегама</a:t>
            </a:r>
            <a:r>
              <a:rPr lang="en-GB" dirty="0"/>
              <a:t> из различитих СТЕМ дисциплина.</a:t>
            </a:r>
          </a:p>
          <a:p>
            <a:pPr marL="342900" indent="-342900" algn="just" rtl="0">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b="1" dirty="0"/>
              <a:t>Социо-емоционалне </a:t>
            </a:r>
            <a:r>
              <a:rPr lang="en-GB" b="1" dirty="0" err="1"/>
              <a:t>вештине</a:t>
            </a:r>
            <a:r>
              <a:rPr lang="en-GB" b="1" dirty="0"/>
              <a:t>:</a:t>
            </a:r>
            <a:r>
              <a:rPr lang="sr-Cyrl-RS" b="1" dirty="0"/>
              <a:t> </a:t>
            </a:r>
            <a:r>
              <a:rPr lang="en-GB" dirty="0" err="1"/>
              <a:t>Групни</a:t>
            </a:r>
            <a:r>
              <a:rPr lang="en-GB" dirty="0"/>
              <a:t> пројекти и окружења за заједничко учење такође служе као платформе за развој социо-емоционалних вештина као што су емпатија, лидерство и решавање конфликата. Ове вештине су кључне за тимски рад и лидерство у </a:t>
            </a:r>
            <a:r>
              <a:rPr lang="en-GB" dirty="0" err="1"/>
              <a:t>каријерама</a:t>
            </a:r>
            <a:r>
              <a:rPr lang="sr-Cyrl-RS" dirty="0"/>
              <a:t> из </a:t>
            </a:r>
            <a:r>
              <a:rPr lang="en-GB" dirty="0"/>
              <a:t>СТЕМ </a:t>
            </a:r>
            <a:r>
              <a:rPr lang="sr-Cyrl-RS" dirty="0"/>
              <a:t>области</a:t>
            </a:r>
            <a:r>
              <a:rPr lang="en-GB" dirty="0"/>
              <a:t>.</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a:xfrm>
            <a:off x="638743" y="435823"/>
            <a:ext cx="3325834" cy="2375459"/>
          </a:xfrm>
        </p:spPr>
        <p:txBody>
          <a:bodyPr/>
          <a:lstStyle/>
          <a:p>
            <a:pPr algn="l" rtl="0"/>
            <a:r>
              <a:rPr lang="en-GB" sz="3200" dirty="0"/>
              <a:t>Други приступи имплементацији</a:t>
            </a:r>
          </a:p>
          <a:p>
            <a:pPr algn="l" rtl="0"/>
            <a:endParaRPr lang="en-GB" sz="3200" dirty="0"/>
          </a:p>
          <a:p>
            <a:pPr algn="l" rtl="0"/>
            <a:r>
              <a:rPr lang="en-GB" sz="3200" dirty="0" err="1"/>
              <a:t>Интердисципли</a:t>
            </a:r>
            <a:r>
              <a:rPr lang="sr-Cyrl-RS" sz="3200" dirty="0"/>
              <a:t>-</a:t>
            </a:r>
            <a:r>
              <a:rPr lang="en-GB" sz="3200" dirty="0" err="1"/>
              <a:t>нарни</a:t>
            </a:r>
            <a:r>
              <a:rPr lang="en-GB" sz="3200" dirty="0"/>
              <a:t> СТЕМ пројекти: </a:t>
            </a:r>
            <a:r>
              <a:rPr lang="sr-Cyrl-RS" sz="3200" dirty="0"/>
              <a:t>к</a:t>
            </a:r>
            <a:r>
              <a:rPr lang="en-GB" sz="3200" dirty="0" err="1"/>
              <a:t>омуникаци</a:t>
            </a:r>
            <a:r>
              <a:rPr lang="sr-Cyrl-RS" sz="3200" dirty="0"/>
              <a:t>јске</a:t>
            </a:r>
            <a:r>
              <a:rPr lang="en-GB" sz="3200" dirty="0"/>
              <a:t> и социо-емоционалне вештине</a:t>
            </a:r>
            <a:endParaRPr lang="en-IE" sz="3200" dirty="0"/>
          </a:p>
        </p:txBody>
      </p:sp>
    </p:spTree>
    <p:extLst>
      <p:ext uri="{BB962C8B-B14F-4D97-AF65-F5344CB8AC3E}">
        <p14:creationId xmlns:p14="http://schemas.microsoft.com/office/powerpoint/2010/main" val="80137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aterfall between large hills">
            <a:extLst>
              <a:ext uri="{FF2B5EF4-FFF2-40B4-BE49-F238E27FC236}">
                <a16:creationId xmlns:a16="http://schemas.microsoft.com/office/drawing/2014/main" id="{AADC1EEF-91DA-6DC7-F8A1-9D19E02FBCF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B822F5B-9DC4-E6F0-D5EA-3C3E4C5CD160}"/>
              </a:ext>
            </a:extLst>
          </p:cNvPr>
          <p:cNvSpPr>
            <a:spLocks noGrp="1"/>
          </p:cNvSpPr>
          <p:nvPr>
            <p:ph type="body" sz="quarter" idx="30"/>
          </p:nvPr>
        </p:nvSpPr>
        <p:spPr>
          <a:xfrm>
            <a:off x="640956" y="974462"/>
            <a:ext cx="7184198" cy="808098"/>
          </a:xfrm>
        </p:spPr>
        <p:txBody>
          <a:bodyPr/>
          <a:lstStyle/>
          <a:p>
            <a:pPr algn="l" rtl="0"/>
            <a:r>
              <a:rPr lang="en-GB" sz="3000" dirty="0"/>
              <a:t>Пример </a:t>
            </a:r>
            <a:r>
              <a:rPr lang="en-GB" sz="3000" dirty="0" err="1"/>
              <a:t>интеграције</a:t>
            </a:r>
            <a:r>
              <a:rPr lang="en-GB" sz="3000" dirty="0"/>
              <a:t> </a:t>
            </a:r>
            <a:r>
              <a:rPr lang="sr-Cyrl-RS" sz="3000" dirty="0"/>
              <a:t>вештина за 21. век</a:t>
            </a:r>
            <a:r>
              <a:rPr lang="en-GB" sz="3000" dirty="0"/>
              <a:t> у инжењерски наставни план и програм</a:t>
            </a:r>
            <a:endParaRPr lang="en-IE" sz="3000" dirty="0"/>
          </a:p>
        </p:txBody>
      </p:sp>
      <p:sp>
        <p:nvSpPr>
          <p:cNvPr id="4" name="Text Placeholder 3">
            <a:extLst>
              <a:ext uri="{FF2B5EF4-FFF2-40B4-BE49-F238E27FC236}">
                <a16:creationId xmlns:a16="http://schemas.microsoft.com/office/drawing/2014/main" id="{999A142E-BB38-CD10-716C-DC1EC726143F}"/>
              </a:ext>
            </a:extLst>
          </p:cNvPr>
          <p:cNvSpPr>
            <a:spLocks noGrp="1"/>
          </p:cNvSpPr>
          <p:nvPr>
            <p:ph type="body" sz="quarter" idx="48"/>
          </p:nvPr>
        </p:nvSpPr>
        <p:spPr>
          <a:xfrm>
            <a:off x="640956" y="2203536"/>
            <a:ext cx="6749339" cy="2965622"/>
          </a:xfrm>
        </p:spPr>
        <p:txBody>
          <a:bodyPr/>
          <a:lstStyle/>
          <a:p>
            <a:pPr algn="just" rtl="0"/>
            <a:r>
              <a:rPr lang="en-GB" sz="2000" dirty="0"/>
              <a:t>Уведен је семестрални модул учења заснован на пројектима где студенти имају задатак да дизајнирају одржива решења </a:t>
            </a:r>
            <a:r>
              <a:rPr lang="en-GB" sz="2000" dirty="0" err="1"/>
              <a:t>за</a:t>
            </a:r>
            <a:r>
              <a:rPr lang="en-GB" sz="2000" dirty="0"/>
              <a:t> </a:t>
            </a:r>
            <a:r>
              <a:rPr lang="en-GB" sz="2000" dirty="0" err="1"/>
              <a:t>вод</a:t>
            </a:r>
            <a:r>
              <a:rPr lang="sr-Cyrl-RS" sz="2000" dirty="0"/>
              <a:t>оснабдевање</a:t>
            </a:r>
            <a:r>
              <a:rPr lang="en-GB" sz="2000" dirty="0"/>
              <a:t> за руралне заједнице, захтевајући од њих да примене своје инжењерско знање на проблем из стварног света. Током целог пројекта, студенти </a:t>
            </a:r>
            <a:r>
              <a:rPr lang="en-GB" sz="2000" dirty="0" err="1"/>
              <a:t>примењују</a:t>
            </a:r>
            <a:r>
              <a:rPr lang="en-GB" sz="2000" dirty="0"/>
              <a:t> </a:t>
            </a:r>
            <a:r>
              <a:rPr lang="en-GB" sz="2000" dirty="0" err="1"/>
              <a:t>вештине</a:t>
            </a:r>
            <a:r>
              <a:rPr lang="sr-Cyrl-RS" sz="2000" dirty="0"/>
              <a:t> за 21. век</a:t>
            </a:r>
            <a:r>
              <a:rPr lang="en-GB" sz="2000" dirty="0"/>
              <a:t> као што су критичко размишљање, сарадња </a:t>
            </a:r>
            <a:r>
              <a:rPr lang="en-GB" sz="2000" dirty="0" err="1"/>
              <a:t>са</a:t>
            </a:r>
            <a:r>
              <a:rPr lang="en-GB" sz="2000" dirty="0"/>
              <a:t> </a:t>
            </a:r>
            <a:r>
              <a:rPr lang="sr-Cyrl-RS" sz="2000" dirty="0"/>
              <a:t>колегама</a:t>
            </a:r>
            <a:r>
              <a:rPr lang="en-GB" sz="2000" dirty="0"/>
              <a:t> и професионалцима </a:t>
            </a:r>
            <a:r>
              <a:rPr lang="en-GB" sz="2000" dirty="0" err="1"/>
              <a:t>из</a:t>
            </a:r>
            <a:r>
              <a:rPr lang="en-GB" sz="2000" dirty="0"/>
              <a:t> </a:t>
            </a:r>
            <a:r>
              <a:rPr lang="sr-Cyrl-RS" sz="2000" dirty="0"/>
              <a:t>привреде</a:t>
            </a:r>
            <a:r>
              <a:rPr lang="en-GB" sz="2000" dirty="0"/>
              <a:t> и коришћење алата за дигиталну симулацију, што кулминира свеобухватним разумевањем техничких и друштвено-економских аспеката њихових решења.</a:t>
            </a:r>
            <a:endParaRPr lang="en-IE" sz="2000" dirty="0"/>
          </a:p>
        </p:txBody>
      </p:sp>
    </p:spTree>
    <p:extLst>
      <p:ext uri="{BB962C8B-B14F-4D97-AF65-F5344CB8AC3E}">
        <p14:creationId xmlns:p14="http://schemas.microsoft.com/office/powerpoint/2010/main" val="338811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ADC1EEF-91DA-6DC7-F8A1-9D19E02FBCFF}"/>
              </a:ext>
            </a:extLst>
          </p:cNvPr>
          <p:cNvPicPr>
            <a:picLocks noGrp="1" noChangeAspect="1"/>
          </p:cNvPicPr>
          <p:nvPr>
            <p:ph type="pic" sz="quarter" idx="21"/>
          </p:nvPr>
        </p:nvPicPr>
        <p:blipFill>
          <a:blip r:embed="rId2"/>
          <a:srcRect/>
          <a:stretch/>
        </p:blipFill>
        <p:spPr/>
      </p:pic>
      <p:sp>
        <p:nvSpPr>
          <p:cNvPr id="3" name="Text Placeholder 2">
            <a:extLst>
              <a:ext uri="{FF2B5EF4-FFF2-40B4-BE49-F238E27FC236}">
                <a16:creationId xmlns:a16="http://schemas.microsoft.com/office/drawing/2014/main" id="{9B822F5B-9DC4-E6F0-D5EA-3C3E4C5CD160}"/>
              </a:ext>
            </a:extLst>
          </p:cNvPr>
          <p:cNvSpPr>
            <a:spLocks noGrp="1"/>
          </p:cNvSpPr>
          <p:nvPr>
            <p:ph type="body" sz="quarter" idx="30"/>
          </p:nvPr>
        </p:nvSpPr>
        <p:spPr>
          <a:xfrm>
            <a:off x="158262" y="974462"/>
            <a:ext cx="7833946" cy="808098"/>
          </a:xfrm>
        </p:spPr>
        <p:txBody>
          <a:bodyPr/>
          <a:lstStyle/>
          <a:p>
            <a:pPr algn="l" rtl="0"/>
            <a:r>
              <a:rPr lang="en-GB" sz="3200" dirty="0"/>
              <a:t>Пример </a:t>
            </a:r>
            <a:r>
              <a:rPr lang="en-GB" sz="3200" dirty="0" err="1"/>
              <a:t>интеграције</a:t>
            </a:r>
            <a:r>
              <a:rPr lang="en-GB" sz="3200" dirty="0"/>
              <a:t> </a:t>
            </a:r>
            <a:r>
              <a:rPr lang="sr-Cyrl-RS" sz="3200" dirty="0"/>
              <a:t>вештина за 21. век</a:t>
            </a:r>
            <a:r>
              <a:rPr lang="en-GB" sz="3200" dirty="0"/>
              <a:t> у наставни план и програм математике</a:t>
            </a:r>
            <a:endParaRPr lang="en-IE" sz="3200" dirty="0"/>
          </a:p>
        </p:txBody>
      </p:sp>
      <p:sp>
        <p:nvSpPr>
          <p:cNvPr id="4" name="Text Placeholder 3">
            <a:extLst>
              <a:ext uri="{FF2B5EF4-FFF2-40B4-BE49-F238E27FC236}">
                <a16:creationId xmlns:a16="http://schemas.microsoft.com/office/drawing/2014/main" id="{999A142E-BB38-CD10-716C-DC1EC726143F}"/>
              </a:ext>
            </a:extLst>
          </p:cNvPr>
          <p:cNvSpPr>
            <a:spLocks noGrp="1"/>
          </p:cNvSpPr>
          <p:nvPr>
            <p:ph type="body" sz="quarter" idx="48"/>
          </p:nvPr>
        </p:nvSpPr>
        <p:spPr>
          <a:xfrm>
            <a:off x="640956" y="2203536"/>
            <a:ext cx="6749339" cy="2965622"/>
          </a:xfrm>
        </p:spPr>
        <p:txBody>
          <a:bodyPr/>
          <a:lstStyle/>
          <a:p>
            <a:pPr algn="just" rtl="0"/>
            <a:r>
              <a:rPr lang="en-GB" sz="2000" dirty="0"/>
              <a:t>Идеја је да се створи импресивно искуство учења за студенте </a:t>
            </a:r>
            <a:r>
              <a:rPr lang="en-GB" sz="2000" dirty="0" err="1"/>
              <a:t>математике</a:t>
            </a:r>
            <a:r>
              <a:rPr lang="en-GB" sz="2000" dirty="0"/>
              <a:t> </a:t>
            </a:r>
            <a:r>
              <a:rPr lang="en-GB" sz="2000" dirty="0" err="1"/>
              <a:t>развојем</a:t>
            </a:r>
            <a:r>
              <a:rPr lang="en-GB" sz="2000" dirty="0"/>
              <a:t> </a:t>
            </a:r>
            <a:r>
              <a:rPr lang="en-GB" sz="2000" dirty="0" err="1"/>
              <a:t>апликација</a:t>
            </a:r>
            <a:r>
              <a:rPr lang="sr-Cyrl-RS" sz="2000" dirty="0"/>
              <a:t> проширене реалности за</a:t>
            </a:r>
            <a:r>
              <a:rPr lang="en-GB" sz="2000" dirty="0"/>
              <a:t> које визуелизују сложене математичке концепте. Бавећи се математичким проблемима у динамичном, </a:t>
            </a:r>
            <a:r>
              <a:rPr lang="en-GB" sz="2000" dirty="0" err="1"/>
              <a:t>интерактивном</a:t>
            </a:r>
            <a:r>
              <a:rPr lang="en-GB" sz="2000" dirty="0"/>
              <a:t> </a:t>
            </a:r>
            <a:r>
              <a:rPr lang="en-GB" sz="2000" dirty="0" err="1"/>
              <a:t>окружењу</a:t>
            </a:r>
            <a:r>
              <a:rPr lang="sr-Cyrl-RS" sz="2000" dirty="0"/>
              <a:t> проширене реалности</a:t>
            </a:r>
            <a:r>
              <a:rPr lang="en-GB" sz="2000" dirty="0"/>
              <a:t>, </a:t>
            </a:r>
            <a:r>
              <a:rPr lang="en-GB" sz="2000" dirty="0" err="1"/>
              <a:t>ученици</a:t>
            </a:r>
            <a:r>
              <a:rPr lang="sr-Cyrl-RS" sz="2000" dirty="0"/>
              <a:t>/студенти</a:t>
            </a:r>
            <a:r>
              <a:rPr lang="en-GB" sz="2000" dirty="0"/>
              <a:t> се подстичу да истражују, експериментишу и сарађују. Овај приступ који размишља унапред не само да побољшава разумевање и </a:t>
            </a:r>
            <a:r>
              <a:rPr lang="sr-Cyrl-RS" sz="2000" dirty="0"/>
              <a:t>памћење</a:t>
            </a:r>
            <a:r>
              <a:rPr lang="en-GB" sz="2000" dirty="0"/>
              <a:t> математичких теорија </a:t>
            </a:r>
            <a:r>
              <a:rPr lang="en-GB" sz="2000" dirty="0" err="1"/>
              <a:t>код</a:t>
            </a:r>
            <a:r>
              <a:rPr lang="en-GB" sz="2000" dirty="0"/>
              <a:t> </a:t>
            </a:r>
            <a:r>
              <a:rPr lang="en-GB" sz="2000" dirty="0" err="1"/>
              <a:t>ученика</a:t>
            </a:r>
            <a:r>
              <a:rPr lang="sr-Cyrl-RS" sz="2000" dirty="0"/>
              <a:t>/студената</a:t>
            </a:r>
            <a:r>
              <a:rPr lang="en-GB" sz="2000" dirty="0"/>
              <a:t>, већ и </a:t>
            </a:r>
            <a:r>
              <a:rPr lang="en-GB" sz="2000" dirty="0" err="1"/>
              <a:t>негује</a:t>
            </a:r>
            <a:r>
              <a:rPr lang="en-GB" sz="2000" dirty="0"/>
              <a:t> </a:t>
            </a:r>
            <a:r>
              <a:rPr lang="sr-Cyrl-RS" sz="2000" dirty="0"/>
              <a:t>значајне</a:t>
            </a:r>
            <a:r>
              <a:rPr lang="en-GB" sz="2000" dirty="0"/>
              <a:t> вештине 21. века као што су решавање проблема, креативност и </a:t>
            </a:r>
            <a:r>
              <a:rPr lang="en-GB" sz="2000" dirty="0" err="1"/>
              <a:t>технолошк</a:t>
            </a:r>
            <a:r>
              <a:rPr lang="sr-Cyrl-RS" sz="2000" dirty="0"/>
              <a:t>е</a:t>
            </a:r>
            <a:r>
              <a:rPr lang="en-GB" sz="2000" dirty="0"/>
              <a:t> </a:t>
            </a:r>
            <a:r>
              <a:rPr lang="en-GB" sz="2000" dirty="0" err="1"/>
              <a:t>вештин</a:t>
            </a:r>
            <a:r>
              <a:rPr lang="sr-Cyrl-RS" sz="2000" dirty="0"/>
              <a:t>е</a:t>
            </a:r>
            <a:r>
              <a:rPr lang="en-GB" sz="2000" dirty="0"/>
              <a:t>.</a:t>
            </a:r>
            <a:endParaRPr lang="en-IE" sz="2000" dirty="0"/>
          </a:p>
        </p:txBody>
      </p:sp>
    </p:spTree>
    <p:extLst>
      <p:ext uri="{BB962C8B-B14F-4D97-AF65-F5344CB8AC3E}">
        <p14:creationId xmlns:p14="http://schemas.microsoft.com/office/powerpoint/2010/main" val="24343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lgn="l" rtl="0"/>
              <a:t>25</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842867"/>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pPr algn="l" rtl="0"/>
            <a:r>
              <a:rPr lang="en-US" dirty="0">
                <a:solidFill>
                  <a:schemeClr val="bg1"/>
                </a:solidFill>
              </a:rPr>
              <a:t>Интердисциплинарни приступи</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sz="9600" b="1" dirty="0">
                <a:solidFill>
                  <a:schemeClr val="bg1"/>
                </a:solidFill>
              </a:rPr>
              <a:t>03</a:t>
            </a:r>
          </a:p>
        </p:txBody>
      </p:sp>
      <p:pic>
        <p:nvPicPr>
          <p:cNvPr id="6" name="Picture 5" descr="Businessman using digital tablet in meeting">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4227"/>
            <a:ext cx="7186669" cy="4789942"/>
          </a:xfrm>
          <a:prstGeom prst="rect">
            <a:avLst/>
          </a:prstGeom>
        </p:spPr>
      </p:pic>
    </p:spTree>
    <p:extLst>
      <p:ext uri="{BB962C8B-B14F-4D97-AF65-F5344CB8AC3E}">
        <p14:creationId xmlns:p14="http://schemas.microsoft.com/office/powerpoint/2010/main" val="43926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635A8225-41AD-6FC7-A3B5-AC82F10798A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33D2532-2398-104F-B305-5A31AF1808FA}"/>
              </a:ext>
            </a:extLst>
          </p:cNvPr>
          <p:cNvSpPr>
            <a:spLocks noGrp="1"/>
          </p:cNvSpPr>
          <p:nvPr>
            <p:ph type="body" sz="quarter" idx="30"/>
          </p:nvPr>
        </p:nvSpPr>
        <p:spPr>
          <a:xfrm>
            <a:off x="2363461" y="502176"/>
            <a:ext cx="7826824" cy="723352"/>
          </a:xfrm>
        </p:spPr>
        <p:txBody>
          <a:bodyPr/>
          <a:lstStyle/>
          <a:p>
            <a:pPr algn="l" rtl="0"/>
            <a:r>
              <a:rPr lang="en-GB" sz="3000" dirty="0"/>
              <a:t>Интердисциплинарни приступи у СТЕМ </a:t>
            </a:r>
            <a:r>
              <a:rPr lang="sr-Cyrl-RS" sz="3000" dirty="0"/>
              <a:t>областима </a:t>
            </a:r>
            <a:r>
              <a:rPr lang="en-GB" sz="3000" dirty="0" err="1"/>
              <a:t>за</a:t>
            </a:r>
            <a:r>
              <a:rPr lang="en-GB" sz="3000" dirty="0"/>
              <a:t> </a:t>
            </a:r>
            <a:r>
              <a:rPr lang="en-GB" sz="3000" dirty="0" err="1"/>
              <a:t>развој</a:t>
            </a:r>
            <a:r>
              <a:rPr lang="en-GB" sz="3000" dirty="0"/>
              <a:t> </a:t>
            </a:r>
            <a:r>
              <a:rPr lang="sr-Cyrl-RS" sz="3000" dirty="0"/>
              <a:t>вештина за 21. век</a:t>
            </a:r>
            <a:endParaRPr lang="en-GB" sz="3000" dirty="0"/>
          </a:p>
          <a:p>
            <a:pPr algn="l" rtl="0"/>
            <a:endParaRPr lang="en-IE" sz="3000" dirty="0"/>
          </a:p>
        </p:txBody>
      </p:sp>
      <p:sp>
        <p:nvSpPr>
          <p:cNvPr id="4" name="Text Placeholder 3">
            <a:extLst>
              <a:ext uri="{FF2B5EF4-FFF2-40B4-BE49-F238E27FC236}">
                <a16:creationId xmlns:a16="http://schemas.microsoft.com/office/drawing/2014/main" id="{53E38CE6-223D-657E-BD3F-DBE52B8E889F}"/>
              </a:ext>
            </a:extLst>
          </p:cNvPr>
          <p:cNvSpPr>
            <a:spLocks noGrp="1"/>
          </p:cNvSpPr>
          <p:nvPr>
            <p:ph type="body" sz="quarter" idx="48"/>
          </p:nvPr>
        </p:nvSpPr>
        <p:spPr>
          <a:xfrm>
            <a:off x="2133600" y="1694964"/>
            <a:ext cx="7975599" cy="2654613"/>
          </a:xfrm>
        </p:spPr>
        <p:txBody>
          <a:bodyPr/>
          <a:lstStyle/>
          <a:p>
            <a:pPr algn="just" rtl="0"/>
            <a:r>
              <a:rPr lang="en-GB" sz="2200" dirty="0"/>
              <a:t>Интердисциплинарна природа СТЕМ образовања пружа </a:t>
            </a:r>
            <a:r>
              <a:rPr lang="en-GB" sz="2200" dirty="0" err="1"/>
              <a:t>плодно</a:t>
            </a:r>
            <a:r>
              <a:rPr lang="en-GB" sz="2200" dirty="0"/>
              <a:t> </a:t>
            </a:r>
            <a:r>
              <a:rPr lang="en-GB" sz="2200" dirty="0" err="1"/>
              <a:t>тл</a:t>
            </a:r>
            <a:r>
              <a:rPr lang="sr-Cyrl-RS" sz="2200" dirty="0"/>
              <a:t>е</a:t>
            </a:r>
            <a:r>
              <a:rPr lang="en-GB" sz="2200" dirty="0"/>
              <a:t> за интеграцију и подучавање </a:t>
            </a:r>
            <a:r>
              <a:rPr lang="en-GB" sz="2200" dirty="0" err="1"/>
              <a:t>вештина</a:t>
            </a:r>
            <a:r>
              <a:rPr lang="en-GB" sz="2200" dirty="0"/>
              <a:t> </a:t>
            </a:r>
            <a:r>
              <a:rPr lang="sr-Cyrl-RS" sz="2200" dirty="0"/>
              <a:t>за </a:t>
            </a:r>
            <a:r>
              <a:rPr lang="en-GB" sz="2200" dirty="0"/>
              <a:t>21. </a:t>
            </a:r>
            <a:r>
              <a:rPr lang="en-GB" sz="2200" dirty="0" err="1"/>
              <a:t>век</a:t>
            </a:r>
            <a:r>
              <a:rPr lang="en-GB" sz="2200" dirty="0"/>
              <a:t> р</a:t>
            </a:r>
            <a:r>
              <a:rPr lang="sr-Cyrl-RS" sz="2200" dirty="0"/>
              <a:t>ушењем</a:t>
            </a:r>
            <a:r>
              <a:rPr lang="en-GB" sz="2200" dirty="0"/>
              <a:t> </a:t>
            </a:r>
            <a:r>
              <a:rPr lang="en-GB" sz="2200" dirty="0" err="1"/>
              <a:t>традиционалних</a:t>
            </a:r>
            <a:r>
              <a:rPr lang="en-GB" sz="2200" dirty="0"/>
              <a:t> </a:t>
            </a:r>
            <a:r>
              <a:rPr lang="sr-Cyrl-RS" sz="2200" dirty="0"/>
              <a:t>граница </a:t>
            </a:r>
            <a:r>
              <a:rPr lang="en-GB" sz="2200" dirty="0" err="1"/>
              <a:t>између</a:t>
            </a:r>
            <a:r>
              <a:rPr lang="en-GB" sz="2200" dirty="0"/>
              <a:t> науке, технологије, инжењерства и математике.</a:t>
            </a:r>
          </a:p>
          <a:p>
            <a:pPr algn="just" rtl="0"/>
            <a:r>
              <a:rPr lang="en-GB" sz="2200" dirty="0"/>
              <a:t>Овај приступ не само да обогаћује </a:t>
            </a:r>
            <a:r>
              <a:rPr lang="en-GB" sz="2200" dirty="0" err="1"/>
              <a:t>искуства</a:t>
            </a:r>
            <a:r>
              <a:rPr lang="en-GB" sz="2200" dirty="0"/>
              <a:t> </a:t>
            </a:r>
            <a:r>
              <a:rPr lang="en-GB" sz="2200" dirty="0" err="1"/>
              <a:t>ученика</a:t>
            </a:r>
            <a:r>
              <a:rPr lang="sr-Cyrl-RS" sz="2200" dirty="0"/>
              <a:t>/студената</a:t>
            </a:r>
            <a:r>
              <a:rPr lang="en-GB" sz="2200" dirty="0"/>
              <a:t> у учењу, већ и одражава сложеност и међусобну повезаност проблема из стварног света, где решења често захтевају знање и вештине из више дисциплина.</a:t>
            </a:r>
          </a:p>
          <a:p>
            <a:pPr algn="l" rtl="0"/>
            <a:endParaRPr lang="en-IE" sz="2000" dirty="0"/>
          </a:p>
        </p:txBody>
      </p:sp>
    </p:spTree>
    <p:extLst>
      <p:ext uri="{BB962C8B-B14F-4D97-AF65-F5344CB8AC3E}">
        <p14:creationId xmlns:p14="http://schemas.microsoft.com/office/powerpoint/2010/main" val="187423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0" y="641113"/>
            <a:ext cx="10483431" cy="804265"/>
          </a:xfrm>
        </p:spPr>
        <p:txBody>
          <a:bodyPr/>
          <a:lstStyle/>
          <a:p>
            <a:pPr algn="l" rtl="0"/>
            <a:r>
              <a:rPr lang="en-GB" dirty="0"/>
              <a:t>Коришћење интердисциплинарности СТЕМ-а за </a:t>
            </a:r>
            <a:r>
              <a:rPr lang="en-GB" dirty="0" err="1"/>
              <a:t>подучавање</a:t>
            </a:r>
            <a:r>
              <a:rPr lang="en-GB" dirty="0"/>
              <a:t> </a:t>
            </a:r>
            <a:r>
              <a:rPr lang="sr-Cyrl-RS" dirty="0"/>
              <a:t>вештина 21. века</a:t>
            </a:r>
            <a:endParaRPr lang="en-IE" dirty="0"/>
          </a:p>
        </p:txBody>
      </p:sp>
      <p:sp>
        <p:nvSpPr>
          <p:cNvPr id="3" name="Text Placeholder 2">
            <a:extLst>
              <a:ext uri="{FF2B5EF4-FFF2-40B4-BE49-F238E27FC236}">
                <a16:creationId xmlns:a16="http://schemas.microsoft.com/office/drawing/2014/main" id="{3270DDDC-3C33-C342-4451-6F3A7388C1AE}"/>
              </a:ext>
            </a:extLst>
          </p:cNvPr>
          <p:cNvSpPr>
            <a:spLocks noGrp="1"/>
          </p:cNvSpPr>
          <p:nvPr>
            <p:ph type="body" sz="quarter" idx="48"/>
          </p:nvPr>
        </p:nvSpPr>
        <p:spPr/>
        <p:txBody>
          <a:bodyPr/>
          <a:lstStyle/>
          <a:p>
            <a:pPr algn="just" rtl="0"/>
            <a:r>
              <a:rPr lang="en-GB" sz="2200" dirty="0"/>
              <a:t>Интердисциплинарно СТЕМ образовање </a:t>
            </a:r>
            <a:r>
              <a:rPr lang="en-GB" sz="2200" dirty="0" err="1"/>
              <a:t>подстиче</a:t>
            </a:r>
            <a:r>
              <a:rPr lang="en-GB" sz="2200" dirty="0"/>
              <a:t> </a:t>
            </a:r>
            <a:r>
              <a:rPr lang="en-GB" sz="2200" dirty="0" err="1"/>
              <a:t>ученике</a:t>
            </a:r>
            <a:r>
              <a:rPr lang="sr-Cyrl-RS" sz="2200" dirty="0"/>
              <a:t>/студенте</a:t>
            </a:r>
            <a:r>
              <a:rPr lang="en-GB" sz="2200" dirty="0"/>
              <a:t> </a:t>
            </a:r>
            <a:r>
              <a:rPr lang="en-GB" sz="2200" dirty="0" err="1"/>
              <a:t>да</a:t>
            </a:r>
            <a:r>
              <a:rPr lang="en-GB" sz="2200" dirty="0"/>
              <a:t> </a:t>
            </a:r>
            <a:r>
              <a:rPr lang="sr-Cyrl-RS" sz="2200" dirty="0"/>
              <a:t>открију</a:t>
            </a:r>
            <a:r>
              <a:rPr lang="en-GB" sz="2200" dirty="0"/>
              <a:t> везе између различитих области, подстичући холистичко разумевање концепата и њихове примене.</a:t>
            </a:r>
          </a:p>
          <a:p>
            <a:pPr algn="just" rtl="0"/>
            <a:endParaRPr lang="en-GB" sz="2200" b="1" dirty="0">
              <a:solidFill>
                <a:srgbClr val="AD4097"/>
              </a:solidFill>
            </a:endParaRPr>
          </a:p>
          <a:p>
            <a:pPr algn="just" rtl="0"/>
            <a:r>
              <a:rPr lang="en-GB" sz="2200" b="1" dirty="0">
                <a:solidFill>
                  <a:srgbClr val="AD4097"/>
                </a:solidFill>
              </a:rPr>
              <a:t>На пример, пројекат о системима обновљиве енергије може да интегрише физику (енергетски принципи), инжењеринг (дизајн система), технологију (софтвер за симулацију) и математику (анализу података), пружајући студентима свеобухватно искуство учења.</a:t>
            </a:r>
          </a:p>
          <a:p>
            <a:pPr algn="just" rtl="0"/>
            <a:endParaRPr lang="en-GB" sz="2200" dirty="0"/>
          </a:p>
          <a:p>
            <a:pPr algn="just" rtl="0"/>
            <a:r>
              <a:rPr lang="en-GB" sz="2200" dirty="0"/>
              <a:t>Такви пројекти не само да продубљују знање о садржају, већ и </a:t>
            </a:r>
            <a:r>
              <a:rPr lang="en-GB" sz="2200" dirty="0" err="1"/>
              <a:t>негују</a:t>
            </a:r>
            <a:r>
              <a:rPr lang="en-GB" sz="2200" dirty="0"/>
              <a:t> </a:t>
            </a:r>
            <a:r>
              <a:rPr lang="sr-Cyrl-RS" sz="2200" dirty="0"/>
              <a:t>вештине за 21. век</a:t>
            </a:r>
            <a:r>
              <a:rPr lang="en-GB" sz="2200" dirty="0"/>
              <a:t> као што је критичко размишљање (процена енергетских решења), решавање проблема (дизајнирање ефикасних система) и сарадња (рад у мултидисциплинарним тимовима).</a:t>
            </a:r>
            <a:endParaRPr lang="en-IE" sz="2200" dirty="0"/>
          </a:p>
        </p:txBody>
      </p:sp>
    </p:spTree>
    <p:extLst>
      <p:ext uri="{BB962C8B-B14F-4D97-AF65-F5344CB8AC3E}">
        <p14:creationId xmlns:p14="http://schemas.microsoft.com/office/powerpoint/2010/main" val="386028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pPr algn="l" rtl="0"/>
            <a:r>
              <a:rPr lang="sr-Cyrl-RS" dirty="0"/>
              <a:t>Фокус на </a:t>
            </a:r>
            <a:r>
              <a:rPr lang="en-GB" dirty="0" err="1"/>
              <a:t>стратегије</a:t>
            </a:r>
            <a:r>
              <a:rPr lang="en-GB" dirty="0"/>
              <a:t> колаборативне наставе</a:t>
            </a:r>
            <a:endParaRPr lang="en-IE" dirty="0"/>
          </a:p>
        </p:txBody>
      </p:sp>
      <p:sp>
        <p:nvSpPr>
          <p:cNvPr id="3" name="Text Placeholder 2">
            <a:extLst>
              <a:ext uri="{FF2B5EF4-FFF2-40B4-BE49-F238E27FC236}">
                <a16:creationId xmlns:a16="http://schemas.microsoft.com/office/drawing/2014/main" id="{3270DDDC-3C33-C342-4451-6F3A7388C1AE}"/>
              </a:ext>
            </a:extLst>
          </p:cNvPr>
          <p:cNvSpPr>
            <a:spLocks noGrp="1"/>
          </p:cNvSpPr>
          <p:nvPr>
            <p:ph type="body" sz="quarter" idx="48"/>
          </p:nvPr>
        </p:nvSpPr>
        <p:spPr/>
        <p:txBody>
          <a:bodyPr/>
          <a:lstStyle/>
          <a:p>
            <a:pPr algn="just" rtl="0"/>
            <a:r>
              <a:rPr lang="en-GB" dirty="0" err="1"/>
              <a:t>Имплементација</a:t>
            </a:r>
            <a:r>
              <a:rPr lang="en-GB" dirty="0"/>
              <a:t> </a:t>
            </a:r>
            <a:r>
              <a:rPr lang="sr-Cyrl-RS" dirty="0"/>
              <a:t>колаборативних</a:t>
            </a:r>
            <a:r>
              <a:rPr lang="en-GB" dirty="0"/>
              <a:t> наставних стратегија укључује координирано планирање и подучавање од </a:t>
            </a:r>
            <a:r>
              <a:rPr lang="en-GB" dirty="0" err="1"/>
              <a:t>стране</a:t>
            </a:r>
            <a:r>
              <a:rPr lang="en-GB" dirty="0"/>
              <a:t> </a:t>
            </a:r>
            <a:r>
              <a:rPr lang="en-GB" dirty="0" err="1"/>
              <a:t>наставника</a:t>
            </a:r>
            <a:r>
              <a:rPr lang="sr-Cyrl-RS" dirty="0"/>
              <a:t>/професора</a:t>
            </a:r>
            <a:r>
              <a:rPr lang="en-GB" dirty="0"/>
              <a:t> из различитих СТЕМ дисциплина.</a:t>
            </a:r>
          </a:p>
          <a:p>
            <a:pPr algn="l" rtl="0"/>
            <a:endParaRPr lang="en-GB"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3273869"/>
            <a:ext cx="7598227" cy="2800767"/>
          </a:xfrm>
          <a:prstGeom prst="rect">
            <a:avLst/>
          </a:prstGeom>
          <a:noFill/>
        </p:spPr>
        <p:txBody>
          <a:bodyPr wrap="square">
            <a:spAutoFit/>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1. Модели заједничког </a:t>
            </a:r>
            <a:r>
              <a:rPr kumimoji="0" lang="en-GB" sz="22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подучавања</a:t>
            </a:r>
            <a:r>
              <a:rPr kumimoji="0" lang="en-GB" sz="22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sr-Cyrl-RS" sz="22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2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Наставници</a:t>
            </a:r>
            <a:r>
              <a:rPr kumimoji="0" lang="sr-Cyrl-RS"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/професори</a:t>
            </a:r>
            <a:r>
              <a:rPr kumimoji="0" lang="en-GB"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из различитих дисциплина заједнички планирају и </a:t>
            </a:r>
            <a:r>
              <a:rPr kumimoji="0" lang="sr-Cyrl-RS"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предају</a:t>
            </a:r>
            <a:r>
              <a:rPr kumimoji="0" lang="en-GB"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лекције које наглашавају међусобне везе између њихових предмета. На пример, </a:t>
            </a:r>
            <a:r>
              <a:rPr kumimoji="0" lang="en-GB" sz="2200" b="0" i="0" u="none" strike="noStrike" kern="1200" cap="none" spc="0" normalizeH="0" baseline="0" noProof="0" dirty="0" err="1">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наставник</a:t>
            </a:r>
            <a:r>
              <a:rPr kumimoji="0" lang="sr-Cyrl-RS"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/професор</a:t>
            </a:r>
            <a:r>
              <a:rPr kumimoji="0" lang="en-GB"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rPr>
              <a:t> математике и природних наука може заједно да предаје јединицу о статистици и вероватноћи са применама у биолошким експериментима, наглашавајући и математичке методе и процесе научног истраживања.</a:t>
            </a:r>
            <a:endParaRPr kumimoji="0" lang="en-IE" sz="22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Two business people communicating and sharing">
            <a:extLst>
              <a:ext uri="{FF2B5EF4-FFF2-40B4-BE49-F238E27FC236}">
                <a16:creationId xmlns:a16="http://schemas.microsoft.com/office/drawing/2014/main" id="{6F683A09-901B-77C6-6FAA-C11D591DED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5200" y="3414486"/>
            <a:ext cx="2757156" cy="2495475"/>
          </a:xfrm>
          <a:prstGeom prst="rect">
            <a:avLst/>
          </a:prstGeom>
        </p:spPr>
      </p:pic>
    </p:spTree>
    <p:extLst>
      <p:ext uri="{BB962C8B-B14F-4D97-AF65-F5344CB8AC3E}">
        <p14:creationId xmlns:p14="http://schemas.microsoft.com/office/powerpoint/2010/main" val="296622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r>
              <a:rPr lang="sr-Cyrl-RS" dirty="0"/>
              <a:t>Фокус на </a:t>
            </a:r>
            <a:r>
              <a:rPr lang="en-GB" dirty="0" err="1"/>
              <a:t>стратегије</a:t>
            </a:r>
            <a:r>
              <a:rPr lang="en-GB" dirty="0"/>
              <a:t> </a:t>
            </a:r>
            <a:r>
              <a:rPr lang="en-GB" dirty="0" err="1"/>
              <a:t>колаборативне</a:t>
            </a:r>
            <a:r>
              <a:rPr lang="en-GB" dirty="0"/>
              <a:t> </a:t>
            </a:r>
            <a:r>
              <a:rPr lang="en-GB" dirty="0" err="1"/>
              <a:t>наставе</a:t>
            </a:r>
            <a:endParaRPr lang="en-IE"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1871695"/>
            <a:ext cx="7598227" cy="4154984"/>
          </a:xfrm>
          <a:prstGeom prst="rect">
            <a:avLst/>
          </a:prstGeom>
          <a:noFill/>
        </p:spPr>
        <p:txBody>
          <a:bodyPr wrap="square">
            <a:spAutoFit/>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dirty="0">
                <a:solidFill>
                  <a:srgbClr val="AD4097"/>
                </a:solidFill>
                <a:latin typeface="Calibri" panose="020F0502020204030204" pitchFamily="34" charset="0"/>
                <a:ea typeface="Open Sans" panose="020B0606030504020204" pitchFamily="34" charset="0"/>
                <a:cs typeface="Calibri" panose="020F0502020204030204" pitchFamily="34" charset="0"/>
              </a:rPr>
              <a:t>2. Интегрисани </a:t>
            </a:r>
            <a:r>
              <a:rPr lang="en-GB" sz="2400" b="1" dirty="0" err="1">
                <a:solidFill>
                  <a:srgbClr val="AD4097"/>
                </a:solidFill>
                <a:latin typeface="Calibri" panose="020F0502020204030204" pitchFamily="34" charset="0"/>
                <a:ea typeface="Open Sans" panose="020B0606030504020204" pitchFamily="34" charset="0"/>
                <a:cs typeface="Calibri" panose="020F0502020204030204" pitchFamily="34" charset="0"/>
              </a:rPr>
              <a:t>пројекти</a:t>
            </a:r>
            <a:r>
              <a:rPr lang="en-GB" sz="2400" b="1" dirty="0">
                <a:solidFill>
                  <a:srgbClr val="AD4097"/>
                </a:solidFill>
                <a:latin typeface="Calibri" panose="020F0502020204030204" pitchFamily="34" charset="0"/>
                <a:ea typeface="Open Sans" panose="020B0606030504020204" pitchFamily="34" charset="0"/>
                <a:cs typeface="Calibri" panose="020F0502020204030204" pitchFamily="34" charset="0"/>
              </a:rPr>
              <a:t>:</a:t>
            </a:r>
            <a:r>
              <a:rPr lang="sr-Cyrl-RS" sz="2400" b="1" dirty="0">
                <a:solidFill>
                  <a:srgbClr val="AD4097"/>
                </a:solidFill>
                <a:latin typeface="Calibri" panose="020F0502020204030204" pitchFamily="34" charset="0"/>
                <a:ea typeface="Open Sans" panose="020B0606030504020204" pitchFamily="34" charset="0"/>
                <a:cs typeface="Calibri" panose="020F0502020204030204" pitchFamily="34" charset="0"/>
              </a:rPr>
              <a:t> </a:t>
            </a:r>
            <a:r>
              <a:rPr lang="sr-Cyrl-RS" sz="2400" dirty="0">
                <a:solidFill>
                  <a:srgbClr val="1C1442"/>
                </a:solidFill>
                <a:latin typeface="Calibri" panose="020F0502020204030204" pitchFamily="34" charset="0"/>
                <a:ea typeface="Open Sans" panose="020B0606030504020204" pitchFamily="34" charset="0"/>
                <a:cs typeface="Calibri" panose="020F0502020204030204" pitchFamily="34" charset="0"/>
              </a:rPr>
              <a:t>Осмислите</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 пројекте који захтевају допринос из више СТЕМ области, </a:t>
            </a:r>
            <a:r>
              <a:rPr lang="en-GB" sz="2400" dirty="0" err="1">
                <a:solidFill>
                  <a:srgbClr val="1C1442"/>
                </a:solidFill>
                <a:latin typeface="Calibri" panose="020F0502020204030204" pitchFamily="34" charset="0"/>
                <a:ea typeface="Open Sans" panose="020B0606030504020204" pitchFamily="34" charset="0"/>
                <a:cs typeface="Calibri" panose="020F0502020204030204" pitchFamily="34" charset="0"/>
              </a:rPr>
              <a:t>подстичући</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 </a:t>
            </a:r>
            <a:r>
              <a:rPr lang="en-GB" sz="2400" dirty="0" err="1">
                <a:solidFill>
                  <a:srgbClr val="1C1442"/>
                </a:solidFill>
                <a:latin typeface="Calibri" panose="020F0502020204030204" pitchFamily="34" charset="0"/>
                <a:ea typeface="Open Sans" panose="020B0606030504020204" pitchFamily="34" charset="0"/>
                <a:cs typeface="Calibri" panose="020F0502020204030204" pitchFamily="34" charset="0"/>
              </a:rPr>
              <a:t>ученике</a:t>
            </a:r>
            <a:r>
              <a:rPr lang="sr-Cyrl-RS" sz="2400" dirty="0">
                <a:solidFill>
                  <a:srgbClr val="1C1442"/>
                </a:solidFill>
                <a:latin typeface="Calibri" panose="020F0502020204030204" pitchFamily="34" charset="0"/>
                <a:ea typeface="Open Sans" panose="020B0606030504020204" pitchFamily="34" charset="0"/>
                <a:cs typeface="Calibri" panose="020F0502020204030204" pitchFamily="34" charset="0"/>
              </a:rPr>
              <a:t>/студенте</a:t>
            </a: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 да примењују различите вештине и знања.</a:t>
            </a: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endParaRP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solidFill>
                  <a:srgbClr val="1C1442"/>
                </a:solidFill>
                <a:latin typeface="Calibri" panose="020F0502020204030204" pitchFamily="34" charset="0"/>
                <a:ea typeface="Open Sans" panose="020B0606030504020204" pitchFamily="34" charset="0"/>
                <a:cs typeface="Calibri" panose="020F0502020204030204" pitchFamily="34" charset="0"/>
              </a:rPr>
              <a:t>На пример, пројекат роботике који захтева кодирање (технологија), разумевање механичких система (инжењеринг) и примену физичких закона (наука) може бити одличан начин за подучавање програмирања, механичког дизајна и физике кроз један, интегрисани пројекат.</a:t>
            </a:r>
            <a:endParaRPr kumimoji="0" lang="en-IE" sz="2400" b="0" i="0" u="none" strike="noStrike" kern="1200" cap="none" spc="0" normalizeH="0" baseline="0" noProof="0" dirty="0">
              <a:ln>
                <a:noFill/>
              </a:ln>
              <a:solidFill>
                <a:srgbClr val="1C1442"/>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Group of people communicating around a table">
            <a:extLst>
              <a:ext uri="{FF2B5EF4-FFF2-40B4-BE49-F238E27FC236}">
                <a16:creationId xmlns:a16="http://schemas.microsoft.com/office/drawing/2014/main" id="{6F683A09-901B-77C6-6FAA-C11D591DE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282" y="1942936"/>
            <a:ext cx="2757156" cy="2495475"/>
          </a:xfrm>
          <a:prstGeom prst="rect">
            <a:avLst/>
          </a:prstGeom>
        </p:spPr>
      </p:pic>
    </p:spTree>
    <p:extLst>
      <p:ext uri="{BB962C8B-B14F-4D97-AF65-F5344CB8AC3E}">
        <p14:creationId xmlns:p14="http://schemas.microsoft.com/office/powerpoint/2010/main" val="10901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48B2801-D9ED-7A55-DE2B-BE7A07EF7C5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lgn="l" rtl="0"/>
              <a:t>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3" y="1501838"/>
            <a:ext cx="5613819" cy="3889855"/>
          </a:xfrm>
        </p:spPr>
        <p:txBody>
          <a:bodyPr/>
          <a:lstStyle/>
          <a:p>
            <a:pPr algn="just" rtl="0"/>
            <a:r>
              <a:rPr lang="en-GB" sz="2000" dirty="0"/>
              <a:t>Модул 5 је дизајниран </a:t>
            </a:r>
            <a:r>
              <a:rPr lang="en-GB" sz="2000" dirty="0" err="1"/>
              <a:t>да</a:t>
            </a:r>
            <a:r>
              <a:rPr lang="en-GB" sz="2000" dirty="0"/>
              <a:t> </a:t>
            </a:r>
            <a:r>
              <a:rPr lang="en-GB" sz="2000" dirty="0" err="1"/>
              <a:t>едукато</a:t>
            </a:r>
            <a:r>
              <a:rPr lang="sr-Cyrl-RS" sz="2000" dirty="0"/>
              <a:t>рима понуди </a:t>
            </a:r>
            <a:r>
              <a:rPr lang="en-GB" sz="2000" dirty="0" err="1"/>
              <a:t>инспирациј</a:t>
            </a:r>
            <a:r>
              <a:rPr lang="sr-Cyrl-RS" sz="2000" dirty="0"/>
              <a:t>у</a:t>
            </a:r>
            <a:r>
              <a:rPr lang="en-GB" sz="2000" dirty="0"/>
              <a:t> и </a:t>
            </a:r>
            <a:r>
              <a:rPr lang="en-GB" sz="2000" dirty="0" err="1"/>
              <a:t>знање</a:t>
            </a:r>
            <a:r>
              <a:rPr lang="en-GB" sz="2000" dirty="0"/>
              <a:t> о приступима, стратегијама и алатима за </a:t>
            </a:r>
            <a:r>
              <a:rPr lang="en-GB" sz="2000" dirty="0" err="1"/>
              <a:t>увођење</a:t>
            </a:r>
            <a:r>
              <a:rPr lang="en-GB" sz="2000" dirty="0"/>
              <a:t> </a:t>
            </a:r>
            <a:r>
              <a:rPr lang="sr-Cyrl-RS" sz="2000" dirty="0"/>
              <a:t>вештина за 21. век </a:t>
            </a:r>
            <a:r>
              <a:rPr lang="en-GB" sz="2000" dirty="0"/>
              <a:t>у и преко својих СТЕМ наставних планова и програма.</a:t>
            </a:r>
          </a:p>
          <a:p>
            <a:pPr algn="just" rtl="0"/>
            <a:br>
              <a:rPr lang="en-GB" sz="2000" dirty="0"/>
            </a:br>
            <a:r>
              <a:rPr lang="en-GB" sz="2000" dirty="0"/>
              <a:t>Он уводи мешавину педагошких оквира, практичних стратегија и студија случаја из стварног света, како би </a:t>
            </a:r>
            <a:r>
              <a:rPr lang="en-GB" sz="2000" dirty="0" err="1"/>
              <a:t>помогао</a:t>
            </a:r>
            <a:r>
              <a:rPr lang="en-GB" sz="2000" dirty="0"/>
              <a:t> </a:t>
            </a:r>
            <a:r>
              <a:rPr lang="en-GB" sz="2000" dirty="0" err="1"/>
              <a:t>наставницима</a:t>
            </a:r>
            <a:r>
              <a:rPr lang="sr-Cyrl-RS" sz="2000" dirty="0"/>
              <a:t>/професорима</a:t>
            </a:r>
            <a:r>
              <a:rPr lang="en-GB" sz="2000" dirty="0"/>
              <a:t> да науче како да редизајнирају или преформулишу своје наставне планове и програме не само </a:t>
            </a:r>
            <a:r>
              <a:rPr lang="en-GB" sz="2000" dirty="0" err="1"/>
              <a:t>да</a:t>
            </a:r>
            <a:r>
              <a:rPr lang="en-GB" sz="2000" dirty="0"/>
              <a:t> </a:t>
            </a:r>
            <a:r>
              <a:rPr lang="en-GB" sz="2000" dirty="0" err="1"/>
              <a:t>пренесу</a:t>
            </a:r>
            <a:r>
              <a:rPr lang="en-GB" sz="2000" dirty="0"/>
              <a:t> </a:t>
            </a:r>
            <a:r>
              <a:rPr lang="en-GB" sz="2000" dirty="0" err="1"/>
              <a:t>знање</a:t>
            </a:r>
            <a:r>
              <a:rPr lang="sr-Cyrl-RS" sz="2000" dirty="0"/>
              <a:t> из конкретне дисциплине</a:t>
            </a:r>
            <a:r>
              <a:rPr lang="en-GB" sz="2000" dirty="0"/>
              <a:t> већ и да негују широк спектар вештина које </a:t>
            </a:r>
            <a:r>
              <a:rPr lang="en-GB" sz="2000" dirty="0" err="1"/>
              <a:t>су</a:t>
            </a:r>
            <a:r>
              <a:rPr lang="en-GB" sz="2000" dirty="0"/>
              <a:t> </a:t>
            </a:r>
            <a:r>
              <a:rPr lang="en-GB" sz="2000" dirty="0" err="1"/>
              <a:t>ученицима</a:t>
            </a:r>
            <a:r>
              <a:rPr lang="sr-Cyrl-RS" sz="2000" dirty="0"/>
              <a:t>/студентима</a:t>
            </a:r>
            <a:r>
              <a:rPr lang="en-GB" sz="2000" dirty="0"/>
              <a:t> </a:t>
            </a:r>
            <a:r>
              <a:rPr lang="en-GB" sz="2000" dirty="0" err="1"/>
              <a:t>потребн</a:t>
            </a:r>
            <a:r>
              <a:rPr lang="sr-Cyrl-RS" sz="2000" dirty="0"/>
              <a:t>е</a:t>
            </a:r>
            <a:r>
              <a:rPr lang="en-GB" sz="2000" dirty="0"/>
              <a:t> да </a:t>
            </a:r>
            <a:r>
              <a:rPr lang="en-GB" sz="2000" dirty="0" err="1"/>
              <a:t>напредују</a:t>
            </a:r>
            <a:r>
              <a:rPr lang="en-GB" sz="2000" dirty="0"/>
              <a:t> у </a:t>
            </a:r>
            <a:r>
              <a:rPr lang="en-GB" sz="2000" dirty="0" err="1"/>
              <a:t>сложен</a:t>
            </a:r>
            <a:r>
              <a:rPr lang="sr-Cyrl-RS" sz="2000" dirty="0"/>
              <a:t>ом</a:t>
            </a:r>
            <a:r>
              <a:rPr lang="en-GB" sz="2000" dirty="0"/>
              <a:t> </a:t>
            </a:r>
            <a:r>
              <a:rPr lang="sr-Cyrl-RS" sz="2000" dirty="0"/>
              <a:t>свету који предводи технологија</a:t>
            </a:r>
            <a:r>
              <a:rPr lang="sr-Cyrl-RS" sz="2200" dirty="0"/>
              <a:t>.</a:t>
            </a:r>
            <a:endParaRPr lang="en-US" sz="2200"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p:txBody>
          <a:bodyPr/>
          <a:lstStyle/>
          <a:p>
            <a:pPr algn="l" rtl="0"/>
            <a:r>
              <a:rPr lang="en-US" dirty="0"/>
              <a:t>МОДУЛ 5 УВОД</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B5CB7-CF2C-E5EC-3F32-E2851286F9DF}"/>
              </a:ext>
            </a:extLst>
          </p:cNvPr>
          <p:cNvSpPr>
            <a:spLocks noGrp="1"/>
          </p:cNvSpPr>
          <p:nvPr>
            <p:ph type="body" sz="quarter" idx="30"/>
          </p:nvPr>
        </p:nvSpPr>
        <p:spPr>
          <a:xfrm>
            <a:off x="946246" y="4823755"/>
            <a:ext cx="4403214" cy="1673759"/>
          </a:xfrm>
        </p:spPr>
        <p:txBody>
          <a:bodyPr/>
          <a:lstStyle/>
          <a:p>
            <a:r>
              <a:rPr lang="en-IE" sz="2800" dirty="0"/>
              <a:t>Центар за креативност и </a:t>
            </a:r>
            <a:r>
              <a:rPr lang="en-IE" sz="2800" dirty="0" err="1"/>
              <a:t>иновације</a:t>
            </a:r>
            <a:r>
              <a:rPr lang="en-IE" sz="2800" dirty="0"/>
              <a:t> </a:t>
            </a:r>
            <a:r>
              <a:rPr lang="en-IE" sz="2800" dirty="0" err="1"/>
              <a:t>Ви</a:t>
            </a:r>
            <a:r>
              <a:rPr lang="sr-Cyrl-RS" sz="2800" dirty="0"/>
              <a:t>љнус Тек</a:t>
            </a:r>
            <a:r>
              <a:rPr lang="en-IE" sz="2800" dirty="0"/>
              <a:t> </a:t>
            </a:r>
            <a:r>
              <a:rPr lang="sr-Cyrl-RS" sz="2800" dirty="0"/>
              <a:t>„</a:t>
            </a:r>
            <a:r>
              <a:rPr lang="lt-LT" sz="2800" dirty="0"/>
              <a:t>LinkMenų fabrikas</a:t>
            </a:r>
            <a:r>
              <a:rPr lang="en-US" sz="2800" dirty="0"/>
              <a:t>”</a:t>
            </a:r>
            <a:endParaRPr lang="en-IE" sz="2800" dirty="0"/>
          </a:p>
        </p:txBody>
      </p:sp>
      <p:sp>
        <p:nvSpPr>
          <p:cNvPr id="3" name="Text Placeholder 2">
            <a:extLst>
              <a:ext uri="{FF2B5EF4-FFF2-40B4-BE49-F238E27FC236}">
                <a16:creationId xmlns:a16="http://schemas.microsoft.com/office/drawing/2014/main" id="{1B923D81-7EC9-A2B2-BB57-C87259F9299D}"/>
              </a:ext>
            </a:extLst>
          </p:cNvPr>
          <p:cNvSpPr>
            <a:spLocks noGrp="1"/>
          </p:cNvSpPr>
          <p:nvPr>
            <p:ph type="body" sz="quarter" idx="48"/>
          </p:nvPr>
        </p:nvSpPr>
        <p:spPr>
          <a:xfrm>
            <a:off x="4890447" y="4890443"/>
            <a:ext cx="6953429" cy="1346831"/>
          </a:xfrm>
        </p:spPr>
        <p:txBody>
          <a:bodyPr/>
          <a:lstStyle/>
          <a:p>
            <a:pPr algn="just"/>
            <a:r>
              <a:rPr lang="en-GB" sz="1800" dirty="0"/>
              <a:t>Налик на точак времена, Портал је велики круг који је повезан са другим порталом у Лублину. Особље и </a:t>
            </a:r>
            <a:r>
              <a:rPr lang="en-GB" sz="1800" dirty="0" err="1"/>
              <a:t>студенти</a:t>
            </a:r>
            <a:r>
              <a:rPr lang="en-GB" sz="1800" dirty="0"/>
              <a:t> </a:t>
            </a:r>
            <a:r>
              <a:rPr lang="en-GB" sz="1800" dirty="0" err="1"/>
              <a:t>Ви</a:t>
            </a:r>
            <a:r>
              <a:rPr lang="sr-Cyrl-RS" sz="1800" dirty="0"/>
              <a:t>љнус Тек-а су</a:t>
            </a:r>
            <a:r>
              <a:rPr lang="en-GB" sz="1800" dirty="0"/>
              <a:t> </a:t>
            </a:r>
            <a:r>
              <a:rPr lang="en-GB" sz="1800" dirty="0" err="1"/>
              <a:t>радили</a:t>
            </a:r>
            <a:r>
              <a:rPr lang="en-GB" sz="1800" dirty="0"/>
              <a:t> </a:t>
            </a:r>
            <a:r>
              <a:rPr lang="en-GB" sz="1800" dirty="0" err="1"/>
              <a:t>на</a:t>
            </a:r>
            <a:r>
              <a:rPr lang="en-GB" sz="1800" dirty="0"/>
              <a:t> пројекту, </a:t>
            </a:r>
            <a:r>
              <a:rPr lang="en-GB" sz="1800" dirty="0" err="1"/>
              <a:t>неки</a:t>
            </a:r>
            <a:r>
              <a:rPr lang="en-GB" sz="1800" dirty="0"/>
              <a:t> </a:t>
            </a:r>
            <a:r>
              <a:rPr lang="sr-Cyrl-RS" sz="1800" dirty="0"/>
              <a:t>на</a:t>
            </a:r>
            <a:r>
              <a:rPr lang="en-GB" sz="1800" dirty="0"/>
              <a:t> </a:t>
            </a:r>
            <a:r>
              <a:rPr lang="en-GB" sz="1800" dirty="0" err="1"/>
              <a:t>дизајн</a:t>
            </a:r>
            <a:r>
              <a:rPr lang="sr-Cyrl-RS" sz="1800" dirty="0"/>
              <a:t>у</a:t>
            </a:r>
            <a:r>
              <a:rPr lang="en-GB" sz="1800" dirty="0"/>
              <a:t>, </a:t>
            </a:r>
            <a:r>
              <a:rPr lang="en-GB" sz="1800" dirty="0" err="1"/>
              <a:t>неки</a:t>
            </a:r>
            <a:r>
              <a:rPr lang="en-GB" sz="1800" dirty="0"/>
              <a:t> </a:t>
            </a:r>
            <a:r>
              <a:rPr lang="sr-Cyrl-RS" sz="1800" dirty="0"/>
              <a:t>на</a:t>
            </a:r>
            <a:r>
              <a:rPr lang="en-GB" sz="1800" dirty="0"/>
              <a:t> </a:t>
            </a:r>
            <a:r>
              <a:rPr lang="en-GB" sz="1800" dirty="0" err="1"/>
              <a:t>из</a:t>
            </a:r>
            <a:r>
              <a:rPr lang="sr-Cyrl-RS" sz="1800" dirty="0"/>
              <a:t>ради</a:t>
            </a:r>
            <a:r>
              <a:rPr lang="en-GB" sz="1800" dirty="0"/>
              <a:t>, </a:t>
            </a:r>
            <a:r>
              <a:rPr lang="en-GB" sz="1800" dirty="0" err="1"/>
              <a:t>неки</a:t>
            </a:r>
            <a:r>
              <a:rPr lang="en-GB" sz="1800" dirty="0"/>
              <a:t> </a:t>
            </a:r>
            <a:r>
              <a:rPr lang="sr-Cyrl-RS" sz="1800" dirty="0"/>
              <a:t>на</a:t>
            </a:r>
            <a:r>
              <a:rPr lang="en-GB" sz="1800" dirty="0"/>
              <a:t> </a:t>
            </a:r>
            <a:r>
              <a:rPr lang="en-GB" sz="1800" dirty="0" err="1"/>
              <a:t>маркетинг</a:t>
            </a:r>
            <a:r>
              <a:rPr lang="sr-Cyrl-RS" sz="1800" dirty="0"/>
              <a:t>у</a:t>
            </a:r>
            <a:r>
              <a:rPr lang="en-GB" sz="1800" dirty="0"/>
              <a:t> итд. Инжењери </a:t>
            </a:r>
            <a:r>
              <a:rPr lang="en-GB" sz="1800" dirty="0" err="1"/>
              <a:t>из</a:t>
            </a:r>
            <a:r>
              <a:rPr lang="en-GB" sz="1800" dirty="0"/>
              <a:t> </a:t>
            </a:r>
            <a:r>
              <a:rPr lang="en-GB" sz="1800" dirty="0" err="1"/>
              <a:t>Ви</a:t>
            </a:r>
            <a:r>
              <a:rPr lang="sr-Cyrl-RS" sz="1800" dirty="0"/>
              <a:t>љнус</a:t>
            </a:r>
            <a:r>
              <a:rPr lang="en-GB" sz="1800" dirty="0"/>
              <a:t> </a:t>
            </a:r>
            <a:r>
              <a:rPr lang="en-GB" sz="1800" dirty="0" err="1"/>
              <a:t>Те</a:t>
            </a:r>
            <a:r>
              <a:rPr lang="sr-Cyrl-RS" sz="1800" dirty="0"/>
              <a:t>к</a:t>
            </a:r>
            <a:r>
              <a:rPr lang="en-GB" sz="1800" dirty="0"/>
              <a:t> центра за креативност и </a:t>
            </a:r>
            <a:r>
              <a:rPr lang="en-GB" sz="1800" dirty="0" err="1"/>
              <a:t>иновације</a:t>
            </a:r>
            <a:r>
              <a:rPr lang="sr-Cyrl-RS" sz="1800" dirty="0"/>
              <a:t> „</a:t>
            </a:r>
            <a:r>
              <a:rPr lang="lt-LT" sz="1800" dirty="0"/>
              <a:t>LinkMenų fabrikas</a:t>
            </a:r>
            <a:r>
              <a:rPr lang="en-US" sz="1800" dirty="0"/>
              <a:t>”</a:t>
            </a:r>
            <a:r>
              <a:rPr lang="lt-LT" sz="1800" dirty="0"/>
              <a:t> </a:t>
            </a:r>
            <a:r>
              <a:rPr lang="sr-Cyrl-RS" sz="1800" dirty="0"/>
              <a:t>су направили</a:t>
            </a:r>
            <a:r>
              <a:rPr lang="en-GB" sz="1800" dirty="0"/>
              <a:t> Портал.</a:t>
            </a:r>
            <a:endParaRPr lang="en-IE" sz="1800" dirty="0"/>
          </a:p>
        </p:txBody>
      </p:sp>
      <p:pic>
        <p:nvPicPr>
          <p:cNvPr id="8" name="Picture Placeholder 6">
            <a:extLst>
              <a:ext uri="{FF2B5EF4-FFF2-40B4-BE49-F238E27FC236}">
                <a16:creationId xmlns:a16="http://schemas.microsoft.com/office/drawing/2014/main" id="{F4B6778D-CC6E-D9CB-99B2-AE5420CA9BC2}"/>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bwMode="auto">
          <a:xfrm>
            <a:off x="730250" y="554038"/>
            <a:ext cx="4278313" cy="1947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3"/>
            <a:extLst>
              <a:ext uri="{FF2B5EF4-FFF2-40B4-BE49-F238E27FC236}">
                <a16:creationId xmlns:a16="http://schemas.microsoft.com/office/drawing/2014/main" id="{2CEDDED8-05BD-22B3-6DE9-3445D1912707}"/>
              </a:ext>
            </a:extLst>
          </p:cNvPr>
          <p:cNvSpPr txBox="1"/>
          <p:nvPr/>
        </p:nvSpPr>
        <p:spPr>
          <a:xfrm>
            <a:off x="653142" y="6303962"/>
            <a:ext cx="4146550" cy="400110"/>
          </a:xfrm>
          <a:prstGeom prst="rect">
            <a:avLst/>
          </a:prstGeom>
          <a:solidFill>
            <a:srgbClr val="AD4097"/>
          </a:solidFill>
        </p:spPr>
        <p:txBody>
          <a:bodyPr wrap="square" rtlCol="0">
            <a:spAutoFit/>
          </a:bodyPr>
          <a:lstStyle/>
          <a:p>
            <a:pPr algn="ctr" rtl="0"/>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Сазнајте више о пројекту Портал</a:t>
            </a:r>
          </a:p>
        </p:txBody>
      </p:sp>
      <p:sp>
        <p:nvSpPr>
          <p:cNvPr id="18" name="TextBox 17">
            <a:hlinkClick r:id="rId4"/>
            <a:extLst>
              <a:ext uri="{FF2B5EF4-FFF2-40B4-BE49-F238E27FC236}">
                <a16:creationId xmlns:a16="http://schemas.microsoft.com/office/drawing/2014/main" id="{A0371E89-07E3-BB7C-4E55-95174EDD10BE}"/>
              </a:ext>
            </a:extLst>
          </p:cNvPr>
          <p:cNvSpPr txBox="1"/>
          <p:nvPr/>
        </p:nvSpPr>
        <p:spPr>
          <a:xfrm>
            <a:off x="0" y="106799"/>
            <a:ext cx="3530504" cy="400110"/>
          </a:xfrm>
          <a:prstGeom prst="rect">
            <a:avLst/>
          </a:prstGeom>
          <a:solidFill>
            <a:srgbClr val="60A9DD"/>
          </a:solidFill>
        </p:spPr>
        <p:txBody>
          <a:bodyPr wrap="square" rtlCol="0">
            <a:spAutoFit/>
          </a:bodyPr>
          <a:lstStyle/>
          <a:p>
            <a:pPr algn="l" rtl="0"/>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Високошколске инст. из ЕУ</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0AF0C803-0996-4BEB-5B2B-7CE88E6475B2}"/>
              </a:ext>
            </a:extLst>
          </p:cNvPr>
          <p:cNvPicPr>
            <a:picLocks noGrp="1" noChangeAspect="1" noChangeArrowheads="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O 9">
            <a:extLst>
              <a:ext uri="{FF2B5EF4-FFF2-40B4-BE49-F238E27FC236}">
                <a16:creationId xmlns:a16="http://schemas.microsoft.com/office/drawing/2014/main" id="{BE9BA5F0-D959-2910-907D-851C97BBDE9F}"/>
              </a:ext>
            </a:extLst>
          </p:cNvPr>
          <p:cNvPicPr>
            <a:picLocks noGrp="1" noChangeAspect="1" noChangeArrowheads="1"/>
          </p:cNvPicPr>
          <p:nvPr>
            <p:ph type="pic" sz="quarter" idx="49"/>
          </p:nvPr>
        </p:nvPicPr>
        <p:blipFill>
          <a:blip r:embed="rId6"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TO 3">
            <a:extLst>
              <a:ext uri="{FF2B5EF4-FFF2-40B4-BE49-F238E27FC236}">
                <a16:creationId xmlns:a16="http://schemas.microsoft.com/office/drawing/2014/main" id="{7FB49D07-490B-B47E-83EF-72A9B7D2A77F}"/>
              </a:ext>
            </a:extLst>
          </p:cNvPr>
          <p:cNvPicPr>
            <a:picLocks noGrp="1" noChangeAspect="1" noChangeArrowheads="1"/>
          </p:cNvPicPr>
          <p:nvPr>
            <p:ph type="pic" sz="quarter" idx="50"/>
          </p:nvPr>
        </p:nvPicPr>
        <p:blipFill>
          <a:blip r:embed="rId7"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35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0D0595-7E57-B940-844B-7DB3DEE01C8F}"/>
              </a:ext>
            </a:extLst>
          </p:cNvPr>
          <p:cNvSpPr>
            <a:spLocks noGrp="1"/>
          </p:cNvSpPr>
          <p:nvPr>
            <p:ph type="body" sz="quarter" idx="48"/>
          </p:nvPr>
        </p:nvSpPr>
        <p:spPr>
          <a:xfrm>
            <a:off x="6454514" y="244467"/>
            <a:ext cx="5570571" cy="3466570"/>
          </a:xfrm>
        </p:spPr>
        <p:txBody>
          <a:bodyPr/>
          <a:lstStyle/>
          <a:p>
            <a:pPr algn="just"/>
            <a:r>
              <a:rPr lang="en-GB" sz="2000" dirty="0" err="1"/>
              <a:t>Ви</a:t>
            </a:r>
            <a:r>
              <a:rPr lang="sr-Cyrl-RS" sz="2000" dirty="0"/>
              <a:t>љнус Тек</a:t>
            </a:r>
            <a:r>
              <a:rPr lang="en-GB" sz="2000" dirty="0"/>
              <a:t> сматра да студенти морају да уче радећи и морају да науче да раде у тимовима, посебно мултидисциплинарним тимовима. Главни исход учења за студенте који су учествовали било је искуство стечено радом на реалном тржишном пројекту, права комуникација </a:t>
            </a:r>
            <a:r>
              <a:rPr lang="en-GB" sz="2000" dirty="0" err="1"/>
              <a:t>са</a:t>
            </a:r>
            <a:r>
              <a:rPr lang="en-GB" sz="2000" dirty="0"/>
              <a:t> </a:t>
            </a:r>
            <a:r>
              <a:rPr lang="sr-Cyrl-RS" sz="2000" dirty="0"/>
              <a:t>фирмом</a:t>
            </a:r>
            <a:r>
              <a:rPr lang="en-GB" sz="2000" dirty="0"/>
              <a:t>... учење кроз рад. </a:t>
            </a:r>
            <a:r>
              <a:rPr lang="sr-Cyrl-RS" sz="2000" dirty="0"/>
              <a:t>Студенти </a:t>
            </a:r>
            <a:r>
              <a:rPr lang="en-GB" sz="2000" dirty="0" err="1"/>
              <a:t>су</a:t>
            </a:r>
            <a:r>
              <a:rPr lang="en-GB" sz="2000" dirty="0"/>
              <a:t> научили како да користе технологију да зближе људе. </a:t>
            </a:r>
            <a:r>
              <a:rPr lang="sr-Cyrl-RS" sz="2000" dirty="0"/>
              <a:t>Студенти</a:t>
            </a:r>
            <a:r>
              <a:rPr lang="en-GB" sz="2000" dirty="0"/>
              <a:t> су учили </a:t>
            </a:r>
            <a:r>
              <a:rPr lang="en-GB" sz="2000" dirty="0" err="1"/>
              <a:t>дигитални</a:t>
            </a:r>
            <a:r>
              <a:rPr lang="en-GB" sz="2000" dirty="0"/>
              <a:t> </a:t>
            </a:r>
            <a:r>
              <a:rPr lang="en-GB" sz="2000" dirty="0" err="1"/>
              <a:t>дизајн</a:t>
            </a:r>
            <a:r>
              <a:rPr lang="sr-Cyrl-RS" sz="2000" dirty="0"/>
              <a:t> и</a:t>
            </a:r>
            <a:r>
              <a:rPr lang="en-GB" sz="2000" dirty="0"/>
              <a:t> били су укључени у дизајн сваког дела. Добили су увид у елемент дигиталних медија, на пример како да екран ради дању, а такође и током ноћи. </a:t>
            </a:r>
            <a:r>
              <a:rPr lang="en-GB" sz="2000" dirty="0" err="1"/>
              <a:t>Сви</a:t>
            </a:r>
            <a:r>
              <a:rPr lang="en-GB" sz="2000" dirty="0"/>
              <a:t> </a:t>
            </a:r>
            <a:r>
              <a:rPr lang="sr-Cyrl-RS" sz="2000" dirty="0"/>
              <a:t>студенти</a:t>
            </a:r>
            <a:r>
              <a:rPr lang="en-GB" sz="2000" dirty="0"/>
              <a:t> су у овом пројекту </a:t>
            </a:r>
            <a:r>
              <a:rPr lang="en-GB" sz="2000" dirty="0" err="1"/>
              <a:t>научили</a:t>
            </a:r>
            <a:r>
              <a:rPr lang="en-GB" sz="2000" dirty="0"/>
              <a:t> </a:t>
            </a:r>
            <a:r>
              <a:rPr lang="sr-Cyrl-RS" sz="2000" dirty="0"/>
              <a:t>доста </a:t>
            </a:r>
            <a:r>
              <a:rPr lang="en-GB" sz="2000" dirty="0"/>
              <a:t>о дигиталном маркетингу. Пројекат је добио глобално признање, а </a:t>
            </a:r>
            <a:r>
              <a:rPr lang="sr-Cyrl-RS" sz="2000" dirty="0"/>
              <a:t>о њему је известио и Би-Би-Си</a:t>
            </a:r>
            <a:r>
              <a:rPr lang="en-GB" sz="2000" dirty="0"/>
              <a:t>. Што се тиче дигиталног учења, </a:t>
            </a:r>
            <a:r>
              <a:rPr lang="en-GB" sz="2000" dirty="0" err="1"/>
              <a:t>због</a:t>
            </a:r>
            <a:r>
              <a:rPr lang="en-US" sz="2000" dirty="0"/>
              <a:t> </a:t>
            </a:r>
            <a:r>
              <a:rPr lang="sr-Cyrl-RS" sz="2000" dirty="0"/>
              <a:t>епидемије</a:t>
            </a:r>
            <a:r>
              <a:rPr lang="en-US" sz="2000" dirty="0"/>
              <a:t> </a:t>
            </a:r>
            <a:r>
              <a:rPr lang="sr-Cyrl-RS" sz="2000" dirty="0"/>
              <a:t>КОВИДА</a:t>
            </a:r>
            <a:r>
              <a:rPr lang="en-GB" sz="2000" dirty="0"/>
              <a:t> скоро сви састанци за пројекат одржани </a:t>
            </a:r>
            <a:r>
              <a:rPr lang="en-GB" sz="2000" dirty="0" err="1"/>
              <a:t>су</a:t>
            </a:r>
            <a:r>
              <a:rPr lang="en-GB" sz="2000" dirty="0"/>
              <a:t> </a:t>
            </a:r>
            <a:r>
              <a:rPr lang="sr-Cyrl-RS" sz="2000" dirty="0"/>
              <a:t>„</a:t>
            </a:r>
            <a:r>
              <a:rPr lang="en-GB" sz="2000" dirty="0" err="1"/>
              <a:t>онлајн</a:t>
            </a:r>
            <a:r>
              <a:rPr lang="en-US" sz="2000" dirty="0"/>
              <a:t>”</a:t>
            </a:r>
            <a:r>
              <a:rPr lang="en-GB" sz="2000" dirty="0"/>
              <a:t>. Ово је студентима и особљу пружило </a:t>
            </a:r>
            <a:r>
              <a:rPr lang="en-GB" sz="2000" dirty="0" err="1"/>
              <a:t>прави</a:t>
            </a:r>
            <a:r>
              <a:rPr lang="en-GB" sz="2000" dirty="0"/>
              <a:t> </a:t>
            </a:r>
            <a:r>
              <a:rPr lang="sr-Cyrl-RS" sz="2000" dirty="0"/>
              <a:t>доживљај </a:t>
            </a:r>
            <a:r>
              <a:rPr lang="en-GB" sz="2000" dirty="0" err="1"/>
              <a:t>мултидисциплинарног</a:t>
            </a:r>
            <a:r>
              <a:rPr lang="en-GB" sz="2000" dirty="0"/>
              <a:t> </a:t>
            </a:r>
            <a:r>
              <a:rPr lang="sr-Cyrl-RS" sz="2000" dirty="0"/>
              <a:t>рада на даљину </a:t>
            </a:r>
            <a:r>
              <a:rPr lang="en-GB" sz="2000" dirty="0"/>
              <a:t>и управљања пројектима.</a:t>
            </a:r>
            <a:endParaRPr lang="en-IE" sz="2000" dirty="0"/>
          </a:p>
        </p:txBody>
      </p:sp>
      <p:pic>
        <p:nvPicPr>
          <p:cNvPr id="6" name="Picture Placeholder 5">
            <a:extLst>
              <a:ext uri="{FF2B5EF4-FFF2-40B4-BE49-F238E27FC236}">
                <a16:creationId xmlns:a16="http://schemas.microsoft.com/office/drawing/2014/main" id="{9EA42954-07C8-4686-F728-DEC108257E4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338" cy="6858000"/>
          </a:xfrm>
        </p:spPr>
      </p:pic>
      <p:sp>
        <p:nvSpPr>
          <p:cNvPr id="5" name="TextBox 4">
            <a:hlinkClick r:id="rId3"/>
            <a:extLst>
              <a:ext uri="{FF2B5EF4-FFF2-40B4-BE49-F238E27FC236}">
                <a16:creationId xmlns:a16="http://schemas.microsoft.com/office/drawing/2014/main" id="{C46201B8-B0D7-6EB2-F14E-AE1918C60ECA}"/>
              </a:ext>
            </a:extLst>
          </p:cNvPr>
          <p:cNvSpPr txBox="1"/>
          <p:nvPr/>
        </p:nvSpPr>
        <p:spPr>
          <a:xfrm>
            <a:off x="0" y="106799"/>
            <a:ext cx="4130936" cy="400110"/>
          </a:xfrm>
          <a:prstGeom prst="rect">
            <a:avLst/>
          </a:prstGeom>
          <a:solidFill>
            <a:srgbClr val="60A9DD"/>
          </a:solidFill>
        </p:spPr>
        <p:txBody>
          <a:bodyPr wrap="square" rtlCol="0">
            <a:spAutoFit/>
          </a:bodyPr>
          <a:lstStyle/>
          <a:p>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Високошколске инст.итуције из ЕУ</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97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36DA3-068C-F872-394B-53197D517ADF}"/>
              </a:ext>
            </a:extLst>
          </p:cNvPr>
          <p:cNvSpPr>
            <a:spLocks noGrp="1"/>
          </p:cNvSpPr>
          <p:nvPr>
            <p:ph type="body" sz="quarter" idx="30"/>
          </p:nvPr>
        </p:nvSpPr>
        <p:spPr>
          <a:xfrm>
            <a:off x="854282" y="523547"/>
            <a:ext cx="10483431" cy="804265"/>
          </a:xfrm>
        </p:spPr>
        <p:txBody>
          <a:bodyPr/>
          <a:lstStyle/>
          <a:p>
            <a:r>
              <a:rPr lang="sr-Cyrl-RS" dirty="0"/>
              <a:t>Фокус на </a:t>
            </a:r>
            <a:r>
              <a:rPr lang="en-GB" dirty="0" err="1"/>
              <a:t>стратегије</a:t>
            </a:r>
            <a:r>
              <a:rPr lang="en-GB" dirty="0"/>
              <a:t> </a:t>
            </a:r>
            <a:r>
              <a:rPr lang="en-GB" dirty="0" err="1"/>
              <a:t>колаборативне</a:t>
            </a:r>
            <a:r>
              <a:rPr lang="en-GB" dirty="0"/>
              <a:t> </a:t>
            </a:r>
            <a:r>
              <a:rPr lang="en-GB" dirty="0" err="1"/>
              <a:t>наставе</a:t>
            </a:r>
            <a:endParaRPr lang="en-IE" dirty="0"/>
          </a:p>
        </p:txBody>
      </p:sp>
      <p:sp>
        <p:nvSpPr>
          <p:cNvPr id="7" name="TextBox 6">
            <a:extLst>
              <a:ext uri="{FF2B5EF4-FFF2-40B4-BE49-F238E27FC236}">
                <a16:creationId xmlns:a16="http://schemas.microsoft.com/office/drawing/2014/main" id="{CB93AA5A-D1A6-7568-2620-9F7FDF5AF0F6}"/>
              </a:ext>
            </a:extLst>
          </p:cNvPr>
          <p:cNvSpPr txBox="1"/>
          <p:nvPr/>
        </p:nvSpPr>
        <p:spPr>
          <a:xfrm>
            <a:off x="3839029" y="1871695"/>
            <a:ext cx="7598227" cy="3416320"/>
          </a:xfrm>
          <a:prstGeom prst="rect">
            <a:avLst/>
          </a:prstGeom>
          <a:noFill/>
        </p:spPr>
        <p:txBody>
          <a:bodyPr wrap="square">
            <a:spAutoFit/>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3. </a:t>
            </a:r>
            <a:r>
              <a:rPr kumimoji="0" lang="sr-Cyrl-RS"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Интерд</a:t>
            </a:r>
            <a:r>
              <a:rPr kumimoji="0" lang="en-GB"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исциплинарне</a:t>
            </a: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сесије решавања </a:t>
            </a:r>
            <a:r>
              <a:rPr kumimoji="0" lang="en-GB" sz="2400" b="1" i="0" u="none" strike="noStrike" kern="1200" cap="none" spc="0" normalizeH="0" baseline="0" noProof="0" dirty="0" err="1">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проблема</a:t>
            </a:r>
            <a:r>
              <a:rPr kumimoji="0" lang="en-GB"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sr-Cyrl-RS" sz="2400" b="1" i="0" u="none" strike="noStrike" kern="1200" cap="none" spc="0" normalizeH="0" baseline="0" noProof="0" dirty="0">
                <a:ln>
                  <a:noFill/>
                </a:ln>
                <a:solidFill>
                  <a:srgbClr val="AD4097"/>
                </a:solidFill>
                <a:effectLst/>
                <a:uLnTx/>
                <a:uFillTx/>
                <a:latin typeface="Calibri" panose="020F0502020204030204" pitchFamily="34" charset="0"/>
                <a:ea typeface="Open Sans" panose="020B0606030504020204" pitchFamily="34" charset="0"/>
                <a:cs typeface="Calibri" panose="020F0502020204030204" pitchFamily="34" charset="0"/>
              </a:rPr>
              <a:t>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Организујте</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сесије на којима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се</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a:t>
            </a:r>
            <a:r>
              <a:rPr kumimoji="0" lang="sr-Cyrl-RS"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ученицима/</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студентима</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представља проблем који захтева знање из различитих СТЕМ дисциплина за решавање.</a:t>
            </a: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latin typeface="Calibri" panose="020F0502020204030204" pitchFamily="34" charset="0"/>
              <a:ea typeface="Open Sans" panose="020B0606030504020204" pitchFamily="34" charset="0"/>
              <a:cs typeface="Calibri" panose="020F0502020204030204" pitchFamily="34" charset="0"/>
            </a:endParaRPr>
          </a:p>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Фасилитатори из сваке дисциплине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воде</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a:t>
            </a:r>
            <a:r>
              <a:rPr kumimoji="0" lang="sr-Cyrl-RS"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ученике/</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студенте</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у примени концепата и метода из области њихове експертизе, </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подстичући</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a:t>
            </a:r>
            <a:r>
              <a:rPr kumimoji="0" lang="sr-Cyrl-RS"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интер</a:t>
            </a:r>
            <a:r>
              <a:rPr kumimoji="0" lang="en-GB" sz="2400" i="0" u="none" strike="noStrike" kern="1200" cap="none" spc="0" normalizeH="0" baseline="0" noProof="0" dirty="0" err="1">
                <a:ln>
                  <a:noFill/>
                </a:ln>
                <a:effectLst/>
                <a:uLnTx/>
                <a:uFillTx/>
                <a:latin typeface="Calibri" panose="020F0502020204030204" pitchFamily="34" charset="0"/>
                <a:ea typeface="Open Sans" panose="020B0606030504020204" pitchFamily="34" charset="0"/>
                <a:cs typeface="Calibri" panose="020F0502020204030204" pitchFamily="34" charset="0"/>
              </a:rPr>
              <a:t>дисциплинарно</a:t>
            </a:r>
            <a:r>
              <a:rPr kumimoji="0" lang="en-GB"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 размишљање и сарадњу.</a:t>
            </a:r>
            <a:endParaRPr kumimoji="0" lang="en-IE" sz="2400"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descr="Person looking at computer screen">
            <a:extLst>
              <a:ext uri="{FF2B5EF4-FFF2-40B4-BE49-F238E27FC236}">
                <a16:creationId xmlns:a16="http://schemas.microsoft.com/office/drawing/2014/main" id="{6F683A09-901B-77C6-6FAA-C11D591DE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282" y="1942936"/>
            <a:ext cx="2757156" cy="2495475"/>
          </a:xfrm>
          <a:prstGeom prst="rect">
            <a:avLst/>
          </a:prstGeom>
        </p:spPr>
      </p:pic>
    </p:spTree>
    <p:extLst>
      <p:ext uri="{BB962C8B-B14F-4D97-AF65-F5344CB8AC3E}">
        <p14:creationId xmlns:p14="http://schemas.microsoft.com/office/powerpoint/2010/main" val="249151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E259E-C118-30E2-7233-07CB277C1C65}"/>
              </a:ext>
            </a:extLst>
          </p:cNvPr>
          <p:cNvSpPr>
            <a:spLocks noGrp="1"/>
          </p:cNvSpPr>
          <p:nvPr>
            <p:ph type="body" sz="quarter" idx="30"/>
          </p:nvPr>
        </p:nvSpPr>
        <p:spPr/>
        <p:txBody>
          <a:bodyPr/>
          <a:lstStyle/>
          <a:p>
            <a:pPr algn="just"/>
            <a:r>
              <a:rPr lang="sr-Cyrl-RS" sz="3000" dirty="0"/>
              <a:t>„</a:t>
            </a:r>
            <a:r>
              <a:rPr lang="en-GB" sz="3000" dirty="0" err="1"/>
              <a:t>Живе</a:t>
            </a:r>
            <a:r>
              <a:rPr lang="en-GB" sz="3000" dirty="0"/>
              <a:t> </a:t>
            </a:r>
            <a:r>
              <a:rPr lang="en-GB" sz="3000" dirty="0" err="1"/>
              <a:t>лабораторије</a:t>
            </a:r>
            <a:r>
              <a:rPr lang="en-US" sz="3000" dirty="0"/>
              <a:t>”</a:t>
            </a:r>
            <a:r>
              <a:rPr lang="en-GB" sz="3000" dirty="0"/>
              <a:t> (Living Labs) као интердисциплинарне наставне платформе</a:t>
            </a:r>
            <a:endParaRPr lang="en-IE" sz="3000" dirty="0"/>
          </a:p>
        </p:txBody>
      </p:sp>
      <p:sp>
        <p:nvSpPr>
          <p:cNvPr id="3" name="Text Placeholder 2">
            <a:extLst>
              <a:ext uri="{FF2B5EF4-FFF2-40B4-BE49-F238E27FC236}">
                <a16:creationId xmlns:a16="http://schemas.microsoft.com/office/drawing/2014/main" id="{CA4B8F30-6A77-2297-CC5C-BCFD47726B04}"/>
              </a:ext>
            </a:extLst>
          </p:cNvPr>
          <p:cNvSpPr>
            <a:spLocks noGrp="1"/>
          </p:cNvSpPr>
          <p:nvPr>
            <p:ph type="body" sz="quarter" idx="48"/>
          </p:nvPr>
        </p:nvSpPr>
        <p:spPr>
          <a:xfrm>
            <a:off x="1001486" y="1864553"/>
            <a:ext cx="10336225" cy="4439577"/>
          </a:xfrm>
        </p:spPr>
        <p:txBody>
          <a:bodyPr/>
          <a:lstStyle/>
          <a:p>
            <a:pPr algn="just" rtl="0"/>
            <a:r>
              <a:rPr lang="sr-Cyrl-RS" dirty="0"/>
              <a:t>„Живе лабораторије</a:t>
            </a:r>
            <a:r>
              <a:rPr lang="en-US" dirty="0"/>
              <a:t>”</a:t>
            </a:r>
            <a:r>
              <a:rPr lang="sr-Cyrl-RS" dirty="0"/>
              <a:t> </a:t>
            </a:r>
            <a:r>
              <a:rPr lang="en-GB" dirty="0" err="1"/>
              <a:t>представљају</a:t>
            </a:r>
            <a:r>
              <a:rPr lang="en-GB" dirty="0"/>
              <a:t> најсавременији приступ интердисциплинарном учењу у СТЕМ образовању, спајајући стицање </a:t>
            </a:r>
            <a:r>
              <a:rPr lang="en-GB" dirty="0" err="1"/>
              <a:t>вештина</a:t>
            </a:r>
            <a:r>
              <a:rPr lang="en-GB" dirty="0"/>
              <a:t> </a:t>
            </a:r>
            <a:r>
              <a:rPr lang="sr-Cyrl-RS" dirty="0"/>
              <a:t>за </a:t>
            </a:r>
            <a:r>
              <a:rPr lang="en-GB" dirty="0"/>
              <a:t>21. </a:t>
            </a:r>
            <a:r>
              <a:rPr lang="en-GB" dirty="0" err="1"/>
              <a:t>век</a:t>
            </a:r>
            <a:r>
              <a:rPr lang="en-GB" dirty="0"/>
              <a:t> </a:t>
            </a:r>
            <a:r>
              <a:rPr lang="en-GB" dirty="0" err="1"/>
              <a:t>са</a:t>
            </a:r>
            <a:r>
              <a:rPr lang="en-GB" dirty="0"/>
              <a:t> применом у стварном свету. Карактерише их </a:t>
            </a:r>
            <a:r>
              <a:rPr lang="en-GB" dirty="0" err="1"/>
              <a:t>динамичност</a:t>
            </a:r>
            <a:r>
              <a:rPr lang="en-GB" dirty="0"/>
              <a:t>,</a:t>
            </a:r>
            <a:r>
              <a:rPr lang="sr-Cyrl-RS" dirty="0"/>
              <a:t> фокусиране су на корисника и </a:t>
            </a:r>
            <a:r>
              <a:rPr lang="en-GB" dirty="0" err="1"/>
              <a:t>олакшавају</a:t>
            </a:r>
            <a:r>
              <a:rPr lang="en-GB" dirty="0"/>
              <a:t> иновације и учење тако што директно </a:t>
            </a:r>
            <a:r>
              <a:rPr lang="en-GB" dirty="0" err="1"/>
              <a:t>укључују</a:t>
            </a:r>
            <a:r>
              <a:rPr lang="en-GB" dirty="0"/>
              <a:t> </a:t>
            </a:r>
            <a:r>
              <a:rPr lang="en-GB" dirty="0" err="1"/>
              <a:t>ученике</a:t>
            </a:r>
            <a:r>
              <a:rPr lang="sr-Cyrl-RS" dirty="0"/>
              <a:t>/студенте</a:t>
            </a:r>
            <a:r>
              <a:rPr lang="en-GB" dirty="0"/>
              <a:t> у фазе истраживања, развоја и тестирања пројеката који се баве друштвеним потребама.</a:t>
            </a:r>
          </a:p>
          <a:p>
            <a:pPr algn="just" rtl="0"/>
            <a:endParaRPr lang="en-GB" dirty="0"/>
          </a:p>
          <a:p>
            <a:pPr algn="just" rtl="0"/>
            <a:r>
              <a:rPr lang="en-GB" dirty="0"/>
              <a:t>Ове лабораторије превазилазе традиционалне границе учионица, нудећи партиципативну платформу на </a:t>
            </a:r>
            <a:r>
              <a:rPr lang="en-GB" dirty="0" err="1"/>
              <a:t>којој</a:t>
            </a:r>
            <a:r>
              <a:rPr lang="en-GB" dirty="0"/>
              <a:t> </a:t>
            </a:r>
            <a:r>
              <a:rPr lang="sr-Cyrl-RS" dirty="0"/>
              <a:t>ученици/</a:t>
            </a:r>
            <a:r>
              <a:rPr lang="en-GB" dirty="0" err="1"/>
              <a:t>студенти</a:t>
            </a:r>
            <a:r>
              <a:rPr lang="en-GB" dirty="0"/>
              <a:t>, </a:t>
            </a:r>
            <a:r>
              <a:rPr lang="sr-Cyrl-RS" dirty="0"/>
              <a:t>наставници/</a:t>
            </a:r>
            <a:r>
              <a:rPr lang="en-GB" dirty="0" err="1"/>
              <a:t>професори</a:t>
            </a:r>
            <a:r>
              <a:rPr lang="en-GB" dirty="0"/>
              <a:t>, професионалци </a:t>
            </a:r>
            <a:r>
              <a:rPr lang="en-GB" dirty="0" err="1"/>
              <a:t>из</a:t>
            </a:r>
            <a:r>
              <a:rPr lang="en-GB" dirty="0"/>
              <a:t> </a:t>
            </a:r>
            <a:r>
              <a:rPr lang="sr-Cyrl-RS" dirty="0"/>
              <a:t>привреде</a:t>
            </a:r>
            <a:r>
              <a:rPr lang="en-GB" dirty="0"/>
              <a:t> и чланови заједнице сарађују како би заједно креирали решења.</a:t>
            </a:r>
          </a:p>
          <a:p>
            <a:pPr algn="l" rtl="0"/>
            <a:endParaRPr lang="en-GB" dirty="0"/>
          </a:p>
        </p:txBody>
      </p:sp>
    </p:spTree>
    <p:extLst>
      <p:ext uri="{BB962C8B-B14F-4D97-AF65-F5344CB8AC3E}">
        <p14:creationId xmlns:p14="http://schemas.microsoft.com/office/powerpoint/2010/main" val="215960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E259E-C118-30E2-7233-07CB277C1C65}"/>
              </a:ext>
            </a:extLst>
          </p:cNvPr>
          <p:cNvSpPr>
            <a:spLocks noGrp="1"/>
          </p:cNvSpPr>
          <p:nvPr>
            <p:ph type="body" sz="quarter" idx="30"/>
          </p:nvPr>
        </p:nvSpPr>
        <p:spPr>
          <a:xfrm>
            <a:off x="854282" y="753035"/>
            <a:ext cx="10483431" cy="1096421"/>
          </a:xfrm>
        </p:spPr>
        <p:txBody>
          <a:bodyPr/>
          <a:lstStyle/>
          <a:p>
            <a:pPr algn="just"/>
            <a:r>
              <a:rPr lang="sr-Cyrl-RS" sz="3200" dirty="0"/>
              <a:t>„</a:t>
            </a:r>
            <a:r>
              <a:rPr lang="en-GB" sz="3200" dirty="0" err="1"/>
              <a:t>Живе</a:t>
            </a:r>
            <a:r>
              <a:rPr lang="en-GB" sz="3200" dirty="0"/>
              <a:t> </a:t>
            </a:r>
            <a:r>
              <a:rPr lang="en-GB" sz="3200" dirty="0" err="1"/>
              <a:t>лабораторије</a:t>
            </a:r>
            <a:r>
              <a:rPr lang="en-US" sz="3200" dirty="0"/>
              <a:t>”</a:t>
            </a:r>
            <a:r>
              <a:rPr lang="en-GB" sz="3200" dirty="0"/>
              <a:t> (Living Labs) </a:t>
            </a:r>
            <a:r>
              <a:rPr lang="en-GB" sz="3200" dirty="0" err="1"/>
              <a:t>као</a:t>
            </a:r>
            <a:r>
              <a:rPr lang="en-GB" sz="3200" dirty="0"/>
              <a:t> </a:t>
            </a:r>
            <a:r>
              <a:rPr lang="en-GB" sz="3200" dirty="0" err="1"/>
              <a:t>интердисциплинарне</a:t>
            </a:r>
            <a:r>
              <a:rPr lang="en-GB" sz="3200" dirty="0"/>
              <a:t> </a:t>
            </a:r>
            <a:r>
              <a:rPr lang="en-GB" sz="3200" dirty="0" err="1"/>
              <a:t>наставне</a:t>
            </a:r>
            <a:r>
              <a:rPr lang="en-GB" sz="3200" dirty="0"/>
              <a:t> </a:t>
            </a:r>
            <a:r>
              <a:rPr lang="en-GB" sz="3200" dirty="0" err="1"/>
              <a:t>платформе</a:t>
            </a:r>
            <a:endParaRPr lang="en-IE" sz="3200" dirty="0"/>
          </a:p>
        </p:txBody>
      </p:sp>
      <p:sp>
        <p:nvSpPr>
          <p:cNvPr id="3" name="Text Placeholder 2">
            <a:extLst>
              <a:ext uri="{FF2B5EF4-FFF2-40B4-BE49-F238E27FC236}">
                <a16:creationId xmlns:a16="http://schemas.microsoft.com/office/drawing/2014/main" id="{CA4B8F30-6A77-2297-CC5C-BCFD47726B04}"/>
              </a:ext>
            </a:extLst>
          </p:cNvPr>
          <p:cNvSpPr>
            <a:spLocks noGrp="1"/>
          </p:cNvSpPr>
          <p:nvPr>
            <p:ph type="body" sz="quarter" idx="48"/>
          </p:nvPr>
        </p:nvSpPr>
        <p:spPr/>
        <p:txBody>
          <a:bodyPr/>
          <a:lstStyle/>
          <a:p>
            <a:pPr algn="just" rtl="0"/>
            <a:r>
              <a:rPr lang="sr-Cyrl-RS" sz="2200" dirty="0"/>
              <a:t>Ученици/</a:t>
            </a:r>
            <a:r>
              <a:rPr lang="en-GB" sz="2200" dirty="0" err="1"/>
              <a:t>студенти</a:t>
            </a:r>
            <a:r>
              <a:rPr lang="en-GB" sz="2200" dirty="0"/>
              <a:t> из различитих СТЕМ дисциплина се окупљају како би се ухватили у коштац са изазовима који захтевају широк спектар </a:t>
            </a:r>
            <a:r>
              <a:rPr lang="en-GB" sz="2200" dirty="0" err="1"/>
              <a:t>вештина</a:t>
            </a:r>
            <a:r>
              <a:rPr lang="en-GB" sz="2200" dirty="0"/>
              <a:t> </a:t>
            </a:r>
            <a:r>
              <a:rPr lang="en-GB" sz="2000" dirty="0"/>
              <a:t>–</a:t>
            </a:r>
            <a:r>
              <a:rPr lang="en-GB" sz="2200" dirty="0"/>
              <a:t> од науке о животној средини и инжењеринга до анализе података и технолошког дизајна. На пример, </a:t>
            </a:r>
            <a:r>
              <a:rPr lang="sr-Cyrl-RS" sz="2200" dirty="0"/>
              <a:t>„жива лабораторија</a:t>
            </a:r>
            <a:r>
              <a:rPr lang="en-US" sz="2200" dirty="0"/>
              <a:t>”</a:t>
            </a:r>
            <a:r>
              <a:rPr lang="sr-Cyrl-RS" sz="2200" dirty="0"/>
              <a:t> </a:t>
            </a:r>
            <a:r>
              <a:rPr lang="en-GB" sz="2200" dirty="0" err="1"/>
              <a:t>фокусирана</a:t>
            </a:r>
            <a:r>
              <a:rPr lang="en-GB" sz="2200" dirty="0"/>
              <a:t> на урбану одрживост </a:t>
            </a:r>
            <a:r>
              <a:rPr lang="en-GB" sz="2200" dirty="0" err="1"/>
              <a:t>може</a:t>
            </a:r>
            <a:r>
              <a:rPr lang="en-GB" sz="2200" dirty="0"/>
              <a:t> </a:t>
            </a:r>
            <a:r>
              <a:rPr lang="sr-Cyrl-RS" sz="2200" dirty="0"/>
              <a:t>да укључи </a:t>
            </a:r>
            <a:r>
              <a:rPr lang="en-GB" sz="2200" dirty="0"/>
              <a:t> </a:t>
            </a:r>
            <a:r>
              <a:rPr lang="sr-Cyrl-RS" sz="2200" dirty="0"/>
              <a:t>ученике/</a:t>
            </a:r>
            <a:r>
              <a:rPr lang="en-GB" sz="2200" dirty="0" err="1"/>
              <a:t>студенте</a:t>
            </a:r>
            <a:r>
              <a:rPr lang="en-GB" sz="2200" dirty="0"/>
              <a:t> у пројекте попут пројектовања зелене инфраструктуре, развоја паметних градских технологија или анализе података ради оптимизације коришћења ресурса.</a:t>
            </a:r>
          </a:p>
          <a:p>
            <a:pPr algn="just" rtl="0"/>
            <a:endParaRPr lang="en-GB" sz="2200" dirty="0"/>
          </a:p>
          <a:p>
            <a:pPr algn="just"/>
            <a:r>
              <a:rPr lang="en-GB" sz="2200" dirty="0"/>
              <a:t>Кроз ове пројекте, </a:t>
            </a:r>
            <a:r>
              <a:rPr lang="sr-Cyrl-RS" sz="2200" dirty="0"/>
              <a:t>ученици/</a:t>
            </a:r>
            <a:r>
              <a:rPr lang="en-GB" sz="2200" dirty="0" err="1"/>
              <a:t>студенти</a:t>
            </a:r>
            <a:r>
              <a:rPr lang="en-GB" sz="2200" dirty="0"/>
              <a:t> не само да примењују </a:t>
            </a:r>
            <a:r>
              <a:rPr lang="en-GB" sz="2200" dirty="0" err="1"/>
              <a:t>своје</a:t>
            </a:r>
            <a:r>
              <a:rPr lang="en-GB" sz="2200" dirty="0"/>
              <a:t> </a:t>
            </a:r>
            <a:r>
              <a:rPr lang="sr-Cyrl-RS" sz="2200" dirty="0"/>
              <a:t>знање из конкретне дисциплине</a:t>
            </a:r>
            <a:r>
              <a:rPr lang="en-GB" sz="2200" dirty="0"/>
              <a:t>, већ и </a:t>
            </a:r>
            <a:r>
              <a:rPr lang="en-GB" sz="2200" dirty="0" err="1"/>
              <a:t>суштински</a:t>
            </a:r>
            <a:r>
              <a:rPr lang="en-GB" sz="2200" dirty="0"/>
              <a:t> </a:t>
            </a:r>
            <a:r>
              <a:rPr lang="en-GB" sz="2200" dirty="0" err="1"/>
              <a:t>развијају</a:t>
            </a:r>
            <a:r>
              <a:rPr lang="en-GB" sz="2200" dirty="0"/>
              <a:t> </a:t>
            </a:r>
            <a:r>
              <a:rPr lang="sr-Cyrl-RS" sz="2200" dirty="0"/>
              <a:t>вештине за 21. век</a:t>
            </a:r>
            <a:r>
              <a:rPr lang="en-GB" sz="2200" dirty="0"/>
              <a:t>, укључујући критичко мишљење, док процењују различите </a:t>
            </a:r>
            <a:r>
              <a:rPr lang="en-GB" sz="2200" dirty="0" err="1"/>
              <a:t>моделе</a:t>
            </a:r>
            <a:r>
              <a:rPr lang="en-GB" sz="2200" dirty="0"/>
              <a:t> </a:t>
            </a:r>
            <a:r>
              <a:rPr lang="en-GB" sz="2200" dirty="0" err="1"/>
              <a:t>одрживости</a:t>
            </a:r>
            <a:r>
              <a:rPr lang="sr-Cyrl-RS" sz="2200" dirty="0"/>
              <a:t>. Они и сарађују</a:t>
            </a:r>
            <a:r>
              <a:rPr lang="en-GB" sz="2200" dirty="0"/>
              <a:t> јер раде у </a:t>
            </a:r>
            <a:r>
              <a:rPr lang="en-GB" sz="2200" dirty="0" err="1"/>
              <a:t>мултидисциплинарним</a:t>
            </a:r>
            <a:r>
              <a:rPr lang="en-GB" sz="2200" dirty="0"/>
              <a:t> </a:t>
            </a:r>
            <a:r>
              <a:rPr lang="en-GB" sz="2200" dirty="0" err="1"/>
              <a:t>тимовима</a:t>
            </a:r>
            <a:r>
              <a:rPr lang="sr-Cyrl-RS" sz="2200" dirty="0"/>
              <a:t> али</a:t>
            </a:r>
            <a:r>
              <a:rPr lang="en-GB" sz="2200" dirty="0"/>
              <a:t> и </a:t>
            </a:r>
            <a:r>
              <a:rPr lang="en-GB" sz="2200" dirty="0" err="1"/>
              <a:t>комуни</a:t>
            </a:r>
            <a:r>
              <a:rPr lang="sr-Cyrl-RS" sz="2200" dirty="0"/>
              <a:t>цирају</a:t>
            </a:r>
            <a:r>
              <a:rPr lang="en-GB" sz="2200" dirty="0"/>
              <a:t> док </a:t>
            </a:r>
            <a:r>
              <a:rPr lang="en-GB" sz="2200" dirty="0" err="1"/>
              <a:t>своје</a:t>
            </a:r>
            <a:r>
              <a:rPr lang="en-GB" sz="2200" dirty="0"/>
              <a:t> </a:t>
            </a:r>
            <a:r>
              <a:rPr lang="sr-Cyrl-RS" sz="2200" dirty="0"/>
              <a:t>резултате </a:t>
            </a:r>
            <a:r>
              <a:rPr lang="en-GB" sz="2200" dirty="0" err="1"/>
              <a:t>представљају</a:t>
            </a:r>
            <a:r>
              <a:rPr lang="en-GB" sz="2200" dirty="0"/>
              <a:t> заинтересованим странама.</a:t>
            </a:r>
            <a:endParaRPr lang="en-IE" sz="2200" dirty="0"/>
          </a:p>
        </p:txBody>
      </p:sp>
    </p:spTree>
    <p:extLst>
      <p:ext uri="{BB962C8B-B14F-4D97-AF65-F5344CB8AC3E}">
        <p14:creationId xmlns:p14="http://schemas.microsoft.com/office/powerpoint/2010/main" val="428264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 Placeholder 2"/>
          <p:cNvSpPr>
            <a:spLocks noGrp="1"/>
          </p:cNvSpPr>
          <p:nvPr>
            <p:ph type="body" sz="quarter" idx="30"/>
          </p:nvPr>
        </p:nvSpPr>
        <p:spPr/>
        <p:txBody>
          <a:bodyPr/>
          <a:lstStyle/>
          <a:p>
            <a:endParaRPr lang="en-US" dirty="0"/>
          </a:p>
        </p:txBody>
      </p:sp>
      <p:sp>
        <p:nvSpPr>
          <p:cNvPr id="5" name="TextBox 4">
            <a:hlinkClick r:id="rId3"/>
            <a:extLst>
              <a:ext uri="{FF2B5EF4-FFF2-40B4-BE49-F238E27FC236}">
                <a16:creationId xmlns:a16="http://schemas.microsoft.com/office/drawing/2014/main" id="{EAE2AB6E-EBA9-E4F5-5375-DE55233442A0}"/>
              </a:ext>
            </a:extLst>
          </p:cNvPr>
          <p:cNvSpPr txBox="1"/>
          <p:nvPr/>
        </p:nvSpPr>
        <p:spPr>
          <a:xfrm>
            <a:off x="10493829" y="401918"/>
            <a:ext cx="1698171" cy="400110"/>
          </a:xfrm>
          <a:prstGeom prst="rect">
            <a:avLst/>
          </a:prstGeom>
          <a:solidFill>
            <a:srgbClr val="AD4097"/>
          </a:solidFill>
        </p:spPr>
        <p:txBody>
          <a:bodyPr wrap="square" rtlCol="0">
            <a:spAutoFit/>
          </a:bodyPr>
          <a:lstStyle/>
          <a:p>
            <a:pPr algn="l" rtl="0"/>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O</a:t>
            </a:r>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пширније</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hlinkClick r:id="rId4"/>
            <a:extLst>
              <a:ext uri="{FF2B5EF4-FFF2-40B4-BE49-F238E27FC236}">
                <a16:creationId xmlns:a16="http://schemas.microsoft.com/office/drawing/2014/main" id="{88183EBB-7C62-39AE-18F0-5F58EAF3258D}"/>
              </a:ext>
            </a:extLst>
          </p:cNvPr>
          <p:cNvSpPr txBox="1"/>
          <p:nvPr/>
        </p:nvSpPr>
        <p:spPr>
          <a:xfrm>
            <a:off x="6106313" y="0"/>
            <a:ext cx="6085687" cy="401014"/>
          </a:xfrm>
          <a:prstGeom prst="rect">
            <a:avLst/>
          </a:prstGeom>
          <a:solidFill>
            <a:srgbClr val="60A9DD"/>
          </a:solidFill>
        </p:spPr>
        <p:txBody>
          <a:bodyPr wrap="square" rtlCol="0">
            <a:spAutoFit/>
          </a:bodyPr>
          <a:lstStyle/>
          <a:p>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Универзитет у Утрехту – „</a:t>
            </a:r>
            <a:r>
              <a:rPr lang="en-IE"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UULabs</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1911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fld id="{CB2079F2-58AF-ED44-82D7-E04B2F6FD686}" type="slidenum">
              <a:rPr lang="en-US" sz="1291"/>
              <a:pPr algn="l" rtl="0"/>
              <a:t>36</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329446"/>
            <a:ext cx="8559799" cy="1250034"/>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pPr algn="l" rtl="0"/>
            <a:r>
              <a:rPr lang="en-GB" sz="3200" dirty="0">
                <a:solidFill>
                  <a:schemeClr val="bg1"/>
                </a:solidFill>
              </a:rPr>
              <a:t>Коришћење технологије за </a:t>
            </a:r>
            <a:r>
              <a:rPr lang="en-GB" sz="3200" dirty="0" err="1">
                <a:solidFill>
                  <a:schemeClr val="bg1"/>
                </a:solidFill>
              </a:rPr>
              <a:t>интеграцију</a:t>
            </a:r>
            <a:r>
              <a:rPr lang="en-GB" sz="3200" dirty="0">
                <a:solidFill>
                  <a:schemeClr val="bg1"/>
                </a:solidFill>
              </a:rPr>
              <a:t> </a:t>
            </a:r>
            <a:r>
              <a:rPr lang="sr-Cyrl-RS" sz="3200" dirty="0">
                <a:solidFill>
                  <a:schemeClr val="bg1"/>
                </a:solidFill>
              </a:rPr>
              <a:t>наставног плана и програма</a:t>
            </a:r>
            <a:endParaRPr lang="en-US" sz="32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sz="9600" b="1" dirty="0">
                <a:solidFill>
                  <a:schemeClr val="bg1"/>
                </a:solidFill>
              </a:rPr>
              <a:t>04</a:t>
            </a:r>
          </a:p>
        </p:txBody>
      </p:sp>
      <p:pic>
        <p:nvPicPr>
          <p:cNvPr id="6" name="Picture 5" descr="Engineers with digital tablet and projected plans">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0718"/>
            <a:ext cx="7186669" cy="4796961"/>
          </a:xfrm>
          <a:prstGeom prst="rect">
            <a:avLst/>
          </a:prstGeom>
        </p:spPr>
      </p:pic>
    </p:spTree>
    <p:extLst>
      <p:ext uri="{BB962C8B-B14F-4D97-AF65-F5344CB8AC3E}">
        <p14:creationId xmlns:p14="http://schemas.microsoft.com/office/powerpoint/2010/main" val="399408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EC7ABD-78CB-2E80-10AD-BCD484743B8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DCAB7596-658E-71BF-20C9-6630C0C34843}"/>
              </a:ext>
            </a:extLst>
          </p:cNvPr>
          <p:cNvSpPr>
            <a:spLocks noGrp="1"/>
          </p:cNvSpPr>
          <p:nvPr>
            <p:ph type="body" sz="quarter" idx="30"/>
          </p:nvPr>
        </p:nvSpPr>
        <p:spPr>
          <a:xfrm>
            <a:off x="640956" y="1134116"/>
            <a:ext cx="6749339" cy="808098"/>
          </a:xfrm>
        </p:spPr>
        <p:txBody>
          <a:bodyPr/>
          <a:lstStyle/>
          <a:p>
            <a:pPr algn="l" rtl="0"/>
            <a:r>
              <a:rPr lang="en-GB" dirty="0"/>
              <a:t>Прихватање дигиталних алата </a:t>
            </a:r>
            <a:r>
              <a:rPr lang="en-GB" dirty="0" err="1"/>
              <a:t>за</a:t>
            </a:r>
            <a:r>
              <a:rPr lang="en-GB" dirty="0"/>
              <a:t> </a:t>
            </a:r>
            <a:r>
              <a:rPr lang="sr-Cyrl-RS" dirty="0"/>
              <a:t>боље вештине за 21. век</a:t>
            </a:r>
            <a:endParaRPr lang="en-IE" dirty="0"/>
          </a:p>
        </p:txBody>
      </p:sp>
      <p:sp>
        <p:nvSpPr>
          <p:cNvPr id="4" name="Text Placeholder 3">
            <a:extLst>
              <a:ext uri="{FF2B5EF4-FFF2-40B4-BE49-F238E27FC236}">
                <a16:creationId xmlns:a16="http://schemas.microsoft.com/office/drawing/2014/main" id="{4854C5BC-A9E7-E79A-6CCE-4404BA0E577A}"/>
              </a:ext>
            </a:extLst>
          </p:cNvPr>
          <p:cNvSpPr>
            <a:spLocks noGrp="1"/>
          </p:cNvSpPr>
          <p:nvPr>
            <p:ph type="body" sz="quarter" idx="48"/>
          </p:nvPr>
        </p:nvSpPr>
        <p:spPr>
          <a:xfrm>
            <a:off x="640953" y="2290625"/>
            <a:ext cx="6749339" cy="2965622"/>
          </a:xfrm>
        </p:spPr>
        <p:txBody>
          <a:bodyPr/>
          <a:lstStyle/>
          <a:p>
            <a:pPr algn="just" rtl="0"/>
            <a:r>
              <a:rPr lang="en-GB" sz="1800" dirty="0"/>
              <a:t>Интеграција дигиталних алата у наставни план и програм може помоћи развоју </a:t>
            </a:r>
            <a:r>
              <a:rPr lang="en-GB" sz="1800" dirty="0" err="1"/>
              <a:t>вештина</a:t>
            </a:r>
            <a:r>
              <a:rPr lang="en-GB" sz="1800" dirty="0"/>
              <a:t> </a:t>
            </a:r>
            <a:r>
              <a:rPr lang="sr-Cyrl-RS" sz="1800" dirty="0"/>
              <a:t>за </a:t>
            </a:r>
            <a:r>
              <a:rPr lang="en-GB" sz="1800" dirty="0"/>
              <a:t>21. </a:t>
            </a:r>
            <a:r>
              <a:rPr lang="en-GB" sz="1800" dirty="0" err="1"/>
              <a:t>век</a:t>
            </a:r>
            <a:r>
              <a:rPr lang="en-GB" sz="1800" dirty="0"/>
              <a:t> у свим дисциплинама. Коришћење технологије у образовању не само да побољшава традиционалне методе учења, већ и </a:t>
            </a:r>
            <a:r>
              <a:rPr lang="en-GB" sz="1800" dirty="0" err="1"/>
              <a:t>упознаје</a:t>
            </a:r>
            <a:r>
              <a:rPr lang="en-GB" sz="1800" dirty="0"/>
              <a:t> </a:t>
            </a:r>
            <a:r>
              <a:rPr lang="en-GB" sz="1800" dirty="0" err="1"/>
              <a:t>ученике</a:t>
            </a:r>
            <a:r>
              <a:rPr lang="sr-Cyrl-RS" sz="1800" dirty="0"/>
              <a:t>/студенте</a:t>
            </a:r>
            <a:r>
              <a:rPr lang="en-GB" sz="1800" dirty="0"/>
              <a:t> са дигиталним компетенцијама које су кључне за данашњу радну снагу. Дигитални алати </a:t>
            </a:r>
            <a:r>
              <a:rPr lang="en-GB" sz="1800" dirty="0" err="1"/>
              <a:t>попут</a:t>
            </a:r>
            <a:r>
              <a:rPr lang="en-GB" sz="1800" dirty="0"/>
              <a:t> </a:t>
            </a:r>
            <a:r>
              <a:rPr lang="en-GB" sz="1800" dirty="0" err="1"/>
              <a:t>интерактивних</a:t>
            </a:r>
            <a:r>
              <a:rPr lang="en-GB" sz="1800" dirty="0"/>
              <a:t> </a:t>
            </a:r>
            <a:r>
              <a:rPr lang="en-GB" sz="1800" dirty="0" err="1"/>
              <a:t>симулација</a:t>
            </a:r>
            <a:r>
              <a:rPr lang="sr-Cyrl-RS" sz="1800" dirty="0"/>
              <a:t> проширене стварности</a:t>
            </a:r>
            <a:r>
              <a:rPr lang="en-GB" sz="1800" dirty="0"/>
              <a:t> и платформи за кодирање, </a:t>
            </a:r>
            <a:r>
              <a:rPr lang="en-GB" sz="1800" dirty="0" err="1"/>
              <a:t>посебно</a:t>
            </a:r>
            <a:r>
              <a:rPr lang="en-GB" sz="1800" dirty="0"/>
              <a:t> </a:t>
            </a:r>
            <a:r>
              <a:rPr lang="en-GB" sz="1800" dirty="0" err="1"/>
              <a:t>корисни</a:t>
            </a:r>
            <a:r>
              <a:rPr lang="sr-Cyrl-RS" sz="1800" dirty="0"/>
              <a:t>х</a:t>
            </a:r>
            <a:r>
              <a:rPr lang="en-GB" sz="1800" dirty="0"/>
              <a:t> у СТЕМ образовању, </a:t>
            </a:r>
            <a:r>
              <a:rPr lang="en-GB" sz="1800" dirty="0" err="1"/>
              <a:t>могу</a:t>
            </a:r>
            <a:r>
              <a:rPr lang="en-GB" sz="1800" dirty="0"/>
              <a:t> </a:t>
            </a:r>
            <a:r>
              <a:rPr lang="sr-Cyrl-RS" sz="1800" dirty="0"/>
              <a:t>да </a:t>
            </a:r>
            <a:r>
              <a:rPr lang="en-GB" sz="1800" dirty="0" err="1"/>
              <a:t>подста</a:t>
            </a:r>
            <a:r>
              <a:rPr lang="sr-Cyrl-RS" sz="1800" dirty="0"/>
              <a:t>кну </a:t>
            </a:r>
            <a:r>
              <a:rPr lang="en-GB" sz="1800" dirty="0" err="1"/>
              <a:t>логично</a:t>
            </a:r>
            <a:r>
              <a:rPr lang="en-GB" sz="1800" dirty="0"/>
              <a:t> размишљање и </a:t>
            </a:r>
            <a:r>
              <a:rPr lang="en-GB" sz="1800" dirty="0" err="1"/>
              <a:t>креативност</a:t>
            </a:r>
            <a:r>
              <a:rPr lang="en-IE" sz="1800" dirty="0"/>
              <a:t> </a:t>
            </a:r>
            <a:r>
              <a:rPr lang="sr-Cyrl-RS" sz="1800" dirty="0"/>
              <a:t>и </a:t>
            </a:r>
            <a:r>
              <a:rPr lang="en-GB" sz="1800" dirty="0" err="1"/>
              <a:t>пружају</a:t>
            </a:r>
            <a:r>
              <a:rPr lang="en-GB" sz="1800" dirty="0"/>
              <a:t> динамичне, занимљиве начине за учење сложених концепата и решавање проблема.</a:t>
            </a:r>
            <a:endParaRPr lang="en-IE" sz="1800" dirty="0"/>
          </a:p>
        </p:txBody>
      </p:sp>
      <p:sp>
        <p:nvSpPr>
          <p:cNvPr id="7" name="TextBox 6">
            <a:extLst>
              <a:ext uri="{FF2B5EF4-FFF2-40B4-BE49-F238E27FC236}">
                <a16:creationId xmlns:a16="http://schemas.microsoft.com/office/drawing/2014/main" id="{2E5736A5-C75E-032B-3FA5-90B0030D2398}"/>
              </a:ext>
            </a:extLst>
          </p:cNvPr>
          <p:cNvSpPr txBox="1"/>
          <p:nvPr/>
        </p:nvSpPr>
        <p:spPr>
          <a:xfrm>
            <a:off x="0" y="6858000"/>
            <a:ext cx="12192000" cy="230832"/>
          </a:xfrm>
          <a:prstGeom prst="rect">
            <a:avLst/>
          </a:prstGeom>
          <a:noFill/>
        </p:spPr>
        <p:txBody>
          <a:bodyPr wrap="square" rtlCol="0">
            <a:spAutoFit/>
          </a:bodyPr>
          <a:lstStyle/>
          <a:p>
            <a:pPr algn="l" rtl="0"/>
            <a:r>
              <a:rPr lang="en-IE" sz="900">
                <a:hlinkClick r:id="rId3" tooltip="https://www.learnrobotics.org/blog/engineering-activities-middle-school/amp/"/>
              </a:rPr>
              <a:t>Офу фотографију</a:t>
            </a:r>
            <a:r>
              <a:rPr lang="en-IE" sz="900"/>
              <a:t>од непознатог аутора је лиценциран под</a:t>
            </a:r>
            <a:r>
              <a:rPr lang="en-IE" sz="900">
                <a:hlinkClick r:id="rId4" tooltip="https://creativecommons.org/licenses/by/3.0/"/>
              </a:rPr>
              <a:t>ЦЦ БИ</a:t>
            </a:r>
            <a:endParaRPr lang="en-IE" sz="900"/>
          </a:p>
        </p:txBody>
      </p:sp>
    </p:spTree>
    <p:extLst>
      <p:ext uri="{BB962C8B-B14F-4D97-AF65-F5344CB8AC3E}">
        <p14:creationId xmlns:p14="http://schemas.microsoft.com/office/powerpoint/2010/main" val="1763131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CC5B81-97B6-5A6C-19A8-1E7116F5EFB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12554C0A-B073-4DCB-076F-F3ADDB39BEAE}"/>
              </a:ext>
            </a:extLst>
          </p:cNvPr>
          <p:cNvSpPr>
            <a:spLocks noGrp="1"/>
          </p:cNvSpPr>
          <p:nvPr>
            <p:ph type="body" sz="quarter" idx="30"/>
          </p:nvPr>
        </p:nvSpPr>
        <p:spPr>
          <a:xfrm>
            <a:off x="6541600" y="142192"/>
            <a:ext cx="5528479" cy="845139"/>
          </a:xfrm>
        </p:spPr>
        <p:txBody>
          <a:bodyPr/>
          <a:lstStyle/>
          <a:p>
            <a:pPr algn="l" rtl="0"/>
            <a:r>
              <a:rPr lang="sr-Cyrl-RS" sz="3200" dirty="0"/>
              <a:t>Фокус на виртуелну реалност</a:t>
            </a:r>
            <a:endParaRPr lang="en-IE" sz="3200" dirty="0"/>
          </a:p>
        </p:txBody>
      </p:sp>
      <p:sp>
        <p:nvSpPr>
          <p:cNvPr id="4" name="Text Placeholder 3">
            <a:extLst>
              <a:ext uri="{FF2B5EF4-FFF2-40B4-BE49-F238E27FC236}">
                <a16:creationId xmlns:a16="http://schemas.microsoft.com/office/drawing/2014/main" id="{14FB5074-4BF6-0847-8929-78EFA17A2ECE}"/>
              </a:ext>
            </a:extLst>
          </p:cNvPr>
          <p:cNvSpPr>
            <a:spLocks noGrp="1"/>
          </p:cNvSpPr>
          <p:nvPr>
            <p:ph type="body" sz="quarter" idx="48"/>
          </p:nvPr>
        </p:nvSpPr>
        <p:spPr>
          <a:xfrm>
            <a:off x="6621429" y="1311086"/>
            <a:ext cx="5222228" cy="4874950"/>
          </a:xfrm>
        </p:spPr>
        <p:txBody>
          <a:bodyPr/>
          <a:lstStyle/>
          <a:p>
            <a:pPr algn="just" rtl="0"/>
            <a:r>
              <a:rPr lang="en-GB" sz="1800" dirty="0"/>
              <a:t>Симулацијом окружења у стварном свету и сложених сценарија, ВР може да пружи јединствену платформу </a:t>
            </a:r>
            <a:r>
              <a:rPr lang="en-GB" sz="1800" dirty="0" err="1"/>
              <a:t>за</a:t>
            </a:r>
            <a:r>
              <a:rPr lang="en-GB" sz="1800" dirty="0"/>
              <a:t> </a:t>
            </a:r>
            <a:r>
              <a:rPr lang="en-GB" sz="1800" dirty="0" err="1"/>
              <a:t>ученике</a:t>
            </a:r>
            <a:r>
              <a:rPr lang="sr-Cyrl-RS" sz="1800" dirty="0"/>
              <a:t>/студенте</a:t>
            </a:r>
            <a:r>
              <a:rPr lang="en-GB" sz="1800" dirty="0"/>
              <a:t> да истражују, експериментишу и ангажују се са садржајем и темама учења на дубоко лични и утицајан начин.</a:t>
            </a:r>
          </a:p>
          <a:p>
            <a:pPr algn="just" rtl="0"/>
            <a:endParaRPr lang="en-GB" sz="1800" dirty="0"/>
          </a:p>
          <a:p>
            <a:pPr algn="just" rtl="0"/>
            <a:r>
              <a:rPr lang="en-GB" sz="1800" dirty="0"/>
              <a:t>ВР технологија је </a:t>
            </a:r>
            <a:r>
              <a:rPr lang="en-GB" sz="1800" dirty="0" err="1"/>
              <a:t>посебно</a:t>
            </a:r>
            <a:r>
              <a:rPr lang="en-GB" sz="1800" dirty="0"/>
              <a:t> </a:t>
            </a:r>
            <a:r>
              <a:rPr lang="sr-Cyrl-RS" sz="1800" dirty="0"/>
              <a:t>значајна</a:t>
            </a:r>
            <a:r>
              <a:rPr lang="en-GB" sz="1800" dirty="0"/>
              <a:t> у СТЕМ образовању, где се апстрактни концепти могу визуелизовати и искусити из прве руке, подстичући дубље разумевање и задржавање знања. Од извођења виртуелних лабораторијских експеримената у науци до истраживања инжењерских принципа кроз симулиране конструкције, ВР у учењу не само да побољшава стицање </a:t>
            </a:r>
            <a:r>
              <a:rPr lang="en-GB" sz="1800" dirty="0" err="1"/>
              <a:t>вештина</a:t>
            </a:r>
            <a:r>
              <a:rPr lang="en-GB" sz="1800" dirty="0"/>
              <a:t> </a:t>
            </a:r>
            <a:r>
              <a:rPr lang="sr-Cyrl-RS" sz="1800" dirty="0"/>
              <a:t>за </a:t>
            </a:r>
            <a:r>
              <a:rPr lang="en-GB" sz="1800" dirty="0"/>
              <a:t>21. </a:t>
            </a:r>
            <a:r>
              <a:rPr lang="en-GB" sz="1800" dirty="0" err="1"/>
              <a:t>век</a:t>
            </a:r>
            <a:r>
              <a:rPr lang="en-GB" sz="1800" dirty="0"/>
              <a:t> као што су критичко размишљање и решавање проблема, већ и негује дигиталну писменост и </a:t>
            </a:r>
            <a:r>
              <a:rPr lang="en-GB" sz="1800" dirty="0" err="1"/>
              <a:t>технолошку</a:t>
            </a:r>
            <a:r>
              <a:rPr lang="en-GB" sz="1800" dirty="0"/>
              <a:t> т</a:t>
            </a:r>
            <a:r>
              <a:rPr lang="sr-Cyrl-RS" sz="1800" dirty="0"/>
              <a:t>а</a:t>
            </a:r>
            <a:r>
              <a:rPr lang="en-GB" sz="1800" dirty="0" err="1"/>
              <a:t>чност</a:t>
            </a:r>
            <a:r>
              <a:rPr lang="sr-Cyrl-RS" sz="1800" dirty="0"/>
              <a:t>.</a:t>
            </a:r>
            <a:endParaRPr lang="en-IE" sz="1800" dirty="0"/>
          </a:p>
        </p:txBody>
      </p:sp>
      <p:sp>
        <p:nvSpPr>
          <p:cNvPr id="7" name="TextBox 6">
            <a:extLst>
              <a:ext uri="{FF2B5EF4-FFF2-40B4-BE49-F238E27FC236}">
                <a16:creationId xmlns:a16="http://schemas.microsoft.com/office/drawing/2014/main" id="{5B059168-4C5E-7CA7-4217-91C0AE054347}"/>
              </a:ext>
            </a:extLst>
          </p:cNvPr>
          <p:cNvSpPr txBox="1"/>
          <p:nvPr/>
        </p:nvSpPr>
        <p:spPr>
          <a:xfrm>
            <a:off x="0" y="6858000"/>
            <a:ext cx="5875886" cy="230832"/>
          </a:xfrm>
          <a:prstGeom prst="rect">
            <a:avLst/>
          </a:prstGeom>
          <a:noFill/>
        </p:spPr>
        <p:txBody>
          <a:bodyPr wrap="square" rtlCol="0">
            <a:spAutoFit/>
          </a:bodyPr>
          <a:lstStyle/>
          <a:p>
            <a:pPr algn="l" rtl="0"/>
            <a:r>
              <a:rPr lang="en-IE" sz="900">
                <a:hlinkClick r:id="rId3" tooltip="https://blog.ucem.ac.uk/onlineeducation/posts/date/2019/03"/>
              </a:rPr>
              <a:t>Офу фотографију</a:t>
            </a:r>
            <a:r>
              <a:rPr lang="en-IE" sz="900"/>
              <a:t>од непознатог аутора је лиценциран под</a:t>
            </a:r>
            <a:r>
              <a:rPr lang="en-IE" sz="900">
                <a:hlinkClick r:id="rId4" tooltip="https://creativecommons.org/licenses/by-sa/3.0/"/>
              </a:rPr>
              <a:t>ЦЦ БИ-СА</a:t>
            </a:r>
            <a:endParaRPr lang="en-IE" sz="900"/>
          </a:p>
        </p:txBody>
      </p:sp>
    </p:spTree>
    <p:extLst>
      <p:ext uri="{BB962C8B-B14F-4D97-AF65-F5344CB8AC3E}">
        <p14:creationId xmlns:p14="http://schemas.microsoft.com/office/powerpoint/2010/main" val="62739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ABFB760-C480-0C88-D499-1E61187315E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5EED02AB-80BD-A301-5D89-59CB7BEA222F}"/>
              </a:ext>
            </a:extLst>
          </p:cNvPr>
          <p:cNvSpPr>
            <a:spLocks noGrp="1"/>
          </p:cNvSpPr>
          <p:nvPr>
            <p:ph type="body" sz="quarter" idx="30"/>
          </p:nvPr>
        </p:nvSpPr>
        <p:spPr>
          <a:xfrm>
            <a:off x="2363461" y="509433"/>
            <a:ext cx="7465079" cy="723352"/>
          </a:xfrm>
        </p:spPr>
        <p:txBody>
          <a:bodyPr/>
          <a:lstStyle/>
          <a:p>
            <a:r>
              <a:rPr lang="en-GB" sz="3200" dirty="0"/>
              <a:t>ТУ Даблин је изабран за пружање обуке у </a:t>
            </a:r>
            <a:r>
              <a:rPr lang="sr-Cyrl-RS" sz="3200" dirty="0"/>
              <a:t>виртуелној реалности </a:t>
            </a:r>
            <a:r>
              <a:rPr lang="en-US" sz="3200" dirty="0"/>
              <a:t>„</a:t>
            </a:r>
            <a:r>
              <a:rPr lang="en-US" sz="3200" dirty="0" err="1"/>
              <a:t>Bodyswaps</a:t>
            </a:r>
            <a:r>
              <a:rPr lang="en-US" sz="3200" dirty="0"/>
              <a:t>” и „Meta Immersive Learning” </a:t>
            </a:r>
            <a:r>
              <a:rPr lang="en-US" sz="3200" dirty="0" err="1"/>
              <a:t>грант</a:t>
            </a:r>
            <a:endParaRPr lang="en-IE" sz="3200" dirty="0"/>
          </a:p>
        </p:txBody>
      </p:sp>
      <p:sp>
        <p:nvSpPr>
          <p:cNvPr id="4" name="Text Placeholder 3">
            <a:extLst>
              <a:ext uri="{FF2B5EF4-FFF2-40B4-BE49-F238E27FC236}">
                <a16:creationId xmlns:a16="http://schemas.microsoft.com/office/drawing/2014/main" id="{E9FDD2C3-2B57-6250-A451-5A7F578B6C07}"/>
              </a:ext>
            </a:extLst>
          </p:cNvPr>
          <p:cNvSpPr>
            <a:spLocks noGrp="1"/>
          </p:cNvSpPr>
          <p:nvPr>
            <p:ph type="body" sz="quarter" idx="48"/>
          </p:nvPr>
        </p:nvSpPr>
        <p:spPr>
          <a:xfrm>
            <a:off x="2363461" y="2066192"/>
            <a:ext cx="7465079" cy="1935044"/>
          </a:xfrm>
        </p:spPr>
        <p:txBody>
          <a:bodyPr/>
          <a:lstStyle/>
          <a:p>
            <a:r>
              <a:rPr lang="sr-Cyrl-RS" sz="1800" dirty="0">
                <a:ea typeface="Calibri" panose="020F0502020204030204" pitchFamily="34" charset="0"/>
              </a:rPr>
              <a:t>Технолошки универзитет у Даблину је једна од осам ирских високошколских институција које су добиле грант за „</a:t>
            </a:r>
            <a:r>
              <a:rPr lang="en-GB" sz="1800" dirty="0" err="1">
                <a:ea typeface="Calibri" panose="020F0502020204030204" pitchFamily="34" charset="0"/>
              </a:rPr>
              <a:t>Bodyswaps</a:t>
            </a:r>
            <a:r>
              <a:rPr lang="en-GB" sz="1800" dirty="0">
                <a:ea typeface="Calibri" panose="020F0502020204030204" pitchFamily="34" charset="0"/>
              </a:rPr>
              <a:t>”, </a:t>
            </a:r>
            <a:r>
              <a:rPr lang="sr-Cyrl-RS" sz="1800" dirty="0">
                <a:ea typeface="Calibri" panose="020F0502020204030204" pitchFamily="34" charset="0"/>
              </a:rPr>
              <a:t>заједно са „</a:t>
            </a:r>
            <a:r>
              <a:rPr lang="en-GB" sz="1800" dirty="0">
                <a:ea typeface="Calibri" panose="020F0502020204030204" pitchFamily="34" charset="0"/>
              </a:rPr>
              <a:t>Meta Immersive Learning”, </a:t>
            </a:r>
            <a:r>
              <a:rPr lang="sr-Cyrl-RS" sz="1800" dirty="0">
                <a:ea typeface="Calibri" panose="020F0502020204030204" pitchFamily="34" charset="0"/>
              </a:rPr>
              <a:t>како би учествовали у њиховом Пилот програму за имерзивно учење. Циљ програма је да омогући шири приступ технологијама имерзивног учења у образовању и подржати студенте у стицању неопходних меких вештина потребних да се такмиче и истакну на глобалном тржишту рада.</a:t>
            </a:r>
            <a:endParaRPr lang="en-IE" sz="1800" dirty="0">
              <a:ea typeface="Calibri" panose="020F0502020204030204" pitchFamily="34" charset="0"/>
            </a:endParaRPr>
          </a:p>
        </p:txBody>
      </p:sp>
      <p:sp>
        <p:nvSpPr>
          <p:cNvPr id="5" name="TextBox 4">
            <a:hlinkClick r:id="rId4"/>
            <a:extLst>
              <a:ext uri="{FF2B5EF4-FFF2-40B4-BE49-F238E27FC236}">
                <a16:creationId xmlns:a16="http://schemas.microsoft.com/office/drawing/2014/main" id="{E6FCCBB2-876D-352C-2BC2-53444C0A893F}"/>
              </a:ext>
            </a:extLst>
          </p:cNvPr>
          <p:cNvSpPr txBox="1"/>
          <p:nvPr/>
        </p:nvSpPr>
        <p:spPr>
          <a:xfrm>
            <a:off x="4767943" y="4187371"/>
            <a:ext cx="2873829" cy="400110"/>
          </a:xfrm>
          <a:prstGeom prst="rect">
            <a:avLst/>
          </a:prstGeom>
          <a:solidFill>
            <a:srgbClr val="AD4097"/>
          </a:solidFill>
        </p:spPr>
        <p:txBody>
          <a:bodyPr wrap="square" rtlCol="0">
            <a:spAutoFit/>
          </a:bodyPr>
          <a:lstStyle/>
          <a:p>
            <a:pPr algn="ctr" rtl="0"/>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Опширније</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hlinkClick r:id="rId5"/>
            <a:extLst>
              <a:ext uri="{FF2B5EF4-FFF2-40B4-BE49-F238E27FC236}">
                <a16:creationId xmlns:a16="http://schemas.microsoft.com/office/drawing/2014/main" id="{3BE3F49A-4AB5-9186-34CB-C15BFC30CCA3}"/>
              </a:ext>
            </a:extLst>
          </p:cNvPr>
          <p:cNvSpPr txBox="1"/>
          <p:nvPr/>
        </p:nvSpPr>
        <p:spPr>
          <a:xfrm>
            <a:off x="-1" y="123243"/>
            <a:ext cx="4249271" cy="400110"/>
          </a:xfrm>
          <a:prstGeom prst="rect">
            <a:avLst/>
          </a:prstGeom>
          <a:solidFill>
            <a:srgbClr val="60A9DD"/>
          </a:solidFill>
        </p:spPr>
        <p:txBody>
          <a:bodyPr wrap="square" rtlCol="0">
            <a:spAutoFit/>
          </a:bodyPr>
          <a:lstStyle/>
          <a:p>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Високошколске институције из ЕУ</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65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lgn="l" rtl="0"/>
              <a:t>4</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879231" y="22684"/>
            <a:ext cx="10279511" cy="6425741"/>
          </a:xfrm>
        </p:spPr>
        <p:txBody>
          <a:bodyPr/>
          <a:lstStyle/>
          <a:p>
            <a:pPr marL="226695" algn="l" rtl="0">
              <a:spcAft>
                <a:spcPts val="600"/>
              </a:spcAft>
            </a:pPr>
            <a:r>
              <a:rPr lang="en-GB" sz="2400" b="1" dirty="0"/>
              <a:t>УВОД</a:t>
            </a:r>
            <a:r>
              <a:rPr lang="sr-Cyrl-RS" sz="2400" b="1" dirty="0"/>
              <a:t> </a:t>
            </a:r>
          </a:p>
          <a:p>
            <a:pPr marL="226695" algn="l" rtl="0">
              <a:spcAft>
                <a:spcPts val="600"/>
              </a:spcAft>
            </a:pPr>
            <a:r>
              <a:rPr lang="sr-Cyrl-RS" sz="2400" dirty="0"/>
              <a:t>Када свладају</a:t>
            </a:r>
            <a:r>
              <a:rPr lang="en-GB" sz="2400" dirty="0"/>
              <a:t> </a:t>
            </a:r>
            <a:r>
              <a:rPr lang="en-GB" sz="2400" dirty="0" err="1"/>
              <a:t>Модул</a:t>
            </a:r>
            <a:r>
              <a:rPr lang="en-GB" sz="2400" dirty="0"/>
              <a:t> 5, наши едукатори ће </a:t>
            </a:r>
            <a:r>
              <a:rPr lang="en-GB" sz="2400" dirty="0" err="1"/>
              <a:t>стећи</a:t>
            </a:r>
            <a:r>
              <a:rPr lang="en-GB" sz="2400" dirty="0"/>
              <a:t> </a:t>
            </a:r>
            <a:r>
              <a:rPr lang="sr-Cyrl-RS" sz="2400" dirty="0"/>
              <a:t>знање</a:t>
            </a:r>
            <a:r>
              <a:rPr lang="en-GB" sz="2400" dirty="0"/>
              <a:t> у 4 кључне компетенције:</a:t>
            </a:r>
          </a:p>
          <a:p>
            <a:pPr marL="683895" indent="-457200" algn="just" rtl="0">
              <a:spcBef>
                <a:spcPts val="1400"/>
              </a:spcBef>
              <a:spcAft>
                <a:spcPts val="600"/>
              </a:spcAft>
              <a:buAutoNum type="arabicPeriod"/>
            </a:pPr>
            <a:r>
              <a:rPr lang="en-GB" sz="1800" b="1" dirty="0">
                <a:solidFill>
                  <a:srgbClr val="AD4097"/>
                </a:solidFill>
              </a:rPr>
              <a:t>Вештине интеграције наставног плана и </a:t>
            </a:r>
            <a:r>
              <a:rPr lang="en-GB" sz="1800" b="1" dirty="0" err="1">
                <a:solidFill>
                  <a:srgbClr val="AD4097"/>
                </a:solidFill>
              </a:rPr>
              <a:t>програма</a:t>
            </a:r>
            <a:r>
              <a:rPr lang="en-GB" sz="1800" b="1" dirty="0">
                <a:solidFill>
                  <a:srgbClr val="AD4097"/>
                </a:solidFill>
              </a:rPr>
              <a:t>:</a:t>
            </a:r>
            <a:r>
              <a:rPr lang="sr-Cyrl-RS" sz="1800" b="1" dirty="0">
                <a:solidFill>
                  <a:srgbClr val="AD4097"/>
                </a:solidFill>
              </a:rPr>
              <a:t> </a:t>
            </a:r>
            <a:r>
              <a:rPr lang="en-GB" sz="1800" dirty="0" err="1">
                <a:solidFill>
                  <a:schemeClr val="tx1"/>
                </a:solidFill>
              </a:rPr>
              <a:t>Наставници</a:t>
            </a:r>
            <a:r>
              <a:rPr lang="en-GB" sz="1800" dirty="0">
                <a:solidFill>
                  <a:schemeClr val="tx1"/>
                </a:solidFill>
              </a:rPr>
              <a:t>/</a:t>
            </a:r>
            <a:r>
              <a:rPr lang="sr-Cyrl-RS" sz="1800" dirty="0">
                <a:solidFill>
                  <a:schemeClr val="tx1"/>
                </a:solidFill>
              </a:rPr>
              <a:t>професори</a:t>
            </a:r>
            <a:r>
              <a:rPr lang="en-GB" sz="1800" dirty="0">
                <a:solidFill>
                  <a:schemeClr val="tx1"/>
                </a:solidFill>
              </a:rPr>
              <a:t> ће развити способност да </a:t>
            </a:r>
            <a:r>
              <a:rPr lang="en-GB" sz="1800" dirty="0" err="1">
                <a:solidFill>
                  <a:schemeClr val="tx1"/>
                </a:solidFill>
              </a:rPr>
              <a:t>интегришу</a:t>
            </a:r>
            <a:r>
              <a:rPr lang="en-GB" sz="1800" dirty="0">
                <a:solidFill>
                  <a:schemeClr val="tx1"/>
                </a:solidFill>
              </a:rPr>
              <a:t> </a:t>
            </a:r>
            <a:r>
              <a:rPr lang="sr-Cyrl-RS" sz="1800" dirty="0">
                <a:solidFill>
                  <a:schemeClr val="tx1"/>
                </a:solidFill>
              </a:rPr>
              <a:t>в</a:t>
            </a:r>
            <a:r>
              <a:rPr lang="en-GB" sz="1800" dirty="0" err="1">
                <a:solidFill>
                  <a:schemeClr val="tx1"/>
                </a:solidFill>
              </a:rPr>
              <a:t>ештине</a:t>
            </a:r>
            <a:r>
              <a:rPr lang="en-GB" sz="1800" dirty="0">
                <a:solidFill>
                  <a:schemeClr val="tx1"/>
                </a:solidFill>
              </a:rPr>
              <a:t> </a:t>
            </a:r>
            <a:r>
              <a:rPr lang="sr-Cyrl-RS" sz="1800" dirty="0">
                <a:solidFill>
                  <a:schemeClr val="tx1"/>
                </a:solidFill>
              </a:rPr>
              <a:t>за </a:t>
            </a:r>
            <a:r>
              <a:rPr lang="en-GB" sz="1800" dirty="0">
                <a:solidFill>
                  <a:schemeClr val="tx1"/>
                </a:solidFill>
              </a:rPr>
              <a:t>21.</a:t>
            </a:r>
            <a:r>
              <a:rPr lang="sr-Cyrl-RS" sz="1800" dirty="0">
                <a:solidFill>
                  <a:schemeClr val="tx1"/>
                </a:solidFill>
              </a:rPr>
              <a:t> </a:t>
            </a:r>
            <a:r>
              <a:rPr lang="en-GB" sz="1800" dirty="0" err="1">
                <a:solidFill>
                  <a:schemeClr val="tx1"/>
                </a:solidFill>
              </a:rPr>
              <a:t>век</a:t>
            </a:r>
            <a:r>
              <a:rPr lang="sr-Cyrl-RS" sz="1800" dirty="0">
                <a:solidFill>
                  <a:schemeClr val="tx1"/>
                </a:solidFill>
              </a:rPr>
              <a:t> </a:t>
            </a:r>
            <a:r>
              <a:rPr lang="en-GB" sz="1800" dirty="0">
                <a:solidFill>
                  <a:schemeClr val="tx1"/>
                </a:solidFill>
              </a:rPr>
              <a:t>у СТЕМ наставне планове и програме и створе привлачна окружења за учење и искуства која негују интердисциплинарно знање и практичну примену ових основних вештина.</a:t>
            </a:r>
          </a:p>
          <a:p>
            <a:pPr marL="683895" indent="-457200" algn="just" rtl="0">
              <a:spcBef>
                <a:spcPts val="1400"/>
              </a:spcBef>
              <a:spcAft>
                <a:spcPts val="600"/>
              </a:spcAft>
              <a:buAutoNum type="arabicPeriod"/>
            </a:pPr>
            <a:r>
              <a:rPr lang="en-GB" sz="1800" b="1" dirty="0">
                <a:solidFill>
                  <a:srgbClr val="AD4097"/>
                </a:solidFill>
              </a:rPr>
              <a:t>Познавање </a:t>
            </a:r>
            <a:r>
              <a:rPr lang="en-GB" sz="1800" b="1" dirty="0" err="1">
                <a:solidFill>
                  <a:srgbClr val="AD4097"/>
                </a:solidFill>
              </a:rPr>
              <a:t>мапирања</a:t>
            </a:r>
            <a:r>
              <a:rPr lang="en-GB" sz="1800" b="1" dirty="0">
                <a:solidFill>
                  <a:srgbClr val="AD4097"/>
                </a:solidFill>
              </a:rPr>
              <a:t> </a:t>
            </a:r>
            <a:r>
              <a:rPr lang="sr-Cyrl-RS" sz="1800" b="1" dirty="0">
                <a:solidFill>
                  <a:srgbClr val="AD4097"/>
                </a:solidFill>
              </a:rPr>
              <a:t>вештина за 21. век </a:t>
            </a:r>
            <a:r>
              <a:rPr lang="en-GB" sz="1800" b="1" dirty="0">
                <a:solidFill>
                  <a:srgbClr val="AD4097"/>
                </a:solidFill>
              </a:rPr>
              <a:t>у СТЕМ </a:t>
            </a:r>
            <a:r>
              <a:rPr lang="en-GB" sz="1800" b="1" dirty="0" err="1">
                <a:solidFill>
                  <a:srgbClr val="AD4097"/>
                </a:solidFill>
              </a:rPr>
              <a:t>предмете</a:t>
            </a:r>
            <a:r>
              <a:rPr lang="en-GB" sz="1800" b="1" dirty="0">
                <a:solidFill>
                  <a:srgbClr val="AD4097"/>
                </a:solidFill>
              </a:rPr>
              <a:t>:</a:t>
            </a:r>
            <a:r>
              <a:rPr lang="sr-Cyrl-RS" sz="1800" b="1" dirty="0">
                <a:solidFill>
                  <a:srgbClr val="AD4097"/>
                </a:solidFill>
              </a:rPr>
              <a:t> </a:t>
            </a:r>
            <a:r>
              <a:rPr lang="en-GB" sz="1800" dirty="0" err="1">
                <a:solidFill>
                  <a:schemeClr val="tx1"/>
                </a:solidFill>
              </a:rPr>
              <a:t>Наставници</a:t>
            </a:r>
            <a:r>
              <a:rPr lang="sr-Cyrl-RS" sz="1800" dirty="0">
                <a:solidFill>
                  <a:schemeClr val="tx1"/>
                </a:solidFill>
              </a:rPr>
              <a:t>/професори</a:t>
            </a:r>
            <a:r>
              <a:rPr lang="en-GB" sz="1800" dirty="0">
                <a:solidFill>
                  <a:schemeClr val="tx1"/>
                </a:solidFill>
              </a:rPr>
              <a:t> ће стећи разумевање како да ефикасно ускладе основне </a:t>
            </a:r>
            <a:r>
              <a:rPr lang="en-GB" sz="1800" dirty="0" err="1">
                <a:solidFill>
                  <a:schemeClr val="tx1"/>
                </a:solidFill>
              </a:rPr>
              <a:t>елементе</a:t>
            </a:r>
            <a:r>
              <a:rPr lang="en-GB" sz="1800" dirty="0">
                <a:solidFill>
                  <a:schemeClr val="tx1"/>
                </a:solidFill>
              </a:rPr>
              <a:t> </a:t>
            </a:r>
            <a:r>
              <a:rPr lang="sr-Cyrl-RS" sz="1800" dirty="0">
                <a:solidFill>
                  <a:schemeClr val="tx1"/>
                </a:solidFill>
              </a:rPr>
              <a:t>вештина за 21. век</a:t>
            </a:r>
            <a:r>
              <a:rPr lang="en-GB" sz="1800" dirty="0">
                <a:solidFill>
                  <a:schemeClr val="tx1"/>
                </a:solidFill>
              </a:rPr>
              <a:t> са циљевима учења и </a:t>
            </a:r>
            <a:r>
              <a:rPr lang="en-GB" sz="1800" dirty="0" err="1">
                <a:solidFill>
                  <a:schemeClr val="tx1"/>
                </a:solidFill>
              </a:rPr>
              <a:t>садржајем</a:t>
            </a:r>
            <a:r>
              <a:rPr lang="en-GB" sz="1800" dirty="0">
                <a:solidFill>
                  <a:schemeClr val="tx1"/>
                </a:solidFill>
              </a:rPr>
              <a:t> СТЕМ</a:t>
            </a:r>
            <a:r>
              <a:rPr lang="sr-Cyrl-RS" sz="1800" dirty="0">
                <a:solidFill>
                  <a:schemeClr val="tx1"/>
                </a:solidFill>
              </a:rPr>
              <a:t> области</a:t>
            </a:r>
            <a:r>
              <a:rPr lang="en-GB" sz="1800" dirty="0">
                <a:solidFill>
                  <a:schemeClr val="tx1"/>
                </a:solidFill>
              </a:rPr>
              <a:t>.</a:t>
            </a:r>
          </a:p>
          <a:p>
            <a:pPr marL="683895" indent="-457200" algn="just">
              <a:spcBef>
                <a:spcPts val="1400"/>
              </a:spcBef>
              <a:spcAft>
                <a:spcPts val="600"/>
              </a:spcAft>
              <a:buAutoNum type="arabicPeriod"/>
            </a:pPr>
            <a:r>
              <a:rPr lang="en-GB" sz="1800" b="1" dirty="0">
                <a:solidFill>
                  <a:srgbClr val="AD4097"/>
                </a:solidFill>
              </a:rPr>
              <a:t>Дизајн инструкција </a:t>
            </a:r>
            <a:r>
              <a:rPr lang="en-GB" sz="1800" b="1" dirty="0" err="1">
                <a:solidFill>
                  <a:srgbClr val="AD4097"/>
                </a:solidFill>
              </a:rPr>
              <a:t>за</a:t>
            </a:r>
            <a:r>
              <a:rPr lang="en-GB" sz="1800" b="1" dirty="0">
                <a:solidFill>
                  <a:srgbClr val="AD4097"/>
                </a:solidFill>
              </a:rPr>
              <a:t> </a:t>
            </a:r>
            <a:r>
              <a:rPr lang="sr-Cyrl-RS" sz="1800" b="1" dirty="0">
                <a:solidFill>
                  <a:srgbClr val="AD4097"/>
                </a:solidFill>
              </a:rPr>
              <a:t>вештине за 21. век</a:t>
            </a:r>
            <a:r>
              <a:rPr lang="en-GB" sz="1800" b="1" dirty="0">
                <a:solidFill>
                  <a:srgbClr val="AD4097"/>
                </a:solidFill>
              </a:rPr>
              <a:t>:</a:t>
            </a:r>
            <a:r>
              <a:rPr lang="sr-Cyrl-RS" sz="1800" b="1" dirty="0">
                <a:solidFill>
                  <a:srgbClr val="AD4097"/>
                </a:solidFill>
              </a:rPr>
              <a:t> </a:t>
            </a:r>
            <a:r>
              <a:rPr lang="en-GB" sz="1800" dirty="0" err="1">
                <a:solidFill>
                  <a:schemeClr val="tx1"/>
                </a:solidFill>
              </a:rPr>
              <a:t>Наставници</a:t>
            </a:r>
            <a:r>
              <a:rPr lang="sr-Cyrl-RS" sz="1800" dirty="0">
                <a:solidFill>
                  <a:schemeClr val="tx1"/>
                </a:solidFill>
              </a:rPr>
              <a:t>/професори</a:t>
            </a:r>
            <a:r>
              <a:rPr lang="en-GB" sz="1800" dirty="0">
                <a:solidFill>
                  <a:schemeClr val="tx1"/>
                </a:solidFill>
              </a:rPr>
              <a:t> ће стећи увид у примену педагошких приступа као што су учење засновано на пројектима, учење засновано на упитима и учење засновано на проблему, за </a:t>
            </a:r>
            <a:r>
              <a:rPr lang="en-GB" sz="1800" dirty="0" err="1">
                <a:solidFill>
                  <a:schemeClr val="tx1"/>
                </a:solidFill>
              </a:rPr>
              <a:t>укључивање</a:t>
            </a:r>
            <a:r>
              <a:rPr lang="en-GB" sz="1800" dirty="0">
                <a:solidFill>
                  <a:schemeClr val="tx1"/>
                </a:solidFill>
              </a:rPr>
              <a:t> </a:t>
            </a:r>
            <a:r>
              <a:rPr lang="en-GB" sz="1800" dirty="0" err="1">
                <a:solidFill>
                  <a:schemeClr val="tx1"/>
                </a:solidFill>
              </a:rPr>
              <a:t>ученика</a:t>
            </a:r>
            <a:r>
              <a:rPr lang="sr-Cyrl-RS" sz="1800" dirty="0">
                <a:solidFill>
                  <a:schemeClr val="tx1"/>
                </a:solidFill>
              </a:rPr>
              <a:t>/студената</a:t>
            </a:r>
            <a:r>
              <a:rPr lang="en-GB" sz="1800" dirty="0">
                <a:solidFill>
                  <a:schemeClr val="tx1"/>
                </a:solidFill>
              </a:rPr>
              <a:t> у активно учење и решавање проблема у стварном свету.</a:t>
            </a:r>
          </a:p>
          <a:p>
            <a:pPr marL="683895" indent="-457200" algn="just" rtl="0">
              <a:spcBef>
                <a:spcPts val="1400"/>
              </a:spcBef>
              <a:spcAft>
                <a:spcPts val="600"/>
              </a:spcAft>
              <a:buAutoNum type="arabicPeriod"/>
            </a:pPr>
            <a:r>
              <a:rPr lang="en-GB" sz="1800" b="1" dirty="0">
                <a:solidFill>
                  <a:srgbClr val="AD4097"/>
                </a:solidFill>
              </a:rPr>
              <a:t>Побољшани ЦДП:</a:t>
            </a:r>
            <a:r>
              <a:rPr lang="sr-Cyrl-RS" sz="1800" b="1" dirty="0">
                <a:solidFill>
                  <a:srgbClr val="AD4097"/>
                </a:solidFill>
              </a:rPr>
              <a:t> </a:t>
            </a:r>
            <a:r>
              <a:rPr lang="en-GB" sz="1800" dirty="0" err="1">
                <a:solidFill>
                  <a:schemeClr val="tx1"/>
                </a:solidFill>
              </a:rPr>
              <a:t>Модул</a:t>
            </a:r>
            <a:r>
              <a:rPr lang="en-GB" sz="1800" dirty="0">
                <a:solidFill>
                  <a:schemeClr val="tx1"/>
                </a:solidFill>
              </a:rPr>
              <a:t> ће унапредити способности просветних радника у сталном професионалном развоју усмереном </a:t>
            </a:r>
            <a:r>
              <a:rPr lang="en-GB" sz="1800" dirty="0" err="1">
                <a:solidFill>
                  <a:schemeClr val="tx1"/>
                </a:solidFill>
              </a:rPr>
              <a:t>на</a:t>
            </a:r>
            <a:r>
              <a:rPr lang="en-GB" sz="1800" dirty="0">
                <a:solidFill>
                  <a:schemeClr val="tx1"/>
                </a:solidFill>
              </a:rPr>
              <a:t> </a:t>
            </a:r>
            <a:r>
              <a:rPr lang="en-GB" sz="1800" dirty="0" err="1">
                <a:solidFill>
                  <a:schemeClr val="tx1"/>
                </a:solidFill>
              </a:rPr>
              <a:t>образовање</a:t>
            </a:r>
            <a:r>
              <a:rPr lang="sr-Cyrl-RS" sz="1800" dirty="0">
                <a:solidFill>
                  <a:schemeClr val="tx1"/>
                </a:solidFill>
              </a:rPr>
              <a:t> у смислу вештина за 21. век</a:t>
            </a:r>
            <a:r>
              <a:rPr lang="en-GB" sz="1800" dirty="0">
                <a:solidFill>
                  <a:schemeClr val="tx1"/>
                </a:solidFill>
              </a:rPr>
              <a:t>. Учесници ће се укључити у вежбу рефлексије/предвиђања како би размотрили стратегије за изградњу и учешће у заједницама праксе и промовисање културе континуираног побољшања и иновација у СТЕМ образовању.</a:t>
            </a:r>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rot="5400000">
            <a:off x="161006" y="5401946"/>
            <a:ext cx="1443600" cy="356400"/>
          </a:xfrm>
          <a:prstGeom prst="rect">
            <a:avLst/>
          </a:prstGeom>
        </p:spPr>
      </p:pic>
    </p:spTree>
    <p:extLst>
      <p:ext uri="{BB962C8B-B14F-4D97-AF65-F5344CB8AC3E}">
        <p14:creationId xmlns:p14="http://schemas.microsoft.com/office/powerpoint/2010/main" val="330287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E81EE60-F170-22ED-FD6D-1DA2D5FD93F5}"/>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 Placeholder 2">
            <a:extLst>
              <a:ext uri="{FF2B5EF4-FFF2-40B4-BE49-F238E27FC236}">
                <a16:creationId xmlns:a16="http://schemas.microsoft.com/office/drawing/2014/main" id="{35432D67-B47E-6D7A-025F-7174A7ADC52B}"/>
              </a:ext>
            </a:extLst>
          </p:cNvPr>
          <p:cNvSpPr>
            <a:spLocks noGrp="1"/>
          </p:cNvSpPr>
          <p:nvPr>
            <p:ph type="body" sz="quarter" idx="30"/>
          </p:nvPr>
        </p:nvSpPr>
        <p:spPr>
          <a:xfrm>
            <a:off x="0" y="270385"/>
            <a:ext cx="5152571" cy="1250684"/>
          </a:xfrm>
          <a:solidFill>
            <a:schemeClr val="accent2"/>
          </a:solidFill>
        </p:spPr>
        <p:txBody>
          <a:bodyPr/>
          <a:lstStyle/>
          <a:p>
            <a:r>
              <a:rPr lang="en-GB" sz="2400" dirty="0" err="1"/>
              <a:t>Вештине</a:t>
            </a:r>
            <a:r>
              <a:rPr lang="en-GB" sz="2400" dirty="0"/>
              <a:t> </a:t>
            </a:r>
            <a:r>
              <a:rPr lang="en-GB" sz="2400" dirty="0" err="1"/>
              <a:t>за</a:t>
            </a:r>
            <a:r>
              <a:rPr lang="en-GB" sz="2400" dirty="0"/>
              <a:t> </a:t>
            </a:r>
            <a:r>
              <a:rPr lang="sr-Cyrl-RS" sz="2400" dirty="0"/>
              <a:t>едукаторе</a:t>
            </a:r>
            <a:r>
              <a:rPr lang="en-GB" sz="2400" dirty="0"/>
              <a:t>:</a:t>
            </a:r>
            <a:br>
              <a:rPr lang="en-GB" sz="2400" dirty="0"/>
            </a:br>
            <a:r>
              <a:rPr lang="en-GB" sz="2400" dirty="0" err="1"/>
              <a:t>Ресурс</a:t>
            </a:r>
            <a:r>
              <a:rPr lang="en-GB" sz="2400" dirty="0"/>
              <a:t> </a:t>
            </a:r>
            <a:r>
              <a:rPr lang="en-GB" sz="2400" dirty="0" err="1"/>
              <a:t>за</a:t>
            </a:r>
            <a:r>
              <a:rPr lang="en-GB" sz="2400" dirty="0"/>
              <a:t> </a:t>
            </a:r>
            <a:r>
              <a:rPr lang="en-GB" sz="2400" dirty="0" err="1"/>
              <a:t>учење</a:t>
            </a:r>
            <a:r>
              <a:rPr lang="en-GB" sz="2400" dirty="0"/>
              <a:t> </a:t>
            </a:r>
            <a:r>
              <a:rPr lang="sr-Cyrl-RS" sz="2400" dirty="0"/>
              <a:t>на високошколским институцијама </a:t>
            </a:r>
            <a:r>
              <a:rPr lang="en-GB" sz="2400" dirty="0"/>
              <a:t>– </a:t>
            </a:r>
            <a:r>
              <a:rPr lang="en-GB" sz="2400" dirty="0" err="1"/>
              <a:t>скенирајте</a:t>
            </a:r>
            <a:r>
              <a:rPr lang="en-GB" sz="2400" dirty="0"/>
              <a:t> </a:t>
            </a:r>
            <a:r>
              <a:rPr lang="sr-Cyrl-RS" sz="2400" dirty="0"/>
              <a:t>код</a:t>
            </a:r>
            <a:endParaRPr lang="en-IE" sz="2400" dirty="0"/>
          </a:p>
        </p:txBody>
      </p:sp>
    </p:spTree>
    <p:extLst>
      <p:ext uri="{BB962C8B-B14F-4D97-AF65-F5344CB8AC3E}">
        <p14:creationId xmlns:p14="http://schemas.microsoft.com/office/powerpoint/2010/main" val="127034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8F766EB-FD0D-D0B1-294E-3E58D4EFD450}"/>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199569" y="19233"/>
            <a:ext cx="12192000" cy="6858000"/>
          </a:xfrm>
        </p:spPr>
      </p:pic>
      <p:sp>
        <p:nvSpPr>
          <p:cNvPr id="3" name="Text Placeholder 2">
            <a:extLst>
              <a:ext uri="{FF2B5EF4-FFF2-40B4-BE49-F238E27FC236}">
                <a16:creationId xmlns:a16="http://schemas.microsoft.com/office/drawing/2014/main" id="{CF35CD70-BC08-4141-53E7-03F76149B838}"/>
              </a:ext>
            </a:extLst>
          </p:cNvPr>
          <p:cNvSpPr>
            <a:spLocks noGrp="1"/>
          </p:cNvSpPr>
          <p:nvPr>
            <p:ph type="body" sz="quarter" idx="30"/>
          </p:nvPr>
        </p:nvSpPr>
        <p:spPr/>
        <p:txBody>
          <a:bodyPr/>
          <a:lstStyle/>
          <a:p>
            <a:pPr algn="l" rtl="0"/>
            <a:endParaRPr lang="en-IE" dirty="0"/>
          </a:p>
        </p:txBody>
      </p:sp>
      <p:pic>
        <p:nvPicPr>
          <p:cNvPr id="7" name="Picture 6">
            <a:extLst>
              <a:ext uri="{FF2B5EF4-FFF2-40B4-BE49-F238E27FC236}">
                <a16:creationId xmlns:a16="http://schemas.microsoft.com/office/drawing/2014/main" id="{979BB22C-8983-FF3C-E42A-2622834A0902}"/>
              </a:ext>
            </a:extLst>
          </p:cNvPr>
          <p:cNvPicPr>
            <a:picLocks noChangeAspect="1"/>
          </p:cNvPicPr>
          <p:nvPr/>
        </p:nvPicPr>
        <p:blipFill>
          <a:blip r:embed="rId3"/>
          <a:stretch>
            <a:fillRect/>
          </a:stretch>
        </p:blipFill>
        <p:spPr>
          <a:xfrm>
            <a:off x="152400" y="9128"/>
            <a:ext cx="2169464" cy="1117600"/>
          </a:xfrm>
          <a:prstGeom prst="rect">
            <a:avLst/>
          </a:prstGeom>
        </p:spPr>
      </p:pic>
      <p:sp>
        <p:nvSpPr>
          <p:cNvPr id="11" name="Text Placeholder 2">
            <a:extLst>
              <a:ext uri="{FF2B5EF4-FFF2-40B4-BE49-F238E27FC236}">
                <a16:creationId xmlns:a16="http://schemas.microsoft.com/office/drawing/2014/main" id="{7BD8063B-35E1-2D58-78B0-B531F6466791}"/>
              </a:ext>
            </a:extLst>
          </p:cNvPr>
          <p:cNvSpPr txBox="1">
            <a:spLocks/>
          </p:cNvSpPr>
          <p:nvPr/>
        </p:nvSpPr>
        <p:spPr>
          <a:xfrm>
            <a:off x="0" y="864647"/>
            <a:ext cx="4114799" cy="1324638"/>
          </a:xfrm>
          <a:prstGeom prst="rect">
            <a:avLst/>
          </a:prstGeom>
          <a:solidFill>
            <a:schemeClr val="accent2"/>
          </a:solidFill>
        </p:spPr>
        <p:txBody>
          <a:bodyPr vert="horz" lIns="91440" tIns="45720" rIns="91440" bIns="45720" rtlCol="0">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l" rtl="0"/>
            <a:r>
              <a:rPr lang="en-GB" sz="2000" dirty="0" err="1"/>
              <a:t>Вештине</a:t>
            </a:r>
            <a:r>
              <a:rPr lang="en-GB" sz="2000" dirty="0"/>
              <a:t> </a:t>
            </a:r>
            <a:r>
              <a:rPr lang="en-GB" sz="2000" dirty="0" err="1"/>
              <a:t>за</a:t>
            </a:r>
            <a:r>
              <a:rPr lang="en-GB" sz="2000" dirty="0"/>
              <a:t> </a:t>
            </a:r>
            <a:r>
              <a:rPr lang="sr-Cyrl-RS" sz="2000" dirty="0"/>
              <a:t>едукаторе</a:t>
            </a:r>
            <a:r>
              <a:rPr lang="en-GB" sz="2000" dirty="0"/>
              <a:t>:</a:t>
            </a:r>
            <a:br>
              <a:rPr lang="en-GB" sz="2000" dirty="0"/>
            </a:br>
            <a:r>
              <a:rPr lang="en-GB" sz="2000" dirty="0" err="1"/>
              <a:t>Ресурс</a:t>
            </a:r>
            <a:r>
              <a:rPr lang="en-GB" sz="2000" dirty="0"/>
              <a:t> </a:t>
            </a:r>
            <a:r>
              <a:rPr lang="en-GB" sz="2000" dirty="0" err="1"/>
              <a:t>за</a:t>
            </a:r>
            <a:r>
              <a:rPr lang="en-GB" sz="2000" dirty="0"/>
              <a:t> </a:t>
            </a:r>
            <a:r>
              <a:rPr lang="en-GB" sz="2000" dirty="0" err="1"/>
              <a:t>учење</a:t>
            </a:r>
            <a:r>
              <a:rPr lang="en-GB" sz="2000" dirty="0"/>
              <a:t> </a:t>
            </a:r>
            <a:r>
              <a:rPr lang="sr-Cyrl-RS" sz="2000" dirty="0"/>
              <a:t>на високошколским институцијама</a:t>
            </a:r>
            <a:r>
              <a:rPr lang="en-GB" sz="2000" dirty="0"/>
              <a:t> – </a:t>
            </a:r>
            <a:r>
              <a:rPr lang="en-GB" sz="2000" dirty="0" err="1"/>
              <a:t>Мета</a:t>
            </a:r>
            <a:r>
              <a:rPr lang="en-GB" sz="2000" dirty="0"/>
              <a:t> </a:t>
            </a:r>
            <a:r>
              <a:rPr lang="en-GB" sz="2000" dirty="0" err="1"/>
              <a:t>учење</a:t>
            </a:r>
            <a:endParaRPr lang="en-IE" sz="2000" dirty="0"/>
          </a:p>
        </p:txBody>
      </p:sp>
      <p:sp>
        <p:nvSpPr>
          <p:cNvPr id="15" name="TextBox 14">
            <a:extLst>
              <a:ext uri="{FF2B5EF4-FFF2-40B4-BE49-F238E27FC236}">
                <a16:creationId xmlns:a16="http://schemas.microsoft.com/office/drawing/2014/main" id="{7F9578C0-8860-067B-2181-5039F9A03AF2}"/>
              </a:ext>
            </a:extLst>
          </p:cNvPr>
          <p:cNvSpPr txBox="1"/>
          <p:nvPr/>
        </p:nvSpPr>
        <p:spPr>
          <a:xfrm>
            <a:off x="0" y="6457890"/>
            <a:ext cx="5196254" cy="400110"/>
          </a:xfrm>
          <a:prstGeom prst="rect">
            <a:avLst/>
          </a:prstGeom>
          <a:solidFill>
            <a:srgbClr val="186BA8"/>
          </a:solidFill>
        </p:spPr>
        <p:txBody>
          <a:bodyPr wrap="square">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 https://about.meta.com/immersive-learning/</a:t>
            </a:r>
          </a:p>
        </p:txBody>
      </p:sp>
    </p:spTree>
    <p:extLst>
      <p:ext uri="{BB962C8B-B14F-4D97-AF65-F5344CB8AC3E}">
        <p14:creationId xmlns:p14="http://schemas.microsoft.com/office/powerpoint/2010/main" val="4274091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F56B00F5-0CF6-07CB-D6FD-E32049274F4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D475DFF-0BD7-F443-BE32-2FF3D258449A}"/>
              </a:ext>
            </a:extLst>
          </p:cNvPr>
          <p:cNvSpPr>
            <a:spLocks noGrp="1"/>
          </p:cNvSpPr>
          <p:nvPr>
            <p:ph type="body" sz="quarter" idx="30"/>
          </p:nvPr>
        </p:nvSpPr>
        <p:spPr/>
        <p:txBody>
          <a:bodyPr/>
          <a:lstStyle/>
          <a:p>
            <a:pPr algn="l" rtl="0"/>
            <a:r>
              <a:rPr lang="sr-Cyrl-RS" sz="3200" dirty="0"/>
              <a:t>Фокус на виртуелну лабораторију</a:t>
            </a:r>
            <a:endParaRPr lang="en-IE" sz="3200" dirty="0"/>
          </a:p>
        </p:txBody>
      </p:sp>
      <p:sp>
        <p:nvSpPr>
          <p:cNvPr id="4" name="Text Placeholder 3">
            <a:extLst>
              <a:ext uri="{FF2B5EF4-FFF2-40B4-BE49-F238E27FC236}">
                <a16:creationId xmlns:a16="http://schemas.microsoft.com/office/drawing/2014/main" id="{2CAB69CD-F17A-6B99-0AE0-0D296914EE0F}"/>
              </a:ext>
            </a:extLst>
          </p:cNvPr>
          <p:cNvSpPr>
            <a:spLocks noGrp="1"/>
          </p:cNvSpPr>
          <p:nvPr>
            <p:ph type="body" sz="quarter" idx="48"/>
          </p:nvPr>
        </p:nvSpPr>
        <p:spPr/>
        <p:txBody>
          <a:bodyPr/>
          <a:lstStyle/>
          <a:p>
            <a:pPr algn="just" rtl="0"/>
            <a:r>
              <a:rPr lang="en-GB" dirty="0"/>
              <a:t>Виртуелне лабораторије </a:t>
            </a:r>
            <a:r>
              <a:rPr lang="en-GB" dirty="0" err="1"/>
              <a:t>омогућавају</a:t>
            </a:r>
            <a:r>
              <a:rPr lang="en-GB" dirty="0"/>
              <a:t> </a:t>
            </a:r>
            <a:r>
              <a:rPr lang="sr-Cyrl-RS" dirty="0"/>
              <a:t>ученицима/с</a:t>
            </a:r>
            <a:r>
              <a:rPr lang="en-GB" dirty="0" err="1"/>
              <a:t>тудентима</a:t>
            </a:r>
            <a:r>
              <a:rPr lang="en-GB" dirty="0"/>
              <a:t> да спроводе научне експерименте у безбедном, контролисаном, </a:t>
            </a:r>
            <a:r>
              <a:rPr lang="sr-Cyrl-RS" dirty="0"/>
              <a:t>„</a:t>
            </a:r>
            <a:r>
              <a:rPr lang="en-GB" dirty="0" err="1"/>
              <a:t>онлајн</a:t>
            </a:r>
            <a:r>
              <a:rPr lang="en-US" dirty="0"/>
              <a:t>”</a:t>
            </a:r>
            <a:r>
              <a:rPr lang="en-GB" dirty="0"/>
              <a:t> окружењу, рушећи географске и финансијске баријере напредним образовним ресурсима.</a:t>
            </a:r>
            <a:endParaRPr lang="en-IE" dirty="0"/>
          </a:p>
        </p:txBody>
      </p:sp>
    </p:spTree>
    <p:extLst>
      <p:ext uri="{BB962C8B-B14F-4D97-AF65-F5344CB8AC3E}">
        <p14:creationId xmlns:p14="http://schemas.microsoft.com/office/powerpoint/2010/main" val="751029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AA7EA9-0CE4-A9BB-C4FA-DDC0FF858FB1}"/>
              </a:ext>
            </a:extLst>
          </p:cNvPr>
          <p:cNvSpPr>
            <a:spLocks noGrp="1"/>
          </p:cNvSpPr>
          <p:nvPr>
            <p:ph type="body" sz="quarter" idx="30"/>
          </p:nvPr>
        </p:nvSpPr>
        <p:spPr>
          <a:xfrm>
            <a:off x="6175830" y="80825"/>
            <a:ext cx="6471508" cy="845139"/>
          </a:xfrm>
        </p:spPr>
        <p:txBody>
          <a:bodyPr/>
          <a:lstStyle/>
          <a:p>
            <a:r>
              <a:rPr lang="sr-Cyrl-RS" sz="2800" dirty="0"/>
              <a:t>И</a:t>
            </a:r>
            <a:r>
              <a:rPr lang="en-GB" sz="2800" dirty="0" err="1"/>
              <a:t>ницијатива</a:t>
            </a:r>
            <a:r>
              <a:rPr lang="sr-Cyrl-RS" sz="2800" dirty="0"/>
              <a:t> „</a:t>
            </a:r>
            <a:r>
              <a:rPr lang="en-GB" sz="2800" dirty="0"/>
              <a:t>Virtual Labs HCI P3</a:t>
            </a:r>
            <a:r>
              <a:rPr lang="en-US" sz="2800" dirty="0"/>
              <a:t>”</a:t>
            </a:r>
            <a:endParaRPr lang="en-IE" sz="2800" dirty="0"/>
          </a:p>
        </p:txBody>
      </p:sp>
      <p:sp>
        <p:nvSpPr>
          <p:cNvPr id="4" name="Text Placeholder 3">
            <a:extLst>
              <a:ext uri="{FF2B5EF4-FFF2-40B4-BE49-F238E27FC236}">
                <a16:creationId xmlns:a16="http://schemas.microsoft.com/office/drawing/2014/main" id="{2447772A-8C2B-EE48-371A-D11FC3EA8130}"/>
              </a:ext>
            </a:extLst>
          </p:cNvPr>
          <p:cNvSpPr>
            <a:spLocks noGrp="1"/>
          </p:cNvSpPr>
          <p:nvPr>
            <p:ph type="body" sz="quarter" idx="48"/>
          </p:nvPr>
        </p:nvSpPr>
        <p:spPr>
          <a:xfrm>
            <a:off x="6258570" y="770905"/>
            <a:ext cx="5490743" cy="3466570"/>
          </a:xfrm>
        </p:spPr>
        <p:txBody>
          <a:bodyPr/>
          <a:lstStyle/>
          <a:p>
            <a:pPr algn="just" rtl="0"/>
            <a:r>
              <a:rPr lang="en-GB" sz="1800" dirty="0"/>
              <a:t>Ова иницијатива окупља 5 ирских </a:t>
            </a:r>
            <a:r>
              <a:rPr lang="en-GB" sz="1800" dirty="0" err="1"/>
              <a:t>универзитета</a:t>
            </a:r>
            <a:r>
              <a:rPr lang="en-GB" sz="1800" dirty="0"/>
              <a:t> </a:t>
            </a:r>
            <a:r>
              <a:rPr lang="sr-Cyrl-RS" sz="1800" dirty="0"/>
              <a:t>који</a:t>
            </a:r>
            <a:r>
              <a:rPr lang="en-GB" sz="1800" dirty="0"/>
              <a:t> раде на иновативном пројекту фокусираном на коришћење виртуелних лабораторија као наставног средства за хемијске науке.</a:t>
            </a:r>
          </a:p>
          <a:p>
            <a:pPr algn="just" rtl="0"/>
            <a:endParaRPr lang="en-GB" sz="1800" dirty="0"/>
          </a:p>
          <a:p>
            <a:pPr algn="just" rtl="0"/>
            <a:r>
              <a:rPr lang="sr-Cyrl-RS" sz="1800" dirty="0">
                <a:solidFill>
                  <a:srgbClr val="AD4097"/>
                </a:solidFill>
              </a:rPr>
              <a:t>Њена мисија је да изнедри дипломце </a:t>
            </a:r>
            <a:r>
              <a:rPr lang="en-GB" sz="1800" dirty="0" err="1">
                <a:solidFill>
                  <a:srgbClr val="AD4097"/>
                </a:solidFill>
              </a:rPr>
              <a:t>спремне</a:t>
            </a:r>
            <a:r>
              <a:rPr lang="en-GB" sz="1800" dirty="0">
                <a:solidFill>
                  <a:srgbClr val="AD4097"/>
                </a:solidFill>
              </a:rPr>
              <a:t> за рад са побољшаним практичним вештинама, вештинама управљања пројектима, комуникацијом и тимским радом кроз дизајн агилног и прилагодљивог наставног плана и програма где се студентима пружа прилика да искусе стварно радно окружење кроз виртуелну обуку и ангажовање са пословним партнерима и </a:t>
            </a:r>
            <a:r>
              <a:rPr lang="sr-Cyrl-RS" sz="1800" dirty="0">
                <a:solidFill>
                  <a:srgbClr val="AD4097"/>
                </a:solidFill>
              </a:rPr>
              <a:t> на </a:t>
            </a:r>
            <a:r>
              <a:rPr lang="en-GB" sz="1800" dirty="0" err="1">
                <a:solidFill>
                  <a:srgbClr val="AD4097"/>
                </a:solidFill>
              </a:rPr>
              <a:t>релевантни</a:t>
            </a:r>
            <a:r>
              <a:rPr lang="sr-Cyrl-RS" sz="1800" dirty="0">
                <a:solidFill>
                  <a:srgbClr val="AD4097"/>
                </a:solidFill>
              </a:rPr>
              <a:t>м</a:t>
            </a:r>
            <a:r>
              <a:rPr lang="en-GB" sz="1800" dirty="0">
                <a:solidFill>
                  <a:srgbClr val="AD4097"/>
                </a:solidFill>
              </a:rPr>
              <a:t> </a:t>
            </a:r>
            <a:r>
              <a:rPr lang="en-GB" sz="1800" dirty="0" err="1">
                <a:solidFill>
                  <a:srgbClr val="AD4097"/>
                </a:solidFill>
              </a:rPr>
              <a:t>проблеми</a:t>
            </a:r>
            <a:r>
              <a:rPr lang="sr-Cyrl-RS" sz="1800" dirty="0">
                <a:solidFill>
                  <a:srgbClr val="AD4097"/>
                </a:solidFill>
              </a:rPr>
              <a:t>ма</a:t>
            </a:r>
            <a:r>
              <a:rPr lang="en-GB" sz="1800" dirty="0">
                <a:solidFill>
                  <a:srgbClr val="AD4097"/>
                </a:solidFill>
              </a:rPr>
              <a:t> на радном месту.</a:t>
            </a:r>
          </a:p>
          <a:p>
            <a:pPr algn="just" rtl="0"/>
            <a:endParaRPr lang="en-GB" sz="1800" dirty="0">
              <a:solidFill>
                <a:srgbClr val="AD4097"/>
              </a:solidFill>
            </a:endParaRPr>
          </a:p>
          <a:p>
            <a:pPr algn="just" rtl="0"/>
            <a:r>
              <a:rPr lang="en-GB" sz="1800" dirty="0"/>
              <a:t>Овај амбициозни подухват, са пословним партнерима и добављачима образовне технологије, укључиће до 5.000 студената на пет партнерских високошколских института </a:t>
            </a:r>
            <a:r>
              <a:rPr lang="en-GB" sz="1800" dirty="0" err="1"/>
              <a:t>током</a:t>
            </a:r>
            <a:r>
              <a:rPr lang="en-GB" sz="1800" dirty="0"/>
              <a:t> </a:t>
            </a:r>
            <a:r>
              <a:rPr lang="sr-Cyrl-RS" sz="1800" dirty="0"/>
              <a:t>трајања пројекта.</a:t>
            </a:r>
            <a:endParaRPr lang="en-IE" sz="1800" dirty="0"/>
          </a:p>
        </p:txBody>
      </p:sp>
      <p:pic>
        <p:nvPicPr>
          <p:cNvPr id="2050" name="Picture 2">
            <a:extLst>
              <a:ext uri="{FF2B5EF4-FFF2-40B4-BE49-F238E27FC236}">
                <a16:creationId xmlns:a16="http://schemas.microsoft.com/office/drawing/2014/main" id="{67B10AFD-63F2-CC76-80CE-43EACDC5B1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D808080B-D207-5215-F259-60C86EFAB8F1}"/>
              </a:ext>
            </a:extLst>
          </p:cNvPr>
          <p:cNvSpPr txBox="1"/>
          <p:nvPr/>
        </p:nvSpPr>
        <p:spPr>
          <a:xfrm>
            <a:off x="1117600" y="6161314"/>
            <a:ext cx="3309257" cy="461665"/>
          </a:xfrm>
          <a:prstGeom prst="rect">
            <a:avLst/>
          </a:prstGeom>
          <a:solidFill>
            <a:srgbClr val="AD4097"/>
          </a:solidFill>
        </p:spPr>
        <p:txBody>
          <a:bodyPr wrap="square" rtlCol="0">
            <a:spAutoFit/>
          </a:bodyPr>
          <a:lstStyle/>
          <a:p>
            <a:pPr algn="ctr" rtl="0"/>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Сазнајте више</a:t>
            </a:r>
            <a:endParaRPr lang="en-I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hlinkClick r:id="rId4"/>
            <a:extLst>
              <a:ext uri="{FF2B5EF4-FFF2-40B4-BE49-F238E27FC236}">
                <a16:creationId xmlns:a16="http://schemas.microsoft.com/office/drawing/2014/main" id="{79C807A7-EB26-3836-C27A-BAA29514D5F0}"/>
              </a:ext>
            </a:extLst>
          </p:cNvPr>
          <p:cNvSpPr txBox="1"/>
          <p:nvPr/>
        </p:nvSpPr>
        <p:spPr>
          <a:xfrm>
            <a:off x="0" y="655970"/>
            <a:ext cx="3860800" cy="400110"/>
          </a:xfrm>
          <a:prstGeom prst="rect">
            <a:avLst/>
          </a:prstGeom>
          <a:solidFill>
            <a:srgbClr val="60A9DD"/>
          </a:solidFill>
        </p:spPr>
        <p:txBody>
          <a:bodyPr wrap="square" rtlCol="0">
            <a:spAutoFit/>
          </a:bodyPr>
          <a:lstStyle/>
          <a:p>
            <a:pPr algn="l" rtl="0"/>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Високошколске институције у ЕУ</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92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848948-3CA3-75F9-AF96-165540A554C3}"/>
              </a:ext>
            </a:extLst>
          </p:cNvPr>
          <p:cNvSpPr>
            <a:spLocks noGrp="1"/>
          </p:cNvSpPr>
          <p:nvPr>
            <p:ph type="body" sz="quarter" idx="30"/>
          </p:nvPr>
        </p:nvSpPr>
        <p:spPr/>
        <p:txBody>
          <a:bodyPr/>
          <a:lstStyle/>
          <a:p>
            <a:pPr algn="l" rtl="0"/>
            <a:endParaRPr lang="en-IE"/>
          </a:p>
        </p:txBody>
      </p:sp>
      <p:pic>
        <p:nvPicPr>
          <p:cNvPr id="4" name="Picture 2">
            <a:extLst>
              <a:ext uri="{FF2B5EF4-FFF2-40B4-BE49-F238E27FC236}">
                <a16:creationId xmlns:a16="http://schemas.microsoft.com/office/drawing/2014/main" id="{FC5989B0-E023-92CB-5602-AE3AADC23F42}"/>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a:extLst>
              <a:ext uri="{FF2B5EF4-FFF2-40B4-BE49-F238E27FC236}">
                <a16:creationId xmlns:a16="http://schemas.microsoft.com/office/drawing/2014/main" id="{F88DC93F-C918-91B5-BEC3-F97FC93F75E2}"/>
              </a:ext>
            </a:extLst>
          </p:cNvPr>
          <p:cNvSpPr txBox="1"/>
          <p:nvPr/>
        </p:nvSpPr>
        <p:spPr>
          <a:xfrm>
            <a:off x="0" y="655970"/>
            <a:ext cx="3530504" cy="400110"/>
          </a:xfrm>
          <a:prstGeom prst="rect">
            <a:avLst/>
          </a:prstGeom>
          <a:solidFill>
            <a:srgbClr val="60A9DD"/>
          </a:solidFill>
        </p:spPr>
        <p:txBody>
          <a:bodyPr wrap="square" rtlCol="0">
            <a:spAutoFit/>
          </a:bodyPr>
          <a:lstStyle/>
          <a:p>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Високошколске инст. из ЕУ</a:t>
            </a:r>
            <a:endPar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1003930" y="1496606"/>
            <a:ext cx="10343901" cy="430887"/>
          </a:xfrm>
          <a:prstGeom prst="rect">
            <a:avLst/>
          </a:prstGeom>
          <a:solidFill>
            <a:schemeClr val="bg1"/>
          </a:solidFill>
        </p:spPr>
        <p:txBody>
          <a:bodyPr wrap="square" rtlCol="0">
            <a:spAutoFit/>
          </a:bodyPr>
          <a:lstStyle/>
          <a:p>
            <a:r>
              <a:rPr lang="sr-Cyrl-RS" sz="2200" b="1" dirty="0">
                <a:latin typeface="Calibri" panose="020F0502020204030204" pitchFamily="34" charset="0"/>
                <a:cs typeface="Calibri" panose="020F0502020204030204" pitchFamily="34" charset="0"/>
              </a:rPr>
              <a:t>Хемијске науке – динамичне, интердисциплинарне и константно еволуирају</a:t>
            </a:r>
            <a:endParaRPr lang="en-US" sz="2200" b="1" dirty="0">
              <a:latin typeface="Calibri" panose="020F0502020204030204" pitchFamily="34" charset="0"/>
              <a:cs typeface="Calibri" panose="020F0502020204030204" pitchFamily="34" charset="0"/>
            </a:endParaRPr>
          </a:p>
        </p:txBody>
      </p:sp>
      <p:sp>
        <p:nvSpPr>
          <p:cNvPr id="6" name="TextBox 5"/>
          <p:cNvSpPr txBox="1"/>
          <p:nvPr/>
        </p:nvSpPr>
        <p:spPr>
          <a:xfrm>
            <a:off x="605260" y="1927493"/>
            <a:ext cx="3750430" cy="954107"/>
          </a:xfrm>
          <a:prstGeom prst="rect">
            <a:avLst/>
          </a:prstGeom>
          <a:solidFill>
            <a:schemeClr val="bg1"/>
          </a:solidFill>
        </p:spPr>
        <p:txBody>
          <a:bodyPr wrap="square" rtlCol="0">
            <a:spAutoFit/>
          </a:bodyPr>
          <a:lstStyle/>
          <a:p>
            <a:pPr algn="ctr"/>
            <a:r>
              <a:rPr lang="en-US" sz="1400" dirty="0" err="1">
                <a:latin typeface="Calibri" panose="020F0502020204030204" pitchFamily="34" charset="0"/>
                <a:cs typeface="Calibri" panose="020F0502020204030204" pitchFamily="34" charset="0"/>
              </a:rPr>
              <a:t>Наша</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хемијска</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образовна</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заједница</a:t>
            </a:r>
            <a:r>
              <a:rPr lang="en-US" sz="1400" dirty="0">
                <a:latin typeface="Calibri" panose="020F0502020204030204" pitchFamily="34" charset="0"/>
                <a:cs typeface="Calibri" panose="020F0502020204030204" pitchFamily="34" charset="0"/>
              </a:rPr>
              <a:t> </a:t>
            </a:r>
          </a:p>
          <a:p>
            <a:pPr algn="ctr"/>
            <a:r>
              <a:rPr lang="en-US" sz="1400" dirty="0" err="1">
                <a:latin typeface="Calibri" panose="020F0502020204030204" pitchFamily="34" charset="0"/>
                <a:cs typeface="Calibri" panose="020F0502020204030204" pitchFamily="34" charset="0"/>
              </a:rPr>
              <a:t>Одговор</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на</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будуће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потребе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за</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вештинама</a:t>
            </a:r>
            <a:r>
              <a:rPr lang="en-US" sz="1400" dirty="0">
                <a:latin typeface="Calibri" panose="020F0502020204030204" pitchFamily="34" charset="0"/>
                <a:cs typeface="Calibri" panose="020F0502020204030204" pitchFamily="34" charset="0"/>
              </a:rPr>
              <a:t> </a:t>
            </a:r>
          </a:p>
          <a:p>
            <a:pPr algn="ctr"/>
            <a:r>
              <a:rPr lang="en-US" sz="1400" dirty="0" err="1">
                <a:latin typeface="Calibri" panose="020F0502020204030204" pitchFamily="34" charset="0"/>
                <a:cs typeface="Calibri" panose="020F0502020204030204" pitchFamily="34" charset="0"/>
              </a:rPr>
              <a:t>Развој</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флексибилног</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наставног</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плана</a:t>
            </a: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sp>
        <p:nvSpPr>
          <p:cNvPr id="7" name="TextBox 6"/>
          <p:cNvSpPr txBox="1"/>
          <p:nvPr/>
        </p:nvSpPr>
        <p:spPr>
          <a:xfrm>
            <a:off x="4355690" y="2015613"/>
            <a:ext cx="3431458" cy="1384995"/>
          </a:xfrm>
          <a:prstGeom prst="rect">
            <a:avLst/>
          </a:prstGeom>
          <a:solidFill>
            <a:schemeClr val="bg1"/>
          </a:solidFill>
        </p:spPr>
        <p:txBody>
          <a:bodyPr wrap="square" rtlCol="0">
            <a:spAutoFit/>
          </a:bodyPr>
          <a:lstStyle/>
          <a:p>
            <a:pPr algn="ctr"/>
            <a:r>
              <a:rPr lang="en-US" sz="1400" dirty="0" err="1">
                <a:latin typeface="Calibri" panose="020F0502020204030204" pitchFamily="34" charset="0"/>
                <a:cs typeface="Calibri" panose="020F0502020204030204" pitchFamily="34" charset="0"/>
              </a:rPr>
              <a:t>Наше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комбиновано</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лабораторијско</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учење</a:t>
            </a:r>
            <a:endParaRPr lang="en-US" sz="1400" dirty="0">
              <a:latin typeface="Calibri" panose="020F0502020204030204" pitchFamily="34" charset="0"/>
              <a:cs typeface="Calibri" panose="020F0502020204030204" pitchFamily="34" charset="0"/>
            </a:endParaRPr>
          </a:p>
          <a:p>
            <a:pPr algn="ctr"/>
            <a:r>
              <a:rPr lang="en-US" sz="1400" dirty="0" err="1">
                <a:latin typeface="Calibri" panose="020F0502020204030204" pitchFamily="34" charset="0"/>
                <a:cs typeface="Calibri" panose="020F0502020204030204" pitchFamily="34" charset="0"/>
              </a:rPr>
              <a:t>Иновативни</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приступ</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који</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укључује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решавање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проблема</a:t>
            </a:r>
            <a:r>
              <a:rPr lang="en-US" sz="1400" dirty="0">
                <a:latin typeface="Calibri" panose="020F0502020204030204" pitchFamily="34" charset="0"/>
                <a:cs typeface="Calibri" panose="020F0502020204030204" pitchFamily="34" charset="0"/>
              </a:rPr>
              <a:t> и </a:t>
            </a:r>
            <a:r>
              <a:rPr lang="en-US" sz="1400" dirty="0" err="1">
                <a:latin typeface="Calibri" panose="020F0502020204030204" pitchFamily="34" charset="0"/>
                <a:cs typeface="Calibri" panose="020F0502020204030204" pitchFamily="34" charset="0"/>
              </a:rPr>
              <a:t>тимски</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рад</a:t>
            </a:r>
            <a:endParaRPr lang="en-US" sz="1400" dirty="0">
              <a:latin typeface="Calibri" panose="020F0502020204030204" pitchFamily="34" charset="0"/>
              <a:cs typeface="Calibri" panose="020F0502020204030204" pitchFamily="34" charset="0"/>
            </a:endParaRPr>
          </a:p>
          <a:p>
            <a:pPr algn="ctr"/>
            <a:r>
              <a:rPr lang="en-US" sz="1400" dirty="0" err="1">
                <a:latin typeface="Calibri" panose="020F0502020204030204" pitchFamily="34" charset="0"/>
                <a:cs typeface="Calibri" panose="020F0502020204030204" pitchFamily="34" charset="0"/>
              </a:rPr>
              <a:t>Ученици</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уче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тако</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што</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праве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безбедне</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грешке</a:t>
            </a:r>
            <a:r>
              <a:rPr lang="en-US" sz="1400" dirty="0">
                <a:latin typeface="Calibri" panose="020F0502020204030204" pitchFamily="34" charset="0"/>
                <a:cs typeface="Calibri" panose="020F0502020204030204" pitchFamily="34" charset="0"/>
              </a:rPr>
              <a:t> у </a:t>
            </a:r>
            <a:r>
              <a:rPr lang="en-US" sz="1400" dirty="0" err="1">
                <a:latin typeface="Calibri" panose="020F0502020204030204" pitchFamily="34" charset="0"/>
                <a:cs typeface="Calibri" panose="020F0502020204030204" pitchFamily="34" charset="0"/>
              </a:rPr>
              <a:t>виртуелном</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окружењу</a:t>
            </a: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sp>
        <p:nvSpPr>
          <p:cNvPr id="8" name="TextBox 7"/>
          <p:cNvSpPr txBox="1"/>
          <p:nvPr/>
        </p:nvSpPr>
        <p:spPr>
          <a:xfrm>
            <a:off x="8049472" y="1947017"/>
            <a:ext cx="3374432" cy="1869166"/>
          </a:xfrm>
          <a:prstGeom prst="rect">
            <a:avLst/>
          </a:prstGeom>
          <a:solidFill>
            <a:schemeClr val="bg1"/>
          </a:solidFill>
        </p:spPr>
        <p:txBody>
          <a:bodyPr wrap="square" rtlCol="0">
            <a:spAutoFit/>
          </a:bodyPr>
          <a:lstStyle/>
          <a:p>
            <a:r>
              <a:rPr lang="sr-Cyrl-RS" dirty="0">
                <a:latin typeface="Calibri" panose="020F0502020204030204" pitchFamily="34" charset="0"/>
                <a:cs typeface="Calibri" panose="020F0502020204030204" pitchFamily="34" charset="0"/>
              </a:rPr>
              <a:t>Наши дипломци: Побољшане вештине</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Експериментални дизајн</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Тимски рад</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Комуникација</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Критичка анализа и решавање проблема</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Вођење белешки</a:t>
            </a:r>
          </a:p>
          <a:p>
            <a:pPr marL="285750" indent="-285750">
              <a:buFont typeface="Arial" panose="020B0604020202020204" pitchFamily="34" charset="0"/>
              <a:buChar char="•"/>
            </a:pPr>
            <a:r>
              <a:rPr lang="sr-Cyrl-RS" dirty="0">
                <a:latin typeface="Calibri" panose="020F0502020204030204" pitchFamily="34" charset="0"/>
                <a:cs typeface="Calibri" panose="020F0502020204030204" pitchFamily="34" charset="0"/>
              </a:rPr>
              <a:t>Управљање временом</a:t>
            </a:r>
          </a:p>
          <a:p>
            <a:endParaRPr lang="sr-Cyrl-R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6728460" y="4701540"/>
            <a:ext cx="1321012" cy="487185"/>
          </a:xfrm>
          <a:prstGeom prst="rect">
            <a:avLst/>
          </a:prstGeom>
          <a:solidFill>
            <a:schemeClr val="bg1"/>
          </a:solidFill>
        </p:spPr>
        <p:txBody>
          <a:bodyPr wrap="square" rtlCol="0">
            <a:spAutoFit/>
          </a:bodyPr>
          <a:lstStyle/>
          <a:p>
            <a:r>
              <a:rPr lang="sr-Cyrl-RS" dirty="0"/>
              <a:t>Виртуалне лабораторије</a:t>
            </a:r>
            <a:endParaRPr lang="en-US" dirty="0"/>
          </a:p>
        </p:txBody>
      </p:sp>
      <p:sp>
        <p:nvSpPr>
          <p:cNvPr id="10" name="TextBox 9"/>
          <p:cNvSpPr txBox="1"/>
          <p:nvPr/>
        </p:nvSpPr>
        <p:spPr>
          <a:xfrm>
            <a:off x="4907280" y="5486400"/>
            <a:ext cx="2133600" cy="487185"/>
          </a:xfrm>
          <a:prstGeom prst="rect">
            <a:avLst/>
          </a:prstGeom>
          <a:solidFill>
            <a:schemeClr val="bg1"/>
          </a:solidFill>
        </p:spPr>
        <p:txBody>
          <a:bodyPr wrap="square" rtlCol="0">
            <a:spAutoFit/>
          </a:bodyPr>
          <a:lstStyle/>
          <a:p>
            <a:r>
              <a:rPr lang="sr-Cyrl-RS" dirty="0"/>
              <a:t>Релевантно искуство из привреде</a:t>
            </a:r>
            <a:endParaRPr lang="en-US" dirty="0"/>
          </a:p>
        </p:txBody>
      </p:sp>
      <p:sp>
        <p:nvSpPr>
          <p:cNvPr id="11" name="TextBox 10"/>
          <p:cNvSpPr txBox="1"/>
          <p:nvPr/>
        </p:nvSpPr>
        <p:spPr>
          <a:xfrm>
            <a:off x="4434840" y="4221480"/>
            <a:ext cx="1455420" cy="684611"/>
          </a:xfrm>
          <a:prstGeom prst="rect">
            <a:avLst/>
          </a:prstGeom>
          <a:solidFill>
            <a:schemeClr val="bg1"/>
          </a:solidFill>
        </p:spPr>
        <p:txBody>
          <a:bodyPr wrap="square" rtlCol="0">
            <a:spAutoFit/>
          </a:bodyPr>
          <a:lstStyle/>
          <a:p>
            <a:r>
              <a:rPr lang="sr-Cyrl-RS" dirty="0"/>
              <a:t>Лабораторије у простору и времену</a:t>
            </a:r>
            <a:endParaRPr lang="en-US" dirty="0"/>
          </a:p>
        </p:txBody>
      </p:sp>
      <p:sp>
        <p:nvSpPr>
          <p:cNvPr id="12" name="TextBox 11"/>
          <p:cNvSpPr txBox="1"/>
          <p:nvPr/>
        </p:nvSpPr>
        <p:spPr>
          <a:xfrm>
            <a:off x="2842260" y="3192780"/>
            <a:ext cx="1059180" cy="684611"/>
          </a:xfrm>
          <a:prstGeom prst="rect">
            <a:avLst/>
          </a:prstGeom>
          <a:solidFill>
            <a:schemeClr val="bg1"/>
          </a:solidFill>
        </p:spPr>
        <p:txBody>
          <a:bodyPr wrap="square" rtlCol="0">
            <a:spAutoFit/>
          </a:bodyPr>
          <a:lstStyle/>
          <a:p>
            <a:r>
              <a:rPr lang="sr-Cyrl-RS" dirty="0"/>
              <a:t>Академско и техничко особље</a:t>
            </a:r>
            <a:endParaRPr lang="en-US" dirty="0"/>
          </a:p>
        </p:txBody>
      </p:sp>
      <p:sp>
        <p:nvSpPr>
          <p:cNvPr id="13" name="TextBox 12"/>
          <p:cNvSpPr txBox="1"/>
          <p:nvPr/>
        </p:nvSpPr>
        <p:spPr>
          <a:xfrm>
            <a:off x="789780" y="5425687"/>
            <a:ext cx="1106810" cy="487185"/>
          </a:xfrm>
          <a:prstGeom prst="rect">
            <a:avLst/>
          </a:prstGeom>
          <a:solidFill>
            <a:schemeClr val="bg1"/>
          </a:solidFill>
        </p:spPr>
        <p:txBody>
          <a:bodyPr wrap="square" rtlCol="0">
            <a:spAutoFit/>
          </a:bodyPr>
          <a:lstStyle/>
          <a:p>
            <a:r>
              <a:rPr lang="sr-Cyrl-RS" dirty="0"/>
              <a:t>Студенти и партнери</a:t>
            </a:r>
            <a:endParaRPr lang="en-US" dirty="0"/>
          </a:p>
        </p:txBody>
      </p:sp>
      <p:sp>
        <p:nvSpPr>
          <p:cNvPr id="14" name="TextBox 13"/>
          <p:cNvSpPr txBox="1"/>
          <p:nvPr/>
        </p:nvSpPr>
        <p:spPr>
          <a:xfrm>
            <a:off x="3215640" y="4495800"/>
            <a:ext cx="1293944" cy="487185"/>
          </a:xfrm>
          <a:prstGeom prst="rect">
            <a:avLst/>
          </a:prstGeom>
          <a:solidFill>
            <a:schemeClr val="bg1"/>
          </a:solidFill>
        </p:spPr>
        <p:txBody>
          <a:bodyPr wrap="none" rtlCol="0">
            <a:spAutoFit/>
          </a:bodyPr>
          <a:lstStyle/>
          <a:p>
            <a:r>
              <a:rPr lang="sr-Cyrl-RS" dirty="0"/>
              <a:t>Партнери </a:t>
            </a:r>
          </a:p>
          <a:p>
            <a:r>
              <a:rPr lang="sr-Cyrl-RS" dirty="0"/>
              <a:t>предузетници</a:t>
            </a:r>
            <a:endParaRPr lang="en-US" dirty="0"/>
          </a:p>
        </p:txBody>
      </p:sp>
      <p:sp>
        <p:nvSpPr>
          <p:cNvPr id="15" name="TextBox 14"/>
          <p:cNvSpPr txBox="1"/>
          <p:nvPr/>
        </p:nvSpPr>
        <p:spPr>
          <a:xfrm>
            <a:off x="755113" y="3508578"/>
            <a:ext cx="1955985" cy="487185"/>
          </a:xfrm>
          <a:prstGeom prst="rect">
            <a:avLst/>
          </a:prstGeom>
          <a:solidFill>
            <a:schemeClr val="bg1"/>
          </a:solidFill>
        </p:spPr>
        <p:txBody>
          <a:bodyPr wrap="none" rtlCol="0">
            <a:spAutoFit/>
          </a:bodyPr>
          <a:lstStyle/>
          <a:p>
            <a:r>
              <a:rPr lang="sr-Cyrl-RS" dirty="0"/>
              <a:t>Заједничко креирање </a:t>
            </a:r>
          </a:p>
          <a:p>
            <a:r>
              <a:rPr lang="sr-Cyrl-RS" dirty="0"/>
              <a:t>плана и програма</a:t>
            </a:r>
            <a:endParaRPr lang="en-US" dirty="0"/>
          </a:p>
        </p:txBody>
      </p:sp>
      <p:sp>
        <p:nvSpPr>
          <p:cNvPr id="16" name="TextBox 15"/>
          <p:cNvSpPr txBox="1"/>
          <p:nvPr/>
        </p:nvSpPr>
        <p:spPr>
          <a:xfrm>
            <a:off x="1501140" y="4906091"/>
            <a:ext cx="2535421" cy="487185"/>
          </a:xfrm>
          <a:prstGeom prst="rect">
            <a:avLst/>
          </a:prstGeom>
          <a:solidFill>
            <a:schemeClr val="bg1"/>
          </a:solidFill>
        </p:spPr>
        <p:txBody>
          <a:bodyPr wrap="square" rtlCol="0">
            <a:spAutoFit/>
          </a:bodyPr>
          <a:lstStyle/>
          <a:p>
            <a:r>
              <a:rPr lang="sr-Cyrl-RS" dirty="0"/>
              <a:t>Добављачи образовне </a:t>
            </a:r>
          </a:p>
          <a:p>
            <a:r>
              <a:rPr lang="sr-Cyrl-RS" dirty="0"/>
              <a:t>технологије</a:t>
            </a:r>
            <a:endParaRPr lang="en-US" dirty="0"/>
          </a:p>
        </p:txBody>
      </p:sp>
    </p:spTree>
    <p:extLst>
      <p:ext uri="{BB962C8B-B14F-4D97-AF65-F5344CB8AC3E}">
        <p14:creationId xmlns:p14="http://schemas.microsoft.com/office/powerpoint/2010/main" val="1408226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70DF0-0CB3-9479-501C-476C614F6A6A}"/>
              </a:ext>
            </a:extLst>
          </p:cNvPr>
          <p:cNvSpPr>
            <a:spLocks noGrp="1"/>
          </p:cNvSpPr>
          <p:nvPr>
            <p:ph type="body" sz="quarter" idx="30"/>
          </p:nvPr>
        </p:nvSpPr>
        <p:spPr/>
        <p:txBody>
          <a:bodyPr/>
          <a:lstStyle/>
          <a:p>
            <a:r>
              <a:rPr lang="sr-Cyrl-RS" dirty="0"/>
              <a:t>„</a:t>
            </a:r>
            <a:r>
              <a:rPr lang="en-IE" dirty="0" err="1"/>
              <a:t>CloudLabs</a:t>
            </a:r>
            <a:r>
              <a:rPr lang="en-IE" dirty="0"/>
              <a:t> Virtual STEM</a:t>
            </a:r>
            <a:r>
              <a:rPr lang="en-US" dirty="0"/>
              <a:t>”</a:t>
            </a:r>
            <a:endParaRPr lang="en-IE" dirty="0"/>
          </a:p>
        </p:txBody>
      </p:sp>
      <p:sp>
        <p:nvSpPr>
          <p:cNvPr id="3" name="Text Placeholder 2">
            <a:extLst>
              <a:ext uri="{FF2B5EF4-FFF2-40B4-BE49-F238E27FC236}">
                <a16:creationId xmlns:a16="http://schemas.microsoft.com/office/drawing/2014/main" id="{D42AEC1A-6153-D673-E406-AF2117674C34}"/>
              </a:ext>
            </a:extLst>
          </p:cNvPr>
          <p:cNvSpPr>
            <a:spLocks noGrp="1"/>
          </p:cNvSpPr>
          <p:nvPr>
            <p:ph type="body" sz="quarter" idx="48"/>
          </p:nvPr>
        </p:nvSpPr>
        <p:spPr>
          <a:xfrm>
            <a:off x="705208" y="2122019"/>
            <a:ext cx="5322123" cy="2538354"/>
          </a:xfrm>
        </p:spPr>
        <p:txBody>
          <a:bodyPr/>
          <a:lstStyle/>
          <a:p>
            <a:pPr algn="just"/>
            <a:r>
              <a:rPr lang="sr-Cyrl-RS" sz="2000" dirty="0"/>
              <a:t>„</a:t>
            </a:r>
            <a:r>
              <a:rPr lang="en-GB" sz="2000" dirty="0" err="1"/>
              <a:t>CloudLabs</a:t>
            </a:r>
            <a:r>
              <a:rPr lang="en-GB" sz="2000" dirty="0"/>
              <a:t> Virtual STEM</a:t>
            </a:r>
            <a:r>
              <a:rPr lang="en-US" sz="2000" dirty="0"/>
              <a:t>”</a:t>
            </a:r>
            <a:r>
              <a:rPr lang="en-GB" sz="2000" dirty="0"/>
              <a:t>, је </a:t>
            </a:r>
            <a:r>
              <a:rPr lang="en-GB" sz="2000" dirty="0" err="1"/>
              <a:t>образовна</a:t>
            </a:r>
            <a:r>
              <a:rPr lang="en-GB" sz="2000" dirty="0"/>
              <a:t> </a:t>
            </a:r>
            <a:r>
              <a:rPr lang="en-GB" sz="2000" dirty="0" err="1"/>
              <a:t>платформа</a:t>
            </a:r>
            <a:r>
              <a:rPr lang="sr-Cyrl-RS" sz="2000" dirty="0"/>
              <a:t> по</a:t>
            </a:r>
            <a:r>
              <a:rPr lang="en-GB" sz="2000" dirty="0"/>
              <a:t> СТЕМ моделу, </a:t>
            </a:r>
            <a:r>
              <a:rPr lang="en-GB" sz="2000" dirty="0" err="1"/>
              <a:t>кој</a:t>
            </a:r>
            <a:r>
              <a:rPr lang="sr-Cyrl-RS" sz="2000" dirty="0"/>
              <a:t>а</a:t>
            </a:r>
            <a:r>
              <a:rPr lang="en-GB" sz="2000" dirty="0"/>
              <a:t> садржи преко 600 симулација у областима као што су физика, хемија, биологија и математика, као и стручне области као што су пољопривреда, аутоматизација, индустрија, технологија и електричне мреже. Тренутно има 266 симулација и 71 </a:t>
            </a:r>
            <a:r>
              <a:rPr lang="en-GB" sz="2000" dirty="0" err="1"/>
              <a:t>наставну</a:t>
            </a:r>
            <a:r>
              <a:rPr lang="en-GB" sz="2000" dirty="0"/>
              <a:t> </a:t>
            </a:r>
            <a:r>
              <a:rPr lang="en-GB" sz="2000" dirty="0" err="1"/>
              <a:t>јединицу</a:t>
            </a:r>
            <a:r>
              <a:rPr lang="sr-Cyrl-RS" sz="2000" dirty="0"/>
              <a:t>.</a:t>
            </a:r>
            <a:endParaRPr lang="en-IE" sz="2000" dirty="0"/>
          </a:p>
        </p:txBody>
      </p:sp>
      <p:pic>
        <p:nvPicPr>
          <p:cNvPr id="6" name="Picture Placeholder 5">
            <a:extLst>
              <a:ext uri="{FF2B5EF4-FFF2-40B4-BE49-F238E27FC236}">
                <a16:creationId xmlns:a16="http://schemas.microsoft.com/office/drawing/2014/main" id="{4C7A7134-FCD1-C053-00AE-A96E9E2EBD2D}"/>
              </a:ext>
            </a:extLst>
          </p:cNvPr>
          <p:cNvPicPr>
            <a:picLocks noGrp="1" noChangeAspect="1"/>
          </p:cNvPicPr>
          <p:nvPr>
            <p:ph type="pic" sz="quarter" idx="23"/>
          </p:nvPr>
        </p:nvPicPr>
        <p:blipFill>
          <a:blip r:embed="rId3" cstate="screen">
            <a:extLst>
              <a:ext uri="{28A0092B-C50C-407E-A947-70E740481C1C}">
                <a14:useLocalDpi xmlns:a14="http://schemas.microsoft.com/office/drawing/2010/main"/>
              </a:ext>
            </a:extLst>
          </a:blip>
          <a:srcRect/>
          <a:stretch/>
        </p:blipFill>
        <p:spPr/>
      </p:pic>
      <p:sp>
        <p:nvSpPr>
          <p:cNvPr id="7" name="TextBox 6">
            <a:hlinkClick r:id="rId4"/>
            <a:extLst>
              <a:ext uri="{FF2B5EF4-FFF2-40B4-BE49-F238E27FC236}">
                <a16:creationId xmlns:a16="http://schemas.microsoft.com/office/drawing/2014/main" id="{9CE36DF7-1D6F-2A8B-6EA4-A78E64560FD8}"/>
              </a:ext>
            </a:extLst>
          </p:cNvPr>
          <p:cNvSpPr txBox="1"/>
          <p:nvPr/>
        </p:nvSpPr>
        <p:spPr>
          <a:xfrm>
            <a:off x="0" y="149537"/>
            <a:ext cx="5322122" cy="400110"/>
          </a:xfrm>
          <a:prstGeom prst="rect">
            <a:avLst/>
          </a:prstGeom>
          <a:solidFill>
            <a:srgbClr val="AD4097"/>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АЛАТИ </a:t>
            </a: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ВИРТУЕЛНО</a:t>
            </a:r>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Г</a:t>
            </a:r>
            <a:r>
              <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rPr>
              <a:t> УЧЕЊ</a:t>
            </a:r>
            <a:r>
              <a:rPr lang="sr-Cyrl-RS" sz="2000" dirty="0">
                <a:solidFill>
                  <a:schemeClr val="bg1"/>
                </a:solidFill>
                <a:latin typeface="Calibri" panose="020F0502020204030204" pitchFamily="34" charset="0"/>
                <a:ea typeface="Calibri" panose="020F0502020204030204" pitchFamily="34" charset="0"/>
                <a:cs typeface="Calibri" panose="020F0502020204030204" pitchFamily="34" charset="0"/>
              </a:rPr>
              <a:t>А </a:t>
            </a: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ЗА ИСТРАЖИВАЊЕ</a:t>
            </a:r>
          </a:p>
        </p:txBody>
      </p:sp>
      <p:pic>
        <p:nvPicPr>
          <p:cNvPr id="11" name="Picture 10">
            <a:extLst>
              <a:ext uri="{FF2B5EF4-FFF2-40B4-BE49-F238E27FC236}">
                <a16:creationId xmlns:a16="http://schemas.microsoft.com/office/drawing/2014/main" id="{B5716E44-B271-5F32-D127-6DDFF1841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3576" y="4844519"/>
            <a:ext cx="876306" cy="1143008"/>
          </a:xfrm>
          <a:prstGeom prst="rect">
            <a:avLst/>
          </a:prstGeom>
        </p:spPr>
      </p:pic>
      <p:pic>
        <p:nvPicPr>
          <p:cNvPr id="9" name="Picture 8">
            <a:extLst>
              <a:ext uri="{FF2B5EF4-FFF2-40B4-BE49-F238E27FC236}">
                <a16:creationId xmlns:a16="http://schemas.microsoft.com/office/drawing/2014/main" id="{C4A9F6CE-C015-BDF4-2119-D7E868AA3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55099" y="3164915"/>
            <a:ext cx="1784502" cy="2822612"/>
          </a:xfrm>
          <a:prstGeom prst="rect">
            <a:avLst/>
          </a:prstGeom>
        </p:spPr>
      </p:pic>
      <p:sp>
        <p:nvSpPr>
          <p:cNvPr id="13" name="TextBox 12">
            <a:extLst>
              <a:ext uri="{FF2B5EF4-FFF2-40B4-BE49-F238E27FC236}">
                <a16:creationId xmlns:a16="http://schemas.microsoft.com/office/drawing/2014/main" id="{B9DAD53C-80D4-4E9B-937E-BB557A5FFC19}"/>
              </a:ext>
            </a:extLst>
          </p:cNvPr>
          <p:cNvSpPr txBox="1"/>
          <p:nvPr/>
        </p:nvSpPr>
        <p:spPr>
          <a:xfrm>
            <a:off x="953562" y="5904334"/>
            <a:ext cx="6128656" cy="461665"/>
          </a:xfrm>
          <a:prstGeom prst="rect">
            <a:avLst/>
          </a:prstGeom>
          <a:noFill/>
        </p:spPr>
        <p:txBody>
          <a:bodyPr wrap="square">
            <a:spAutoFit/>
          </a:bodyPr>
          <a:lstStyle/>
          <a:p>
            <a:r>
              <a:rPr lang="en-IE" sz="2400" dirty="0">
                <a:latin typeface="Calibri" panose="020F0502020204030204" pitchFamily="34" charset="0"/>
                <a:ea typeface="Calibri" panose="020F0502020204030204" pitchFamily="34" charset="0"/>
                <a:cs typeface="Calibri" panose="020F0502020204030204" pitchFamily="34" charset="0"/>
                <a:hlinkClick r:id="rId7"/>
              </a:rPr>
              <a:t>https://cloudlabs.us</a:t>
            </a:r>
            <a:r>
              <a:rPr lang="en-IE" sz="2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25607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434A7-2A67-7926-4E6E-7E84E72FDB5C}"/>
              </a:ext>
            </a:extLst>
          </p:cNvPr>
          <p:cNvSpPr>
            <a:spLocks noGrp="1"/>
          </p:cNvSpPr>
          <p:nvPr>
            <p:ph type="body" sz="quarter" idx="30"/>
          </p:nvPr>
        </p:nvSpPr>
        <p:spPr/>
        <p:txBody>
          <a:bodyPr/>
          <a:lstStyle/>
          <a:p>
            <a:pPr algn="l" rtl="0"/>
            <a:r>
              <a:rPr lang="en-GB" dirty="0"/>
              <a:t>Други кључни алати и платформе:</a:t>
            </a:r>
            <a:endParaRPr lang="en-IE" dirty="0"/>
          </a:p>
        </p:txBody>
      </p:sp>
      <p:sp>
        <p:nvSpPr>
          <p:cNvPr id="3" name="Text Placeholder 2">
            <a:extLst>
              <a:ext uri="{FF2B5EF4-FFF2-40B4-BE49-F238E27FC236}">
                <a16:creationId xmlns:a16="http://schemas.microsoft.com/office/drawing/2014/main" id="{D595F313-6AA8-8C4E-EAC6-D09D0DD8DB72}"/>
              </a:ext>
            </a:extLst>
          </p:cNvPr>
          <p:cNvSpPr>
            <a:spLocks noGrp="1"/>
          </p:cNvSpPr>
          <p:nvPr>
            <p:ph type="body" sz="quarter" idx="48"/>
          </p:nvPr>
        </p:nvSpPr>
        <p:spPr/>
        <p:txBody>
          <a:bodyPr/>
          <a:lstStyle/>
          <a:p>
            <a:pPr marL="342900" indent="-342900" algn="just" rtl="0">
              <a:buFont typeface="Arial" panose="020B0604020202020204" pitchFamily="34" charset="0"/>
              <a:buChar char="•"/>
            </a:pPr>
            <a:r>
              <a:rPr lang="en-GB" sz="2200" dirty="0"/>
              <a:t>Дигиталне платформе као што су виртуелне лабораторије, </a:t>
            </a:r>
            <a:r>
              <a:rPr lang="sr-Cyrl-RS" sz="2200" dirty="0"/>
              <a:t>„сенбоксови</a:t>
            </a:r>
            <a:r>
              <a:rPr lang="en-US" sz="2200" dirty="0"/>
              <a:t>”</a:t>
            </a:r>
            <a:r>
              <a:rPr lang="en-GB" sz="2200" dirty="0"/>
              <a:t> </a:t>
            </a:r>
            <a:r>
              <a:rPr lang="en-GB" sz="2200" dirty="0" err="1"/>
              <a:t>за</a:t>
            </a:r>
            <a:r>
              <a:rPr lang="en-GB" sz="2200" dirty="0"/>
              <a:t> </a:t>
            </a:r>
            <a:r>
              <a:rPr lang="sr-Cyrl-RS" sz="2200" dirty="0"/>
              <a:t>програмирање</a:t>
            </a:r>
            <a:r>
              <a:rPr lang="en-GB" sz="2200" dirty="0"/>
              <a:t> и колаборативни радни простори на мрежи трансформишу искуство учења, чинећи га интерактивнијим и приступачнијим.</a:t>
            </a:r>
          </a:p>
          <a:p>
            <a:pPr marL="342900" indent="-342900" algn="just">
              <a:buFont typeface="Arial" panose="020B0604020202020204" pitchFamily="34" charset="0"/>
              <a:buChar char="•"/>
            </a:pPr>
            <a:r>
              <a:rPr lang="en-GB" sz="2200" dirty="0"/>
              <a:t>Платформе за кодирање као што </a:t>
            </a:r>
            <a:r>
              <a:rPr lang="en-GB" sz="2200" dirty="0" err="1"/>
              <a:t>су</a:t>
            </a:r>
            <a:r>
              <a:rPr lang="en-GB" sz="2200" dirty="0"/>
              <a:t> </a:t>
            </a:r>
            <a:r>
              <a:rPr lang="sr-Cyrl-RS" sz="2200" dirty="0"/>
              <a:t>„</a:t>
            </a:r>
            <a:r>
              <a:rPr lang="en-GB" sz="2200" dirty="0"/>
              <a:t>Scratch</a:t>
            </a:r>
            <a:r>
              <a:rPr lang="en-US" sz="2200" dirty="0"/>
              <a:t>”</a:t>
            </a:r>
            <a:r>
              <a:rPr lang="en-GB" sz="2200" dirty="0"/>
              <a:t> </a:t>
            </a:r>
            <a:r>
              <a:rPr lang="sr-Cyrl-RS" sz="2200" dirty="0"/>
              <a:t>или</a:t>
            </a:r>
            <a:r>
              <a:rPr lang="en-GB" sz="2200" dirty="0"/>
              <a:t> </a:t>
            </a:r>
            <a:r>
              <a:rPr lang="sr-Cyrl-RS" sz="2200" dirty="0"/>
              <a:t>„</a:t>
            </a:r>
            <a:r>
              <a:rPr lang="en-GB" sz="2200" dirty="0"/>
              <a:t>GitHub Classroom</a:t>
            </a:r>
            <a:r>
              <a:rPr lang="en-US" sz="2200" dirty="0"/>
              <a:t>”</a:t>
            </a:r>
            <a:r>
              <a:rPr lang="en-GB" sz="2200" dirty="0"/>
              <a:t> </a:t>
            </a:r>
            <a:r>
              <a:rPr lang="en-GB" sz="2200" dirty="0" err="1"/>
              <a:t>укључују</a:t>
            </a:r>
            <a:r>
              <a:rPr lang="en-GB" sz="2200" dirty="0"/>
              <a:t> </a:t>
            </a:r>
            <a:r>
              <a:rPr lang="en-GB" sz="2200" dirty="0" err="1"/>
              <a:t>ученике</a:t>
            </a:r>
            <a:r>
              <a:rPr lang="sr-Cyrl-RS" sz="2200" dirty="0"/>
              <a:t>/студенте</a:t>
            </a:r>
            <a:r>
              <a:rPr lang="en-GB" sz="2200" dirty="0"/>
              <a:t> у креирање, дељење и сарадњу на софтверским пројектима, побољшавајући њихову дигиталну писменост и вештине решавања проблема.</a:t>
            </a:r>
          </a:p>
          <a:p>
            <a:pPr marL="342900" indent="-342900" algn="just">
              <a:buFont typeface="Arial" panose="020B0604020202020204" pitchFamily="34" charset="0"/>
              <a:buChar char="•"/>
            </a:pPr>
            <a:r>
              <a:rPr lang="en-GB" sz="2200" dirty="0"/>
              <a:t>Алати као што </a:t>
            </a:r>
            <a:r>
              <a:rPr lang="en-GB" sz="2200" dirty="0" err="1"/>
              <a:t>су</a:t>
            </a:r>
            <a:r>
              <a:rPr lang="en-GB" sz="2200" dirty="0"/>
              <a:t> </a:t>
            </a:r>
            <a:r>
              <a:rPr lang="sr-Cyrl-RS" sz="2200" dirty="0"/>
              <a:t>„</a:t>
            </a:r>
            <a:r>
              <a:rPr lang="en-GB" sz="2200" dirty="0"/>
              <a:t>TED-Ed</a:t>
            </a:r>
            <a:r>
              <a:rPr lang="en-US" sz="2200" dirty="0"/>
              <a:t>”</a:t>
            </a:r>
            <a:r>
              <a:rPr lang="en-GB" sz="2200" dirty="0"/>
              <a:t>, </a:t>
            </a:r>
            <a:r>
              <a:rPr lang="sr-Cyrl-RS" sz="2200" dirty="0"/>
              <a:t>„</a:t>
            </a:r>
            <a:r>
              <a:rPr lang="en-GB" sz="2200" dirty="0"/>
              <a:t>National Geographic Education</a:t>
            </a:r>
            <a:r>
              <a:rPr lang="en-US" sz="2200" dirty="0"/>
              <a:t>”</a:t>
            </a:r>
            <a:r>
              <a:rPr lang="en-GB" sz="2200" dirty="0"/>
              <a:t>, </a:t>
            </a:r>
            <a:r>
              <a:rPr lang="sr-Cyrl-RS" sz="2200" dirty="0"/>
              <a:t>и „</a:t>
            </a:r>
            <a:r>
              <a:rPr lang="en-GB" sz="2200" dirty="0"/>
              <a:t>PBS </a:t>
            </a:r>
            <a:r>
              <a:rPr lang="en-GB" sz="2200" dirty="0" err="1"/>
              <a:t>LearningMedia</a:t>
            </a:r>
            <a:r>
              <a:rPr lang="en-US" sz="2200" dirty="0"/>
              <a:t>”</a:t>
            </a:r>
            <a:r>
              <a:rPr lang="en-GB" sz="2200" dirty="0"/>
              <a:t> </a:t>
            </a:r>
            <a:r>
              <a:rPr lang="en-GB" sz="2200" dirty="0" err="1"/>
              <a:t>пружају</a:t>
            </a:r>
            <a:r>
              <a:rPr lang="en-GB" sz="2200" dirty="0"/>
              <a:t> привлачан, висококвалитетан садржај који може да оживи предмете, подстичући </a:t>
            </a:r>
            <a:r>
              <a:rPr lang="en-GB" sz="2200" dirty="0" err="1"/>
              <a:t>интересовање</a:t>
            </a:r>
            <a:r>
              <a:rPr lang="en-GB" sz="2200" dirty="0"/>
              <a:t> </a:t>
            </a:r>
            <a:r>
              <a:rPr lang="en-GB" sz="2200" dirty="0" err="1"/>
              <a:t>ученика</a:t>
            </a:r>
            <a:r>
              <a:rPr lang="sr-Cyrl-RS" sz="2200" dirty="0"/>
              <a:t>/студената</a:t>
            </a:r>
            <a:r>
              <a:rPr lang="en-GB" sz="2200" dirty="0"/>
              <a:t> и инспиришући даља истраживања.</a:t>
            </a:r>
            <a:br>
              <a:rPr lang="en-GB" dirty="0"/>
            </a:br>
            <a:endParaRPr lang="en-GB" dirty="0"/>
          </a:p>
          <a:p>
            <a:pPr algn="just" rtl="0"/>
            <a:r>
              <a:rPr lang="en-GB" sz="2200" dirty="0"/>
              <a:t>Пажљивим одабиром и уградњом ових </a:t>
            </a:r>
            <a:r>
              <a:rPr lang="en-GB" sz="2200" dirty="0" err="1"/>
              <a:t>технологија</a:t>
            </a:r>
            <a:r>
              <a:rPr lang="en-GB" sz="2200" dirty="0"/>
              <a:t> у</a:t>
            </a:r>
            <a:r>
              <a:rPr lang="sr-Cyrl-RS" sz="2200" dirty="0"/>
              <a:t> </a:t>
            </a:r>
            <a:r>
              <a:rPr lang="en-GB" sz="2200" dirty="0" err="1"/>
              <a:t>наставни</a:t>
            </a:r>
            <a:r>
              <a:rPr lang="en-GB" sz="2200" dirty="0"/>
              <a:t> план и програм, </a:t>
            </a:r>
            <a:r>
              <a:rPr lang="en-GB" sz="2200" dirty="0" err="1"/>
              <a:t>наставници</a:t>
            </a:r>
            <a:r>
              <a:rPr lang="sr-Cyrl-RS" sz="2200" dirty="0"/>
              <a:t>/професори</a:t>
            </a:r>
            <a:r>
              <a:rPr lang="en-GB" sz="2200" dirty="0"/>
              <a:t> </a:t>
            </a:r>
            <a:r>
              <a:rPr lang="en-GB" sz="2200" dirty="0" err="1"/>
              <a:t>могу</a:t>
            </a:r>
            <a:r>
              <a:rPr lang="en-GB" sz="2200" dirty="0"/>
              <a:t> </a:t>
            </a:r>
            <a:r>
              <a:rPr lang="sr-Cyrl-RS" sz="2200" dirty="0"/>
              <a:t>да понуде</a:t>
            </a:r>
            <a:r>
              <a:rPr lang="en-GB" sz="2200" dirty="0"/>
              <a:t> </a:t>
            </a:r>
            <a:r>
              <a:rPr lang="en-GB" sz="2200" dirty="0" err="1"/>
              <a:t>ученицима</a:t>
            </a:r>
            <a:r>
              <a:rPr lang="sr-Cyrl-RS" sz="2200" dirty="0"/>
              <a:t>/студентима</a:t>
            </a:r>
            <a:r>
              <a:rPr lang="en-GB" sz="2200" dirty="0"/>
              <a:t> богато, разнолико образовно искуство које их припрема за изазове и могућности дигиталног доба.</a:t>
            </a:r>
          </a:p>
        </p:txBody>
      </p:sp>
    </p:spTree>
    <p:extLst>
      <p:ext uri="{BB962C8B-B14F-4D97-AF65-F5344CB8AC3E}">
        <p14:creationId xmlns:p14="http://schemas.microsoft.com/office/powerpoint/2010/main" val="357525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fld id="{CB2079F2-58AF-ED44-82D7-E04B2F6FD686}" type="slidenum">
              <a:rPr lang="en-US" sz="1291"/>
              <a:pPr algn="l" rtl="0"/>
              <a:t>47</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329446"/>
            <a:ext cx="8559799" cy="1250034"/>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pPr algn="l" rtl="0"/>
            <a:r>
              <a:rPr lang="en-GB" dirty="0">
                <a:solidFill>
                  <a:schemeClr val="bg1"/>
                </a:solidFill>
              </a:rPr>
              <a:t>Професионални развој и континуирано учење</a:t>
            </a:r>
            <a:endParaRPr lang="en-US"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sz="9600" b="1" dirty="0">
                <a:solidFill>
                  <a:schemeClr val="bg1"/>
                </a:solidFill>
              </a:rPr>
              <a:t>05</a:t>
            </a:r>
          </a:p>
        </p:txBody>
      </p:sp>
      <p:pic>
        <p:nvPicPr>
          <p:cNvPr id="6" name="Picture 5" descr="Doctors monitoring patient condition on monitors">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4227"/>
            <a:ext cx="7186669" cy="4789942"/>
          </a:xfrm>
          <a:prstGeom prst="rect">
            <a:avLst/>
          </a:prstGeom>
        </p:spPr>
      </p:pic>
    </p:spTree>
    <p:extLst>
      <p:ext uri="{BB962C8B-B14F-4D97-AF65-F5344CB8AC3E}">
        <p14:creationId xmlns:p14="http://schemas.microsoft.com/office/powerpoint/2010/main" val="1068001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06669" y="925680"/>
            <a:ext cx="11227777" cy="804265"/>
          </a:xfrm>
        </p:spPr>
        <p:txBody>
          <a:bodyPr/>
          <a:lstStyle/>
          <a:p>
            <a:pPr algn="l" rtl="0"/>
            <a:r>
              <a:rPr lang="en-US" sz="3200" dirty="0"/>
              <a:t>Потреба за континуираним професионалним усавршавањем</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rtl="0"/>
            <a:r>
              <a:rPr lang="en-US" sz="2200" dirty="0"/>
              <a:t>Као што </a:t>
            </a:r>
            <a:r>
              <a:rPr lang="en-US" sz="2200" dirty="0" err="1"/>
              <a:t>смо</a:t>
            </a:r>
            <a:r>
              <a:rPr lang="en-US" sz="2200" dirty="0"/>
              <a:t> </a:t>
            </a:r>
            <a:r>
              <a:rPr lang="sr-Cyrl-RS" sz="2200" dirty="0"/>
              <a:t>рекли</a:t>
            </a:r>
            <a:r>
              <a:rPr lang="en-US" sz="2200" dirty="0"/>
              <a:t>,</a:t>
            </a:r>
            <a:r>
              <a:rPr lang="sr-Cyrl-RS" sz="2200" dirty="0"/>
              <a:t> </a:t>
            </a:r>
            <a:r>
              <a:rPr lang="sr-Cyrl-RS" sz="2200" dirty="0">
                <a:solidFill>
                  <a:srgbClr val="0D0D0D"/>
                </a:solidFill>
                <a:highlight>
                  <a:srgbClr val="FFFFFF"/>
                </a:highlight>
              </a:rPr>
              <a:t>у</a:t>
            </a:r>
            <a:r>
              <a:rPr lang="en-GB" sz="2200" b="0" i="0" dirty="0">
                <a:solidFill>
                  <a:srgbClr val="0D0D0D"/>
                </a:solidFill>
                <a:effectLst/>
                <a:highlight>
                  <a:srgbClr val="FFFFFF"/>
                </a:highlight>
              </a:rPr>
              <a:t> овом образовном окружењу које се брзо развија, потреба да ми као едукатори тежимо континуираном </a:t>
            </a:r>
            <a:r>
              <a:rPr lang="en-GB" sz="2200" b="0" i="0" dirty="0" err="1">
                <a:solidFill>
                  <a:srgbClr val="0D0D0D"/>
                </a:solidFill>
                <a:effectLst/>
                <a:highlight>
                  <a:srgbClr val="FFFFFF"/>
                </a:highlight>
              </a:rPr>
              <a:t>професионалном</a:t>
            </a:r>
            <a:r>
              <a:rPr lang="en-GB" sz="2200" b="0" i="0" dirty="0">
                <a:solidFill>
                  <a:srgbClr val="0D0D0D"/>
                </a:solidFill>
                <a:effectLst/>
                <a:highlight>
                  <a:srgbClr val="FFFFFF"/>
                </a:highlight>
              </a:rPr>
              <a:t> </a:t>
            </a:r>
            <a:r>
              <a:rPr lang="en-GB" sz="2200" b="0" i="0" dirty="0" err="1">
                <a:solidFill>
                  <a:srgbClr val="0D0D0D"/>
                </a:solidFill>
                <a:effectLst/>
                <a:highlight>
                  <a:srgbClr val="FFFFFF"/>
                </a:highlight>
              </a:rPr>
              <a:t>развоју</a:t>
            </a:r>
            <a:r>
              <a:rPr lang="en-GB" sz="2200" b="0" i="0" dirty="0">
                <a:solidFill>
                  <a:srgbClr val="0D0D0D"/>
                </a:solidFill>
                <a:effectLst/>
                <a:highlight>
                  <a:srgbClr val="FFFFFF"/>
                </a:highlight>
              </a:rPr>
              <a:t> никада није била важнија.</a:t>
            </a:r>
          </a:p>
          <a:p>
            <a:pPr algn="just" rtl="0"/>
            <a:endParaRPr lang="en-GB" sz="2200" dirty="0">
              <a:solidFill>
                <a:srgbClr val="0D0D0D"/>
              </a:solidFill>
              <a:highlight>
                <a:srgbClr val="FFFFFF"/>
              </a:highlight>
            </a:endParaRPr>
          </a:p>
          <a:p>
            <a:pPr algn="just" rtl="0"/>
            <a:r>
              <a:rPr lang="sr-Cyrl-RS" sz="2200" dirty="0">
                <a:solidFill>
                  <a:srgbClr val="0D0D0D"/>
                </a:solidFill>
                <a:highlight>
                  <a:srgbClr val="FFFFFF"/>
                </a:highlight>
              </a:rPr>
              <a:t>П</a:t>
            </a:r>
            <a:r>
              <a:rPr lang="en-GB" sz="2200" b="0" i="0" dirty="0" err="1">
                <a:solidFill>
                  <a:srgbClr val="0D0D0D"/>
                </a:solidFill>
                <a:effectLst/>
                <a:highlight>
                  <a:srgbClr val="FFFFFF"/>
                </a:highlight>
              </a:rPr>
              <a:t>освећеност</a:t>
            </a:r>
            <a:r>
              <a:rPr lang="en-GB" sz="2200" b="0" i="0" dirty="0">
                <a:solidFill>
                  <a:srgbClr val="0D0D0D"/>
                </a:solidFill>
                <a:effectLst/>
                <a:highlight>
                  <a:srgbClr val="FFFFFF"/>
                </a:highlight>
              </a:rPr>
              <a:t> доживотном </a:t>
            </a:r>
            <a:r>
              <a:rPr lang="en-GB" sz="2200" b="0" i="0" dirty="0" err="1">
                <a:solidFill>
                  <a:srgbClr val="0D0D0D"/>
                </a:solidFill>
                <a:effectLst/>
                <a:highlight>
                  <a:srgbClr val="FFFFFF"/>
                </a:highlight>
              </a:rPr>
              <a:t>учењу</a:t>
            </a:r>
            <a:r>
              <a:rPr lang="en-GB" sz="2200" b="0" i="0" dirty="0">
                <a:solidFill>
                  <a:srgbClr val="0D0D0D"/>
                </a:solidFill>
                <a:effectLst/>
                <a:highlight>
                  <a:srgbClr val="FFFFFF"/>
                </a:highlight>
              </a:rPr>
              <a:t> о</a:t>
            </a:r>
            <a:r>
              <a:rPr lang="sr-Cyrl-RS" sz="2200" b="0" i="0" dirty="0">
                <a:solidFill>
                  <a:srgbClr val="0D0D0D"/>
                </a:solidFill>
                <a:effectLst/>
                <a:highlight>
                  <a:srgbClr val="FFFFFF"/>
                </a:highlight>
              </a:rPr>
              <a:t>безбеђује</a:t>
            </a:r>
            <a:r>
              <a:rPr lang="en-GB" sz="2200" b="0" i="0" dirty="0">
                <a:solidFill>
                  <a:srgbClr val="0D0D0D"/>
                </a:solidFill>
                <a:effectLst/>
                <a:highlight>
                  <a:srgbClr val="FFFFFF"/>
                </a:highlight>
              </a:rPr>
              <a:t> да ми као просветни радници останемо на челу педагошких иновација, технолошког напретка и најновијих стратегија у </a:t>
            </a:r>
            <a:r>
              <a:rPr lang="en-GB" sz="2200" b="0" i="0" dirty="0" err="1">
                <a:solidFill>
                  <a:srgbClr val="0D0D0D"/>
                </a:solidFill>
                <a:effectLst/>
                <a:highlight>
                  <a:srgbClr val="FFFFFF"/>
                </a:highlight>
              </a:rPr>
              <a:t>образовању</a:t>
            </a:r>
            <a:r>
              <a:rPr lang="en-GB" sz="2200" b="0" i="0" dirty="0">
                <a:solidFill>
                  <a:srgbClr val="0D0D0D"/>
                </a:solidFill>
                <a:effectLst/>
                <a:highlight>
                  <a:srgbClr val="FFFFFF"/>
                </a:highlight>
              </a:rPr>
              <a:t> </a:t>
            </a:r>
            <a:r>
              <a:rPr lang="sr-Cyrl-RS" sz="2200" b="0" i="0" dirty="0">
                <a:solidFill>
                  <a:srgbClr val="0D0D0D"/>
                </a:solidFill>
                <a:effectLst/>
                <a:highlight>
                  <a:srgbClr val="FFFFFF"/>
                </a:highlight>
              </a:rPr>
              <a:t>које се тиче </a:t>
            </a:r>
            <a:r>
              <a:rPr lang="en-GB" sz="2200" b="0" i="0" dirty="0" err="1">
                <a:solidFill>
                  <a:srgbClr val="0D0D0D"/>
                </a:solidFill>
                <a:effectLst/>
                <a:highlight>
                  <a:srgbClr val="FFFFFF"/>
                </a:highlight>
              </a:rPr>
              <a:t>вештина</a:t>
            </a:r>
            <a:r>
              <a:rPr lang="en-GB" sz="2200" b="0" i="0" dirty="0">
                <a:solidFill>
                  <a:srgbClr val="0D0D0D"/>
                </a:solidFill>
                <a:effectLst/>
                <a:highlight>
                  <a:srgbClr val="FFFFFF"/>
                </a:highlight>
              </a:rPr>
              <a:t> </a:t>
            </a:r>
            <a:r>
              <a:rPr lang="sr-Cyrl-RS" sz="2200" b="0" i="0" dirty="0">
                <a:solidFill>
                  <a:srgbClr val="0D0D0D"/>
                </a:solidFill>
                <a:effectLst/>
                <a:highlight>
                  <a:srgbClr val="FFFFFF"/>
                </a:highlight>
              </a:rPr>
              <a:t>за </a:t>
            </a:r>
            <a:r>
              <a:rPr lang="en-GB" sz="2200" b="0" i="0" dirty="0">
                <a:solidFill>
                  <a:srgbClr val="0D0D0D"/>
                </a:solidFill>
                <a:effectLst/>
                <a:highlight>
                  <a:srgbClr val="FFFFFF"/>
                </a:highlight>
              </a:rPr>
              <a:t>21. </a:t>
            </a:r>
            <a:r>
              <a:rPr lang="en-GB" sz="2200" b="0" i="0" dirty="0" err="1">
                <a:solidFill>
                  <a:srgbClr val="0D0D0D"/>
                </a:solidFill>
                <a:effectLst/>
                <a:highlight>
                  <a:srgbClr val="FFFFFF"/>
                </a:highlight>
              </a:rPr>
              <a:t>век</a:t>
            </a:r>
            <a:r>
              <a:rPr lang="en-GB" sz="2200" b="0" i="0" dirty="0">
                <a:solidFill>
                  <a:srgbClr val="0D0D0D"/>
                </a:solidFill>
                <a:effectLst/>
                <a:highlight>
                  <a:srgbClr val="FFFFFF"/>
                </a:highlight>
              </a:rPr>
              <a:t>.</a:t>
            </a:r>
          </a:p>
          <a:p>
            <a:pPr algn="just" rtl="0"/>
            <a:endParaRPr lang="en-GB" sz="2200" dirty="0">
              <a:solidFill>
                <a:srgbClr val="0D0D0D"/>
              </a:solidFill>
              <a:highlight>
                <a:srgbClr val="FFFFFF"/>
              </a:highlight>
            </a:endParaRPr>
          </a:p>
          <a:p>
            <a:pPr algn="just" rtl="0"/>
            <a:r>
              <a:rPr lang="en-GB" sz="2200" b="0" i="0" dirty="0" err="1">
                <a:solidFill>
                  <a:srgbClr val="0D0D0D"/>
                </a:solidFill>
                <a:effectLst/>
                <a:highlight>
                  <a:srgbClr val="FFFFFF"/>
                </a:highlight>
              </a:rPr>
              <a:t>Прихватањ</a:t>
            </a:r>
            <a:r>
              <a:rPr lang="sr-Cyrl-RS" sz="2200" b="0" i="0" dirty="0">
                <a:solidFill>
                  <a:srgbClr val="0D0D0D"/>
                </a:solidFill>
                <a:effectLst/>
                <a:highlight>
                  <a:srgbClr val="FFFFFF"/>
                </a:highlight>
              </a:rPr>
              <a:t>е континуираног професионалног развоја</a:t>
            </a:r>
            <a:r>
              <a:rPr lang="en-GB" sz="2200" b="0" i="0" dirty="0">
                <a:solidFill>
                  <a:srgbClr val="0D0D0D"/>
                </a:solidFill>
                <a:effectLst/>
                <a:highlight>
                  <a:srgbClr val="FFFFFF"/>
                </a:highlight>
              </a:rPr>
              <a:t> побољшава </a:t>
            </a:r>
            <a:r>
              <a:rPr lang="en-GB" sz="2200" b="0" i="0" dirty="0" err="1">
                <a:solidFill>
                  <a:srgbClr val="0D0D0D"/>
                </a:solidFill>
                <a:effectLst/>
                <a:highlight>
                  <a:srgbClr val="FFFFFF"/>
                </a:highlight>
              </a:rPr>
              <a:t>личну</a:t>
            </a:r>
            <a:r>
              <a:rPr lang="en-GB" sz="2200" b="0" i="0" dirty="0">
                <a:solidFill>
                  <a:srgbClr val="0D0D0D"/>
                </a:solidFill>
                <a:effectLst/>
                <a:highlight>
                  <a:srgbClr val="FFFFFF"/>
                </a:highlight>
              </a:rPr>
              <a:t> </a:t>
            </a:r>
            <a:r>
              <a:rPr lang="en-GB" sz="2200" b="0" i="0" dirty="0" err="1">
                <a:solidFill>
                  <a:srgbClr val="0D0D0D"/>
                </a:solidFill>
                <a:effectLst/>
                <a:highlight>
                  <a:srgbClr val="FFFFFF"/>
                </a:highlight>
              </a:rPr>
              <a:t>стручност</a:t>
            </a:r>
            <a:r>
              <a:rPr lang="sr-Cyrl-RS" sz="2200" b="0" i="0" dirty="0">
                <a:solidFill>
                  <a:srgbClr val="0D0D0D"/>
                </a:solidFill>
                <a:effectLst/>
                <a:highlight>
                  <a:srgbClr val="FFFFFF"/>
                </a:highlight>
              </a:rPr>
              <a:t> </a:t>
            </a:r>
            <a:r>
              <a:rPr lang="en-GB" sz="2200" dirty="0">
                <a:solidFill>
                  <a:srgbClr val="0D0D0D"/>
                </a:solidFill>
                <a:highlight>
                  <a:srgbClr val="FFFFFF"/>
                </a:highlight>
              </a:rPr>
              <a:t>и</a:t>
            </a:r>
            <a:r>
              <a:rPr lang="sr-Cyrl-RS" sz="2200" dirty="0">
                <a:solidFill>
                  <a:srgbClr val="0D0D0D"/>
                </a:solidFill>
                <a:highlight>
                  <a:srgbClr val="FFFFFF"/>
                </a:highlight>
              </a:rPr>
              <a:t> </a:t>
            </a:r>
            <a:r>
              <a:rPr lang="en-GB" sz="2200" b="0" i="0" dirty="0" err="1">
                <a:solidFill>
                  <a:srgbClr val="0D0D0D"/>
                </a:solidFill>
                <a:effectLst/>
                <a:highlight>
                  <a:srgbClr val="FFFFFF"/>
                </a:highlight>
              </a:rPr>
              <a:t>обога</a:t>
            </a:r>
            <a:r>
              <a:rPr lang="sr-Cyrl-RS" sz="2200" b="0" i="0" dirty="0">
                <a:solidFill>
                  <a:srgbClr val="0D0D0D"/>
                </a:solidFill>
                <a:effectLst/>
                <a:highlight>
                  <a:srgbClr val="FFFFFF"/>
                </a:highlight>
              </a:rPr>
              <a:t>ћује</a:t>
            </a:r>
            <a:r>
              <a:rPr lang="sr-Cyrl-RS" sz="2200" dirty="0">
                <a:solidFill>
                  <a:srgbClr val="0D0D0D"/>
                </a:solidFill>
                <a:highlight>
                  <a:srgbClr val="FFFFFF"/>
                </a:highlight>
              </a:rPr>
              <a:t> </a:t>
            </a:r>
            <a:r>
              <a:rPr lang="en-GB" sz="2200" b="0" i="0" dirty="0" err="1">
                <a:solidFill>
                  <a:srgbClr val="0D0D0D"/>
                </a:solidFill>
                <a:effectLst/>
                <a:highlight>
                  <a:srgbClr val="FFFFFF"/>
                </a:highlight>
              </a:rPr>
              <a:t>образовно</a:t>
            </a:r>
            <a:r>
              <a:rPr lang="en-GB" sz="2200" b="0" i="0" dirty="0">
                <a:solidFill>
                  <a:srgbClr val="0D0D0D"/>
                </a:solidFill>
                <a:effectLst/>
                <a:highlight>
                  <a:srgbClr val="FFFFFF"/>
                </a:highlight>
              </a:rPr>
              <a:t> искуство за </a:t>
            </a:r>
            <a:r>
              <a:rPr lang="en-GB" sz="2200" b="0" i="0" dirty="0" err="1">
                <a:solidFill>
                  <a:srgbClr val="0D0D0D"/>
                </a:solidFill>
                <a:effectLst/>
                <a:highlight>
                  <a:srgbClr val="FFFFFF"/>
                </a:highlight>
              </a:rPr>
              <a:t>наше</a:t>
            </a:r>
            <a:r>
              <a:rPr lang="en-GB" sz="2200" b="0" i="0" dirty="0">
                <a:solidFill>
                  <a:srgbClr val="0D0D0D"/>
                </a:solidFill>
                <a:effectLst/>
                <a:highlight>
                  <a:srgbClr val="FFFFFF"/>
                </a:highlight>
              </a:rPr>
              <a:t> </a:t>
            </a:r>
            <a:r>
              <a:rPr lang="en-GB" sz="2200" b="0" i="0" dirty="0" err="1">
                <a:solidFill>
                  <a:srgbClr val="0D0D0D"/>
                </a:solidFill>
                <a:effectLst/>
                <a:highlight>
                  <a:srgbClr val="FFFFFF"/>
                </a:highlight>
              </a:rPr>
              <a:t>ученике</a:t>
            </a:r>
            <a:r>
              <a:rPr lang="sr-Cyrl-RS" sz="2200" b="0" i="0" dirty="0">
                <a:solidFill>
                  <a:srgbClr val="0D0D0D"/>
                </a:solidFill>
                <a:effectLst/>
                <a:highlight>
                  <a:srgbClr val="FFFFFF"/>
                </a:highlight>
              </a:rPr>
              <a:t>/студенте</a:t>
            </a:r>
            <a:r>
              <a:rPr lang="en-GB" sz="2200" b="0" i="0" dirty="0">
                <a:solidFill>
                  <a:srgbClr val="0D0D0D"/>
                </a:solidFill>
                <a:effectLst/>
                <a:highlight>
                  <a:srgbClr val="FFFFFF"/>
                </a:highlight>
              </a:rPr>
              <a:t> и њихову бољу припрему </a:t>
            </a:r>
            <a:r>
              <a:rPr lang="en-GB" sz="2200" b="0" i="0" dirty="0" err="1">
                <a:solidFill>
                  <a:srgbClr val="0D0D0D"/>
                </a:solidFill>
                <a:effectLst/>
                <a:highlight>
                  <a:srgbClr val="FFFFFF"/>
                </a:highlight>
              </a:rPr>
              <a:t>за</a:t>
            </a:r>
            <a:r>
              <a:rPr lang="en-GB" sz="2200" b="0" i="0" dirty="0">
                <a:solidFill>
                  <a:srgbClr val="0D0D0D"/>
                </a:solidFill>
                <a:effectLst/>
                <a:highlight>
                  <a:srgbClr val="FFFFFF"/>
                </a:highlight>
              </a:rPr>
              <a:t> </a:t>
            </a:r>
            <a:r>
              <a:rPr lang="sr-Cyrl-RS" sz="2200" b="0" i="0" dirty="0">
                <a:solidFill>
                  <a:srgbClr val="0D0D0D"/>
                </a:solidFill>
                <a:effectLst/>
                <a:highlight>
                  <a:srgbClr val="FFFFFF"/>
                </a:highlight>
              </a:rPr>
              <a:t>пут кроз</a:t>
            </a:r>
            <a:r>
              <a:rPr lang="en-GB" sz="2200" b="0" i="0" dirty="0">
                <a:solidFill>
                  <a:srgbClr val="0D0D0D"/>
                </a:solidFill>
                <a:effectLst/>
                <a:highlight>
                  <a:srgbClr val="FFFFFF"/>
                </a:highlight>
              </a:rPr>
              <a:t> и успех у сложеном, дигиталном свету.</a:t>
            </a:r>
            <a:endParaRPr lang="en-US" sz="2200" dirty="0"/>
          </a:p>
        </p:txBody>
      </p:sp>
    </p:spTree>
    <p:extLst>
      <p:ext uri="{BB962C8B-B14F-4D97-AF65-F5344CB8AC3E}">
        <p14:creationId xmlns:p14="http://schemas.microsoft.com/office/powerpoint/2010/main" val="3578671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t air balloon in foggy mountains">
            <a:extLst>
              <a:ext uri="{FF2B5EF4-FFF2-40B4-BE49-F238E27FC236}">
                <a16:creationId xmlns:a16="http://schemas.microsoft.com/office/drawing/2014/main" id="{9393014C-B064-CA92-29F7-7A3D1AEC842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pPr algn="l" rtl="0"/>
            <a:r>
              <a:rPr lang="en-GB" dirty="0"/>
              <a:t>Рефлективно учење и предвиђање:</a:t>
            </a:r>
            <a:endParaRPr lang="en-IE"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pPr rtl="0"/>
            <a:r>
              <a:rPr lang="en-GB" dirty="0"/>
              <a:t>Како ви, као едукатор, можете да </a:t>
            </a:r>
            <a:r>
              <a:rPr lang="en-GB" dirty="0" err="1"/>
              <a:t>идентификујете</a:t>
            </a:r>
            <a:r>
              <a:rPr lang="en-GB" dirty="0"/>
              <a:t> </a:t>
            </a:r>
            <a:r>
              <a:rPr lang="sr-Cyrl-RS" dirty="0"/>
              <a:t>најзначајније шансе за континуирани професионални развој </a:t>
            </a:r>
            <a:r>
              <a:rPr lang="en-GB" dirty="0"/>
              <a:t>у </a:t>
            </a:r>
            <a:r>
              <a:rPr lang="en-GB" dirty="0" err="1"/>
              <a:t>домену</a:t>
            </a:r>
            <a:r>
              <a:rPr lang="en-GB" dirty="0"/>
              <a:t> </a:t>
            </a:r>
            <a:r>
              <a:rPr lang="sr-Cyrl-RS" dirty="0"/>
              <a:t>вештина за 21. век?</a:t>
            </a:r>
            <a:br>
              <a:rPr lang="en-GB" dirty="0"/>
            </a:br>
            <a:endParaRPr lang="en-GB" dirty="0"/>
          </a:p>
          <a:p>
            <a:pPr rtl="0"/>
            <a:r>
              <a:rPr lang="en-GB" dirty="0"/>
              <a:t>За дискусију – на који начин стални професионални развој утиче на </a:t>
            </a:r>
            <a:r>
              <a:rPr lang="en-GB" dirty="0" err="1"/>
              <a:t>резултате</a:t>
            </a:r>
            <a:r>
              <a:rPr lang="en-GB" dirty="0"/>
              <a:t> </a:t>
            </a:r>
            <a:r>
              <a:rPr lang="en-GB" dirty="0" err="1"/>
              <a:t>ученика</a:t>
            </a:r>
            <a:r>
              <a:rPr lang="sr-Cyrl-RS" dirty="0"/>
              <a:t>/студената</a:t>
            </a:r>
            <a:r>
              <a:rPr lang="en-GB" dirty="0"/>
              <a:t> и образовне иновације?</a:t>
            </a:r>
            <a:endParaRPr lang="en-IE" dirty="0"/>
          </a:p>
        </p:txBody>
      </p:sp>
    </p:spTree>
    <p:extLst>
      <p:ext uri="{BB962C8B-B14F-4D97-AF65-F5344CB8AC3E}">
        <p14:creationId xmlns:p14="http://schemas.microsoft.com/office/powerpoint/2010/main" val="91594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lgn="l" rtl="0"/>
              <a:t>5</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09106" y="736612"/>
            <a:ext cx="8559799" cy="990588"/>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pPr algn="l" rtl="0"/>
            <a:r>
              <a:rPr lang="en-US" sz="3200" dirty="0">
                <a:solidFill>
                  <a:schemeClr val="bg1"/>
                </a:solidFill>
              </a:rPr>
              <a:t>Дизајн наставног плана и програма </a:t>
            </a:r>
            <a:r>
              <a:rPr lang="en-US" sz="3200" dirty="0" err="1">
                <a:solidFill>
                  <a:schemeClr val="bg1"/>
                </a:solidFill>
              </a:rPr>
              <a:t>за</a:t>
            </a:r>
            <a:r>
              <a:rPr lang="en-US" sz="3200" dirty="0">
                <a:solidFill>
                  <a:schemeClr val="bg1"/>
                </a:solidFill>
              </a:rPr>
              <a:t> </a:t>
            </a:r>
            <a:r>
              <a:rPr lang="sr-Cyrl-RS" sz="3200" dirty="0">
                <a:solidFill>
                  <a:schemeClr val="bg1"/>
                </a:solidFill>
              </a:rPr>
              <a:t>вештине за 21. век</a:t>
            </a:r>
            <a:endParaRPr lang="en-US" sz="32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sz="9600" b="1" dirty="0">
                <a:solidFill>
                  <a:schemeClr val="bg1"/>
                </a:solidFill>
              </a:rPr>
              <a:t>01</a:t>
            </a:r>
          </a:p>
        </p:txBody>
      </p:sp>
      <p:pic>
        <p:nvPicPr>
          <p:cNvPr id="6" name="Picture 5" descr="Magnifying glass on clear background">
            <a:extLst>
              <a:ext uri="{FF2B5EF4-FFF2-40B4-BE49-F238E27FC236}">
                <a16:creationId xmlns:a16="http://schemas.microsoft.com/office/drawing/2014/main" id="{DD2F5603-047A-EB61-BA76-8C274BF176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2236" y="1910718"/>
            <a:ext cx="7186669" cy="4796961"/>
          </a:xfrm>
          <a:prstGeom prst="rect">
            <a:avLst/>
          </a:prstGeom>
        </p:spPr>
      </p:pic>
    </p:spTree>
    <p:extLst>
      <p:ext uri="{BB962C8B-B14F-4D97-AF65-F5344CB8AC3E}">
        <p14:creationId xmlns:p14="http://schemas.microsoft.com/office/powerpoint/2010/main" val="33372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FE049-05EB-E956-8F63-C1D19AE3AF61}"/>
              </a:ext>
            </a:extLst>
          </p:cNvPr>
          <p:cNvSpPr>
            <a:spLocks noGrp="1"/>
          </p:cNvSpPr>
          <p:nvPr>
            <p:ph type="body" sz="quarter" idx="30"/>
          </p:nvPr>
        </p:nvSpPr>
        <p:spPr/>
        <p:txBody>
          <a:bodyPr/>
          <a:lstStyle/>
          <a:p>
            <a:pPr algn="l" rtl="0"/>
            <a:r>
              <a:rPr lang="en-GB" dirty="0" err="1"/>
              <a:t>Неговање</a:t>
            </a:r>
            <a:r>
              <a:rPr lang="en-GB" dirty="0"/>
              <a:t> </a:t>
            </a:r>
            <a:r>
              <a:rPr lang="en-GB" dirty="0" err="1"/>
              <a:t>заједнице</a:t>
            </a:r>
            <a:r>
              <a:rPr lang="sr-Cyrl-RS" dirty="0"/>
              <a:t> која се бави</a:t>
            </a:r>
            <a:r>
              <a:rPr lang="en-GB" dirty="0"/>
              <a:t> </a:t>
            </a:r>
            <a:r>
              <a:rPr lang="en-GB" dirty="0" err="1"/>
              <a:t>пракс</a:t>
            </a:r>
            <a:r>
              <a:rPr lang="sr-Cyrl-RS" dirty="0"/>
              <a:t>ом</a:t>
            </a:r>
            <a:endParaRPr lang="en-IE" dirty="0"/>
          </a:p>
        </p:txBody>
      </p:sp>
      <p:sp>
        <p:nvSpPr>
          <p:cNvPr id="3" name="Text Placeholder 2">
            <a:extLst>
              <a:ext uri="{FF2B5EF4-FFF2-40B4-BE49-F238E27FC236}">
                <a16:creationId xmlns:a16="http://schemas.microsoft.com/office/drawing/2014/main" id="{9038912F-A65F-B4F9-FFBE-019A7F91D76A}"/>
              </a:ext>
            </a:extLst>
          </p:cNvPr>
          <p:cNvSpPr>
            <a:spLocks noGrp="1"/>
          </p:cNvSpPr>
          <p:nvPr>
            <p:ph type="body" sz="quarter" idx="48"/>
          </p:nvPr>
        </p:nvSpPr>
        <p:spPr/>
        <p:txBody>
          <a:bodyPr/>
          <a:lstStyle/>
          <a:p>
            <a:pPr algn="just" rtl="0"/>
            <a:r>
              <a:rPr lang="en-GB" dirty="0"/>
              <a:t>Успостављање заједнице праксе међу едукаторима делује као катализатор за заједничко учење и размену иновативних стратегија подучавања.</a:t>
            </a:r>
          </a:p>
          <a:p>
            <a:pPr algn="just" rtl="0"/>
            <a:endParaRPr lang="en-GB" dirty="0"/>
          </a:p>
          <a:p>
            <a:pPr algn="just" rtl="0"/>
            <a:r>
              <a:rPr lang="en-GB" dirty="0"/>
              <a:t>Такве заједнице подстичу сарадњу, дискусију и размену искустава и ресурса у вези са </a:t>
            </a:r>
            <a:r>
              <a:rPr lang="en-GB" dirty="0" err="1"/>
              <a:t>интеграцијом</a:t>
            </a:r>
            <a:r>
              <a:rPr lang="en-GB" dirty="0"/>
              <a:t> </a:t>
            </a:r>
            <a:r>
              <a:rPr lang="sr-Cyrl-RS" dirty="0"/>
              <a:t>вештина за 21. век</a:t>
            </a:r>
            <a:r>
              <a:rPr lang="en-GB" dirty="0"/>
              <a:t> у образовање.</a:t>
            </a:r>
          </a:p>
          <a:p>
            <a:pPr algn="just" rtl="0"/>
            <a:endParaRPr lang="en-GB" dirty="0"/>
          </a:p>
          <a:p>
            <a:pPr algn="just" rtl="0"/>
            <a:r>
              <a:rPr lang="en-GB" dirty="0"/>
              <a:t>У оквиру ових заједница, </a:t>
            </a:r>
            <a:r>
              <a:rPr lang="sr-Cyrl-RS" dirty="0"/>
              <a:t>едукатори</a:t>
            </a:r>
            <a:r>
              <a:rPr lang="en-GB" dirty="0"/>
              <a:t> </a:t>
            </a:r>
            <a:r>
              <a:rPr lang="en-GB" dirty="0" err="1"/>
              <a:t>могу</a:t>
            </a:r>
            <a:r>
              <a:rPr lang="en-GB" dirty="0"/>
              <a:t> </a:t>
            </a:r>
            <a:r>
              <a:rPr lang="sr-Cyrl-RS" dirty="0"/>
              <a:t>да пронађу</a:t>
            </a:r>
            <a:r>
              <a:rPr lang="en-GB" dirty="0"/>
              <a:t> подршку, инспирацију и осећај припадности, што је све од непроцењиве вредности за лични и професионални развој.</a:t>
            </a:r>
            <a:endParaRPr lang="en-IE" dirty="0"/>
          </a:p>
        </p:txBody>
      </p:sp>
    </p:spTree>
    <p:extLst>
      <p:ext uri="{BB962C8B-B14F-4D97-AF65-F5344CB8AC3E}">
        <p14:creationId xmlns:p14="http://schemas.microsoft.com/office/powerpoint/2010/main" val="983086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pPr algn="l" rtl="0"/>
            <a:r>
              <a:rPr lang="en-GB" dirty="0"/>
              <a:t>Рефлективно учење и предвиђање:</a:t>
            </a:r>
            <a:endParaRPr lang="en-IE"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pPr rtl="0"/>
            <a:r>
              <a:rPr lang="en-GB" dirty="0"/>
              <a:t>Које су кључне предности учешћа у </a:t>
            </a:r>
            <a:r>
              <a:rPr lang="sr-Cyrl-RS" dirty="0"/>
              <a:t>заједничким практичним активностим </a:t>
            </a:r>
            <a:r>
              <a:rPr lang="en-GB" dirty="0" err="1"/>
              <a:t>за</a:t>
            </a:r>
            <a:r>
              <a:rPr lang="en-GB" dirty="0"/>
              <a:t> едукаторе који се фокусирају </a:t>
            </a:r>
            <a:r>
              <a:rPr lang="en-GB" dirty="0" err="1"/>
              <a:t>на</a:t>
            </a:r>
            <a:r>
              <a:rPr lang="en-GB" dirty="0"/>
              <a:t> </a:t>
            </a:r>
            <a:r>
              <a:rPr lang="sr-Cyrl-RS" dirty="0"/>
              <a:t>вештине за 21. век</a:t>
            </a:r>
            <a:r>
              <a:rPr lang="en-GB" dirty="0"/>
              <a:t>?</a:t>
            </a:r>
          </a:p>
          <a:p>
            <a:pPr rtl="0"/>
            <a:endParaRPr lang="en-GB" dirty="0"/>
          </a:p>
          <a:p>
            <a:pPr rtl="0"/>
            <a:r>
              <a:rPr lang="en-GB" dirty="0"/>
              <a:t>Како ми као едукатори </a:t>
            </a:r>
            <a:r>
              <a:rPr lang="en-GB" dirty="0" err="1"/>
              <a:t>можемо</a:t>
            </a:r>
            <a:r>
              <a:rPr lang="en-GB" dirty="0"/>
              <a:t> </a:t>
            </a:r>
            <a:r>
              <a:rPr lang="sr-Cyrl-RS" dirty="0"/>
              <a:t>да покренемо</a:t>
            </a:r>
            <a:r>
              <a:rPr lang="en-GB" dirty="0"/>
              <a:t> </a:t>
            </a:r>
            <a:r>
              <a:rPr lang="en-GB" dirty="0" err="1"/>
              <a:t>или</a:t>
            </a:r>
            <a:r>
              <a:rPr lang="en-GB" dirty="0"/>
              <a:t> </a:t>
            </a:r>
            <a:r>
              <a:rPr lang="sr-Cyrl-RS" dirty="0"/>
              <a:t>будемо</a:t>
            </a:r>
            <a:r>
              <a:rPr lang="en-GB" dirty="0"/>
              <a:t> активно укључени у такве заједнице да бисмо </a:t>
            </a:r>
            <a:r>
              <a:rPr lang="en-GB" dirty="0" err="1"/>
              <a:t>максимално</a:t>
            </a:r>
            <a:r>
              <a:rPr lang="en-GB" dirty="0"/>
              <a:t> </a:t>
            </a:r>
            <a:r>
              <a:rPr lang="sr-Cyrl-RS" dirty="0"/>
              <a:t>поспешили</a:t>
            </a:r>
            <a:r>
              <a:rPr lang="en-GB" dirty="0"/>
              <a:t> свој професионални развој?</a:t>
            </a:r>
            <a:endParaRPr lang="en-IE" dirty="0"/>
          </a:p>
        </p:txBody>
      </p:sp>
      <p:pic>
        <p:nvPicPr>
          <p:cNvPr id="7" name="Picture Placeholder 6" descr="A group of people discussing work in conference room meeting">
            <a:extLst>
              <a:ext uri="{FF2B5EF4-FFF2-40B4-BE49-F238E27FC236}">
                <a16:creationId xmlns:a16="http://schemas.microsoft.com/office/drawing/2014/main" id="{7C316EFA-18B6-F56B-8E72-949B575408C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9602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29AA6-3E87-8B3B-F2DC-A80D0609E032}"/>
              </a:ext>
            </a:extLst>
          </p:cNvPr>
          <p:cNvSpPr>
            <a:spLocks noGrp="1"/>
          </p:cNvSpPr>
          <p:nvPr>
            <p:ph type="body" sz="quarter" idx="30"/>
          </p:nvPr>
        </p:nvSpPr>
        <p:spPr/>
        <p:txBody>
          <a:bodyPr/>
          <a:lstStyle/>
          <a:p>
            <a:pPr algn="l" rtl="0"/>
            <a:r>
              <a:rPr lang="sr-Cyrl-RS" sz="3200" dirty="0"/>
              <a:t>Ресурси за коришћење и </a:t>
            </a:r>
            <a:r>
              <a:rPr lang="en-GB" sz="3200" dirty="0" err="1"/>
              <a:t>побољшање</a:t>
            </a:r>
            <a:r>
              <a:rPr lang="en-GB" sz="3200" dirty="0"/>
              <a:t> </a:t>
            </a:r>
            <a:r>
              <a:rPr lang="sr-Cyrl-RS" sz="3200" dirty="0"/>
              <a:t>вештина за 21. век</a:t>
            </a:r>
            <a:endParaRPr lang="en-IE" sz="3200" dirty="0"/>
          </a:p>
        </p:txBody>
      </p:sp>
      <p:sp>
        <p:nvSpPr>
          <p:cNvPr id="3" name="Text Placeholder 2">
            <a:extLst>
              <a:ext uri="{FF2B5EF4-FFF2-40B4-BE49-F238E27FC236}">
                <a16:creationId xmlns:a16="http://schemas.microsoft.com/office/drawing/2014/main" id="{DA835D1F-4F19-4DAC-B362-C246CE308B4B}"/>
              </a:ext>
            </a:extLst>
          </p:cNvPr>
          <p:cNvSpPr>
            <a:spLocks noGrp="1"/>
          </p:cNvSpPr>
          <p:nvPr>
            <p:ph type="body" sz="quarter" idx="48"/>
          </p:nvPr>
        </p:nvSpPr>
        <p:spPr/>
        <p:txBody>
          <a:bodyPr/>
          <a:lstStyle/>
          <a:p>
            <a:pPr algn="just" rtl="0"/>
            <a:r>
              <a:rPr lang="en-GB" dirty="0"/>
              <a:t>Пут ка </a:t>
            </a:r>
            <a:r>
              <a:rPr lang="en-GB" dirty="0" err="1"/>
              <a:t>интеграцији</a:t>
            </a:r>
            <a:r>
              <a:rPr lang="en-GB" dirty="0"/>
              <a:t> </a:t>
            </a:r>
            <a:r>
              <a:rPr lang="sr-Cyrl-RS" dirty="0"/>
              <a:t>вештина за 21. век</a:t>
            </a:r>
            <a:r>
              <a:rPr lang="en-GB" dirty="0"/>
              <a:t> у наставне праксе подржан је низом ресурса, </a:t>
            </a:r>
            <a:r>
              <a:rPr lang="en-GB" dirty="0" err="1"/>
              <a:t>од</a:t>
            </a:r>
            <a:r>
              <a:rPr lang="en-GB" dirty="0"/>
              <a:t> </a:t>
            </a:r>
            <a:r>
              <a:rPr lang="sr-Cyrl-RS" dirty="0"/>
              <a:t>„</a:t>
            </a:r>
            <a:r>
              <a:rPr lang="en-GB" dirty="0" err="1"/>
              <a:t>онлајн</a:t>
            </a:r>
            <a:r>
              <a:rPr lang="en-US" dirty="0"/>
              <a:t>”</a:t>
            </a:r>
            <a:r>
              <a:rPr lang="en-GB" dirty="0"/>
              <a:t> професионалних курсева и вебинара до интерактивних радионица и едукативних конференција.</a:t>
            </a:r>
          </a:p>
          <a:p>
            <a:pPr algn="l" rtl="0"/>
            <a:endParaRPr lang="en-GB" dirty="0"/>
          </a:p>
          <a:p>
            <a:pPr algn="just" rtl="0"/>
            <a:r>
              <a:rPr lang="en-GB" dirty="0"/>
              <a:t>Ови ресурси </a:t>
            </a:r>
            <a:r>
              <a:rPr lang="en-GB" dirty="0" err="1"/>
              <a:t>пружају</a:t>
            </a:r>
            <a:r>
              <a:rPr lang="en-GB" dirty="0"/>
              <a:t> </a:t>
            </a:r>
            <a:r>
              <a:rPr lang="en-GB" dirty="0" err="1"/>
              <a:t>наставницима</a:t>
            </a:r>
            <a:r>
              <a:rPr lang="sr-Cyrl-RS" dirty="0"/>
              <a:t>/професорима</a:t>
            </a:r>
            <a:r>
              <a:rPr lang="en-GB" dirty="0"/>
              <a:t> увид у </a:t>
            </a:r>
            <a:r>
              <a:rPr lang="en-GB" dirty="0" err="1"/>
              <a:t>ефикасне</a:t>
            </a:r>
            <a:r>
              <a:rPr lang="en-GB" dirty="0"/>
              <a:t> </a:t>
            </a:r>
            <a:r>
              <a:rPr lang="en-GB" dirty="0" err="1"/>
              <a:t>наставне</a:t>
            </a:r>
            <a:r>
              <a:rPr lang="en-GB" dirty="0"/>
              <a:t> </a:t>
            </a:r>
            <a:r>
              <a:rPr lang="en-GB" dirty="0" err="1"/>
              <a:t>методологије</a:t>
            </a:r>
            <a:r>
              <a:rPr lang="sr-Cyrl-RS" dirty="0"/>
              <a:t> за вештине за 21. век</a:t>
            </a:r>
            <a:r>
              <a:rPr lang="en-GB" dirty="0"/>
              <a:t>, нудећи стратегије за уграђивање критичког мишљења, креативности и дигиталне писмености у наставни план и програм.</a:t>
            </a:r>
          </a:p>
          <a:p>
            <a:pPr algn="l" rtl="0"/>
            <a:endParaRPr lang="en-GB" dirty="0"/>
          </a:p>
          <a:p>
            <a:pPr algn="just" rtl="0"/>
            <a:r>
              <a:rPr lang="en-GB" dirty="0"/>
              <a:t>Идентификовање и коришћење ових ресурса је кључно </a:t>
            </a:r>
            <a:r>
              <a:rPr lang="en-GB" dirty="0" err="1"/>
              <a:t>за</a:t>
            </a:r>
            <a:r>
              <a:rPr lang="en-GB" dirty="0"/>
              <a:t> </a:t>
            </a:r>
            <a:r>
              <a:rPr lang="en-GB" dirty="0" err="1"/>
              <a:t>наставнике</a:t>
            </a:r>
            <a:r>
              <a:rPr lang="sr-Cyrl-RS" dirty="0"/>
              <a:t>/професоре</a:t>
            </a:r>
            <a:r>
              <a:rPr lang="en-GB" dirty="0"/>
              <a:t> који имају за циљ да негују окружење за учење које је и динамично и релевантно.</a:t>
            </a:r>
            <a:endParaRPr lang="en-IE" dirty="0"/>
          </a:p>
        </p:txBody>
      </p:sp>
    </p:spTree>
    <p:extLst>
      <p:ext uri="{BB962C8B-B14F-4D97-AF65-F5344CB8AC3E}">
        <p14:creationId xmlns:p14="http://schemas.microsoft.com/office/powerpoint/2010/main" val="1860416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66A8BE-AC5B-297F-BEF5-AE37D00AA7C4}"/>
              </a:ext>
            </a:extLst>
          </p:cNvPr>
          <p:cNvSpPr>
            <a:spLocks noGrp="1"/>
          </p:cNvSpPr>
          <p:nvPr>
            <p:ph type="body" sz="quarter" idx="30"/>
          </p:nvPr>
        </p:nvSpPr>
        <p:spPr/>
        <p:txBody>
          <a:bodyPr/>
          <a:lstStyle/>
          <a:p>
            <a:pPr algn="l" rtl="0"/>
            <a:r>
              <a:rPr lang="en-GB" dirty="0" err="1"/>
              <a:t>Рефлек</a:t>
            </a:r>
            <a:r>
              <a:rPr lang="sr-Cyrl-RS" dirty="0"/>
              <a:t>сивно</a:t>
            </a:r>
            <a:r>
              <a:rPr lang="en-GB" dirty="0"/>
              <a:t> учење и предвиђање:</a:t>
            </a:r>
            <a:endParaRPr lang="en-IE" dirty="0"/>
          </a:p>
        </p:txBody>
      </p:sp>
      <p:sp>
        <p:nvSpPr>
          <p:cNvPr id="4" name="Text Placeholder 3">
            <a:extLst>
              <a:ext uri="{FF2B5EF4-FFF2-40B4-BE49-F238E27FC236}">
                <a16:creationId xmlns:a16="http://schemas.microsoft.com/office/drawing/2014/main" id="{346195A5-7AFC-BE23-1F30-5C9309BE1FBA}"/>
              </a:ext>
            </a:extLst>
          </p:cNvPr>
          <p:cNvSpPr>
            <a:spLocks noGrp="1"/>
          </p:cNvSpPr>
          <p:nvPr>
            <p:ph type="body" sz="quarter" idx="48"/>
          </p:nvPr>
        </p:nvSpPr>
        <p:spPr/>
        <p:txBody>
          <a:bodyPr/>
          <a:lstStyle/>
          <a:p>
            <a:pPr rtl="0"/>
            <a:r>
              <a:rPr lang="en-GB" sz="2200" dirty="0"/>
              <a:t>Који </a:t>
            </a:r>
            <a:r>
              <a:rPr lang="en-GB" sz="2200" dirty="0" err="1"/>
              <a:t>ресурси</a:t>
            </a:r>
            <a:r>
              <a:rPr lang="en-GB" sz="2200" dirty="0"/>
              <a:t> </a:t>
            </a:r>
            <a:r>
              <a:rPr lang="sr-Cyrl-RS" sz="2200" dirty="0"/>
              <a:t>имају</a:t>
            </a:r>
            <a:r>
              <a:rPr lang="en-GB" sz="2200" dirty="0"/>
              <a:t> највећу вредност </a:t>
            </a:r>
            <a:r>
              <a:rPr lang="en-GB" sz="2200" dirty="0" err="1"/>
              <a:t>за</a:t>
            </a:r>
            <a:r>
              <a:rPr lang="en-GB" sz="2200" dirty="0"/>
              <a:t> </a:t>
            </a:r>
            <a:r>
              <a:rPr lang="en-GB" sz="2200" dirty="0" err="1"/>
              <a:t>наставнике</a:t>
            </a:r>
            <a:r>
              <a:rPr lang="sr-Cyrl-RS" sz="2200" dirty="0"/>
              <a:t>/професоре</a:t>
            </a:r>
            <a:r>
              <a:rPr lang="en-GB" sz="2200" dirty="0"/>
              <a:t> који желе да унапреде </a:t>
            </a:r>
            <a:r>
              <a:rPr lang="en-GB" sz="2200" dirty="0" err="1"/>
              <a:t>своје</a:t>
            </a:r>
            <a:r>
              <a:rPr lang="en-GB" sz="2200" dirty="0"/>
              <a:t> </a:t>
            </a:r>
            <a:r>
              <a:rPr lang="en-GB" sz="2200" dirty="0" err="1"/>
              <a:t>наставне</a:t>
            </a:r>
            <a:r>
              <a:rPr lang="en-GB" sz="2200" dirty="0"/>
              <a:t> </a:t>
            </a:r>
            <a:r>
              <a:rPr lang="en-GB" sz="2200" dirty="0" err="1"/>
              <a:t>вештине</a:t>
            </a:r>
            <a:r>
              <a:rPr lang="sr-Cyrl-RS" sz="2200" dirty="0"/>
              <a:t> за 21. век</a:t>
            </a:r>
            <a:r>
              <a:rPr lang="en-GB" sz="2200" dirty="0"/>
              <a:t>?</a:t>
            </a:r>
          </a:p>
          <a:p>
            <a:pPr rtl="0"/>
            <a:endParaRPr lang="en-GB" sz="2200" dirty="0"/>
          </a:p>
          <a:p>
            <a:pPr rtl="0"/>
            <a:r>
              <a:rPr lang="en-GB" sz="2200" dirty="0"/>
              <a:t>Како ми као едукатори можемо ефикасно да уградимо ново учење из ових ресурса у своје постојеће наставне праксе? Колико су наши наставни планови и програми отворени или флексибилни да то допусте?</a:t>
            </a:r>
            <a:endParaRPr lang="en-IE" sz="2200" dirty="0"/>
          </a:p>
        </p:txBody>
      </p:sp>
      <p:pic>
        <p:nvPicPr>
          <p:cNvPr id="10" name="Picture Placeholder 9" descr="Close up of beakers with solutions on a shelf in a lab">
            <a:extLst>
              <a:ext uri="{FF2B5EF4-FFF2-40B4-BE49-F238E27FC236}">
                <a16:creationId xmlns:a16="http://schemas.microsoft.com/office/drawing/2014/main" id="{8B0048B7-A6AA-C196-C7F0-F37233CD2D4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6060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rtl="0"/>
            <a:r>
              <a:rPr lang="en-US" sz="3400" dirty="0"/>
              <a:t>www.be21skilled.eu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pPr algn="l" rtl="0"/>
            <a:fld id="{CB2079F2-58AF-ED44-82D7-E04B2F6FD686}" type="slidenum">
              <a:rPr lang="en-US" smtClean="0"/>
              <a:pPr algn="l" rtl="0"/>
              <a:t>54</a:t>
            </a:fld>
            <a:endParaRPr lang="en-US" dirty="0"/>
          </a:p>
        </p:txBody>
      </p:sp>
      <p:sp>
        <p:nvSpPr>
          <p:cNvPr id="2" name="Text Placeholder 7">
            <a:extLst>
              <a:ext uri="{FF2B5EF4-FFF2-40B4-BE49-F238E27FC236}">
                <a16:creationId xmlns:a16="http://schemas.microsoft.com/office/drawing/2014/main" id="{367F1653-5E28-2EEE-B24E-1DA6878F686B}"/>
              </a:ext>
            </a:extLst>
          </p:cNvPr>
          <p:cNvSpPr txBox="1">
            <a:spLocks/>
          </p:cNvSpPr>
          <p:nvPr/>
        </p:nvSpPr>
        <p:spPr>
          <a:xfrm>
            <a:off x="2080876" y="3417216"/>
            <a:ext cx="4633364" cy="2317835"/>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3200" b="1" dirty="0">
                <a:solidFill>
                  <a:schemeClr val="bg1"/>
                </a:solidFill>
              </a:rPr>
              <a:t>И</a:t>
            </a:r>
            <a:r>
              <a:rPr lang="sr-Cyrl-RS" sz="3200" b="1" dirty="0">
                <a:solidFill>
                  <a:schemeClr val="bg1"/>
                </a:solidFill>
              </a:rPr>
              <a:t>НТЕГРАЦИЈА ВЕШТИНА ЗА 21. ВЕК У НАСТАВНИ ПЛАН И ПРОГРАМ</a:t>
            </a:r>
            <a:endParaRPr lang="en-US" sz="3200" b="1" dirty="0">
              <a:solidFill>
                <a:schemeClr val="bg1"/>
              </a:solidFill>
            </a:endParaRP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2080876" y="2475936"/>
            <a:ext cx="3628015" cy="842867"/>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l" rtl="0">
              <a:buNone/>
            </a:pPr>
            <a:r>
              <a:rPr lang="en-US" b="1" dirty="0">
                <a:solidFill>
                  <a:schemeClr val="bg1"/>
                </a:solidFill>
              </a:rPr>
              <a:t>МОДУЛ 6</a:t>
            </a:r>
          </a:p>
        </p:txBody>
      </p:sp>
      <p:sp>
        <p:nvSpPr>
          <p:cNvPr id="5" name="TextBox 4">
            <a:extLst>
              <a:ext uri="{FF2B5EF4-FFF2-40B4-BE49-F238E27FC236}">
                <a16:creationId xmlns:a16="http://schemas.microsoft.com/office/drawing/2014/main" id="{0B0CD788-2B21-6C44-76B3-0F1C2C95866A}"/>
              </a:ext>
            </a:extLst>
          </p:cNvPr>
          <p:cNvSpPr txBox="1"/>
          <p:nvPr/>
        </p:nvSpPr>
        <p:spPr>
          <a:xfrm>
            <a:off x="2098456" y="1457737"/>
            <a:ext cx="3164687" cy="1015663"/>
          </a:xfrm>
          <a:prstGeom prst="rect">
            <a:avLst/>
          </a:prstGeom>
          <a:solidFill>
            <a:srgbClr val="186BA8"/>
          </a:solidFill>
        </p:spPr>
        <p:txBody>
          <a:bodyPr wrap="square">
            <a:spAutoFit/>
          </a:bodyPr>
          <a:lstStyle/>
          <a:p>
            <a:r>
              <a:rPr lang="sr-Latn-RS"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BE 21 SKILLED”</a:t>
            </a:r>
            <a:r>
              <a:rPr lang="sr-Latn-R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ПРОГРАМ ОСНАЖИВАЊА НАСТАВНИКА/</a:t>
            </a:r>
            <a:r>
              <a:rPr lang="sr-Cyrl-RS" sz="2000" b="1" dirty="0">
                <a:solidFill>
                  <a:schemeClr val="bg1"/>
                </a:solidFill>
                <a:latin typeface="Calibri" panose="020F0502020204030204" pitchFamily="34" charset="0"/>
                <a:ea typeface="Calibri" panose="020F0502020204030204" pitchFamily="34" charset="0"/>
                <a:cs typeface="Calibri" panose="020F0502020204030204" pitchFamily="34" charset="0"/>
              </a:rPr>
              <a:t>ПРОФЕСОРА</a:t>
            </a:r>
            <a:endParaRPr lang="en-IE"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B759425-BAF3-0662-FA7C-4AD55A03AFBC}"/>
              </a:ext>
            </a:extLst>
          </p:cNvPr>
          <p:cNvPicPr>
            <a:picLocks noChangeAspect="1"/>
          </p:cNvPicPr>
          <p:nvPr/>
        </p:nvPicPr>
        <p:blipFill>
          <a:blip r:embed="rId3"/>
          <a:stretch>
            <a:fillRect/>
          </a:stretch>
        </p:blipFill>
        <p:spPr>
          <a:xfrm>
            <a:off x="6247418" y="5830930"/>
            <a:ext cx="5568578" cy="732708"/>
          </a:xfrm>
          <a:prstGeom prst="rect">
            <a:avLst/>
          </a:prstGeom>
        </p:spPr>
      </p:pic>
      <p:sp>
        <p:nvSpPr>
          <p:cNvPr id="7" name="TextBox 6">
            <a:extLst>
              <a:ext uri="{FF2B5EF4-FFF2-40B4-BE49-F238E27FC236}">
                <a16:creationId xmlns:a16="http://schemas.microsoft.com/office/drawing/2014/main" id="{2C43C6DD-5CB2-C5FC-2E33-ECEC803B3657}"/>
              </a:ext>
            </a:extLst>
          </p:cNvPr>
          <p:cNvSpPr txBox="1"/>
          <p:nvPr/>
        </p:nvSpPr>
        <p:spPr>
          <a:xfrm>
            <a:off x="1750938" y="85091"/>
            <a:ext cx="3358390" cy="923330"/>
          </a:xfrm>
          <a:prstGeom prst="rect">
            <a:avLst/>
          </a:prstGeom>
          <a:noFill/>
        </p:spPr>
        <p:txBody>
          <a:bodyPr wrap="square" rtlCol="0">
            <a:spAutoFit/>
          </a:bodyPr>
          <a:lstStyle/>
          <a:p>
            <a:pPr algn="l" rtl="0"/>
            <a:r>
              <a:rPr lang="en-IE" sz="1800" b="1" dirty="0">
                <a:latin typeface="Calibri" panose="020F0502020204030204" pitchFamily="34" charset="0"/>
                <a:ea typeface="Calibri" panose="020F0502020204030204" pitchFamily="34" charset="0"/>
                <a:cs typeface="Calibri" panose="020F0502020204030204" pitchFamily="34" charset="0"/>
              </a:rPr>
              <a:t>Наш следећи модул фокусира се на </a:t>
            </a:r>
            <a:r>
              <a:rPr lang="en-IE" sz="1800" b="1" dirty="0" err="1">
                <a:latin typeface="Calibri" panose="020F0502020204030204" pitchFamily="34" charset="0"/>
                <a:ea typeface="Calibri" panose="020F0502020204030204" pitchFamily="34" charset="0"/>
                <a:cs typeface="Calibri" panose="020F0502020204030204" pitchFamily="34" charset="0"/>
              </a:rPr>
              <a:t>наше</a:t>
            </a:r>
            <a:r>
              <a:rPr lang="en-IE" sz="1800" b="1" dirty="0">
                <a:latin typeface="Calibri" panose="020F0502020204030204" pitchFamily="34" charset="0"/>
                <a:ea typeface="Calibri" panose="020F0502020204030204" pitchFamily="34" charset="0"/>
                <a:cs typeface="Calibri" panose="020F0502020204030204" pitchFamily="34" charset="0"/>
              </a:rPr>
              <a:t> </a:t>
            </a:r>
            <a:r>
              <a:rPr lang="sr-Cyrl-RS" sz="1800" b="1" dirty="0">
                <a:latin typeface="Calibri" panose="020F0502020204030204" pitchFamily="34" charset="0"/>
                <a:ea typeface="Calibri" panose="020F0502020204030204" pitchFamily="34" charset="0"/>
                <a:cs typeface="Calibri" panose="020F0502020204030204" pitchFamily="34" charset="0"/>
              </a:rPr>
              <a:t>ученике/</a:t>
            </a:r>
            <a:r>
              <a:rPr lang="en-IE" sz="1800" b="1" dirty="0" err="1">
                <a:latin typeface="Calibri" panose="020F0502020204030204" pitchFamily="34" charset="0"/>
                <a:ea typeface="Calibri" panose="020F0502020204030204" pitchFamily="34" charset="0"/>
                <a:cs typeface="Calibri" panose="020F0502020204030204" pitchFamily="34" charset="0"/>
              </a:rPr>
              <a:t>студенте</a:t>
            </a:r>
            <a:r>
              <a:rPr lang="en-IE" sz="1800" b="1" dirty="0">
                <a:latin typeface="Calibri" panose="020F0502020204030204" pitchFamily="34" charset="0"/>
                <a:ea typeface="Calibri" panose="020F0502020204030204" pitchFamily="34" charset="0"/>
                <a:cs typeface="Calibri" panose="020F0502020204030204" pitchFamily="34" charset="0"/>
              </a:rPr>
              <a:t> и иновативне педагошке праксе.</a:t>
            </a:r>
          </a:p>
        </p:txBody>
      </p:sp>
      <p:sp>
        <p:nvSpPr>
          <p:cNvPr id="9" name="TextBox 8"/>
          <p:cNvSpPr txBox="1"/>
          <p:nvPr/>
        </p:nvSpPr>
        <p:spPr>
          <a:xfrm>
            <a:off x="5624051" y="5926015"/>
            <a:ext cx="4117826" cy="861774"/>
          </a:xfrm>
          <a:prstGeom prst="rect">
            <a:avLst/>
          </a:prstGeom>
          <a:solidFill>
            <a:schemeClr val="bg1"/>
          </a:solidFill>
        </p:spPr>
        <p:txBody>
          <a:bodyPr wrap="square" rtlCol="0">
            <a:spAutoFit/>
          </a:bodyPr>
          <a:lstStyle/>
          <a:p>
            <a:pPr algn="just"/>
            <a:r>
              <a:rPr lang="ru-RU" sz="1000" b="1" dirty="0">
                <a:latin typeface="Calibri" panose="020F0502020204030204" pitchFamily="34" charset="0"/>
                <a:cs typeface="Calibri" panose="020F0502020204030204" pitchFamily="34" charset="0"/>
              </a:rPr>
              <a:t>Подршка Европске комисије </a:t>
            </a:r>
            <a:r>
              <a:rPr lang="sr-Cyrl-RS" sz="1000" b="1" dirty="0">
                <a:latin typeface="Calibri" panose="020F0502020204030204" pitchFamily="34" charset="0"/>
                <a:cs typeface="Calibri" panose="020F0502020204030204" pitchFamily="34" charset="0"/>
              </a:rPr>
              <a:t>у </a:t>
            </a:r>
            <a:r>
              <a:rPr lang="ru-RU" sz="1000" b="1" dirty="0">
                <a:latin typeface="Calibri" panose="020F0502020204030204" pitchFamily="34" charset="0"/>
                <a:cs typeface="Calibri" panose="020F0502020204030204" pitchFamily="34" charset="0"/>
              </a:rPr>
              <a:t>изради ове публикације не представља одобравање садржаја који је само став аутора и Комисија се не може сматрати одговорном за било какву употребу информација садржаних у публикацији.</a:t>
            </a:r>
            <a:endParaRPr lang="en-US" sz="1000" b="1" dirty="0">
              <a:latin typeface="Calibri" panose="020F0502020204030204" pitchFamily="34" charset="0"/>
              <a:cs typeface="Calibri" panose="020F0502020204030204" pitchFamily="34" charset="0"/>
            </a:endParaRPr>
          </a:p>
          <a:p>
            <a:pPr algn="just"/>
            <a:endParaRPr lang="en-US" sz="1000" b="1" dirty="0"/>
          </a:p>
        </p:txBody>
      </p:sp>
      <p:sp>
        <p:nvSpPr>
          <p:cNvPr id="10" name="TextBox 9"/>
          <p:cNvSpPr txBox="1"/>
          <p:nvPr/>
        </p:nvSpPr>
        <p:spPr>
          <a:xfrm>
            <a:off x="10441858" y="6037006"/>
            <a:ext cx="1307649" cy="487185"/>
          </a:xfrm>
          <a:prstGeom prst="rect">
            <a:avLst/>
          </a:prstGeom>
          <a:solidFill>
            <a:schemeClr val="bg1"/>
          </a:solidFill>
        </p:spPr>
        <p:txBody>
          <a:bodyPr wrap="square" rtlCol="0">
            <a:spAutoFit/>
          </a:bodyPr>
          <a:lstStyle/>
          <a:p>
            <a:r>
              <a:rPr lang="sr-Cyrl-RS" b="1" dirty="0">
                <a:solidFill>
                  <a:schemeClr val="accent4"/>
                </a:solidFill>
                <a:latin typeface="Calibri" panose="020F0502020204030204" pitchFamily="34" charset="0"/>
                <a:cs typeface="Calibri" panose="020F0502020204030204" pitchFamily="34" charset="0"/>
              </a:rPr>
              <a:t>Финансира </a:t>
            </a:r>
          </a:p>
          <a:p>
            <a:r>
              <a:rPr lang="sr-Cyrl-RS" b="1" dirty="0">
                <a:solidFill>
                  <a:schemeClr val="accent4"/>
                </a:solidFill>
                <a:latin typeface="Calibri" panose="020F0502020204030204" pitchFamily="34" charset="0"/>
                <a:cs typeface="Calibri" panose="020F0502020204030204" pitchFamily="34" charset="0"/>
              </a:rPr>
              <a:t>Европска унија</a:t>
            </a:r>
            <a:endParaRPr lang="en-US"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103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44">
            <a:extLst>
              <a:ext uri="{FF2B5EF4-FFF2-40B4-BE49-F238E27FC236}">
                <a16:creationId xmlns:a16="http://schemas.microsoft.com/office/drawing/2014/main" id="{260DDB99-A106-482E-AB16-6C644FCD1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2325" y="0"/>
            <a:ext cx="7559675" cy="5197188"/>
          </a:xfrm>
          <a:prstGeom prst="rect">
            <a:avLst/>
          </a:prstGeom>
        </p:spPr>
      </p:pic>
      <p:sp>
        <p:nvSpPr>
          <p:cNvPr id="68" name="Slide Number Placeholder 8">
            <a:extLst>
              <a:ext uri="{FF2B5EF4-FFF2-40B4-BE49-F238E27FC236}">
                <a16:creationId xmlns:a16="http://schemas.microsoft.com/office/drawing/2014/main" id="{AABDBAD1-0C6B-D953-2F78-AD1337D1D280}"/>
              </a:ext>
            </a:extLst>
          </p:cNvPr>
          <p:cNvSpPr txBox="1">
            <a:spLocks/>
          </p:cNvSpPr>
          <p:nvPr/>
        </p:nvSpPr>
        <p:spPr>
          <a:xfrm>
            <a:off x="7202488" y="9578536"/>
            <a:ext cx="357187" cy="266700"/>
          </a:xfrm>
          <a:prstGeom prst="rect">
            <a:avLst/>
          </a:prstGeom>
        </p:spPr>
        <p:txBody>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l" rtl="0"/>
            <a:fld id="{CB2079F2-58AF-ED44-82D7-E04B2F6FD686}" type="slidenum">
              <a:rPr lang="en-US" smtClean="0"/>
              <a:pPr algn="l" rtl="0"/>
              <a:t>55</a:t>
            </a:fld>
            <a:endParaRPr lang="en-US" dirty="0"/>
          </a:p>
        </p:txBody>
      </p:sp>
      <p:grpSp>
        <p:nvGrpSpPr>
          <p:cNvPr id="97" name="Group 96">
            <a:extLst>
              <a:ext uri="{FF2B5EF4-FFF2-40B4-BE49-F238E27FC236}">
                <a16:creationId xmlns:a16="http://schemas.microsoft.com/office/drawing/2014/main" id="{F02DA6CD-FFC4-7B90-EE9D-CA32AE079F50}"/>
              </a:ext>
            </a:extLst>
          </p:cNvPr>
          <p:cNvGrpSpPr/>
          <p:nvPr/>
        </p:nvGrpSpPr>
        <p:grpSpPr>
          <a:xfrm>
            <a:off x="10042065" y="5850412"/>
            <a:ext cx="1959435" cy="484201"/>
            <a:chOff x="0" y="9355361"/>
            <a:chExt cx="1959435" cy="484201"/>
          </a:xfrm>
        </p:grpSpPr>
        <p:sp>
          <p:nvSpPr>
            <p:cNvPr id="98" name="Rectangle 97">
              <a:extLst>
                <a:ext uri="{FF2B5EF4-FFF2-40B4-BE49-F238E27FC236}">
                  <a16:creationId xmlns:a16="http://schemas.microsoft.com/office/drawing/2014/main" id="{993FE277-16B5-D992-C8E0-D6E7163352CB}"/>
                </a:ext>
              </a:extLst>
            </p:cNvPr>
            <p:cNvSpPr/>
            <p:nvPr/>
          </p:nvSpPr>
          <p:spPr>
            <a:xfrm>
              <a:off x="0" y="9355361"/>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99" name="Picture 98">
              <a:extLst>
                <a:ext uri="{FF2B5EF4-FFF2-40B4-BE49-F238E27FC236}">
                  <a16:creationId xmlns:a16="http://schemas.microsoft.com/office/drawing/2014/main" id="{7E8791C6-1853-66E5-85ED-3379908568A0}"/>
                </a:ext>
              </a:extLst>
            </p:cNvPr>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80380" y="9442982"/>
              <a:ext cx="1280061" cy="293943"/>
            </a:xfrm>
            <a:prstGeom prst="rect">
              <a:avLst/>
            </a:prstGeom>
            <a:ln>
              <a:noFill/>
            </a:ln>
            <a:extLst>
              <a:ext uri="{53640926-AAD7-44D8-BBD7-CCE9431645EC}">
                <a14:shadowObscured xmlns:a14="http://schemas.microsoft.com/office/drawing/2010/main"/>
              </a:ext>
            </a:extLst>
          </p:spPr>
        </p:pic>
      </p:grpSp>
      <p:pic>
        <p:nvPicPr>
          <p:cNvPr id="100" name="Picture 99">
            <a:extLst>
              <a:ext uri="{FF2B5EF4-FFF2-40B4-BE49-F238E27FC236}">
                <a16:creationId xmlns:a16="http://schemas.microsoft.com/office/drawing/2014/main" id="{DD8C6B3C-2870-87D3-9592-F5081F92B6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60" y="41"/>
            <a:ext cx="5876719" cy="5197188"/>
          </a:xfrm>
          <a:prstGeom prst="rect">
            <a:avLst/>
          </a:prstGeom>
        </p:spPr>
      </p:pic>
      <p:sp>
        <p:nvSpPr>
          <p:cNvPr id="101" name="Rectangle 100">
            <a:extLst>
              <a:ext uri="{FF2B5EF4-FFF2-40B4-BE49-F238E27FC236}">
                <a16:creationId xmlns:a16="http://schemas.microsoft.com/office/drawing/2014/main" id="{1D1CDFCE-290D-70E1-FEB1-54DA4F45D669}"/>
              </a:ext>
            </a:extLst>
          </p:cNvPr>
          <p:cNvSpPr/>
          <p:nvPr/>
        </p:nvSpPr>
        <p:spPr>
          <a:xfrm>
            <a:off x="5341684" y="61757"/>
            <a:ext cx="6850316" cy="5135431"/>
          </a:xfrm>
          <a:prstGeom prst="rect">
            <a:avLst/>
          </a:prstGeom>
          <a:gradFill flip="none" rotWithShape="1">
            <a:gsLst>
              <a:gs pos="0">
                <a:srgbClr val="1C1442">
                  <a:alpha val="13369"/>
                </a:srgbClr>
              </a:gs>
              <a:gs pos="63000">
                <a:srgbClr val="8A2061">
                  <a:alpha val="50000"/>
                </a:srgbClr>
              </a:gs>
              <a:gs pos="100000">
                <a:srgbClr val="1C1442">
                  <a:alpha val="59642"/>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02" name="Graphic 3">
            <a:extLst>
              <a:ext uri="{FF2B5EF4-FFF2-40B4-BE49-F238E27FC236}">
                <a16:creationId xmlns:a16="http://schemas.microsoft.com/office/drawing/2014/main" id="{A923C013-89C3-B0A1-6F89-5A272891DA37}"/>
              </a:ext>
            </a:extLst>
          </p:cNvPr>
          <p:cNvGrpSpPr/>
          <p:nvPr/>
        </p:nvGrpSpPr>
        <p:grpSpPr>
          <a:xfrm>
            <a:off x="11101692" y="4456144"/>
            <a:ext cx="280634" cy="280634"/>
            <a:chOff x="1950027" y="2499889"/>
            <a:chExt cx="850463" cy="850463"/>
          </a:xfrm>
        </p:grpSpPr>
        <p:sp>
          <p:nvSpPr>
            <p:cNvPr id="103" name="Freeform 102">
              <a:extLst>
                <a:ext uri="{FF2B5EF4-FFF2-40B4-BE49-F238E27FC236}">
                  <a16:creationId xmlns:a16="http://schemas.microsoft.com/office/drawing/2014/main" id="{AFAB65A4-F229-5552-3FB5-65FDE75A9619}"/>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nvGrpSpPr>
            <p:cNvPr id="104" name="Graphic 3">
              <a:extLst>
                <a:ext uri="{FF2B5EF4-FFF2-40B4-BE49-F238E27FC236}">
                  <a16:creationId xmlns:a16="http://schemas.microsoft.com/office/drawing/2014/main" id="{C9DC8A76-238E-B283-C807-94F009526FDD}"/>
                </a:ext>
              </a:extLst>
            </p:cNvPr>
            <p:cNvGrpSpPr/>
            <p:nvPr/>
          </p:nvGrpSpPr>
          <p:grpSpPr>
            <a:xfrm>
              <a:off x="2107521" y="2657382"/>
              <a:ext cx="535476" cy="535477"/>
              <a:chOff x="2107521" y="2657382"/>
              <a:chExt cx="535476" cy="535477"/>
            </a:xfrm>
            <a:solidFill>
              <a:srgbClr val="FFFFFF"/>
            </a:solidFill>
          </p:grpSpPr>
          <p:sp>
            <p:nvSpPr>
              <p:cNvPr id="105" name="Freeform 104">
                <a:extLst>
                  <a:ext uri="{FF2B5EF4-FFF2-40B4-BE49-F238E27FC236}">
                    <a16:creationId xmlns:a16="http://schemas.microsoft.com/office/drawing/2014/main" id="{3F508899-355F-2499-C3FB-641EC30D8A4C}"/>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FADD7853-1EB1-6184-F0B2-E6AAD40F13D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1C65318D-FA5D-9D7A-A774-20DC1800AC4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grpSp>
        <p:nvGrpSpPr>
          <p:cNvPr id="108" name="Graphic 3">
            <a:extLst>
              <a:ext uri="{FF2B5EF4-FFF2-40B4-BE49-F238E27FC236}">
                <a16:creationId xmlns:a16="http://schemas.microsoft.com/office/drawing/2014/main" id="{7EAE78CE-FDE2-3F88-3D5A-3A3831C4D248}"/>
              </a:ext>
            </a:extLst>
          </p:cNvPr>
          <p:cNvGrpSpPr/>
          <p:nvPr/>
        </p:nvGrpSpPr>
        <p:grpSpPr>
          <a:xfrm>
            <a:off x="10409461" y="4456144"/>
            <a:ext cx="280634" cy="280634"/>
            <a:chOff x="-147782" y="2499889"/>
            <a:chExt cx="850463" cy="850463"/>
          </a:xfrm>
        </p:grpSpPr>
        <p:sp>
          <p:nvSpPr>
            <p:cNvPr id="109" name="Freeform 108">
              <a:extLst>
                <a:ext uri="{FF2B5EF4-FFF2-40B4-BE49-F238E27FC236}">
                  <a16:creationId xmlns:a16="http://schemas.microsoft.com/office/drawing/2014/main" id="{F54FE3A4-9A65-9FD2-630A-6F65ED5A93AB}"/>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F2FB973A-95BD-8B12-AB56-986CF7EA7DE1}"/>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111" name="Graphic 3">
            <a:extLst>
              <a:ext uri="{FF2B5EF4-FFF2-40B4-BE49-F238E27FC236}">
                <a16:creationId xmlns:a16="http://schemas.microsoft.com/office/drawing/2014/main" id="{6A8F9412-735E-7844-8860-AF0D2460D177}"/>
              </a:ext>
            </a:extLst>
          </p:cNvPr>
          <p:cNvGrpSpPr/>
          <p:nvPr/>
        </p:nvGrpSpPr>
        <p:grpSpPr>
          <a:xfrm>
            <a:off x="11447600" y="4456144"/>
            <a:ext cx="280634" cy="280634"/>
            <a:chOff x="2998302" y="2499889"/>
            <a:chExt cx="850463" cy="850463"/>
          </a:xfrm>
        </p:grpSpPr>
        <p:sp>
          <p:nvSpPr>
            <p:cNvPr id="112" name="Freeform 111">
              <a:extLst>
                <a:ext uri="{FF2B5EF4-FFF2-40B4-BE49-F238E27FC236}">
                  <a16:creationId xmlns:a16="http://schemas.microsoft.com/office/drawing/2014/main" id="{F63F9586-0124-CD52-20D4-EB3EE5244E2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86BA8"/>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C9AA8F49-ED78-AA89-7931-E069FC3381B3}"/>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114" name="Graphic 3">
            <a:extLst>
              <a:ext uri="{FF2B5EF4-FFF2-40B4-BE49-F238E27FC236}">
                <a16:creationId xmlns:a16="http://schemas.microsoft.com/office/drawing/2014/main" id="{04696390-7F45-2458-65FA-6C2B216D3572}"/>
              </a:ext>
            </a:extLst>
          </p:cNvPr>
          <p:cNvGrpSpPr/>
          <p:nvPr/>
        </p:nvGrpSpPr>
        <p:grpSpPr>
          <a:xfrm>
            <a:off x="10063554" y="4456144"/>
            <a:ext cx="280634" cy="280842"/>
            <a:chOff x="-1196056" y="2499889"/>
            <a:chExt cx="850463" cy="851093"/>
          </a:xfrm>
        </p:grpSpPr>
        <p:sp>
          <p:nvSpPr>
            <p:cNvPr id="115" name="Freeform 114">
              <a:extLst>
                <a:ext uri="{FF2B5EF4-FFF2-40B4-BE49-F238E27FC236}">
                  <a16:creationId xmlns:a16="http://schemas.microsoft.com/office/drawing/2014/main" id="{70FC8DA4-D4F3-B837-703A-5D3E310CCD2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86BA8"/>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64DA7E4A-BB03-BB9F-7EAF-3C9C87D7577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sp>
        <p:nvSpPr>
          <p:cNvPr id="117" name="Freeform 116">
            <a:extLst>
              <a:ext uri="{FF2B5EF4-FFF2-40B4-BE49-F238E27FC236}">
                <a16:creationId xmlns:a16="http://schemas.microsoft.com/office/drawing/2014/main" id="{19140FA2-30FC-528C-8073-9FB6D57335F6}"/>
              </a:ext>
            </a:extLst>
          </p:cNvPr>
          <p:cNvSpPr/>
          <p:nvPr/>
        </p:nvSpPr>
        <p:spPr>
          <a:xfrm>
            <a:off x="10755577" y="445614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118" name="Text Placeholder 32">
            <a:extLst>
              <a:ext uri="{FF2B5EF4-FFF2-40B4-BE49-F238E27FC236}">
                <a16:creationId xmlns:a16="http://schemas.microsoft.com/office/drawing/2014/main" id="{DB99FCB8-645E-4C8B-ED89-CEFC4874C2D8}"/>
              </a:ext>
            </a:extLst>
          </p:cNvPr>
          <p:cNvSpPr txBox="1">
            <a:spLocks/>
          </p:cNvSpPr>
          <p:nvPr/>
        </p:nvSpPr>
        <p:spPr>
          <a:xfrm>
            <a:off x="6488723" y="3762202"/>
            <a:ext cx="5600699" cy="502035"/>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sr-Cyrl-RS" sz="2400" dirty="0">
                <a:solidFill>
                  <a:schemeClr val="bg1"/>
                </a:solidFill>
                <a:latin typeface="Calibri" panose="020F0502020204030204" pitchFamily="34" charset="0"/>
                <a:cs typeface="Calibri" panose="020F0502020204030204" pitchFamily="34" charset="0"/>
              </a:rPr>
              <a:t>Пратите нас и на следећим линковима</a:t>
            </a:r>
            <a:endParaRPr lang="en-US" sz="2400" dirty="0">
              <a:solidFill>
                <a:schemeClr val="bg1"/>
              </a:solidFill>
              <a:latin typeface="Calibri" panose="020F0502020204030204" pitchFamily="34" charset="0"/>
              <a:cs typeface="Calibri" panose="020F0502020204030204" pitchFamily="34" charset="0"/>
            </a:endParaRPr>
          </a:p>
        </p:txBody>
      </p:sp>
      <p:pic>
        <p:nvPicPr>
          <p:cNvPr id="119" name="Graphic 118" descr="World with solid fill">
            <a:extLst>
              <a:ext uri="{FF2B5EF4-FFF2-40B4-BE49-F238E27FC236}">
                <a16:creationId xmlns:a16="http://schemas.microsoft.com/office/drawing/2014/main" id="{F2CE26E7-BBC6-CC1B-69F0-FAD03F6EC5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2856" y="4473423"/>
            <a:ext cx="246077" cy="246077"/>
          </a:xfrm>
          <a:prstGeom prst="rect">
            <a:avLst/>
          </a:prstGeom>
        </p:spPr>
      </p:pic>
      <p:sp>
        <p:nvSpPr>
          <p:cNvPr id="120" name="Text Placeholder 4">
            <a:extLst>
              <a:ext uri="{FF2B5EF4-FFF2-40B4-BE49-F238E27FC236}">
                <a16:creationId xmlns:a16="http://schemas.microsoft.com/office/drawing/2014/main" id="{C0B1A1A0-FCEC-D147-FFA5-D5EF9938CC67}"/>
              </a:ext>
            </a:extLst>
          </p:cNvPr>
          <p:cNvSpPr txBox="1">
            <a:spLocks/>
          </p:cNvSpPr>
          <p:nvPr/>
        </p:nvSpPr>
        <p:spPr>
          <a:xfrm>
            <a:off x="471910" y="5850412"/>
            <a:ext cx="3517899" cy="35954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2800" dirty="0">
                <a:solidFill>
                  <a:srgbClr val="1C1442"/>
                </a:solidFill>
              </a:rPr>
              <a:t>www.</a:t>
            </a:r>
            <a:r>
              <a:rPr lang="en-US" sz="2800" b="1" dirty="0">
                <a:solidFill>
                  <a:srgbClr val="1C1442"/>
                </a:solidFill>
              </a:rPr>
              <a:t>be21skilled</a:t>
            </a:r>
            <a:r>
              <a:rPr lang="en-US" sz="2800" dirty="0">
                <a:solidFill>
                  <a:srgbClr val="1C1442"/>
                </a:solidFill>
              </a:rPr>
              <a:t>.eu</a:t>
            </a:r>
          </a:p>
        </p:txBody>
      </p:sp>
      <p:sp>
        <p:nvSpPr>
          <p:cNvPr id="2" name="TextBox 1"/>
          <p:cNvSpPr txBox="1"/>
          <p:nvPr/>
        </p:nvSpPr>
        <p:spPr>
          <a:xfrm>
            <a:off x="10850880" y="5850412"/>
            <a:ext cx="1238542" cy="461665"/>
          </a:xfrm>
          <a:prstGeom prst="rect">
            <a:avLst/>
          </a:prstGeom>
          <a:solidFill>
            <a:schemeClr val="bg1"/>
          </a:solidFill>
        </p:spPr>
        <p:txBody>
          <a:bodyPr wrap="square" rtlCol="0">
            <a:spAutoFit/>
          </a:bodyPr>
          <a:lstStyle/>
          <a:p>
            <a:r>
              <a:rPr lang="sr-Cyrl-RS" sz="800" b="1" dirty="0">
                <a:solidFill>
                  <a:srgbClr val="186BA8"/>
                </a:solidFill>
                <a:latin typeface="Calibri" panose="020F0502020204030204" pitchFamily="34" charset="0"/>
                <a:cs typeface="Calibri" panose="020F0502020204030204" pitchFamily="34" charset="0"/>
              </a:rPr>
              <a:t>Кофинансирано од стране ЕУ</a:t>
            </a:r>
            <a:endParaRPr lang="en-US" sz="800" b="1" dirty="0">
              <a:solidFill>
                <a:srgbClr val="186BA8"/>
              </a:solidFill>
              <a:latin typeface="Calibri" panose="020F0502020204030204" pitchFamily="34" charset="0"/>
              <a:cs typeface="Calibri" panose="020F0502020204030204" pitchFamily="34" charset="0"/>
            </a:endParaRPr>
          </a:p>
          <a:p>
            <a:r>
              <a:rPr lang="sr-Cyrl-RS" sz="800" b="1" dirty="0">
                <a:solidFill>
                  <a:srgbClr val="186BA8"/>
                </a:solidFill>
                <a:latin typeface="Calibri" panose="020F0502020204030204" pitchFamily="34" charset="0"/>
                <a:cs typeface="Calibri" panose="020F0502020204030204" pitchFamily="34" charset="0"/>
              </a:rPr>
              <a:t>програма Еразмус+</a:t>
            </a:r>
            <a:endParaRPr lang="en-US" sz="800" b="1" dirty="0">
              <a:solidFill>
                <a:srgbClr val="186BA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7B74C-3ADF-E6F9-B615-465FB1CACF99}"/>
              </a:ext>
            </a:extLst>
          </p:cNvPr>
          <p:cNvSpPr>
            <a:spLocks noGrp="1"/>
          </p:cNvSpPr>
          <p:nvPr>
            <p:ph type="body" sz="quarter" idx="30"/>
          </p:nvPr>
        </p:nvSpPr>
        <p:spPr>
          <a:xfrm>
            <a:off x="854280" y="553870"/>
            <a:ext cx="10483431" cy="1176075"/>
          </a:xfrm>
        </p:spPr>
        <p:txBody>
          <a:bodyPr/>
          <a:lstStyle/>
          <a:p>
            <a:pPr algn="just" rtl="0"/>
            <a:r>
              <a:rPr lang="en-GB" dirty="0"/>
              <a:t>Основе дизајна курикулума за </a:t>
            </a:r>
            <a:r>
              <a:rPr lang="en-GB" dirty="0" err="1"/>
              <a:t>интеграцију</a:t>
            </a:r>
            <a:r>
              <a:rPr lang="en-GB" dirty="0"/>
              <a:t> </a:t>
            </a:r>
            <a:r>
              <a:rPr lang="sr-Cyrl-RS" dirty="0"/>
              <a:t>вештина за 21. век</a:t>
            </a:r>
            <a:endParaRPr lang="en-IE" dirty="0"/>
          </a:p>
        </p:txBody>
      </p:sp>
      <p:sp>
        <p:nvSpPr>
          <p:cNvPr id="3" name="Text Placeholder 2">
            <a:extLst>
              <a:ext uri="{FF2B5EF4-FFF2-40B4-BE49-F238E27FC236}">
                <a16:creationId xmlns:a16="http://schemas.microsoft.com/office/drawing/2014/main" id="{80FFAC69-B1A9-5763-4B6D-12F933083DC9}"/>
              </a:ext>
            </a:extLst>
          </p:cNvPr>
          <p:cNvSpPr>
            <a:spLocks noGrp="1"/>
          </p:cNvSpPr>
          <p:nvPr>
            <p:ph type="body" sz="quarter" idx="48"/>
          </p:nvPr>
        </p:nvSpPr>
        <p:spPr/>
        <p:txBody>
          <a:bodyPr/>
          <a:lstStyle/>
          <a:p>
            <a:pPr algn="just" rtl="0"/>
            <a:r>
              <a:rPr lang="en-GB" b="0" i="0" dirty="0">
                <a:solidFill>
                  <a:srgbClr val="0D0D0D"/>
                </a:solidFill>
                <a:effectLst/>
                <a:highlight>
                  <a:srgbClr val="FFFFFF"/>
                </a:highlight>
                <a:latin typeface="Söhne"/>
              </a:rPr>
              <a:t>Дизајн курикулума у ​​контексту високог образовања све више захтева </a:t>
            </a:r>
            <a:r>
              <a:rPr lang="en-GB" b="0" i="0" dirty="0" err="1">
                <a:solidFill>
                  <a:srgbClr val="0D0D0D"/>
                </a:solidFill>
                <a:effectLst/>
                <a:highlight>
                  <a:srgbClr val="FFFFFF"/>
                </a:highlight>
                <a:latin typeface="Söhne"/>
              </a:rPr>
              <a:t>интеграцију</a:t>
            </a:r>
            <a:r>
              <a:rPr lang="en-GB" b="0" i="0" dirty="0">
                <a:solidFill>
                  <a:srgbClr val="0D0D0D"/>
                </a:solidFill>
                <a:effectLst/>
                <a:highlight>
                  <a:srgbClr val="FFFFFF"/>
                </a:highlight>
                <a:latin typeface="Söhne"/>
              </a:rPr>
              <a:t> </a:t>
            </a:r>
            <a:r>
              <a:rPr lang="sr-Cyrl-RS" dirty="0">
                <a:solidFill>
                  <a:srgbClr val="0D0D0D"/>
                </a:solidFill>
                <a:highlight>
                  <a:srgbClr val="FFFFFF"/>
                </a:highlight>
                <a:latin typeface="Söhne"/>
              </a:rPr>
              <a:t>в</a:t>
            </a:r>
            <a:r>
              <a:rPr lang="en-GB" b="0" i="0" dirty="0" err="1">
                <a:solidFill>
                  <a:srgbClr val="0D0D0D"/>
                </a:solidFill>
                <a:effectLst/>
                <a:highlight>
                  <a:srgbClr val="FFFFFF"/>
                </a:highlight>
                <a:latin typeface="Söhne"/>
              </a:rPr>
              <a:t>ештина</a:t>
            </a:r>
            <a:r>
              <a:rPr lang="en-GB" b="0" i="0" dirty="0">
                <a:solidFill>
                  <a:srgbClr val="0D0D0D"/>
                </a:solidFill>
                <a:effectLst/>
                <a:highlight>
                  <a:srgbClr val="FFFFFF"/>
                </a:highlight>
                <a:latin typeface="Söhne"/>
              </a:rPr>
              <a:t> </a:t>
            </a:r>
            <a:r>
              <a:rPr lang="sr-Cyrl-RS" b="0" i="0" dirty="0">
                <a:solidFill>
                  <a:srgbClr val="0D0D0D"/>
                </a:solidFill>
                <a:effectLst/>
                <a:highlight>
                  <a:srgbClr val="FFFFFF"/>
                </a:highlight>
                <a:latin typeface="Söhne"/>
              </a:rPr>
              <a:t>за </a:t>
            </a:r>
            <a:r>
              <a:rPr lang="en-GB" b="0" i="0" dirty="0">
                <a:solidFill>
                  <a:srgbClr val="0D0D0D"/>
                </a:solidFill>
                <a:effectLst/>
                <a:highlight>
                  <a:srgbClr val="FFFFFF"/>
                </a:highlight>
                <a:latin typeface="Söhne"/>
              </a:rPr>
              <a:t>21. </a:t>
            </a:r>
            <a:r>
              <a:rPr lang="en-GB" b="0" i="0" dirty="0" err="1">
                <a:solidFill>
                  <a:srgbClr val="0D0D0D"/>
                </a:solidFill>
                <a:effectLst/>
                <a:highlight>
                  <a:srgbClr val="FFFFFF"/>
                </a:highlight>
                <a:latin typeface="Söhne"/>
              </a:rPr>
              <a:t>век</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како</a:t>
            </a:r>
            <a:r>
              <a:rPr lang="en-GB" b="0" i="0" dirty="0">
                <a:solidFill>
                  <a:srgbClr val="0D0D0D"/>
                </a:solidFill>
                <a:effectLst/>
                <a:highlight>
                  <a:srgbClr val="FFFFFF"/>
                </a:highlight>
                <a:latin typeface="Söhne"/>
              </a:rPr>
              <a:t> би </a:t>
            </a:r>
            <a:r>
              <a:rPr lang="en-GB" b="0" i="0" dirty="0" err="1">
                <a:solidFill>
                  <a:srgbClr val="0D0D0D"/>
                </a:solidFill>
                <a:effectLst/>
                <a:highlight>
                  <a:srgbClr val="FFFFFF"/>
                </a:highlight>
                <a:latin typeface="Söhne"/>
              </a:rPr>
              <a:t>се</a:t>
            </a:r>
            <a:r>
              <a:rPr lang="en-GB" b="0" i="0" dirty="0">
                <a:solidFill>
                  <a:srgbClr val="0D0D0D"/>
                </a:solidFill>
                <a:effectLst/>
                <a:highlight>
                  <a:srgbClr val="FFFFFF"/>
                </a:highlight>
                <a:latin typeface="Söhne"/>
              </a:rPr>
              <a:t> </a:t>
            </a:r>
            <a:r>
              <a:rPr lang="sr-Cyrl-RS" b="0" i="0" dirty="0">
                <a:solidFill>
                  <a:srgbClr val="0D0D0D"/>
                </a:solidFill>
                <a:effectLst/>
                <a:highlight>
                  <a:srgbClr val="FFFFFF"/>
                </a:highlight>
                <a:latin typeface="Söhne"/>
              </a:rPr>
              <a:t>премостио </a:t>
            </a:r>
            <a:r>
              <a:rPr lang="en-GB" b="0" i="0" dirty="0" err="1">
                <a:solidFill>
                  <a:srgbClr val="0D0D0D"/>
                </a:solidFill>
                <a:effectLst/>
                <a:highlight>
                  <a:srgbClr val="FFFFFF"/>
                </a:highlight>
                <a:latin typeface="Söhne"/>
              </a:rPr>
              <a:t>јаз</a:t>
            </a:r>
            <a:r>
              <a:rPr lang="en-GB" b="0" i="0" dirty="0">
                <a:solidFill>
                  <a:srgbClr val="0D0D0D"/>
                </a:solidFill>
                <a:effectLst/>
                <a:highlight>
                  <a:srgbClr val="FFFFFF"/>
                </a:highlight>
                <a:latin typeface="Söhne"/>
              </a:rPr>
              <a:t> између традиционалних академских циљева и компетенција потребних </a:t>
            </a:r>
            <a:r>
              <a:rPr lang="en-GB" b="0" i="0" dirty="0" err="1">
                <a:solidFill>
                  <a:srgbClr val="0D0D0D"/>
                </a:solidFill>
                <a:effectLst/>
                <a:highlight>
                  <a:srgbClr val="FFFFFF"/>
                </a:highlight>
                <a:latin typeface="Söhne"/>
              </a:rPr>
              <a:t>на</a:t>
            </a:r>
            <a:r>
              <a:rPr lang="en-GB" b="0" i="0" dirty="0">
                <a:solidFill>
                  <a:srgbClr val="0D0D0D"/>
                </a:solidFill>
                <a:effectLst/>
                <a:highlight>
                  <a:srgbClr val="FFFFFF"/>
                </a:highlight>
                <a:latin typeface="Söhne"/>
              </a:rPr>
              <a:t> </a:t>
            </a:r>
            <a:r>
              <a:rPr lang="sr-Cyrl-RS" dirty="0">
                <a:solidFill>
                  <a:srgbClr val="0D0D0D"/>
                </a:solidFill>
                <a:highlight>
                  <a:srgbClr val="FFFFFF"/>
                </a:highlight>
                <a:latin typeface="Söhne"/>
              </a:rPr>
              <a:t>радним местима данас и у будућности.</a:t>
            </a:r>
            <a:r>
              <a:rPr lang="en-GB" b="0" i="0" dirty="0">
                <a:solidFill>
                  <a:srgbClr val="0D0D0D"/>
                </a:solidFill>
                <a:effectLst/>
                <a:highlight>
                  <a:srgbClr val="FFFFFF"/>
                </a:highlight>
                <a:latin typeface="Söhne"/>
              </a:rPr>
              <a:t> У многим случајевима, ово захтева </a:t>
            </a:r>
            <a:r>
              <a:rPr lang="en-GB" b="0" i="0" dirty="0" err="1">
                <a:solidFill>
                  <a:srgbClr val="0D0D0D"/>
                </a:solidFill>
                <a:effectLst/>
                <a:highlight>
                  <a:srgbClr val="FFFFFF"/>
                </a:highlight>
                <a:latin typeface="Söhne"/>
              </a:rPr>
              <a:t>стратешку</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ревизију</a:t>
            </a:r>
            <a:r>
              <a:rPr lang="en-GB" b="0" i="0" dirty="0">
                <a:solidFill>
                  <a:srgbClr val="0D0D0D"/>
                </a:solidFill>
                <a:effectLst/>
                <a:highlight>
                  <a:srgbClr val="FFFFFF"/>
                </a:highlight>
                <a:latin typeface="Söhne"/>
              </a:rPr>
              <a:t> </a:t>
            </a:r>
            <a:r>
              <a:rPr lang="sr-Cyrl-RS" b="0" i="0" dirty="0">
                <a:solidFill>
                  <a:srgbClr val="0D0D0D"/>
                </a:solidFill>
                <a:effectLst/>
                <a:highlight>
                  <a:srgbClr val="FFFFFF"/>
                </a:highlight>
                <a:latin typeface="Söhne"/>
              </a:rPr>
              <a:t>наставног плана и програма</a:t>
            </a:r>
            <a:r>
              <a:rPr lang="en-GB" b="0" i="0" dirty="0">
                <a:solidFill>
                  <a:srgbClr val="0D0D0D"/>
                </a:solidFill>
                <a:effectLst/>
                <a:highlight>
                  <a:srgbClr val="FFFFFF"/>
                </a:highlight>
                <a:latin typeface="Söhne"/>
              </a:rPr>
              <a:t> како би се критичко размишљање, решавање проблема, сарадња и дигитална писменост уградили као основне компоненте.</a:t>
            </a:r>
          </a:p>
          <a:p>
            <a:pPr algn="l" rtl="0"/>
            <a:endParaRPr lang="en-GB" dirty="0">
              <a:solidFill>
                <a:srgbClr val="0D0D0D"/>
              </a:solidFill>
              <a:highlight>
                <a:srgbClr val="FFFFFF"/>
              </a:highlight>
              <a:latin typeface="Söhne"/>
            </a:endParaRPr>
          </a:p>
          <a:p>
            <a:pPr algn="just" rtl="0"/>
            <a:r>
              <a:rPr lang="sr-Cyrl-RS" dirty="0">
                <a:solidFill>
                  <a:srgbClr val="0D0D0D"/>
                </a:solidFill>
                <a:highlight>
                  <a:srgbClr val="FFFFFF"/>
                </a:highlight>
                <a:latin typeface="Söhne"/>
              </a:rPr>
              <a:t>Овај тип </a:t>
            </a:r>
            <a:r>
              <a:rPr lang="en-GB" b="0" i="0" dirty="0" err="1">
                <a:solidFill>
                  <a:srgbClr val="0D0D0D"/>
                </a:solidFill>
                <a:effectLst/>
                <a:highlight>
                  <a:srgbClr val="FFFFFF"/>
                </a:highlight>
                <a:latin typeface="Söhne"/>
              </a:rPr>
              <a:t>план</a:t>
            </a:r>
            <a:r>
              <a:rPr lang="sr-Cyrl-RS" b="0" i="0" dirty="0">
                <a:solidFill>
                  <a:srgbClr val="0D0D0D"/>
                </a:solidFill>
                <a:effectLst/>
                <a:highlight>
                  <a:srgbClr val="FFFFFF"/>
                </a:highlight>
                <a:latin typeface="Söhne"/>
              </a:rPr>
              <a:t>а</a:t>
            </a:r>
            <a:r>
              <a:rPr lang="en-GB" b="0" i="0" dirty="0">
                <a:solidFill>
                  <a:srgbClr val="0D0D0D"/>
                </a:solidFill>
                <a:effectLst/>
                <a:highlight>
                  <a:srgbClr val="FFFFFF"/>
                </a:highlight>
                <a:latin typeface="Söhne"/>
              </a:rPr>
              <a:t> и </a:t>
            </a:r>
            <a:r>
              <a:rPr lang="en-GB" b="0" i="0" dirty="0" err="1">
                <a:solidFill>
                  <a:srgbClr val="0D0D0D"/>
                </a:solidFill>
                <a:effectLst/>
                <a:highlight>
                  <a:srgbClr val="FFFFFF"/>
                </a:highlight>
                <a:latin typeface="Söhne"/>
              </a:rPr>
              <a:t>програм</a:t>
            </a:r>
            <a:r>
              <a:rPr lang="sr-Cyrl-RS" b="0" i="0" dirty="0">
                <a:solidFill>
                  <a:srgbClr val="0D0D0D"/>
                </a:solidFill>
                <a:effectLst/>
                <a:highlight>
                  <a:srgbClr val="FFFFFF"/>
                </a:highlight>
                <a:latin typeface="Söhne"/>
              </a:rPr>
              <a:t>а</a:t>
            </a:r>
            <a:r>
              <a:rPr lang="en-GB" b="0" i="0" dirty="0">
                <a:solidFill>
                  <a:srgbClr val="0D0D0D"/>
                </a:solidFill>
                <a:effectLst/>
                <a:highlight>
                  <a:srgbClr val="FFFFFF"/>
                </a:highlight>
                <a:latin typeface="Söhne"/>
              </a:rPr>
              <a:t> који предлажемо превазилази </a:t>
            </a:r>
            <a:r>
              <a:rPr lang="en-GB" b="0" i="0" dirty="0" err="1">
                <a:solidFill>
                  <a:srgbClr val="0D0D0D"/>
                </a:solidFill>
                <a:effectLst/>
                <a:highlight>
                  <a:srgbClr val="FFFFFF"/>
                </a:highlight>
                <a:latin typeface="Söhne"/>
              </a:rPr>
              <a:t>границе</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дисциплин</a:t>
            </a:r>
            <a:r>
              <a:rPr lang="sr-Cyrl-RS" b="0" i="0" dirty="0">
                <a:solidFill>
                  <a:srgbClr val="0D0D0D"/>
                </a:solidFill>
                <a:effectLst/>
                <a:highlight>
                  <a:srgbClr val="FFFFFF"/>
                </a:highlight>
                <a:latin typeface="Söhne"/>
              </a:rPr>
              <a:t>а</a:t>
            </a:r>
            <a:r>
              <a:rPr lang="sr-Cyrl-RS" dirty="0">
                <a:solidFill>
                  <a:srgbClr val="0D0D0D"/>
                </a:solidFill>
                <a:highlight>
                  <a:srgbClr val="FFFFFF"/>
                </a:highlight>
                <a:latin typeface="Söhne"/>
              </a:rPr>
              <a:t> и</a:t>
            </a:r>
            <a:r>
              <a:rPr lang="en-GB" b="0" i="0" dirty="0">
                <a:solidFill>
                  <a:srgbClr val="0D0D0D"/>
                </a:solidFill>
                <a:effectLst/>
                <a:highlight>
                  <a:srgbClr val="FFFFFF"/>
                </a:highlight>
                <a:latin typeface="Söhne"/>
              </a:rPr>
              <a:t> </a:t>
            </a:r>
            <a:r>
              <a:rPr lang="en-GB" b="0" i="0" dirty="0" err="1">
                <a:solidFill>
                  <a:srgbClr val="0D0D0D"/>
                </a:solidFill>
                <a:effectLst/>
                <a:highlight>
                  <a:srgbClr val="FFFFFF"/>
                </a:highlight>
                <a:latin typeface="Söhne"/>
              </a:rPr>
              <a:t>негуј</a:t>
            </a:r>
            <a:r>
              <a:rPr lang="sr-Cyrl-RS" b="0" i="0" dirty="0">
                <a:solidFill>
                  <a:srgbClr val="0D0D0D"/>
                </a:solidFill>
                <a:effectLst/>
                <a:highlight>
                  <a:srgbClr val="FFFFFF"/>
                </a:highlight>
                <a:latin typeface="Söhne"/>
              </a:rPr>
              <a:t>е</a:t>
            </a:r>
            <a:r>
              <a:rPr lang="en-GB" b="0" i="0" dirty="0">
                <a:solidFill>
                  <a:srgbClr val="0D0D0D"/>
                </a:solidFill>
                <a:effectLst/>
                <a:highlight>
                  <a:srgbClr val="FFFFFF"/>
                </a:highlight>
                <a:latin typeface="Söhne"/>
              </a:rPr>
              <a:t> окружење за учење које није само интердисциплинарно већ и дубоко повезано са стварним контекстима и изазовима.</a:t>
            </a:r>
            <a:endParaRPr lang="en-IE" dirty="0"/>
          </a:p>
        </p:txBody>
      </p:sp>
    </p:spTree>
    <p:extLst>
      <p:ext uri="{BB962C8B-B14F-4D97-AF65-F5344CB8AC3E}">
        <p14:creationId xmlns:p14="http://schemas.microsoft.com/office/powerpoint/2010/main" val="315477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ircraft jet engine turbine">
            <a:extLst>
              <a:ext uri="{FF2B5EF4-FFF2-40B4-BE49-F238E27FC236}">
                <a16:creationId xmlns:a16="http://schemas.microsoft.com/office/drawing/2014/main" id="{98C21692-5517-E3A0-D913-EB3C6180F1E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558B384-78FE-B9E7-7E0B-C8C991D6FCFF}"/>
              </a:ext>
            </a:extLst>
          </p:cNvPr>
          <p:cNvSpPr>
            <a:spLocks noGrp="1"/>
          </p:cNvSpPr>
          <p:nvPr>
            <p:ph type="body" sz="quarter" idx="30"/>
          </p:nvPr>
        </p:nvSpPr>
        <p:spPr>
          <a:xfrm>
            <a:off x="2039257" y="485806"/>
            <a:ext cx="8273143" cy="723352"/>
          </a:xfrm>
        </p:spPr>
        <p:txBody>
          <a:bodyPr/>
          <a:lstStyle/>
          <a:p>
            <a:pPr algn="l" rtl="0"/>
            <a:r>
              <a:rPr lang="sr-Cyrl-RS" sz="3100" dirty="0"/>
              <a:t>ТРИ</a:t>
            </a:r>
            <a:r>
              <a:rPr lang="en-GB" sz="3100" dirty="0"/>
              <a:t> принципа за </a:t>
            </a:r>
            <a:r>
              <a:rPr lang="en-GB" sz="3100" dirty="0" err="1"/>
              <a:t>интеграцију</a:t>
            </a:r>
            <a:r>
              <a:rPr lang="en-GB" sz="3100" dirty="0"/>
              <a:t> </a:t>
            </a:r>
            <a:r>
              <a:rPr lang="sr-Cyrl-RS" sz="3100" dirty="0"/>
              <a:t>вештина за 21. век</a:t>
            </a:r>
            <a:r>
              <a:rPr lang="en-GB" sz="3100" dirty="0"/>
              <a:t> у наставни план и програм</a:t>
            </a:r>
            <a:endParaRPr lang="en-IE" sz="3100" dirty="0"/>
          </a:p>
        </p:txBody>
      </p:sp>
      <p:sp>
        <p:nvSpPr>
          <p:cNvPr id="4" name="Text Placeholder 3">
            <a:extLst>
              <a:ext uri="{FF2B5EF4-FFF2-40B4-BE49-F238E27FC236}">
                <a16:creationId xmlns:a16="http://schemas.microsoft.com/office/drawing/2014/main" id="{415F084A-EFD7-7155-71A0-F017B322D9FE}"/>
              </a:ext>
            </a:extLst>
          </p:cNvPr>
          <p:cNvSpPr>
            <a:spLocks noGrp="1"/>
          </p:cNvSpPr>
          <p:nvPr>
            <p:ph type="body" sz="quarter" idx="48"/>
          </p:nvPr>
        </p:nvSpPr>
        <p:spPr>
          <a:xfrm>
            <a:off x="2363461" y="1209158"/>
            <a:ext cx="7465079" cy="2654613"/>
          </a:xfrm>
        </p:spPr>
        <p:txBody>
          <a:bodyPr/>
          <a:lstStyle/>
          <a:p>
            <a:pPr algn="l" rtl="0"/>
            <a:endParaRPr lang="sr-Cyrl-RS" sz="2000" b="1" dirty="0">
              <a:solidFill>
                <a:srgbClr val="AD4097"/>
              </a:solidFill>
            </a:endParaRPr>
          </a:p>
          <a:p>
            <a:pPr algn="just"/>
            <a:r>
              <a:rPr lang="en-GB" sz="2000" b="1" dirty="0" err="1">
                <a:solidFill>
                  <a:srgbClr val="AD4097"/>
                </a:solidFill>
              </a:rPr>
              <a:t>Прв</a:t>
            </a:r>
            <a:r>
              <a:rPr lang="sr-Cyrl-RS" sz="2000" b="1" dirty="0">
                <a:solidFill>
                  <a:srgbClr val="AD4097"/>
                </a:solidFill>
              </a:rPr>
              <a:t>о</a:t>
            </a:r>
            <a:r>
              <a:rPr lang="en-GB" sz="2000" dirty="0"/>
              <a:t>, наставни план и програм </a:t>
            </a:r>
            <a:r>
              <a:rPr lang="en-GB" sz="2000" dirty="0" err="1"/>
              <a:t>мора</a:t>
            </a:r>
            <a:r>
              <a:rPr lang="en-GB" sz="2000" dirty="0"/>
              <a:t> </a:t>
            </a:r>
            <a:r>
              <a:rPr lang="sr-Cyrl-RS" sz="2000" dirty="0"/>
              <a:t>да има ученика/студента у центру пажње и </a:t>
            </a:r>
            <a:r>
              <a:rPr lang="en-GB" sz="2000" dirty="0" err="1"/>
              <a:t>фокусира</a:t>
            </a:r>
            <a:r>
              <a:rPr lang="en-GB" sz="2000" dirty="0"/>
              <a:t> се на развијање </a:t>
            </a:r>
            <a:r>
              <a:rPr lang="en-GB" sz="2000" dirty="0" err="1"/>
              <a:t>способности</a:t>
            </a:r>
            <a:r>
              <a:rPr lang="en-GB" sz="2000" dirty="0"/>
              <a:t> </a:t>
            </a:r>
            <a:r>
              <a:rPr lang="en-GB" sz="2000" dirty="0" err="1"/>
              <a:t>ученика</a:t>
            </a:r>
            <a:r>
              <a:rPr lang="sr-Cyrl-RS" sz="2000" dirty="0"/>
              <a:t>/студената</a:t>
            </a:r>
            <a:r>
              <a:rPr lang="en-GB" sz="2000" dirty="0"/>
              <a:t> да се сналазе у сложеним проблемима и раде заједно у различитим </a:t>
            </a:r>
            <a:r>
              <a:rPr lang="en-GB" sz="2000" dirty="0" err="1"/>
              <a:t>тимовима</a:t>
            </a:r>
            <a:r>
              <a:rPr lang="en-GB" sz="2000" dirty="0"/>
              <a:t>.</a:t>
            </a:r>
            <a:r>
              <a:rPr lang="sr-Cyrl-RS" sz="2000" dirty="0"/>
              <a:t> </a:t>
            </a:r>
            <a:r>
              <a:rPr lang="en-GB" sz="2000" b="1" dirty="0" err="1">
                <a:solidFill>
                  <a:srgbClr val="AD4097"/>
                </a:solidFill>
              </a:rPr>
              <a:t>Друго</a:t>
            </a:r>
            <a:r>
              <a:rPr lang="en-GB" sz="2000" dirty="0"/>
              <a:t>, требало би да промовише активно учење кроз </a:t>
            </a:r>
            <a:r>
              <a:rPr lang="en-GB" sz="2000" dirty="0" err="1"/>
              <a:t>ангажовање</a:t>
            </a:r>
            <a:r>
              <a:rPr lang="en-GB" sz="2000" dirty="0"/>
              <a:t> </a:t>
            </a:r>
            <a:r>
              <a:rPr lang="sr-Cyrl-RS" sz="2000" dirty="0"/>
              <a:t>на </a:t>
            </a:r>
            <a:r>
              <a:rPr lang="en-GB" sz="2000" dirty="0" err="1"/>
              <a:t>изазовима</a:t>
            </a:r>
            <a:r>
              <a:rPr lang="en-GB" sz="2000" dirty="0"/>
              <a:t> из стварног света који захтевају креативна </a:t>
            </a:r>
            <a:r>
              <a:rPr lang="en-GB" sz="2000" dirty="0" err="1"/>
              <a:t>решења</a:t>
            </a:r>
            <a:r>
              <a:rPr lang="en-GB" sz="2000" dirty="0"/>
              <a:t>.</a:t>
            </a:r>
            <a:r>
              <a:rPr lang="sr-Cyrl-RS" sz="2000" dirty="0"/>
              <a:t> </a:t>
            </a:r>
            <a:r>
              <a:rPr lang="en-GB" sz="2000" b="1" dirty="0" err="1">
                <a:solidFill>
                  <a:srgbClr val="AD4097"/>
                </a:solidFill>
              </a:rPr>
              <a:t>Коначно</a:t>
            </a:r>
            <a:r>
              <a:rPr lang="en-GB" sz="2000" dirty="0"/>
              <a:t>, процес дизајна </a:t>
            </a:r>
            <a:r>
              <a:rPr lang="en-GB" sz="2000" dirty="0" err="1"/>
              <a:t>мора</a:t>
            </a:r>
            <a:r>
              <a:rPr lang="en-GB" sz="2000" dirty="0"/>
              <a:t> </a:t>
            </a:r>
            <a:r>
              <a:rPr lang="sr-Cyrl-RS" sz="2000" dirty="0"/>
              <a:t>да буде</a:t>
            </a:r>
            <a:r>
              <a:rPr lang="en-GB" sz="2000" dirty="0"/>
              <a:t> итеративан, омогућавајући континуирано усавршавање и прилагођавање на основу повратних информација и променљивих образовних </a:t>
            </a:r>
            <a:r>
              <a:rPr lang="en-GB" sz="2000" dirty="0" err="1"/>
              <a:t>или</a:t>
            </a:r>
            <a:r>
              <a:rPr lang="en-GB" sz="2000" dirty="0"/>
              <a:t> </a:t>
            </a:r>
            <a:r>
              <a:rPr lang="sr-Cyrl-RS" sz="2000" dirty="0"/>
              <a:t>привредних</a:t>
            </a:r>
            <a:r>
              <a:rPr lang="en-GB" sz="2000" dirty="0"/>
              <a:t> стандарда.</a:t>
            </a:r>
            <a:endParaRPr lang="en-IE" sz="2000" dirty="0"/>
          </a:p>
        </p:txBody>
      </p:sp>
    </p:spTree>
    <p:extLst>
      <p:ext uri="{BB962C8B-B14F-4D97-AF65-F5344CB8AC3E}">
        <p14:creationId xmlns:p14="http://schemas.microsoft.com/office/powerpoint/2010/main" val="149398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007AA-50E8-233A-51A3-999A8ECE4CEF}"/>
              </a:ext>
            </a:extLst>
          </p:cNvPr>
          <p:cNvSpPr>
            <a:spLocks noGrp="1"/>
          </p:cNvSpPr>
          <p:nvPr>
            <p:ph type="body" sz="quarter" idx="30"/>
          </p:nvPr>
        </p:nvSpPr>
        <p:spPr/>
        <p:txBody>
          <a:bodyPr/>
          <a:lstStyle/>
          <a:p>
            <a:pPr algn="l" rtl="0"/>
            <a:r>
              <a:rPr lang="en-GB" dirty="0"/>
              <a:t>Усклађивање исхода учења са </a:t>
            </a:r>
            <a:r>
              <a:rPr lang="en-GB" dirty="0" err="1"/>
              <a:t>компетенцијама</a:t>
            </a:r>
            <a:r>
              <a:rPr lang="en-GB" dirty="0"/>
              <a:t> </a:t>
            </a:r>
            <a:r>
              <a:rPr lang="sr-Cyrl-RS" dirty="0"/>
              <a:t>вештина за 21. век</a:t>
            </a:r>
            <a:endParaRPr lang="en-IE" dirty="0"/>
          </a:p>
        </p:txBody>
      </p:sp>
      <p:sp>
        <p:nvSpPr>
          <p:cNvPr id="3" name="Text Placeholder 2">
            <a:extLst>
              <a:ext uri="{FF2B5EF4-FFF2-40B4-BE49-F238E27FC236}">
                <a16:creationId xmlns:a16="http://schemas.microsoft.com/office/drawing/2014/main" id="{B2EB533B-DF84-79E9-884B-94EF15EBDE8B}"/>
              </a:ext>
            </a:extLst>
          </p:cNvPr>
          <p:cNvSpPr>
            <a:spLocks noGrp="1"/>
          </p:cNvSpPr>
          <p:nvPr>
            <p:ph type="body" sz="quarter" idx="48"/>
          </p:nvPr>
        </p:nvSpPr>
        <p:spPr/>
        <p:txBody>
          <a:bodyPr/>
          <a:lstStyle/>
          <a:p>
            <a:endParaRPr lang="sr-Cyrl-RS" sz="2200" dirty="0"/>
          </a:p>
          <a:p>
            <a:pPr algn="just"/>
            <a:r>
              <a:rPr lang="en-GB" sz="2200" dirty="0"/>
              <a:t>К</a:t>
            </a:r>
            <a:r>
              <a:rPr lang="sr-Cyrl-RS" sz="2200" dirty="0"/>
              <a:t>ључни</a:t>
            </a:r>
            <a:r>
              <a:rPr lang="en-GB" sz="2200" dirty="0"/>
              <a:t> корак у </a:t>
            </a:r>
            <a:r>
              <a:rPr lang="en-GB" sz="2200" dirty="0" err="1"/>
              <a:t>развоју</a:t>
            </a:r>
            <a:r>
              <a:rPr lang="en-GB" sz="2200" dirty="0"/>
              <a:t> </a:t>
            </a:r>
            <a:r>
              <a:rPr lang="sr-Cyrl-RS" sz="2200" dirty="0"/>
              <a:t>наставног плана и програма</a:t>
            </a:r>
            <a:r>
              <a:rPr lang="en-GB" sz="2200" dirty="0"/>
              <a:t> за </a:t>
            </a:r>
            <a:r>
              <a:rPr lang="en-GB" sz="2200" dirty="0" err="1"/>
              <a:t>интеграцију</a:t>
            </a:r>
            <a:r>
              <a:rPr lang="en-GB" sz="2200" dirty="0"/>
              <a:t> </a:t>
            </a:r>
            <a:r>
              <a:rPr lang="sr-Cyrl-RS" sz="2200" dirty="0"/>
              <a:t>вештина за 21. век </a:t>
            </a:r>
            <a:r>
              <a:rPr lang="en-GB" sz="2200" dirty="0" err="1"/>
              <a:t>је</a:t>
            </a:r>
            <a:r>
              <a:rPr lang="en-GB" sz="2200" dirty="0"/>
              <a:t> усклађивање исхода учења са специфичним </a:t>
            </a:r>
            <a:r>
              <a:rPr lang="en-GB" sz="2200" dirty="0" err="1"/>
              <a:t>компетенцијама</a:t>
            </a:r>
            <a:r>
              <a:rPr lang="en-GB" sz="2200" dirty="0"/>
              <a:t> </a:t>
            </a:r>
            <a:r>
              <a:rPr lang="sr-Cyrl-RS" sz="2200" dirty="0"/>
              <a:t>вештина за 21. век.</a:t>
            </a:r>
            <a:endParaRPr lang="en-GB" sz="2200" dirty="0"/>
          </a:p>
          <a:p>
            <a:pPr algn="just"/>
            <a:endParaRPr lang="sr-Cyrl-RS" sz="2200" dirty="0"/>
          </a:p>
          <a:p>
            <a:pPr algn="just"/>
            <a:r>
              <a:rPr lang="en-GB" sz="2200" dirty="0" err="1"/>
              <a:t>Ово</a:t>
            </a:r>
            <a:r>
              <a:rPr lang="en-GB" sz="2200" dirty="0"/>
              <a:t> </a:t>
            </a:r>
            <a:r>
              <a:rPr lang="en-GB" sz="2200" dirty="0" err="1"/>
              <a:t>укључује</a:t>
            </a:r>
            <a:r>
              <a:rPr lang="en-GB" sz="2200" dirty="0"/>
              <a:t> </a:t>
            </a:r>
            <a:r>
              <a:rPr lang="en-GB" sz="2200" dirty="0" err="1"/>
              <a:t>детаљан</a:t>
            </a:r>
            <a:r>
              <a:rPr lang="sr-Cyrl-RS" sz="2200" dirty="0"/>
              <a:t> </a:t>
            </a:r>
            <a:r>
              <a:rPr lang="en-GB" sz="2200" b="1" dirty="0" err="1">
                <a:solidFill>
                  <a:srgbClr val="AD4097"/>
                </a:solidFill>
              </a:rPr>
              <a:t>процес</a:t>
            </a:r>
            <a:r>
              <a:rPr lang="en-GB" sz="2200" b="1" dirty="0">
                <a:solidFill>
                  <a:srgbClr val="AD4097"/>
                </a:solidFill>
              </a:rPr>
              <a:t> </a:t>
            </a:r>
            <a:r>
              <a:rPr lang="en-GB" sz="2200" b="1" dirty="0" err="1">
                <a:solidFill>
                  <a:srgbClr val="AD4097"/>
                </a:solidFill>
              </a:rPr>
              <a:t>мапирања</a:t>
            </a:r>
            <a:r>
              <a:rPr lang="sr-Cyrl-RS" sz="2200" b="1" dirty="0">
                <a:solidFill>
                  <a:srgbClr val="AD4097"/>
                </a:solidFill>
              </a:rPr>
              <a:t> </a:t>
            </a:r>
            <a:r>
              <a:rPr lang="en-GB" sz="2200" dirty="0" err="1"/>
              <a:t>где</a:t>
            </a:r>
            <a:r>
              <a:rPr lang="en-GB" sz="2200" dirty="0"/>
              <a:t> су традиционални академски циљеви упарени са вештинама и способностима које </a:t>
            </a:r>
            <a:r>
              <a:rPr lang="en-GB" sz="2200" dirty="0" err="1"/>
              <a:t>су</a:t>
            </a:r>
            <a:r>
              <a:rPr lang="en-GB" sz="2200" dirty="0"/>
              <a:t> </a:t>
            </a:r>
            <a:r>
              <a:rPr lang="sr-Cyrl-RS" sz="2200" dirty="0"/>
              <a:t>ученицима/</a:t>
            </a:r>
            <a:r>
              <a:rPr lang="en-GB" sz="2200" dirty="0" err="1"/>
              <a:t>студентима</a:t>
            </a:r>
            <a:r>
              <a:rPr lang="en-GB" sz="2200" dirty="0"/>
              <a:t> потребне да би успели у сложеном, глобализованом друштву што се огледа у </a:t>
            </a:r>
            <a:r>
              <a:rPr lang="en-GB" sz="2200" dirty="0" err="1"/>
              <a:t>компетенцијама</a:t>
            </a:r>
            <a:r>
              <a:rPr lang="en-GB" sz="2200" dirty="0"/>
              <a:t> </a:t>
            </a:r>
            <a:r>
              <a:rPr lang="sr-Cyrl-RS" sz="2200" dirty="0"/>
              <a:t>вештина за 21. век. </a:t>
            </a:r>
            <a:r>
              <a:rPr lang="en-GB" sz="2200" dirty="0" err="1"/>
              <a:t>Погледајте</a:t>
            </a:r>
            <a:r>
              <a:rPr lang="en-GB" sz="2200" dirty="0"/>
              <a:t> </a:t>
            </a:r>
            <a:r>
              <a:rPr lang="en-GB" sz="2200" dirty="0" err="1"/>
              <a:t>одељак</a:t>
            </a:r>
            <a:r>
              <a:rPr lang="en-GB" sz="2200" dirty="0"/>
              <a:t> 2 за више детаља.</a:t>
            </a:r>
          </a:p>
          <a:p>
            <a:pPr algn="just" rtl="0"/>
            <a:endParaRPr lang="en-GB" sz="2200" dirty="0"/>
          </a:p>
          <a:p>
            <a:pPr algn="just" rtl="0"/>
            <a:r>
              <a:rPr lang="en-GB" sz="2200" dirty="0"/>
              <a:t>Такво </a:t>
            </a:r>
            <a:r>
              <a:rPr lang="en-GB" sz="2200" dirty="0" err="1"/>
              <a:t>усклађивање</a:t>
            </a:r>
            <a:r>
              <a:rPr lang="en-GB" sz="2200" dirty="0"/>
              <a:t> о</a:t>
            </a:r>
            <a:r>
              <a:rPr lang="sr-Cyrl-RS" sz="2200" dirty="0"/>
              <a:t>безбеђује</a:t>
            </a:r>
            <a:r>
              <a:rPr lang="en-GB" sz="2200" dirty="0"/>
              <a:t> да свака компонента курса — од предавања и семинара до пројеката и </a:t>
            </a:r>
            <a:r>
              <a:rPr lang="sr-Cyrl-RS" sz="2200" dirty="0"/>
              <a:t>евалуација</a:t>
            </a:r>
            <a:r>
              <a:rPr lang="en-GB" sz="2200" dirty="0"/>
              <a:t> — доприноси холистичком </a:t>
            </a:r>
            <a:r>
              <a:rPr lang="en-GB" sz="2200" dirty="0" err="1"/>
              <a:t>развоју</a:t>
            </a:r>
            <a:r>
              <a:rPr lang="en-GB" sz="2200" dirty="0"/>
              <a:t> </a:t>
            </a:r>
            <a:r>
              <a:rPr lang="sr-Cyrl-RS" sz="2200" dirty="0"/>
              <a:t>ученика/</a:t>
            </a:r>
            <a:r>
              <a:rPr lang="en-GB" sz="2200" dirty="0" err="1"/>
              <a:t>студената</a:t>
            </a:r>
            <a:r>
              <a:rPr lang="en-GB" sz="2200" dirty="0"/>
              <a:t>, </a:t>
            </a:r>
            <a:r>
              <a:rPr lang="sr-Cyrl-RS" sz="2200" dirty="0"/>
              <a:t>пружајући им </a:t>
            </a:r>
            <a:r>
              <a:rPr lang="en-GB" sz="2200" dirty="0" err="1"/>
              <a:t>уравнотежен</a:t>
            </a:r>
            <a:r>
              <a:rPr lang="sr-Cyrl-RS" sz="2200" dirty="0"/>
              <a:t>и</a:t>
            </a:r>
            <a:r>
              <a:rPr lang="en-GB" sz="2200" dirty="0"/>
              <a:t> м</a:t>
            </a:r>
            <a:r>
              <a:rPr lang="sr-Cyrl-RS" sz="2200" dirty="0"/>
              <a:t>икс</a:t>
            </a:r>
            <a:r>
              <a:rPr lang="en-GB" sz="2200" dirty="0"/>
              <a:t> знања, вештина и ставова.</a:t>
            </a:r>
            <a:endParaRPr lang="en-IE" sz="2200" dirty="0"/>
          </a:p>
        </p:txBody>
      </p:sp>
    </p:spTree>
    <p:extLst>
      <p:ext uri="{BB962C8B-B14F-4D97-AF65-F5344CB8AC3E}">
        <p14:creationId xmlns:p14="http://schemas.microsoft.com/office/powerpoint/2010/main" val="154014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irds flying in formation">
            <a:extLst>
              <a:ext uri="{FF2B5EF4-FFF2-40B4-BE49-F238E27FC236}">
                <a16:creationId xmlns:a16="http://schemas.microsoft.com/office/drawing/2014/main" id="{66D973D3-33EB-50F1-A75A-2F6B9418C3D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DE43C72-FF48-C934-CA3E-81C01FA26547}"/>
              </a:ext>
            </a:extLst>
          </p:cNvPr>
          <p:cNvSpPr>
            <a:spLocks noGrp="1"/>
          </p:cNvSpPr>
          <p:nvPr>
            <p:ph type="body" sz="quarter" idx="30"/>
          </p:nvPr>
        </p:nvSpPr>
        <p:spPr>
          <a:xfrm>
            <a:off x="6184900" y="120421"/>
            <a:ext cx="5376199" cy="845139"/>
          </a:xfrm>
        </p:spPr>
        <p:txBody>
          <a:bodyPr/>
          <a:lstStyle/>
          <a:p>
            <a:pPr>
              <a:lnSpc>
                <a:spcPts val="4320"/>
              </a:lnSpc>
              <a:spcBef>
                <a:spcPts val="57"/>
              </a:spcBef>
            </a:pPr>
            <a:r>
              <a:rPr lang="en-GB" dirty="0" err="1"/>
              <a:t>Операционализација</a:t>
            </a:r>
            <a:r>
              <a:rPr lang="en-GB" dirty="0"/>
              <a:t> </a:t>
            </a:r>
            <a:r>
              <a:rPr lang="sr-Cyrl-RS" dirty="0"/>
              <a:t>вештина за 21. век </a:t>
            </a:r>
            <a:r>
              <a:rPr lang="en-GB" dirty="0"/>
              <a:t>у </a:t>
            </a:r>
            <a:r>
              <a:rPr lang="en-GB" dirty="0" err="1"/>
              <a:t>дизајну</a:t>
            </a:r>
            <a:r>
              <a:rPr lang="en-GB" dirty="0"/>
              <a:t> </a:t>
            </a:r>
            <a:r>
              <a:rPr lang="sr-Cyrl-RS" dirty="0"/>
              <a:t>плана и програм</a:t>
            </a:r>
            <a:r>
              <a:rPr lang="en-GB" dirty="0"/>
              <a:t>а</a:t>
            </a:r>
            <a:endParaRPr lang="en-IE" dirty="0"/>
          </a:p>
        </p:txBody>
      </p:sp>
      <p:sp>
        <p:nvSpPr>
          <p:cNvPr id="4" name="Text Placeholder 3">
            <a:extLst>
              <a:ext uri="{FF2B5EF4-FFF2-40B4-BE49-F238E27FC236}">
                <a16:creationId xmlns:a16="http://schemas.microsoft.com/office/drawing/2014/main" id="{48A4527C-21A1-9116-1E81-0A58B7224251}"/>
              </a:ext>
            </a:extLst>
          </p:cNvPr>
          <p:cNvSpPr>
            <a:spLocks noGrp="1"/>
          </p:cNvSpPr>
          <p:nvPr>
            <p:ph type="body" sz="quarter" idx="48"/>
          </p:nvPr>
        </p:nvSpPr>
        <p:spPr>
          <a:xfrm>
            <a:off x="6621429" y="1752600"/>
            <a:ext cx="4719861" cy="4317009"/>
          </a:xfrm>
        </p:spPr>
        <p:txBody>
          <a:bodyPr/>
          <a:lstStyle/>
          <a:p>
            <a:pPr algn="just"/>
            <a:r>
              <a:rPr lang="en-GB" sz="1800" dirty="0" err="1"/>
              <a:t>Операционализација</a:t>
            </a:r>
            <a:r>
              <a:rPr lang="en-GB" sz="1800" dirty="0"/>
              <a:t> </a:t>
            </a:r>
            <a:r>
              <a:rPr lang="sr-Cyrl-RS" sz="1800" dirty="0"/>
              <a:t>вештина за 21. век</a:t>
            </a:r>
            <a:r>
              <a:rPr lang="en-IE" sz="1800" dirty="0"/>
              <a:t> </a:t>
            </a:r>
            <a:r>
              <a:rPr lang="en-GB" sz="1800" dirty="0"/>
              <a:t>у оквиру наставног плана и програма захтева јасну стратегију за уграђивање ових компетенција како у </a:t>
            </a:r>
            <a:r>
              <a:rPr lang="en-GB" sz="1800" dirty="0" err="1"/>
              <a:t>садржај</a:t>
            </a:r>
            <a:r>
              <a:rPr lang="sr-Cyrl-RS" sz="1800" dirty="0"/>
              <a:t>,</a:t>
            </a:r>
            <a:r>
              <a:rPr lang="en-GB" sz="1800" dirty="0"/>
              <a:t> тако и у реализацију </a:t>
            </a:r>
            <a:r>
              <a:rPr lang="en-GB" sz="1800" dirty="0" err="1"/>
              <a:t>образовања</a:t>
            </a:r>
            <a:r>
              <a:rPr lang="en-GB" sz="1800" dirty="0"/>
              <a:t>.</a:t>
            </a:r>
            <a:endParaRPr lang="sr-Cyrl-RS" sz="1800" dirty="0"/>
          </a:p>
          <a:p>
            <a:pPr algn="just" rtl="0"/>
            <a:endParaRPr lang="en-GB" sz="2000" dirty="0"/>
          </a:p>
          <a:p>
            <a:pPr algn="just"/>
            <a:r>
              <a:rPr lang="en-GB" sz="1800" dirty="0"/>
              <a:t>Ово укључује идентификовање могућности за развој вештина у свим дисциплинама и интеграцију педагошких приступа који подржавају активно учење, као што су учење засновано на пројектима, </a:t>
            </a:r>
            <a:r>
              <a:rPr lang="sr-Cyrl-RS" sz="1800" i="1" dirty="0"/>
              <a:t>изокренуте </a:t>
            </a:r>
            <a:r>
              <a:rPr lang="en-GB" sz="1800" i="1" dirty="0" err="1"/>
              <a:t>учиониц</a:t>
            </a:r>
            <a:r>
              <a:rPr lang="sr-Cyrl-RS" sz="1800" i="1" dirty="0"/>
              <a:t>е </a:t>
            </a:r>
            <a:r>
              <a:rPr lang="en-GB" sz="1800" dirty="0"/>
              <a:t>и заједнички задаци. Такође захтева употребу </a:t>
            </a:r>
            <a:r>
              <a:rPr lang="en-GB" sz="1800" dirty="0" err="1"/>
              <a:t>метода</a:t>
            </a:r>
            <a:r>
              <a:rPr lang="en-GB" sz="1800" dirty="0"/>
              <a:t> </a:t>
            </a:r>
            <a:r>
              <a:rPr lang="sr-Cyrl-RS" sz="1800" dirty="0"/>
              <a:t>процене</a:t>
            </a:r>
            <a:r>
              <a:rPr lang="en-GB" sz="1800" dirty="0"/>
              <a:t> које могу прецизно мерити </a:t>
            </a:r>
            <a:r>
              <a:rPr lang="en-GB" sz="1800" dirty="0" err="1"/>
              <a:t>развој</a:t>
            </a:r>
            <a:r>
              <a:rPr lang="en-GB" sz="1800" dirty="0"/>
              <a:t> </a:t>
            </a:r>
            <a:r>
              <a:rPr lang="sr-Cyrl-RS" sz="1800" dirty="0"/>
              <a:t>вештина за 21. век</a:t>
            </a:r>
            <a:r>
              <a:rPr lang="en-GB" sz="1800" dirty="0"/>
              <a:t>, пружајући значајне повратне </a:t>
            </a:r>
            <a:r>
              <a:rPr lang="en-GB" sz="1800" dirty="0" err="1"/>
              <a:t>информације</a:t>
            </a:r>
            <a:r>
              <a:rPr lang="en-GB" sz="1800" dirty="0"/>
              <a:t> </a:t>
            </a:r>
            <a:r>
              <a:rPr lang="en-GB" sz="1800" dirty="0" err="1"/>
              <a:t>ученицима</a:t>
            </a:r>
            <a:r>
              <a:rPr lang="sr-Cyrl-RS" sz="1800" dirty="0"/>
              <a:t>/студентима</a:t>
            </a:r>
            <a:r>
              <a:rPr lang="en-GB" sz="1800" dirty="0"/>
              <a:t> о њиховом напретку и областима </a:t>
            </a:r>
            <a:r>
              <a:rPr lang="en-GB" sz="1800" dirty="0" err="1"/>
              <a:t>за</a:t>
            </a:r>
            <a:r>
              <a:rPr lang="en-GB" sz="1800" dirty="0"/>
              <a:t> </a:t>
            </a:r>
            <a:r>
              <a:rPr lang="en-GB" sz="1800" dirty="0" err="1"/>
              <a:t>побољшање</a:t>
            </a:r>
            <a:r>
              <a:rPr lang="sr-Cyrl-RS" sz="1800" dirty="0"/>
              <a:t> </a:t>
            </a:r>
            <a:r>
              <a:rPr lang="en-GB" sz="1800" dirty="0"/>
              <a:t>(</a:t>
            </a:r>
            <a:r>
              <a:rPr lang="en-GB" sz="1800" b="1" dirty="0" err="1">
                <a:solidFill>
                  <a:srgbClr val="AD4097"/>
                </a:solidFill>
              </a:rPr>
              <a:t>види</a:t>
            </a:r>
            <a:r>
              <a:rPr lang="en-GB" sz="1800" b="1" dirty="0">
                <a:solidFill>
                  <a:srgbClr val="AD4097"/>
                </a:solidFill>
              </a:rPr>
              <a:t> Модул 4</a:t>
            </a:r>
            <a:r>
              <a:rPr lang="en-GB" sz="1800" dirty="0"/>
              <a:t>).</a:t>
            </a:r>
            <a:endParaRPr lang="en-IE" sz="1800" dirty="0"/>
          </a:p>
        </p:txBody>
      </p:sp>
    </p:spTree>
    <p:extLst>
      <p:ext uri="{BB962C8B-B14F-4D97-AF65-F5344CB8AC3E}">
        <p14:creationId xmlns:p14="http://schemas.microsoft.com/office/powerpoint/2010/main" val="2810562911"/>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e5ca055-2fcb-431f-9f0c-13148e81002f" xsi:nil="true"/>
    <lcf76f155ced4ddcb4097134ff3c332f xmlns="1e5ca055-2fcb-431f-9f0c-13148e81002f">
      <Terms xmlns="http://schemas.microsoft.com/office/infopath/2007/PartnerControls"/>
    </lcf76f155ced4ddcb4097134ff3c332f>
    <TaxCatchAll xmlns="478cfa9a-b818-4e35-b564-971bd04e2a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D2295954AF1042ACC23876AF319FBF" ma:contentTypeVersion="16" ma:contentTypeDescription="Create a new document." ma:contentTypeScope="" ma:versionID="f28d89e83c69f0a3c9d560bcfccc4c52">
  <xsd:schema xmlns:xsd="http://www.w3.org/2001/XMLSchema" xmlns:xs="http://www.w3.org/2001/XMLSchema" xmlns:p="http://schemas.microsoft.com/office/2006/metadata/properties" xmlns:ns2="1e5ca055-2fcb-431f-9f0c-13148e81002f" xmlns:ns3="478cfa9a-b818-4e35-b564-971bd04e2ab8" targetNamespace="http://schemas.microsoft.com/office/2006/metadata/properties" ma:root="true" ma:fieldsID="d7a1d0ac65e731a00ee01e87b2778442" ns2:_="" ns3:_="">
    <xsd:import namespace="1e5ca055-2fcb-431f-9f0c-13148e81002f"/>
    <xsd:import namespace="478cfa9a-b818-4e35-b564-971bd04e2a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ca055-2fcb-431f-9f0c-13148e810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2bf106-b365-443e-bdf9-9561cb4f30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cfa9a-b818-4e35-b564-971bd04e2a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516d3d-1bfe-44fe-867d-95fe1bd01696}" ma:internalName="TaxCatchAll" ma:showField="CatchAllData" ma:web="478cfa9a-b818-4e35-b564-971bd04e2a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1e5ca055-2fcb-431f-9f0c-13148e81002f"/>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78cfa9a-b818-4e35-b564-971bd04e2ab8"/>
  </ds:schemaRefs>
</ds:datastoreItem>
</file>

<file path=customXml/itemProps3.xml><?xml version="1.0" encoding="utf-8"?>
<ds:datastoreItem xmlns:ds="http://schemas.openxmlformats.org/officeDocument/2006/customXml" ds:itemID="{E3A0418C-A961-41F7-9BCA-E10A14A4D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5ca055-2fcb-431f-9f0c-13148e81002f"/>
    <ds:schemaRef ds:uri="478cfa9a-b818-4e35-b564-971bd04e2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543</TotalTime>
  <Words>4847</Words>
  <Application>Microsoft Office PowerPoint</Application>
  <PresentationFormat>Widescreen</PresentationFormat>
  <Paragraphs>281</Paragraphs>
  <Slides>55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Montserrat</vt:lpstr>
      <vt:lpstr>So</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Voja</cp:lastModifiedBy>
  <cp:revision>439</cp:revision>
  <dcterms:created xsi:type="dcterms:W3CDTF">2021-06-15T11:45:52Z</dcterms:created>
  <dcterms:modified xsi:type="dcterms:W3CDTF">2024-06-15T23:48:54Z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