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58"/>
  </p:notesMasterIdLst>
  <p:handoutMasterIdLst>
    <p:handoutMasterId r:id="rId59"/>
  </p:handoutMasterIdLst>
  <p:sldIdLst>
    <p:sldId id="690" r:id="rId5"/>
    <p:sldId id="695" r:id="rId6"/>
    <p:sldId id="733" r:id="rId7"/>
    <p:sldId id="810" r:id="rId8"/>
    <p:sldId id="678" r:id="rId9"/>
    <p:sldId id="784" r:id="rId10"/>
    <p:sldId id="785" r:id="rId11"/>
    <p:sldId id="786" r:id="rId12"/>
    <p:sldId id="787" r:id="rId13"/>
    <p:sldId id="789" r:id="rId14"/>
    <p:sldId id="816" r:id="rId15"/>
    <p:sldId id="790" r:id="rId16"/>
    <p:sldId id="791" r:id="rId17"/>
    <p:sldId id="792" r:id="rId18"/>
    <p:sldId id="793" r:id="rId19"/>
    <p:sldId id="818" r:id="rId20"/>
    <p:sldId id="794" r:id="rId21"/>
    <p:sldId id="795" r:id="rId22"/>
    <p:sldId id="817" r:id="rId23"/>
    <p:sldId id="796" r:id="rId24"/>
    <p:sldId id="800" r:id="rId25"/>
    <p:sldId id="797" r:id="rId26"/>
    <p:sldId id="798" r:id="rId27"/>
    <p:sldId id="801" r:id="rId28"/>
    <p:sldId id="778" r:id="rId29"/>
    <p:sldId id="802" r:id="rId30"/>
    <p:sldId id="783" r:id="rId31"/>
    <p:sldId id="744" r:id="rId32"/>
    <p:sldId id="699" r:id="rId33"/>
    <p:sldId id="772" r:id="rId34"/>
    <p:sldId id="773" r:id="rId35"/>
    <p:sldId id="731" r:id="rId36"/>
    <p:sldId id="738" r:id="rId37"/>
    <p:sldId id="774" r:id="rId38"/>
    <p:sldId id="777" r:id="rId39"/>
    <p:sldId id="776" r:id="rId40"/>
    <p:sldId id="775" r:id="rId41"/>
    <p:sldId id="809" r:id="rId42"/>
    <p:sldId id="757" r:id="rId43"/>
    <p:sldId id="819" r:id="rId44"/>
    <p:sldId id="806" r:id="rId45"/>
    <p:sldId id="805" r:id="rId46"/>
    <p:sldId id="807" r:id="rId47"/>
    <p:sldId id="808" r:id="rId48"/>
    <p:sldId id="758" r:id="rId49"/>
    <p:sldId id="762" r:id="rId50"/>
    <p:sldId id="811" r:id="rId51"/>
    <p:sldId id="812" r:id="rId52"/>
    <p:sldId id="813" r:id="rId53"/>
    <p:sldId id="814" r:id="rId54"/>
    <p:sldId id="815" r:id="rId55"/>
    <p:sldId id="771" r:id="rId56"/>
    <p:sldId id="677" r:id="rId57"/>
  </p:sldIdLst>
  <p:sldSz cx="12192000" cy="6858000"/>
  <p:notesSz cx="6858000" cy="9144000"/>
  <p:defaultTextStyle>
    <a:defPPr>
      <a:defRPr lang="en-US"/>
    </a:defPPr>
    <a:lvl1pPr marL="0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1pPr>
    <a:lvl2pPr marL="325892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2pPr>
    <a:lvl3pPr marL="651784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3pPr>
    <a:lvl4pPr marL="977676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4pPr>
    <a:lvl5pPr marL="1303569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5pPr>
    <a:lvl6pPr marL="1629461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6pPr>
    <a:lvl7pPr marL="1955353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7pPr>
    <a:lvl8pPr marL="2281245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8pPr>
    <a:lvl9pPr marL="2607137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BFBA093-63F0-46B2-B66D-6B3BAFA1297A}">
          <p14:sldIdLst>
            <p14:sldId id="690"/>
            <p14:sldId id="695"/>
            <p14:sldId id="733"/>
            <p14:sldId id="810"/>
            <p14:sldId id="678"/>
            <p14:sldId id="784"/>
            <p14:sldId id="785"/>
            <p14:sldId id="786"/>
            <p14:sldId id="787"/>
            <p14:sldId id="789"/>
            <p14:sldId id="816"/>
            <p14:sldId id="790"/>
            <p14:sldId id="791"/>
            <p14:sldId id="792"/>
            <p14:sldId id="793"/>
            <p14:sldId id="818"/>
            <p14:sldId id="794"/>
            <p14:sldId id="795"/>
            <p14:sldId id="817"/>
            <p14:sldId id="796"/>
            <p14:sldId id="800"/>
            <p14:sldId id="797"/>
            <p14:sldId id="798"/>
            <p14:sldId id="801"/>
            <p14:sldId id="778"/>
            <p14:sldId id="802"/>
            <p14:sldId id="783"/>
            <p14:sldId id="744"/>
            <p14:sldId id="699"/>
            <p14:sldId id="772"/>
            <p14:sldId id="773"/>
            <p14:sldId id="731"/>
            <p14:sldId id="738"/>
            <p14:sldId id="774"/>
            <p14:sldId id="777"/>
            <p14:sldId id="776"/>
            <p14:sldId id="775"/>
            <p14:sldId id="809"/>
            <p14:sldId id="757"/>
            <p14:sldId id="819"/>
            <p14:sldId id="806"/>
            <p14:sldId id="805"/>
            <p14:sldId id="807"/>
            <p14:sldId id="808"/>
            <p14:sldId id="758"/>
            <p14:sldId id="762"/>
            <p14:sldId id="811"/>
            <p14:sldId id="812"/>
            <p14:sldId id="813"/>
            <p14:sldId id="814"/>
            <p14:sldId id="815"/>
            <p14:sldId id="771"/>
            <p14:sldId id="67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A646A2A-5463-31BB-24B8-887E45DDAF69}" name="Orla Casey" initials="OC" userId="S::orla@momentumconsulting.ie::ee9f56f0-43a2-47ae-a5b8-d4a7d2f5cec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ja" initials="V" lastIdx="5" clrIdx="0">
    <p:extLst>
      <p:ext uri="{19B8F6BF-5375-455C-9EA6-DF929625EA0E}">
        <p15:presenceInfo xmlns:p15="http://schemas.microsoft.com/office/powerpoint/2012/main" userId="Voj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82A"/>
    <a:srgbClr val="6B9F25"/>
    <a:srgbClr val="FFFFFF"/>
    <a:srgbClr val="C4C2C3"/>
    <a:srgbClr val="D8202C"/>
    <a:srgbClr val="FEC216"/>
    <a:srgbClr val="D91F2D"/>
    <a:srgbClr val="FFC113"/>
    <a:srgbClr val="3E4554"/>
    <a:srgbClr val="4144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17" autoAdjust="0"/>
    <p:restoredTop sz="91364" autoAdjust="0"/>
  </p:normalViewPr>
  <p:slideViewPr>
    <p:cSldViewPr snapToGrid="0">
      <p:cViewPr varScale="1">
        <p:scale>
          <a:sx n="106" d="100"/>
          <a:sy n="106" d="100"/>
        </p:scale>
        <p:origin x="4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commentAuthors" Target="commentAuthors.xml"/><Relationship Id="rId65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77E7518-D7D3-A342-B9A1-57B91EA8AD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238D92-CE55-1642-B171-5E9305F007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78577-8B88-EE4C-8516-6703E5E700B5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DC253-90BB-9447-B456-77404052F1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73BA3A-C6D1-EB41-8906-A8CC76B3C0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9957D-E1A3-9D46-BB8D-8C509470E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2645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1DF58-7EE3-C448-983E-EBFA8BC3FAB5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75372A-F483-BF4C-A311-87AB670BD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9650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1pPr>
    <a:lvl2pPr marL="437999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2pPr>
    <a:lvl3pPr marL="875998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3pPr>
    <a:lvl4pPr marL="1313997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4pPr>
    <a:lvl5pPr marL="1751996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5pPr>
    <a:lvl6pPr marL="2189995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6pPr>
    <a:lvl7pPr marL="2627995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7pPr>
    <a:lvl8pPr marL="3065994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8pPr>
    <a:lvl9pPr marL="3503992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08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786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79378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08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E6A4F46-B06C-8C93-009C-3551D6043410}"/>
              </a:ext>
            </a:extLst>
          </p:cNvPr>
          <p:cNvGrpSpPr/>
          <p:nvPr userDrawn="1"/>
        </p:nvGrpSpPr>
        <p:grpSpPr>
          <a:xfrm>
            <a:off x="0" y="-35739"/>
            <a:ext cx="12192000" cy="5593064"/>
            <a:chOff x="0" y="-39857"/>
            <a:chExt cx="9964056" cy="457099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102A00-6F9F-716E-6C6B-DD677521DC74}"/>
                </a:ext>
              </a:extLst>
            </p:cNvPr>
            <p:cNvSpPr/>
            <p:nvPr userDrawn="1"/>
          </p:nvSpPr>
          <p:spPr>
            <a:xfrm>
              <a:off x="4754232" y="-29837"/>
              <a:ext cx="4680655" cy="4560978"/>
            </a:xfrm>
            <a:prstGeom prst="rect">
              <a:avLst/>
            </a:prstGeom>
            <a:solidFill>
              <a:srgbClr val="1C14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0C40A28-9A13-D0DF-BC2A-BA64D385F6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139" t="-495" r="26263" b="495"/>
            <a:stretch/>
          </p:blipFill>
          <p:spPr>
            <a:xfrm>
              <a:off x="0" y="-39857"/>
              <a:ext cx="4754232" cy="4560978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227E191-85FE-A18C-1063-212D0FAEAB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2054" r="4400"/>
            <a:stretch/>
          </p:blipFill>
          <p:spPr>
            <a:xfrm>
              <a:off x="8638839" y="-29837"/>
              <a:ext cx="1325217" cy="4560978"/>
            </a:xfrm>
            <a:prstGeom prst="rect">
              <a:avLst/>
            </a:prstGeom>
          </p:spPr>
        </p:pic>
      </p:grpSp>
      <p:sp>
        <p:nvSpPr>
          <p:cNvPr id="33" name="Freeform 32">
            <a:extLst>
              <a:ext uri="{FF2B5EF4-FFF2-40B4-BE49-F238E27FC236}">
                <a16:creationId xmlns:a16="http://schemas.microsoft.com/office/drawing/2014/main" id="{527A8425-B90A-4347-AF48-00C1D5CC2D28}"/>
              </a:ext>
            </a:extLst>
          </p:cNvPr>
          <p:cNvSpPr/>
          <p:nvPr userDrawn="1"/>
        </p:nvSpPr>
        <p:spPr>
          <a:xfrm>
            <a:off x="5311489" y="2587406"/>
            <a:ext cx="7298951" cy="1969126"/>
          </a:xfrm>
          <a:custGeom>
            <a:avLst/>
            <a:gdLst>
              <a:gd name="connsiteX0" fmla="*/ 0 w 4525730"/>
              <a:gd name="connsiteY0" fmla="*/ 0 h 3029130"/>
              <a:gd name="connsiteX1" fmla="*/ 4525731 w 4525730"/>
              <a:gd name="connsiteY1" fmla="*/ 0 h 3029130"/>
              <a:gd name="connsiteX2" fmla="*/ 4525731 w 4525730"/>
              <a:gd name="connsiteY2" fmla="*/ 3029131 h 3029130"/>
              <a:gd name="connsiteX3" fmla="*/ 1 w 4525730"/>
              <a:gd name="connsiteY3" fmla="*/ 3029131 h 302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5730" h="3029130">
                <a:moveTo>
                  <a:pt x="0" y="0"/>
                </a:moveTo>
                <a:lnTo>
                  <a:pt x="4525731" y="0"/>
                </a:lnTo>
                <a:lnTo>
                  <a:pt x="4525731" y="3029131"/>
                </a:lnTo>
                <a:lnTo>
                  <a:pt x="1" y="3029131"/>
                </a:lnTo>
                <a:close/>
              </a:path>
            </a:pathLst>
          </a:custGeom>
          <a:noFill/>
          <a:ln w="3080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069"/>
          </a:p>
        </p:txBody>
      </p:sp>
      <p:sp>
        <p:nvSpPr>
          <p:cNvPr id="56" name="Text Placeholder 32">
            <a:extLst>
              <a:ext uri="{FF2B5EF4-FFF2-40B4-BE49-F238E27FC236}">
                <a16:creationId xmlns:a16="http://schemas.microsoft.com/office/drawing/2014/main" id="{6D83AD87-72FE-A04E-9CF3-9AC1F7C649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03936" y="1246695"/>
            <a:ext cx="3557739" cy="1555466"/>
          </a:xfrm>
        </p:spPr>
        <p:txBody>
          <a:bodyPr anchor="t">
            <a:noAutofit/>
          </a:bodyPr>
          <a:lstStyle>
            <a:lvl1pPr marL="0" indent="0" algn="l">
              <a:lnSpc>
                <a:spcPts val="3154"/>
              </a:lnSpc>
              <a:spcBef>
                <a:spcPts val="0"/>
              </a:spcBef>
              <a:buNone/>
              <a:defRPr sz="3400" b="1" i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YOUR GUIDE TO BE 21 SKILLED</a:t>
            </a:r>
            <a:endParaRPr lang="en-US"/>
          </a:p>
        </p:txBody>
      </p:sp>
      <p:sp>
        <p:nvSpPr>
          <p:cNvPr id="57" name="Text Placeholder 32">
            <a:extLst>
              <a:ext uri="{FF2B5EF4-FFF2-40B4-BE49-F238E27FC236}">
                <a16:creationId xmlns:a16="http://schemas.microsoft.com/office/drawing/2014/main" id="{99F453F3-BF15-D044-B597-F7EBF76DC0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50199" y="2720655"/>
            <a:ext cx="3511476" cy="154672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i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Title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5398525-D007-B046-86E8-5EF3BD68C53F}"/>
              </a:ext>
            </a:extLst>
          </p:cNvPr>
          <p:cNvGrpSpPr/>
          <p:nvPr userDrawn="1"/>
        </p:nvGrpSpPr>
        <p:grpSpPr>
          <a:xfrm>
            <a:off x="9456007" y="5829539"/>
            <a:ext cx="2735993" cy="679345"/>
            <a:chOff x="0" y="0"/>
            <a:chExt cx="2301694" cy="5715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3FCE430-8697-AD45-9630-7F3B0A0F05BB}"/>
                </a:ext>
              </a:extLst>
            </p:cNvPr>
            <p:cNvSpPr/>
            <p:nvPr/>
          </p:nvSpPr>
          <p:spPr>
            <a:xfrm>
              <a:off x="0" y="0"/>
              <a:ext cx="2301694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62B06D4-BE0E-3F41-801B-DF6CD0A7F7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12965" y="96237"/>
              <a:ext cx="1675765" cy="3848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35" name="Text Placeholder 62">
            <a:extLst>
              <a:ext uri="{FF2B5EF4-FFF2-40B4-BE49-F238E27FC236}">
                <a16:creationId xmlns:a16="http://schemas.microsoft.com/office/drawing/2014/main" id="{CC8023F2-90DE-B90C-F4F9-B78B3046F74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-1" y="5319087"/>
            <a:ext cx="2946757" cy="624849"/>
          </a:xfrm>
          <a:solidFill>
            <a:srgbClr val="186BA8"/>
          </a:solidFill>
        </p:spPr>
        <p:txBody>
          <a:bodyPr anchor="ctr">
            <a:noAutofit/>
          </a:bodyPr>
          <a:lstStyle>
            <a:lvl1pPr marL="0" indent="0" algn="r"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z="1800"/>
              <a:t>www.</a:t>
            </a:r>
            <a:r>
              <a:rPr lang="en-US" sz="2400" b="1"/>
              <a:t>be21skilled</a:t>
            </a:r>
            <a:r>
              <a:rPr lang="en-US" sz="1800"/>
              <a:t>.eu </a:t>
            </a:r>
          </a:p>
        </p:txBody>
      </p:sp>
    </p:spTree>
    <p:extLst>
      <p:ext uri="{BB962C8B-B14F-4D97-AF65-F5344CB8AC3E}">
        <p14:creationId xmlns:p14="http://schemas.microsoft.com/office/powerpoint/2010/main" val="37555410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16AEC429-C7CB-E74A-9334-7837722EA79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8EB196D6-D69C-2F42-9841-B7A481B12B2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5260" y="401014"/>
            <a:ext cx="10644249" cy="479206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YOUR 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85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3BE49C4-98CB-9C45-BD57-28C8BFB0F07D}"/>
              </a:ext>
            </a:extLst>
          </p:cNvPr>
          <p:cNvSpPr/>
          <p:nvPr userDrawn="1"/>
        </p:nvSpPr>
        <p:spPr>
          <a:xfrm>
            <a:off x="0" y="224003"/>
            <a:ext cx="12192000" cy="4142935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69">
              <a:latin typeface="Montserrat" panose="00000500000000000000" pitchFamily="50" charset="0"/>
            </a:endParaRP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EFAA2AC1-2BB2-C547-AF06-7C9874DC88F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6246" y="5087694"/>
            <a:ext cx="4403214" cy="1346830"/>
          </a:xfrm>
        </p:spPr>
        <p:txBody>
          <a:bodyPr>
            <a:noAutofit/>
          </a:bodyPr>
          <a:lstStyle>
            <a:lvl1pPr marL="0" indent="0" algn="l">
              <a:buNone/>
              <a:defRPr sz="3600" b="1" i="0" spc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YOUR HEADING</a:t>
            </a:r>
            <a:endParaRPr lang="en-US"/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5D0ABF6D-9B7F-9841-95F1-1A05A28A9CF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779610" y="5087694"/>
            <a:ext cx="5726769" cy="1346831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30018A5E-BD0C-FB4B-BF50-C125A1DB392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302086" y="553828"/>
            <a:ext cx="6130153" cy="1964833"/>
          </a:xfrm>
          <a:custGeom>
            <a:avLst/>
            <a:gdLst>
              <a:gd name="connsiteX0" fmla="*/ 0 w 6130153"/>
              <a:gd name="connsiteY0" fmla="*/ 0 h 1964833"/>
              <a:gd name="connsiteX1" fmla="*/ 6130153 w 6130153"/>
              <a:gd name="connsiteY1" fmla="*/ 0 h 1964833"/>
              <a:gd name="connsiteX2" fmla="*/ 6130153 w 6130153"/>
              <a:gd name="connsiteY2" fmla="*/ 231958 h 1964833"/>
              <a:gd name="connsiteX3" fmla="*/ 5992823 w 6130153"/>
              <a:gd name="connsiteY3" fmla="*/ 231958 h 1964833"/>
              <a:gd name="connsiteX4" fmla="*/ 5992823 w 6130153"/>
              <a:gd name="connsiteY4" fmla="*/ 1671959 h 1964833"/>
              <a:gd name="connsiteX5" fmla="*/ 6130153 w 6130153"/>
              <a:gd name="connsiteY5" fmla="*/ 1671959 h 1964833"/>
              <a:gd name="connsiteX6" fmla="*/ 6130153 w 6130153"/>
              <a:gd name="connsiteY6" fmla="*/ 1964833 h 1964833"/>
              <a:gd name="connsiteX7" fmla="*/ 0 w 6130153"/>
              <a:gd name="connsiteY7" fmla="*/ 1964833 h 1964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30153" h="1964833">
                <a:moveTo>
                  <a:pt x="0" y="0"/>
                </a:moveTo>
                <a:lnTo>
                  <a:pt x="6130153" y="0"/>
                </a:lnTo>
                <a:lnTo>
                  <a:pt x="6130153" y="231958"/>
                </a:lnTo>
                <a:lnTo>
                  <a:pt x="5992823" y="231958"/>
                </a:lnTo>
                <a:lnTo>
                  <a:pt x="5992823" y="1671959"/>
                </a:lnTo>
                <a:lnTo>
                  <a:pt x="6130153" y="1671959"/>
                </a:lnTo>
                <a:lnTo>
                  <a:pt x="6130153" y="1964833"/>
                </a:lnTo>
                <a:lnTo>
                  <a:pt x="0" y="196483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50EA441-1AA7-7946-82C6-35FEB2BA56F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30112" y="553828"/>
            <a:ext cx="4277880" cy="1947679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A3EC1EBA-930B-364B-8FFD-A3A37D85E041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730112" y="2749084"/>
            <a:ext cx="6130153" cy="196483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72415A37-99DF-6D48-A82B-08B0B77A1BCF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7154359" y="2749084"/>
            <a:ext cx="4277880" cy="1947679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4B7423-308C-1705-5270-696C75009DCD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0753110" y="1325787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76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photo/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39">
            <a:extLst>
              <a:ext uri="{FF2B5EF4-FFF2-40B4-BE49-F238E27FC236}">
                <a16:creationId xmlns:a16="http://schemas.microsoft.com/office/drawing/2014/main" id="{BB55D3C9-D9E1-3C4C-BCEE-D89966A31615}"/>
              </a:ext>
            </a:extLst>
          </p:cNvPr>
          <p:cNvSpPr/>
          <p:nvPr userDrawn="1"/>
        </p:nvSpPr>
        <p:spPr>
          <a:xfrm>
            <a:off x="1165743" y="918406"/>
            <a:ext cx="1699375" cy="1349035"/>
          </a:xfrm>
          <a:custGeom>
            <a:avLst/>
            <a:gdLst>
              <a:gd name="connsiteX0" fmla="*/ 0 w 2273649"/>
              <a:gd name="connsiteY0" fmla="*/ 0 h 2283351"/>
              <a:gd name="connsiteX1" fmla="*/ 445816 w 2273649"/>
              <a:gd name="connsiteY1" fmla="*/ 0 h 2283351"/>
              <a:gd name="connsiteX2" fmla="*/ 445816 w 2273649"/>
              <a:gd name="connsiteY2" fmla="*/ 1879810 h 2283351"/>
              <a:gd name="connsiteX3" fmla="*/ 2273649 w 2273649"/>
              <a:gd name="connsiteY3" fmla="*/ 1879810 h 2283351"/>
              <a:gd name="connsiteX4" fmla="*/ 2273649 w 2273649"/>
              <a:gd name="connsiteY4" fmla="*/ 2283351 h 2283351"/>
              <a:gd name="connsiteX5" fmla="*/ 0 w 2273649"/>
              <a:gd name="connsiteY5" fmla="*/ 2283351 h 2283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3649" h="2283351">
                <a:moveTo>
                  <a:pt x="0" y="0"/>
                </a:moveTo>
                <a:lnTo>
                  <a:pt x="445816" y="0"/>
                </a:lnTo>
                <a:lnTo>
                  <a:pt x="445816" y="1879810"/>
                </a:lnTo>
                <a:lnTo>
                  <a:pt x="2273649" y="1879810"/>
                </a:lnTo>
                <a:lnTo>
                  <a:pt x="2273649" y="2283351"/>
                </a:lnTo>
                <a:lnTo>
                  <a:pt x="0" y="2283351"/>
                </a:lnTo>
                <a:close/>
              </a:path>
            </a:pathLst>
          </a:cu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069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7D2CEAEF-DB4C-9245-AB85-9E2643AF765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346104" y="387792"/>
            <a:ext cx="7160276" cy="730066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186BA8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9" name="Text Placeholder 32">
            <a:extLst>
              <a:ext uri="{FF2B5EF4-FFF2-40B4-BE49-F238E27FC236}">
                <a16:creationId xmlns:a16="http://schemas.microsoft.com/office/drawing/2014/main" id="{043C13A9-DCE4-E54F-B82D-25FDA2086A0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58285" y="1091007"/>
            <a:ext cx="7160273" cy="945874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55" name="Text Placeholder 32">
            <a:extLst>
              <a:ext uri="{FF2B5EF4-FFF2-40B4-BE49-F238E27FC236}">
                <a16:creationId xmlns:a16="http://schemas.microsoft.com/office/drawing/2014/main" id="{9F711D42-C3C7-F94F-A6A2-DBA59D2E1B0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346104" y="2462666"/>
            <a:ext cx="7160276" cy="730066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186BA8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6" name="Text Placeholder 32">
            <a:extLst>
              <a:ext uri="{FF2B5EF4-FFF2-40B4-BE49-F238E27FC236}">
                <a16:creationId xmlns:a16="http://schemas.microsoft.com/office/drawing/2014/main" id="{0DA45F84-5354-9B4C-B97F-2229C57C159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358285" y="3165882"/>
            <a:ext cx="7160273" cy="945874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59" name="Text Placeholder 32">
            <a:extLst>
              <a:ext uri="{FF2B5EF4-FFF2-40B4-BE49-F238E27FC236}">
                <a16:creationId xmlns:a16="http://schemas.microsoft.com/office/drawing/2014/main" id="{2E9877C6-E249-4F4E-8097-E7C44AB5FE0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358285" y="4537541"/>
            <a:ext cx="7160276" cy="730066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186BA8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0" name="Text Placeholder 32">
            <a:extLst>
              <a:ext uri="{FF2B5EF4-FFF2-40B4-BE49-F238E27FC236}">
                <a16:creationId xmlns:a16="http://schemas.microsoft.com/office/drawing/2014/main" id="{05D67838-D162-BA4F-965A-715CEE8EB1A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370466" y="5240757"/>
            <a:ext cx="7160273" cy="945874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AE122C5-B93C-2443-9586-190A159CBB8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449252" y="4604263"/>
            <a:ext cx="1839479" cy="160790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9F14B25-1234-BA4F-9F66-85ABB4C39CE6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1449252" y="2506660"/>
            <a:ext cx="1839479" cy="160790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2D6ADA64-2331-8649-9B72-19062F5F59FE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1449252" y="409057"/>
            <a:ext cx="1839479" cy="160790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7764C767-0A40-C041-96CE-FAE9BC9F5FCA}"/>
              </a:ext>
            </a:extLst>
          </p:cNvPr>
          <p:cNvSpPr/>
          <p:nvPr userDrawn="1"/>
        </p:nvSpPr>
        <p:spPr>
          <a:xfrm>
            <a:off x="1165743" y="5101627"/>
            <a:ext cx="1699375" cy="1349035"/>
          </a:xfrm>
          <a:custGeom>
            <a:avLst/>
            <a:gdLst>
              <a:gd name="connsiteX0" fmla="*/ 0 w 2273649"/>
              <a:gd name="connsiteY0" fmla="*/ 0 h 2283351"/>
              <a:gd name="connsiteX1" fmla="*/ 445816 w 2273649"/>
              <a:gd name="connsiteY1" fmla="*/ 0 h 2283351"/>
              <a:gd name="connsiteX2" fmla="*/ 445816 w 2273649"/>
              <a:gd name="connsiteY2" fmla="*/ 1879810 h 2283351"/>
              <a:gd name="connsiteX3" fmla="*/ 2273649 w 2273649"/>
              <a:gd name="connsiteY3" fmla="*/ 1879810 h 2283351"/>
              <a:gd name="connsiteX4" fmla="*/ 2273649 w 2273649"/>
              <a:gd name="connsiteY4" fmla="*/ 2283351 h 2283351"/>
              <a:gd name="connsiteX5" fmla="*/ 0 w 2273649"/>
              <a:gd name="connsiteY5" fmla="*/ 2283351 h 2283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3649" h="2283351">
                <a:moveTo>
                  <a:pt x="0" y="0"/>
                </a:moveTo>
                <a:lnTo>
                  <a:pt x="445816" y="0"/>
                </a:lnTo>
                <a:lnTo>
                  <a:pt x="445816" y="1879810"/>
                </a:lnTo>
                <a:lnTo>
                  <a:pt x="2273649" y="1879810"/>
                </a:lnTo>
                <a:lnTo>
                  <a:pt x="2273649" y="2283351"/>
                </a:lnTo>
                <a:lnTo>
                  <a:pt x="0" y="2283351"/>
                </a:lnTo>
                <a:close/>
              </a:path>
            </a:pathLst>
          </a:cu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069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FA6564EE-36DE-654D-A323-79ED5B95A582}"/>
              </a:ext>
            </a:extLst>
          </p:cNvPr>
          <p:cNvSpPr/>
          <p:nvPr userDrawn="1"/>
        </p:nvSpPr>
        <p:spPr>
          <a:xfrm>
            <a:off x="1165742" y="3004024"/>
            <a:ext cx="1699375" cy="1349035"/>
          </a:xfrm>
          <a:custGeom>
            <a:avLst/>
            <a:gdLst>
              <a:gd name="connsiteX0" fmla="*/ 0 w 2273649"/>
              <a:gd name="connsiteY0" fmla="*/ 0 h 2283351"/>
              <a:gd name="connsiteX1" fmla="*/ 445816 w 2273649"/>
              <a:gd name="connsiteY1" fmla="*/ 0 h 2283351"/>
              <a:gd name="connsiteX2" fmla="*/ 445816 w 2273649"/>
              <a:gd name="connsiteY2" fmla="*/ 1879810 h 2283351"/>
              <a:gd name="connsiteX3" fmla="*/ 2273649 w 2273649"/>
              <a:gd name="connsiteY3" fmla="*/ 1879810 h 2283351"/>
              <a:gd name="connsiteX4" fmla="*/ 2273649 w 2273649"/>
              <a:gd name="connsiteY4" fmla="*/ 2283351 h 2283351"/>
              <a:gd name="connsiteX5" fmla="*/ 0 w 2273649"/>
              <a:gd name="connsiteY5" fmla="*/ 2283351 h 2283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3649" h="2283351">
                <a:moveTo>
                  <a:pt x="0" y="0"/>
                </a:moveTo>
                <a:lnTo>
                  <a:pt x="445816" y="0"/>
                </a:lnTo>
                <a:lnTo>
                  <a:pt x="445816" y="1879810"/>
                </a:lnTo>
                <a:lnTo>
                  <a:pt x="2273649" y="1879810"/>
                </a:lnTo>
                <a:lnTo>
                  <a:pt x="2273649" y="2283351"/>
                </a:lnTo>
                <a:lnTo>
                  <a:pt x="0" y="2283351"/>
                </a:lnTo>
                <a:close/>
              </a:path>
            </a:pathLst>
          </a:cu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069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670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5AB41CE-F6BA-8449-B846-3526857402BA}"/>
              </a:ext>
            </a:extLst>
          </p:cNvPr>
          <p:cNvSpPr/>
          <p:nvPr userDrawn="1"/>
        </p:nvSpPr>
        <p:spPr>
          <a:xfrm>
            <a:off x="1" y="1723900"/>
            <a:ext cx="12191998" cy="4053499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69"/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1CFA480F-7E74-BF47-8D97-68745F852A4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73875" y="612133"/>
            <a:ext cx="10644249" cy="808786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186BA8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YOUR HEADING</a:t>
            </a:r>
            <a:endParaRPr lang="en-US"/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34A7C2CE-8B7D-0642-9F33-2728633924A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73877" y="2527915"/>
            <a:ext cx="5322123" cy="2538354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211F0D-9051-024B-9DC9-CAAD6DD6F6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429317" y="1659698"/>
            <a:ext cx="3693498" cy="5831867"/>
          </a:xfrm>
          <a:custGeom>
            <a:avLst/>
            <a:gdLst>
              <a:gd name="connsiteX0" fmla="*/ 0 w 3456000"/>
              <a:gd name="connsiteY0" fmla="*/ 0 h 4136571"/>
              <a:gd name="connsiteX1" fmla="*/ 3456000 w 3456000"/>
              <a:gd name="connsiteY1" fmla="*/ 0 h 4136571"/>
              <a:gd name="connsiteX2" fmla="*/ 3456000 w 3456000"/>
              <a:gd name="connsiteY2" fmla="*/ 4136571 h 4136571"/>
              <a:gd name="connsiteX3" fmla="*/ 0 w 3456000"/>
              <a:gd name="connsiteY3" fmla="*/ 4136571 h 413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6000" h="4136571">
                <a:moveTo>
                  <a:pt x="0" y="0"/>
                </a:moveTo>
                <a:lnTo>
                  <a:pt x="3456000" y="0"/>
                </a:lnTo>
                <a:lnTo>
                  <a:pt x="3456000" y="4136571"/>
                </a:lnTo>
                <a:lnTo>
                  <a:pt x="0" y="4136571"/>
                </a:lnTo>
                <a:close/>
              </a:path>
            </a:pathLst>
          </a:cu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35EDD9E2-AF44-6C49-9A06-EA7CD926F60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436587" y="3108173"/>
            <a:ext cx="4755412" cy="287935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8C656A-226E-21D3-AABB-2A6569605559}"/>
              </a:ext>
            </a:extLst>
          </p:cNvPr>
          <p:cNvPicPr>
            <a:picLocks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>
            <a:off x="9978123" y="1628605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9C716BEC-845A-8B40-99E1-C9C8BEB7C84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4280" y="925680"/>
            <a:ext cx="10483431" cy="804265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186BA8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YOUR HEADING</a:t>
            </a:r>
            <a:endParaRPr lang="en-US"/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AE20B737-C724-BC42-9305-29BFF3FA1BB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54282" y="1864553"/>
            <a:ext cx="10483429" cy="4439577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373F6002-DCA8-D534-F7A1-14CEDC71621A}"/>
              </a:ext>
            </a:extLst>
          </p:cNvPr>
          <p:cNvSpPr/>
          <p:nvPr userDrawn="1"/>
        </p:nvSpPr>
        <p:spPr bwMode="auto">
          <a:xfrm>
            <a:off x="1592486" y="-1"/>
            <a:ext cx="9007028" cy="345989"/>
          </a:xfrm>
          <a:custGeom>
            <a:avLst/>
            <a:gdLst>
              <a:gd name="connsiteX0" fmla="*/ 0 w 10372477"/>
              <a:gd name="connsiteY0" fmla="*/ 0 h 4977432"/>
              <a:gd name="connsiteX1" fmla="*/ 10372477 w 10372477"/>
              <a:gd name="connsiteY1" fmla="*/ 0 h 4977432"/>
              <a:gd name="connsiteX2" fmla="*/ 10372477 w 10372477"/>
              <a:gd name="connsiteY2" fmla="*/ 4977432 h 4977432"/>
              <a:gd name="connsiteX3" fmla="*/ 0 w 10372477"/>
              <a:gd name="connsiteY3" fmla="*/ 4977432 h 4977432"/>
              <a:gd name="connsiteX4" fmla="*/ 0 w 10372477"/>
              <a:gd name="connsiteY4" fmla="*/ 0 h 4977432"/>
              <a:gd name="connsiteX0" fmla="*/ 0 w 10372477"/>
              <a:gd name="connsiteY0" fmla="*/ 0 h 4977432"/>
              <a:gd name="connsiteX1" fmla="*/ 10372477 w 10372477"/>
              <a:gd name="connsiteY1" fmla="*/ 0 h 4977432"/>
              <a:gd name="connsiteX2" fmla="*/ 10372477 w 10372477"/>
              <a:gd name="connsiteY2" fmla="*/ 4977432 h 4977432"/>
              <a:gd name="connsiteX3" fmla="*/ 0 w 10372477"/>
              <a:gd name="connsiteY3" fmla="*/ 4977432 h 4977432"/>
              <a:gd name="connsiteX4" fmla="*/ 0 w 10372477"/>
              <a:gd name="connsiteY4" fmla="*/ 0 h 497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72477" h="4977432">
                <a:moveTo>
                  <a:pt x="0" y="0"/>
                </a:moveTo>
                <a:lnTo>
                  <a:pt x="10372477" y="0"/>
                </a:lnTo>
                <a:lnTo>
                  <a:pt x="10372477" y="4977432"/>
                </a:lnTo>
                <a:lnTo>
                  <a:pt x="0" y="49774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525975" b="-525975"/>
            </a:stretch>
          </a:blip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234555" tIns="117276" rIns="234555" bIns="11727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6926"/>
          </a:p>
        </p:txBody>
      </p:sp>
    </p:spTree>
    <p:extLst>
      <p:ext uri="{BB962C8B-B14F-4D97-AF65-F5344CB8AC3E}">
        <p14:creationId xmlns:p14="http://schemas.microsoft.com/office/powerpoint/2010/main" val="1978311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Slid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9C716BEC-845A-8B40-99E1-C9C8BEB7C84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4280" y="925680"/>
            <a:ext cx="10483431" cy="804265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186BA8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YOUR HEADING</a:t>
            </a:r>
            <a:endParaRPr lang="en-US"/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AE20B737-C724-BC42-9305-29BFF3FA1BB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54282" y="1864553"/>
            <a:ext cx="10483429" cy="4439577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AE20B737-C724-BC42-9305-29BFF3FA1BB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773477" y="925681"/>
            <a:ext cx="6564233" cy="5378450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CF6003F-60EF-025F-4B6D-09507F98C84D}"/>
              </a:ext>
            </a:extLst>
          </p:cNvPr>
          <p:cNvSpPr/>
          <p:nvPr userDrawn="1"/>
        </p:nvSpPr>
        <p:spPr bwMode="auto">
          <a:xfrm rot="16200000">
            <a:off x="-3196525" y="3196524"/>
            <a:ext cx="6858001" cy="464949"/>
          </a:xfrm>
          <a:custGeom>
            <a:avLst/>
            <a:gdLst>
              <a:gd name="connsiteX0" fmla="*/ 0 w 10372477"/>
              <a:gd name="connsiteY0" fmla="*/ 0 h 4977432"/>
              <a:gd name="connsiteX1" fmla="*/ 10372477 w 10372477"/>
              <a:gd name="connsiteY1" fmla="*/ 0 h 4977432"/>
              <a:gd name="connsiteX2" fmla="*/ 10372477 w 10372477"/>
              <a:gd name="connsiteY2" fmla="*/ 4977432 h 4977432"/>
              <a:gd name="connsiteX3" fmla="*/ 0 w 10372477"/>
              <a:gd name="connsiteY3" fmla="*/ 4977432 h 4977432"/>
              <a:gd name="connsiteX4" fmla="*/ 0 w 10372477"/>
              <a:gd name="connsiteY4" fmla="*/ 0 h 4977432"/>
              <a:gd name="connsiteX0" fmla="*/ 0 w 10372477"/>
              <a:gd name="connsiteY0" fmla="*/ 0 h 4977432"/>
              <a:gd name="connsiteX1" fmla="*/ 10372477 w 10372477"/>
              <a:gd name="connsiteY1" fmla="*/ 0 h 4977432"/>
              <a:gd name="connsiteX2" fmla="*/ 10372477 w 10372477"/>
              <a:gd name="connsiteY2" fmla="*/ 4977432 h 4977432"/>
              <a:gd name="connsiteX3" fmla="*/ 0 w 10372477"/>
              <a:gd name="connsiteY3" fmla="*/ 4977432 h 4977432"/>
              <a:gd name="connsiteX4" fmla="*/ 0 w 10372477"/>
              <a:gd name="connsiteY4" fmla="*/ 0 h 497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72477" h="4977432">
                <a:moveTo>
                  <a:pt x="0" y="0"/>
                </a:moveTo>
                <a:lnTo>
                  <a:pt x="10372477" y="0"/>
                </a:lnTo>
                <a:lnTo>
                  <a:pt x="10372477" y="4977432"/>
                </a:lnTo>
                <a:lnTo>
                  <a:pt x="0" y="49774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525975" b="-525975"/>
            </a:stretch>
          </a:blip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234555" tIns="117276" rIns="234555" bIns="11727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6926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9D4E8C-F0AD-ACCF-1BB8-BA9B44BC2DD2}"/>
              </a:ext>
            </a:extLst>
          </p:cNvPr>
          <p:cNvSpPr/>
          <p:nvPr userDrawn="1"/>
        </p:nvSpPr>
        <p:spPr>
          <a:xfrm>
            <a:off x="464951" y="0"/>
            <a:ext cx="399856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69"/>
          </a:p>
        </p:txBody>
      </p:sp>
      <p:sp>
        <p:nvSpPr>
          <p:cNvPr id="5" name="Text Placeholder 32">
            <a:extLst>
              <a:ext uri="{FF2B5EF4-FFF2-40B4-BE49-F238E27FC236}">
                <a16:creationId xmlns:a16="http://schemas.microsoft.com/office/drawing/2014/main" id="{56340692-36DC-AD74-587E-3A461ABA23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4280" y="925680"/>
            <a:ext cx="2834317" cy="2375459"/>
          </a:xfrm>
        </p:spPr>
        <p:txBody>
          <a:bodyPr>
            <a:noAutofit/>
          </a:bodyPr>
          <a:lstStyle>
            <a:lvl1pPr marL="0" indent="0" algn="l">
              <a:lnSpc>
                <a:spcPts val="402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YOUR 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23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E6A4F46-B06C-8C93-009C-3551D6043410}"/>
              </a:ext>
            </a:extLst>
          </p:cNvPr>
          <p:cNvGrpSpPr/>
          <p:nvPr userDrawn="1"/>
        </p:nvGrpSpPr>
        <p:grpSpPr>
          <a:xfrm>
            <a:off x="-9010" y="-23479"/>
            <a:ext cx="12189848" cy="5616042"/>
            <a:chOff x="-7363" y="-29837"/>
            <a:chExt cx="9962297" cy="458977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0C40A28-9A13-D0DF-BC2A-BA64D385F6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767" t="564" r="21651" b="3139"/>
            <a:stretch/>
          </p:blipFill>
          <p:spPr>
            <a:xfrm>
              <a:off x="4206600" y="-29837"/>
              <a:ext cx="5748334" cy="4560978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227E191-85FE-A18C-1063-212D0FAEAB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2054" r="4400"/>
            <a:stretch/>
          </p:blipFill>
          <p:spPr>
            <a:xfrm>
              <a:off x="-7363" y="-1038"/>
              <a:ext cx="1325217" cy="4560978"/>
            </a:xfrm>
            <a:prstGeom prst="rect">
              <a:avLst/>
            </a:prstGeom>
          </p:spPr>
        </p:pic>
      </p:grpSp>
      <p:sp>
        <p:nvSpPr>
          <p:cNvPr id="33" name="Freeform 32">
            <a:extLst>
              <a:ext uri="{FF2B5EF4-FFF2-40B4-BE49-F238E27FC236}">
                <a16:creationId xmlns:a16="http://schemas.microsoft.com/office/drawing/2014/main" id="{527A8425-B90A-4347-AF48-00C1D5CC2D28}"/>
              </a:ext>
            </a:extLst>
          </p:cNvPr>
          <p:cNvSpPr/>
          <p:nvPr userDrawn="1"/>
        </p:nvSpPr>
        <p:spPr>
          <a:xfrm>
            <a:off x="5311489" y="2587406"/>
            <a:ext cx="7298951" cy="1969126"/>
          </a:xfrm>
          <a:custGeom>
            <a:avLst/>
            <a:gdLst>
              <a:gd name="connsiteX0" fmla="*/ 0 w 4525730"/>
              <a:gd name="connsiteY0" fmla="*/ 0 h 3029130"/>
              <a:gd name="connsiteX1" fmla="*/ 4525731 w 4525730"/>
              <a:gd name="connsiteY1" fmla="*/ 0 h 3029130"/>
              <a:gd name="connsiteX2" fmla="*/ 4525731 w 4525730"/>
              <a:gd name="connsiteY2" fmla="*/ 3029131 h 3029130"/>
              <a:gd name="connsiteX3" fmla="*/ 1 w 4525730"/>
              <a:gd name="connsiteY3" fmla="*/ 3029131 h 302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5730" h="3029130">
                <a:moveTo>
                  <a:pt x="0" y="0"/>
                </a:moveTo>
                <a:lnTo>
                  <a:pt x="4525731" y="0"/>
                </a:lnTo>
                <a:lnTo>
                  <a:pt x="4525731" y="3029131"/>
                </a:lnTo>
                <a:lnTo>
                  <a:pt x="1" y="3029131"/>
                </a:lnTo>
                <a:close/>
              </a:path>
            </a:pathLst>
          </a:custGeom>
          <a:noFill/>
          <a:ln w="3080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069"/>
          </a:p>
        </p:txBody>
      </p:sp>
      <p:sp>
        <p:nvSpPr>
          <p:cNvPr id="56" name="Text Placeholder 32">
            <a:extLst>
              <a:ext uri="{FF2B5EF4-FFF2-40B4-BE49-F238E27FC236}">
                <a16:creationId xmlns:a16="http://schemas.microsoft.com/office/drawing/2014/main" id="{6D83AD87-72FE-A04E-9CF3-9AC1F7C649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18303" y="1286068"/>
            <a:ext cx="3557739" cy="1555466"/>
          </a:xfrm>
        </p:spPr>
        <p:txBody>
          <a:bodyPr anchor="t">
            <a:noAutofit/>
          </a:bodyPr>
          <a:lstStyle>
            <a:lvl1pPr marL="0" indent="0" algn="l">
              <a:lnSpc>
                <a:spcPts val="3154"/>
              </a:lnSpc>
              <a:spcBef>
                <a:spcPts val="0"/>
              </a:spcBef>
              <a:buNone/>
              <a:defRPr sz="3400" b="1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YOUR GUIDE TO BE 21 SKILLED</a:t>
            </a:r>
            <a:endParaRPr lang="en-US"/>
          </a:p>
        </p:txBody>
      </p:sp>
      <p:sp>
        <p:nvSpPr>
          <p:cNvPr id="57" name="Text Placeholder 32">
            <a:extLst>
              <a:ext uri="{FF2B5EF4-FFF2-40B4-BE49-F238E27FC236}">
                <a16:creationId xmlns:a16="http://schemas.microsoft.com/office/drawing/2014/main" id="{99F453F3-BF15-D044-B597-F7EBF76DC0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64566" y="2760028"/>
            <a:ext cx="3511476" cy="154672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7" name="Text Placeholder 62">
            <a:extLst>
              <a:ext uri="{FF2B5EF4-FFF2-40B4-BE49-F238E27FC236}">
                <a16:creationId xmlns:a16="http://schemas.microsoft.com/office/drawing/2014/main" id="{B3A84765-430F-A09E-81CE-6FACEF26201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6200000">
            <a:off x="-1616217" y="3735565"/>
            <a:ext cx="4835946" cy="624849"/>
          </a:xfrm>
          <a:solidFill>
            <a:srgbClr val="1C1442"/>
          </a:solidFill>
        </p:spPr>
        <p:txBody>
          <a:bodyPr anchor="ctr">
            <a:no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z="1800"/>
              <a:t>www.</a:t>
            </a:r>
            <a:r>
              <a:rPr lang="en-US" sz="2400" b="1"/>
              <a:t>be21skilled</a:t>
            </a:r>
            <a:r>
              <a:rPr lang="en-US" sz="1800"/>
              <a:t>.eu</a:t>
            </a:r>
          </a:p>
        </p:txBody>
      </p:sp>
    </p:spTree>
    <p:extLst>
      <p:ext uri="{BB962C8B-B14F-4D97-AF65-F5344CB8AC3E}">
        <p14:creationId xmlns:p14="http://schemas.microsoft.com/office/powerpoint/2010/main" val="28838065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 Placeholder 32">
            <a:extLst>
              <a:ext uri="{FF2B5EF4-FFF2-40B4-BE49-F238E27FC236}">
                <a16:creationId xmlns:a16="http://schemas.microsoft.com/office/drawing/2014/main" id="{E246BE9B-0F08-0141-BFBB-5CD2D858EA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69940" y="522012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44" name="Text Placeholder 32">
            <a:extLst>
              <a:ext uri="{FF2B5EF4-FFF2-40B4-BE49-F238E27FC236}">
                <a16:creationId xmlns:a16="http://schemas.microsoft.com/office/drawing/2014/main" id="{C9C54D80-1128-5642-AF19-023C1AFBB10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483127" y="522012"/>
            <a:ext cx="7236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Introduction</a:t>
            </a:r>
            <a:endParaRPr lang="en-US"/>
          </a:p>
        </p:txBody>
      </p:sp>
      <p:sp>
        <p:nvSpPr>
          <p:cNvPr id="145" name="Text Placeholder 32">
            <a:extLst>
              <a:ext uri="{FF2B5EF4-FFF2-40B4-BE49-F238E27FC236}">
                <a16:creationId xmlns:a16="http://schemas.microsoft.com/office/drawing/2014/main" id="{67A3DCF8-C8C1-A54D-B2A9-2AEDD386F8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9940" y="983601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46" name="Text Placeholder 32">
            <a:extLst>
              <a:ext uri="{FF2B5EF4-FFF2-40B4-BE49-F238E27FC236}">
                <a16:creationId xmlns:a16="http://schemas.microsoft.com/office/drawing/2014/main" id="{9FDD29A6-533C-7341-8E91-02079E2FE4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3127" y="983601"/>
            <a:ext cx="7236000" cy="223986"/>
          </a:xfrm>
        </p:spPr>
        <p:txBody>
          <a:bodyPr anchor="ctr">
            <a:noAutofit/>
          </a:bodyPr>
          <a:lstStyle>
            <a:lvl1pPr marL="0" marR="0" indent="0" algn="l" defTabSz="3343281" rtl="0" eaLnBrk="1" fontAlgn="auto" latinLnBrk="0" hangingPunct="1">
              <a:lnSpc>
                <a:spcPct val="100000"/>
              </a:lnSpc>
              <a:spcBef>
                <a:spcPts val="365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marL="0" marR="0" lvl="0" indent="0" algn="l" defTabSz="3343281" rtl="0" eaLnBrk="1" fontAlgn="auto" latinLnBrk="0" hangingPunct="1">
              <a:lnSpc>
                <a:spcPct val="100000"/>
              </a:lnSpc>
              <a:spcBef>
                <a:spcPts val="365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About us</a:t>
            </a:r>
            <a:endParaRPr lang="en-US"/>
          </a:p>
        </p:txBody>
      </p:sp>
      <p:sp>
        <p:nvSpPr>
          <p:cNvPr id="147" name="Text Placeholder 32">
            <a:extLst>
              <a:ext uri="{FF2B5EF4-FFF2-40B4-BE49-F238E27FC236}">
                <a16:creationId xmlns:a16="http://schemas.microsoft.com/office/drawing/2014/main" id="{57CE5420-826A-4046-981E-1B3B369552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69940" y="1409545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48" name="Text Placeholder 32">
            <a:extLst>
              <a:ext uri="{FF2B5EF4-FFF2-40B4-BE49-F238E27FC236}">
                <a16:creationId xmlns:a16="http://schemas.microsoft.com/office/drawing/2014/main" id="{3F6D97E9-C4D5-AC44-89B9-EABADCA722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83127" y="1409545"/>
            <a:ext cx="7236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The Project</a:t>
            </a:r>
            <a:endParaRPr lang="en-US"/>
          </a:p>
        </p:txBody>
      </p:sp>
      <p:sp>
        <p:nvSpPr>
          <p:cNvPr id="152" name="Text Placeholder 32">
            <a:extLst>
              <a:ext uri="{FF2B5EF4-FFF2-40B4-BE49-F238E27FC236}">
                <a16:creationId xmlns:a16="http://schemas.microsoft.com/office/drawing/2014/main" id="{1EDA7C9E-6821-614B-B581-5907A46DAE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9940" y="1822311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04</a:t>
            </a:r>
            <a:endParaRPr lang="en-US"/>
          </a:p>
        </p:txBody>
      </p:sp>
      <p:sp>
        <p:nvSpPr>
          <p:cNvPr id="156" name="Text Placeholder 32">
            <a:extLst>
              <a:ext uri="{FF2B5EF4-FFF2-40B4-BE49-F238E27FC236}">
                <a16:creationId xmlns:a16="http://schemas.microsoft.com/office/drawing/2014/main" id="{3EECCB46-72D7-5740-9CED-11684DF47D5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83127" y="1822311"/>
            <a:ext cx="7236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Gallery</a:t>
            </a:r>
            <a:endParaRPr lang="en-US"/>
          </a:p>
        </p:txBody>
      </p:sp>
      <p:sp>
        <p:nvSpPr>
          <p:cNvPr id="158" name="Text Placeholder 32">
            <a:extLst>
              <a:ext uri="{FF2B5EF4-FFF2-40B4-BE49-F238E27FC236}">
                <a16:creationId xmlns:a16="http://schemas.microsoft.com/office/drawing/2014/main" id="{2B4AC3CD-CBEF-5E4F-B4DD-BD4814C7F0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69940" y="2248673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05</a:t>
            </a:r>
            <a:endParaRPr lang="en-US"/>
          </a:p>
        </p:txBody>
      </p:sp>
      <p:sp>
        <p:nvSpPr>
          <p:cNvPr id="159" name="Text Placeholder 32">
            <a:extLst>
              <a:ext uri="{FF2B5EF4-FFF2-40B4-BE49-F238E27FC236}">
                <a16:creationId xmlns:a16="http://schemas.microsoft.com/office/drawing/2014/main" id="{F367CBF7-CF02-8943-9062-D02DDFD8E2D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3127" y="2248673"/>
            <a:ext cx="7236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Our Team</a:t>
            </a:r>
            <a:endParaRPr lang="en-US"/>
          </a:p>
        </p:txBody>
      </p:sp>
      <p:sp>
        <p:nvSpPr>
          <p:cNvPr id="161" name="Text Placeholder 32">
            <a:extLst>
              <a:ext uri="{FF2B5EF4-FFF2-40B4-BE49-F238E27FC236}">
                <a16:creationId xmlns:a16="http://schemas.microsoft.com/office/drawing/2014/main" id="{BA3A5A09-F937-7549-8085-E87DDB3C343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869940" y="2692614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06</a:t>
            </a:r>
            <a:endParaRPr lang="en-US"/>
          </a:p>
        </p:txBody>
      </p:sp>
      <p:sp>
        <p:nvSpPr>
          <p:cNvPr id="162" name="Text Placeholder 32">
            <a:extLst>
              <a:ext uri="{FF2B5EF4-FFF2-40B4-BE49-F238E27FC236}">
                <a16:creationId xmlns:a16="http://schemas.microsoft.com/office/drawing/2014/main" id="{3125800D-400A-CB4E-BB45-05A321F773E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483127" y="2692614"/>
            <a:ext cx="7236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Question and Answers</a:t>
            </a:r>
            <a:endParaRPr lang="en-US"/>
          </a:p>
        </p:txBody>
      </p:sp>
      <p:sp>
        <p:nvSpPr>
          <p:cNvPr id="163" name="Text Placeholder 32">
            <a:extLst>
              <a:ext uri="{FF2B5EF4-FFF2-40B4-BE49-F238E27FC236}">
                <a16:creationId xmlns:a16="http://schemas.microsoft.com/office/drawing/2014/main" id="{8BE77D08-2226-F241-BD4C-C1EE8B229A9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869940" y="3176881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07</a:t>
            </a:r>
            <a:endParaRPr lang="en-US"/>
          </a:p>
        </p:txBody>
      </p:sp>
      <p:sp>
        <p:nvSpPr>
          <p:cNvPr id="164" name="Text Placeholder 32">
            <a:extLst>
              <a:ext uri="{FF2B5EF4-FFF2-40B4-BE49-F238E27FC236}">
                <a16:creationId xmlns:a16="http://schemas.microsoft.com/office/drawing/2014/main" id="{32184336-7547-9A40-A148-9E9B78DCBBAF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483127" y="3176881"/>
            <a:ext cx="7236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Conclusion</a:t>
            </a:r>
            <a:endParaRPr lang="en-US"/>
          </a:p>
        </p:txBody>
      </p:sp>
      <p:sp>
        <p:nvSpPr>
          <p:cNvPr id="58" name="Text Placeholder 32">
            <a:extLst>
              <a:ext uri="{FF2B5EF4-FFF2-40B4-BE49-F238E27FC236}">
                <a16:creationId xmlns:a16="http://schemas.microsoft.com/office/drawing/2014/main" id="{A7E9440F-DDEC-434B-9346-8F02B164E9B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32833" y="664536"/>
            <a:ext cx="2460998" cy="594309"/>
          </a:xfrm>
        </p:spPr>
        <p:txBody>
          <a:bodyPr anchor="ctr">
            <a:noAutofit/>
          </a:bodyPr>
          <a:lstStyle>
            <a:lvl1pPr marL="0" indent="0" algn="l">
              <a:lnSpc>
                <a:spcPts val="3590"/>
              </a:lnSpc>
              <a:spcBef>
                <a:spcPts val="0"/>
              </a:spcBef>
              <a:buNone/>
              <a:defRPr sz="3600" b="1" i="0" spc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TABLE OF CONTENTS</a:t>
            </a:r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925AF36-36AA-B9EE-7A29-889B605DE0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62" r="700" b="83238"/>
          <a:stretch/>
        </p:blipFill>
        <p:spPr>
          <a:xfrm rot="16200000">
            <a:off x="-3150617" y="3130667"/>
            <a:ext cx="6877951" cy="5767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95E9240-C10D-8849-BAE0-7C438EC081DC}"/>
              </a:ext>
            </a:extLst>
          </p:cNvPr>
          <p:cNvGrpSpPr/>
          <p:nvPr userDrawn="1"/>
        </p:nvGrpSpPr>
        <p:grpSpPr>
          <a:xfrm>
            <a:off x="3712795" y="839176"/>
            <a:ext cx="8204056" cy="1773167"/>
            <a:chOff x="2315424" y="2387814"/>
            <a:chExt cx="7663872" cy="1299876"/>
          </a:xfrm>
          <a:solidFill>
            <a:srgbClr val="186BA8"/>
          </a:solidFill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F0747C1-EB9A-C241-9511-DEA85DB5444C}"/>
                </a:ext>
              </a:extLst>
            </p:cNvPr>
            <p:cNvGrpSpPr/>
            <p:nvPr userDrawn="1"/>
          </p:nvGrpSpPr>
          <p:grpSpPr>
            <a:xfrm>
              <a:off x="2315424" y="2387814"/>
              <a:ext cx="7663872" cy="978369"/>
              <a:chOff x="1265109" y="2728756"/>
              <a:chExt cx="4752000" cy="1525304"/>
            </a:xfrm>
            <a:grpFill/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683CB224-BC37-A449-A879-B518A8300CF6}"/>
                  </a:ext>
                </a:extLst>
              </p:cNvPr>
              <p:cNvSpPr/>
              <p:nvPr userDrawn="1"/>
            </p:nvSpPr>
            <p:spPr>
              <a:xfrm>
                <a:off x="1265109" y="2728756"/>
                <a:ext cx="4752000" cy="21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58">
                  <a:latin typeface="Montserrat" panose="00000500000000000000" pitchFamily="50" charset="0"/>
                </a:endParaRP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5E0C682E-9999-0944-9853-BF0C05DDBEFD}"/>
                  </a:ext>
                </a:extLst>
              </p:cNvPr>
              <p:cNvSpPr/>
              <p:nvPr userDrawn="1"/>
            </p:nvSpPr>
            <p:spPr>
              <a:xfrm>
                <a:off x="1265109" y="3229991"/>
                <a:ext cx="4752000" cy="21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58">
                  <a:latin typeface="Montserrat" panose="00000500000000000000" pitchFamily="50" charset="0"/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CFBE4FB1-974E-C042-9FE7-2EC8CB8A2A56}"/>
                  </a:ext>
                </a:extLst>
              </p:cNvPr>
              <p:cNvSpPr/>
              <p:nvPr userDrawn="1"/>
            </p:nvSpPr>
            <p:spPr>
              <a:xfrm>
                <a:off x="1265109" y="3731226"/>
                <a:ext cx="4752000" cy="21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58">
                  <a:latin typeface="Montserrat" panose="00000500000000000000" pitchFamily="50" charset="0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895CE4C3-6683-AB4A-B2F4-EAA4EBA84200}"/>
                  </a:ext>
                </a:extLst>
              </p:cNvPr>
              <p:cNvSpPr/>
              <p:nvPr userDrawn="1"/>
            </p:nvSpPr>
            <p:spPr>
              <a:xfrm>
                <a:off x="1265109" y="4232460"/>
                <a:ext cx="4752000" cy="21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58">
                  <a:latin typeface="Montserrat" panose="00000500000000000000" pitchFamily="50" charset="0"/>
                </a:endParaRPr>
              </a:p>
            </p:txBody>
          </p:sp>
        </p:grp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5748608-FDE9-4648-BB0B-46BD9D014EC5}"/>
                </a:ext>
              </a:extLst>
            </p:cNvPr>
            <p:cNvSpPr/>
            <p:nvPr userDrawn="1"/>
          </p:nvSpPr>
          <p:spPr>
            <a:xfrm>
              <a:off x="2315424" y="3673835"/>
              <a:ext cx="7663872" cy="13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58">
                <a:latin typeface="Montserrat" panose="00000500000000000000" pitchFamily="50" charset="0"/>
              </a:endParaRPr>
            </a:p>
          </p:txBody>
        </p:sp>
      </p:grpSp>
      <p:sp>
        <p:nvSpPr>
          <p:cNvPr id="14" name="Text Placeholder 32">
            <a:extLst>
              <a:ext uri="{FF2B5EF4-FFF2-40B4-BE49-F238E27FC236}">
                <a16:creationId xmlns:a16="http://schemas.microsoft.com/office/drawing/2014/main" id="{AC7C9F82-8C1A-E990-F262-A12DBBFC0CA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869940" y="3599509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08</a:t>
            </a:r>
            <a:endParaRPr lang="en-US"/>
          </a:p>
        </p:txBody>
      </p:sp>
      <p:sp>
        <p:nvSpPr>
          <p:cNvPr id="15" name="Text Placeholder 32">
            <a:extLst>
              <a:ext uri="{FF2B5EF4-FFF2-40B4-BE49-F238E27FC236}">
                <a16:creationId xmlns:a16="http://schemas.microsoft.com/office/drawing/2014/main" id="{6BACD29F-CE8E-DD2B-AF73-458A329D31D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483127" y="3599509"/>
            <a:ext cx="7236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The Project</a:t>
            </a:r>
            <a:endParaRPr lang="en-US"/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F4F2598F-7670-4358-8438-B38C70AC48A2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869940" y="4012275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09</a:t>
            </a:r>
            <a:endParaRPr lang="en-US"/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911D1776-2E15-3CC1-95D6-1E5DD81890D4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3869940" y="4438637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10</a:t>
            </a:r>
            <a:endParaRPr lang="en-US"/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50B3FD82-56E1-1CBC-018B-D2386FCFAE16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869940" y="4882578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11</a:t>
            </a:r>
            <a:endParaRPr lang="en-US"/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05757204-1432-36D4-2347-54F5282E19E5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869940" y="5366845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12</a:t>
            </a:r>
            <a:endParaRPr lang="en-US"/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55A15E2E-ED06-D90C-076E-D77249C034B1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483127" y="5366845"/>
            <a:ext cx="7236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Conclusion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72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7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/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DA844F8-FCB0-C045-A083-951082B6589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84606" y="0"/>
            <a:ext cx="4993772" cy="6858000"/>
          </a:xfrm>
          <a:custGeom>
            <a:avLst/>
            <a:gdLst>
              <a:gd name="connsiteX0" fmla="*/ 0 w 4993772"/>
              <a:gd name="connsiteY0" fmla="*/ 0 h 6858000"/>
              <a:gd name="connsiteX1" fmla="*/ 4993772 w 4993772"/>
              <a:gd name="connsiteY1" fmla="*/ 0 h 6858000"/>
              <a:gd name="connsiteX2" fmla="*/ 4993772 w 4993772"/>
              <a:gd name="connsiteY2" fmla="*/ 6858000 h 6858000"/>
              <a:gd name="connsiteX3" fmla="*/ 0 w 4993772"/>
              <a:gd name="connsiteY3" fmla="*/ 6858000 h 6858000"/>
              <a:gd name="connsiteX4" fmla="*/ 0 w 4993772"/>
              <a:gd name="connsiteY4" fmla="*/ 6301946 h 6858000"/>
              <a:gd name="connsiteX5" fmla="*/ 180000 w 4993772"/>
              <a:gd name="connsiteY5" fmla="*/ 6301946 h 6858000"/>
              <a:gd name="connsiteX6" fmla="*/ 180000 w 4993772"/>
              <a:gd name="connsiteY6" fmla="*/ 4861945 h 6858000"/>
              <a:gd name="connsiteX7" fmla="*/ 0 w 4993772"/>
              <a:gd name="connsiteY7" fmla="*/ 48619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93772" h="6858000">
                <a:moveTo>
                  <a:pt x="0" y="0"/>
                </a:moveTo>
                <a:lnTo>
                  <a:pt x="4993772" y="0"/>
                </a:lnTo>
                <a:lnTo>
                  <a:pt x="4993772" y="6858000"/>
                </a:lnTo>
                <a:lnTo>
                  <a:pt x="0" y="6858000"/>
                </a:lnTo>
                <a:lnTo>
                  <a:pt x="0" y="6301946"/>
                </a:lnTo>
                <a:lnTo>
                  <a:pt x="180000" y="6301946"/>
                </a:lnTo>
                <a:lnTo>
                  <a:pt x="180000" y="4861945"/>
                </a:lnTo>
                <a:lnTo>
                  <a:pt x="0" y="48619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CAF944C7-C217-DB48-AC66-EC08BD9F2E6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890795" y="738798"/>
            <a:ext cx="6776598" cy="842867"/>
          </a:xfrm>
        </p:spPr>
        <p:txBody>
          <a:bodyPr>
            <a:noAutofit/>
          </a:bodyPr>
          <a:lstStyle>
            <a:lvl1pPr marL="0" indent="0" algn="l">
              <a:buNone/>
              <a:defRPr sz="3600" b="1" i="0" spc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YOUR HEADING</a:t>
            </a:r>
            <a:endParaRPr lang="en-US"/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64ED5023-80E2-C04D-8620-99E5F464CE9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727723" y="2412091"/>
            <a:ext cx="4939670" cy="3889855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74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38BA31-936A-F4AF-6204-6698AEF46A62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95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75" userDrawn="1">
          <p15:clr>
            <a:srgbClr val="FBAE40"/>
          </p15:clr>
        </p15:guide>
        <p15:guide id="2" pos="71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72EE2CF0-D590-9D49-88CE-03DDDC527C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45059" y="994716"/>
            <a:ext cx="4279038" cy="757034"/>
          </a:xfrm>
          <a:effectLst>
            <a:glow rad="127000">
              <a:srgbClr val="414141"/>
            </a:glow>
          </a:effectLst>
        </p:spPr>
        <p:txBody>
          <a:bodyPr>
            <a:noAutofit/>
          </a:bodyPr>
          <a:lstStyle>
            <a:lvl1pPr marL="0" indent="0" algn="r">
              <a:buNone/>
              <a:defRPr sz="11613" b="1">
                <a:solidFill>
                  <a:srgbClr val="1C144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01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C9115F-7F21-AB8F-4850-E307E72545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68" t="-5799" r="12668" b="81249"/>
          <a:stretch/>
        </p:blipFill>
        <p:spPr>
          <a:xfrm>
            <a:off x="0" y="3959835"/>
            <a:ext cx="12192000" cy="1903450"/>
          </a:xfrm>
          <a:prstGeom prst="rect">
            <a:avLst/>
          </a:prstGeom>
        </p:spPr>
      </p:pic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5A1F1DAD-078A-A73A-851E-3376F966C15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-1" y="774915"/>
            <a:ext cx="7377194" cy="4244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4C0AFDB2-F4C8-2497-DE89-16ABCC9A30E6}"/>
              </a:ext>
            </a:extLst>
          </p:cNvPr>
          <p:cNvSpPr/>
          <p:nvPr userDrawn="1"/>
        </p:nvSpPr>
        <p:spPr>
          <a:xfrm rot="5400000">
            <a:off x="7856728" y="743899"/>
            <a:ext cx="86263" cy="1080000"/>
          </a:xfrm>
          <a:custGeom>
            <a:avLst/>
            <a:gdLst>
              <a:gd name="connsiteX0" fmla="*/ 0 w 86263"/>
              <a:gd name="connsiteY0" fmla="*/ 0 h 1868579"/>
              <a:gd name="connsiteX1" fmla="*/ 86263 w 86263"/>
              <a:gd name="connsiteY1" fmla="*/ 0 h 1868579"/>
              <a:gd name="connsiteX2" fmla="*/ 86263 w 86263"/>
              <a:gd name="connsiteY2" fmla="*/ 1868580 h 1868579"/>
              <a:gd name="connsiteX3" fmla="*/ 0 w 86263"/>
              <a:gd name="connsiteY3" fmla="*/ 1868580 h 1868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3" h="1868579">
                <a:moveTo>
                  <a:pt x="0" y="0"/>
                </a:moveTo>
                <a:lnTo>
                  <a:pt x="86263" y="0"/>
                </a:lnTo>
                <a:lnTo>
                  <a:pt x="86263" y="1868580"/>
                </a:lnTo>
                <a:lnTo>
                  <a:pt x="0" y="1868580"/>
                </a:lnTo>
                <a:close/>
              </a:path>
            </a:pathLst>
          </a:custGeom>
          <a:gradFill flip="none" rotWithShape="1">
            <a:gsLst>
              <a:gs pos="22000">
                <a:srgbClr val="1C1442"/>
              </a:gs>
              <a:gs pos="64000">
                <a:srgbClr val="8A2061"/>
              </a:gs>
              <a:gs pos="100000">
                <a:srgbClr val="1C1442"/>
              </a:gs>
            </a:gsLst>
            <a:path path="circle">
              <a:fillToRect l="100000" t="100000"/>
            </a:path>
            <a:tileRect r="-100000" b="-100000"/>
          </a:gradFill>
          <a:ln w="3080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320215C-2ADA-6008-9C24-7D5642C297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34200" y="1109465"/>
            <a:ext cx="3113515" cy="2850370"/>
          </a:xfrm>
          <a:effectLst>
            <a:glow rad="127000">
              <a:srgbClr val="414141"/>
            </a:glow>
          </a:effectLst>
        </p:spPr>
        <p:txBody>
          <a:bodyPr>
            <a:noAutofit/>
          </a:bodyPr>
          <a:lstStyle>
            <a:lvl1pPr marL="0" indent="0" algn="l">
              <a:buNone/>
              <a:defRPr sz="2800" b="0">
                <a:solidFill>
                  <a:srgbClr val="1C144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EA9094F-CE4B-0154-3FA5-E8699A6251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44955" y="1970828"/>
            <a:ext cx="4568533" cy="2513490"/>
          </a:xfrm>
          <a:effectLst>
            <a:glow rad="127000">
              <a:srgbClr val="414141"/>
            </a:glow>
          </a:effectLst>
        </p:spPr>
        <p:txBody>
          <a:bodyPr>
            <a:noAutofit/>
          </a:bodyPr>
          <a:lstStyle>
            <a:lvl1pPr marL="0" indent="0" algn="r">
              <a:buNone/>
              <a:defRPr sz="20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033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94DD511-F818-3742-804D-F48935BFC77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74559" y="546533"/>
            <a:ext cx="5884396" cy="5640006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84BE7BB-B86A-F14B-AAC9-4DF7A79CCB0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73723" y="2843169"/>
            <a:ext cx="4654800" cy="3343370"/>
          </a:xfrm>
          <a:custGeom>
            <a:avLst/>
            <a:gdLst>
              <a:gd name="connsiteX0" fmla="*/ 0 w 4654800"/>
              <a:gd name="connsiteY0" fmla="*/ 0 h 3343370"/>
              <a:gd name="connsiteX1" fmla="*/ 4654800 w 4654800"/>
              <a:gd name="connsiteY1" fmla="*/ 0 h 3343370"/>
              <a:gd name="connsiteX2" fmla="*/ 4654800 w 4654800"/>
              <a:gd name="connsiteY2" fmla="*/ 3343370 h 3343370"/>
              <a:gd name="connsiteX3" fmla="*/ 0 w 4654800"/>
              <a:gd name="connsiteY3" fmla="*/ 3343370 h 3343370"/>
              <a:gd name="connsiteX4" fmla="*/ 0 w 4654800"/>
              <a:gd name="connsiteY4" fmla="*/ 2836855 h 3343370"/>
              <a:gd name="connsiteX5" fmla="*/ 245549 w 4654800"/>
              <a:gd name="connsiteY5" fmla="*/ 2836855 h 3343370"/>
              <a:gd name="connsiteX6" fmla="*/ 245549 w 4654800"/>
              <a:gd name="connsiteY6" fmla="*/ 1396854 h 3343370"/>
              <a:gd name="connsiteX7" fmla="*/ 0 w 4654800"/>
              <a:gd name="connsiteY7" fmla="*/ 1396854 h 3343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54800" h="3343370">
                <a:moveTo>
                  <a:pt x="0" y="0"/>
                </a:moveTo>
                <a:lnTo>
                  <a:pt x="4654800" y="0"/>
                </a:lnTo>
                <a:lnTo>
                  <a:pt x="4654800" y="3343370"/>
                </a:lnTo>
                <a:lnTo>
                  <a:pt x="0" y="3343370"/>
                </a:lnTo>
                <a:lnTo>
                  <a:pt x="0" y="2836855"/>
                </a:lnTo>
                <a:lnTo>
                  <a:pt x="245549" y="2836855"/>
                </a:lnTo>
                <a:lnTo>
                  <a:pt x="245549" y="1396854"/>
                </a:lnTo>
                <a:lnTo>
                  <a:pt x="0" y="139685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B0BC1973-E64D-D942-9664-0F5CC3679F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73723" y="566733"/>
            <a:ext cx="4654800" cy="205227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201952-544A-D4AA-A62D-6FC8980B06B7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14569" y="4782595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74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FB69382-839E-D646-89C9-E5867CB9B0E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5875886" cy="6858000"/>
          </a:xfrm>
          <a:custGeom>
            <a:avLst/>
            <a:gdLst>
              <a:gd name="connsiteX0" fmla="*/ 0 w 5875886"/>
              <a:gd name="connsiteY0" fmla="*/ 0 h 6858000"/>
              <a:gd name="connsiteX1" fmla="*/ 5875886 w 5875886"/>
              <a:gd name="connsiteY1" fmla="*/ 0 h 6858000"/>
              <a:gd name="connsiteX2" fmla="*/ 5875886 w 5875886"/>
              <a:gd name="connsiteY2" fmla="*/ 737390 h 6858000"/>
              <a:gd name="connsiteX3" fmla="*/ 5688883 w 5875886"/>
              <a:gd name="connsiteY3" fmla="*/ 737390 h 6858000"/>
              <a:gd name="connsiteX4" fmla="*/ 5688883 w 5875886"/>
              <a:gd name="connsiteY4" fmla="*/ 2177391 h 6858000"/>
              <a:gd name="connsiteX5" fmla="*/ 5875886 w 5875886"/>
              <a:gd name="connsiteY5" fmla="*/ 2177391 h 6858000"/>
              <a:gd name="connsiteX6" fmla="*/ 5875886 w 5875886"/>
              <a:gd name="connsiteY6" fmla="*/ 6858000 h 6858000"/>
              <a:gd name="connsiteX7" fmla="*/ 0 w 587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75886" h="6858000">
                <a:moveTo>
                  <a:pt x="0" y="0"/>
                </a:moveTo>
                <a:lnTo>
                  <a:pt x="5875886" y="0"/>
                </a:lnTo>
                <a:lnTo>
                  <a:pt x="5875886" y="737390"/>
                </a:lnTo>
                <a:lnTo>
                  <a:pt x="5688883" y="737390"/>
                </a:lnTo>
                <a:lnTo>
                  <a:pt x="5688883" y="2177391"/>
                </a:lnTo>
                <a:lnTo>
                  <a:pt x="5875886" y="2177391"/>
                </a:lnTo>
                <a:lnTo>
                  <a:pt x="5875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D1327D4F-D423-AA4A-B02C-CB1BD40DADE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621429" y="1034821"/>
            <a:ext cx="4951851" cy="845139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YOUR HEADING</a:t>
            </a:r>
            <a:endParaRPr lang="en-US"/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0D0EC778-7AF1-8B42-A6E0-0E1E706BF8C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621429" y="2603039"/>
            <a:ext cx="4939670" cy="3466570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74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92B4B6-B0E6-33B6-C463-24FFD09193FA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5145284" y="1280991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92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B587D0C7-C4F0-F44B-8FD9-25E71566265C}"/>
              </a:ext>
            </a:extLst>
          </p:cNvPr>
          <p:cNvGrpSpPr/>
          <p:nvPr userDrawn="1"/>
        </p:nvGrpSpPr>
        <p:grpSpPr>
          <a:xfrm>
            <a:off x="2031600" y="-4917"/>
            <a:ext cx="8128800" cy="4665503"/>
            <a:chOff x="987424" y="0"/>
            <a:chExt cx="5584826" cy="325414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7FAD2C0-DBDF-CC43-8DF5-5E7DB4F84012}"/>
                </a:ext>
              </a:extLst>
            </p:cNvPr>
            <p:cNvSpPr/>
            <p:nvPr userDrawn="1"/>
          </p:nvSpPr>
          <p:spPr bwMode="auto">
            <a:xfrm>
              <a:off x="987424" y="215901"/>
              <a:ext cx="5584826" cy="3038241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145436" tIns="72717" rIns="145436" bIns="72717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 sz="6926"/>
            </a:p>
          </p:txBody>
        </p:sp>
        <p:sp>
          <p:nvSpPr>
            <p:cNvPr id="22" name="Rectangle 5">
              <a:extLst>
                <a:ext uri="{FF2B5EF4-FFF2-40B4-BE49-F238E27FC236}">
                  <a16:creationId xmlns:a16="http://schemas.microsoft.com/office/drawing/2014/main" id="{BB91B351-EDDA-B34A-B0F8-DBC4CBB99DAF}"/>
                </a:ext>
              </a:extLst>
            </p:cNvPr>
            <p:cNvSpPr/>
            <p:nvPr userDrawn="1"/>
          </p:nvSpPr>
          <p:spPr bwMode="auto">
            <a:xfrm>
              <a:off x="987424" y="0"/>
              <a:ext cx="5584826" cy="300434"/>
            </a:xfrm>
            <a:custGeom>
              <a:avLst/>
              <a:gdLst>
                <a:gd name="connsiteX0" fmla="*/ 0 w 10372477"/>
                <a:gd name="connsiteY0" fmla="*/ 0 h 4977432"/>
                <a:gd name="connsiteX1" fmla="*/ 10372477 w 10372477"/>
                <a:gd name="connsiteY1" fmla="*/ 0 h 4977432"/>
                <a:gd name="connsiteX2" fmla="*/ 10372477 w 10372477"/>
                <a:gd name="connsiteY2" fmla="*/ 4977432 h 4977432"/>
                <a:gd name="connsiteX3" fmla="*/ 0 w 10372477"/>
                <a:gd name="connsiteY3" fmla="*/ 4977432 h 4977432"/>
                <a:gd name="connsiteX4" fmla="*/ 0 w 10372477"/>
                <a:gd name="connsiteY4" fmla="*/ 0 h 4977432"/>
                <a:gd name="connsiteX0" fmla="*/ 0 w 10372477"/>
                <a:gd name="connsiteY0" fmla="*/ 0 h 4977432"/>
                <a:gd name="connsiteX1" fmla="*/ 10372477 w 10372477"/>
                <a:gd name="connsiteY1" fmla="*/ 0 h 4977432"/>
                <a:gd name="connsiteX2" fmla="*/ 10372477 w 10372477"/>
                <a:gd name="connsiteY2" fmla="*/ 4977432 h 4977432"/>
                <a:gd name="connsiteX3" fmla="*/ 0 w 10372477"/>
                <a:gd name="connsiteY3" fmla="*/ 4977432 h 4977432"/>
                <a:gd name="connsiteX4" fmla="*/ 0 w 10372477"/>
                <a:gd name="connsiteY4" fmla="*/ 0 h 497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72477" h="4977432">
                  <a:moveTo>
                    <a:pt x="0" y="0"/>
                  </a:moveTo>
                  <a:lnTo>
                    <a:pt x="10372477" y="0"/>
                  </a:lnTo>
                  <a:lnTo>
                    <a:pt x="10372477" y="4977432"/>
                  </a:lnTo>
                  <a:lnTo>
                    <a:pt x="0" y="4977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t="-525975" b="-525975"/>
              </a:stretch>
            </a:blip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145436" tIns="72717" rIns="145436" bIns="72717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 sz="6926"/>
            </a:p>
          </p:txBody>
        </p:sp>
      </p:grp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8E42465-1BA7-D440-A53F-E8A7AD1B0B4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2031600 w 12192000"/>
              <a:gd name="connsiteY1" fmla="*/ 0 h 6858000"/>
              <a:gd name="connsiteX2" fmla="*/ 2031600 w 12192000"/>
              <a:gd name="connsiteY2" fmla="*/ 304623 h 6858000"/>
              <a:gd name="connsiteX3" fmla="*/ 2031600 w 12192000"/>
              <a:gd name="connsiteY3" fmla="*/ 425819 h 6858000"/>
              <a:gd name="connsiteX4" fmla="*/ 2031600 w 12192000"/>
              <a:gd name="connsiteY4" fmla="*/ 4660586 h 6858000"/>
              <a:gd name="connsiteX5" fmla="*/ 10160400 w 12192000"/>
              <a:gd name="connsiteY5" fmla="*/ 4660586 h 6858000"/>
              <a:gd name="connsiteX6" fmla="*/ 10160400 w 12192000"/>
              <a:gd name="connsiteY6" fmla="*/ 425819 h 6858000"/>
              <a:gd name="connsiteX7" fmla="*/ 10160400 w 12192000"/>
              <a:gd name="connsiteY7" fmla="*/ 304623 h 6858000"/>
              <a:gd name="connsiteX8" fmla="*/ 1016040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2031600" y="0"/>
                </a:lnTo>
                <a:lnTo>
                  <a:pt x="2031600" y="304623"/>
                </a:lnTo>
                <a:lnTo>
                  <a:pt x="2031600" y="425819"/>
                </a:lnTo>
                <a:lnTo>
                  <a:pt x="2031600" y="4660586"/>
                </a:lnTo>
                <a:lnTo>
                  <a:pt x="10160400" y="4660586"/>
                </a:lnTo>
                <a:lnTo>
                  <a:pt x="10160400" y="425819"/>
                </a:lnTo>
                <a:lnTo>
                  <a:pt x="10160400" y="304623"/>
                </a:lnTo>
                <a:lnTo>
                  <a:pt x="10160400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ext Placeholder 32">
            <a:extLst>
              <a:ext uri="{FF2B5EF4-FFF2-40B4-BE49-F238E27FC236}">
                <a16:creationId xmlns:a16="http://schemas.microsoft.com/office/drawing/2014/main" id="{3F020C69-ED5E-F94A-97D2-8608828E755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363461" y="676344"/>
            <a:ext cx="7465079" cy="723352"/>
          </a:xfrm>
        </p:spPr>
        <p:txBody>
          <a:bodyPr>
            <a:noAutofit/>
          </a:bodyPr>
          <a:lstStyle>
            <a:lvl1pPr marL="0" indent="0" algn="ctr">
              <a:buNone/>
              <a:defRPr sz="3600" b="1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YOUR HEADING</a:t>
            </a:r>
            <a:endParaRPr lang="en-US"/>
          </a:p>
        </p:txBody>
      </p:sp>
      <p:sp>
        <p:nvSpPr>
          <p:cNvPr id="14" name="Text Placeholder 32">
            <a:extLst>
              <a:ext uri="{FF2B5EF4-FFF2-40B4-BE49-F238E27FC236}">
                <a16:creationId xmlns:a16="http://schemas.microsoft.com/office/drawing/2014/main" id="{507FF297-8125-B740-A6B3-F1766B3775B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363461" y="1694964"/>
            <a:ext cx="7465079" cy="2654613"/>
          </a:xfrm>
        </p:spPr>
        <p:txBody>
          <a:bodyPr numCol="1" spcCol="2880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737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460BEF3-61C2-4742-AAA9-8A775E25A8B1}"/>
              </a:ext>
            </a:extLst>
          </p:cNvPr>
          <p:cNvGrpSpPr/>
          <p:nvPr userDrawn="1"/>
        </p:nvGrpSpPr>
        <p:grpSpPr>
          <a:xfrm rot="5400000">
            <a:off x="1642620" y="-686627"/>
            <a:ext cx="4845505" cy="8130745"/>
            <a:chOff x="987424" y="0"/>
            <a:chExt cx="5584826" cy="566975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EE93A69-EE97-8E46-B290-315304A87853}"/>
                </a:ext>
              </a:extLst>
            </p:cNvPr>
            <p:cNvSpPr/>
            <p:nvPr userDrawn="1"/>
          </p:nvSpPr>
          <p:spPr bwMode="auto">
            <a:xfrm>
              <a:off x="987424" y="215901"/>
              <a:ext cx="5584826" cy="5453856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145436" tIns="72717" rIns="145436" bIns="72717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 sz="6926"/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id="{9AF571A1-90AF-2040-A9E6-44B98CE9D84A}"/>
                </a:ext>
              </a:extLst>
            </p:cNvPr>
            <p:cNvSpPr/>
            <p:nvPr userDrawn="1"/>
          </p:nvSpPr>
          <p:spPr bwMode="auto">
            <a:xfrm>
              <a:off x="987424" y="0"/>
              <a:ext cx="5584826" cy="300434"/>
            </a:xfrm>
            <a:custGeom>
              <a:avLst/>
              <a:gdLst>
                <a:gd name="connsiteX0" fmla="*/ 0 w 10372477"/>
                <a:gd name="connsiteY0" fmla="*/ 0 h 4977432"/>
                <a:gd name="connsiteX1" fmla="*/ 10372477 w 10372477"/>
                <a:gd name="connsiteY1" fmla="*/ 0 h 4977432"/>
                <a:gd name="connsiteX2" fmla="*/ 10372477 w 10372477"/>
                <a:gd name="connsiteY2" fmla="*/ 4977432 h 4977432"/>
                <a:gd name="connsiteX3" fmla="*/ 0 w 10372477"/>
                <a:gd name="connsiteY3" fmla="*/ 4977432 h 4977432"/>
                <a:gd name="connsiteX4" fmla="*/ 0 w 10372477"/>
                <a:gd name="connsiteY4" fmla="*/ 0 h 4977432"/>
                <a:gd name="connsiteX0" fmla="*/ 0 w 10372477"/>
                <a:gd name="connsiteY0" fmla="*/ 0 h 4977432"/>
                <a:gd name="connsiteX1" fmla="*/ 10372477 w 10372477"/>
                <a:gd name="connsiteY1" fmla="*/ 0 h 4977432"/>
                <a:gd name="connsiteX2" fmla="*/ 10372477 w 10372477"/>
                <a:gd name="connsiteY2" fmla="*/ 4977432 h 4977432"/>
                <a:gd name="connsiteX3" fmla="*/ 0 w 10372477"/>
                <a:gd name="connsiteY3" fmla="*/ 4977432 h 4977432"/>
                <a:gd name="connsiteX4" fmla="*/ 0 w 10372477"/>
                <a:gd name="connsiteY4" fmla="*/ 0 h 497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72477" h="4977432">
                  <a:moveTo>
                    <a:pt x="0" y="0"/>
                  </a:moveTo>
                  <a:lnTo>
                    <a:pt x="10372477" y="0"/>
                  </a:lnTo>
                  <a:lnTo>
                    <a:pt x="10372477" y="4977432"/>
                  </a:lnTo>
                  <a:lnTo>
                    <a:pt x="0" y="4977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t="-525975" b="-525975"/>
              </a:stretch>
            </a:blip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145436" tIns="72717" rIns="145436" bIns="72717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 sz="6926"/>
            </a:p>
          </p:txBody>
        </p:sp>
      </p:grp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3ABB9DF-1DB8-C14F-B6BD-AD6307C52AE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801498 h 6858000"/>
              <a:gd name="connsiteX5" fmla="*/ 7699906 w 12192000"/>
              <a:gd name="connsiteY5" fmla="*/ 5801498 h 6858000"/>
              <a:gd name="connsiteX6" fmla="*/ 7821131 w 12192000"/>
              <a:gd name="connsiteY6" fmla="*/ 5801498 h 6858000"/>
              <a:gd name="connsiteX7" fmla="*/ 8130745 w 12192000"/>
              <a:gd name="connsiteY7" fmla="*/ 5801498 h 6858000"/>
              <a:gd name="connsiteX8" fmla="*/ 8130745 w 12192000"/>
              <a:gd name="connsiteY8" fmla="*/ 955993 h 6858000"/>
              <a:gd name="connsiteX9" fmla="*/ 7821131 w 12192000"/>
              <a:gd name="connsiteY9" fmla="*/ 955993 h 6858000"/>
              <a:gd name="connsiteX10" fmla="*/ 7699906 w 12192000"/>
              <a:gd name="connsiteY10" fmla="*/ 955993 h 6858000"/>
              <a:gd name="connsiteX11" fmla="*/ 0 w 12192000"/>
              <a:gd name="connsiteY11" fmla="*/ 95599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801498"/>
                </a:lnTo>
                <a:lnTo>
                  <a:pt x="7699906" y="5801498"/>
                </a:lnTo>
                <a:lnTo>
                  <a:pt x="7821131" y="5801498"/>
                </a:lnTo>
                <a:lnTo>
                  <a:pt x="8130745" y="5801498"/>
                </a:lnTo>
                <a:lnTo>
                  <a:pt x="8130745" y="955993"/>
                </a:lnTo>
                <a:lnTo>
                  <a:pt x="7821131" y="955993"/>
                </a:lnTo>
                <a:lnTo>
                  <a:pt x="7699906" y="955993"/>
                </a:lnTo>
                <a:lnTo>
                  <a:pt x="0" y="95599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066AB797-8A89-1847-80D1-724FF499992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0956" y="1409888"/>
            <a:ext cx="6749339" cy="808098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YOUR HEADING</a:t>
            </a:r>
            <a:endParaRPr lang="en-US"/>
          </a:p>
        </p:txBody>
      </p:sp>
      <p:sp>
        <p:nvSpPr>
          <p:cNvPr id="26" name="Text Placeholder 32">
            <a:extLst>
              <a:ext uri="{FF2B5EF4-FFF2-40B4-BE49-F238E27FC236}">
                <a16:creationId xmlns:a16="http://schemas.microsoft.com/office/drawing/2014/main" id="{FEE3E3B2-D340-544F-9FCD-5AF1F67067B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40953" y="2428508"/>
            <a:ext cx="6749339" cy="2965622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789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1AE1FF-1F45-E24F-816F-7F9439E481F4}"/>
              </a:ext>
            </a:extLst>
          </p:cNvPr>
          <p:cNvSpPr/>
          <p:nvPr userDrawn="1"/>
        </p:nvSpPr>
        <p:spPr>
          <a:xfrm>
            <a:off x="10953752" y="6455249"/>
            <a:ext cx="118961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b="0" i="0" u="none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21 SKILLED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9A7BE3-ADB3-6045-9800-D5B95B46CD87}"/>
              </a:ext>
            </a:extLst>
          </p:cNvPr>
          <p:cNvCxnSpPr>
            <a:cxnSpLocks/>
          </p:cNvCxnSpPr>
          <p:nvPr userDrawn="1"/>
        </p:nvCxnSpPr>
        <p:spPr>
          <a:xfrm flipV="1">
            <a:off x="11969230" y="6419863"/>
            <a:ext cx="0" cy="281607"/>
          </a:xfrm>
          <a:prstGeom prst="line">
            <a:avLst/>
          </a:prstGeom>
          <a:noFill/>
          <a:ln w="9525" cap="flat">
            <a:solidFill>
              <a:srgbClr val="AD4097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3065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36" r:id="rId2"/>
    <p:sldLayoutId id="2147483683" r:id="rId3"/>
    <p:sldLayoutId id="2147483697" r:id="rId4"/>
    <p:sldLayoutId id="2147483703" r:id="rId5"/>
    <p:sldLayoutId id="2147483700" r:id="rId6"/>
    <p:sldLayoutId id="2147483723" r:id="rId7"/>
    <p:sldLayoutId id="2147483698" r:id="rId8"/>
    <p:sldLayoutId id="2147483695" r:id="rId9"/>
    <p:sldLayoutId id="2147483702" r:id="rId10"/>
    <p:sldLayoutId id="2147483735" r:id="rId11"/>
    <p:sldLayoutId id="2147483734" r:id="rId12"/>
    <p:sldLayoutId id="2147483708" r:id="rId13"/>
    <p:sldLayoutId id="2147483733" r:id="rId14"/>
    <p:sldLayoutId id="2147483738" r:id="rId15"/>
    <p:sldLayoutId id="2147483737" r:id="rId16"/>
  </p:sldLayoutIdLst>
  <p:hf hdr="0"/>
  <p:txStyles>
    <p:titleStyle>
      <a:lvl1pPr algn="l" defTabSz="3343281" rtl="0" eaLnBrk="1" latinLnBrk="0" hangingPunct="1">
        <a:lnSpc>
          <a:spcPct val="90000"/>
        </a:lnSpc>
        <a:spcBef>
          <a:spcPct val="0"/>
        </a:spcBef>
        <a:buNone/>
        <a:defRPr sz="3870" kern="1200">
          <a:solidFill>
            <a:srgbClr val="011E3B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835822" indent="-835822" algn="l" defTabSz="3343281" rtl="0" eaLnBrk="1" latinLnBrk="0" hangingPunct="1">
        <a:lnSpc>
          <a:spcPct val="100000"/>
        </a:lnSpc>
        <a:spcBef>
          <a:spcPts val="3657"/>
        </a:spcBef>
        <a:buFont typeface="Arial" panose="020B0604020202020204" pitchFamily="34" charset="0"/>
        <a:buChar char="•"/>
        <a:defRPr sz="3870" kern="1200">
          <a:solidFill>
            <a:srgbClr val="011E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2507462" indent="-835822" algn="l" defTabSz="3343281" rtl="0" eaLnBrk="1" latinLnBrk="0" hangingPunct="1">
        <a:lnSpc>
          <a:spcPct val="100000"/>
        </a:lnSpc>
        <a:spcBef>
          <a:spcPts val="1828"/>
        </a:spcBef>
        <a:buFont typeface="Arial" panose="020B0604020202020204" pitchFamily="34" charset="0"/>
        <a:buChar char="•"/>
        <a:defRPr sz="3870" kern="1200">
          <a:solidFill>
            <a:srgbClr val="011E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4179101" indent="-835822" algn="l" defTabSz="3343281" rtl="0" eaLnBrk="1" latinLnBrk="0" hangingPunct="1">
        <a:lnSpc>
          <a:spcPct val="100000"/>
        </a:lnSpc>
        <a:spcBef>
          <a:spcPts val="1828"/>
        </a:spcBef>
        <a:buFont typeface="Arial" panose="020B0604020202020204" pitchFamily="34" charset="0"/>
        <a:buChar char="•"/>
        <a:defRPr sz="3870" kern="1200">
          <a:solidFill>
            <a:srgbClr val="011E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5850740" indent="-835822" algn="l" defTabSz="3343281" rtl="0" eaLnBrk="1" latinLnBrk="0" hangingPunct="1">
        <a:lnSpc>
          <a:spcPct val="100000"/>
        </a:lnSpc>
        <a:spcBef>
          <a:spcPts val="1828"/>
        </a:spcBef>
        <a:buFont typeface="Arial" panose="020B0604020202020204" pitchFamily="34" charset="0"/>
        <a:buChar char="•"/>
        <a:defRPr sz="3870" kern="1200">
          <a:solidFill>
            <a:srgbClr val="011E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7522384" indent="-835822" algn="l" defTabSz="3343281" rtl="0" eaLnBrk="1" latinLnBrk="0" hangingPunct="1">
        <a:lnSpc>
          <a:spcPct val="100000"/>
        </a:lnSpc>
        <a:spcBef>
          <a:spcPts val="1828"/>
        </a:spcBef>
        <a:buFont typeface="Arial" panose="020B0604020202020204" pitchFamily="34" charset="0"/>
        <a:buChar char="•"/>
        <a:defRPr sz="3870" kern="1200">
          <a:solidFill>
            <a:srgbClr val="011E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9194022" indent="-835822" algn="l" defTabSz="3343281" rtl="0" eaLnBrk="1" latinLnBrk="0" hangingPunct="1">
        <a:lnSpc>
          <a:spcPct val="90000"/>
        </a:lnSpc>
        <a:spcBef>
          <a:spcPts val="1828"/>
        </a:spcBef>
        <a:buFont typeface="Arial" panose="020B0604020202020204" pitchFamily="34" charset="0"/>
        <a:buChar char="•"/>
        <a:defRPr sz="6580" kern="1200">
          <a:solidFill>
            <a:schemeClr val="tx1"/>
          </a:solidFill>
          <a:latin typeface="+mn-lt"/>
          <a:ea typeface="+mn-ea"/>
          <a:cs typeface="+mn-cs"/>
        </a:defRPr>
      </a:lvl6pPr>
      <a:lvl7pPr marL="10865665" indent="-835822" algn="l" defTabSz="3343281" rtl="0" eaLnBrk="1" latinLnBrk="0" hangingPunct="1">
        <a:lnSpc>
          <a:spcPct val="90000"/>
        </a:lnSpc>
        <a:spcBef>
          <a:spcPts val="1828"/>
        </a:spcBef>
        <a:buFont typeface="Arial" panose="020B0604020202020204" pitchFamily="34" charset="0"/>
        <a:buChar char="•"/>
        <a:defRPr sz="6580" kern="1200">
          <a:solidFill>
            <a:schemeClr val="tx1"/>
          </a:solidFill>
          <a:latin typeface="+mn-lt"/>
          <a:ea typeface="+mn-ea"/>
          <a:cs typeface="+mn-cs"/>
        </a:defRPr>
      </a:lvl7pPr>
      <a:lvl8pPr marL="12537303" indent="-835822" algn="l" defTabSz="3343281" rtl="0" eaLnBrk="1" latinLnBrk="0" hangingPunct="1">
        <a:lnSpc>
          <a:spcPct val="90000"/>
        </a:lnSpc>
        <a:spcBef>
          <a:spcPts val="1828"/>
        </a:spcBef>
        <a:buFont typeface="Arial" panose="020B0604020202020204" pitchFamily="34" charset="0"/>
        <a:buChar char="•"/>
        <a:defRPr sz="6580" kern="1200">
          <a:solidFill>
            <a:schemeClr val="tx1"/>
          </a:solidFill>
          <a:latin typeface="+mn-lt"/>
          <a:ea typeface="+mn-ea"/>
          <a:cs typeface="+mn-cs"/>
        </a:defRPr>
      </a:lvl8pPr>
      <a:lvl9pPr marL="14208947" indent="-835822" algn="l" defTabSz="3343281" rtl="0" eaLnBrk="1" latinLnBrk="0" hangingPunct="1">
        <a:lnSpc>
          <a:spcPct val="90000"/>
        </a:lnSpc>
        <a:spcBef>
          <a:spcPts val="1828"/>
        </a:spcBef>
        <a:buFont typeface="Arial" panose="020B0604020202020204" pitchFamily="34" charset="0"/>
        <a:buChar char="•"/>
        <a:defRPr sz="65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1pPr>
      <a:lvl2pPr marL="1671639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2pPr>
      <a:lvl3pPr marL="3343281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3pPr>
      <a:lvl4pPr marL="5014923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4pPr>
      <a:lvl5pPr marL="6686564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5pPr>
      <a:lvl6pPr marL="8358202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6pPr>
      <a:lvl7pPr marL="10029841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7pPr>
      <a:lvl8pPr marL="11701485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8pPr>
      <a:lvl9pPr marL="13373124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astrichtuniversity.nl/education/why-um/problem-based-learning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vilniustech.lt/linkmenu-fabrikas/103790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tu.lv/en/innovations/science-and-innovation-centre/design-factory-2/innovation-grants-for-students/university-incubator" TargetMode="External"/><Relationship Id="rId2" Type="http://schemas.openxmlformats.org/officeDocument/2006/relationships/hyperlink" Target="https://www.rtu.lv/en/innovations/science-and-innovation-centre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vilniustech.lt/linkmenu-fabrikas/103790" TargetMode="External"/><Relationship Id="rId4" Type="http://schemas.openxmlformats.org/officeDocument/2006/relationships/hyperlink" Target="https://digithink.unibit.bg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hyperlink" Target="https://vilniustech.lt/linkmenu-fabrikas/103790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urham.autism-uni.org/meeting-people-at-university/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.iated.org/view/ARTALSEVIL2019FLI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dKzSq_t8k8" TargetMode="External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qdKzSq_t8k8?feature=oembed" TargetMode="Externa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UXsuofrUdk" TargetMode="External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-UXsuofrUdk?feature=oembed" TargetMode="External"/><Relationship Id="rId4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oplematters.in/article/performance-management/competency-based-assessments-bridging-knowing-doing-gap-12159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blog.uxfol.io/digital-portfolio/" TargetMode="External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esforchange.org/studentchallenge/wp-content/uploads/2021/02/G4C_21CS-Assessment-Toolkit.pdf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A7A2DD6-DCD8-233D-2B01-86094F9548F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 rot="16200000">
            <a:off x="-1397555" y="3954226"/>
            <a:ext cx="4398624" cy="624849"/>
          </a:xfrm>
        </p:spPr>
        <p:txBody>
          <a:bodyPr/>
          <a:lstStyle/>
          <a:p>
            <a:r>
              <a:rPr lang="en-US" sz="3400" dirty="0"/>
              <a:t> www.</a:t>
            </a:r>
            <a:r>
              <a:rPr lang="en-US" sz="3400" b="1" dirty="0"/>
              <a:t>be21skilled</a:t>
            </a:r>
            <a:r>
              <a:rPr lang="en-US" sz="3400" dirty="0"/>
              <a:t>.eu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51DB12-F7FD-5442-9AD5-321562BAB22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15738" y="11444288"/>
            <a:ext cx="576262" cy="430212"/>
          </a:xfrm>
          <a:prstGeom prst="rect">
            <a:avLst/>
          </a:prstGeom>
        </p:spPr>
        <p:txBody>
          <a:bodyPr/>
          <a:lstStyle/>
          <a:p>
            <a:fld id="{CB2079F2-58AF-ED44-82D7-E04B2F6FD686}" type="slidenum">
              <a:rPr lang="en-US" smtClean="0"/>
              <a:pPr algn="l" rtl="0"/>
              <a:t>1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367F1653-5E28-2EEE-B24E-1DA6878F686B}"/>
              </a:ext>
            </a:extLst>
          </p:cNvPr>
          <p:cNvSpPr txBox="1">
            <a:spLocks/>
          </p:cNvSpPr>
          <p:nvPr/>
        </p:nvSpPr>
        <p:spPr>
          <a:xfrm>
            <a:off x="1996036" y="3872469"/>
            <a:ext cx="5243750" cy="1958461"/>
          </a:xfrm>
          <a:prstGeom prst="rect">
            <a:avLst/>
          </a:prstGeom>
          <a:solidFill>
            <a:srgbClr val="1C1442"/>
          </a:solidFill>
        </p:spPr>
        <p:txBody>
          <a:bodyPr anchor="ctr"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spcBef>
                <a:spcPts val="600"/>
              </a:spcBef>
              <a:buNone/>
            </a:pPr>
            <a:r>
              <a:rPr lang="en-US" sz="3000" b="1" dirty="0">
                <a:solidFill>
                  <a:schemeClr val="bg1"/>
                </a:solidFill>
              </a:rPr>
              <a:t>ИНОВАТИВНЕ ПЕДАГОШКЕ ПРАКСЕ ЗА ПОД</a:t>
            </a:r>
            <a:r>
              <a:rPr lang="sr-Cyrl-RS" sz="3000" b="1" dirty="0">
                <a:solidFill>
                  <a:schemeClr val="bg1"/>
                </a:solidFill>
              </a:rPr>
              <a:t>СТИЦАЊЕ ВЕШТИНА ЗА 21. ВЕК КОД СТУДЕНАТА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1F8786DD-7D7D-20A0-65C8-9EB986ADDC5C}"/>
              </a:ext>
            </a:extLst>
          </p:cNvPr>
          <p:cNvSpPr txBox="1">
            <a:spLocks/>
          </p:cNvSpPr>
          <p:nvPr/>
        </p:nvSpPr>
        <p:spPr>
          <a:xfrm>
            <a:off x="1923150" y="2905725"/>
            <a:ext cx="3628015" cy="842867"/>
          </a:xfrm>
          <a:prstGeom prst="rect">
            <a:avLst/>
          </a:prstGeom>
          <a:solidFill>
            <a:srgbClr val="8A2061"/>
          </a:solidFill>
        </p:spPr>
        <p:txBody>
          <a:bodyPr anchor="ctr"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b="1">
                <a:solidFill>
                  <a:schemeClr val="bg1"/>
                </a:solidFill>
              </a:rPr>
              <a:t>МОДУЛ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8498ED-9A13-B691-49F7-C583357BFFB1}"/>
              </a:ext>
            </a:extLst>
          </p:cNvPr>
          <p:cNvSpPr txBox="1"/>
          <p:nvPr/>
        </p:nvSpPr>
        <p:spPr>
          <a:xfrm>
            <a:off x="1996036" y="898989"/>
            <a:ext cx="3164687" cy="1015663"/>
          </a:xfrm>
          <a:prstGeom prst="rect">
            <a:avLst/>
          </a:prstGeom>
          <a:solidFill>
            <a:srgbClr val="186BA8"/>
          </a:solidFill>
        </p:spPr>
        <p:txBody>
          <a:bodyPr wrap="square">
            <a:spAutoFit/>
          </a:bodyPr>
          <a:lstStyle/>
          <a:p>
            <a:r>
              <a:rPr lang="sr-Latn-R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en-GB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21</a:t>
            </a:r>
            <a:r>
              <a:rPr lang="sr-Cyrl-R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SKILLED</a:t>
            </a:r>
            <a:r>
              <a:rPr lang="en-GB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 – ПРОГРАМ ОСНАЖИВАЊА НАСТАВНИКА/</a:t>
            </a:r>
            <a:r>
              <a:rPr lang="sr-Cyrl-R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ПРОФЕСОРА</a:t>
            </a:r>
            <a:endParaRPr lang="en-IE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643F19-2E2C-486B-5007-231327E62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418" y="5830930"/>
            <a:ext cx="5568578" cy="7327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24051" y="5926015"/>
            <a:ext cx="4117826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000" b="1" dirty="0">
                <a:latin typeface="Calibri" panose="020F0502020204030204" pitchFamily="34" charset="0"/>
                <a:cs typeface="Calibri" panose="020F0502020204030204" pitchFamily="34" charset="0"/>
              </a:rPr>
              <a:t>Подршка Европске комисије </a:t>
            </a:r>
            <a:r>
              <a:rPr lang="sr-Cyrl-RS" sz="1000" b="1" dirty="0">
                <a:latin typeface="Calibri" panose="020F0502020204030204" pitchFamily="34" charset="0"/>
                <a:cs typeface="Calibri" panose="020F0502020204030204" pitchFamily="34" charset="0"/>
              </a:rPr>
              <a:t>у </a:t>
            </a:r>
            <a:r>
              <a:rPr lang="ru-RU" sz="1000" b="1" dirty="0">
                <a:latin typeface="Calibri" panose="020F0502020204030204" pitchFamily="34" charset="0"/>
                <a:cs typeface="Calibri" panose="020F0502020204030204" pitchFamily="34" charset="0"/>
              </a:rPr>
              <a:t>изради ове публикације не представља одобравање садржаја који је само став аутора и Комисија се не може сматрати одговорном за било какву употребу информација садржаних у публикацији.</a:t>
            </a:r>
            <a:endParaRPr lang="en-US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1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0441858" y="6037006"/>
            <a:ext cx="1307649" cy="4871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Финансира </a:t>
            </a:r>
          </a:p>
          <a:p>
            <a:r>
              <a:rPr lang="sr-Cyrl-RS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Европска унија</a:t>
            </a:r>
            <a:endParaRPr lang="en-US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7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4"/>
    </mc:Choice>
    <mc:Fallback xmlns="">
      <p:transition spd="slow" advTm="943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Group of people communicating around a table">
            <a:extLst>
              <a:ext uri="{FF2B5EF4-FFF2-40B4-BE49-F238E27FC236}">
                <a16:creationId xmlns:a16="http://schemas.microsoft.com/office/drawing/2014/main" id="{F4A248E8-6175-2831-0158-97A3D1B4C895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t="7864" b="7864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27EFB-CFD5-79DF-D231-2BFE90EDA0C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057399" y="457269"/>
            <a:ext cx="9272239" cy="723352"/>
          </a:xfrm>
        </p:spPr>
        <p:txBody>
          <a:bodyPr/>
          <a:lstStyle/>
          <a:p>
            <a:pPr algn="l" rtl="0"/>
            <a:r>
              <a:rPr lang="en-IE" sz="3000" dirty="0" err="1"/>
              <a:t>Учење</a:t>
            </a:r>
            <a:r>
              <a:rPr lang="en-IE" sz="3000" dirty="0"/>
              <a:t> </a:t>
            </a:r>
            <a:r>
              <a:rPr lang="en-IE" sz="3000" dirty="0" err="1"/>
              <a:t>засновано</a:t>
            </a:r>
            <a:r>
              <a:rPr lang="en-IE" sz="3000" dirty="0"/>
              <a:t> </a:t>
            </a:r>
            <a:r>
              <a:rPr lang="en-IE" sz="3000" dirty="0" err="1"/>
              <a:t>на</a:t>
            </a:r>
            <a:r>
              <a:rPr lang="en-IE" sz="3000" dirty="0"/>
              <a:t> </a:t>
            </a:r>
            <a:r>
              <a:rPr lang="sr-Cyrl-RS" sz="3000" dirty="0"/>
              <a:t>решавању </a:t>
            </a:r>
            <a:r>
              <a:rPr lang="en-IE" sz="3000" dirty="0" err="1"/>
              <a:t>проблем</a:t>
            </a:r>
            <a:r>
              <a:rPr lang="sr-Cyrl-RS" sz="3000" dirty="0"/>
              <a:t>а</a:t>
            </a:r>
            <a:r>
              <a:rPr lang="en-IE" sz="3000" dirty="0"/>
              <a:t>  – </a:t>
            </a:r>
            <a:r>
              <a:rPr lang="sr-Cyrl-RS" sz="3000" dirty="0"/>
              <a:t>п</a:t>
            </a:r>
            <a:r>
              <a:rPr lang="en-IE" sz="3000" dirty="0" err="1"/>
              <a:t>реглед</a:t>
            </a:r>
            <a:endParaRPr lang="en-IE" sz="3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04F0AD-D188-D753-3510-8442175CCAE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363461" y="1205857"/>
            <a:ext cx="7465079" cy="2654613"/>
          </a:xfrm>
        </p:spPr>
        <p:txBody>
          <a:bodyPr/>
          <a:lstStyle/>
          <a:p>
            <a:pPr algn="just" rtl="0"/>
            <a:r>
              <a:rPr lang="en-GB" sz="2200" dirty="0" err="1"/>
              <a:t>Учење</a:t>
            </a:r>
            <a:r>
              <a:rPr lang="en-GB" sz="2200" dirty="0"/>
              <a:t> </a:t>
            </a:r>
            <a:r>
              <a:rPr lang="en-GB" sz="2200" dirty="0" err="1"/>
              <a:t>засновано</a:t>
            </a:r>
            <a:r>
              <a:rPr lang="en-GB" sz="2200" dirty="0"/>
              <a:t> </a:t>
            </a:r>
            <a:r>
              <a:rPr lang="en-GB" sz="2200" dirty="0" err="1"/>
              <a:t>на</a:t>
            </a:r>
            <a:r>
              <a:rPr lang="en-GB" sz="2200" dirty="0"/>
              <a:t> </a:t>
            </a:r>
            <a:r>
              <a:rPr lang="sr-Cyrl-RS" sz="2200" dirty="0"/>
              <a:t>решавању </a:t>
            </a:r>
            <a:r>
              <a:rPr lang="en-GB" sz="2200" dirty="0" err="1"/>
              <a:t>проблем</a:t>
            </a:r>
            <a:r>
              <a:rPr lang="sr-Cyrl-RS" sz="2200" dirty="0"/>
              <a:t>а</a:t>
            </a:r>
            <a:r>
              <a:rPr lang="en-GB" sz="2200" dirty="0"/>
              <a:t> </a:t>
            </a:r>
            <a:r>
              <a:rPr lang="en-GB" sz="2200" dirty="0" err="1"/>
              <a:t>је</a:t>
            </a:r>
            <a:r>
              <a:rPr lang="en-GB" sz="2200" dirty="0"/>
              <a:t> </a:t>
            </a:r>
            <a:r>
              <a:rPr lang="sr-Cyrl-RS" sz="2200" dirty="0"/>
              <a:t>пракса која у средишту има ученика/студента</a:t>
            </a:r>
            <a:r>
              <a:rPr lang="en-GB" sz="2200" dirty="0"/>
              <a:t> </a:t>
            </a:r>
            <a:r>
              <a:rPr lang="sr-Cyrl-RS" sz="2200" dirty="0"/>
              <a:t>где </a:t>
            </a:r>
            <a:r>
              <a:rPr lang="en-GB" sz="2200" dirty="0" err="1"/>
              <a:t>ученици</a:t>
            </a:r>
            <a:r>
              <a:rPr lang="sr-Cyrl-RS" sz="2200" dirty="0"/>
              <a:t>/студенти</a:t>
            </a:r>
            <a:r>
              <a:rPr lang="en-GB" sz="2200" dirty="0"/>
              <a:t> </a:t>
            </a:r>
            <a:r>
              <a:rPr lang="en-GB" sz="2200" dirty="0" err="1"/>
              <a:t>уче</a:t>
            </a:r>
            <a:r>
              <a:rPr lang="en-GB" sz="2200" dirty="0"/>
              <a:t> о </a:t>
            </a:r>
            <a:r>
              <a:rPr lang="en-GB" sz="2200" dirty="0" err="1"/>
              <a:t>неком</a:t>
            </a:r>
            <a:r>
              <a:rPr lang="en-GB" sz="2200" dirty="0"/>
              <a:t> </a:t>
            </a:r>
            <a:r>
              <a:rPr lang="en-GB" sz="2200" dirty="0" err="1"/>
              <a:t>предмету</a:t>
            </a:r>
            <a:r>
              <a:rPr lang="en-GB" sz="2200" dirty="0"/>
              <a:t> </a:t>
            </a:r>
            <a:r>
              <a:rPr lang="en-GB" sz="2200" dirty="0" err="1"/>
              <a:t>кроз</a:t>
            </a:r>
            <a:r>
              <a:rPr lang="en-GB" sz="2200" dirty="0"/>
              <a:t> </a:t>
            </a:r>
            <a:r>
              <a:rPr lang="en-GB" sz="2200" dirty="0" err="1"/>
              <a:t>искуство</a:t>
            </a:r>
            <a:r>
              <a:rPr lang="en-GB" sz="2200" dirty="0"/>
              <a:t> </a:t>
            </a:r>
            <a:r>
              <a:rPr lang="en-GB" sz="2200" dirty="0" err="1"/>
              <a:t>решавања</a:t>
            </a:r>
            <a:r>
              <a:rPr lang="en-GB" sz="2200" dirty="0"/>
              <a:t> </a:t>
            </a:r>
            <a:r>
              <a:rPr lang="en-GB" sz="2200" dirty="0" err="1"/>
              <a:t>отвореног</a:t>
            </a:r>
            <a:r>
              <a:rPr lang="en-GB" sz="2200" dirty="0"/>
              <a:t> </a:t>
            </a:r>
            <a:r>
              <a:rPr lang="en-GB" sz="2200" dirty="0" err="1"/>
              <a:t>проблема</a:t>
            </a:r>
            <a:r>
              <a:rPr lang="en-GB" sz="2200" dirty="0"/>
              <a:t>. </a:t>
            </a:r>
            <a:r>
              <a:rPr lang="en-GB" sz="2200" dirty="0" err="1"/>
              <a:t>Овај</a:t>
            </a:r>
            <a:r>
              <a:rPr lang="en-GB" sz="2200" dirty="0"/>
              <a:t> </a:t>
            </a:r>
            <a:r>
              <a:rPr lang="en-GB" sz="2200" dirty="0" err="1"/>
              <a:t>метод</a:t>
            </a:r>
            <a:r>
              <a:rPr lang="en-GB" sz="2200" dirty="0"/>
              <a:t> </a:t>
            </a:r>
            <a:r>
              <a:rPr lang="en-GB" sz="2200" dirty="0" err="1"/>
              <a:t>подстиче</a:t>
            </a:r>
            <a:r>
              <a:rPr lang="en-GB" sz="2200" dirty="0"/>
              <a:t> </a:t>
            </a:r>
            <a:r>
              <a:rPr lang="en-GB" sz="2200" dirty="0" err="1"/>
              <a:t>учење</a:t>
            </a:r>
            <a:r>
              <a:rPr lang="en-GB" sz="2200" dirty="0"/>
              <a:t> у </a:t>
            </a:r>
            <a:r>
              <a:rPr lang="en-GB" sz="2200" dirty="0" err="1"/>
              <a:t>контексту</a:t>
            </a:r>
            <a:r>
              <a:rPr lang="en-GB" sz="2200" dirty="0"/>
              <a:t>, </a:t>
            </a:r>
            <a:r>
              <a:rPr lang="en-GB" sz="2200" dirty="0" err="1"/>
              <a:t>критичко</a:t>
            </a:r>
            <a:r>
              <a:rPr lang="en-GB" sz="2200" dirty="0"/>
              <a:t> </a:t>
            </a:r>
            <a:r>
              <a:rPr lang="en-GB" sz="2200" dirty="0" err="1"/>
              <a:t>размишљање</a:t>
            </a:r>
            <a:r>
              <a:rPr lang="en-GB" sz="2200" dirty="0"/>
              <a:t> и </a:t>
            </a:r>
            <a:r>
              <a:rPr lang="en-GB" sz="2200" dirty="0" err="1"/>
              <a:t>примену</a:t>
            </a:r>
            <a:r>
              <a:rPr lang="en-GB" sz="2200" dirty="0"/>
              <a:t> </a:t>
            </a:r>
            <a:r>
              <a:rPr lang="en-GB" sz="2200" dirty="0" err="1"/>
              <a:t>знања</a:t>
            </a:r>
            <a:r>
              <a:rPr lang="en-GB" sz="2200" dirty="0"/>
              <a:t> </a:t>
            </a:r>
            <a:r>
              <a:rPr lang="en-GB" sz="2200" dirty="0" err="1"/>
              <a:t>на</a:t>
            </a:r>
            <a:r>
              <a:rPr lang="en-GB" sz="2200" dirty="0"/>
              <a:t> </a:t>
            </a:r>
            <a:r>
              <a:rPr lang="en-GB" sz="2200" dirty="0" err="1"/>
              <a:t>сценарије</a:t>
            </a:r>
            <a:r>
              <a:rPr lang="en-GB" sz="2200" dirty="0"/>
              <a:t> </a:t>
            </a:r>
            <a:r>
              <a:rPr lang="en-GB" sz="2200" dirty="0" err="1"/>
              <a:t>из</a:t>
            </a:r>
            <a:r>
              <a:rPr lang="en-GB" sz="2200" dirty="0"/>
              <a:t> </a:t>
            </a:r>
            <a:r>
              <a:rPr lang="en-GB" sz="2200" dirty="0" err="1"/>
              <a:t>стварног</a:t>
            </a:r>
            <a:r>
              <a:rPr lang="en-GB" sz="2200" dirty="0"/>
              <a:t> </a:t>
            </a:r>
            <a:r>
              <a:rPr lang="en-GB" sz="2200" dirty="0" err="1"/>
              <a:t>света</a:t>
            </a:r>
            <a:r>
              <a:rPr lang="en-GB" sz="2200" dirty="0"/>
              <a:t>. </a:t>
            </a:r>
            <a:r>
              <a:rPr lang="sr-Cyrl-RS" sz="2200" dirty="0"/>
              <a:t>Он</a:t>
            </a:r>
            <a:r>
              <a:rPr lang="en-GB" sz="2200" dirty="0"/>
              <a:t> </a:t>
            </a:r>
            <a:r>
              <a:rPr lang="en-GB" sz="2200" dirty="0" err="1"/>
              <a:t>укључује</a:t>
            </a:r>
            <a:r>
              <a:rPr lang="en-GB" sz="2200" dirty="0"/>
              <a:t> </a:t>
            </a:r>
            <a:r>
              <a:rPr lang="en-GB" sz="2200" dirty="0" err="1"/>
              <a:t>ученике</a:t>
            </a:r>
            <a:r>
              <a:rPr lang="sr-Cyrl-RS" sz="2200" dirty="0"/>
              <a:t>/студенте</a:t>
            </a:r>
            <a:r>
              <a:rPr lang="en-GB" sz="2200" dirty="0"/>
              <a:t> </a:t>
            </a:r>
            <a:r>
              <a:rPr lang="en-GB" sz="2200" dirty="0" err="1"/>
              <a:t>који</a:t>
            </a:r>
            <a:r>
              <a:rPr lang="en-GB" sz="2200" dirty="0"/>
              <a:t> </a:t>
            </a:r>
            <a:r>
              <a:rPr lang="en-GB" sz="2200" dirty="0" err="1"/>
              <a:t>раде</a:t>
            </a:r>
            <a:r>
              <a:rPr lang="en-GB" sz="2200" dirty="0"/>
              <a:t> у </a:t>
            </a:r>
            <a:r>
              <a:rPr lang="en-GB" sz="2200" dirty="0" err="1"/>
              <a:t>групама</a:t>
            </a:r>
            <a:r>
              <a:rPr lang="en-GB" sz="2200" dirty="0"/>
              <a:t> </a:t>
            </a:r>
            <a:r>
              <a:rPr lang="en-GB" sz="2200" dirty="0" err="1"/>
              <a:t>на</a:t>
            </a:r>
            <a:r>
              <a:rPr lang="en-GB" sz="2200" dirty="0"/>
              <a:t> </a:t>
            </a:r>
            <a:r>
              <a:rPr lang="en-GB" sz="2200" dirty="0" err="1"/>
              <a:t>решавању</a:t>
            </a:r>
            <a:r>
              <a:rPr lang="en-GB" sz="2200" dirty="0"/>
              <a:t> </a:t>
            </a:r>
            <a:r>
              <a:rPr lang="en-GB" sz="2200" dirty="0" err="1"/>
              <a:t>изазова</a:t>
            </a:r>
            <a:r>
              <a:rPr lang="en-GB" sz="2200" dirty="0"/>
              <a:t> </a:t>
            </a:r>
            <a:r>
              <a:rPr lang="en-GB" sz="2200" dirty="0" err="1"/>
              <a:t>који</a:t>
            </a:r>
            <a:r>
              <a:rPr lang="en-GB" sz="2200" dirty="0"/>
              <a:t> </a:t>
            </a:r>
            <a:r>
              <a:rPr lang="en-GB" sz="2200" dirty="0" err="1"/>
              <a:t>немају</a:t>
            </a:r>
            <a:r>
              <a:rPr lang="en-GB" sz="2200" dirty="0"/>
              <a:t> </a:t>
            </a:r>
            <a:r>
              <a:rPr lang="sr-Cyrl-RS" sz="2200" dirty="0"/>
              <a:t> само један </a:t>
            </a:r>
            <a:r>
              <a:rPr lang="en-GB" sz="2200" dirty="0" err="1"/>
              <a:t>тачан</a:t>
            </a:r>
            <a:r>
              <a:rPr lang="en-GB" sz="2200" dirty="0"/>
              <a:t> </a:t>
            </a:r>
            <a:r>
              <a:rPr lang="en-GB" sz="2200" dirty="0" err="1"/>
              <a:t>одговор</a:t>
            </a:r>
            <a:r>
              <a:rPr lang="en-GB" sz="2200" dirty="0"/>
              <a:t>, </a:t>
            </a:r>
            <a:r>
              <a:rPr lang="en-GB" sz="2200" dirty="0" err="1"/>
              <a:t>чиме</a:t>
            </a:r>
            <a:r>
              <a:rPr lang="en-GB" sz="2200" dirty="0"/>
              <a:t> </a:t>
            </a:r>
            <a:r>
              <a:rPr lang="en-GB" sz="2200" dirty="0" err="1"/>
              <a:t>се</a:t>
            </a:r>
            <a:r>
              <a:rPr lang="en-GB" sz="2200" dirty="0"/>
              <a:t> </a:t>
            </a:r>
            <a:r>
              <a:rPr lang="en-GB" sz="2200" dirty="0" err="1"/>
              <a:t>промовишу</a:t>
            </a:r>
            <a:r>
              <a:rPr lang="en-GB" sz="2200" dirty="0"/>
              <a:t> </a:t>
            </a:r>
            <a:r>
              <a:rPr lang="en-GB" sz="2200" dirty="0" err="1"/>
              <a:t>дискусија</a:t>
            </a:r>
            <a:r>
              <a:rPr lang="en-GB" sz="2200" dirty="0"/>
              <a:t>, </a:t>
            </a:r>
            <a:r>
              <a:rPr lang="en-GB" sz="2200" dirty="0" err="1"/>
              <a:t>сарадња</a:t>
            </a:r>
            <a:r>
              <a:rPr lang="en-GB" sz="2200" dirty="0"/>
              <a:t> и </a:t>
            </a:r>
            <a:r>
              <a:rPr lang="en-GB" sz="2200" dirty="0" err="1"/>
              <a:t>развој</a:t>
            </a:r>
            <a:r>
              <a:rPr lang="en-GB" sz="2200" dirty="0"/>
              <a:t> </a:t>
            </a:r>
            <a:r>
              <a:rPr lang="en-GB" sz="2200" dirty="0" err="1"/>
              <a:t>вештина</a:t>
            </a:r>
            <a:r>
              <a:rPr lang="en-GB" sz="2200" dirty="0"/>
              <a:t> </a:t>
            </a:r>
            <a:r>
              <a:rPr lang="en-GB" sz="2200" dirty="0" err="1"/>
              <a:t>решавања</a:t>
            </a:r>
            <a:r>
              <a:rPr lang="en-GB" sz="2200" dirty="0"/>
              <a:t> </a:t>
            </a:r>
            <a:r>
              <a:rPr lang="en-GB" sz="2200" dirty="0" err="1"/>
              <a:t>проблема</a:t>
            </a:r>
            <a:r>
              <a:rPr lang="en-GB" sz="2200" dirty="0"/>
              <a:t>.</a:t>
            </a:r>
            <a:endParaRPr lang="en-IE" sz="2200" dirty="0"/>
          </a:p>
        </p:txBody>
      </p:sp>
    </p:spTree>
    <p:extLst>
      <p:ext uri="{BB962C8B-B14F-4D97-AF65-F5344CB8AC3E}">
        <p14:creationId xmlns:p14="http://schemas.microsoft.com/office/powerpoint/2010/main" val="3448950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0E61EF4-178F-152F-C15B-FEDF76B6C4B1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t="3882" b="3882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5E985E-F7F3-DF4E-189C-7ED3608010E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1386" y="1648788"/>
            <a:ext cx="10573914" cy="751511"/>
          </a:xfrm>
          <a:solidFill>
            <a:srgbClr val="AD4097"/>
          </a:solidFill>
        </p:spPr>
        <p:txBody>
          <a:bodyPr/>
          <a:lstStyle/>
          <a:p>
            <a:pPr algn="l" rtl="0"/>
            <a:r>
              <a:rPr lang="en-IE" sz="2200" dirty="0" err="1"/>
              <a:t>Универзитет</a:t>
            </a:r>
            <a:r>
              <a:rPr lang="sr-Cyrl-RS" sz="2200" dirty="0"/>
              <a:t> у </a:t>
            </a:r>
            <a:r>
              <a:rPr lang="en-IE" sz="2200" dirty="0" err="1"/>
              <a:t>Мастри</a:t>
            </a:r>
            <a:r>
              <a:rPr lang="sr-Cyrl-RS" sz="2200" dirty="0"/>
              <a:t>хту</a:t>
            </a:r>
            <a:r>
              <a:rPr lang="en-IE" sz="2200" dirty="0"/>
              <a:t>: </a:t>
            </a:r>
            <a:r>
              <a:rPr lang="en-IE" sz="2200" dirty="0" err="1"/>
              <a:t>Учење</a:t>
            </a:r>
            <a:r>
              <a:rPr lang="en-IE" sz="2200" dirty="0"/>
              <a:t> </a:t>
            </a:r>
            <a:r>
              <a:rPr lang="en-IE" sz="2200" dirty="0" err="1"/>
              <a:t>засновано</a:t>
            </a:r>
            <a:r>
              <a:rPr lang="en-IE" sz="2200" dirty="0"/>
              <a:t> </a:t>
            </a:r>
            <a:r>
              <a:rPr lang="en-IE" sz="2200" dirty="0" err="1"/>
              <a:t>на</a:t>
            </a:r>
            <a:r>
              <a:rPr lang="en-IE" sz="2200" dirty="0"/>
              <a:t> </a:t>
            </a:r>
            <a:r>
              <a:rPr lang="sr-Cyrl-RS" sz="2200" dirty="0"/>
              <a:t>решавању </a:t>
            </a:r>
            <a:r>
              <a:rPr lang="en-IE" sz="2200" dirty="0" err="1"/>
              <a:t>проблем</a:t>
            </a:r>
            <a:r>
              <a:rPr lang="sr-Cyrl-RS" sz="2200" dirty="0"/>
              <a:t>а</a:t>
            </a:r>
            <a:r>
              <a:rPr lang="en-IE" sz="2200" dirty="0"/>
              <a:t> </a:t>
            </a:r>
            <a:r>
              <a:rPr lang="en-IE" sz="2200" dirty="0" err="1"/>
              <a:t>је</a:t>
            </a:r>
            <a:r>
              <a:rPr lang="en-IE" sz="2200" dirty="0"/>
              <a:t> </a:t>
            </a:r>
            <a:r>
              <a:rPr lang="en-IE" sz="2200" dirty="0" err="1"/>
              <a:t>омиљени</a:t>
            </a:r>
            <a:r>
              <a:rPr lang="en-IE" sz="2200" dirty="0"/>
              <a:t> </a:t>
            </a:r>
            <a:r>
              <a:rPr lang="en-IE" sz="2200" dirty="0" err="1"/>
              <a:t>приступ</a:t>
            </a:r>
            <a:r>
              <a:rPr lang="en-IE" sz="2200" dirty="0"/>
              <a:t> </a:t>
            </a:r>
            <a:r>
              <a:rPr lang="en-IE" sz="2200" dirty="0" err="1"/>
              <a:t>за</a:t>
            </a:r>
            <a:r>
              <a:rPr lang="en-IE" sz="2200" dirty="0"/>
              <a:t> </a:t>
            </a:r>
            <a:r>
              <a:rPr lang="en-IE" sz="2200" dirty="0" err="1"/>
              <a:t>студенте</a:t>
            </a:r>
            <a:endParaRPr lang="en-IE" sz="2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ACCD3B-BE08-FB19-18DC-B59AE28D6C83}"/>
              </a:ext>
            </a:extLst>
          </p:cNvPr>
          <p:cNvSpPr txBox="1"/>
          <p:nvPr/>
        </p:nvSpPr>
        <p:spPr>
          <a:xfrm>
            <a:off x="3743113" y="6419259"/>
            <a:ext cx="87129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Учење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засновано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на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проблемима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 –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образовање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 –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Универзитет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 у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Мастрихту</a:t>
            </a:r>
            <a:endParaRPr lang="en-I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hlinkClick r:id="rId4"/>
            <a:extLst>
              <a:ext uri="{FF2B5EF4-FFF2-40B4-BE49-F238E27FC236}">
                <a16:creationId xmlns:a16="http://schemas.microsoft.com/office/drawing/2014/main" id="{8B847B9B-B49C-0940-526E-BBC21CAFD67B}"/>
              </a:ext>
            </a:extLst>
          </p:cNvPr>
          <p:cNvSpPr txBox="1"/>
          <p:nvPr/>
        </p:nvSpPr>
        <p:spPr>
          <a:xfrm>
            <a:off x="81386" y="1248679"/>
            <a:ext cx="3530504" cy="400110"/>
          </a:xfrm>
          <a:prstGeom prst="rect">
            <a:avLst/>
          </a:prstGeom>
          <a:solidFill>
            <a:srgbClr val="60A9DD"/>
          </a:solidFill>
        </p:spPr>
        <p:txBody>
          <a:bodyPr wrap="square" rtlCol="0">
            <a:spAutoFit/>
          </a:bodyPr>
          <a:lstStyle/>
          <a:p>
            <a:pPr algn="l" rtl="0"/>
            <a:r>
              <a:rPr lang="sr-Cyrl-R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ЕУ У ФОКУСУ</a:t>
            </a:r>
            <a:endParaRPr lang="en-IE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A48A78-78FA-8C3B-ADD0-2023F1DC887D}"/>
              </a:ext>
            </a:extLst>
          </p:cNvPr>
          <p:cNvSpPr txBox="1"/>
          <p:nvPr/>
        </p:nvSpPr>
        <p:spPr>
          <a:xfrm>
            <a:off x="81386" y="2440451"/>
            <a:ext cx="3695700" cy="4076950"/>
          </a:xfrm>
          <a:prstGeom prst="rect">
            <a:avLst/>
          </a:prstGeom>
          <a:solidFill>
            <a:srgbClr val="E3E3E3"/>
          </a:solidFill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средњој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школи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Куракау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говорила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само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када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обраћали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r-Cyrl-R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заб</a:t>
            </a:r>
            <a:r>
              <a:rPr lang="sr-Cyrl-R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рала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УМ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због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приступа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учењу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заснованом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проблемима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Бити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</a:t>
            </a:r>
            <a:r>
              <a:rPr lang="sr-Cyrl-R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часу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изгледало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лакше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теорији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него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што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испоставило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пракси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Али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крају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</a:t>
            </a:r>
            <a:r>
              <a:rPr lang="sr-Cyrl-R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будем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активниј</a:t>
            </a:r>
            <a:r>
              <a:rPr lang="sr-Cyrl-R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туторијалима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r-Cyrl-R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оста</a:t>
            </a:r>
            <a:r>
              <a:rPr lang="sr-Cyrl-R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отворениј</a:t>
            </a:r>
            <a:r>
              <a:rPr lang="sr-Cyrl-R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самоуверениј</a:t>
            </a:r>
            <a:r>
              <a:rPr lang="sr-Cyrl-R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sr-Cyrl-R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Лисанли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Ванблар</a:t>
            </a:r>
            <a:r>
              <a:rPr lang="sr-Cyrl-R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en-US" sz="16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ум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(24, </a:t>
            </a:r>
            <a:r>
              <a:rPr lang="sr-Cyrl-R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Куракао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sr-Cyrl-R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 </a:t>
            </a:r>
            <a:r>
              <a:rPr lang="en-US" sz="16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фискалне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економије</a:t>
            </a:r>
            <a:endParaRPr lang="sr-Cyrl-RS" sz="16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sr-Cyrl-RS" sz="16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B5571D-DF81-9A35-EB03-3F6481404B68}"/>
              </a:ext>
            </a:extLst>
          </p:cNvPr>
          <p:cNvSpPr txBox="1"/>
          <p:nvPr/>
        </p:nvSpPr>
        <p:spPr>
          <a:xfrm>
            <a:off x="4305300" y="2463716"/>
            <a:ext cx="3632200" cy="4032642"/>
          </a:xfrm>
          <a:prstGeom prst="rect">
            <a:avLst/>
          </a:prstGeom>
          <a:solidFill>
            <a:srgbClr val="E3E3E3"/>
          </a:solidFill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Све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више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универзитета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почиње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нуди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учење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засновано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проблемима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али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мој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утисак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квалитет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УМ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већи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Током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предавања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понекад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имао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осећај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сали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састанке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колегама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заправо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морамо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доносимо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стратешке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одлуке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Добио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случај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решим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током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интервјуа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посао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иста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студија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лучаја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појавила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неколико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пута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током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тако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буквално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дугујем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свој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посао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учењу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заснованом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проблемима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sr-Cyrl-R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Вин</a:t>
            </a:r>
            <a:r>
              <a:rPr lang="sr-Cyrl-R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en-US" sz="16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ент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Маесен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(24, </a:t>
            </a:r>
            <a:r>
              <a:rPr lang="en-US" sz="16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Холандија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US" sz="16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</a:t>
            </a:r>
            <a:r>
              <a:rPr lang="sr-Cyrl-R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стер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међународног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6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европског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пореског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права</a:t>
            </a:r>
            <a:endParaRPr lang="en-US" sz="16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6F068C-97CF-FDD7-9136-FD787E767729}"/>
              </a:ext>
            </a:extLst>
          </p:cNvPr>
          <p:cNvSpPr txBox="1"/>
          <p:nvPr/>
        </p:nvSpPr>
        <p:spPr>
          <a:xfrm>
            <a:off x="8414916" y="2463716"/>
            <a:ext cx="3548484" cy="4071436"/>
          </a:xfrm>
          <a:prstGeom prst="rect">
            <a:avLst/>
          </a:prstGeom>
          <a:solidFill>
            <a:srgbClr val="E3E3E3"/>
          </a:solidFill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Када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</a:t>
            </a:r>
            <a:r>
              <a:rPr lang="sr-Cyrl-R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средњој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школи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моја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мајка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већ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мислила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ће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Универзитет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Мастрихту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својим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приступом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бити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баш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добар избор за мене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Моја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мајка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била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праву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наравно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Активно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ангажовање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материјалу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учење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помаже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запамтим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r-Cyrl-R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Мастрихт</a:t>
            </a:r>
            <a:r>
              <a:rPr lang="sr-Cyrl-R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је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важно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активно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учествујете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настави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ако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sr-Cyrl-R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онда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изгубите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половину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оцене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 </a:t>
            </a:r>
            <a:r>
              <a:rPr lang="sr-Cyrl-R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другима је непријатно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Виви</a:t>
            </a:r>
            <a:r>
              <a:rPr lang="sr-Cyrl-R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ван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Слотен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(20,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Холандија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</a:t>
            </a:r>
            <a:r>
              <a:rPr lang="sr-Cyrl-R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Дипломирала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уметност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култур</a:t>
            </a:r>
            <a:r>
              <a:rPr lang="sr-Cyrl-R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25396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C8AA0E-9612-7579-27C7-86F14B78000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773477" y="401806"/>
            <a:ext cx="7142298" cy="5378450"/>
          </a:xfrm>
        </p:spPr>
        <p:txBody>
          <a:bodyPr/>
          <a:lstStyle/>
          <a:p>
            <a:pPr marL="457200" indent="-457200" algn="just" rtl="0">
              <a:buFont typeface="+mj-lt"/>
              <a:buAutoNum type="arabicPeriod"/>
            </a:pPr>
            <a:r>
              <a:rPr lang="en-GB" sz="2000" b="1" dirty="0" err="1"/>
              <a:t>Уведите</a:t>
            </a:r>
            <a:r>
              <a:rPr lang="en-GB" sz="2000" b="1" dirty="0"/>
              <a:t> </a:t>
            </a:r>
            <a:r>
              <a:rPr lang="en-GB" sz="2000" b="1" dirty="0" err="1"/>
              <a:t>сложен</a:t>
            </a:r>
            <a:r>
              <a:rPr lang="en-GB" sz="2000" b="1" dirty="0"/>
              <a:t> </a:t>
            </a:r>
            <a:r>
              <a:rPr lang="en-GB" sz="2000" b="1" dirty="0" err="1"/>
              <a:t>проблем</a:t>
            </a:r>
            <a:r>
              <a:rPr lang="en-GB" sz="2000" b="1" dirty="0"/>
              <a:t>:</a:t>
            </a:r>
            <a:r>
              <a:rPr lang="sr-Cyrl-RS" sz="2000" b="1" dirty="0"/>
              <a:t> </a:t>
            </a:r>
            <a:r>
              <a:rPr lang="en-GB" sz="2000" dirty="0" err="1"/>
              <a:t>Представите</a:t>
            </a:r>
            <a:r>
              <a:rPr lang="en-GB" sz="2000" dirty="0"/>
              <a:t> </a:t>
            </a:r>
            <a:r>
              <a:rPr lang="en-GB" sz="2000" dirty="0" err="1"/>
              <a:t>ученицима</a:t>
            </a:r>
            <a:r>
              <a:rPr lang="sr-Cyrl-RS" sz="2000" dirty="0"/>
              <a:t>/студентима</a:t>
            </a:r>
            <a:r>
              <a:rPr lang="en-GB" sz="2000" dirty="0"/>
              <a:t> </a:t>
            </a:r>
            <a:r>
              <a:rPr lang="en-GB" sz="2000" dirty="0" err="1"/>
              <a:t>проблем</a:t>
            </a:r>
            <a:r>
              <a:rPr lang="en-GB" sz="2000" dirty="0"/>
              <a:t> </a:t>
            </a:r>
            <a:r>
              <a:rPr lang="en-GB" sz="2000" dirty="0" err="1"/>
              <a:t>који</a:t>
            </a:r>
            <a:r>
              <a:rPr lang="en-GB" sz="2000" dirty="0"/>
              <a:t> </a:t>
            </a:r>
            <a:r>
              <a:rPr lang="en-GB" sz="2000" dirty="0" err="1"/>
              <a:t>је</a:t>
            </a:r>
            <a:r>
              <a:rPr lang="en-GB" sz="2000" dirty="0"/>
              <a:t> </a:t>
            </a:r>
            <a:r>
              <a:rPr lang="en-GB" sz="2000" dirty="0" err="1"/>
              <a:t>релевантан</a:t>
            </a:r>
            <a:r>
              <a:rPr lang="en-GB" sz="2000" dirty="0"/>
              <a:t>, </a:t>
            </a:r>
            <a:r>
              <a:rPr lang="en-GB" sz="2000" dirty="0" err="1"/>
              <a:t>изазован</a:t>
            </a:r>
            <a:r>
              <a:rPr lang="en-GB" sz="2000" dirty="0"/>
              <a:t> и </a:t>
            </a:r>
            <a:r>
              <a:rPr lang="en-GB" sz="2000" dirty="0" err="1"/>
              <a:t>не</a:t>
            </a:r>
            <a:r>
              <a:rPr lang="sr-Cyrl-RS" sz="2000" dirty="0"/>
              <a:t>ма</a:t>
            </a:r>
            <a:r>
              <a:rPr lang="en-GB" sz="2000" dirty="0"/>
              <a:t> </a:t>
            </a:r>
            <a:r>
              <a:rPr lang="en-GB" sz="2000" dirty="0" err="1"/>
              <a:t>једно</a:t>
            </a:r>
            <a:r>
              <a:rPr lang="sr-Cyrl-RS" sz="2000" dirty="0"/>
              <a:t> и</a:t>
            </a:r>
            <a:r>
              <a:rPr lang="en-GB" sz="2000" dirty="0"/>
              <a:t> </a:t>
            </a:r>
            <a:r>
              <a:rPr lang="en-GB" sz="2000" dirty="0" err="1"/>
              <a:t>једноставно</a:t>
            </a:r>
            <a:r>
              <a:rPr lang="en-GB" sz="2000" dirty="0"/>
              <a:t> </a:t>
            </a:r>
            <a:r>
              <a:rPr lang="en-GB" sz="2000" dirty="0" err="1"/>
              <a:t>решење</a:t>
            </a:r>
            <a:r>
              <a:rPr lang="en-GB" sz="2000" dirty="0"/>
              <a:t>.</a:t>
            </a:r>
          </a:p>
          <a:p>
            <a:pPr marL="457200" indent="-457200" algn="just" rtl="0">
              <a:buFont typeface="+mj-lt"/>
              <a:buAutoNum type="arabicPeriod"/>
            </a:pPr>
            <a:r>
              <a:rPr lang="en-GB" sz="2000" b="1" dirty="0" err="1"/>
              <a:t>Групна</a:t>
            </a:r>
            <a:r>
              <a:rPr lang="en-GB" sz="2000" b="1" dirty="0"/>
              <a:t> </a:t>
            </a:r>
            <a:r>
              <a:rPr lang="en-GB" sz="2000" b="1" dirty="0" err="1"/>
              <a:t>сарадња</a:t>
            </a:r>
            <a:r>
              <a:rPr lang="en-GB" sz="2000" b="1" dirty="0"/>
              <a:t>:</a:t>
            </a:r>
            <a:r>
              <a:rPr lang="sr-Cyrl-RS" sz="2000" b="1" dirty="0"/>
              <a:t> </a:t>
            </a:r>
            <a:r>
              <a:rPr lang="en-GB" sz="2000" dirty="0" err="1"/>
              <a:t>Организујте</a:t>
            </a:r>
            <a:r>
              <a:rPr lang="en-GB" sz="2000" dirty="0"/>
              <a:t> </a:t>
            </a:r>
            <a:r>
              <a:rPr lang="en-GB" sz="2000" dirty="0" err="1"/>
              <a:t>ученике</a:t>
            </a:r>
            <a:r>
              <a:rPr lang="sr-Cyrl-RS" sz="2000" dirty="0"/>
              <a:t>/студенте</a:t>
            </a:r>
            <a:r>
              <a:rPr lang="en-GB" sz="2000" dirty="0"/>
              <a:t> у </a:t>
            </a:r>
            <a:r>
              <a:rPr lang="en-GB" sz="2000" dirty="0" err="1"/>
              <a:t>мале</a:t>
            </a:r>
            <a:r>
              <a:rPr lang="en-GB" sz="2000" dirty="0"/>
              <a:t> </a:t>
            </a:r>
            <a:r>
              <a:rPr lang="en-GB" sz="2000" dirty="0" err="1"/>
              <a:t>групе</a:t>
            </a:r>
            <a:r>
              <a:rPr lang="en-GB" sz="2000" dirty="0"/>
              <a:t> </a:t>
            </a:r>
            <a:r>
              <a:rPr lang="en-GB" sz="2000" dirty="0" err="1"/>
              <a:t>како</a:t>
            </a:r>
            <a:r>
              <a:rPr lang="en-GB" sz="2000" dirty="0"/>
              <a:t> </a:t>
            </a:r>
            <a:r>
              <a:rPr lang="en-GB" sz="2000" dirty="0" err="1"/>
              <a:t>бисте</a:t>
            </a:r>
            <a:r>
              <a:rPr lang="en-GB" sz="2000" dirty="0"/>
              <a:t> </a:t>
            </a:r>
            <a:r>
              <a:rPr lang="en-GB" sz="2000" dirty="0" err="1"/>
              <a:t>подстакли</a:t>
            </a:r>
            <a:r>
              <a:rPr lang="en-GB" sz="2000" dirty="0"/>
              <a:t> </a:t>
            </a:r>
            <a:r>
              <a:rPr lang="en-GB" sz="2000" dirty="0" err="1"/>
              <a:t>сарадњу</a:t>
            </a:r>
            <a:r>
              <a:rPr lang="en-GB" sz="2000" dirty="0"/>
              <a:t> и </a:t>
            </a:r>
            <a:r>
              <a:rPr lang="en-GB" sz="2000" dirty="0" err="1"/>
              <a:t>размену</a:t>
            </a:r>
            <a:r>
              <a:rPr lang="en-GB" sz="2000" dirty="0"/>
              <a:t> </a:t>
            </a:r>
            <a:r>
              <a:rPr lang="en-GB" sz="2000" dirty="0" err="1"/>
              <a:t>различитих</a:t>
            </a:r>
            <a:r>
              <a:rPr lang="en-GB" sz="2000" dirty="0"/>
              <a:t> </a:t>
            </a:r>
            <a:r>
              <a:rPr lang="en-GB" sz="2000" dirty="0" err="1"/>
              <a:t>идеја</a:t>
            </a:r>
            <a:r>
              <a:rPr lang="en-GB" sz="2000" dirty="0"/>
              <a:t> и </a:t>
            </a:r>
            <a:r>
              <a:rPr lang="en-GB" sz="2000" dirty="0" err="1"/>
              <a:t>приступа</a:t>
            </a:r>
            <a:r>
              <a:rPr lang="en-GB" sz="2000" dirty="0"/>
              <a:t>.</a:t>
            </a:r>
          </a:p>
          <a:p>
            <a:pPr marL="457200" indent="-457200" algn="just" rtl="0">
              <a:buFont typeface="+mj-lt"/>
              <a:buAutoNum type="arabicPeriod"/>
            </a:pPr>
            <a:r>
              <a:rPr lang="en-GB" sz="2000" b="1" dirty="0" err="1"/>
              <a:t>Истраживање</a:t>
            </a:r>
            <a:r>
              <a:rPr lang="en-GB" sz="2000" b="1" dirty="0"/>
              <a:t> и </a:t>
            </a:r>
            <a:r>
              <a:rPr lang="en-GB" sz="2000" b="1" dirty="0" err="1"/>
              <a:t>испитивање</a:t>
            </a:r>
            <a:r>
              <a:rPr lang="en-GB" sz="2000" b="1" dirty="0"/>
              <a:t>:</a:t>
            </a:r>
            <a:r>
              <a:rPr lang="sr-Cyrl-RS" sz="2000" b="1" dirty="0"/>
              <a:t> </a:t>
            </a:r>
            <a:r>
              <a:rPr lang="en-GB" sz="2000" dirty="0" err="1"/>
              <a:t>Водите</a:t>
            </a:r>
            <a:r>
              <a:rPr lang="en-GB" sz="2000" dirty="0"/>
              <a:t> </a:t>
            </a:r>
            <a:r>
              <a:rPr lang="en-GB" sz="2000" dirty="0" err="1"/>
              <a:t>ученике</a:t>
            </a:r>
            <a:r>
              <a:rPr lang="sr-Cyrl-RS" sz="2000" dirty="0"/>
              <a:t>/студенте</a:t>
            </a:r>
            <a:r>
              <a:rPr lang="en-GB" sz="2000" dirty="0"/>
              <a:t> </a:t>
            </a:r>
            <a:r>
              <a:rPr lang="en-GB" sz="2000" dirty="0" err="1"/>
              <a:t>док</a:t>
            </a:r>
            <a:r>
              <a:rPr lang="en-GB" sz="2000" dirty="0"/>
              <a:t> </a:t>
            </a:r>
            <a:r>
              <a:rPr lang="en-GB" sz="2000" dirty="0" err="1"/>
              <a:t>истражују</a:t>
            </a:r>
            <a:r>
              <a:rPr lang="en-GB" sz="2000" dirty="0"/>
              <a:t> и </a:t>
            </a:r>
            <a:r>
              <a:rPr lang="en-GB" sz="2000" dirty="0" err="1"/>
              <a:t>прикупљају</a:t>
            </a:r>
            <a:r>
              <a:rPr lang="en-GB" sz="2000" dirty="0"/>
              <a:t> </a:t>
            </a:r>
            <a:r>
              <a:rPr lang="en-GB" sz="2000" dirty="0" err="1"/>
              <a:t>информације</a:t>
            </a:r>
            <a:r>
              <a:rPr lang="en-GB" sz="2000" dirty="0"/>
              <a:t> </a:t>
            </a:r>
            <a:r>
              <a:rPr lang="en-GB" sz="2000" dirty="0" err="1"/>
              <a:t>неопходне</a:t>
            </a:r>
            <a:r>
              <a:rPr lang="en-GB" sz="2000" dirty="0"/>
              <a:t> </a:t>
            </a:r>
            <a:r>
              <a:rPr lang="en-GB" sz="2000" dirty="0" err="1"/>
              <a:t>за</a:t>
            </a:r>
            <a:r>
              <a:rPr lang="en-GB" sz="2000" dirty="0"/>
              <a:t> </a:t>
            </a:r>
            <a:r>
              <a:rPr lang="en-GB" sz="2000" dirty="0" err="1"/>
              <a:t>решавање</a:t>
            </a:r>
            <a:r>
              <a:rPr lang="en-GB" sz="2000" dirty="0"/>
              <a:t> </a:t>
            </a:r>
            <a:r>
              <a:rPr lang="en-GB" sz="2000" dirty="0" err="1"/>
              <a:t>проблема</a:t>
            </a:r>
            <a:r>
              <a:rPr lang="en-GB" sz="2000" dirty="0"/>
              <a:t>.</a:t>
            </a:r>
          </a:p>
          <a:p>
            <a:pPr marL="457200" indent="-457200" algn="just" rtl="0">
              <a:buFont typeface="+mj-lt"/>
              <a:buAutoNum type="arabicPeriod"/>
            </a:pPr>
            <a:r>
              <a:rPr lang="en-GB" sz="2000" b="1" dirty="0" err="1"/>
              <a:t>Развој</a:t>
            </a:r>
            <a:r>
              <a:rPr lang="en-GB" sz="2000" b="1" dirty="0"/>
              <a:t> </a:t>
            </a:r>
            <a:r>
              <a:rPr lang="en-GB" sz="2000" b="1" dirty="0" err="1"/>
              <a:t>решења</a:t>
            </a:r>
            <a:r>
              <a:rPr lang="en-GB" sz="2000" b="1" dirty="0"/>
              <a:t>:</a:t>
            </a:r>
            <a:r>
              <a:rPr lang="sr-Cyrl-RS" sz="2000" b="1" dirty="0"/>
              <a:t> </a:t>
            </a:r>
            <a:r>
              <a:rPr lang="en-GB" sz="2000" dirty="0" err="1"/>
              <a:t>Олакша</a:t>
            </a:r>
            <a:r>
              <a:rPr lang="sr-Cyrl-RS" sz="2000" dirty="0"/>
              <a:t>јте</a:t>
            </a:r>
            <a:r>
              <a:rPr lang="en-GB" sz="2000" dirty="0"/>
              <a:t> </a:t>
            </a:r>
            <a:r>
              <a:rPr lang="en-GB" sz="2000" dirty="0" err="1"/>
              <a:t>развој</a:t>
            </a:r>
            <a:r>
              <a:rPr lang="en-GB" sz="2000" dirty="0"/>
              <a:t> </a:t>
            </a:r>
            <a:r>
              <a:rPr lang="en-GB" sz="2000" dirty="0" err="1"/>
              <a:t>решења</a:t>
            </a:r>
            <a:r>
              <a:rPr lang="en-GB" sz="2000" dirty="0"/>
              <a:t>, </a:t>
            </a:r>
            <a:r>
              <a:rPr lang="en-GB" sz="2000" dirty="0" err="1"/>
              <a:t>подстичући</a:t>
            </a:r>
            <a:r>
              <a:rPr lang="en-GB" sz="2000" dirty="0"/>
              <a:t> </a:t>
            </a:r>
            <a:r>
              <a:rPr lang="en-GB" sz="2000" dirty="0" err="1"/>
              <a:t>ученике</a:t>
            </a:r>
            <a:r>
              <a:rPr lang="sr-Cyrl-RS" sz="2000" dirty="0"/>
              <a:t>/студенте</a:t>
            </a:r>
            <a:r>
              <a:rPr lang="en-GB" sz="2000" dirty="0"/>
              <a:t> </a:t>
            </a:r>
            <a:r>
              <a:rPr lang="en-GB" sz="2000" dirty="0" err="1"/>
              <a:t>да</a:t>
            </a:r>
            <a:r>
              <a:rPr lang="en-GB" sz="2000" dirty="0"/>
              <a:t> </a:t>
            </a:r>
            <a:r>
              <a:rPr lang="en-GB" sz="2000" dirty="0" err="1"/>
              <a:t>примењују</a:t>
            </a:r>
            <a:r>
              <a:rPr lang="en-GB" sz="2000" dirty="0"/>
              <a:t> </a:t>
            </a:r>
            <a:r>
              <a:rPr lang="en-GB" sz="2000" dirty="0" err="1"/>
              <a:t>своје</a:t>
            </a:r>
            <a:r>
              <a:rPr lang="en-GB" sz="2000" dirty="0"/>
              <a:t> </a:t>
            </a:r>
            <a:r>
              <a:rPr lang="en-GB" sz="2000" dirty="0" err="1"/>
              <a:t>знање</a:t>
            </a:r>
            <a:r>
              <a:rPr lang="en-GB" sz="2000" dirty="0"/>
              <a:t> и </a:t>
            </a:r>
            <a:r>
              <a:rPr lang="en-GB" sz="2000" dirty="0" err="1"/>
              <a:t>критичк</a:t>
            </a:r>
            <a:r>
              <a:rPr lang="sr-Cyrl-RS" sz="2000" dirty="0"/>
              <a:t>и</a:t>
            </a:r>
            <a:r>
              <a:rPr lang="en-GB" sz="2000" dirty="0"/>
              <a:t> </a:t>
            </a:r>
            <a:r>
              <a:rPr lang="en-GB" sz="2000" dirty="0" err="1"/>
              <a:t>размишљају</a:t>
            </a:r>
            <a:r>
              <a:rPr lang="en-GB" sz="2000" dirty="0"/>
              <a:t>.</a:t>
            </a:r>
          </a:p>
          <a:p>
            <a:pPr marL="457200" indent="-457200" algn="just" rtl="0">
              <a:buFont typeface="+mj-lt"/>
              <a:buAutoNum type="arabicPeriod"/>
            </a:pPr>
            <a:r>
              <a:rPr lang="en-GB" sz="2000" b="1" dirty="0" err="1"/>
              <a:t>Презентација</a:t>
            </a:r>
            <a:r>
              <a:rPr lang="en-GB" sz="2000" b="1" dirty="0"/>
              <a:t> и </a:t>
            </a:r>
            <a:r>
              <a:rPr lang="en-GB" sz="2000" b="1" dirty="0" err="1"/>
              <a:t>рефлексија</a:t>
            </a:r>
            <a:r>
              <a:rPr lang="en-GB" sz="2000" b="1" dirty="0"/>
              <a:t>:</a:t>
            </a:r>
            <a:r>
              <a:rPr lang="sr-Cyrl-RS" sz="2000" b="1" dirty="0"/>
              <a:t> </a:t>
            </a:r>
            <a:r>
              <a:rPr lang="en-GB" sz="2000" dirty="0" err="1"/>
              <a:t>Нека</a:t>
            </a:r>
            <a:r>
              <a:rPr lang="en-GB" sz="2000" dirty="0"/>
              <a:t> </a:t>
            </a:r>
            <a:r>
              <a:rPr lang="en-GB" sz="2000" dirty="0" err="1"/>
              <a:t>ученици</a:t>
            </a:r>
            <a:r>
              <a:rPr lang="sr-Cyrl-RS" sz="2000" dirty="0"/>
              <a:t>/студенти</a:t>
            </a:r>
            <a:r>
              <a:rPr lang="en-GB" sz="2000" dirty="0"/>
              <a:t> </a:t>
            </a:r>
            <a:r>
              <a:rPr lang="en-GB" sz="2000" dirty="0" err="1"/>
              <a:t>представе</a:t>
            </a:r>
            <a:r>
              <a:rPr lang="en-GB" sz="2000" dirty="0"/>
              <a:t> </a:t>
            </a:r>
            <a:r>
              <a:rPr lang="en-GB" sz="2000" dirty="0" err="1"/>
              <a:t>своја</a:t>
            </a:r>
            <a:r>
              <a:rPr lang="en-GB" sz="2000" dirty="0"/>
              <a:t> </a:t>
            </a:r>
            <a:r>
              <a:rPr lang="en-GB" sz="2000" dirty="0" err="1"/>
              <a:t>решења</a:t>
            </a:r>
            <a:r>
              <a:rPr lang="en-GB" sz="2000" dirty="0"/>
              <a:t>, </a:t>
            </a:r>
            <a:r>
              <a:rPr lang="en-GB" sz="2000" dirty="0" err="1"/>
              <a:t>подстичући</a:t>
            </a:r>
            <a:r>
              <a:rPr lang="en-GB" sz="2000" dirty="0"/>
              <a:t> </a:t>
            </a:r>
            <a:r>
              <a:rPr lang="en-GB" sz="2000" dirty="0" err="1"/>
              <a:t>рефлексивну</a:t>
            </a:r>
            <a:r>
              <a:rPr lang="en-GB" sz="2000" dirty="0"/>
              <a:t> </a:t>
            </a:r>
            <a:r>
              <a:rPr lang="en-GB" sz="2000" dirty="0" err="1"/>
              <a:t>дискусију</a:t>
            </a:r>
            <a:r>
              <a:rPr lang="en-GB" sz="2000" dirty="0"/>
              <a:t> о </a:t>
            </a:r>
            <a:r>
              <a:rPr lang="en-GB" sz="2000" dirty="0" err="1"/>
              <a:t>процесу</a:t>
            </a:r>
            <a:r>
              <a:rPr lang="en-GB" sz="2000" dirty="0"/>
              <a:t> </a:t>
            </a:r>
            <a:r>
              <a:rPr lang="en-GB" sz="2000" dirty="0" err="1"/>
              <a:t>решавања</a:t>
            </a:r>
            <a:r>
              <a:rPr lang="en-GB" sz="2000" dirty="0"/>
              <a:t> </a:t>
            </a:r>
            <a:r>
              <a:rPr lang="en-GB" sz="2000" dirty="0" err="1"/>
              <a:t>проблема</a:t>
            </a:r>
            <a:r>
              <a:rPr lang="en-GB" sz="2000" dirty="0"/>
              <a:t> и </a:t>
            </a:r>
            <a:r>
              <a:rPr lang="en-GB" sz="2000" dirty="0" err="1"/>
              <a:t>учењу</a:t>
            </a:r>
            <a:r>
              <a:rPr lang="en-GB" sz="2000" dirty="0"/>
              <a:t> </a:t>
            </a:r>
            <a:r>
              <a:rPr lang="en-GB" sz="2000" dirty="0" err="1"/>
              <a:t>које</a:t>
            </a:r>
            <a:r>
              <a:rPr lang="en-GB" sz="2000" dirty="0"/>
              <a:t> </a:t>
            </a:r>
            <a:r>
              <a:rPr lang="en-GB" sz="2000" dirty="0" err="1"/>
              <a:t>се</a:t>
            </a:r>
            <a:r>
              <a:rPr lang="en-GB" sz="2000" dirty="0"/>
              <a:t> </a:t>
            </a:r>
            <a:r>
              <a:rPr lang="en-GB" sz="2000" dirty="0" err="1"/>
              <a:t>догодило</a:t>
            </a:r>
            <a:r>
              <a:rPr lang="sr-Cyrl-RS" sz="2000" dirty="0"/>
              <a:t>.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C8266-4D74-34D0-6964-F8F40FEEF58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54280" y="925680"/>
            <a:ext cx="3450091" cy="2375459"/>
          </a:xfrm>
        </p:spPr>
        <p:txBody>
          <a:bodyPr/>
          <a:lstStyle/>
          <a:p>
            <a:pPr algn="l" rtl="0"/>
            <a:r>
              <a:rPr lang="en-IE" sz="3200" dirty="0" err="1"/>
              <a:t>Како</a:t>
            </a:r>
            <a:r>
              <a:rPr lang="en-IE" sz="3200" dirty="0"/>
              <a:t> </a:t>
            </a:r>
            <a:r>
              <a:rPr lang="en-IE" sz="3200" dirty="0" err="1"/>
              <a:t>да</a:t>
            </a:r>
            <a:r>
              <a:rPr lang="en-IE" sz="3200" dirty="0"/>
              <a:t> у</a:t>
            </a:r>
            <a:r>
              <a:rPr lang="sr-Cyrl-RS" sz="3200" dirty="0"/>
              <a:t>ведете</a:t>
            </a:r>
            <a:r>
              <a:rPr lang="en-IE" sz="3200" dirty="0"/>
              <a:t> </a:t>
            </a:r>
            <a:r>
              <a:rPr lang="sr-Cyrl-RS" sz="3200" dirty="0"/>
              <a:t>учење засновано на решавању проблема</a:t>
            </a:r>
            <a:r>
              <a:rPr lang="en-IE" sz="3200" dirty="0"/>
              <a:t> у </a:t>
            </a:r>
            <a:r>
              <a:rPr lang="en-IE" sz="3200" dirty="0" err="1"/>
              <a:t>своју</a:t>
            </a:r>
            <a:r>
              <a:rPr lang="en-IE" sz="3200" dirty="0"/>
              <a:t> </a:t>
            </a:r>
            <a:r>
              <a:rPr lang="en-IE" sz="3200" dirty="0" err="1"/>
              <a:t>наставу</a:t>
            </a:r>
            <a:r>
              <a:rPr lang="en-IE" sz="32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48351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Vintage bulbs with one on">
            <a:extLst>
              <a:ext uri="{FF2B5EF4-FFF2-40B4-BE49-F238E27FC236}">
                <a16:creationId xmlns:a16="http://schemas.microsoft.com/office/drawing/2014/main" id="{F4A248E8-6175-2831-0158-97A3D1B4C895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t="7647" b="7647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27EFB-CFD5-79DF-D231-2BFE90EDA0C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057400" y="457269"/>
            <a:ext cx="8058150" cy="723352"/>
          </a:xfrm>
        </p:spPr>
        <p:txBody>
          <a:bodyPr/>
          <a:lstStyle/>
          <a:p>
            <a:pPr algn="l" rtl="0"/>
            <a:r>
              <a:rPr lang="en-GB" dirty="0" err="1"/>
              <a:t>Учење</a:t>
            </a:r>
            <a:r>
              <a:rPr lang="en-GB" dirty="0"/>
              <a:t> </a:t>
            </a:r>
            <a:r>
              <a:rPr lang="en-GB" dirty="0" err="1"/>
              <a:t>засновано</a:t>
            </a:r>
            <a:r>
              <a:rPr lang="en-GB" dirty="0"/>
              <a:t> </a:t>
            </a:r>
            <a:r>
              <a:rPr lang="en-GB" dirty="0" err="1"/>
              <a:t>на</a:t>
            </a:r>
            <a:r>
              <a:rPr lang="en-GB" dirty="0"/>
              <a:t> </a:t>
            </a:r>
            <a:r>
              <a:rPr lang="en-GB" dirty="0" err="1"/>
              <a:t>упитима</a:t>
            </a:r>
            <a:r>
              <a:rPr lang="en-GB" dirty="0"/>
              <a:t>  – </a:t>
            </a:r>
            <a:r>
              <a:rPr lang="en-GB" dirty="0" err="1"/>
              <a:t>принципи</a:t>
            </a:r>
            <a:r>
              <a:rPr lang="en-GB" dirty="0"/>
              <a:t> и </a:t>
            </a:r>
            <a:r>
              <a:rPr lang="en-GB" dirty="0" err="1"/>
              <a:t>предности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04F0AD-D188-D753-3510-8442175CCAE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057400" y="1644007"/>
            <a:ext cx="8058149" cy="2654613"/>
          </a:xfrm>
        </p:spPr>
        <p:txBody>
          <a:bodyPr/>
          <a:lstStyle/>
          <a:p>
            <a:pPr algn="just" rtl="0"/>
            <a:r>
              <a:rPr lang="en-GB" sz="2300" dirty="0" err="1"/>
              <a:t>Учење</a:t>
            </a:r>
            <a:r>
              <a:rPr lang="en-GB" sz="2300" dirty="0"/>
              <a:t> </a:t>
            </a:r>
            <a:r>
              <a:rPr lang="en-GB" sz="2300" dirty="0" err="1"/>
              <a:t>засновано</a:t>
            </a:r>
            <a:r>
              <a:rPr lang="en-GB" sz="2300" dirty="0"/>
              <a:t> </a:t>
            </a:r>
            <a:r>
              <a:rPr lang="en-GB" sz="2300" dirty="0" err="1"/>
              <a:t>на</a:t>
            </a:r>
            <a:r>
              <a:rPr lang="en-GB" sz="2300" dirty="0"/>
              <a:t> </a:t>
            </a:r>
            <a:r>
              <a:rPr lang="en-GB" sz="2300" dirty="0" err="1"/>
              <a:t>упитима</a:t>
            </a:r>
            <a:r>
              <a:rPr lang="en-GB" sz="2300" dirty="0"/>
              <a:t> </a:t>
            </a:r>
            <a:r>
              <a:rPr lang="en-GB" sz="2300" dirty="0" err="1"/>
              <a:t>је</a:t>
            </a:r>
            <a:r>
              <a:rPr lang="en-GB" sz="2300" dirty="0"/>
              <a:t> </a:t>
            </a:r>
            <a:r>
              <a:rPr lang="en-GB" sz="2300" dirty="0" err="1"/>
              <a:t>педагошки</a:t>
            </a:r>
            <a:r>
              <a:rPr lang="en-GB" sz="2300" dirty="0"/>
              <a:t> </a:t>
            </a:r>
            <a:r>
              <a:rPr lang="en-GB" sz="2300" dirty="0" err="1"/>
              <a:t>приступ</a:t>
            </a:r>
            <a:r>
              <a:rPr lang="en-GB" sz="2300" dirty="0"/>
              <a:t> </a:t>
            </a:r>
            <a:r>
              <a:rPr lang="en-GB" sz="2300" dirty="0" err="1"/>
              <a:t>који</a:t>
            </a:r>
            <a:r>
              <a:rPr lang="en-GB" sz="2300" dirty="0"/>
              <a:t> </a:t>
            </a:r>
            <a:r>
              <a:rPr lang="en-GB" sz="2300" dirty="0" err="1"/>
              <a:t>ученике</a:t>
            </a:r>
            <a:r>
              <a:rPr lang="sr-Cyrl-RS" sz="2300" dirty="0"/>
              <a:t>/студенте</a:t>
            </a:r>
            <a:r>
              <a:rPr lang="en-GB" sz="2300" dirty="0"/>
              <a:t> </a:t>
            </a:r>
            <a:r>
              <a:rPr lang="en-GB" sz="2300" dirty="0" err="1"/>
              <a:t>поставља</a:t>
            </a:r>
            <a:r>
              <a:rPr lang="en-GB" sz="2300" dirty="0"/>
              <a:t> </a:t>
            </a:r>
            <a:r>
              <a:rPr lang="sr-Cyrl-RS" sz="2300" dirty="0"/>
              <a:t>у центар</a:t>
            </a:r>
            <a:r>
              <a:rPr lang="en-GB" sz="2300" dirty="0"/>
              <a:t> </a:t>
            </a:r>
            <a:r>
              <a:rPr lang="en-GB" sz="2300" dirty="0" err="1"/>
              <a:t>процеса</a:t>
            </a:r>
            <a:r>
              <a:rPr lang="en-GB" sz="2300" dirty="0"/>
              <a:t> </a:t>
            </a:r>
            <a:r>
              <a:rPr lang="en-GB" sz="2300" dirty="0" err="1"/>
              <a:t>учења</a:t>
            </a:r>
            <a:r>
              <a:rPr lang="en-GB" sz="2300" dirty="0"/>
              <a:t>, </a:t>
            </a:r>
            <a:r>
              <a:rPr lang="en-GB" sz="2300" dirty="0" err="1"/>
              <a:t>подстичући</a:t>
            </a:r>
            <a:r>
              <a:rPr lang="en-GB" sz="2300" dirty="0"/>
              <a:t> </a:t>
            </a:r>
            <a:r>
              <a:rPr lang="en-GB" sz="2300" dirty="0" err="1"/>
              <a:t>их</a:t>
            </a:r>
            <a:r>
              <a:rPr lang="en-GB" sz="2300" dirty="0"/>
              <a:t> </a:t>
            </a:r>
            <a:r>
              <a:rPr lang="en-GB" sz="2300" dirty="0" err="1"/>
              <a:t>да</a:t>
            </a:r>
            <a:r>
              <a:rPr lang="en-GB" sz="2300" dirty="0"/>
              <a:t> </a:t>
            </a:r>
            <a:r>
              <a:rPr lang="en-GB" sz="2300" dirty="0" err="1"/>
              <a:t>постављају</a:t>
            </a:r>
            <a:r>
              <a:rPr lang="en-GB" sz="2300" dirty="0"/>
              <a:t> </a:t>
            </a:r>
            <a:r>
              <a:rPr lang="en-GB" sz="2300" dirty="0" err="1"/>
              <a:t>питања</a:t>
            </a:r>
            <a:r>
              <a:rPr lang="en-GB" sz="2300" dirty="0"/>
              <a:t>, </a:t>
            </a:r>
            <a:r>
              <a:rPr lang="en-GB" sz="2300" dirty="0" err="1"/>
              <a:t>спроводе</a:t>
            </a:r>
            <a:r>
              <a:rPr lang="en-GB" sz="2300" dirty="0"/>
              <a:t> </a:t>
            </a:r>
            <a:r>
              <a:rPr lang="en-GB" sz="2300" dirty="0" err="1"/>
              <a:t>истраге</a:t>
            </a:r>
            <a:r>
              <a:rPr lang="en-GB" sz="2300" dirty="0"/>
              <a:t> и </a:t>
            </a:r>
            <a:r>
              <a:rPr lang="en-GB" sz="2300" dirty="0" err="1"/>
              <a:t>истражују</a:t>
            </a:r>
            <a:r>
              <a:rPr lang="en-GB" sz="2300" dirty="0"/>
              <a:t> </a:t>
            </a:r>
            <a:r>
              <a:rPr lang="en-GB" sz="2300" dirty="0" err="1"/>
              <a:t>решења</a:t>
            </a:r>
            <a:r>
              <a:rPr lang="en-GB" sz="2300" dirty="0"/>
              <a:t>. </a:t>
            </a:r>
            <a:r>
              <a:rPr lang="en-GB" sz="2300" dirty="0" err="1"/>
              <a:t>Основни</a:t>
            </a:r>
            <a:r>
              <a:rPr lang="en-GB" sz="2300" dirty="0"/>
              <a:t> </a:t>
            </a:r>
            <a:r>
              <a:rPr lang="en-GB" sz="2300" dirty="0" err="1"/>
              <a:t>принцип</a:t>
            </a:r>
            <a:r>
              <a:rPr lang="en-GB" sz="2300" dirty="0"/>
              <a:t> </a:t>
            </a:r>
            <a:r>
              <a:rPr lang="sr-Cyrl-RS" sz="2300" dirty="0"/>
              <a:t> овог метода </a:t>
            </a:r>
            <a:r>
              <a:rPr lang="en-GB" sz="2300" dirty="0" err="1"/>
              <a:t>је</a:t>
            </a:r>
            <a:r>
              <a:rPr lang="en-GB" sz="2300" dirty="0"/>
              <a:t> </a:t>
            </a:r>
            <a:r>
              <a:rPr lang="en-GB" sz="2300" dirty="0" err="1"/>
              <a:t>да</a:t>
            </a:r>
            <a:r>
              <a:rPr lang="en-GB" sz="2300" dirty="0"/>
              <a:t> </a:t>
            </a:r>
            <a:r>
              <a:rPr lang="en-GB" sz="2300" dirty="0" err="1"/>
              <a:t>подстакне</a:t>
            </a:r>
            <a:r>
              <a:rPr lang="en-GB" sz="2300" dirty="0"/>
              <a:t> </a:t>
            </a:r>
            <a:r>
              <a:rPr lang="en-GB" sz="2300" dirty="0" err="1"/>
              <a:t>радозналост</a:t>
            </a:r>
            <a:r>
              <a:rPr lang="en-GB" sz="2300" dirty="0"/>
              <a:t> и </a:t>
            </a:r>
            <a:r>
              <a:rPr lang="en-GB" sz="2300" dirty="0" err="1"/>
              <a:t>инспирише</a:t>
            </a:r>
            <a:r>
              <a:rPr lang="en-GB" sz="2300" dirty="0"/>
              <a:t> </a:t>
            </a:r>
            <a:r>
              <a:rPr lang="en-GB" sz="2300" dirty="0" err="1"/>
              <a:t>дубље</a:t>
            </a:r>
            <a:r>
              <a:rPr lang="en-GB" sz="2300" dirty="0"/>
              <a:t> </a:t>
            </a:r>
            <a:r>
              <a:rPr lang="en-GB" sz="2300" dirty="0" err="1"/>
              <a:t>разумевање</a:t>
            </a:r>
            <a:r>
              <a:rPr lang="en-GB" sz="2300" dirty="0"/>
              <a:t> </a:t>
            </a:r>
            <a:r>
              <a:rPr lang="en-GB" sz="2300" dirty="0" err="1"/>
              <a:t>предмета</a:t>
            </a:r>
            <a:r>
              <a:rPr lang="en-GB" sz="2300" dirty="0"/>
              <a:t>. </a:t>
            </a:r>
            <a:r>
              <a:rPr lang="en-GB" sz="2300" dirty="0" err="1"/>
              <a:t>Предности</a:t>
            </a:r>
            <a:r>
              <a:rPr lang="en-GB" sz="2300" dirty="0"/>
              <a:t> </a:t>
            </a:r>
            <a:r>
              <a:rPr lang="en-GB" sz="2300" dirty="0" err="1"/>
              <a:t>укључују</a:t>
            </a:r>
            <a:r>
              <a:rPr lang="en-GB" sz="2300" dirty="0"/>
              <a:t> </a:t>
            </a:r>
            <a:r>
              <a:rPr lang="en-GB" sz="2300" dirty="0" err="1"/>
              <a:t>повећан</a:t>
            </a:r>
            <a:r>
              <a:rPr lang="en-GB" sz="2300" dirty="0"/>
              <a:t> </a:t>
            </a:r>
            <a:r>
              <a:rPr lang="en-GB" sz="2300" dirty="0" err="1"/>
              <a:t>ангажман</a:t>
            </a:r>
            <a:r>
              <a:rPr lang="en-GB" sz="2300" dirty="0"/>
              <a:t>, </a:t>
            </a:r>
            <a:r>
              <a:rPr lang="en-GB" sz="2300" dirty="0" err="1"/>
              <a:t>побољшано</a:t>
            </a:r>
            <a:r>
              <a:rPr lang="en-GB" sz="2300" dirty="0"/>
              <a:t> </a:t>
            </a:r>
            <a:r>
              <a:rPr lang="en-GB" sz="2300" dirty="0" err="1"/>
              <a:t>критичко</a:t>
            </a:r>
            <a:r>
              <a:rPr lang="en-GB" sz="2300" dirty="0"/>
              <a:t> </a:t>
            </a:r>
            <a:r>
              <a:rPr lang="en-GB" sz="2300" dirty="0" err="1"/>
              <a:t>размишљање</a:t>
            </a:r>
            <a:r>
              <a:rPr lang="en-GB" sz="2300" dirty="0"/>
              <a:t> и </a:t>
            </a:r>
            <a:r>
              <a:rPr lang="en-GB" sz="2300" dirty="0" err="1"/>
              <a:t>истраживачке</a:t>
            </a:r>
            <a:r>
              <a:rPr lang="en-GB" sz="2300" dirty="0"/>
              <a:t> </a:t>
            </a:r>
            <a:r>
              <a:rPr lang="en-GB" sz="2300" dirty="0" err="1"/>
              <a:t>вештине</a:t>
            </a:r>
            <a:r>
              <a:rPr lang="en-GB" sz="2300" dirty="0"/>
              <a:t>, </a:t>
            </a:r>
            <a:r>
              <a:rPr lang="en-GB" sz="2300" dirty="0" err="1"/>
              <a:t>као</a:t>
            </a:r>
            <a:r>
              <a:rPr lang="en-GB" sz="2300" dirty="0"/>
              <a:t> и </a:t>
            </a:r>
            <a:r>
              <a:rPr lang="en-GB" sz="2300" dirty="0" err="1"/>
              <a:t>способност</a:t>
            </a:r>
            <a:r>
              <a:rPr lang="en-GB" sz="2300" dirty="0"/>
              <a:t> </a:t>
            </a:r>
            <a:r>
              <a:rPr lang="en-GB" sz="2300" dirty="0" err="1"/>
              <a:t>примене</a:t>
            </a:r>
            <a:r>
              <a:rPr lang="en-GB" sz="2300" dirty="0"/>
              <a:t> </a:t>
            </a:r>
            <a:r>
              <a:rPr lang="en-GB" sz="2300" dirty="0" err="1"/>
              <a:t>знања</a:t>
            </a:r>
            <a:r>
              <a:rPr lang="en-GB" sz="2300" dirty="0"/>
              <a:t> </a:t>
            </a:r>
            <a:r>
              <a:rPr lang="en-GB" sz="2300" dirty="0" err="1"/>
              <a:t>на</a:t>
            </a:r>
            <a:r>
              <a:rPr lang="en-GB" sz="2300" dirty="0"/>
              <a:t> </a:t>
            </a:r>
            <a:r>
              <a:rPr lang="en-GB" sz="2300" dirty="0" err="1"/>
              <a:t>практичан</a:t>
            </a:r>
            <a:r>
              <a:rPr lang="en-GB" sz="2300" dirty="0"/>
              <a:t> и </a:t>
            </a:r>
            <a:r>
              <a:rPr lang="en-GB" sz="2300" dirty="0" err="1"/>
              <a:t>смислен</a:t>
            </a:r>
            <a:r>
              <a:rPr lang="en-GB" sz="2300" dirty="0"/>
              <a:t> </a:t>
            </a:r>
            <a:r>
              <a:rPr lang="en-GB" sz="2300" dirty="0" err="1"/>
              <a:t>начин</a:t>
            </a:r>
            <a:r>
              <a:rPr lang="en-GB" dirty="0"/>
              <a:t>.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37903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C8AA0E-9612-7579-27C7-86F14B78000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773477" y="401806"/>
            <a:ext cx="7142298" cy="5378450"/>
          </a:xfrm>
        </p:spPr>
        <p:txBody>
          <a:bodyPr/>
          <a:lstStyle/>
          <a:p>
            <a:pPr marL="457200" indent="-457200" algn="just" rtl="0">
              <a:buFont typeface="+mj-lt"/>
              <a:buAutoNum type="arabicPeriod"/>
            </a:pPr>
            <a:r>
              <a:rPr lang="en-GB" sz="2000" b="1" dirty="0" err="1"/>
              <a:t>Почните</a:t>
            </a:r>
            <a:r>
              <a:rPr lang="en-GB" sz="2000" b="1" dirty="0"/>
              <a:t> </a:t>
            </a:r>
            <a:r>
              <a:rPr lang="en-GB" sz="2000" b="1" dirty="0" err="1"/>
              <a:t>са</a:t>
            </a:r>
            <a:r>
              <a:rPr lang="en-GB" sz="2000" b="1" dirty="0"/>
              <a:t> </a:t>
            </a:r>
            <a:r>
              <a:rPr lang="en-GB" sz="2000" b="1" dirty="0" err="1"/>
              <a:t>питањем</a:t>
            </a:r>
            <a:r>
              <a:rPr lang="en-GB" sz="2000" b="1" dirty="0"/>
              <a:t>:</a:t>
            </a:r>
            <a:r>
              <a:rPr lang="sr-Cyrl-RS" sz="2000" b="1" dirty="0"/>
              <a:t> </a:t>
            </a:r>
            <a:r>
              <a:rPr lang="en-GB" sz="2000" dirty="0" err="1"/>
              <a:t>Поставите</a:t>
            </a:r>
            <a:r>
              <a:rPr lang="en-GB" sz="2000" dirty="0"/>
              <a:t> </a:t>
            </a:r>
            <a:r>
              <a:rPr lang="en-GB" sz="2000" dirty="0" err="1"/>
              <a:t>отворено</a:t>
            </a:r>
            <a:r>
              <a:rPr lang="en-GB" sz="2000" dirty="0"/>
              <a:t> </a:t>
            </a:r>
            <a:r>
              <a:rPr lang="en-GB" sz="2000" dirty="0" err="1"/>
              <a:t>питање</a:t>
            </a:r>
            <a:r>
              <a:rPr lang="en-GB" sz="2000" dirty="0"/>
              <a:t> </a:t>
            </a:r>
            <a:r>
              <a:rPr lang="en-GB" sz="2000" dirty="0" err="1"/>
              <a:t>које</a:t>
            </a:r>
            <a:r>
              <a:rPr lang="en-GB" sz="2000" dirty="0"/>
              <a:t> </a:t>
            </a:r>
            <a:r>
              <a:rPr lang="en-GB" sz="2000" dirty="0" err="1"/>
              <a:t>изазива</a:t>
            </a:r>
            <a:r>
              <a:rPr lang="en-GB" sz="2000" dirty="0"/>
              <a:t> </a:t>
            </a:r>
            <a:r>
              <a:rPr lang="en-GB" sz="2000" dirty="0" err="1"/>
              <a:t>радозналост</a:t>
            </a:r>
            <a:r>
              <a:rPr lang="en-GB" sz="2000" dirty="0"/>
              <a:t> и </a:t>
            </a:r>
            <a:r>
              <a:rPr lang="en-GB" sz="2000" dirty="0" err="1"/>
              <a:t>релевантно</a:t>
            </a:r>
            <a:r>
              <a:rPr lang="en-GB" sz="2000" dirty="0"/>
              <a:t> </a:t>
            </a:r>
            <a:r>
              <a:rPr lang="en-GB" sz="2000" dirty="0" err="1"/>
              <a:t>је</a:t>
            </a:r>
            <a:r>
              <a:rPr lang="en-GB" sz="2000" dirty="0"/>
              <a:t> </a:t>
            </a:r>
            <a:r>
              <a:rPr lang="en-GB" sz="2000" dirty="0" err="1"/>
              <a:t>за</a:t>
            </a:r>
            <a:r>
              <a:rPr lang="en-GB" sz="2000" dirty="0"/>
              <a:t> </a:t>
            </a:r>
            <a:r>
              <a:rPr lang="en-GB" sz="2000" dirty="0" err="1"/>
              <a:t>наставни</a:t>
            </a:r>
            <a:r>
              <a:rPr lang="en-GB" sz="2000" dirty="0"/>
              <a:t> </a:t>
            </a:r>
            <a:r>
              <a:rPr lang="en-GB" sz="2000" dirty="0" err="1"/>
              <a:t>план</a:t>
            </a:r>
            <a:r>
              <a:rPr lang="en-GB" sz="2000" dirty="0"/>
              <a:t> и </a:t>
            </a:r>
            <a:r>
              <a:rPr lang="en-GB" sz="2000" dirty="0" err="1"/>
              <a:t>програм</a:t>
            </a:r>
            <a:r>
              <a:rPr lang="en-GB" sz="2000" dirty="0"/>
              <a:t>.</a:t>
            </a:r>
          </a:p>
          <a:p>
            <a:pPr marL="457200" indent="-457200" algn="just" rtl="0">
              <a:buFont typeface="+mj-lt"/>
              <a:buAutoNum type="arabicPeriod"/>
            </a:pPr>
            <a:r>
              <a:rPr lang="en-GB" sz="2000" b="1" dirty="0" err="1"/>
              <a:t>Истраживање</a:t>
            </a:r>
            <a:r>
              <a:rPr lang="en-GB" sz="2000" b="1" dirty="0"/>
              <a:t> и </a:t>
            </a:r>
            <a:r>
              <a:rPr lang="en-GB" sz="2000" b="1" dirty="0" err="1"/>
              <a:t>истрага</a:t>
            </a:r>
            <a:r>
              <a:rPr lang="en-GB" sz="2000" b="1" dirty="0"/>
              <a:t>:</a:t>
            </a:r>
            <a:r>
              <a:rPr lang="sr-Cyrl-RS" sz="2000" b="1" dirty="0"/>
              <a:t> </a:t>
            </a:r>
            <a:r>
              <a:rPr lang="en-GB" sz="2000" dirty="0" err="1"/>
              <a:t>Подстакните</a:t>
            </a:r>
            <a:r>
              <a:rPr lang="en-GB" sz="2000" dirty="0"/>
              <a:t> </a:t>
            </a:r>
            <a:r>
              <a:rPr lang="en-GB" sz="2000" dirty="0" err="1"/>
              <a:t>ученике</a:t>
            </a:r>
            <a:r>
              <a:rPr lang="sr-Cyrl-RS" sz="2000" dirty="0"/>
              <a:t>/студентима</a:t>
            </a:r>
            <a:r>
              <a:rPr lang="en-GB" sz="2000" dirty="0"/>
              <a:t> </a:t>
            </a:r>
            <a:r>
              <a:rPr lang="en-GB" sz="2000" dirty="0" err="1"/>
              <a:t>да</a:t>
            </a:r>
            <a:r>
              <a:rPr lang="en-GB" sz="2000" dirty="0"/>
              <a:t> п</a:t>
            </a:r>
            <a:r>
              <a:rPr lang="sr-Cyrl-RS" sz="2000" dirty="0"/>
              <a:t>окрену</a:t>
            </a:r>
            <a:r>
              <a:rPr lang="en-GB" sz="2000" dirty="0"/>
              <a:t> </a:t>
            </a:r>
            <a:r>
              <a:rPr lang="en-GB" sz="2000" dirty="0" err="1"/>
              <a:t>независно</a:t>
            </a:r>
            <a:r>
              <a:rPr lang="en-GB" sz="2000" dirty="0"/>
              <a:t> </a:t>
            </a:r>
            <a:r>
              <a:rPr lang="en-GB" sz="2000" dirty="0" err="1"/>
              <a:t>или</a:t>
            </a:r>
            <a:r>
              <a:rPr lang="en-GB" sz="2000" dirty="0"/>
              <a:t> </a:t>
            </a:r>
            <a:r>
              <a:rPr lang="en-GB" sz="2000" dirty="0" err="1"/>
              <a:t>групно</a:t>
            </a:r>
            <a:r>
              <a:rPr lang="en-GB" sz="2000" dirty="0"/>
              <a:t> </a:t>
            </a:r>
            <a:r>
              <a:rPr lang="en-GB" sz="2000" dirty="0" err="1"/>
              <a:t>истраживање</a:t>
            </a:r>
            <a:r>
              <a:rPr lang="en-GB" sz="2000" dirty="0"/>
              <a:t> </a:t>
            </a:r>
            <a:r>
              <a:rPr lang="en-GB" sz="2000" dirty="0" err="1"/>
              <a:t>како</a:t>
            </a:r>
            <a:r>
              <a:rPr lang="en-GB" sz="2000" dirty="0"/>
              <a:t> </a:t>
            </a:r>
            <a:r>
              <a:rPr lang="en-GB" sz="2000" dirty="0" err="1"/>
              <a:t>би</a:t>
            </a:r>
            <a:r>
              <a:rPr lang="en-GB" sz="2000" dirty="0"/>
              <a:t> </a:t>
            </a:r>
            <a:r>
              <a:rPr lang="en-GB" sz="2000" dirty="0" err="1"/>
              <a:t>истражили</a:t>
            </a:r>
            <a:r>
              <a:rPr lang="en-GB" sz="2000" dirty="0"/>
              <a:t> </a:t>
            </a:r>
            <a:r>
              <a:rPr lang="en-GB" sz="2000" dirty="0" err="1"/>
              <a:t>питање</a:t>
            </a:r>
            <a:r>
              <a:rPr lang="en-GB" sz="2000" dirty="0"/>
              <a:t> </a:t>
            </a:r>
            <a:r>
              <a:rPr lang="en-GB" sz="2000" dirty="0" err="1"/>
              <a:t>из</a:t>
            </a:r>
            <a:r>
              <a:rPr lang="en-GB" sz="2000" dirty="0"/>
              <a:t> </a:t>
            </a:r>
            <a:r>
              <a:rPr lang="en-GB" sz="2000" dirty="0" err="1"/>
              <a:t>више</a:t>
            </a:r>
            <a:r>
              <a:rPr lang="en-GB" sz="2000" dirty="0"/>
              <a:t> </a:t>
            </a:r>
            <a:r>
              <a:rPr lang="en-GB" sz="2000" dirty="0" err="1"/>
              <a:t>углова</a:t>
            </a:r>
            <a:r>
              <a:rPr lang="en-GB" sz="2000" dirty="0"/>
              <a:t>.</a:t>
            </a:r>
          </a:p>
          <a:p>
            <a:pPr marL="457200" indent="-457200" algn="just" rtl="0">
              <a:buFont typeface="+mj-lt"/>
              <a:buAutoNum type="arabicPeriod"/>
            </a:pPr>
            <a:r>
              <a:rPr lang="en-GB" sz="2000" b="1" dirty="0" err="1"/>
              <a:t>Критичка</a:t>
            </a:r>
            <a:r>
              <a:rPr lang="en-GB" sz="2000" b="1" dirty="0"/>
              <a:t> </a:t>
            </a:r>
            <a:r>
              <a:rPr lang="en-GB" sz="2000" b="1" dirty="0" err="1"/>
              <a:t>анализа</a:t>
            </a:r>
            <a:r>
              <a:rPr lang="en-GB" sz="2000" b="1" dirty="0"/>
              <a:t>:</a:t>
            </a:r>
            <a:r>
              <a:rPr lang="sr-Cyrl-RS" sz="2000" b="1" dirty="0"/>
              <a:t> </a:t>
            </a:r>
            <a:r>
              <a:rPr lang="en-GB" sz="2000" dirty="0" err="1"/>
              <a:t>Водите</a:t>
            </a:r>
            <a:r>
              <a:rPr lang="en-GB" sz="2000" dirty="0"/>
              <a:t> </a:t>
            </a:r>
            <a:r>
              <a:rPr lang="en-GB" sz="2000" dirty="0" err="1"/>
              <a:t>ученике</a:t>
            </a:r>
            <a:r>
              <a:rPr lang="sr-Cyrl-RS" sz="2000" dirty="0"/>
              <a:t>/студенте</a:t>
            </a:r>
            <a:r>
              <a:rPr lang="en-GB" sz="2000" dirty="0"/>
              <a:t> </a:t>
            </a:r>
            <a:r>
              <a:rPr lang="en-GB" sz="2000" dirty="0" err="1"/>
              <a:t>да</a:t>
            </a:r>
            <a:r>
              <a:rPr lang="en-GB" sz="2000" dirty="0"/>
              <a:t> </a:t>
            </a:r>
            <a:r>
              <a:rPr lang="en-GB" sz="2000" dirty="0" err="1"/>
              <a:t>критичк</a:t>
            </a:r>
            <a:r>
              <a:rPr lang="sr-Cyrl-RS" sz="2000" dirty="0"/>
              <a:t>и</a:t>
            </a:r>
            <a:r>
              <a:rPr lang="en-GB" sz="2000" dirty="0"/>
              <a:t> </a:t>
            </a:r>
            <a:r>
              <a:rPr lang="en-GB" sz="2000" dirty="0" err="1"/>
              <a:t>анализирају</a:t>
            </a:r>
            <a:r>
              <a:rPr lang="en-GB" sz="2000" dirty="0"/>
              <a:t> </a:t>
            </a:r>
            <a:r>
              <a:rPr lang="en-GB" sz="2000" dirty="0" err="1"/>
              <a:t>информације</a:t>
            </a:r>
            <a:r>
              <a:rPr lang="en-GB" sz="2000" dirty="0"/>
              <a:t> </a:t>
            </a:r>
            <a:r>
              <a:rPr lang="en-GB" sz="2000" dirty="0" err="1"/>
              <a:t>које</a:t>
            </a:r>
            <a:r>
              <a:rPr lang="en-GB" sz="2000" dirty="0"/>
              <a:t> </a:t>
            </a:r>
            <a:r>
              <a:rPr lang="en-GB" sz="2000" dirty="0" err="1"/>
              <a:t>су</a:t>
            </a:r>
            <a:r>
              <a:rPr lang="en-GB" sz="2000" dirty="0"/>
              <a:t> </a:t>
            </a:r>
            <a:r>
              <a:rPr lang="en-GB" sz="2000" dirty="0" err="1"/>
              <a:t>прикупили</a:t>
            </a:r>
            <a:r>
              <a:rPr lang="en-GB" sz="2000" dirty="0"/>
              <a:t>, </a:t>
            </a:r>
            <a:r>
              <a:rPr lang="en-GB" sz="2000" dirty="0" err="1"/>
              <a:t>процењују</a:t>
            </a:r>
            <a:r>
              <a:rPr lang="en-GB" sz="2000" dirty="0"/>
              <a:t> </a:t>
            </a:r>
            <a:r>
              <a:rPr lang="en-GB" sz="2000" dirty="0" err="1"/>
              <a:t>изворе</a:t>
            </a:r>
            <a:r>
              <a:rPr lang="en-GB" sz="2000" dirty="0"/>
              <a:t> и </a:t>
            </a:r>
            <a:r>
              <a:rPr lang="en-GB" sz="2000" dirty="0" err="1"/>
              <a:t>идентификују</a:t>
            </a:r>
            <a:r>
              <a:rPr lang="en-GB" sz="2000" dirty="0"/>
              <a:t> </a:t>
            </a:r>
            <a:r>
              <a:rPr lang="sr-Cyrl-RS" sz="2000" dirty="0"/>
              <a:t>елементе пристрасности</a:t>
            </a:r>
            <a:r>
              <a:rPr lang="en-GB" sz="2000" dirty="0"/>
              <a:t>.</a:t>
            </a:r>
          </a:p>
          <a:p>
            <a:pPr marL="457200" indent="-457200" algn="just" rtl="0">
              <a:buFont typeface="+mj-lt"/>
              <a:buAutoNum type="arabicPeriod"/>
            </a:pPr>
            <a:r>
              <a:rPr lang="en-GB" sz="2000" b="1" dirty="0" err="1"/>
              <a:t>Развој</a:t>
            </a:r>
            <a:r>
              <a:rPr lang="en-GB" sz="2000" b="1" dirty="0"/>
              <a:t> </a:t>
            </a:r>
            <a:r>
              <a:rPr lang="en-GB" sz="2000" b="1" dirty="0" err="1"/>
              <a:t>решења</a:t>
            </a:r>
            <a:r>
              <a:rPr lang="en-GB" sz="2000" b="1" dirty="0"/>
              <a:t>/</a:t>
            </a:r>
            <a:r>
              <a:rPr lang="en-GB" sz="2000" b="1" dirty="0" err="1"/>
              <a:t>одговора</a:t>
            </a:r>
            <a:r>
              <a:rPr lang="en-GB" sz="2000" b="1" dirty="0"/>
              <a:t>:</a:t>
            </a:r>
            <a:r>
              <a:rPr lang="sr-Cyrl-RS" sz="2000" b="1" dirty="0"/>
              <a:t> </a:t>
            </a:r>
            <a:r>
              <a:rPr lang="en-GB" sz="2000" dirty="0" err="1"/>
              <a:t>Подржите</a:t>
            </a:r>
            <a:r>
              <a:rPr lang="en-GB" sz="2000" dirty="0"/>
              <a:t> </a:t>
            </a:r>
            <a:r>
              <a:rPr lang="en-GB" sz="2000" dirty="0" err="1"/>
              <a:t>ученике</a:t>
            </a:r>
            <a:r>
              <a:rPr lang="sr-Cyrl-RS" sz="2000" dirty="0"/>
              <a:t>/студенте</a:t>
            </a:r>
            <a:r>
              <a:rPr lang="en-GB" sz="2000" dirty="0"/>
              <a:t> у </a:t>
            </a:r>
            <a:r>
              <a:rPr lang="en-GB" sz="2000" dirty="0" err="1"/>
              <a:t>развијању</a:t>
            </a:r>
            <a:r>
              <a:rPr lang="en-GB" sz="2000" dirty="0"/>
              <a:t> </a:t>
            </a:r>
            <a:r>
              <a:rPr lang="en-GB" sz="2000" dirty="0" err="1"/>
              <a:t>добро</a:t>
            </a:r>
            <a:r>
              <a:rPr lang="en-GB" sz="2000" dirty="0"/>
              <a:t> </a:t>
            </a:r>
            <a:r>
              <a:rPr lang="en-GB" sz="2000" dirty="0" err="1"/>
              <a:t>образложених</a:t>
            </a:r>
            <a:r>
              <a:rPr lang="en-GB" sz="2000" dirty="0"/>
              <a:t> </a:t>
            </a:r>
            <a:r>
              <a:rPr lang="en-GB" sz="2000" dirty="0" err="1"/>
              <a:t>одговора</a:t>
            </a:r>
            <a:r>
              <a:rPr lang="en-GB" sz="2000" dirty="0"/>
              <a:t> </a:t>
            </a:r>
            <a:r>
              <a:rPr lang="en-GB" sz="2000" dirty="0" err="1"/>
              <a:t>или</a:t>
            </a:r>
            <a:r>
              <a:rPr lang="en-GB" sz="2000" dirty="0"/>
              <a:t> </a:t>
            </a:r>
            <a:r>
              <a:rPr lang="en-GB" sz="2000" dirty="0" err="1"/>
              <a:t>решења</a:t>
            </a:r>
            <a:r>
              <a:rPr lang="en-GB" sz="2000" dirty="0"/>
              <a:t> </a:t>
            </a:r>
            <a:r>
              <a:rPr lang="en-GB" sz="2000" dirty="0" err="1"/>
              <a:t>на</a:t>
            </a:r>
            <a:r>
              <a:rPr lang="en-GB" sz="2000" dirty="0"/>
              <a:t> </a:t>
            </a:r>
            <a:r>
              <a:rPr lang="en-GB" sz="2000" dirty="0" err="1"/>
              <a:t>почетно</a:t>
            </a:r>
            <a:r>
              <a:rPr lang="en-GB" sz="2000" dirty="0"/>
              <a:t> </a:t>
            </a:r>
            <a:r>
              <a:rPr lang="en-GB" sz="2000" dirty="0" err="1"/>
              <a:t>питање</a:t>
            </a:r>
            <a:r>
              <a:rPr lang="en-GB" sz="2000" dirty="0"/>
              <a:t>.</a:t>
            </a:r>
          </a:p>
          <a:p>
            <a:pPr marL="457200" indent="-457200" algn="just" rtl="0">
              <a:buFont typeface="+mj-lt"/>
              <a:buAutoNum type="arabicPeriod"/>
            </a:pPr>
            <a:r>
              <a:rPr lang="en-GB" sz="2000" b="1" dirty="0" err="1"/>
              <a:t>Размишљање</a:t>
            </a:r>
            <a:r>
              <a:rPr lang="en-GB" sz="2000" b="1" dirty="0"/>
              <a:t> и </a:t>
            </a:r>
            <a:r>
              <a:rPr lang="en-GB" sz="2000" b="1" dirty="0" err="1"/>
              <a:t>дискусија</a:t>
            </a:r>
            <a:r>
              <a:rPr lang="en-GB" sz="2000" b="1" dirty="0"/>
              <a:t>:</a:t>
            </a:r>
            <a:r>
              <a:rPr lang="sr-Cyrl-RS" sz="2000" b="1" dirty="0"/>
              <a:t> </a:t>
            </a:r>
            <a:r>
              <a:rPr lang="en-GB" sz="2000" dirty="0" err="1"/>
              <a:t>Завршите</a:t>
            </a:r>
            <a:r>
              <a:rPr lang="en-GB" sz="2000" dirty="0"/>
              <a:t> </a:t>
            </a:r>
            <a:r>
              <a:rPr lang="en-GB" sz="2000" dirty="0" err="1"/>
              <a:t>рефлексивном</a:t>
            </a:r>
            <a:r>
              <a:rPr lang="en-GB" sz="2000" dirty="0"/>
              <a:t> </a:t>
            </a:r>
            <a:r>
              <a:rPr lang="en-GB" sz="2000" dirty="0" err="1"/>
              <a:t>дискусијом</a:t>
            </a:r>
            <a:r>
              <a:rPr lang="en-GB" sz="2000" dirty="0"/>
              <a:t> </a:t>
            </a:r>
            <a:r>
              <a:rPr lang="en-GB" sz="2000" dirty="0" err="1"/>
              <a:t>или</a:t>
            </a:r>
            <a:r>
              <a:rPr lang="en-GB" sz="2000" dirty="0"/>
              <a:t> </a:t>
            </a:r>
            <a:r>
              <a:rPr lang="en-GB" sz="2000" dirty="0" err="1"/>
              <a:t>презентацијом</a:t>
            </a:r>
            <a:r>
              <a:rPr lang="en-GB" sz="2000" dirty="0"/>
              <a:t> у </a:t>
            </a:r>
            <a:r>
              <a:rPr lang="en-GB" sz="2000" dirty="0" err="1"/>
              <a:t>којој</a:t>
            </a:r>
            <a:r>
              <a:rPr lang="en-GB" sz="2000" dirty="0"/>
              <a:t> </a:t>
            </a:r>
            <a:r>
              <a:rPr lang="en-GB" sz="2000" dirty="0" err="1"/>
              <a:t>ученици</a:t>
            </a:r>
            <a:r>
              <a:rPr lang="sr-Cyrl-RS" sz="2000" dirty="0"/>
              <a:t>/студенти</a:t>
            </a:r>
            <a:r>
              <a:rPr lang="en-GB" sz="2000" dirty="0"/>
              <a:t> </a:t>
            </a:r>
            <a:r>
              <a:rPr lang="en-GB" sz="2000" dirty="0" err="1"/>
              <a:t>деле</a:t>
            </a:r>
            <a:r>
              <a:rPr lang="en-GB" sz="2000" dirty="0"/>
              <a:t> </a:t>
            </a:r>
            <a:r>
              <a:rPr lang="en-GB" sz="2000" dirty="0" err="1"/>
              <a:t>своје</a:t>
            </a:r>
            <a:r>
              <a:rPr lang="en-GB" sz="2000" dirty="0"/>
              <a:t> </a:t>
            </a:r>
            <a:r>
              <a:rPr lang="en-GB" sz="2000" dirty="0" err="1"/>
              <a:t>налазе</a:t>
            </a:r>
            <a:r>
              <a:rPr lang="en-GB" sz="2000" dirty="0"/>
              <a:t>, </a:t>
            </a:r>
            <a:r>
              <a:rPr lang="en-GB" sz="2000" dirty="0" err="1"/>
              <a:t>размишљајући</a:t>
            </a:r>
            <a:r>
              <a:rPr lang="en-GB" sz="2000" dirty="0"/>
              <a:t> о </a:t>
            </a:r>
            <a:r>
              <a:rPr lang="en-GB" sz="2000" dirty="0" err="1"/>
              <a:t>процесу</a:t>
            </a:r>
            <a:r>
              <a:rPr lang="en-GB" sz="2000" dirty="0"/>
              <a:t> и </a:t>
            </a:r>
            <a:r>
              <a:rPr lang="en-GB" sz="2000" dirty="0" err="1"/>
              <a:t>ономе</a:t>
            </a:r>
            <a:r>
              <a:rPr lang="en-GB" sz="2000" dirty="0"/>
              <a:t> </a:t>
            </a:r>
            <a:r>
              <a:rPr lang="en-GB" sz="2000" dirty="0" err="1"/>
              <a:t>што</a:t>
            </a:r>
            <a:r>
              <a:rPr lang="en-GB" sz="2000" dirty="0"/>
              <a:t> </a:t>
            </a:r>
            <a:r>
              <a:rPr lang="en-GB" sz="2000" dirty="0" err="1"/>
              <a:t>су</a:t>
            </a:r>
            <a:r>
              <a:rPr lang="en-GB" sz="2000" dirty="0"/>
              <a:t> </a:t>
            </a:r>
            <a:r>
              <a:rPr lang="en-GB" sz="2000" dirty="0" err="1"/>
              <a:t>научили</a:t>
            </a:r>
            <a:r>
              <a:rPr lang="en-GB" sz="2000" dirty="0"/>
              <a:t>.</a:t>
            </a:r>
            <a:endParaRPr lang="en-IE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C8266-4D74-34D0-6964-F8F40FEEF58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pPr algn="l" rtl="0"/>
            <a:r>
              <a:rPr lang="sr-Cyrl-RS" sz="3200" dirty="0"/>
              <a:t>Да подстакнете </a:t>
            </a:r>
            <a:r>
              <a:rPr lang="en-GB" sz="3200" dirty="0" err="1"/>
              <a:t>критичко</a:t>
            </a:r>
            <a:r>
              <a:rPr lang="en-GB" sz="3200" dirty="0"/>
              <a:t> </a:t>
            </a:r>
            <a:r>
              <a:rPr lang="en-GB" sz="3200" dirty="0" err="1"/>
              <a:t>размишљање</a:t>
            </a:r>
            <a:r>
              <a:rPr lang="en-GB" sz="3200" dirty="0"/>
              <a:t> и </a:t>
            </a:r>
            <a:r>
              <a:rPr lang="en-GB" sz="3200" dirty="0" err="1"/>
              <a:t>решавање</a:t>
            </a:r>
            <a:r>
              <a:rPr lang="en-GB" sz="3200" dirty="0"/>
              <a:t> </a:t>
            </a:r>
            <a:r>
              <a:rPr lang="en-GB" sz="3200" dirty="0" err="1"/>
              <a:t>проблема</a:t>
            </a:r>
            <a:r>
              <a:rPr lang="en-GB" sz="3200" dirty="0"/>
              <a:t> </a:t>
            </a:r>
            <a:r>
              <a:rPr lang="en-GB" sz="3200" dirty="0" err="1"/>
              <a:t>кроз</a:t>
            </a:r>
            <a:r>
              <a:rPr lang="en-GB" sz="3200" dirty="0"/>
              <a:t> </a:t>
            </a:r>
            <a:r>
              <a:rPr lang="sr-Cyrl-RS" sz="3200" dirty="0"/>
              <a:t>учење засновано на упитима</a:t>
            </a:r>
            <a:r>
              <a:rPr lang="en-GB" sz="3200" dirty="0"/>
              <a:t>:</a:t>
            </a:r>
            <a:endParaRPr lang="en-IE" sz="3200" dirty="0"/>
          </a:p>
        </p:txBody>
      </p:sp>
    </p:spTree>
    <p:extLst>
      <p:ext uri="{BB962C8B-B14F-4D97-AF65-F5344CB8AC3E}">
        <p14:creationId xmlns:p14="http://schemas.microsoft.com/office/powerpoint/2010/main" val="3428094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2B43CF9-E79A-D126-9E02-E5CFDB72A78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l="54079" r="18975"/>
          <a:stretch/>
        </p:blipFill>
        <p:spPr>
          <a:xfrm>
            <a:off x="884606" y="0"/>
            <a:ext cx="2038209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15</a:t>
            </a:fld>
            <a:endParaRPr lang="en-US" sz="1291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024860" y="1238350"/>
            <a:ext cx="8930919" cy="3731669"/>
          </a:xfrm>
        </p:spPr>
        <p:txBody>
          <a:bodyPr/>
          <a:lstStyle/>
          <a:p>
            <a:pPr rtl="0">
              <a:lnSpc>
                <a:spcPts val="2440"/>
              </a:lnSpc>
            </a:pPr>
            <a:endParaRPr lang="en-GB" sz="2000" dirty="0"/>
          </a:p>
          <a:p>
            <a:pPr rtl="0">
              <a:lnSpc>
                <a:spcPts val="2440"/>
              </a:lnSpc>
            </a:pPr>
            <a:r>
              <a:rPr lang="en-GB" sz="2000" dirty="0" err="1"/>
              <a:t>Као</a:t>
            </a:r>
            <a:r>
              <a:rPr lang="en-GB" sz="2000" dirty="0"/>
              <a:t> </a:t>
            </a:r>
            <a:r>
              <a:rPr lang="en-GB" sz="2000" dirty="0" err="1"/>
              <a:t>едукатори</a:t>
            </a:r>
            <a:r>
              <a:rPr lang="en-GB" sz="2000" dirty="0"/>
              <a:t>, </a:t>
            </a:r>
            <a:r>
              <a:rPr lang="en-GB" sz="2000" dirty="0" err="1"/>
              <a:t>имамо</a:t>
            </a:r>
            <a:r>
              <a:rPr lang="en-GB" sz="2000" dirty="0"/>
              <a:t> </a:t>
            </a:r>
            <a:r>
              <a:rPr lang="en-GB" sz="2000" dirty="0" err="1"/>
              <a:t>задатак</a:t>
            </a:r>
            <a:r>
              <a:rPr lang="en-GB" sz="2000" dirty="0"/>
              <a:t> </a:t>
            </a:r>
            <a:r>
              <a:rPr lang="en-GB" sz="2000" dirty="0" err="1"/>
              <a:t>да</a:t>
            </a:r>
            <a:r>
              <a:rPr lang="en-GB" sz="2000" dirty="0"/>
              <a:t> </a:t>
            </a:r>
            <a:r>
              <a:rPr lang="en-GB" sz="2000" dirty="0" err="1"/>
              <a:t>припремимо</a:t>
            </a:r>
            <a:r>
              <a:rPr lang="en-GB" sz="2000" dirty="0"/>
              <a:t> </a:t>
            </a:r>
            <a:r>
              <a:rPr lang="en-GB" sz="2000" dirty="0" err="1"/>
              <a:t>ученике</a:t>
            </a:r>
            <a:r>
              <a:rPr lang="sr-Cyrl-RS" sz="2000" dirty="0"/>
              <a:t>/студенте</a:t>
            </a:r>
            <a:r>
              <a:rPr lang="en-GB" sz="2000" dirty="0"/>
              <a:t> </a:t>
            </a:r>
            <a:r>
              <a:rPr lang="en-GB" sz="2000" dirty="0" err="1"/>
              <a:t>не</a:t>
            </a:r>
            <a:r>
              <a:rPr lang="en-GB" sz="2000" dirty="0"/>
              <a:t> </a:t>
            </a:r>
            <a:r>
              <a:rPr lang="en-GB" sz="2000" dirty="0" err="1"/>
              <a:t>само</a:t>
            </a:r>
            <a:r>
              <a:rPr lang="en-GB" sz="2000" dirty="0"/>
              <a:t> </a:t>
            </a:r>
            <a:r>
              <a:rPr lang="en-GB" sz="2000" dirty="0" err="1"/>
              <a:t>да</a:t>
            </a:r>
            <a:r>
              <a:rPr lang="en-GB" sz="2000" dirty="0"/>
              <a:t> </a:t>
            </a:r>
            <a:r>
              <a:rPr lang="en-GB" sz="2000" dirty="0" err="1"/>
              <a:t>решавају</a:t>
            </a:r>
            <a:r>
              <a:rPr lang="en-GB" sz="2000" dirty="0"/>
              <a:t> </a:t>
            </a:r>
            <a:r>
              <a:rPr lang="en-GB" sz="2000" dirty="0" err="1"/>
              <a:t>постојеће</a:t>
            </a:r>
            <a:r>
              <a:rPr lang="en-GB" sz="2000" dirty="0"/>
              <a:t> </a:t>
            </a:r>
            <a:r>
              <a:rPr lang="en-GB" sz="2000" dirty="0" err="1"/>
              <a:t>проблеме</a:t>
            </a:r>
            <a:r>
              <a:rPr lang="en-GB" sz="2000" dirty="0"/>
              <a:t>, </a:t>
            </a:r>
            <a:r>
              <a:rPr lang="en-GB" sz="2000" dirty="0" err="1"/>
              <a:t>већ</a:t>
            </a:r>
            <a:r>
              <a:rPr lang="en-GB" sz="2000" dirty="0"/>
              <a:t> </a:t>
            </a:r>
            <a:r>
              <a:rPr lang="en-GB" sz="2000" dirty="0" err="1"/>
              <a:t>да</a:t>
            </a:r>
            <a:r>
              <a:rPr lang="en-GB" sz="2000" dirty="0"/>
              <a:t> </a:t>
            </a:r>
            <a:r>
              <a:rPr lang="en-GB" sz="2000" dirty="0" err="1"/>
              <a:t>замишљају</a:t>
            </a:r>
            <a:r>
              <a:rPr lang="en-GB" sz="2000" dirty="0"/>
              <a:t> и </a:t>
            </a:r>
            <a:r>
              <a:rPr lang="en-GB" sz="2000" dirty="0" err="1"/>
              <a:t>стварају</a:t>
            </a:r>
            <a:r>
              <a:rPr lang="en-GB" sz="2000" dirty="0"/>
              <a:t> </a:t>
            </a:r>
            <a:r>
              <a:rPr lang="en-GB" sz="2000" dirty="0" err="1"/>
              <a:t>оно</a:t>
            </a:r>
            <a:r>
              <a:rPr lang="en-GB" sz="2000" dirty="0"/>
              <a:t> </a:t>
            </a:r>
            <a:r>
              <a:rPr lang="en-GB" sz="2000" dirty="0" err="1"/>
              <a:t>што</a:t>
            </a:r>
            <a:r>
              <a:rPr lang="en-GB" sz="2000" dirty="0"/>
              <a:t> </a:t>
            </a:r>
            <a:r>
              <a:rPr lang="en-GB" sz="2000" dirty="0" err="1"/>
              <a:t>никада</a:t>
            </a:r>
            <a:r>
              <a:rPr lang="en-GB" sz="2000" dirty="0"/>
              <a:t> </a:t>
            </a:r>
            <a:r>
              <a:rPr lang="en-GB" sz="2000" dirty="0" err="1"/>
              <a:t>раније</a:t>
            </a:r>
            <a:r>
              <a:rPr lang="en-GB" sz="2000" dirty="0"/>
              <a:t> </a:t>
            </a:r>
            <a:r>
              <a:rPr lang="en-GB" sz="2000" dirty="0" err="1"/>
              <a:t>није</a:t>
            </a:r>
            <a:r>
              <a:rPr lang="en-GB" sz="2000" dirty="0"/>
              <a:t> </a:t>
            </a:r>
            <a:r>
              <a:rPr lang="en-GB" sz="2000" dirty="0" err="1"/>
              <a:t>било</a:t>
            </a:r>
            <a:r>
              <a:rPr lang="en-GB" sz="2000" dirty="0"/>
              <a:t>.</a:t>
            </a:r>
          </a:p>
          <a:p>
            <a:pPr rtl="0">
              <a:lnSpc>
                <a:spcPts val="2440"/>
              </a:lnSpc>
            </a:pPr>
            <a:endParaRPr lang="en-GB" sz="2000" dirty="0"/>
          </a:p>
          <a:p>
            <a:pPr rtl="0">
              <a:lnSpc>
                <a:spcPts val="2440"/>
              </a:lnSpc>
            </a:pPr>
            <a:r>
              <a:rPr lang="en-GB" sz="2000" dirty="0" err="1"/>
              <a:t>Ово</a:t>
            </a:r>
            <a:r>
              <a:rPr lang="en-GB" sz="2000" dirty="0"/>
              <a:t> </a:t>
            </a:r>
            <a:r>
              <a:rPr lang="en-GB" sz="2000" dirty="0" err="1"/>
              <a:t>захтева</a:t>
            </a:r>
            <a:r>
              <a:rPr lang="en-GB" sz="2000" dirty="0"/>
              <a:t> </a:t>
            </a:r>
            <a:r>
              <a:rPr lang="en-GB" sz="2000" dirty="0" err="1"/>
              <a:t>окружење</a:t>
            </a:r>
            <a:r>
              <a:rPr lang="en-GB" sz="2000" dirty="0"/>
              <a:t> </a:t>
            </a:r>
            <a:r>
              <a:rPr lang="en-GB" sz="2000" dirty="0" err="1"/>
              <a:t>за</a:t>
            </a:r>
            <a:r>
              <a:rPr lang="en-GB" sz="2000" dirty="0"/>
              <a:t> </a:t>
            </a:r>
            <a:r>
              <a:rPr lang="en-GB" sz="2000" dirty="0" err="1"/>
              <a:t>учење</a:t>
            </a:r>
            <a:r>
              <a:rPr lang="en-GB" sz="2000" dirty="0"/>
              <a:t> </a:t>
            </a:r>
            <a:r>
              <a:rPr lang="en-GB" sz="2000" dirty="0" err="1"/>
              <a:t>које</a:t>
            </a:r>
            <a:r>
              <a:rPr lang="en-GB" sz="2000" dirty="0"/>
              <a:t> </a:t>
            </a:r>
            <a:r>
              <a:rPr lang="en-GB" sz="2000" dirty="0" err="1"/>
              <a:t>подстиче</a:t>
            </a:r>
            <a:r>
              <a:rPr lang="en-GB" sz="2000" dirty="0"/>
              <a:t> </a:t>
            </a:r>
            <a:r>
              <a:rPr lang="en-GB" sz="2000" dirty="0" err="1"/>
              <a:t>креативност</a:t>
            </a:r>
            <a:r>
              <a:rPr lang="en-GB" sz="2000" dirty="0"/>
              <a:t> и </a:t>
            </a:r>
            <a:r>
              <a:rPr lang="en-GB" sz="2000" dirty="0" err="1"/>
              <a:t>иновативност</a:t>
            </a:r>
            <a:r>
              <a:rPr lang="en-GB" sz="2000" dirty="0"/>
              <a:t> у </a:t>
            </a:r>
            <a:r>
              <a:rPr lang="en-GB" sz="2000" dirty="0" err="1"/>
              <a:t>својој</a:t>
            </a:r>
            <a:r>
              <a:rPr lang="en-GB" sz="2000" dirty="0"/>
              <a:t> </a:t>
            </a:r>
            <a:r>
              <a:rPr lang="en-GB" sz="2000" dirty="0" err="1"/>
              <a:t>сржи</a:t>
            </a:r>
            <a:r>
              <a:rPr lang="en-GB" sz="2000" dirty="0"/>
              <a:t>. </a:t>
            </a:r>
            <a:r>
              <a:rPr lang="en-GB" sz="2000" dirty="0" err="1"/>
              <a:t>Два</a:t>
            </a:r>
            <a:r>
              <a:rPr lang="en-GB" sz="2000" dirty="0"/>
              <a:t> </a:t>
            </a:r>
            <a:r>
              <a:rPr lang="en-GB" sz="2000" dirty="0" err="1"/>
              <a:t>трансформативна</a:t>
            </a:r>
            <a:r>
              <a:rPr lang="en-GB" sz="2000" dirty="0"/>
              <a:t> </a:t>
            </a:r>
            <a:r>
              <a:rPr lang="en-GB" sz="2000" dirty="0" err="1"/>
              <a:t>приступа</a:t>
            </a:r>
            <a:r>
              <a:rPr lang="en-GB" sz="2000" dirty="0"/>
              <a:t> </a:t>
            </a:r>
            <a:r>
              <a:rPr lang="en-GB" sz="2000" dirty="0" err="1"/>
              <a:t>неговању</a:t>
            </a:r>
            <a:r>
              <a:rPr lang="en-GB" sz="2000" dirty="0"/>
              <a:t> </a:t>
            </a:r>
            <a:r>
              <a:rPr lang="en-GB" sz="2000" dirty="0" err="1"/>
              <a:t>ових</a:t>
            </a:r>
            <a:r>
              <a:rPr lang="en-GB" sz="2000" dirty="0"/>
              <a:t> </a:t>
            </a:r>
            <a:r>
              <a:rPr lang="en-GB" sz="2000" dirty="0" err="1"/>
              <a:t>вештина</a:t>
            </a:r>
            <a:r>
              <a:rPr lang="en-GB" sz="2000" dirty="0"/>
              <a:t> </a:t>
            </a:r>
            <a:r>
              <a:rPr lang="en-GB" sz="2000" dirty="0" err="1"/>
              <a:t>су</a:t>
            </a:r>
            <a:r>
              <a:rPr lang="sr-Cyrl-RS" sz="2000" dirty="0"/>
              <a:t>:</a:t>
            </a:r>
            <a:endParaRPr lang="en-GB" sz="2000" dirty="0"/>
          </a:p>
          <a:p>
            <a:pPr rtl="0">
              <a:lnSpc>
                <a:spcPts val="2440"/>
              </a:lnSpc>
            </a:pPr>
            <a:endParaRPr lang="en-GB" sz="2000" dirty="0"/>
          </a:p>
          <a:p>
            <a:pPr marL="457200" indent="-457200" rtl="0">
              <a:lnSpc>
                <a:spcPts val="2440"/>
              </a:lnSpc>
              <a:buAutoNum type="arabicPeriod"/>
            </a:pPr>
            <a:r>
              <a:rPr lang="sr-Cyrl-RS" sz="2000" dirty="0"/>
              <a:t>И</a:t>
            </a:r>
            <a:r>
              <a:rPr lang="en-GB" sz="2000" dirty="0" err="1"/>
              <a:t>нтеграциј</a:t>
            </a:r>
            <a:r>
              <a:rPr lang="sr-Cyrl-RS" sz="2000" dirty="0"/>
              <a:t>а</a:t>
            </a:r>
            <a:r>
              <a:rPr lang="en-GB" sz="2000" dirty="0"/>
              <a:t> </a:t>
            </a:r>
            <a:r>
              <a:rPr lang="sr-Cyrl-RS" sz="2000" dirty="0"/>
              <a:t>„</a:t>
            </a:r>
            <a:r>
              <a:rPr lang="en-GB" sz="2000" dirty="0"/>
              <a:t>Design Thinking</a:t>
            </a:r>
            <a:r>
              <a:rPr lang="en-U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GB" sz="2000" dirty="0"/>
              <a:t> </a:t>
            </a:r>
            <a:r>
              <a:rPr lang="en-GB" sz="2000" dirty="0" err="1"/>
              <a:t>као</a:t>
            </a:r>
            <a:r>
              <a:rPr lang="en-GB" sz="2000" dirty="0"/>
              <a:t> </a:t>
            </a:r>
            <a:r>
              <a:rPr lang="en-GB" sz="2000" dirty="0" err="1"/>
              <a:t>педагошке</a:t>
            </a:r>
            <a:r>
              <a:rPr lang="en-GB" sz="2000" dirty="0"/>
              <a:t> </a:t>
            </a:r>
            <a:r>
              <a:rPr lang="en-GB" sz="2000" dirty="0" err="1"/>
              <a:t>стратегије</a:t>
            </a:r>
            <a:r>
              <a:rPr lang="en-GB" sz="2000" dirty="0"/>
              <a:t> и</a:t>
            </a:r>
          </a:p>
          <a:p>
            <a:pPr marL="457200" indent="-457200">
              <a:lnSpc>
                <a:spcPts val="2440"/>
              </a:lnSpc>
              <a:buAutoNum type="arabicPeriod"/>
            </a:pPr>
            <a:r>
              <a:rPr lang="sr-Cyrl-RS" sz="2000" dirty="0"/>
              <a:t>У</a:t>
            </a:r>
            <a:r>
              <a:rPr lang="en-GB" sz="2000" dirty="0" err="1"/>
              <a:t>кључив</a:t>
            </a:r>
            <a:r>
              <a:rPr lang="sr-Cyrl-RS" sz="2000" dirty="0"/>
              <a:t>ање креативног простора </a:t>
            </a:r>
            <a:r>
              <a:rPr lang="en-GB" sz="2000" dirty="0"/>
              <a:t>и </a:t>
            </a:r>
            <a:r>
              <a:rPr lang="en-GB" sz="2000" dirty="0" err="1"/>
              <a:t>лабораторија</a:t>
            </a:r>
            <a:r>
              <a:rPr lang="en-GB" sz="2000" dirty="0"/>
              <a:t> (</a:t>
            </a:r>
            <a:r>
              <a:rPr lang="en-GB" sz="2000" dirty="0" err="1"/>
              <a:t>нпр</a:t>
            </a:r>
            <a:r>
              <a:rPr lang="sr-Cyrl-RS" sz="2000" dirty="0"/>
              <a:t>. Лего лабораторија</a:t>
            </a:r>
            <a:r>
              <a:rPr lang="en-GB" sz="2000" b="1" dirty="0">
                <a:solidFill>
                  <a:srgbClr val="AD4097"/>
                </a:solidFill>
              </a:rPr>
              <a:t> </a:t>
            </a:r>
            <a:r>
              <a:rPr lang="en-GB" sz="2000" dirty="0" err="1"/>
              <a:t>на</a:t>
            </a:r>
            <a:r>
              <a:rPr lang="en-GB" sz="2000" dirty="0"/>
              <a:t> </a:t>
            </a:r>
            <a:r>
              <a:rPr lang="en-GB" sz="2000" dirty="0" err="1"/>
              <a:t>Техничком</a:t>
            </a:r>
            <a:r>
              <a:rPr lang="en-GB" sz="2000" dirty="0"/>
              <a:t> </a:t>
            </a:r>
            <a:r>
              <a:rPr lang="en-GB" sz="2000" dirty="0" err="1"/>
              <a:t>универзитету</a:t>
            </a:r>
            <a:r>
              <a:rPr lang="en-GB" sz="2000" dirty="0"/>
              <a:t> у </a:t>
            </a:r>
            <a:r>
              <a:rPr lang="en-GB" sz="2000" dirty="0" err="1"/>
              <a:t>Риги</a:t>
            </a:r>
            <a:r>
              <a:rPr lang="en-GB" sz="2000" dirty="0"/>
              <a:t> (РТУ) </a:t>
            </a:r>
            <a:r>
              <a:rPr lang="en-GB" sz="2000" dirty="0" err="1"/>
              <a:t>је</a:t>
            </a:r>
            <a:r>
              <a:rPr lang="en-GB" sz="2000" dirty="0"/>
              <a:t> </a:t>
            </a:r>
            <a:r>
              <a:rPr lang="en-GB" sz="2000" dirty="0" err="1"/>
              <a:t>узбудљива</a:t>
            </a:r>
            <a:r>
              <a:rPr lang="en-GB" sz="2000" dirty="0"/>
              <a:t> </a:t>
            </a:r>
            <a:r>
              <a:rPr lang="en-GB" sz="2000" dirty="0" err="1"/>
              <a:t>иницијатива</a:t>
            </a:r>
            <a:r>
              <a:rPr lang="en-GB" sz="2000" dirty="0"/>
              <a:t> </a:t>
            </a:r>
            <a:r>
              <a:rPr lang="en-GB" sz="2000" dirty="0" err="1"/>
              <a:t>која</a:t>
            </a:r>
            <a:r>
              <a:rPr lang="en-GB" sz="2000" dirty="0"/>
              <a:t> </a:t>
            </a:r>
            <a:r>
              <a:rPr lang="en-GB" sz="2000" dirty="0" err="1"/>
              <a:t>комбинује</a:t>
            </a:r>
            <a:r>
              <a:rPr lang="en-GB" sz="2000" dirty="0"/>
              <a:t> </a:t>
            </a:r>
            <a:r>
              <a:rPr lang="en-GB" sz="2000" dirty="0" err="1"/>
              <a:t>креативност</a:t>
            </a:r>
            <a:r>
              <a:rPr lang="en-GB" sz="2000" dirty="0"/>
              <a:t>, </a:t>
            </a:r>
            <a:r>
              <a:rPr lang="en-GB" sz="2000" dirty="0" err="1"/>
              <a:t>иновациј</a:t>
            </a:r>
            <a:r>
              <a:rPr lang="sr-Cyrl-RS" sz="2000" dirty="0"/>
              <a:t>е</a:t>
            </a:r>
            <a:r>
              <a:rPr lang="en-GB" sz="2000" dirty="0"/>
              <a:t> и </a:t>
            </a:r>
            <a:r>
              <a:rPr lang="en-GB" sz="2000" dirty="0" err="1"/>
              <a:t>образовање</a:t>
            </a:r>
            <a:r>
              <a:rPr lang="en-GB" sz="2000" dirty="0"/>
              <a:t>. РТУ </a:t>
            </a:r>
            <a:r>
              <a:rPr lang="sr-Cyrl-RS" sz="2000" dirty="0"/>
              <a:t>је домаћин </a:t>
            </a:r>
            <a:r>
              <a:rPr lang="en-GB" sz="2000" b="1" dirty="0" err="1">
                <a:solidFill>
                  <a:srgbClr val="AD4097"/>
                </a:solidFill>
              </a:rPr>
              <a:t>Фабри</a:t>
            </a:r>
            <a:r>
              <a:rPr lang="sr-Cyrl-RS" sz="2000" b="1" dirty="0">
                <a:solidFill>
                  <a:srgbClr val="AD4097"/>
                </a:solidFill>
              </a:rPr>
              <a:t>ци</a:t>
            </a:r>
            <a:r>
              <a:rPr lang="en-GB" sz="2000" b="1" dirty="0">
                <a:solidFill>
                  <a:srgbClr val="AD4097"/>
                </a:solidFill>
              </a:rPr>
              <a:t> </a:t>
            </a:r>
            <a:r>
              <a:rPr lang="en-GB" sz="2000" b="1" dirty="0" err="1">
                <a:solidFill>
                  <a:srgbClr val="AD4097"/>
                </a:solidFill>
              </a:rPr>
              <a:t>дизајна</a:t>
            </a:r>
            <a:r>
              <a:rPr lang="en-GB" sz="2000" dirty="0"/>
              <a:t>, </a:t>
            </a:r>
            <a:r>
              <a:rPr lang="en-GB" sz="2000" dirty="0" err="1"/>
              <a:t>који</a:t>
            </a:r>
            <a:r>
              <a:rPr lang="en-GB" sz="2000" dirty="0"/>
              <a:t> </a:t>
            </a:r>
            <a:r>
              <a:rPr lang="en-GB" sz="2000" dirty="0" err="1"/>
              <a:t>је</a:t>
            </a:r>
            <a:r>
              <a:rPr lang="en-GB" sz="2000" dirty="0"/>
              <a:t> </a:t>
            </a:r>
            <a:r>
              <a:rPr lang="en-GB" sz="2000" dirty="0" err="1"/>
              <a:t>део</a:t>
            </a:r>
            <a:r>
              <a:rPr lang="en-GB" sz="2000" dirty="0"/>
              <a:t> </a:t>
            </a:r>
            <a:r>
              <a:rPr lang="en-GB" sz="2000" dirty="0" err="1"/>
              <a:t>Глобалне</a:t>
            </a:r>
            <a:r>
              <a:rPr lang="en-GB" sz="2000" dirty="0"/>
              <a:t> </a:t>
            </a:r>
            <a:r>
              <a:rPr lang="en-GB" sz="2000" dirty="0" err="1"/>
              <a:t>мреже</a:t>
            </a:r>
            <a:r>
              <a:rPr lang="en-GB" sz="2000" dirty="0"/>
              <a:t> </a:t>
            </a:r>
            <a:r>
              <a:rPr lang="en-GB" sz="2000" dirty="0" err="1"/>
              <a:t>фабрике</a:t>
            </a:r>
            <a:r>
              <a:rPr lang="en-GB" sz="2000" dirty="0"/>
              <a:t> </a:t>
            </a:r>
            <a:r>
              <a:rPr lang="en-GB" sz="2000" dirty="0" err="1"/>
              <a:t>дизајна</a:t>
            </a:r>
            <a:r>
              <a:rPr lang="en-GB" sz="2000" dirty="0"/>
              <a:t>. </a:t>
            </a:r>
            <a:r>
              <a:rPr lang="en-GB" sz="2000" dirty="0" err="1"/>
              <a:t>Основан</a:t>
            </a:r>
            <a:r>
              <a:rPr lang="sr-Cyrl-RS" sz="2000" dirty="0"/>
              <a:t>а је</a:t>
            </a:r>
            <a:r>
              <a:rPr lang="en-GB" sz="2000" dirty="0"/>
              <a:t> 2016. </a:t>
            </a:r>
            <a:r>
              <a:rPr lang="en-GB" sz="2000" dirty="0" err="1"/>
              <a:t>године</a:t>
            </a:r>
            <a:r>
              <a:rPr lang="sr-Cyrl-RS" sz="2000" dirty="0"/>
              <a:t> и </a:t>
            </a:r>
            <a:r>
              <a:rPr lang="en-GB" sz="2000" dirty="0" err="1"/>
              <a:t>подстиче</a:t>
            </a:r>
            <a:r>
              <a:rPr lang="en-GB" sz="2000" dirty="0"/>
              <a:t> </a:t>
            </a:r>
            <a:r>
              <a:rPr lang="en-GB" sz="2000" dirty="0" err="1"/>
              <a:t>иновативно</a:t>
            </a:r>
            <a:r>
              <a:rPr lang="en-GB" sz="2000" dirty="0"/>
              <a:t> </a:t>
            </a:r>
            <a:r>
              <a:rPr lang="en-GB" sz="2000" dirty="0" err="1"/>
              <a:t>размишљање</a:t>
            </a:r>
            <a:r>
              <a:rPr lang="en-GB" sz="2000" dirty="0"/>
              <a:t>, </a:t>
            </a:r>
            <a:r>
              <a:rPr lang="en-GB" sz="2000" dirty="0" err="1"/>
              <a:t>креативност</a:t>
            </a:r>
            <a:r>
              <a:rPr lang="en-GB" sz="2000" dirty="0"/>
              <a:t> и </a:t>
            </a:r>
            <a:r>
              <a:rPr lang="en-GB" sz="2000" dirty="0" err="1"/>
              <a:t>предузетничке</a:t>
            </a:r>
            <a:r>
              <a:rPr lang="en-GB" sz="2000" dirty="0"/>
              <a:t> </a:t>
            </a:r>
            <a:r>
              <a:rPr lang="en-GB" sz="2000" dirty="0" err="1"/>
              <a:t>вештине</a:t>
            </a:r>
            <a:r>
              <a:rPr lang="en-GB" sz="2000" dirty="0"/>
              <a:t> </a:t>
            </a:r>
            <a:r>
              <a:rPr lang="en-GB" sz="2000" dirty="0" err="1"/>
              <a:t>међу</a:t>
            </a:r>
            <a:r>
              <a:rPr lang="en-GB" sz="2000" dirty="0"/>
              <a:t> </a:t>
            </a:r>
            <a:r>
              <a:rPr lang="en-GB" sz="2000" dirty="0" err="1"/>
              <a:t>студентима</a:t>
            </a:r>
            <a:r>
              <a:rPr lang="en-GB" sz="2000" dirty="0"/>
              <a:t>. </a:t>
            </a:r>
            <a:r>
              <a:rPr lang="sr-Cyrl-RS" sz="2000" dirty="0"/>
              <a:t>„</a:t>
            </a:r>
            <a:r>
              <a:rPr lang="sr-Cyrl-RS" sz="2000" b="1" dirty="0"/>
              <a:t>Л</a:t>
            </a:r>
            <a:r>
              <a:rPr lang="en-GB" sz="2000" b="1" dirty="0" err="1"/>
              <a:t>абораторија</a:t>
            </a:r>
            <a:r>
              <a:rPr lang="en-GB" sz="2000" b="1" dirty="0"/>
              <a:t>”</a:t>
            </a:r>
            <a:r>
              <a:rPr lang="sr-Cyrl-RS" sz="2000" b="1" dirty="0"/>
              <a:t> </a:t>
            </a:r>
            <a:r>
              <a:rPr lang="en-GB" sz="2000" dirty="0"/>
              <a:t>у </a:t>
            </a:r>
            <a:r>
              <a:rPr lang="en-GB" sz="2000" dirty="0" err="1"/>
              <a:t>оквиру</a:t>
            </a:r>
            <a:r>
              <a:rPr lang="en-GB" sz="2000" dirty="0"/>
              <a:t> </a:t>
            </a:r>
            <a:r>
              <a:rPr lang="en-GB" sz="2000" dirty="0" err="1"/>
              <a:t>Фабрике</a:t>
            </a:r>
            <a:r>
              <a:rPr lang="en-GB" sz="2000" dirty="0"/>
              <a:t> </a:t>
            </a:r>
            <a:r>
              <a:rPr lang="en-GB" sz="2000" dirty="0" err="1"/>
              <a:t>дизајна</a:t>
            </a:r>
            <a:r>
              <a:rPr lang="en-GB" sz="2000" dirty="0"/>
              <a:t> </a:t>
            </a:r>
            <a:r>
              <a:rPr lang="sr-Cyrl-RS" sz="2000" dirty="0"/>
              <a:t>има</a:t>
            </a:r>
            <a:r>
              <a:rPr lang="en-GB" sz="2000" dirty="0"/>
              <a:t> </a:t>
            </a:r>
            <a:r>
              <a:rPr lang="en-GB" sz="2000" dirty="0" err="1"/>
              <a:t>радионицу</a:t>
            </a:r>
            <a:r>
              <a:rPr lang="en-GB" sz="2000" dirty="0"/>
              <a:t> </a:t>
            </a:r>
            <a:r>
              <a:rPr lang="en-GB" sz="2000" dirty="0" err="1"/>
              <a:t>отвореног</a:t>
            </a:r>
            <a:r>
              <a:rPr lang="en-GB" sz="2000" dirty="0"/>
              <a:t> </a:t>
            </a:r>
            <a:r>
              <a:rPr lang="en-GB" sz="2000" dirty="0" err="1"/>
              <a:t>типа</a:t>
            </a:r>
            <a:r>
              <a:rPr lang="en-GB" sz="2000" dirty="0"/>
              <a:t> </a:t>
            </a:r>
            <a:r>
              <a:rPr lang="en-GB" sz="2000" dirty="0" err="1"/>
              <a:t>где</a:t>
            </a:r>
            <a:r>
              <a:rPr lang="en-GB" sz="2000" dirty="0"/>
              <a:t> </a:t>
            </a:r>
            <a:r>
              <a:rPr lang="en-GB" sz="2000" dirty="0" err="1"/>
              <a:t>студенти</a:t>
            </a:r>
            <a:r>
              <a:rPr lang="en-GB" sz="2000" dirty="0"/>
              <a:t> </a:t>
            </a:r>
            <a:r>
              <a:rPr lang="en-GB" sz="2000" dirty="0" err="1"/>
              <a:t>могу</a:t>
            </a:r>
            <a:r>
              <a:rPr lang="en-GB" sz="2000" dirty="0"/>
              <a:t> </a:t>
            </a:r>
            <a:r>
              <a:rPr lang="en-GB" sz="2000" dirty="0" err="1"/>
              <a:t>да</a:t>
            </a:r>
            <a:r>
              <a:rPr lang="en-GB" sz="2000" dirty="0"/>
              <a:t> </a:t>
            </a:r>
            <a:r>
              <a:rPr lang="en-GB" sz="2000" dirty="0" err="1"/>
              <a:t>експериментишу</a:t>
            </a:r>
            <a:r>
              <a:rPr lang="en-GB" sz="2000" dirty="0"/>
              <a:t>, </a:t>
            </a:r>
            <a:r>
              <a:rPr lang="en-GB" sz="2000" dirty="0" err="1"/>
              <a:t>стварају</a:t>
            </a:r>
            <a:r>
              <a:rPr lang="en-GB" sz="2000" dirty="0"/>
              <a:t> и </a:t>
            </a:r>
            <a:r>
              <a:rPr lang="en-GB" sz="2000" dirty="0" err="1"/>
              <a:t>сарађују</a:t>
            </a:r>
            <a:r>
              <a:rPr lang="en-GB" sz="2000" dirty="0"/>
              <a:t>. </a:t>
            </a:r>
            <a:r>
              <a:rPr lang="en-GB" sz="2000" dirty="0" err="1"/>
              <a:t>То</a:t>
            </a:r>
            <a:r>
              <a:rPr lang="en-GB" sz="2000" dirty="0"/>
              <a:t> </a:t>
            </a:r>
            <a:r>
              <a:rPr lang="en-GB" sz="2000" dirty="0" err="1"/>
              <a:t>је</a:t>
            </a:r>
            <a:r>
              <a:rPr lang="en-GB" sz="2000" dirty="0"/>
              <a:t> </a:t>
            </a:r>
            <a:r>
              <a:rPr lang="en-GB" sz="2000" dirty="0" err="1"/>
              <a:t>простор</a:t>
            </a:r>
            <a:r>
              <a:rPr lang="en-GB" sz="2000" dirty="0"/>
              <a:t> у </a:t>
            </a:r>
            <a:r>
              <a:rPr lang="en-GB" sz="2000" dirty="0" err="1"/>
              <a:t>којем</a:t>
            </a:r>
            <a:r>
              <a:rPr lang="en-GB" sz="2000" dirty="0"/>
              <a:t> </a:t>
            </a:r>
            <a:r>
              <a:rPr lang="en-GB" sz="2000" dirty="0" err="1"/>
              <a:t>идеје</a:t>
            </a:r>
            <a:r>
              <a:rPr lang="sr-Cyrl-RS" sz="2000" dirty="0"/>
              <a:t> </a:t>
            </a:r>
            <a:r>
              <a:rPr lang="en-GB" sz="2000" dirty="0" err="1"/>
              <a:t>оживљавају</a:t>
            </a:r>
            <a:r>
              <a:rPr lang="sr-Cyrl-RS" sz="2000" dirty="0"/>
              <a:t> </a:t>
            </a:r>
            <a:r>
              <a:rPr lang="en-GB" sz="2000" dirty="0" err="1"/>
              <a:t>подстакнуте</a:t>
            </a:r>
            <a:r>
              <a:rPr lang="en-GB" sz="2000" dirty="0"/>
              <a:t> </a:t>
            </a:r>
            <a:r>
              <a:rPr lang="en-GB" sz="2000" dirty="0" err="1"/>
              <a:t>маштом</a:t>
            </a:r>
            <a:r>
              <a:rPr lang="en-GB" sz="2000" dirty="0"/>
              <a:t> и </a:t>
            </a:r>
            <a:r>
              <a:rPr lang="en-GB" sz="2000" dirty="0" err="1"/>
              <a:t>практичним</a:t>
            </a:r>
            <a:r>
              <a:rPr lang="en-GB" sz="2000" dirty="0"/>
              <a:t> </a:t>
            </a:r>
            <a:r>
              <a:rPr lang="en-GB" sz="2000" dirty="0" err="1"/>
              <a:t>истраживањем</a:t>
            </a:r>
            <a:r>
              <a:rPr lang="en-GB" sz="2000" dirty="0"/>
              <a:t>.</a:t>
            </a:r>
            <a:br>
              <a:rPr lang="en-GB" sz="2000" dirty="0"/>
            </a:br>
            <a:br>
              <a:rPr lang="en-GB" sz="2000" dirty="0"/>
            </a:br>
            <a:endParaRPr lang="en-US" sz="20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FCCA58-E6AE-D030-CB6C-0809439C7D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278903" y="111947"/>
            <a:ext cx="7973786" cy="1126403"/>
          </a:xfrm>
          <a:gradFill flip="none" rotWithShape="1">
            <a:gsLst>
              <a:gs pos="99000">
                <a:srgbClr val="1C1442"/>
              </a:gs>
              <a:gs pos="14000">
                <a:srgbClr val="186BA8"/>
              </a:gs>
              <a:gs pos="68000">
                <a:srgbClr val="8A206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ctr"/>
          <a:lstStyle/>
          <a:p>
            <a:pPr algn="just" rtl="0"/>
            <a:r>
              <a:rPr lang="en-GB" sz="2800" dirty="0" err="1">
                <a:solidFill>
                  <a:schemeClr val="bg1"/>
                </a:solidFill>
              </a:rPr>
              <a:t>Унапређење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креативности</a:t>
            </a:r>
            <a:r>
              <a:rPr lang="en-GB" sz="2800" dirty="0">
                <a:solidFill>
                  <a:schemeClr val="bg1"/>
                </a:solidFill>
              </a:rPr>
              <a:t> и </a:t>
            </a:r>
            <a:r>
              <a:rPr lang="en-GB" sz="2800" dirty="0" err="1">
                <a:solidFill>
                  <a:schemeClr val="bg1"/>
                </a:solidFill>
              </a:rPr>
              <a:t>иновација</a:t>
            </a:r>
            <a:r>
              <a:rPr lang="en-GB" sz="2800" dirty="0">
                <a:solidFill>
                  <a:schemeClr val="bg1"/>
                </a:solidFill>
              </a:rPr>
              <a:t> у </a:t>
            </a:r>
            <a:r>
              <a:rPr lang="en-GB" sz="2800" dirty="0" err="1">
                <a:solidFill>
                  <a:schemeClr val="bg1"/>
                </a:solidFill>
              </a:rPr>
              <a:t>учионици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BC65BD6-5C07-465C-464E-356322CA048C}"/>
              </a:ext>
            </a:extLst>
          </p:cNvPr>
          <p:cNvSpPr txBox="1">
            <a:spLocks/>
          </p:cNvSpPr>
          <p:nvPr/>
        </p:nvSpPr>
        <p:spPr>
          <a:xfrm>
            <a:off x="1193353" y="4821566"/>
            <a:ext cx="1831508" cy="1358352"/>
          </a:xfrm>
          <a:prstGeom prst="rect">
            <a:avLst/>
          </a:prstGeom>
        </p:spPr>
        <p:txBody>
          <a:bodyPr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9600" b="1">
                <a:solidFill>
                  <a:schemeClr val="bg1"/>
                </a:solidFill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741170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BD34E-FBBF-69EE-F4C7-527CE131B902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93270" y="699781"/>
            <a:ext cx="6856565" cy="4439577"/>
          </a:xfrm>
        </p:spPr>
        <p:txBody>
          <a:bodyPr/>
          <a:lstStyle/>
          <a:p>
            <a:pPr marL="0" lvl="1" algn="l" rtl="0"/>
            <a:r>
              <a:rPr lang="sr-Cyrl-RS" sz="2000" b="1" i="0" dirty="0">
                <a:solidFill>
                  <a:srgbClr val="AD409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„</a:t>
            </a:r>
            <a:r>
              <a:rPr lang="en-GB" sz="2000" b="1" i="0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UniLab</a:t>
            </a:r>
            <a:r>
              <a:rPr lang="en-US" sz="20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sr-Cyrl-RS" sz="2000" b="1" i="0" dirty="0">
                <a:solidFill>
                  <a:srgbClr val="AD409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1111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је</a:t>
            </a:r>
            <a:r>
              <a:rPr lang="sr-Cyrl-RS" sz="2000" dirty="0">
                <a:solidFill>
                  <a:srgbClr val="11111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део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sr-Cyrl-RS" sz="2000" dirty="0">
                <a:solidFill>
                  <a:srgbClr val="11111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Н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аучно-иновационог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центра</a:t>
            </a:r>
            <a:r>
              <a:rPr lang="sr-Cyrl-RS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на РТУ</a:t>
            </a:r>
            <a:r>
              <a:rPr lang="sr-Cyrl-RS" sz="2000" dirty="0">
                <a:solidFill>
                  <a:srgbClr val="11111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r>
              <a:rPr lang="sr-Cyrl-RS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IE" sz="2000" dirty="0" err="1"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Центар</a:t>
            </a:r>
            <a:r>
              <a:rPr lang="en-IE" sz="2000" dirty="0"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 </a:t>
            </a:r>
            <a:r>
              <a:rPr lang="en-IE" sz="2000" dirty="0" err="1"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за</a:t>
            </a:r>
            <a:r>
              <a:rPr lang="en-IE" sz="2000" dirty="0"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 </a:t>
            </a:r>
            <a:r>
              <a:rPr lang="en-IE" sz="2000" dirty="0" err="1"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науку</a:t>
            </a:r>
            <a:r>
              <a:rPr lang="en-IE" sz="2000" dirty="0"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 и </a:t>
            </a:r>
            <a:r>
              <a:rPr lang="en-IE" sz="2000" dirty="0" err="1"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иновације</a:t>
            </a:r>
            <a:r>
              <a:rPr lang="en-IE" sz="2000" dirty="0"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 | </a:t>
            </a:r>
            <a:r>
              <a:rPr lang="en-IE" sz="2000" dirty="0" err="1"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Технички</a:t>
            </a:r>
            <a:r>
              <a:rPr lang="en-IE" sz="2000" dirty="0"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 </a:t>
            </a:r>
            <a:r>
              <a:rPr lang="en-IE" sz="2000" dirty="0" err="1"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универзитет</a:t>
            </a:r>
            <a:r>
              <a:rPr lang="en-IE" sz="2000" dirty="0"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 у </a:t>
            </a:r>
            <a:r>
              <a:rPr lang="en-IE" sz="2000" dirty="0" err="1"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Риги</a:t>
            </a:r>
            <a:r>
              <a:rPr lang="en-IE" sz="2000" dirty="0"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 (rtu.lv)</a:t>
            </a:r>
            <a:r>
              <a:rPr lang="en-IE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има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за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циљ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промовисање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научно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интензивних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пословних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идеја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742950" lvl="1" indent="-285750" algn="just" rtl="0">
              <a:buFont typeface="+mj-lt"/>
              <a:buAutoNum type="arabicPeriod"/>
            </a:pP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Подржава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развој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производа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са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високом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додатном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вредношћу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комбиновањем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интелектуалних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и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техничких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ресурса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742950" lvl="1" indent="-285750" algn="l" rtl="0">
              <a:buFont typeface="+mj-lt"/>
              <a:buAutoNum type="arabicPeriod"/>
            </a:pPr>
            <a:r>
              <a:rPr lang="sr-Cyrl-RS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„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UniLa</a:t>
            </a:r>
            <a:r>
              <a:rPr lang="en-US" sz="2000" b="0" i="0" dirty="0">
                <a:solidFill>
                  <a:srgbClr val="6B9F2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</a:t>
            </a:r>
            <a:r>
              <a:rPr lang="en-US" sz="2000" dirty="0">
                <a:solidFill>
                  <a:srgbClr val="6B9F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GB" sz="2000" b="0" i="0" dirty="0">
                <a:solidFill>
                  <a:srgbClr val="6B9F2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подстиче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ученике</a:t>
            </a:r>
            <a:r>
              <a:rPr lang="sr-Cyrl-RS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/студенте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да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истраже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свој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предузетнички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потенцијал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 и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претворе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иновативне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концепте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 у стварност</a:t>
            </a:r>
            <a:r>
              <a:rPr lang="en-GB" sz="2000" b="0" i="0" baseline="3000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2</a:t>
            </a:r>
            <a:r>
              <a:rPr lang="en-GB" sz="20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algn="l" rtl="0"/>
            <a:endParaRPr lang="en-GB" sz="2000" b="0" i="0" dirty="0">
              <a:solidFill>
                <a:srgbClr val="111111"/>
              </a:solidFill>
              <a:effectLst/>
              <a:ea typeface="Calibri" panose="020F0502020204030204" pitchFamily="34" charset="0"/>
            </a:endParaRPr>
          </a:p>
          <a:p>
            <a:pPr algn="just" rtl="0"/>
            <a:r>
              <a:rPr lang="en-GB" sz="2000" b="0" i="0" dirty="0" err="1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Ове</a:t>
            </a:r>
            <a:r>
              <a:rPr lang="en-GB" sz="2000" b="0" i="0" dirty="0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иницијативе</a:t>
            </a:r>
            <a:r>
              <a:rPr lang="en-GB" sz="2000" b="0" i="0" dirty="0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 у РТУ </a:t>
            </a:r>
            <a:r>
              <a:rPr lang="en-GB" sz="2000" b="0" i="0" dirty="0" err="1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показују</a:t>
            </a:r>
            <a:r>
              <a:rPr lang="en-GB" sz="2000" b="0" i="0" dirty="0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посвећеност</a:t>
            </a:r>
            <a:r>
              <a:rPr lang="en-GB" sz="2000" b="0" i="0" dirty="0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неговању</a:t>
            </a:r>
            <a:r>
              <a:rPr lang="en-GB" sz="2000" b="0" i="0" dirty="0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креативности</a:t>
            </a:r>
            <a:r>
              <a:rPr lang="en-GB" sz="2000" b="0" i="0" dirty="0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GB" sz="2000" b="0" i="0" dirty="0" err="1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неговању</a:t>
            </a:r>
            <a:r>
              <a:rPr lang="en-GB" sz="2000" b="0" i="0" dirty="0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сарадње</a:t>
            </a:r>
            <a:r>
              <a:rPr lang="en-GB" sz="2000" b="0" i="0" dirty="0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 и </a:t>
            </a:r>
            <a:r>
              <a:rPr lang="en-GB" sz="2000" b="0" i="0" dirty="0" err="1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стварању</a:t>
            </a:r>
            <a:r>
              <a:rPr lang="en-GB" sz="2000" b="0" i="0" dirty="0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утицаја</a:t>
            </a:r>
            <a:r>
              <a:rPr lang="en-GB" sz="2000" b="0" i="0" dirty="0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 у </a:t>
            </a:r>
            <a:r>
              <a:rPr lang="en-GB" sz="2000" b="0" i="0" dirty="0" err="1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стварном</a:t>
            </a:r>
            <a:r>
              <a:rPr lang="en-GB" sz="2000" b="0" i="0" dirty="0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свету</a:t>
            </a:r>
            <a:r>
              <a:rPr lang="en-GB" sz="2000" b="0" i="0" dirty="0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. </a:t>
            </a:r>
            <a:r>
              <a:rPr lang="en-GB" sz="2000" b="0" i="0" dirty="0" err="1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Било</a:t>
            </a:r>
            <a:r>
              <a:rPr lang="en-GB" sz="2000" b="0" i="0" dirty="0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преко</a:t>
            </a:r>
            <a:r>
              <a:rPr lang="en-GB" sz="2000" b="0" i="0" dirty="0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 ЛЕГО </a:t>
            </a:r>
            <a:r>
              <a:rPr lang="en-GB" sz="2000" b="0" i="0" dirty="0" err="1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коцкица</a:t>
            </a:r>
            <a:r>
              <a:rPr lang="en-GB" sz="2000" b="0" i="0" dirty="0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или</a:t>
            </a:r>
            <a:r>
              <a:rPr lang="en-GB" sz="2000" b="0" i="0" dirty="0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најсавременије</a:t>
            </a:r>
            <a:r>
              <a:rPr lang="en-GB" sz="2000" b="0" i="0" dirty="0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технологије</a:t>
            </a:r>
            <a:r>
              <a:rPr lang="en-GB" sz="2000" b="0" i="0" dirty="0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, РТУ </a:t>
            </a:r>
            <a:r>
              <a:rPr lang="en-GB" sz="2000" b="0" i="0" dirty="0" err="1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настоји</a:t>
            </a:r>
            <a:r>
              <a:rPr lang="en-GB" sz="2000" b="0" i="0" dirty="0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да</a:t>
            </a:r>
            <a:r>
              <a:rPr lang="en-GB" sz="2000" b="0" i="0" dirty="0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инспирише</a:t>
            </a:r>
            <a:r>
              <a:rPr lang="en-GB" sz="2000" b="0" i="0" dirty="0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следећу</a:t>
            </a:r>
            <a:r>
              <a:rPr lang="en-GB" sz="2000" b="0" i="0" dirty="0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генерацију</a:t>
            </a:r>
            <a:r>
              <a:rPr lang="en-GB" sz="2000" b="0" i="0" dirty="0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иноватора</a:t>
            </a:r>
            <a:r>
              <a:rPr lang="en-GB" sz="2000" b="0" i="0" dirty="0">
                <a:solidFill>
                  <a:srgbClr val="111111"/>
                </a:solidFill>
                <a:effectLst/>
                <a:ea typeface="Calibri" panose="020F0502020204030204" pitchFamily="34" charset="0"/>
              </a:rPr>
              <a:t>.</a:t>
            </a:r>
          </a:p>
          <a:p>
            <a:pPr algn="l" rtl="0"/>
            <a:endParaRPr lang="en-IE" sz="2000" dirty="0"/>
          </a:p>
        </p:txBody>
      </p:sp>
      <p:pic>
        <p:nvPicPr>
          <p:cNvPr id="5" name="Picture 4" descr="A silver robot on a yellow background">
            <a:extLst>
              <a:ext uri="{FF2B5EF4-FFF2-40B4-BE49-F238E27FC236}">
                <a16:creationId xmlns:a16="http://schemas.microsoft.com/office/drawing/2014/main" id="{C576DBF9-E544-E5D9-F129-AE1050C8F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1113" y="1716603"/>
            <a:ext cx="4073886" cy="314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46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0CB982-441A-3342-4769-B10D64F5237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54282" y="523547"/>
            <a:ext cx="10483431" cy="804265"/>
          </a:xfrm>
        </p:spPr>
        <p:txBody>
          <a:bodyPr/>
          <a:lstStyle/>
          <a:p>
            <a:pPr algn="l" rtl="0"/>
            <a:r>
              <a:rPr lang="sr-Cyrl-RS" dirty="0"/>
              <a:t>„</a:t>
            </a:r>
            <a:r>
              <a:rPr lang="en-GB" dirty="0"/>
              <a:t>Design Thinking</a:t>
            </a:r>
            <a:r>
              <a:rPr lang="en-US" sz="360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GB" dirty="0"/>
              <a:t> </a:t>
            </a:r>
            <a:r>
              <a:rPr lang="en-GB" dirty="0" err="1"/>
              <a:t>као</a:t>
            </a:r>
            <a:r>
              <a:rPr lang="en-GB" dirty="0"/>
              <a:t> </a:t>
            </a:r>
            <a:r>
              <a:rPr lang="en-GB" dirty="0" err="1"/>
              <a:t>педагошк</a:t>
            </a:r>
            <a:r>
              <a:rPr lang="sr-Cyrl-RS" dirty="0"/>
              <a:t>а</a:t>
            </a:r>
            <a:r>
              <a:rPr lang="en-GB" dirty="0"/>
              <a:t> </a:t>
            </a:r>
            <a:r>
              <a:rPr lang="en-GB" dirty="0" err="1"/>
              <a:t>стратегиј</a:t>
            </a:r>
            <a:r>
              <a:rPr lang="sr-Cyrl-RS" dirty="0"/>
              <a:t>а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FDCBB-61F6-B119-5807-720903308A3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54284" y="1464503"/>
            <a:ext cx="10483429" cy="4439577"/>
          </a:xfrm>
        </p:spPr>
        <p:txBody>
          <a:bodyPr/>
          <a:lstStyle/>
          <a:p>
            <a:pPr algn="just" rtl="0"/>
            <a:r>
              <a:rPr lang="sr-Cyrl-RS" sz="2200" dirty="0"/>
              <a:t>„</a:t>
            </a:r>
            <a:r>
              <a:rPr lang="en-GB" sz="2200" dirty="0"/>
              <a:t>Design Thinking</a:t>
            </a:r>
            <a:r>
              <a:rPr lang="en-US" sz="24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GB" sz="2200" dirty="0"/>
              <a:t> </a:t>
            </a:r>
            <a:r>
              <a:rPr lang="en-GB" sz="2200" dirty="0" err="1"/>
              <a:t>је</a:t>
            </a:r>
            <a:r>
              <a:rPr lang="sr-Cyrl-RS" sz="2200" dirty="0"/>
              <a:t> стратегија</a:t>
            </a:r>
            <a:r>
              <a:rPr lang="en-GB" sz="2200" dirty="0"/>
              <a:t> </a:t>
            </a:r>
            <a:r>
              <a:rPr lang="en-GB" sz="2200" dirty="0" err="1"/>
              <a:t>фокусиран</a:t>
            </a:r>
            <a:r>
              <a:rPr lang="sr-Cyrl-RS" sz="2200" dirty="0"/>
              <a:t>а</a:t>
            </a:r>
            <a:r>
              <a:rPr lang="en-GB" sz="2200" dirty="0"/>
              <a:t> </a:t>
            </a:r>
            <a:r>
              <a:rPr lang="en-GB" sz="2200" dirty="0" err="1"/>
              <a:t>на</a:t>
            </a:r>
            <a:r>
              <a:rPr lang="en-GB" sz="2200" dirty="0"/>
              <a:t> </a:t>
            </a:r>
            <a:r>
              <a:rPr lang="en-GB" sz="2200" dirty="0" err="1"/>
              <a:t>решење</a:t>
            </a:r>
            <a:r>
              <a:rPr lang="sr-Cyrl-RS" sz="2200" dirty="0"/>
              <a:t> за корисника и </a:t>
            </a:r>
            <a:r>
              <a:rPr lang="en-GB" sz="2200" dirty="0" err="1"/>
              <a:t>подстиче</a:t>
            </a:r>
            <a:r>
              <a:rPr lang="en-GB" sz="2200" dirty="0"/>
              <a:t> </a:t>
            </a:r>
            <a:r>
              <a:rPr lang="en-GB" sz="2200" dirty="0" err="1"/>
              <a:t>ученике</a:t>
            </a:r>
            <a:r>
              <a:rPr lang="sr-Cyrl-RS" sz="2200" dirty="0"/>
              <a:t>/студенте</a:t>
            </a:r>
            <a:r>
              <a:rPr lang="en-GB" sz="2200" dirty="0"/>
              <a:t> </a:t>
            </a:r>
            <a:r>
              <a:rPr lang="en-GB" sz="2200" dirty="0" err="1"/>
              <a:t>да</a:t>
            </a:r>
            <a:r>
              <a:rPr lang="en-GB" sz="2200" dirty="0"/>
              <a:t> </a:t>
            </a:r>
            <a:r>
              <a:rPr lang="en-GB" sz="2200" dirty="0" err="1"/>
              <a:t>дубоко</a:t>
            </a:r>
            <a:r>
              <a:rPr lang="en-GB" sz="2200" dirty="0"/>
              <a:t> </a:t>
            </a:r>
            <a:r>
              <a:rPr lang="en-GB" sz="2200" dirty="0" err="1"/>
              <a:t>размисле</a:t>
            </a:r>
            <a:r>
              <a:rPr lang="en-GB" sz="2200" dirty="0"/>
              <a:t> о </a:t>
            </a:r>
            <a:r>
              <a:rPr lang="en-GB" sz="2200" dirty="0" err="1"/>
              <a:t>потребама</a:t>
            </a:r>
            <a:r>
              <a:rPr lang="en-GB" sz="2200" dirty="0"/>
              <a:t> </a:t>
            </a:r>
            <a:r>
              <a:rPr lang="en-GB" sz="2200" dirty="0" err="1"/>
              <a:t>оних</a:t>
            </a:r>
            <a:r>
              <a:rPr lang="en-GB" sz="2200" dirty="0"/>
              <a:t> </a:t>
            </a:r>
            <a:r>
              <a:rPr lang="en-GB" sz="2200" dirty="0" err="1"/>
              <a:t>за</a:t>
            </a:r>
            <a:r>
              <a:rPr lang="en-GB" sz="2200" dirty="0"/>
              <a:t> </a:t>
            </a:r>
            <a:r>
              <a:rPr lang="en-GB" sz="2200" dirty="0" err="1"/>
              <a:t>које</a:t>
            </a:r>
            <a:r>
              <a:rPr lang="en-GB" sz="2200" dirty="0"/>
              <a:t> </a:t>
            </a:r>
            <a:r>
              <a:rPr lang="en-GB" sz="2200" dirty="0" err="1"/>
              <a:t>дизајнирају</a:t>
            </a:r>
            <a:r>
              <a:rPr lang="en-GB" sz="2200" dirty="0"/>
              <a:t>, </a:t>
            </a:r>
            <a:r>
              <a:rPr lang="en-GB" sz="2200" dirty="0" err="1"/>
              <a:t>редефинишу</a:t>
            </a:r>
            <a:r>
              <a:rPr lang="en-GB" sz="2200" dirty="0"/>
              <a:t> </a:t>
            </a:r>
            <a:r>
              <a:rPr lang="en-GB" sz="2200" dirty="0" err="1"/>
              <a:t>проблеме</a:t>
            </a:r>
            <a:r>
              <a:rPr lang="en-GB" sz="2200" dirty="0"/>
              <a:t> </a:t>
            </a:r>
            <a:r>
              <a:rPr lang="sr-Cyrl-RS" sz="2200" dirty="0"/>
              <a:t>и</a:t>
            </a:r>
            <a:r>
              <a:rPr lang="en-GB" sz="2200" dirty="0"/>
              <a:t> </a:t>
            </a:r>
            <a:r>
              <a:rPr lang="en-GB" sz="2200" dirty="0" err="1"/>
              <a:t>покушају</a:t>
            </a:r>
            <a:r>
              <a:rPr lang="en-GB" sz="2200" dirty="0"/>
              <a:t> </a:t>
            </a:r>
            <a:r>
              <a:rPr lang="en-GB" sz="2200" dirty="0" err="1"/>
              <a:t>да</a:t>
            </a:r>
            <a:r>
              <a:rPr lang="en-GB" sz="2200" dirty="0"/>
              <a:t> </a:t>
            </a:r>
            <a:r>
              <a:rPr lang="en-GB" sz="2200" dirty="0" err="1"/>
              <a:t>идентификују</a:t>
            </a:r>
            <a:r>
              <a:rPr lang="en-GB" sz="2200" dirty="0"/>
              <a:t> </a:t>
            </a:r>
            <a:r>
              <a:rPr lang="en-GB" sz="2200" dirty="0" err="1"/>
              <a:t>алтернативне</a:t>
            </a:r>
            <a:r>
              <a:rPr lang="en-GB" sz="2200" dirty="0"/>
              <a:t> </a:t>
            </a:r>
            <a:r>
              <a:rPr lang="en-GB" sz="2200" dirty="0" err="1"/>
              <a:t>стратегије</a:t>
            </a:r>
            <a:r>
              <a:rPr lang="en-GB" sz="2200" dirty="0"/>
              <a:t> и </a:t>
            </a:r>
            <a:r>
              <a:rPr lang="en-GB" sz="2200" dirty="0" err="1"/>
              <a:t>решења</a:t>
            </a:r>
            <a:r>
              <a:rPr lang="en-GB" sz="2200" dirty="0"/>
              <a:t> </a:t>
            </a:r>
            <a:r>
              <a:rPr lang="en-GB" sz="2200" dirty="0" err="1"/>
              <a:t>која</a:t>
            </a:r>
            <a:r>
              <a:rPr lang="en-GB" sz="2200" dirty="0"/>
              <a:t> </a:t>
            </a:r>
            <a:r>
              <a:rPr lang="en-GB" sz="2200" dirty="0" err="1"/>
              <a:t>можда</a:t>
            </a:r>
            <a:r>
              <a:rPr lang="en-GB" sz="2200" dirty="0"/>
              <a:t> </a:t>
            </a:r>
            <a:r>
              <a:rPr lang="en-GB" sz="2200" dirty="0" err="1"/>
              <a:t>неће</a:t>
            </a:r>
            <a:r>
              <a:rPr lang="en-GB" sz="2200" dirty="0"/>
              <a:t> </a:t>
            </a:r>
            <a:r>
              <a:rPr lang="en-GB" sz="2200" dirty="0" err="1"/>
              <a:t>бити</a:t>
            </a:r>
            <a:r>
              <a:rPr lang="en-GB" sz="2200" dirty="0"/>
              <a:t> </a:t>
            </a:r>
            <a:r>
              <a:rPr lang="en-GB" sz="2200" dirty="0" err="1"/>
              <a:t>одмах</a:t>
            </a:r>
            <a:r>
              <a:rPr lang="en-GB" sz="2200" dirty="0"/>
              <a:t> </a:t>
            </a:r>
            <a:r>
              <a:rPr lang="en-GB" sz="2200" dirty="0" err="1"/>
              <a:t>очигледна</a:t>
            </a:r>
            <a:r>
              <a:rPr lang="en-GB" sz="2200" dirty="0"/>
              <a:t> </a:t>
            </a:r>
            <a:r>
              <a:rPr lang="en-GB" sz="2200" dirty="0" err="1"/>
              <a:t>са</a:t>
            </a:r>
            <a:r>
              <a:rPr lang="en-GB" sz="2200" dirty="0"/>
              <a:t> </a:t>
            </a:r>
            <a:r>
              <a:rPr lang="en-GB" sz="2200" dirty="0" err="1"/>
              <a:t>нашим</a:t>
            </a:r>
            <a:r>
              <a:rPr lang="en-GB" sz="2200" dirty="0"/>
              <a:t> </a:t>
            </a:r>
            <a:r>
              <a:rPr lang="en-GB" sz="2200" dirty="0" err="1"/>
              <a:t>почетним</a:t>
            </a:r>
            <a:r>
              <a:rPr lang="en-GB" sz="2200" dirty="0"/>
              <a:t> </a:t>
            </a:r>
            <a:r>
              <a:rPr lang="en-GB" sz="2200" dirty="0" err="1"/>
              <a:t>нивоом</a:t>
            </a:r>
            <a:r>
              <a:rPr lang="en-GB" sz="2200" dirty="0"/>
              <a:t> </a:t>
            </a:r>
            <a:r>
              <a:rPr lang="en-GB" sz="2200" dirty="0" err="1"/>
              <a:t>разумевања</a:t>
            </a:r>
            <a:r>
              <a:rPr lang="en-GB" sz="2200" dirty="0"/>
              <a:t>.</a:t>
            </a:r>
          </a:p>
          <a:p>
            <a:pPr algn="just" rtl="0"/>
            <a:endParaRPr lang="en-GB" sz="2200" dirty="0"/>
          </a:p>
          <a:p>
            <a:pPr algn="just" rtl="0"/>
            <a:r>
              <a:rPr lang="en-GB" sz="2200" dirty="0" err="1"/>
              <a:t>Као</a:t>
            </a:r>
            <a:r>
              <a:rPr lang="en-GB" sz="2200" dirty="0"/>
              <a:t> </a:t>
            </a:r>
            <a:r>
              <a:rPr lang="en-GB" sz="2200" dirty="0" err="1"/>
              <a:t>педагошка</a:t>
            </a:r>
            <a:r>
              <a:rPr lang="en-GB" sz="2200" dirty="0"/>
              <a:t> </a:t>
            </a:r>
            <a:r>
              <a:rPr lang="en-GB" sz="2200" dirty="0" err="1"/>
              <a:t>стратегија</a:t>
            </a:r>
            <a:r>
              <a:rPr lang="en-GB" sz="2200" dirty="0"/>
              <a:t>, </a:t>
            </a:r>
            <a:r>
              <a:rPr lang="sr-Cyrl-RS" sz="2200" dirty="0"/>
              <a:t>„</a:t>
            </a:r>
            <a:r>
              <a:rPr lang="en-US" sz="2200" dirty="0"/>
              <a:t>d</a:t>
            </a:r>
            <a:r>
              <a:rPr lang="en-GB" sz="2200" dirty="0" err="1"/>
              <a:t>esign</a:t>
            </a:r>
            <a:r>
              <a:rPr lang="en-GB" sz="2200" dirty="0"/>
              <a:t> thinking</a:t>
            </a:r>
            <a:r>
              <a:rPr lang="en-US" sz="24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GB" sz="2200" dirty="0"/>
              <a:t> </a:t>
            </a:r>
            <a:r>
              <a:rPr lang="en-GB" sz="2200" dirty="0" err="1"/>
              <a:t>укључује</a:t>
            </a:r>
            <a:r>
              <a:rPr lang="en-GB" sz="2200" dirty="0"/>
              <a:t> </a:t>
            </a:r>
            <a:r>
              <a:rPr lang="en-GB" sz="2200" dirty="0" err="1"/>
              <a:t>пет</a:t>
            </a:r>
            <a:r>
              <a:rPr lang="en-GB" sz="2200" dirty="0"/>
              <a:t> </a:t>
            </a:r>
            <a:r>
              <a:rPr lang="en-GB" sz="2200" dirty="0" err="1"/>
              <a:t>фаза</a:t>
            </a:r>
            <a:r>
              <a:rPr lang="en-GB" sz="2200" dirty="0"/>
              <a:t>:</a:t>
            </a:r>
          </a:p>
          <a:p>
            <a:pPr algn="just" rtl="0"/>
            <a:endParaRPr lang="en-GB" sz="2200" dirty="0"/>
          </a:p>
          <a:p>
            <a:pPr marL="457200" indent="-457200" algn="just" rtl="0">
              <a:buFont typeface="+mj-lt"/>
              <a:buAutoNum type="arabicPeriod"/>
            </a:pPr>
            <a:r>
              <a:rPr lang="sr-Cyrl-RS" sz="2200" b="1" dirty="0">
                <a:solidFill>
                  <a:srgbClr val="AD4097"/>
                </a:solidFill>
              </a:rPr>
              <a:t>Покажите емпатију</a:t>
            </a:r>
            <a:r>
              <a:rPr lang="en-GB" sz="2200" dirty="0">
                <a:solidFill>
                  <a:srgbClr val="AD4097"/>
                </a:solidFill>
              </a:rPr>
              <a:t>:</a:t>
            </a:r>
            <a:r>
              <a:rPr lang="sr-Cyrl-RS" sz="2200" dirty="0">
                <a:solidFill>
                  <a:srgbClr val="AD4097"/>
                </a:solidFill>
              </a:rPr>
              <a:t> </a:t>
            </a:r>
            <a:r>
              <a:rPr lang="en-GB" sz="2200" dirty="0" err="1"/>
              <a:t>Разуме</a:t>
            </a:r>
            <a:r>
              <a:rPr lang="sr-Cyrl-RS" sz="2200" dirty="0"/>
              <a:t>вање</a:t>
            </a:r>
            <a:r>
              <a:rPr lang="en-GB" sz="2200" dirty="0"/>
              <a:t> </a:t>
            </a:r>
            <a:r>
              <a:rPr lang="en-GB" sz="2200" dirty="0" err="1"/>
              <a:t>потреб</a:t>
            </a:r>
            <a:r>
              <a:rPr lang="sr-Cyrl-RS" sz="2200" dirty="0"/>
              <a:t>а</a:t>
            </a:r>
            <a:r>
              <a:rPr lang="en-GB" sz="2200" dirty="0"/>
              <a:t> </a:t>
            </a:r>
            <a:r>
              <a:rPr lang="en-GB" sz="2200" dirty="0" err="1"/>
              <a:t>корисника</a:t>
            </a:r>
            <a:r>
              <a:rPr lang="en-GB" sz="2200" dirty="0"/>
              <a:t>.</a:t>
            </a:r>
          </a:p>
          <a:p>
            <a:pPr marL="457200" indent="-457200" algn="just" rtl="0">
              <a:buFont typeface="+mj-lt"/>
              <a:buAutoNum type="arabicPeriod"/>
            </a:pPr>
            <a:r>
              <a:rPr lang="en-GB" sz="2200" b="1" dirty="0" err="1">
                <a:solidFill>
                  <a:srgbClr val="60A9DD"/>
                </a:solidFill>
              </a:rPr>
              <a:t>Дефини</a:t>
            </a:r>
            <a:r>
              <a:rPr lang="sr-Cyrl-RS" sz="2200" b="1" dirty="0">
                <a:solidFill>
                  <a:srgbClr val="60A9DD"/>
                </a:solidFill>
              </a:rPr>
              <a:t>шите</a:t>
            </a:r>
            <a:r>
              <a:rPr lang="en-GB" sz="2200" b="1" dirty="0">
                <a:solidFill>
                  <a:srgbClr val="60A9DD"/>
                </a:solidFill>
              </a:rPr>
              <a:t>:</a:t>
            </a:r>
            <a:r>
              <a:rPr lang="sr-Cyrl-RS" sz="2200" b="1" dirty="0">
                <a:solidFill>
                  <a:srgbClr val="60A9DD"/>
                </a:solidFill>
              </a:rPr>
              <a:t> </a:t>
            </a:r>
            <a:r>
              <a:rPr lang="en-GB" sz="2200" dirty="0" err="1"/>
              <a:t>Јасно</a:t>
            </a:r>
            <a:r>
              <a:rPr lang="en-GB" sz="2200" dirty="0"/>
              <a:t> </a:t>
            </a:r>
            <a:r>
              <a:rPr lang="en-GB" sz="2200" dirty="0" err="1"/>
              <a:t>артикулишите</a:t>
            </a:r>
            <a:r>
              <a:rPr lang="en-GB" sz="2200" dirty="0"/>
              <a:t> </a:t>
            </a:r>
            <a:r>
              <a:rPr lang="en-GB" sz="2200" dirty="0" err="1"/>
              <a:t>проблем</a:t>
            </a:r>
            <a:r>
              <a:rPr lang="en-GB" sz="2200" dirty="0"/>
              <a:t> </a:t>
            </a:r>
            <a:r>
              <a:rPr lang="en-GB" sz="2200" dirty="0" err="1"/>
              <a:t>који</a:t>
            </a:r>
            <a:r>
              <a:rPr lang="en-GB" sz="2200" dirty="0"/>
              <a:t> </a:t>
            </a:r>
            <a:r>
              <a:rPr lang="en-GB" sz="2200" dirty="0" err="1"/>
              <a:t>треба</a:t>
            </a:r>
            <a:r>
              <a:rPr lang="en-GB" sz="2200" dirty="0"/>
              <a:t> </a:t>
            </a:r>
            <a:r>
              <a:rPr lang="sr-Cyrl-RS" sz="2200" dirty="0"/>
              <a:t>да се </a:t>
            </a:r>
            <a:r>
              <a:rPr lang="en-GB" sz="2200" dirty="0" err="1"/>
              <a:t>реши</a:t>
            </a:r>
            <a:r>
              <a:rPr lang="en-GB" sz="2200" dirty="0"/>
              <a:t>.</a:t>
            </a:r>
          </a:p>
          <a:p>
            <a:pPr marL="457200" indent="-457200" algn="just" rtl="0">
              <a:buFont typeface="+mj-lt"/>
              <a:buAutoNum type="arabicPeriod"/>
            </a:pPr>
            <a:r>
              <a:rPr lang="en-GB" sz="2200" b="1" dirty="0" err="1">
                <a:solidFill>
                  <a:srgbClr val="186BA8"/>
                </a:solidFill>
              </a:rPr>
              <a:t>Идеја</a:t>
            </a:r>
            <a:r>
              <a:rPr lang="en-GB" sz="2200" b="1" dirty="0">
                <a:solidFill>
                  <a:srgbClr val="186BA8"/>
                </a:solidFill>
              </a:rPr>
              <a:t>:</a:t>
            </a:r>
            <a:r>
              <a:rPr lang="sr-Cyrl-RS" sz="2200" b="1" dirty="0">
                <a:solidFill>
                  <a:srgbClr val="186BA8"/>
                </a:solidFill>
              </a:rPr>
              <a:t> </a:t>
            </a:r>
            <a:r>
              <a:rPr lang="en-GB" sz="2200" dirty="0" err="1"/>
              <a:t>Размислите</a:t>
            </a:r>
            <a:r>
              <a:rPr lang="en-GB" sz="2200" dirty="0"/>
              <a:t> о </a:t>
            </a:r>
            <a:r>
              <a:rPr lang="en-GB" sz="2200" dirty="0" err="1"/>
              <a:t>широком</a:t>
            </a:r>
            <a:r>
              <a:rPr lang="en-GB" sz="2200" dirty="0"/>
              <a:t> </a:t>
            </a:r>
            <a:r>
              <a:rPr lang="en-GB" sz="2200" dirty="0" err="1"/>
              <a:t>спектру</a:t>
            </a:r>
            <a:r>
              <a:rPr lang="en-GB" sz="2200" dirty="0"/>
              <a:t> </a:t>
            </a:r>
            <a:r>
              <a:rPr lang="en-GB" sz="2200" dirty="0" err="1"/>
              <a:t>креативних</a:t>
            </a:r>
            <a:r>
              <a:rPr lang="en-GB" sz="2200" dirty="0"/>
              <a:t> </a:t>
            </a:r>
            <a:r>
              <a:rPr lang="en-GB" sz="2200" dirty="0" err="1"/>
              <a:t>решења</a:t>
            </a:r>
            <a:r>
              <a:rPr lang="en-GB" sz="2200" dirty="0"/>
              <a:t>.</a:t>
            </a:r>
          </a:p>
          <a:p>
            <a:pPr marL="457200" indent="-457200" algn="just" rtl="0">
              <a:buFont typeface="+mj-lt"/>
              <a:buAutoNum type="arabicPeriod"/>
            </a:pPr>
            <a:r>
              <a:rPr lang="sr-Cyrl-RS" sz="2200" b="1" dirty="0">
                <a:solidFill>
                  <a:srgbClr val="AD4097"/>
                </a:solidFill>
              </a:rPr>
              <a:t>П</a:t>
            </a:r>
            <a:r>
              <a:rPr lang="en-GB" sz="2200" b="1" dirty="0" err="1">
                <a:solidFill>
                  <a:srgbClr val="AD4097"/>
                </a:solidFill>
              </a:rPr>
              <a:t>рототип</a:t>
            </a:r>
            <a:r>
              <a:rPr lang="en-GB" sz="2200" b="1" dirty="0">
                <a:solidFill>
                  <a:srgbClr val="AD4097"/>
                </a:solidFill>
              </a:rPr>
              <a:t>:</a:t>
            </a:r>
            <a:r>
              <a:rPr lang="sr-Cyrl-RS" sz="2200" b="1" dirty="0">
                <a:solidFill>
                  <a:srgbClr val="AD4097"/>
                </a:solidFill>
              </a:rPr>
              <a:t> </a:t>
            </a:r>
            <a:r>
              <a:rPr lang="en-GB" sz="2200" dirty="0" err="1"/>
              <a:t>Направите</a:t>
            </a:r>
            <a:r>
              <a:rPr lang="en-GB" sz="2200" dirty="0"/>
              <a:t> </a:t>
            </a:r>
            <a:r>
              <a:rPr lang="en-GB" sz="2200" dirty="0" err="1"/>
              <a:t>репрезентацију</a:t>
            </a:r>
            <a:r>
              <a:rPr lang="en-GB" sz="2200" dirty="0"/>
              <a:t> </a:t>
            </a:r>
            <a:r>
              <a:rPr lang="en-GB" sz="2200" dirty="0" err="1"/>
              <a:t>једне</a:t>
            </a:r>
            <a:r>
              <a:rPr lang="en-GB" sz="2200" dirty="0"/>
              <a:t> </a:t>
            </a:r>
            <a:r>
              <a:rPr lang="en-GB" sz="2200" dirty="0" err="1"/>
              <a:t>или</a:t>
            </a:r>
            <a:r>
              <a:rPr lang="en-GB" sz="2200" dirty="0"/>
              <a:t> </a:t>
            </a:r>
            <a:r>
              <a:rPr lang="en-GB" sz="2200" dirty="0" err="1"/>
              <a:t>више</a:t>
            </a:r>
            <a:r>
              <a:rPr lang="en-GB" sz="2200" dirty="0"/>
              <a:t> </a:t>
            </a:r>
            <a:r>
              <a:rPr lang="en-GB" sz="2200" dirty="0" err="1"/>
              <a:t>својих</a:t>
            </a:r>
            <a:r>
              <a:rPr lang="en-GB" sz="2200" dirty="0"/>
              <a:t> </a:t>
            </a:r>
            <a:r>
              <a:rPr lang="en-GB" sz="2200" dirty="0" err="1"/>
              <a:t>идеја</a:t>
            </a:r>
            <a:r>
              <a:rPr lang="en-GB" sz="2200" dirty="0"/>
              <a:t> </a:t>
            </a:r>
            <a:r>
              <a:rPr lang="en-GB" sz="2200" dirty="0" err="1"/>
              <a:t>да</a:t>
            </a:r>
            <a:r>
              <a:rPr lang="en-GB" sz="2200" dirty="0"/>
              <a:t> </a:t>
            </a:r>
            <a:r>
              <a:rPr lang="en-GB" sz="2200" dirty="0" err="1"/>
              <a:t>бисте</a:t>
            </a:r>
            <a:r>
              <a:rPr lang="en-GB" sz="2200" dirty="0"/>
              <a:t> </a:t>
            </a:r>
            <a:r>
              <a:rPr lang="en-GB" sz="2200" dirty="0" err="1"/>
              <a:t>их</a:t>
            </a:r>
            <a:r>
              <a:rPr lang="en-GB" sz="2200" dirty="0"/>
              <a:t> </a:t>
            </a:r>
            <a:r>
              <a:rPr lang="en-GB" sz="2200" dirty="0" err="1"/>
              <a:t>показали</a:t>
            </a:r>
            <a:r>
              <a:rPr lang="en-GB" sz="2200" dirty="0"/>
              <a:t> </a:t>
            </a:r>
            <a:r>
              <a:rPr lang="en-GB" sz="2200" dirty="0" err="1"/>
              <a:t>другима</a:t>
            </a:r>
            <a:r>
              <a:rPr lang="en-GB" sz="2200" dirty="0"/>
              <a:t>.</a:t>
            </a:r>
          </a:p>
          <a:p>
            <a:pPr marL="457200" indent="-457200" algn="just" rtl="0">
              <a:buFont typeface="+mj-lt"/>
              <a:buAutoNum type="arabicPeriod"/>
            </a:pPr>
            <a:r>
              <a:rPr lang="en-GB" sz="2200" b="1" dirty="0" err="1">
                <a:solidFill>
                  <a:srgbClr val="186BA8"/>
                </a:solidFill>
              </a:rPr>
              <a:t>Тест</a:t>
            </a:r>
            <a:r>
              <a:rPr lang="en-GB" sz="2200" b="1" dirty="0">
                <a:solidFill>
                  <a:srgbClr val="186BA8"/>
                </a:solidFill>
              </a:rPr>
              <a:t>:</a:t>
            </a:r>
            <a:r>
              <a:rPr lang="sr-Cyrl-RS" sz="2200" b="1" dirty="0">
                <a:solidFill>
                  <a:srgbClr val="186BA8"/>
                </a:solidFill>
              </a:rPr>
              <a:t> </a:t>
            </a:r>
            <a:r>
              <a:rPr lang="en-GB" sz="2200" dirty="0" err="1"/>
              <a:t>Вратите</a:t>
            </a:r>
            <a:r>
              <a:rPr lang="en-GB" sz="2200" dirty="0"/>
              <a:t> </a:t>
            </a:r>
            <a:r>
              <a:rPr lang="en-GB" sz="2200" dirty="0" err="1"/>
              <a:t>се</a:t>
            </a:r>
            <a:r>
              <a:rPr lang="en-GB" sz="2200" dirty="0"/>
              <a:t> у </a:t>
            </a:r>
            <a:r>
              <a:rPr lang="en-GB" sz="2200" dirty="0" err="1"/>
              <a:t>своју</a:t>
            </a:r>
            <a:r>
              <a:rPr lang="en-GB" sz="2200" dirty="0"/>
              <a:t> </a:t>
            </a:r>
            <a:r>
              <a:rPr lang="en-GB" sz="2200" dirty="0" err="1"/>
              <a:t>првобитну</a:t>
            </a:r>
            <a:r>
              <a:rPr lang="en-GB" sz="2200" dirty="0"/>
              <a:t> </a:t>
            </a:r>
            <a:r>
              <a:rPr lang="en-GB" sz="2200" dirty="0" err="1"/>
              <a:t>корисничку</a:t>
            </a:r>
            <a:r>
              <a:rPr lang="en-GB" sz="2200" dirty="0"/>
              <a:t> </a:t>
            </a:r>
            <a:r>
              <a:rPr lang="en-GB" sz="2200" dirty="0" err="1"/>
              <a:t>групу</a:t>
            </a:r>
            <a:r>
              <a:rPr lang="en-GB" sz="2200" dirty="0"/>
              <a:t> и </a:t>
            </a:r>
            <a:r>
              <a:rPr lang="en-GB" sz="2200" dirty="0" err="1"/>
              <a:t>тестирајте</a:t>
            </a:r>
            <a:r>
              <a:rPr lang="en-GB" sz="2200" dirty="0"/>
              <a:t> </a:t>
            </a:r>
            <a:r>
              <a:rPr lang="en-GB" sz="2200" dirty="0" err="1"/>
              <a:t>своје</a:t>
            </a:r>
            <a:r>
              <a:rPr lang="en-GB" sz="2200" dirty="0"/>
              <a:t> </a:t>
            </a:r>
            <a:r>
              <a:rPr lang="en-GB" sz="2200" dirty="0" err="1"/>
              <a:t>идеје</a:t>
            </a:r>
            <a:r>
              <a:rPr lang="en-GB" sz="2200" dirty="0"/>
              <a:t> </a:t>
            </a:r>
            <a:r>
              <a:rPr lang="sr-Cyrl-RS" sz="2200" dirty="0"/>
              <a:t>како би сте добили</a:t>
            </a:r>
            <a:r>
              <a:rPr lang="en-GB" sz="2200" dirty="0"/>
              <a:t> </a:t>
            </a:r>
            <a:r>
              <a:rPr lang="en-GB" sz="2200" dirty="0" err="1"/>
              <a:t>повратне</a:t>
            </a:r>
            <a:r>
              <a:rPr lang="en-GB" sz="2200" dirty="0"/>
              <a:t> </a:t>
            </a:r>
            <a:r>
              <a:rPr lang="en-GB" sz="2200" dirty="0" err="1"/>
              <a:t>информације</a:t>
            </a:r>
            <a:r>
              <a:rPr lang="en-GB" sz="2200" dirty="0"/>
              <a:t>.</a:t>
            </a:r>
            <a:endParaRPr lang="en-IE" sz="2200" dirty="0"/>
          </a:p>
        </p:txBody>
      </p:sp>
    </p:spTree>
    <p:extLst>
      <p:ext uri="{BB962C8B-B14F-4D97-AF65-F5344CB8AC3E}">
        <p14:creationId xmlns:p14="http://schemas.microsoft.com/office/powerpoint/2010/main" val="2096887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35ED24-0D9B-7FB8-22DF-018892FE896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pPr algn="l" rtl="0"/>
            <a:r>
              <a:rPr lang="en-GB" dirty="0" err="1"/>
              <a:t>Примена</a:t>
            </a:r>
            <a:r>
              <a:rPr lang="en-GB" dirty="0"/>
              <a:t> </a:t>
            </a:r>
            <a:r>
              <a:rPr lang="en-GB" dirty="0" err="1"/>
              <a:t>дизајнерског</a:t>
            </a:r>
            <a:r>
              <a:rPr lang="en-GB" dirty="0"/>
              <a:t> </a:t>
            </a:r>
            <a:r>
              <a:rPr lang="en-GB" dirty="0" err="1"/>
              <a:t>размишљања</a:t>
            </a:r>
            <a:r>
              <a:rPr lang="en-GB" dirty="0"/>
              <a:t> у </a:t>
            </a:r>
            <a:r>
              <a:rPr lang="en-GB" dirty="0" err="1"/>
              <a:t>образовању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804368-EA62-2629-43D4-D72CD5C3687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54282" y="1940312"/>
            <a:ext cx="10483429" cy="4363818"/>
          </a:xfrm>
        </p:spPr>
        <p:txBody>
          <a:bodyPr/>
          <a:lstStyle/>
          <a:p>
            <a:pPr algn="l" rtl="0"/>
            <a:r>
              <a:rPr lang="en-GB" dirty="0" err="1">
                <a:solidFill>
                  <a:srgbClr val="0D0D0D"/>
                </a:solidFill>
                <a:highlight>
                  <a:srgbClr val="F2682A"/>
                </a:highlight>
                <a:ea typeface="Calibri" panose="020F0502020204030204" pitchFamily="34" charset="0"/>
              </a:rPr>
              <a:t>Постоје</a:t>
            </a:r>
            <a:r>
              <a:rPr lang="en-GB" dirty="0">
                <a:solidFill>
                  <a:srgbClr val="0D0D0D"/>
                </a:solidFill>
                <a:highlight>
                  <a:srgbClr val="F2682A"/>
                </a:highlight>
                <a:ea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D0D0D"/>
                </a:solidFill>
                <a:highlight>
                  <a:srgbClr val="F2682A"/>
                </a:highlight>
                <a:ea typeface="Calibri" panose="020F0502020204030204" pitchFamily="34" charset="0"/>
              </a:rPr>
              <a:t>три</a:t>
            </a:r>
            <a:r>
              <a:rPr lang="en-GB" dirty="0">
                <a:solidFill>
                  <a:srgbClr val="0D0D0D"/>
                </a:solidFill>
                <a:highlight>
                  <a:srgbClr val="F2682A"/>
                </a:highlight>
                <a:ea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0D0D0D"/>
                </a:solidFill>
                <a:highlight>
                  <a:srgbClr val="F2682A"/>
                </a:highlight>
                <a:ea typeface="Calibri" panose="020F0502020204030204" pitchFamily="34" charset="0"/>
              </a:rPr>
              <a:t>основна</a:t>
            </a:r>
            <a:r>
              <a:rPr lang="sr-Cyrl-RS" dirty="0">
                <a:solidFill>
                  <a:srgbClr val="0D0D0D"/>
                </a:solidFill>
                <a:highlight>
                  <a:srgbClr val="F2682A"/>
                </a:highlight>
                <a:ea typeface="Calibri" panose="020F0502020204030204" pitchFamily="34" charset="0"/>
              </a:rPr>
              <a:t> елемента</a:t>
            </a:r>
            <a:r>
              <a:rPr lang="en-GB" dirty="0">
                <a:solidFill>
                  <a:srgbClr val="0D0D0D"/>
                </a:solidFill>
                <a:highlight>
                  <a:srgbClr val="F2682A"/>
                </a:highlight>
                <a:ea typeface="Calibri" panose="020F0502020204030204" pitchFamily="34" charset="0"/>
              </a:rPr>
              <a:t> </a:t>
            </a:r>
            <a:r>
              <a:rPr lang="en-GB" b="0" i="0" dirty="0">
                <a:solidFill>
                  <a:srgbClr val="0D0D0D"/>
                </a:solidFill>
                <a:effectLst/>
                <a:highlight>
                  <a:srgbClr val="F2682A"/>
                </a:highlight>
                <a:ea typeface="Calibri" panose="020F0502020204030204" pitchFamily="34" charset="0"/>
              </a:rPr>
              <a:t>у </a:t>
            </a:r>
            <a:r>
              <a:rPr lang="en-GB" b="0" i="0" dirty="0" err="1">
                <a:solidFill>
                  <a:srgbClr val="0D0D0D"/>
                </a:solidFill>
                <a:effectLst/>
                <a:highlight>
                  <a:srgbClr val="F2682A"/>
                </a:highlight>
                <a:ea typeface="Calibri" panose="020F0502020204030204" pitchFamily="34" charset="0"/>
              </a:rPr>
              <a:t>имплементациј</a:t>
            </a:r>
            <a:r>
              <a:rPr lang="sr-Cyrl-RS" b="0" i="0" dirty="0">
                <a:solidFill>
                  <a:srgbClr val="0D0D0D"/>
                </a:solidFill>
                <a:effectLst/>
                <a:highlight>
                  <a:srgbClr val="F2682A"/>
                </a:highlight>
                <a:ea typeface="Calibri" panose="020F0502020204030204" pitchFamily="34" charset="0"/>
              </a:rPr>
              <a:t>и</a:t>
            </a:r>
            <a:r>
              <a:rPr lang="en-GB" b="0" i="0" dirty="0">
                <a:solidFill>
                  <a:srgbClr val="0D0D0D"/>
                </a:solidFill>
                <a:effectLst/>
                <a:highlight>
                  <a:srgbClr val="F2682A"/>
                </a:highlight>
                <a:ea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0D0D0D"/>
                </a:solidFill>
                <a:effectLst/>
                <a:highlight>
                  <a:srgbClr val="F2682A"/>
                </a:highlight>
                <a:ea typeface="Calibri" panose="020F0502020204030204" pitchFamily="34" charset="0"/>
              </a:rPr>
              <a:t>дизајнерског</a:t>
            </a:r>
            <a:r>
              <a:rPr lang="en-GB" b="0" i="0" dirty="0">
                <a:solidFill>
                  <a:srgbClr val="0D0D0D"/>
                </a:solidFill>
                <a:effectLst/>
                <a:highlight>
                  <a:srgbClr val="F2682A"/>
                </a:highlight>
                <a:ea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0D0D0D"/>
                </a:solidFill>
                <a:effectLst/>
                <a:highlight>
                  <a:srgbClr val="F2682A"/>
                </a:highlight>
                <a:ea typeface="Calibri" panose="020F0502020204030204" pitchFamily="34" charset="0"/>
              </a:rPr>
              <a:t>размишљања</a:t>
            </a:r>
            <a:r>
              <a:rPr lang="sr-Cyrl-RS" dirty="0">
                <a:solidFill>
                  <a:srgbClr val="0D0D0D"/>
                </a:solidFill>
                <a:highlight>
                  <a:srgbClr val="F2682A"/>
                </a:highlight>
                <a:ea typeface="Calibri" panose="020F0502020204030204" pitchFamily="34" charset="0"/>
              </a:rPr>
              <a:t> у</a:t>
            </a:r>
            <a:r>
              <a:rPr lang="en-GB" dirty="0">
                <a:solidFill>
                  <a:srgbClr val="0D0D0D"/>
                </a:solidFill>
                <a:highlight>
                  <a:srgbClr val="F2682A"/>
                </a:highlight>
                <a:ea typeface="Calibri" panose="020F0502020204030204" pitchFamily="34" charset="0"/>
              </a:rPr>
              <a:t> </a:t>
            </a:r>
            <a:r>
              <a:rPr lang="en-GB" b="0" i="0" dirty="0" err="1">
                <a:solidFill>
                  <a:srgbClr val="0D0D0D"/>
                </a:solidFill>
                <a:effectLst/>
                <a:highlight>
                  <a:srgbClr val="F2682A"/>
                </a:highlight>
                <a:ea typeface="Calibri" panose="020F0502020204030204" pitchFamily="34" charset="0"/>
              </a:rPr>
              <a:t>учиониц</a:t>
            </a:r>
            <a:r>
              <a:rPr lang="sr-Cyrl-RS" b="0" i="0" dirty="0">
                <a:solidFill>
                  <a:srgbClr val="0D0D0D"/>
                </a:solidFill>
                <a:effectLst/>
                <a:highlight>
                  <a:srgbClr val="F2682A"/>
                </a:highlight>
                <a:ea typeface="Calibri" panose="020F0502020204030204" pitchFamily="34" charset="0"/>
              </a:rPr>
              <a:t>е у високошколском образовању</a:t>
            </a:r>
            <a:r>
              <a:rPr lang="en-GB" b="0" i="0" dirty="0">
                <a:solidFill>
                  <a:srgbClr val="0D0D0D"/>
                </a:solidFill>
                <a:effectLst/>
                <a:highlight>
                  <a:srgbClr val="F2682A"/>
                </a:highlight>
                <a:ea typeface="Calibri" panose="020F0502020204030204" pitchFamily="34" charset="0"/>
              </a:rPr>
              <a:t>:</a:t>
            </a:r>
            <a:endParaRPr lang="en-IE" dirty="0">
              <a:highlight>
                <a:srgbClr val="F2682A"/>
              </a:highlight>
              <a:ea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0619E37-9EED-D4DF-C29F-2456F9F1DDD2}"/>
              </a:ext>
            </a:extLst>
          </p:cNvPr>
          <p:cNvSpPr/>
          <p:nvPr/>
        </p:nvSpPr>
        <p:spPr>
          <a:xfrm>
            <a:off x="854282" y="2906751"/>
            <a:ext cx="3371850" cy="3408530"/>
          </a:xfrm>
          <a:prstGeom prst="ellipse">
            <a:avLst/>
          </a:prstGeom>
          <a:solidFill>
            <a:srgbClr val="AD4097"/>
          </a:solidFill>
          <a:ln>
            <a:solidFill>
              <a:srgbClr val="AD40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GB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Неговање</a:t>
            </a:r>
            <a:r>
              <a:rPr lang="en-GB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окружења</a:t>
            </a:r>
            <a:r>
              <a:rPr lang="sr-Cyrl-R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које подстиче</a:t>
            </a:r>
            <a:r>
              <a:rPr lang="en-GB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сарадњ</a:t>
            </a:r>
            <a:r>
              <a:rPr lang="sr-Cyrl-R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</a:p>
          <a:p>
            <a:pPr algn="ctr" rtl="0"/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Подстицање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тимског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рада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дељења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различитих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идеја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перспектива</a:t>
            </a:r>
            <a:endParaRPr lang="en-I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260B53-88A3-D6E4-18E2-3F43BD6121FF}"/>
              </a:ext>
            </a:extLst>
          </p:cNvPr>
          <p:cNvSpPr/>
          <p:nvPr/>
        </p:nvSpPr>
        <p:spPr>
          <a:xfrm>
            <a:off x="4594020" y="2886075"/>
            <a:ext cx="3371850" cy="3408530"/>
          </a:xfrm>
          <a:prstGeom prst="ellipse">
            <a:avLst/>
          </a:prstGeom>
          <a:solidFill>
            <a:srgbClr val="60A9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GB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Подстицање</a:t>
            </a:r>
            <a:r>
              <a:rPr lang="en-GB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учења</a:t>
            </a:r>
            <a:r>
              <a:rPr lang="sr-Cyrl-R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понављањем</a:t>
            </a:r>
            <a:endParaRPr lang="en-GB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rtl="0"/>
            <a:r>
              <a:rPr lang="sr-Cyrl-R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Научите студенте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је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неуспех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део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процеса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учења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решења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могу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побољшати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ако имате повратне информације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I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12D29F2-9D25-D13A-6EDF-FBB856D61A64}"/>
              </a:ext>
            </a:extLst>
          </p:cNvPr>
          <p:cNvSpPr/>
          <p:nvPr/>
        </p:nvSpPr>
        <p:spPr>
          <a:xfrm>
            <a:off x="8445707" y="2895600"/>
            <a:ext cx="3371850" cy="3408530"/>
          </a:xfrm>
          <a:prstGeom prst="ellipse">
            <a:avLst/>
          </a:prstGeom>
          <a:solidFill>
            <a:srgbClr val="186BA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GB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Интегрисање</a:t>
            </a:r>
            <a:r>
              <a:rPr lang="en-GB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стварних</a:t>
            </a:r>
            <a:r>
              <a:rPr lang="en-GB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проблема</a:t>
            </a:r>
            <a:endParaRPr lang="sr-Cyrl-RS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rtl="0"/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Коришћење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изазова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стварног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света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примену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процеса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дизајнерског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размишљања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чинећи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учење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релевантнијим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утицајнијим</a:t>
            </a:r>
            <a:endParaRPr lang="en-IE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211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77B555-C850-BA24-4C6E-06898E604F6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73875" y="506909"/>
            <a:ext cx="11227625" cy="808786"/>
          </a:xfrm>
        </p:spPr>
        <p:txBody>
          <a:bodyPr/>
          <a:lstStyle/>
          <a:p>
            <a:pPr algn="l" rtl="0"/>
            <a:r>
              <a:rPr lang="sr-Cyrl-RS" dirty="0"/>
              <a:t>Факултет</a:t>
            </a:r>
            <a:r>
              <a:rPr lang="en-GB" dirty="0"/>
              <a:t> </a:t>
            </a:r>
            <a:r>
              <a:rPr lang="en-GB" dirty="0" err="1"/>
              <a:t>за</a:t>
            </a:r>
            <a:r>
              <a:rPr lang="en-GB" dirty="0"/>
              <a:t> </a:t>
            </a:r>
            <a:r>
              <a:rPr lang="en-GB" dirty="0" err="1"/>
              <a:t>библиотекарство</a:t>
            </a:r>
            <a:r>
              <a:rPr lang="en-GB" dirty="0"/>
              <a:t> и </a:t>
            </a:r>
            <a:r>
              <a:rPr lang="en-GB" dirty="0" err="1"/>
              <a:t>информационе</a:t>
            </a:r>
            <a:r>
              <a:rPr lang="en-GB" dirty="0"/>
              <a:t> </a:t>
            </a:r>
            <a:r>
              <a:rPr lang="en-GB" dirty="0" err="1"/>
              <a:t>технологије</a:t>
            </a:r>
            <a:r>
              <a:rPr lang="en-GB" dirty="0"/>
              <a:t> (ULSIT), </a:t>
            </a:r>
            <a:r>
              <a:rPr lang="en-GB" dirty="0" err="1"/>
              <a:t>Бугарска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9BE9-E885-7B0D-5AAD-705EBB0E9DEF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73877" y="1994236"/>
            <a:ext cx="5322123" cy="2538354"/>
          </a:xfrm>
        </p:spPr>
        <p:txBody>
          <a:bodyPr/>
          <a:lstStyle/>
          <a:p>
            <a:pPr rtl="0"/>
            <a:r>
              <a:rPr lang="ru-RU" sz="2200" dirty="0"/>
              <a:t>Факултет за библиотекарство и информационе технологије</a:t>
            </a:r>
            <a:r>
              <a:rPr lang="en-GB" sz="2200" dirty="0"/>
              <a:t> </a:t>
            </a:r>
            <a:r>
              <a:rPr lang="en-GB" sz="2200" dirty="0" err="1"/>
              <a:t>је</a:t>
            </a:r>
            <a:r>
              <a:rPr lang="en-GB" sz="2200" dirty="0"/>
              <a:t> </a:t>
            </a:r>
            <a:r>
              <a:rPr lang="en-GB" sz="2200" dirty="0" err="1"/>
              <a:t>лидер</a:t>
            </a:r>
            <a:r>
              <a:rPr lang="en-GB" sz="2200" dirty="0"/>
              <a:t> у </a:t>
            </a:r>
            <a:r>
              <a:rPr lang="en-GB" sz="2200" dirty="0" err="1"/>
              <a:t>примени</a:t>
            </a:r>
            <a:r>
              <a:rPr lang="en-GB" sz="2200" dirty="0"/>
              <a:t> </a:t>
            </a:r>
            <a:r>
              <a:rPr lang="en-GB" sz="2200" dirty="0" err="1"/>
              <a:t>дизајнерског</a:t>
            </a:r>
            <a:r>
              <a:rPr lang="en-GB" sz="2200" dirty="0"/>
              <a:t> </a:t>
            </a:r>
            <a:r>
              <a:rPr lang="en-GB" sz="2200" dirty="0" err="1"/>
              <a:t>размишљања</a:t>
            </a:r>
            <a:r>
              <a:rPr lang="en-GB" sz="2200" dirty="0"/>
              <a:t> у </a:t>
            </a:r>
            <a:r>
              <a:rPr lang="en-GB" sz="2200" dirty="0" err="1"/>
              <a:t>образовању</a:t>
            </a:r>
            <a:r>
              <a:rPr lang="en-GB" sz="2200" dirty="0"/>
              <a:t> </a:t>
            </a:r>
            <a:r>
              <a:rPr lang="en-GB" sz="2200" dirty="0" err="1"/>
              <a:t>из</a:t>
            </a:r>
            <a:r>
              <a:rPr lang="en-GB" sz="2200" dirty="0"/>
              <a:t> </a:t>
            </a:r>
            <a:r>
              <a:rPr lang="en-GB" sz="2200" dirty="0" err="1"/>
              <a:t>рачунарских</a:t>
            </a:r>
            <a:r>
              <a:rPr lang="en-GB" sz="2200" dirty="0"/>
              <a:t> </a:t>
            </a:r>
            <a:r>
              <a:rPr lang="en-GB" sz="2200" dirty="0" err="1"/>
              <a:t>наука</a:t>
            </a:r>
            <a:r>
              <a:rPr lang="en-GB" sz="2200" dirty="0"/>
              <a:t> и </a:t>
            </a:r>
            <a:r>
              <a:rPr lang="en-GB" sz="2200" dirty="0" err="1"/>
              <a:t>информационих</a:t>
            </a:r>
            <a:r>
              <a:rPr lang="en-GB" sz="2200" dirty="0"/>
              <a:t> </a:t>
            </a:r>
            <a:r>
              <a:rPr lang="en-GB" sz="2200" dirty="0" err="1"/>
              <a:t>технологија</a:t>
            </a:r>
            <a:r>
              <a:rPr lang="en-GB" sz="2200" dirty="0"/>
              <a:t>. </a:t>
            </a:r>
            <a:r>
              <a:rPr lang="en-GB" sz="2200" dirty="0" err="1"/>
              <a:t>Предводио</a:t>
            </a:r>
            <a:r>
              <a:rPr lang="en-GB" sz="2200" dirty="0"/>
              <a:t> </a:t>
            </a:r>
            <a:r>
              <a:rPr lang="en-GB" sz="2200" dirty="0" err="1"/>
              <a:t>је</a:t>
            </a:r>
            <a:r>
              <a:rPr lang="en-GB" sz="2200" dirty="0"/>
              <a:t> </a:t>
            </a:r>
            <a:r>
              <a:rPr lang="en-GB" sz="2200" dirty="0" err="1"/>
              <a:t>европски</a:t>
            </a:r>
            <a:r>
              <a:rPr lang="en-GB" sz="2200" dirty="0"/>
              <a:t> </a:t>
            </a:r>
            <a:r>
              <a:rPr lang="en-GB" sz="2200" dirty="0" err="1"/>
              <a:t>Еразмус</a:t>
            </a:r>
            <a:r>
              <a:rPr lang="en-GB" sz="2200" dirty="0"/>
              <a:t>+ </a:t>
            </a:r>
            <a:r>
              <a:rPr lang="en-GB" sz="2200" dirty="0" err="1"/>
              <a:t>пројекат</a:t>
            </a:r>
            <a:r>
              <a:rPr lang="en-GB" sz="2200" dirty="0"/>
              <a:t> „</a:t>
            </a:r>
            <a:r>
              <a:rPr lang="en-GB" sz="2200" dirty="0" err="1"/>
              <a:t>Дизајн</a:t>
            </a:r>
            <a:r>
              <a:rPr lang="sr-Cyrl-RS" sz="2200" dirty="0"/>
              <a:t>ерско</a:t>
            </a:r>
            <a:r>
              <a:rPr lang="en-GB" sz="2200" dirty="0"/>
              <a:t> </a:t>
            </a:r>
            <a:r>
              <a:rPr lang="en-GB" sz="2200" dirty="0" err="1"/>
              <a:t>размишљање</a:t>
            </a:r>
            <a:r>
              <a:rPr lang="en-GB" sz="2200" dirty="0"/>
              <a:t> </a:t>
            </a:r>
            <a:r>
              <a:rPr lang="en-GB" sz="2200" dirty="0" err="1"/>
              <a:t>за</a:t>
            </a:r>
            <a:r>
              <a:rPr lang="en-GB" sz="2200" dirty="0"/>
              <a:t> </a:t>
            </a:r>
            <a:r>
              <a:rPr lang="en-GB" sz="2200" dirty="0" err="1"/>
              <a:t>дигиталне</a:t>
            </a:r>
            <a:r>
              <a:rPr lang="en-GB" sz="2200" dirty="0"/>
              <a:t> </a:t>
            </a:r>
            <a:r>
              <a:rPr lang="en-GB" sz="2200" dirty="0" err="1"/>
              <a:t>иновације</a:t>
            </a:r>
            <a:r>
              <a:rPr lang="en-US" sz="2200" dirty="0"/>
              <a:t>”</a:t>
            </a:r>
            <a:r>
              <a:rPr lang="en-GB" sz="2200" dirty="0"/>
              <a:t> </a:t>
            </a:r>
            <a:r>
              <a:rPr lang="en-GB" sz="2200" dirty="0" err="1"/>
              <a:t>како</a:t>
            </a:r>
            <a:r>
              <a:rPr lang="en-GB" sz="2200" dirty="0"/>
              <a:t> </a:t>
            </a:r>
            <a:r>
              <a:rPr lang="en-GB" sz="2200" dirty="0" err="1"/>
              <a:t>би</a:t>
            </a:r>
            <a:r>
              <a:rPr lang="en-GB" sz="2200" dirty="0"/>
              <a:t> </a:t>
            </a:r>
            <a:r>
              <a:rPr lang="sr-Cyrl-RS" sz="2200" dirty="0"/>
              <a:t>се </a:t>
            </a:r>
            <a:r>
              <a:rPr lang="en-GB" sz="2200" dirty="0" err="1"/>
              <a:t>развио</a:t>
            </a:r>
            <a:r>
              <a:rPr lang="en-GB" sz="2200" dirty="0"/>
              <a:t> </a:t>
            </a:r>
            <a:r>
              <a:rPr lang="en-GB" sz="2200" dirty="0" err="1"/>
              <a:t>свеобухватан</a:t>
            </a:r>
            <a:r>
              <a:rPr lang="en-GB" sz="2200" dirty="0"/>
              <a:t> </a:t>
            </a:r>
            <a:r>
              <a:rPr lang="en-GB" sz="2200" dirty="0" err="1"/>
              <a:t>курс</a:t>
            </a:r>
            <a:r>
              <a:rPr lang="en-GB" sz="2200" dirty="0"/>
              <a:t> </a:t>
            </a:r>
            <a:r>
              <a:rPr lang="en-GB" sz="2200" dirty="0" err="1"/>
              <a:t>дизајна</a:t>
            </a:r>
            <a:r>
              <a:rPr lang="en-GB" sz="2200" dirty="0"/>
              <a:t>, </a:t>
            </a:r>
            <a:r>
              <a:rPr lang="en-GB" sz="2200" dirty="0" err="1"/>
              <a:t>демонстрирајући</a:t>
            </a:r>
            <a:r>
              <a:rPr lang="en-GB" sz="2200" dirty="0"/>
              <a:t> </a:t>
            </a:r>
            <a:r>
              <a:rPr lang="en-GB" sz="2200" dirty="0" err="1"/>
              <a:t>своју</a:t>
            </a:r>
            <a:r>
              <a:rPr lang="en-GB" sz="2200" dirty="0"/>
              <a:t> </a:t>
            </a:r>
            <a:r>
              <a:rPr lang="en-GB" sz="2200" dirty="0" err="1"/>
              <a:t>посвећеност</a:t>
            </a:r>
            <a:r>
              <a:rPr lang="en-GB" sz="2200" dirty="0"/>
              <a:t> </a:t>
            </a:r>
            <a:r>
              <a:rPr lang="en-GB" sz="2200" dirty="0" err="1"/>
              <a:t>иновативном</a:t>
            </a:r>
            <a:r>
              <a:rPr lang="en-GB" sz="2200" dirty="0"/>
              <a:t> </a:t>
            </a:r>
            <a:r>
              <a:rPr lang="en-GB" sz="2200" dirty="0" err="1"/>
              <a:t>образовању</a:t>
            </a:r>
            <a:r>
              <a:rPr lang="en-GB" sz="2200" dirty="0"/>
              <a:t>.</a:t>
            </a:r>
            <a:endParaRPr lang="en-IE" sz="2200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9AE3E1C-8FF9-AFA7-1B94-EE8BF546579F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/>
          <a:srcRect l="11643" r="11643"/>
          <a:stretch/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D16F3B-04CD-FAD7-13ED-FE4C1406FA04}"/>
              </a:ext>
            </a:extLst>
          </p:cNvPr>
          <p:cNvSpPr txBox="1"/>
          <p:nvPr/>
        </p:nvSpPr>
        <p:spPr>
          <a:xfrm>
            <a:off x="5317362" y="6379746"/>
            <a:ext cx="6100762" cy="28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I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DigiThink</a:t>
            </a:r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 –</a:t>
            </a:r>
            <a:r>
              <a:rPr lang="sr-Cyrl-R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 </a:t>
            </a:r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Еразмус</a:t>
            </a:r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+ </a:t>
            </a:r>
            <a:r>
              <a:rPr lang="en-I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пројекат</a:t>
            </a:r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 #2016-1-BG01-KA203-023719 (unibit.bg</a:t>
            </a:r>
            <a:endParaRPr lang="en-I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8882FCD2-55A7-8F0F-86B0-16E4015050CC}"/>
              </a:ext>
            </a:extLst>
          </p:cNvPr>
          <p:cNvSpPr txBox="1"/>
          <p:nvPr/>
        </p:nvSpPr>
        <p:spPr>
          <a:xfrm>
            <a:off x="0" y="106799"/>
            <a:ext cx="3530504" cy="400110"/>
          </a:xfrm>
          <a:prstGeom prst="rect">
            <a:avLst/>
          </a:prstGeom>
          <a:solidFill>
            <a:srgbClr val="60A9DD"/>
          </a:solidFill>
        </p:spPr>
        <p:txBody>
          <a:bodyPr wrap="square" rtlCol="0">
            <a:spAutoFit/>
          </a:bodyPr>
          <a:lstStyle/>
          <a:p>
            <a:pPr algn="l" rtl="0"/>
            <a:r>
              <a:rPr lang="sr-Cyrl-R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ЕУ У ФОКУСУ</a:t>
            </a:r>
            <a:endParaRPr lang="en-IE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234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70AAB32-2C3A-1768-2629-4DE6C9A420D9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4483127" y="552799"/>
            <a:ext cx="7236000" cy="223473"/>
          </a:xfrm>
        </p:spPr>
        <p:txBody>
          <a:bodyPr/>
          <a:lstStyle/>
          <a:p>
            <a:pPr algn="l" rtl="0"/>
            <a:r>
              <a:rPr lang="en-US" sz="1800" dirty="0" err="1"/>
              <a:t>Модул</a:t>
            </a:r>
            <a:r>
              <a:rPr lang="en-US" sz="1800" dirty="0"/>
              <a:t> 4 </a:t>
            </a:r>
            <a:r>
              <a:rPr lang="en-US" sz="1800" dirty="0" err="1"/>
              <a:t>Увод</a:t>
            </a:r>
            <a:endParaRPr lang="en-US" sz="1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F2549A-8325-D977-9719-23BB94E96D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en-US"/>
              <a:t>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D5D588-8033-51A3-6E1D-674C8DAFEF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n-GB" sz="1800" dirty="0" err="1"/>
              <a:t>Увод</a:t>
            </a:r>
            <a:r>
              <a:rPr lang="en-GB" sz="1800" dirty="0"/>
              <a:t> у </a:t>
            </a:r>
            <a:r>
              <a:rPr lang="en-GB" sz="1800" dirty="0" err="1"/>
              <a:t>иновативне</a:t>
            </a:r>
            <a:r>
              <a:rPr lang="en-GB" sz="1800" dirty="0"/>
              <a:t> </a:t>
            </a:r>
            <a:r>
              <a:rPr lang="en-GB" sz="1800" dirty="0" err="1"/>
              <a:t>педагошке</a:t>
            </a:r>
            <a:r>
              <a:rPr lang="en-GB" sz="1800" dirty="0"/>
              <a:t> </a:t>
            </a:r>
            <a:r>
              <a:rPr lang="en-GB" sz="1800" dirty="0" err="1"/>
              <a:t>праксе</a:t>
            </a:r>
            <a:endParaRPr lang="en-US" sz="18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FBE50B-C668-7F11-6939-F63F0E512A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l" rtl="0"/>
            <a:r>
              <a:rPr lang="en-US"/>
              <a:t>02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F60250C-A8C5-D91D-5DCA-A0970F8E7DF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algn="l" rtl="0">
              <a:lnSpc>
                <a:spcPts val="2640"/>
              </a:lnSpc>
            </a:pPr>
            <a:r>
              <a:rPr lang="en-GB" sz="1800" dirty="0" err="1"/>
              <a:t>Стратегије</a:t>
            </a:r>
            <a:r>
              <a:rPr lang="en-GB" sz="1800" dirty="0"/>
              <a:t> </a:t>
            </a:r>
            <a:r>
              <a:rPr lang="en-GB" sz="1800" dirty="0" err="1"/>
              <a:t>за</a:t>
            </a:r>
            <a:r>
              <a:rPr lang="en-GB" sz="1800" dirty="0"/>
              <a:t> </a:t>
            </a:r>
            <a:r>
              <a:rPr lang="en-GB" sz="1800" dirty="0" err="1"/>
              <a:t>подстицање</a:t>
            </a:r>
            <a:r>
              <a:rPr lang="en-GB" sz="1800" dirty="0"/>
              <a:t> </a:t>
            </a:r>
            <a:r>
              <a:rPr lang="en-GB" sz="1800" dirty="0" err="1"/>
              <a:t>критичког</a:t>
            </a:r>
            <a:r>
              <a:rPr lang="en-GB" sz="1800" dirty="0"/>
              <a:t> </a:t>
            </a:r>
            <a:r>
              <a:rPr lang="en-GB" sz="1800" dirty="0" err="1"/>
              <a:t>мишљења</a:t>
            </a:r>
            <a:r>
              <a:rPr lang="en-GB" sz="1800" dirty="0"/>
              <a:t> и </a:t>
            </a:r>
            <a:r>
              <a:rPr lang="en-GB" sz="1800" dirty="0" err="1"/>
              <a:t>решавања</a:t>
            </a:r>
            <a:r>
              <a:rPr lang="en-GB" sz="1800" dirty="0"/>
              <a:t> </a:t>
            </a:r>
            <a:r>
              <a:rPr lang="en-GB" sz="1800" dirty="0" err="1"/>
              <a:t>проблема</a:t>
            </a:r>
            <a:endParaRPr lang="en-US" sz="18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4BE5F8-1635-8C12-4AC3-ACF341B6F9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l" rtl="0"/>
            <a:r>
              <a:rPr lang="en-US"/>
              <a:t>03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F22282-CC35-4A74-8E9A-BAC48469C8E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83127" y="1810152"/>
            <a:ext cx="7236000" cy="223473"/>
          </a:xfrm>
        </p:spPr>
        <p:txBody>
          <a:bodyPr/>
          <a:lstStyle/>
          <a:p>
            <a:pPr algn="l" rtl="0"/>
            <a:r>
              <a:rPr lang="en-GB" sz="1800" dirty="0" err="1"/>
              <a:t>Унапређење</a:t>
            </a:r>
            <a:r>
              <a:rPr lang="en-GB" sz="1800" dirty="0"/>
              <a:t> </a:t>
            </a:r>
            <a:r>
              <a:rPr lang="en-GB" sz="1800" dirty="0" err="1"/>
              <a:t>креативности</a:t>
            </a:r>
            <a:r>
              <a:rPr lang="en-GB" sz="1800" dirty="0"/>
              <a:t> и </a:t>
            </a:r>
            <a:r>
              <a:rPr lang="en-GB" sz="1800" dirty="0" err="1"/>
              <a:t>иновација</a:t>
            </a:r>
            <a:r>
              <a:rPr lang="en-GB" sz="1800" dirty="0"/>
              <a:t> у </a:t>
            </a:r>
            <a:r>
              <a:rPr lang="en-GB" sz="1800" dirty="0" err="1"/>
              <a:t>учионици</a:t>
            </a:r>
            <a:endParaRPr lang="en-US" sz="180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ADB9DF9-3ABF-9644-76D5-BB7BF77E425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algn="l" rtl="0"/>
            <a:r>
              <a:rPr lang="en-US"/>
              <a:t>04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C5567E9-1822-A0E5-738F-FB917DF0ADE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algn="l" rtl="0"/>
            <a:r>
              <a:rPr lang="en-US" sz="1800" dirty="0" err="1"/>
              <a:t>Промо</a:t>
            </a:r>
            <a:r>
              <a:rPr lang="sr-Cyrl-RS" sz="1800" dirty="0"/>
              <a:t>ција</a:t>
            </a:r>
            <a:r>
              <a:rPr lang="en-US" sz="1800" dirty="0"/>
              <a:t> </a:t>
            </a:r>
            <a:r>
              <a:rPr lang="en-US" sz="1800" dirty="0" err="1"/>
              <a:t>сарадње</a:t>
            </a:r>
            <a:r>
              <a:rPr lang="en-US" sz="1800" dirty="0"/>
              <a:t>, </a:t>
            </a:r>
            <a:r>
              <a:rPr lang="en-US" sz="1800" dirty="0" err="1"/>
              <a:t>комуникације</a:t>
            </a:r>
            <a:r>
              <a:rPr lang="en-US" sz="1800" dirty="0"/>
              <a:t> и </a:t>
            </a:r>
            <a:r>
              <a:rPr lang="en-US" sz="1800" dirty="0" err="1"/>
              <a:t>ангажовања</a:t>
            </a:r>
            <a:endParaRPr lang="en-US" sz="180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83B62C8-37B9-190D-DBFE-EF0AA6ECA06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pPr algn="l" rtl="0"/>
            <a:r>
              <a:rPr lang="en-US"/>
              <a:t>05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E468A1-4C81-1D08-48FB-A17942B1CE2D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483127" y="2692614"/>
            <a:ext cx="7236000" cy="558586"/>
          </a:xfrm>
        </p:spPr>
        <p:txBody>
          <a:bodyPr/>
          <a:lstStyle/>
          <a:p>
            <a:pPr algn="l" rtl="0"/>
            <a:r>
              <a:rPr lang="en-GB" sz="1800" dirty="0" err="1"/>
              <a:t>Процена</a:t>
            </a:r>
            <a:r>
              <a:rPr lang="en-GB" sz="1800" dirty="0"/>
              <a:t>, </a:t>
            </a:r>
            <a:r>
              <a:rPr lang="en-GB" sz="1800" dirty="0" err="1"/>
              <a:t>повратне</a:t>
            </a:r>
            <a:r>
              <a:rPr lang="en-GB" sz="1800" dirty="0"/>
              <a:t> </a:t>
            </a:r>
            <a:r>
              <a:rPr lang="en-GB" sz="1800" dirty="0" err="1"/>
              <a:t>информације</a:t>
            </a:r>
            <a:r>
              <a:rPr lang="sr-Cyrl-RS" sz="1800" dirty="0"/>
              <a:t> </a:t>
            </a:r>
            <a:r>
              <a:rPr lang="en-GB" sz="1800" dirty="0"/>
              <a:t>и</a:t>
            </a:r>
            <a:r>
              <a:rPr lang="sr-Cyrl-RS" sz="1800" dirty="0"/>
              <a:t> р</a:t>
            </a:r>
            <a:r>
              <a:rPr lang="en-GB" sz="1800" dirty="0" err="1"/>
              <a:t>азвој</a:t>
            </a:r>
            <a:r>
              <a:rPr lang="en-GB" sz="1800" dirty="0"/>
              <a:t> </a:t>
            </a:r>
            <a:r>
              <a:rPr lang="en-GB" sz="1800" dirty="0" err="1"/>
              <a:t>наставног</a:t>
            </a:r>
            <a:r>
              <a:rPr lang="en-GB" sz="1800" dirty="0"/>
              <a:t> </a:t>
            </a:r>
            <a:r>
              <a:rPr lang="en-GB" sz="1800" dirty="0" err="1"/>
              <a:t>плана</a:t>
            </a:r>
            <a:r>
              <a:rPr lang="en-GB" sz="1800" dirty="0"/>
              <a:t> и </a:t>
            </a:r>
            <a:r>
              <a:rPr lang="en-GB" sz="1800" dirty="0" err="1"/>
              <a:t>програма</a:t>
            </a:r>
            <a:r>
              <a:rPr lang="en-GB" sz="1800" dirty="0"/>
              <a:t> </a:t>
            </a:r>
            <a:r>
              <a:rPr lang="en-GB" sz="1800" dirty="0" err="1"/>
              <a:t>за</a:t>
            </a:r>
            <a:r>
              <a:rPr lang="en-GB" sz="1800" dirty="0"/>
              <a:t> </a:t>
            </a:r>
            <a:r>
              <a:rPr lang="sr-Cyrl-RS" sz="1800" dirty="0"/>
              <a:t>вештине за 21. век</a:t>
            </a:r>
            <a:endParaRPr lang="en-US" sz="1800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B8B8F1F-B68E-80A9-7007-8511D32410D5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pPr algn="l" rtl="0"/>
            <a:r>
              <a:rPr lang="en-US"/>
              <a:t>САДРЖАЈ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22B02D-A4E0-AD45-F798-1FBFD564F0B7}"/>
              </a:ext>
            </a:extLst>
          </p:cNvPr>
          <p:cNvSpPr txBox="1"/>
          <p:nvPr/>
        </p:nvSpPr>
        <p:spPr>
          <a:xfrm>
            <a:off x="697724" y="5032672"/>
            <a:ext cx="334818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lv-LV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Ово дело је лиценцирано под међународном лиценцом </a:t>
            </a:r>
            <a:r>
              <a:rPr lang="sr-Cyrl-R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lv-LV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Creative Commons Attribution-Non-Commercial-No Derivatives 4.0 International License (CC BY-NC-4.0)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sr-Cyrl-R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lv-LV" sz="1400" b="1" dirty="0">
                <a:solidFill>
                  <a:srgbClr val="186BA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Број пројекта:</a:t>
            </a:r>
            <a:r>
              <a:rPr lang="en-GB" sz="1400" b="1" dirty="0">
                <a:solidFill>
                  <a:srgbClr val="186BA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v-LV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2021-1-LV01-KA220-HED-000027581 </a:t>
            </a:r>
            <a:endParaRPr lang="lv-LV" sz="1400" b="1" dirty="0">
              <a:solidFill>
                <a:srgbClr val="8A206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A9BFD05-B60C-E67D-3A62-041B5E71FD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724" y="4282773"/>
            <a:ext cx="2070528" cy="70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13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Student constructing electric prototype">
            <a:extLst>
              <a:ext uri="{FF2B5EF4-FFF2-40B4-BE49-F238E27FC236}">
                <a16:creationId xmlns:a16="http://schemas.microsoft.com/office/drawing/2014/main" id="{EABB62FF-85B6-5860-373D-9B809D2344E7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l="26567" r="26567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4B746-E245-BFB0-56A8-F045D56905B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865864" y="262548"/>
            <a:ext cx="9326136" cy="842867"/>
          </a:xfrm>
          <a:solidFill>
            <a:srgbClr val="186BA8"/>
          </a:solidFill>
        </p:spPr>
        <p:txBody>
          <a:bodyPr/>
          <a:lstStyle/>
          <a:p>
            <a:pPr algn="l" rtl="0"/>
            <a:r>
              <a:rPr lang="sr-Cyrl-RS" sz="3000" dirty="0">
                <a:solidFill>
                  <a:schemeClr val="bg1"/>
                </a:solidFill>
              </a:rPr>
              <a:t>Простори за стварање и лабораторије за креативност</a:t>
            </a:r>
            <a:endParaRPr lang="en-IE" sz="3000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F0092B-9448-B645-F543-C38E922BDB9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096001" y="1192891"/>
            <a:ext cx="5715000" cy="3889855"/>
          </a:xfrm>
        </p:spPr>
        <p:txBody>
          <a:bodyPr/>
          <a:lstStyle/>
          <a:p>
            <a:pPr algn="just" rtl="0"/>
            <a:r>
              <a:rPr lang="en-GB" sz="1800" dirty="0" err="1"/>
              <a:t>Простори</a:t>
            </a:r>
            <a:r>
              <a:rPr lang="en-GB" sz="1800" dirty="0"/>
              <a:t> </a:t>
            </a:r>
            <a:r>
              <a:rPr lang="sr-Cyrl-RS" sz="1800" dirty="0"/>
              <a:t>за стварање </a:t>
            </a:r>
            <a:r>
              <a:rPr lang="en-GB" sz="1800" dirty="0"/>
              <a:t>и </a:t>
            </a:r>
            <a:r>
              <a:rPr lang="en-GB" sz="1800" dirty="0" err="1"/>
              <a:t>креативне</a:t>
            </a:r>
            <a:r>
              <a:rPr lang="en-GB" sz="1800" dirty="0"/>
              <a:t> </a:t>
            </a:r>
            <a:r>
              <a:rPr lang="en-GB" sz="1800" dirty="0" err="1"/>
              <a:t>лабораторије</a:t>
            </a:r>
            <a:r>
              <a:rPr lang="en-GB" sz="1800" dirty="0"/>
              <a:t> </a:t>
            </a:r>
            <a:r>
              <a:rPr lang="en-GB" sz="1800" dirty="0" err="1"/>
              <a:t>су</a:t>
            </a:r>
            <a:r>
              <a:rPr lang="en-GB" sz="1800" dirty="0"/>
              <a:t> </a:t>
            </a:r>
            <a:r>
              <a:rPr lang="en-GB" sz="1800" dirty="0" err="1"/>
              <a:t>физичка</a:t>
            </a:r>
            <a:r>
              <a:rPr lang="en-GB" sz="1800" dirty="0"/>
              <a:t> </a:t>
            </a:r>
            <a:r>
              <a:rPr lang="en-GB" sz="1800" dirty="0" err="1"/>
              <a:t>или</a:t>
            </a:r>
            <a:r>
              <a:rPr lang="en-GB" sz="1800" dirty="0"/>
              <a:t> </a:t>
            </a:r>
            <a:r>
              <a:rPr lang="en-GB" sz="1800" dirty="0" err="1"/>
              <a:t>виртуелна</a:t>
            </a:r>
            <a:r>
              <a:rPr lang="en-GB" sz="1800" dirty="0"/>
              <a:t> </a:t>
            </a:r>
            <a:r>
              <a:rPr lang="en-GB" sz="1800" dirty="0" err="1"/>
              <a:t>окружења</a:t>
            </a:r>
            <a:r>
              <a:rPr lang="en-GB" sz="1800" dirty="0"/>
              <a:t> у </a:t>
            </a:r>
            <a:r>
              <a:rPr lang="en-GB" sz="1800" dirty="0" err="1"/>
              <a:t>којима</a:t>
            </a:r>
            <a:r>
              <a:rPr lang="en-GB" sz="1800" dirty="0"/>
              <a:t> </a:t>
            </a:r>
            <a:r>
              <a:rPr lang="en-GB" sz="1800" dirty="0" err="1"/>
              <a:t>ученици</a:t>
            </a:r>
            <a:r>
              <a:rPr lang="sr-Cyrl-RS" sz="1800" dirty="0"/>
              <a:t>/студенти</a:t>
            </a:r>
            <a:r>
              <a:rPr lang="en-GB" sz="1800" dirty="0"/>
              <a:t> </a:t>
            </a:r>
            <a:r>
              <a:rPr lang="en-GB" sz="1800" dirty="0" err="1"/>
              <a:t>могу</a:t>
            </a:r>
            <a:r>
              <a:rPr lang="en-GB" sz="1800" dirty="0"/>
              <a:t> </a:t>
            </a:r>
            <a:r>
              <a:rPr lang="en-GB" sz="1800" dirty="0" err="1"/>
              <a:t>да</a:t>
            </a:r>
            <a:r>
              <a:rPr lang="en-GB" sz="1800" dirty="0"/>
              <a:t> </a:t>
            </a:r>
            <a:r>
              <a:rPr lang="en-GB" sz="1800" dirty="0" err="1"/>
              <a:t>се</a:t>
            </a:r>
            <a:r>
              <a:rPr lang="en-GB" sz="1800" dirty="0"/>
              <a:t> </a:t>
            </a:r>
            <a:r>
              <a:rPr lang="en-GB" sz="1800" dirty="0" err="1"/>
              <a:t>окупе</a:t>
            </a:r>
            <a:r>
              <a:rPr lang="en-GB" sz="1800" dirty="0"/>
              <a:t> </a:t>
            </a:r>
            <a:r>
              <a:rPr lang="en-GB" sz="1800" dirty="0" err="1"/>
              <a:t>да</a:t>
            </a:r>
            <a:r>
              <a:rPr lang="en-GB" sz="1800" dirty="0"/>
              <a:t> </a:t>
            </a:r>
            <a:r>
              <a:rPr lang="en-GB" sz="1800" dirty="0" err="1"/>
              <a:t>истражују</a:t>
            </a:r>
            <a:r>
              <a:rPr lang="en-GB" sz="1800" dirty="0"/>
              <a:t>, </a:t>
            </a:r>
            <a:r>
              <a:rPr lang="sr-Cyrl-RS" sz="1800" dirty="0"/>
              <a:t>проналазе</a:t>
            </a:r>
            <a:r>
              <a:rPr lang="en-GB" sz="1800" dirty="0"/>
              <a:t> и </a:t>
            </a:r>
            <a:r>
              <a:rPr lang="en-GB" sz="1800" dirty="0" err="1"/>
              <a:t>стварају</a:t>
            </a:r>
            <a:r>
              <a:rPr lang="en-GB" sz="1800" dirty="0"/>
              <a:t>. </a:t>
            </a:r>
            <a:r>
              <a:rPr lang="en-GB" sz="1800" dirty="0" err="1"/>
              <a:t>Ови</a:t>
            </a:r>
            <a:r>
              <a:rPr lang="en-GB" sz="1800" dirty="0"/>
              <a:t> </a:t>
            </a:r>
            <a:r>
              <a:rPr lang="en-GB" sz="1800" dirty="0" err="1"/>
              <a:t>простори</a:t>
            </a:r>
            <a:r>
              <a:rPr lang="en-GB" sz="1800" dirty="0"/>
              <a:t> </a:t>
            </a:r>
            <a:r>
              <a:rPr lang="en-GB" sz="1800" dirty="0" err="1"/>
              <a:t>су</a:t>
            </a:r>
            <a:r>
              <a:rPr lang="en-GB" sz="1800" dirty="0"/>
              <a:t> </a:t>
            </a:r>
            <a:r>
              <a:rPr lang="en-GB" sz="1800" dirty="0" err="1"/>
              <a:t>опремљени</a:t>
            </a:r>
            <a:r>
              <a:rPr lang="en-GB" sz="1800" dirty="0"/>
              <a:t> </a:t>
            </a:r>
            <a:r>
              <a:rPr lang="en-GB" sz="1800" dirty="0" err="1"/>
              <a:t>алатима</a:t>
            </a:r>
            <a:r>
              <a:rPr lang="en-GB" sz="1800" dirty="0"/>
              <a:t> и </a:t>
            </a:r>
            <a:r>
              <a:rPr lang="en-GB" sz="1800" dirty="0" err="1"/>
              <a:t>материјалима</a:t>
            </a:r>
            <a:r>
              <a:rPr lang="en-GB" sz="1800" dirty="0"/>
              <a:t> </a:t>
            </a:r>
            <a:r>
              <a:rPr lang="en-GB" sz="1800" dirty="0" err="1"/>
              <a:t>који</a:t>
            </a:r>
            <a:r>
              <a:rPr lang="en-GB" sz="1800" dirty="0"/>
              <a:t> </a:t>
            </a:r>
            <a:r>
              <a:rPr lang="en-GB" sz="1800" dirty="0" err="1"/>
              <a:t>подстичу</a:t>
            </a:r>
            <a:r>
              <a:rPr lang="sr-Cyrl-RS" sz="1800" dirty="0"/>
              <a:t> </a:t>
            </a:r>
            <a:r>
              <a:rPr lang="en-GB" sz="1800" dirty="0" err="1"/>
              <a:t>експериментисање</a:t>
            </a:r>
            <a:r>
              <a:rPr lang="en-GB" sz="1800" dirty="0"/>
              <a:t> у </a:t>
            </a:r>
            <a:r>
              <a:rPr lang="en-GB" sz="1800" dirty="0" err="1"/>
              <a:t>широком</a:t>
            </a:r>
            <a:r>
              <a:rPr lang="en-GB" sz="1800" dirty="0"/>
              <a:t> </a:t>
            </a:r>
            <a:r>
              <a:rPr lang="en-GB" sz="1800" dirty="0" err="1"/>
              <a:t>спектру</a:t>
            </a:r>
            <a:r>
              <a:rPr lang="en-GB" sz="1800" dirty="0"/>
              <a:t> </a:t>
            </a:r>
            <a:r>
              <a:rPr lang="en-GB" sz="1800" dirty="0" err="1"/>
              <a:t>активности</a:t>
            </a:r>
            <a:r>
              <a:rPr lang="en-GB" sz="1800" dirty="0"/>
              <a:t>, </a:t>
            </a:r>
            <a:r>
              <a:rPr lang="en-GB" sz="1800" dirty="0" err="1"/>
              <a:t>од</a:t>
            </a:r>
            <a:r>
              <a:rPr lang="en-GB" sz="1800" dirty="0"/>
              <a:t> </a:t>
            </a:r>
            <a:r>
              <a:rPr lang="en-GB" sz="1800" dirty="0" err="1"/>
              <a:t>кодирања</a:t>
            </a:r>
            <a:r>
              <a:rPr lang="en-GB" sz="1800" dirty="0"/>
              <a:t> и </a:t>
            </a:r>
            <a:r>
              <a:rPr lang="en-GB" sz="1800" dirty="0" err="1"/>
              <a:t>роботике</a:t>
            </a:r>
            <a:r>
              <a:rPr lang="en-GB" sz="1800" dirty="0"/>
              <a:t> </a:t>
            </a:r>
            <a:r>
              <a:rPr lang="en-GB" sz="1800" dirty="0" err="1"/>
              <a:t>до</a:t>
            </a:r>
            <a:r>
              <a:rPr lang="en-GB" sz="1800" dirty="0"/>
              <a:t> </a:t>
            </a:r>
            <a:r>
              <a:rPr lang="en-GB" sz="1800" dirty="0" err="1"/>
              <a:t>обраде</a:t>
            </a:r>
            <a:r>
              <a:rPr lang="en-GB" sz="1800" dirty="0"/>
              <a:t> </a:t>
            </a:r>
            <a:r>
              <a:rPr lang="en-GB" sz="1800" dirty="0" err="1"/>
              <a:t>дрвета</a:t>
            </a:r>
            <a:r>
              <a:rPr lang="en-GB" sz="1800" dirty="0"/>
              <a:t> и </a:t>
            </a:r>
            <a:r>
              <a:rPr lang="en-GB" sz="1800" dirty="0" err="1"/>
              <a:t>заната</a:t>
            </a:r>
            <a:r>
              <a:rPr lang="en-GB" sz="1800" dirty="0"/>
              <a:t>. </a:t>
            </a:r>
            <a:r>
              <a:rPr lang="en-GB" sz="1800" dirty="0" err="1"/>
              <a:t>Обезбеђује</a:t>
            </a:r>
            <a:r>
              <a:rPr lang="en-GB" sz="1800" dirty="0"/>
              <a:t> </a:t>
            </a:r>
            <a:r>
              <a:rPr lang="en-GB" sz="1800" dirty="0" err="1"/>
              <a:t>алате</a:t>
            </a:r>
            <a:r>
              <a:rPr lang="en-GB" sz="1800" dirty="0"/>
              <a:t> и </a:t>
            </a:r>
            <a:r>
              <a:rPr lang="en-GB" sz="1800" dirty="0" err="1"/>
              <a:t>ресурсе</a:t>
            </a:r>
            <a:r>
              <a:rPr lang="en-GB" sz="1800" dirty="0"/>
              <a:t> </a:t>
            </a:r>
            <a:r>
              <a:rPr lang="en-GB" sz="1800" dirty="0" err="1"/>
              <a:t>који</a:t>
            </a:r>
            <a:r>
              <a:rPr lang="en-GB" sz="1800" dirty="0"/>
              <a:t> </a:t>
            </a:r>
            <a:r>
              <a:rPr lang="en-GB" sz="1800" dirty="0" err="1"/>
              <a:t>су</a:t>
            </a:r>
            <a:r>
              <a:rPr lang="en-GB" sz="1800" dirty="0"/>
              <a:t> </a:t>
            </a:r>
            <a:r>
              <a:rPr lang="en-GB" sz="1800" dirty="0" err="1"/>
              <a:t>доступни</a:t>
            </a:r>
            <a:r>
              <a:rPr lang="en-GB" sz="1800" dirty="0"/>
              <a:t> </a:t>
            </a:r>
            <a:r>
              <a:rPr lang="en-GB" sz="1800" dirty="0" err="1"/>
              <a:t>свим</a:t>
            </a:r>
            <a:r>
              <a:rPr lang="en-GB" sz="1800" dirty="0"/>
              <a:t> </a:t>
            </a:r>
            <a:r>
              <a:rPr lang="en-GB" sz="1800" dirty="0" err="1"/>
              <a:t>ученицима</a:t>
            </a:r>
            <a:r>
              <a:rPr lang="en-GB" sz="1800" dirty="0"/>
              <a:t>, </a:t>
            </a:r>
            <a:r>
              <a:rPr lang="en-GB" sz="1800" dirty="0" err="1"/>
              <a:t>без</a:t>
            </a:r>
            <a:r>
              <a:rPr lang="en-GB" sz="1800" dirty="0"/>
              <a:t> </a:t>
            </a:r>
            <a:r>
              <a:rPr lang="en-GB" sz="1800" dirty="0" err="1"/>
              <a:t>обзира</a:t>
            </a:r>
            <a:r>
              <a:rPr lang="en-GB" sz="1800" dirty="0"/>
              <a:t> </a:t>
            </a:r>
            <a:r>
              <a:rPr lang="en-GB" sz="1800" dirty="0" err="1"/>
              <a:t>на</a:t>
            </a:r>
            <a:r>
              <a:rPr lang="en-GB" sz="1800" dirty="0"/>
              <a:t> </a:t>
            </a:r>
            <a:r>
              <a:rPr lang="en-GB" sz="1800" dirty="0" err="1"/>
              <a:t>њихов</a:t>
            </a:r>
            <a:r>
              <a:rPr lang="en-GB" sz="1800" dirty="0"/>
              <a:t> </a:t>
            </a:r>
            <a:r>
              <a:rPr lang="en-GB" sz="1800" dirty="0" err="1"/>
              <a:t>ниво</a:t>
            </a:r>
            <a:r>
              <a:rPr lang="sr-Cyrl-RS" sz="1800" dirty="0"/>
              <a:t> </a:t>
            </a:r>
            <a:r>
              <a:rPr lang="en-GB" sz="1800" dirty="0" err="1"/>
              <a:t>вештине</a:t>
            </a:r>
            <a:r>
              <a:rPr lang="en-GB" sz="1800" dirty="0"/>
              <a:t>.</a:t>
            </a:r>
            <a:br>
              <a:rPr lang="en-GB" sz="1800" dirty="0"/>
            </a:br>
            <a:endParaRPr lang="en-GB" sz="1800" dirty="0"/>
          </a:p>
          <a:p>
            <a:pPr algn="just" rtl="0"/>
            <a:r>
              <a:rPr lang="sr-Cyrl-RS" sz="1800" dirty="0"/>
              <a:t>Такви простори</a:t>
            </a:r>
            <a:r>
              <a:rPr lang="en-GB" sz="1800" dirty="0"/>
              <a:t> </a:t>
            </a:r>
            <a:r>
              <a:rPr lang="en-GB" sz="1800" dirty="0" err="1"/>
              <a:t>подстичу</a:t>
            </a:r>
            <a:r>
              <a:rPr lang="en-GB" sz="1800" dirty="0"/>
              <a:t> </a:t>
            </a:r>
            <a:r>
              <a:rPr lang="en-GB" sz="1800" dirty="0" err="1"/>
              <a:t>сарадњу</a:t>
            </a:r>
            <a:r>
              <a:rPr lang="en-GB" sz="1800" dirty="0"/>
              <a:t> </a:t>
            </a:r>
            <a:r>
              <a:rPr lang="en-GB" sz="1800" dirty="0" err="1"/>
              <a:t>међу</a:t>
            </a:r>
            <a:r>
              <a:rPr lang="en-GB" sz="1800" dirty="0"/>
              <a:t> </a:t>
            </a:r>
            <a:r>
              <a:rPr lang="en-GB" sz="1800" dirty="0" err="1"/>
              <a:t>ученицима</a:t>
            </a:r>
            <a:r>
              <a:rPr lang="en-GB" sz="1800" dirty="0"/>
              <a:t>, </a:t>
            </a:r>
            <a:r>
              <a:rPr lang="en-GB" sz="1800" dirty="0" err="1"/>
              <a:t>са</a:t>
            </a:r>
            <a:r>
              <a:rPr lang="en-GB" sz="1800" dirty="0"/>
              <a:t> </a:t>
            </a:r>
            <a:r>
              <a:rPr lang="en-GB" sz="1800" dirty="0" err="1"/>
              <a:t>просторима</a:t>
            </a:r>
            <a:r>
              <a:rPr lang="en-GB" sz="1800" dirty="0"/>
              <a:t> </a:t>
            </a:r>
            <a:r>
              <a:rPr lang="en-GB" sz="1800" dirty="0" err="1"/>
              <a:t>дизајнираним</a:t>
            </a:r>
            <a:r>
              <a:rPr lang="en-GB" sz="1800" dirty="0"/>
              <a:t> </a:t>
            </a:r>
            <a:r>
              <a:rPr lang="en-GB" sz="1800" dirty="0" err="1"/>
              <a:t>да</a:t>
            </a:r>
            <a:r>
              <a:rPr lang="en-GB" sz="1800" dirty="0"/>
              <a:t> </a:t>
            </a:r>
            <a:r>
              <a:rPr lang="en-GB" sz="1800" dirty="0" err="1"/>
              <a:t>олакшају</a:t>
            </a:r>
            <a:r>
              <a:rPr lang="en-GB" sz="1800" dirty="0"/>
              <a:t> </a:t>
            </a:r>
            <a:r>
              <a:rPr lang="en-GB" sz="1800" dirty="0" err="1"/>
              <a:t>групне</a:t>
            </a:r>
            <a:r>
              <a:rPr lang="en-GB" sz="1800" dirty="0"/>
              <a:t> </a:t>
            </a:r>
            <a:r>
              <a:rPr lang="en-GB" sz="1800" dirty="0" err="1"/>
              <a:t>пројекте</a:t>
            </a:r>
            <a:r>
              <a:rPr lang="en-GB" sz="1800" dirty="0"/>
              <a:t> и </a:t>
            </a:r>
            <a:r>
              <a:rPr lang="en-GB" sz="1800" dirty="0" err="1"/>
              <a:t>вршњачко</a:t>
            </a:r>
            <a:r>
              <a:rPr lang="en-GB" sz="1800" dirty="0"/>
              <a:t> </a:t>
            </a:r>
            <a:r>
              <a:rPr lang="en-GB" sz="1800" dirty="0" err="1"/>
              <a:t>учење</a:t>
            </a:r>
            <a:r>
              <a:rPr lang="en-GB" sz="1800" dirty="0"/>
              <a:t>. </a:t>
            </a:r>
            <a:r>
              <a:rPr lang="en-GB" sz="1800" dirty="0" err="1"/>
              <a:t>Они</a:t>
            </a:r>
            <a:r>
              <a:rPr lang="en-GB" sz="1800" dirty="0"/>
              <a:t> </a:t>
            </a:r>
            <a:r>
              <a:rPr lang="en-GB" sz="1800" dirty="0" err="1"/>
              <a:t>подржавају</a:t>
            </a:r>
            <a:r>
              <a:rPr lang="en-GB" sz="1800" dirty="0"/>
              <a:t> </a:t>
            </a:r>
            <a:r>
              <a:rPr lang="en-GB" sz="1800" dirty="0" err="1"/>
              <a:t>студенте</a:t>
            </a:r>
            <a:r>
              <a:rPr lang="en-GB" sz="1800" dirty="0"/>
              <a:t> у </a:t>
            </a:r>
            <a:r>
              <a:rPr lang="en-GB" sz="1800" dirty="0" err="1"/>
              <a:t>спровођењу</a:t>
            </a:r>
            <a:r>
              <a:rPr lang="en-GB" sz="1800" dirty="0"/>
              <a:t> </a:t>
            </a:r>
            <a:r>
              <a:rPr lang="en-GB" sz="1800" dirty="0" err="1"/>
              <a:t>сопствених</a:t>
            </a:r>
            <a:r>
              <a:rPr lang="en-GB" sz="1800" dirty="0"/>
              <a:t> </a:t>
            </a:r>
            <a:r>
              <a:rPr lang="en-GB" sz="1800" dirty="0" err="1"/>
              <a:t>креативних</a:t>
            </a:r>
            <a:r>
              <a:rPr lang="en-GB" sz="1800" dirty="0"/>
              <a:t> </a:t>
            </a:r>
            <a:r>
              <a:rPr lang="en-GB" sz="1800" dirty="0" err="1"/>
              <a:t>пројеката</a:t>
            </a:r>
            <a:r>
              <a:rPr lang="en-GB" sz="1800" dirty="0"/>
              <a:t>, </a:t>
            </a:r>
            <a:r>
              <a:rPr lang="en-GB" sz="1800" dirty="0" err="1"/>
              <a:t>неговању</a:t>
            </a:r>
            <a:r>
              <a:rPr lang="en-GB" sz="1800" dirty="0"/>
              <a:t> </a:t>
            </a:r>
            <a:r>
              <a:rPr lang="en-GB" sz="1800" dirty="0" err="1"/>
              <a:t>културе</a:t>
            </a:r>
            <a:r>
              <a:rPr lang="en-GB" sz="1800" dirty="0"/>
              <a:t> </a:t>
            </a:r>
            <a:r>
              <a:rPr lang="en-GB" sz="1800" dirty="0" err="1"/>
              <a:t>иновација</a:t>
            </a:r>
            <a:r>
              <a:rPr lang="en-GB" sz="1800" dirty="0"/>
              <a:t> и </a:t>
            </a:r>
            <a:r>
              <a:rPr lang="en-GB" sz="1800" dirty="0" err="1"/>
              <a:t>предузетничког</a:t>
            </a:r>
            <a:r>
              <a:rPr lang="en-GB" sz="1800" dirty="0"/>
              <a:t> </a:t>
            </a:r>
            <a:r>
              <a:rPr lang="en-GB" sz="1800" dirty="0" err="1"/>
              <a:t>размишљања</a:t>
            </a:r>
            <a:r>
              <a:rPr lang="en-GB" sz="1800" dirty="0"/>
              <a:t>.</a:t>
            </a:r>
            <a:endParaRPr lang="en-IE" sz="1800" dirty="0"/>
          </a:p>
          <a:p>
            <a:pPr algn="just" rtl="0"/>
            <a:endParaRPr lang="en-IE" sz="1800" dirty="0"/>
          </a:p>
        </p:txBody>
      </p:sp>
    </p:spTree>
    <p:extLst>
      <p:ext uri="{BB962C8B-B14F-4D97-AF65-F5344CB8AC3E}">
        <p14:creationId xmlns:p14="http://schemas.microsoft.com/office/powerpoint/2010/main" val="763578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5B5CB7-CF2C-E5EC-3F32-E2851286F9D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6246" y="4823756"/>
            <a:ext cx="4403214" cy="1346830"/>
          </a:xfrm>
        </p:spPr>
        <p:txBody>
          <a:bodyPr/>
          <a:lstStyle/>
          <a:p>
            <a:pPr algn="l" rtl="0"/>
            <a:r>
              <a:rPr lang="en-IE" sz="2800" dirty="0" err="1"/>
              <a:t>Центар</a:t>
            </a:r>
            <a:r>
              <a:rPr lang="en-IE" sz="2800" dirty="0"/>
              <a:t> </a:t>
            </a:r>
            <a:r>
              <a:rPr lang="en-IE" sz="2800" dirty="0" err="1"/>
              <a:t>за</a:t>
            </a:r>
            <a:r>
              <a:rPr lang="en-IE" sz="2800" dirty="0"/>
              <a:t> </a:t>
            </a:r>
            <a:r>
              <a:rPr lang="en-IE" sz="2800" dirty="0" err="1"/>
              <a:t>креативност</a:t>
            </a:r>
            <a:r>
              <a:rPr lang="en-IE" sz="2800" dirty="0"/>
              <a:t> и </a:t>
            </a:r>
            <a:r>
              <a:rPr lang="en-IE" sz="2800" dirty="0" err="1"/>
              <a:t>иновације</a:t>
            </a:r>
            <a:r>
              <a:rPr lang="en-IE" sz="2800" dirty="0"/>
              <a:t> </a:t>
            </a:r>
            <a:r>
              <a:rPr lang="en-IE" sz="2800" dirty="0" err="1"/>
              <a:t>Ви</a:t>
            </a:r>
            <a:r>
              <a:rPr lang="sr-Cyrl-RS" sz="2800" dirty="0"/>
              <a:t>љн</a:t>
            </a:r>
            <a:r>
              <a:rPr lang="en-IE" sz="2800" dirty="0" err="1"/>
              <a:t>ус</a:t>
            </a:r>
            <a:r>
              <a:rPr lang="en-IE" sz="2800" dirty="0"/>
              <a:t> ТЕ</a:t>
            </a:r>
            <a:r>
              <a:rPr lang="sr-Cyrl-RS" sz="2800" dirty="0"/>
              <a:t>К</a:t>
            </a:r>
            <a:r>
              <a:rPr lang="en-IE" sz="2800" dirty="0"/>
              <a:t> </a:t>
            </a:r>
            <a:r>
              <a:rPr lang="sr-Cyrl-RS" sz="2800" dirty="0"/>
              <a:t>„</a:t>
            </a:r>
            <a:r>
              <a:rPr lang="lt-LT" sz="2800" dirty="0"/>
              <a:t>LinkMenų fabrikas</a:t>
            </a:r>
            <a:r>
              <a:rPr lang="en-US" sz="2800" dirty="0"/>
              <a:t>”</a:t>
            </a:r>
            <a:endParaRPr lang="en-IE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923D81-7EC9-A2B2-BB57-C87259F9299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890447" y="4812886"/>
            <a:ext cx="6953429" cy="1346831"/>
          </a:xfrm>
        </p:spPr>
        <p:txBody>
          <a:bodyPr/>
          <a:lstStyle/>
          <a:p>
            <a:pPr algn="just" rtl="0"/>
            <a:r>
              <a:rPr lang="en-IE" sz="2000" dirty="0" err="1"/>
              <a:t>повезује</a:t>
            </a:r>
            <a:r>
              <a:rPr lang="en-IE" sz="2000" dirty="0"/>
              <a:t> </a:t>
            </a:r>
            <a:r>
              <a:rPr lang="en-IE" sz="2000" dirty="0" err="1"/>
              <a:t>студенте</a:t>
            </a:r>
            <a:r>
              <a:rPr lang="en-IE" sz="2000" dirty="0"/>
              <a:t>, </a:t>
            </a:r>
            <a:r>
              <a:rPr lang="en-IE" sz="2000" dirty="0" err="1"/>
              <a:t>програмере</a:t>
            </a:r>
            <a:r>
              <a:rPr lang="en-IE" sz="2000" dirty="0"/>
              <a:t>, </a:t>
            </a:r>
            <a:r>
              <a:rPr lang="en-IE" sz="2000" dirty="0" err="1"/>
              <a:t>истраживаче</a:t>
            </a:r>
            <a:r>
              <a:rPr lang="en-IE" sz="2000" dirty="0"/>
              <a:t>, </a:t>
            </a:r>
            <a:r>
              <a:rPr lang="en-IE" sz="2000" dirty="0" err="1"/>
              <a:t>инжењере</a:t>
            </a:r>
            <a:r>
              <a:rPr lang="en-IE" sz="2000" dirty="0"/>
              <a:t> и </a:t>
            </a:r>
            <a:r>
              <a:rPr lang="en-IE" sz="2000" dirty="0" err="1"/>
              <a:t>пословне</a:t>
            </a:r>
            <a:r>
              <a:rPr lang="en-IE" sz="2000" dirty="0"/>
              <a:t> </a:t>
            </a:r>
            <a:r>
              <a:rPr lang="sr-Cyrl-RS" sz="2000" dirty="0"/>
              <a:t>људе</a:t>
            </a:r>
            <a:r>
              <a:rPr lang="en-IE" sz="2000" dirty="0"/>
              <a:t>. </a:t>
            </a:r>
            <a:r>
              <a:rPr lang="sr-Cyrl-RS" sz="2000" dirty="0"/>
              <a:t>Нуди</a:t>
            </a:r>
            <a:r>
              <a:rPr lang="en-IE" sz="2000" dirty="0"/>
              <a:t> </a:t>
            </a:r>
            <a:r>
              <a:rPr lang="en-IE" sz="2000" dirty="0" err="1"/>
              <a:t>алате</a:t>
            </a:r>
            <a:r>
              <a:rPr lang="en-IE" sz="2000" dirty="0"/>
              <a:t>, </a:t>
            </a:r>
            <a:r>
              <a:rPr lang="en-IE" sz="2000" dirty="0" err="1"/>
              <a:t>простор</a:t>
            </a:r>
            <a:r>
              <a:rPr lang="en-IE" sz="2000" dirty="0"/>
              <a:t> и </a:t>
            </a:r>
            <a:r>
              <a:rPr lang="sr-Cyrl-RS" sz="2000" dirty="0"/>
              <a:t>практично </a:t>
            </a:r>
            <a:r>
              <a:rPr lang="en-IE" sz="2000" dirty="0" err="1"/>
              <a:t>знање</a:t>
            </a:r>
            <a:r>
              <a:rPr lang="en-IE" sz="2000" dirty="0"/>
              <a:t>  </a:t>
            </a:r>
            <a:r>
              <a:rPr lang="en-IE" sz="2000" dirty="0" err="1"/>
              <a:t>студентима</a:t>
            </a:r>
            <a:r>
              <a:rPr lang="en-IE" sz="2000" dirty="0"/>
              <a:t> </a:t>
            </a:r>
            <a:r>
              <a:rPr lang="en-IE" sz="2000" dirty="0" err="1"/>
              <a:t>који</a:t>
            </a:r>
            <a:r>
              <a:rPr lang="en-IE" sz="2000" dirty="0"/>
              <a:t> </a:t>
            </a:r>
            <a:r>
              <a:rPr lang="en-IE" sz="2000" dirty="0" err="1"/>
              <a:t>су</a:t>
            </a:r>
            <a:r>
              <a:rPr lang="en-IE" sz="2000" dirty="0"/>
              <a:t> </a:t>
            </a:r>
            <a:r>
              <a:rPr lang="en-IE" sz="2000" dirty="0" err="1"/>
              <a:t>спремни</a:t>
            </a:r>
            <a:r>
              <a:rPr lang="en-IE" sz="2000" dirty="0"/>
              <a:t> </a:t>
            </a:r>
            <a:r>
              <a:rPr lang="en-IE" sz="2000" dirty="0" err="1"/>
              <a:t>да</a:t>
            </a:r>
            <a:r>
              <a:rPr lang="en-IE" sz="2000" dirty="0"/>
              <a:t> </a:t>
            </a:r>
            <a:r>
              <a:rPr lang="en-IE" sz="2000" dirty="0" err="1"/>
              <a:t>своје</a:t>
            </a:r>
            <a:r>
              <a:rPr lang="en-IE" sz="2000" dirty="0"/>
              <a:t> </a:t>
            </a:r>
            <a:r>
              <a:rPr lang="en-IE" sz="2000" dirty="0" err="1"/>
              <a:t>снове</a:t>
            </a:r>
            <a:r>
              <a:rPr lang="en-IE" sz="2000" dirty="0"/>
              <a:t> </a:t>
            </a:r>
            <a:r>
              <a:rPr lang="en-IE" sz="2000" dirty="0" err="1"/>
              <a:t>пренесу</a:t>
            </a:r>
            <a:r>
              <a:rPr lang="en-IE" sz="2000" dirty="0"/>
              <a:t> у </a:t>
            </a:r>
            <a:r>
              <a:rPr lang="en-IE" sz="2000" dirty="0" err="1"/>
              <a:t>стварни</a:t>
            </a:r>
            <a:r>
              <a:rPr lang="en-IE" sz="2000" dirty="0"/>
              <a:t> </a:t>
            </a:r>
            <a:r>
              <a:rPr lang="en-IE" sz="2000" dirty="0" err="1"/>
              <a:t>свет</a:t>
            </a:r>
            <a:r>
              <a:rPr lang="en-IE" sz="2000" dirty="0"/>
              <a:t>. </a:t>
            </a:r>
            <a:r>
              <a:rPr lang="en-IE" sz="2000" dirty="0" err="1"/>
              <a:t>Помаже</a:t>
            </a:r>
            <a:r>
              <a:rPr lang="en-IE" sz="2000" dirty="0"/>
              <a:t> </a:t>
            </a:r>
            <a:r>
              <a:rPr lang="en-IE" sz="2000" dirty="0" err="1"/>
              <a:t>ученицима</a:t>
            </a:r>
            <a:r>
              <a:rPr lang="sr-Cyrl-RS" sz="2000" dirty="0"/>
              <a:t>/студентима</a:t>
            </a:r>
            <a:r>
              <a:rPr lang="en-IE" sz="2000" dirty="0"/>
              <a:t> </a:t>
            </a:r>
            <a:r>
              <a:rPr lang="en-IE" sz="2000" dirty="0" err="1"/>
              <a:t>да</a:t>
            </a:r>
            <a:r>
              <a:rPr lang="en-IE" sz="2000" dirty="0"/>
              <a:t> </a:t>
            </a:r>
            <a:r>
              <a:rPr lang="sr-Cyrl-RS" sz="2000" dirty="0"/>
              <a:t>се развијају</a:t>
            </a:r>
            <a:r>
              <a:rPr lang="en-IE" sz="2000" dirty="0"/>
              <a:t>, </a:t>
            </a:r>
            <a:r>
              <a:rPr lang="en-IE" sz="2000" dirty="0" err="1"/>
              <a:t>пронађу</a:t>
            </a:r>
            <a:r>
              <a:rPr lang="en-IE" sz="2000" dirty="0"/>
              <a:t> </a:t>
            </a:r>
            <a:r>
              <a:rPr lang="en-IE" sz="2000" dirty="0" err="1"/>
              <a:t>нове</a:t>
            </a:r>
            <a:r>
              <a:rPr lang="en-IE" sz="2000" dirty="0"/>
              <a:t> </a:t>
            </a:r>
            <a:r>
              <a:rPr lang="sr-Cyrl-RS" sz="2000" dirty="0"/>
              <a:t>конекције</a:t>
            </a:r>
            <a:r>
              <a:rPr lang="en-IE" sz="2000" dirty="0"/>
              <a:t> и </a:t>
            </a:r>
            <a:r>
              <a:rPr lang="en-IE" sz="2000" dirty="0" err="1"/>
              <a:t>подстичу</a:t>
            </a:r>
            <a:r>
              <a:rPr lang="en-IE" sz="2000" dirty="0"/>
              <a:t> </a:t>
            </a:r>
            <a:r>
              <a:rPr lang="en-IE" sz="2000" dirty="0" err="1"/>
              <a:t>креативност</a:t>
            </a:r>
            <a:r>
              <a:rPr lang="en-IE" sz="2000" dirty="0"/>
              <a:t> и </a:t>
            </a:r>
            <a:r>
              <a:rPr lang="en-IE" sz="2000" dirty="0" err="1"/>
              <a:t>само</a:t>
            </a:r>
            <a:r>
              <a:rPr lang="sr-Cyrl-RS" sz="2000" dirty="0"/>
              <a:t>стално </a:t>
            </a:r>
            <a:r>
              <a:rPr lang="en-IE" sz="2000" dirty="0" err="1"/>
              <a:t>изражавање</a:t>
            </a:r>
            <a:r>
              <a:rPr lang="sr-Cyrl-RS" sz="2000" dirty="0"/>
              <a:t>.</a:t>
            </a:r>
            <a:endParaRPr lang="en-IE" sz="2000" dirty="0"/>
          </a:p>
          <a:p>
            <a:pPr algn="just" rtl="0"/>
            <a:endParaRPr lang="en-IE" sz="20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53C3F4FF-9BAF-D840-0838-A1DAC8457DD8}"/>
              </a:ext>
            </a:extLst>
          </p:cNvPr>
          <p:cNvPicPr>
            <a:picLocks noGrp="1" noChangeAspect="1"/>
          </p:cNvPicPr>
          <p:nvPr>
            <p:ph type="pic" sz="quarter" idx="49"/>
          </p:nvPr>
        </p:nvPicPr>
        <p:blipFill>
          <a:blip r:embed="rId2"/>
          <a:srcRect t="15086" b="15086"/>
          <a:stretch/>
        </p:blipFill>
        <p:spPr/>
      </p:pic>
      <p:pic>
        <p:nvPicPr>
          <p:cNvPr id="8" name="Picture Placeholder 6">
            <a:extLst>
              <a:ext uri="{FF2B5EF4-FFF2-40B4-BE49-F238E27FC236}">
                <a16:creationId xmlns:a16="http://schemas.microsoft.com/office/drawing/2014/main" id="{F4B6778D-CC6E-D9CB-99B2-AE5420CA9BC2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/>
          <a:srcRect t="12255" b="12255"/>
          <a:stretch>
            <a:fillRect/>
          </a:stretch>
        </p:blipFill>
        <p:spPr bwMode="auto">
          <a:xfrm>
            <a:off x="730250" y="554038"/>
            <a:ext cx="4278313" cy="194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hlinkClick r:id="rId4"/>
            <a:extLst>
              <a:ext uri="{FF2B5EF4-FFF2-40B4-BE49-F238E27FC236}">
                <a16:creationId xmlns:a16="http://schemas.microsoft.com/office/drawing/2014/main" id="{2CEDDED8-05BD-22B3-6DE9-3445D1912707}"/>
              </a:ext>
            </a:extLst>
          </p:cNvPr>
          <p:cNvSpPr txBox="1"/>
          <p:nvPr/>
        </p:nvSpPr>
        <p:spPr>
          <a:xfrm>
            <a:off x="1022446" y="6323012"/>
            <a:ext cx="3530504" cy="400110"/>
          </a:xfrm>
          <a:prstGeom prst="rect">
            <a:avLst/>
          </a:prstGeom>
          <a:solidFill>
            <a:srgbClr val="AD4097"/>
          </a:solidFill>
        </p:spPr>
        <p:txBody>
          <a:bodyPr wrap="square" rtlCol="0">
            <a:spAutoFit/>
          </a:bodyPr>
          <a:lstStyle/>
          <a:p>
            <a:pPr algn="ctr" rtl="0"/>
            <a:r>
              <a:rPr lang="en-IE" sz="20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Сазнајте више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6C3D5A3-788B-5997-3832-9ACB93A4F69B}"/>
              </a:ext>
            </a:extLst>
          </p:cNvPr>
          <p:cNvPicPr>
            <a:picLocks noGrp="1" noChangeAspect="1" noChangeArrowheads="1"/>
          </p:cNvPicPr>
          <p:nvPr>
            <p:ph type="pic" sz="quarter" idx="2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97" b="2599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hlinkClick r:id="rId4"/>
            <a:extLst>
              <a:ext uri="{FF2B5EF4-FFF2-40B4-BE49-F238E27FC236}">
                <a16:creationId xmlns:a16="http://schemas.microsoft.com/office/drawing/2014/main" id="{A0371E89-07E3-BB7C-4E55-95174EDD10BE}"/>
              </a:ext>
            </a:extLst>
          </p:cNvPr>
          <p:cNvSpPr txBox="1"/>
          <p:nvPr/>
        </p:nvSpPr>
        <p:spPr>
          <a:xfrm>
            <a:off x="0" y="106799"/>
            <a:ext cx="3530504" cy="400110"/>
          </a:xfrm>
          <a:prstGeom prst="rect">
            <a:avLst/>
          </a:prstGeom>
          <a:solidFill>
            <a:srgbClr val="60A9DD"/>
          </a:solidFill>
        </p:spPr>
        <p:txBody>
          <a:bodyPr wrap="square" rtlCol="0">
            <a:spAutoFit/>
          </a:bodyPr>
          <a:lstStyle/>
          <a:p>
            <a:pPr algn="l" rtl="0"/>
            <a:r>
              <a:rPr lang="en-IE" sz="20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ЕУ ХЕИ ПОД ЛАПОМ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E452A6E-E21D-DC31-6FB6-42B548305544}"/>
              </a:ext>
            </a:extLst>
          </p:cNvPr>
          <p:cNvPicPr>
            <a:picLocks noGrp="1" noChangeAspect="1" noChangeArrowheads="1"/>
          </p:cNvPicPr>
          <p:nvPr>
            <p:ph type="pic" sz="quarter" idx="5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23" b="2012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4347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90616D-4347-A077-8275-2CA40BD5EC47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773477" y="611913"/>
            <a:ext cx="7094673" cy="5703161"/>
          </a:xfrm>
        </p:spPr>
        <p:txBody>
          <a:bodyPr/>
          <a:lstStyle/>
          <a:p>
            <a:pPr marL="342900" indent="-342900" rtl="0">
              <a:buFont typeface="Wingdings" panose="05000000000000000000" pitchFamily="2" charset="2"/>
              <a:buChar char="ü"/>
            </a:pPr>
            <a:r>
              <a:rPr lang="en-GB" sz="2200" b="1" dirty="0" err="1"/>
              <a:t>По</a:t>
            </a:r>
            <a:r>
              <a:rPr lang="sr-Cyrl-RS" sz="2200" b="1" dirty="0"/>
              <a:t>спешују</a:t>
            </a:r>
            <a:r>
              <a:rPr lang="en-GB" sz="2200" b="1" dirty="0"/>
              <a:t> </a:t>
            </a:r>
            <a:r>
              <a:rPr lang="en-GB" sz="2200" b="1" dirty="0" err="1"/>
              <a:t>ангажовање</a:t>
            </a:r>
            <a:r>
              <a:rPr lang="en-GB" sz="2200" b="1" dirty="0"/>
              <a:t>:</a:t>
            </a:r>
            <a:r>
              <a:rPr lang="sr-Cyrl-RS" sz="2200" b="1" dirty="0"/>
              <a:t> </a:t>
            </a:r>
            <a:r>
              <a:rPr lang="en-GB" sz="2200" dirty="0" err="1"/>
              <a:t>Практичне</a:t>
            </a:r>
            <a:r>
              <a:rPr lang="en-GB" sz="2200" dirty="0"/>
              <a:t> </a:t>
            </a:r>
            <a:r>
              <a:rPr lang="en-GB" sz="2200" dirty="0" err="1"/>
              <a:t>активности</a:t>
            </a:r>
            <a:r>
              <a:rPr lang="en-GB" sz="2200" dirty="0"/>
              <a:t> </a:t>
            </a:r>
            <a:r>
              <a:rPr lang="en-GB" sz="2200" dirty="0" err="1"/>
              <a:t>повећавају</a:t>
            </a:r>
            <a:r>
              <a:rPr lang="en-GB" sz="2200" dirty="0"/>
              <a:t> </a:t>
            </a:r>
            <a:r>
              <a:rPr lang="en-GB" sz="2200" dirty="0" err="1"/>
              <a:t>ангажовање</a:t>
            </a:r>
            <a:r>
              <a:rPr lang="en-GB" sz="2200" dirty="0"/>
              <a:t> </a:t>
            </a:r>
            <a:r>
              <a:rPr lang="en-GB" sz="2200" dirty="0" err="1"/>
              <a:t>ученика</a:t>
            </a:r>
            <a:r>
              <a:rPr lang="sr-Cyrl-RS" sz="2200" dirty="0"/>
              <a:t>/студената</a:t>
            </a:r>
            <a:r>
              <a:rPr lang="en-GB" sz="2200" dirty="0"/>
              <a:t> и </a:t>
            </a:r>
            <a:r>
              <a:rPr lang="en-GB" sz="2200" dirty="0" err="1"/>
              <a:t>интересовање</a:t>
            </a:r>
            <a:r>
              <a:rPr lang="en-GB" sz="2200" dirty="0"/>
              <a:t> </a:t>
            </a:r>
            <a:r>
              <a:rPr lang="en-GB" sz="2200" dirty="0" err="1"/>
              <a:t>за</a:t>
            </a:r>
            <a:r>
              <a:rPr lang="en-GB" sz="2200" dirty="0"/>
              <a:t> </a:t>
            </a:r>
            <a:r>
              <a:rPr lang="en-GB" sz="2200" dirty="0" err="1"/>
              <a:t>учење</a:t>
            </a:r>
            <a:r>
              <a:rPr lang="en-GB" sz="2200" dirty="0"/>
              <a:t>.</a:t>
            </a:r>
            <a:br>
              <a:rPr lang="en-GB" sz="2200" dirty="0"/>
            </a:br>
            <a:endParaRPr lang="en-GB" sz="2200" dirty="0"/>
          </a:p>
          <a:p>
            <a:pPr marL="342900" indent="-342900" rtl="0">
              <a:buFont typeface="Wingdings" panose="05000000000000000000" pitchFamily="2" charset="2"/>
              <a:buChar char="ü"/>
            </a:pPr>
            <a:r>
              <a:rPr lang="en-GB" sz="2200" b="1" dirty="0" err="1"/>
              <a:t>Развија</a:t>
            </a:r>
            <a:r>
              <a:rPr lang="sr-Cyrl-RS" sz="2200" b="1" dirty="0"/>
              <a:t>ју</a:t>
            </a:r>
            <a:r>
              <a:rPr lang="en-GB" sz="2200" b="1" dirty="0"/>
              <a:t> </a:t>
            </a:r>
            <a:r>
              <a:rPr lang="en-GB" sz="2200" b="1" dirty="0" err="1"/>
              <a:t>вештине</a:t>
            </a:r>
            <a:r>
              <a:rPr lang="en-GB" sz="2200" b="1" dirty="0"/>
              <a:t> </a:t>
            </a:r>
            <a:r>
              <a:rPr lang="en-GB" sz="2200" b="1" dirty="0" err="1"/>
              <a:t>решавања</a:t>
            </a:r>
            <a:r>
              <a:rPr lang="en-GB" sz="2200" b="1" dirty="0"/>
              <a:t> </a:t>
            </a:r>
            <a:r>
              <a:rPr lang="en-GB" sz="2200" b="1" dirty="0" err="1"/>
              <a:t>проблема</a:t>
            </a:r>
            <a:r>
              <a:rPr lang="en-GB" sz="2200" b="1" dirty="0"/>
              <a:t>:</a:t>
            </a:r>
            <a:r>
              <a:rPr lang="sr-Cyrl-RS" sz="2200" b="1" dirty="0"/>
              <a:t> </a:t>
            </a:r>
            <a:r>
              <a:rPr lang="en-GB" sz="2200" dirty="0" err="1"/>
              <a:t>Рад</a:t>
            </a:r>
            <a:r>
              <a:rPr lang="en-GB" sz="2200" dirty="0"/>
              <a:t> </a:t>
            </a:r>
            <a:r>
              <a:rPr lang="en-GB" sz="2200" dirty="0" err="1"/>
              <a:t>на</a:t>
            </a:r>
            <a:r>
              <a:rPr lang="en-GB" sz="2200" dirty="0"/>
              <a:t> </a:t>
            </a:r>
            <a:r>
              <a:rPr lang="en-GB" sz="2200" dirty="0" err="1"/>
              <a:t>пројектима</a:t>
            </a:r>
            <a:r>
              <a:rPr lang="en-GB" sz="2200" dirty="0"/>
              <a:t> у </a:t>
            </a:r>
            <a:r>
              <a:rPr lang="en-GB" sz="2200" dirty="0" err="1"/>
              <a:t>овим</a:t>
            </a:r>
            <a:r>
              <a:rPr lang="en-GB" sz="2200" dirty="0"/>
              <a:t> </a:t>
            </a:r>
            <a:r>
              <a:rPr lang="en-GB" sz="2200" dirty="0" err="1"/>
              <a:t>просторима</a:t>
            </a:r>
            <a:r>
              <a:rPr lang="en-GB" sz="2200" dirty="0"/>
              <a:t> </a:t>
            </a:r>
            <a:r>
              <a:rPr lang="en-GB" sz="2200" dirty="0" err="1"/>
              <a:t>захтева</a:t>
            </a:r>
            <a:r>
              <a:rPr lang="en-GB" sz="2200" dirty="0"/>
              <a:t> </a:t>
            </a:r>
            <a:r>
              <a:rPr lang="en-GB" sz="2200" dirty="0" err="1"/>
              <a:t>од</a:t>
            </a:r>
            <a:r>
              <a:rPr lang="en-GB" sz="2200" dirty="0"/>
              <a:t> </a:t>
            </a:r>
            <a:r>
              <a:rPr lang="en-GB" sz="2200" dirty="0" err="1"/>
              <a:t>ученика</a:t>
            </a:r>
            <a:r>
              <a:rPr lang="sr-Cyrl-RS" sz="2200" dirty="0"/>
              <a:t>/студената</a:t>
            </a:r>
            <a:r>
              <a:rPr lang="en-GB" sz="2200" dirty="0"/>
              <a:t> </a:t>
            </a:r>
            <a:r>
              <a:rPr lang="en-GB" sz="2200" dirty="0" err="1"/>
              <a:t>да</a:t>
            </a:r>
            <a:r>
              <a:rPr lang="en-GB" sz="2200" dirty="0"/>
              <a:t> </a:t>
            </a:r>
            <a:r>
              <a:rPr lang="en-GB" sz="2200" dirty="0" err="1"/>
              <a:t>примене</a:t>
            </a:r>
            <a:r>
              <a:rPr lang="en-GB" sz="2200" dirty="0"/>
              <a:t> </a:t>
            </a:r>
            <a:r>
              <a:rPr lang="en-GB" sz="2200" dirty="0" err="1"/>
              <a:t>критичко</a:t>
            </a:r>
            <a:r>
              <a:rPr lang="en-GB" sz="2200" dirty="0"/>
              <a:t> </a:t>
            </a:r>
            <a:r>
              <a:rPr lang="en-GB" sz="2200" dirty="0" err="1"/>
              <a:t>размишљање</a:t>
            </a:r>
            <a:r>
              <a:rPr lang="en-GB" sz="2200" dirty="0"/>
              <a:t> и </a:t>
            </a:r>
            <a:r>
              <a:rPr lang="en-GB" sz="2200" dirty="0" err="1"/>
              <a:t>вештине</a:t>
            </a:r>
            <a:r>
              <a:rPr lang="en-GB" sz="2200" dirty="0"/>
              <a:t> </a:t>
            </a:r>
            <a:r>
              <a:rPr lang="en-GB" sz="2200" dirty="0" err="1"/>
              <a:t>решавања</a:t>
            </a:r>
            <a:r>
              <a:rPr lang="en-GB" sz="2200" dirty="0"/>
              <a:t> </a:t>
            </a:r>
            <a:r>
              <a:rPr lang="en-GB" sz="2200" dirty="0" err="1"/>
              <a:t>проблема</a:t>
            </a:r>
            <a:r>
              <a:rPr lang="en-GB" sz="2200" dirty="0"/>
              <a:t>.</a:t>
            </a:r>
            <a:br>
              <a:rPr lang="en-GB" sz="2200" dirty="0"/>
            </a:br>
            <a:endParaRPr lang="en-GB" sz="2200" dirty="0"/>
          </a:p>
          <a:p>
            <a:pPr marL="342900" indent="-342900" rtl="0">
              <a:buFont typeface="Wingdings" panose="05000000000000000000" pitchFamily="2" charset="2"/>
              <a:buChar char="ü"/>
            </a:pPr>
            <a:r>
              <a:rPr lang="en-GB" sz="2200" b="1" dirty="0" err="1"/>
              <a:t>Подстич</a:t>
            </a:r>
            <a:r>
              <a:rPr lang="sr-Cyrl-RS" sz="2200" b="1" dirty="0"/>
              <a:t>у</a:t>
            </a:r>
            <a:r>
              <a:rPr lang="en-GB" sz="2200" b="1" dirty="0"/>
              <a:t> </a:t>
            </a:r>
            <a:r>
              <a:rPr lang="en-GB" sz="2200" b="1" dirty="0" err="1"/>
              <a:t>независност</a:t>
            </a:r>
            <a:r>
              <a:rPr lang="en-GB" sz="2200" b="1" dirty="0"/>
              <a:t> и </a:t>
            </a:r>
            <a:r>
              <a:rPr lang="en-GB" sz="2200" b="1" dirty="0" err="1"/>
              <a:t>самопоуздање</a:t>
            </a:r>
            <a:r>
              <a:rPr lang="en-GB" sz="2200" b="1" dirty="0"/>
              <a:t>:</a:t>
            </a:r>
            <a:r>
              <a:rPr lang="sr-Cyrl-RS" sz="2200" b="1" dirty="0"/>
              <a:t> </a:t>
            </a:r>
            <a:r>
              <a:rPr lang="en-GB" sz="2200" dirty="0" err="1"/>
              <a:t>Завршавање</a:t>
            </a:r>
            <a:r>
              <a:rPr lang="en-GB" sz="2200" dirty="0"/>
              <a:t> </a:t>
            </a:r>
            <a:r>
              <a:rPr lang="en-GB" sz="2200" dirty="0" err="1"/>
              <a:t>пројеката</a:t>
            </a:r>
            <a:r>
              <a:rPr lang="en-GB" sz="2200" dirty="0"/>
              <a:t> </a:t>
            </a:r>
            <a:r>
              <a:rPr lang="en-GB" sz="2200" dirty="0" err="1"/>
              <a:t>од</a:t>
            </a:r>
            <a:r>
              <a:rPr lang="en-GB" sz="2200" dirty="0"/>
              <a:t> </a:t>
            </a:r>
            <a:r>
              <a:rPr lang="en-GB" sz="2200" dirty="0" err="1"/>
              <a:t>почетка</a:t>
            </a:r>
            <a:r>
              <a:rPr lang="en-GB" sz="2200" dirty="0"/>
              <a:t> </a:t>
            </a:r>
            <a:r>
              <a:rPr lang="en-GB" sz="2200" dirty="0" err="1"/>
              <a:t>до</a:t>
            </a:r>
            <a:r>
              <a:rPr lang="en-GB" sz="2200" dirty="0"/>
              <a:t> </a:t>
            </a:r>
            <a:r>
              <a:rPr lang="en-GB" sz="2200" dirty="0" err="1"/>
              <a:t>краја</a:t>
            </a:r>
            <a:r>
              <a:rPr lang="en-GB" sz="2200" dirty="0"/>
              <a:t> </a:t>
            </a:r>
            <a:r>
              <a:rPr lang="sr-Cyrl-RS" sz="2200" dirty="0"/>
              <a:t>подиже</a:t>
            </a:r>
            <a:r>
              <a:rPr lang="en-GB" sz="2200" dirty="0"/>
              <a:t> </a:t>
            </a:r>
            <a:r>
              <a:rPr lang="en-GB" sz="2200" dirty="0" err="1"/>
              <a:t>независност</a:t>
            </a:r>
            <a:r>
              <a:rPr lang="en-GB" sz="2200" dirty="0"/>
              <a:t>, </a:t>
            </a:r>
            <a:r>
              <a:rPr lang="en-GB" sz="2200" dirty="0" err="1"/>
              <a:t>отпорност</a:t>
            </a:r>
            <a:r>
              <a:rPr lang="en-GB" sz="2200" dirty="0"/>
              <a:t> и </a:t>
            </a:r>
            <a:r>
              <a:rPr lang="en-GB" sz="2200" dirty="0" err="1"/>
              <a:t>самопоуздање</a:t>
            </a:r>
            <a:r>
              <a:rPr lang="en-GB" sz="2200" dirty="0"/>
              <a:t> </a:t>
            </a:r>
            <a:r>
              <a:rPr lang="en-GB" sz="2200" dirty="0" err="1"/>
              <a:t>код</a:t>
            </a:r>
            <a:r>
              <a:rPr lang="en-GB" sz="2200" dirty="0"/>
              <a:t> </a:t>
            </a:r>
            <a:r>
              <a:rPr lang="en-GB" sz="2200" dirty="0" err="1"/>
              <a:t>ученика</a:t>
            </a:r>
            <a:r>
              <a:rPr lang="sr-Cyrl-RS" sz="2200" dirty="0"/>
              <a:t>/студената</a:t>
            </a:r>
            <a:r>
              <a:rPr lang="en-GB" sz="2200" dirty="0"/>
              <a:t>.</a:t>
            </a:r>
            <a:br>
              <a:rPr lang="en-GB" sz="2200" dirty="0"/>
            </a:br>
            <a:endParaRPr lang="en-GB" sz="2200" dirty="0"/>
          </a:p>
          <a:p>
            <a:pPr marL="342900" indent="-342900" rtl="0">
              <a:buFont typeface="Wingdings" panose="05000000000000000000" pitchFamily="2" charset="2"/>
              <a:buChar char="ü"/>
            </a:pPr>
            <a:r>
              <a:rPr lang="en-GB" sz="2200" b="1" dirty="0" err="1"/>
              <a:t>Промовиш</a:t>
            </a:r>
            <a:r>
              <a:rPr lang="sr-Cyrl-RS" sz="2200" b="1" dirty="0"/>
              <a:t>у</a:t>
            </a:r>
            <a:r>
              <a:rPr lang="en-GB" sz="2200" b="1" dirty="0"/>
              <a:t> </a:t>
            </a:r>
            <a:r>
              <a:rPr lang="en-GB" sz="2200" b="1" dirty="0" err="1"/>
              <a:t>међудисциплинарно</a:t>
            </a:r>
            <a:r>
              <a:rPr lang="en-GB" sz="2200" b="1" dirty="0"/>
              <a:t> </a:t>
            </a:r>
            <a:r>
              <a:rPr lang="en-GB" sz="2200" b="1" dirty="0" err="1"/>
              <a:t>учење</a:t>
            </a:r>
            <a:r>
              <a:rPr lang="en-GB" sz="2200" b="1" dirty="0"/>
              <a:t>:</a:t>
            </a:r>
            <a:r>
              <a:rPr lang="sr-Cyrl-RS" sz="2200" b="1" dirty="0"/>
              <a:t> </a:t>
            </a:r>
            <a:r>
              <a:rPr lang="en-GB" sz="2200" dirty="0" err="1"/>
              <a:t>Ова</a:t>
            </a:r>
            <a:r>
              <a:rPr lang="en-GB" sz="2200" dirty="0"/>
              <a:t> </a:t>
            </a:r>
            <a:r>
              <a:rPr lang="en-GB" sz="2200" dirty="0" err="1"/>
              <a:t>окружења</a:t>
            </a:r>
            <a:r>
              <a:rPr lang="en-GB" sz="2200" dirty="0"/>
              <a:t> </a:t>
            </a:r>
            <a:r>
              <a:rPr lang="en-GB" sz="2200" dirty="0" err="1"/>
              <a:t>подстичу</a:t>
            </a:r>
            <a:r>
              <a:rPr lang="en-GB" sz="2200" dirty="0"/>
              <a:t> </a:t>
            </a:r>
            <a:r>
              <a:rPr lang="en-GB" sz="2200" dirty="0" err="1"/>
              <a:t>интеграцију</a:t>
            </a:r>
            <a:r>
              <a:rPr lang="en-GB" sz="2200" dirty="0"/>
              <a:t> </a:t>
            </a:r>
            <a:r>
              <a:rPr lang="en-GB" sz="2200" dirty="0" err="1"/>
              <a:t>знања</a:t>
            </a:r>
            <a:r>
              <a:rPr lang="en-GB" sz="2200" dirty="0"/>
              <a:t> и </a:t>
            </a:r>
            <a:r>
              <a:rPr lang="en-GB" sz="2200" dirty="0" err="1"/>
              <a:t>вештина</a:t>
            </a:r>
            <a:r>
              <a:rPr lang="en-GB" sz="2200" dirty="0"/>
              <a:t> </a:t>
            </a:r>
            <a:r>
              <a:rPr lang="en-GB" sz="2200" dirty="0" err="1"/>
              <a:t>из</a:t>
            </a:r>
            <a:r>
              <a:rPr lang="en-GB" sz="2200" dirty="0"/>
              <a:t> </a:t>
            </a:r>
            <a:r>
              <a:rPr lang="en-GB" sz="2200" dirty="0" err="1"/>
              <a:t>различитих</a:t>
            </a:r>
            <a:r>
              <a:rPr lang="en-GB" sz="2200" dirty="0"/>
              <a:t> </a:t>
            </a:r>
            <a:r>
              <a:rPr lang="en-GB" sz="2200" dirty="0" err="1"/>
              <a:t>дисциплина</a:t>
            </a:r>
            <a:r>
              <a:rPr lang="en-GB" sz="2200" dirty="0"/>
              <a:t>, </a:t>
            </a:r>
            <a:r>
              <a:rPr lang="en-GB" sz="2200" dirty="0" err="1"/>
              <a:t>наглашавајући</a:t>
            </a:r>
            <a:r>
              <a:rPr lang="en-GB" sz="2200" dirty="0"/>
              <a:t> </a:t>
            </a:r>
            <a:r>
              <a:rPr lang="en-GB" sz="2200" dirty="0" err="1"/>
              <a:t>међусобну</a:t>
            </a:r>
            <a:r>
              <a:rPr lang="en-GB" sz="2200" dirty="0"/>
              <a:t> </a:t>
            </a:r>
            <a:r>
              <a:rPr lang="en-GB" sz="2200" dirty="0" err="1"/>
              <a:t>повезаност</a:t>
            </a:r>
            <a:r>
              <a:rPr lang="en-GB" sz="2200" dirty="0"/>
              <a:t> </a:t>
            </a:r>
            <a:r>
              <a:rPr lang="en-GB" sz="2200" dirty="0" err="1"/>
              <a:t>различитих</a:t>
            </a:r>
            <a:r>
              <a:rPr lang="en-GB" sz="2200" dirty="0"/>
              <a:t> </a:t>
            </a:r>
            <a:r>
              <a:rPr lang="en-GB" sz="2200" dirty="0" err="1"/>
              <a:t>области</a:t>
            </a:r>
            <a:r>
              <a:rPr lang="en-GB" sz="2200" dirty="0"/>
              <a:t> </a:t>
            </a:r>
            <a:r>
              <a:rPr lang="en-GB" sz="2200" dirty="0" err="1"/>
              <a:t>студија</a:t>
            </a:r>
            <a:r>
              <a:rPr lang="en-GB" sz="2200" dirty="0"/>
              <a:t>.</a:t>
            </a:r>
            <a:endParaRPr lang="en-IE" sz="2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7600B-4F4B-D972-D608-E19C09DBCDC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54280" y="925680"/>
            <a:ext cx="3349730" cy="2375459"/>
          </a:xfrm>
        </p:spPr>
        <p:txBody>
          <a:bodyPr/>
          <a:lstStyle/>
          <a:p>
            <a:pPr algn="l" rtl="0"/>
            <a:r>
              <a:rPr lang="sr-Cyrl-RS" sz="3600" dirty="0"/>
              <a:t>Предности </a:t>
            </a:r>
            <a:r>
              <a:rPr lang="sr-Cyrl-RS" dirty="0"/>
              <a:t>п</a:t>
            </a:r>
            <a:r>
              <a:rPr lang="en-GB" sz="3600" dirty="0" err="1"/>
              <a:t>ростор</a:t>
            </a:r>
            <a:r>
              <a:rPr lang="sr-Cyrl-RS" sz="3600" dirty="0"/>
              <a:t>а</a:t>
            </a:r>
            <a:r>
              <a:rPr lang="en-GB" sz="3600" dirty="0"/>
              <a:t> </a:t>
            </a:r>
            <a:r>
              <a:rPr lang="sr-Cyrl-RS" sz="3600" dirty="0"/>
              <a:t>за стварање </a:t>
            </a:r>
            <a:r>
              <a:rPr lang="en-GB" sz="3600" dirty="0"/>
              <a:t>и </a:t>
            </a:r>
            <a:r>
              <a:rPr lang="en-GB" sz="3600" dirty="0" err="1"/>
              <a:t>креатив</a:t>
            </a:r>
            <a:r>
              <a:rPr lang="sr-Cyrl-RS" sz="3600" dirty="0"/>
              <a:t>их </a:t>
            </a:r>
            <a:r>
              <a:rPr lang="en-GB" sz="3600" dirty="0"/>
              <a:t> </a:t>
            </a:r>
            <a:r>
              <a:rPr lang="en-GB" sz="3600" dirty="0" err="1"/>
              <a:t>лабораториј</a:t>
            </a:r>
            <a:r>
              <a:rPr lang="sr-Cyrl-RS" sz="3600" dirty="0"/>
              <a:t>а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37193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2B43CF9-E79A-D126-9E02-E5CFDB72A78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l="54079" r="18975"/>
          <a:stretch/>
        </p:blipFill>
        <p:spPr>
          <a:xfrm>
            <a:off x="884606" y="0"/>
            <a:ext cx="2038209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23</a:t>
            </a:fld>
            <a:endParaRPr lang="en-US" sz="1291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024860" y="1480938"/>
            <a:ext cx="8930919" cy="3731669"/>
          </a:xfrm>
        </p:spPr>
        <p:txBody>
          <a:bodyPr/>
          <a:lstStyle/>
          <a:p>
            <a:pPr algn="just" rtl="0">
              <a:lnSpc>
                <a:spcPts val="2440"/>
              </a:lnSpc>
            </a:pPr>
            <a:r>
              <a:rPr lang="en-GB" sz="2200" dirty="0"/>
              <a:t>У </a:t>
            </a:r>
            <a:r>
              <a:rPr lang="en-GB" sz="2200" dirty="0" err="1"/>
              <a:t>свету</a:t>
            </a:r>
            <a:r>
              <a:rPr lang="en-GB" sz="2200" dirty="0"/>
              <a:t> </a:t>
            </a:r>
            <a:r>
              <a:rPr lang="en-GB" sz="2200" dirty="0" err="1"/>
              <a:t>који</a:t>
            </a:r>
            <a:r>
              <a:rPr lang="en-GB" sz="2200" dirty="0"/>
              <a:t> </a:t>
            </a:r>
            <a:r>
              <a:rPr lang="en-GB" sz="2200" dirty="0" err="1"/>
              <a:t>је</a:t>
            </a:r>
            <a:r>
              <a:rPr lang="en-GB" sz="2200" dirty="0"/>
              <a:t> </a:t>
            </a:r>
            <a:r>
              <a:rPr lang="en-GB" sz="2200" dirty="0" err="1"/>
              <a:t>све</a:t>
            </a:r>
            <a:r>
              <a:rPr lang="en-GB" sz="2200" dirty="0"/>
              <a:t> </a:t>
            </a:r>
            <a:r>
              <a:rPr lang="en-GB" sz="2200" dirty="0" err="1"/>
              <a:t>више</a:t>
            </a:r>
            <a:r>
              <a:rPr lang="en-GB" sz="2200" dirty="0"/>
              <a:t> </a:t>
            </a:r>
            <a:r>
              <a:rPr lang="en-GB" sz="2200" dirty="0" err="1"/>
              <a:t>међусобно</a:t>
            </a:r>
            <a:r>
              <a:rPr lang="en-GB" sz="2200" dirty="0"/>
              <a:t> </a:t>
            </a:r>
            <a:r>
              <a:rPr lang="en-GB" sz="2200" dirty="0" err="1"/>
              <a:t>повезан</a:t>
            </a:r>
            <a:r>
              <a:rPr lang="en-GB" sz="2200" dirty="0"/>
              <a:t>, </a:t>
            </a:r>
            <a:r>
              <a:rPr lang="en-GB" sz="2200" dirty="0" err="1"/>
              <a:t>способност</a:t>
            </a:r>
            <a:r>
              <a:rPr lang="en-GB" sz="2200" dirty="0"/>
              <a:t> </a:t>
            </a:r>
            <a:r>
              <a:rPr lang="en-GB" sz="2200" dirty="0" err="1"/>
              <a:t>да</a:t>
            </a:r>
            <a:r>
              <a:rPr lang="en-GB" sz="2200" dirty="0"/>
              <a:t> </a:t>
            </a:r>
            <a:r>
              <a:rPr lang="en-GB" sz="2200" dirty="0" err="1"/>
              <a:t>се</a:t>
            </a:r>
            <a:r>
              <a:rPr lang="en-GB" sz="2200" dirty="0"/>
              <a:t> </a:t>
            </a:r>
            <a:r>
              <a:rPr lang="en-GB" sz="2200" dirty="0" err="1"/>
              <a:t>сарађује</a:t>
            </a:r>
            <a:r>
              <a:rPr lang="en-GB" sz="2200" dirty="0"/>
              <a:t> и </a:t>
            </a:r>
            <a:r>
              <a:rPr lang="en-GB" sz="2200" dirty="0" err="1"/>
              <a:t>ефикасно</a:t>
            </a:r>
            <a:r>
              <a:rPr lang="en-GB" sz="2200" dirty="0"/>
              <a:t> </a:t>
            </a:r>
            <a:r>
              <a:rPr lang="en-GB" sz="2200" dirty="0" err="1"/>
              <a:t>комуницира</a:t>
            </a:r>
            <a:r>
              <a:rPr lang="en-GB" sz="2200" dirty="0"/>
              <a:t> </a:t>
            </a:r>
            <a:r>
              <a:rPr lang="en-GB" sz="2200" dirty="0" err="1"/>
              <a:t>важнија</a:t>
            </a:r>
            <a:r>
              <a:rPr lang="en-GB" sz="2200" dirty="0"/>
              <a:t> </a:t>
            </a:r>
            <a:r>
              <a:rPr lang="en-GB" sz="2200" dirty="0" err="1"/>
              <a:t>је</a:t>
            </a:r>
            <a:r>
              <a:rPr lang="en-GB" sz="2200" dirty="0"/>
              <a:t> </a:t>
            </a:r>
            <a:r>
              <a:rPr lang="en-GB" sz="2200" dirty="0" err="1"/>
              <a:t>него</a:t>
            </a:r>
            <a:r>
              <a:rPr lang="en-GB" sz="2200" dirty="0"/>
              <a:t> </a:t>
            </a:r>
            <a:r>
              <a:rPr lang="en-GB" sz="2200" dirty="0" err="1"/>
              <a:t>икад</a:t>
            </a:r>
            <a:r>
              <a:rPr lang="en-GB" sz="2200" dirty="0"/>
              <a:t>. </a:t>
            </a:r>
            <a:r>
              <a:rPr lang="sr-Cyrl-RS" sz="2200" dirty="0"/>
              <a:t>Учионица за 21. век </a:t>
            </a:r>
            <a:r>
              <a:rPr lang="en-GB" sz="2200" dirty="0" err="1"/>
              <a:t>треба</a:t>
            </a:r>
            <a:r>
              <a:rPr lang="en-GB" sz="2200" dirty="0"/>
              <a:t> </a:t>
            </a:r>
            <a:r>
              <a:rPr lang="en-GB" sz="2200" dirty="0" err="1"/>
              <a:t>да</a:t>
            </a:r>
            <a:r>
              <a:rPr lang="en-GB" sz="2200" dirty="0"/>
              <a:t> </a:t>
            </a:r>
            <a:r>
              <a:rPr lang="en-GB" sz="2200" dirty="0" err="1"/>
              <a:t>одражава</a:t>
            </a:r>
            <a:r>
              <a:rPr lang="en-GB" sz="2200" dirty="0"/>
              <a:t> </a:t>
            </a:r>
            <a:r>
              <a:rPr lang="en-GB" sz="2200" dirty="0" err="1"/>
              <a:t>ову</a:t>
            </a:r>
            <a:r>
              <a:rPr lang="en-GB" sz="2200" dirty="0"/>
              <a:t> </a:t>
            </a:r>
            <a:r>
              <a:rPr lang="en-GB" sz="2200" dirty="0" err="1"/>
              <a:t>стварност</a:t>
            </a:r>
            <a:r>
              <a:rPr lang="en-GB" sz="2200" dirty="0"/>
              <a:t> </a:t>
            </a:r>
            <a:r>
              <a:rPr lang="en-GB" sz="2200" dirty="0" err="1"/>
              <a:t>уграђивањем</a:t>
            </a:r>
            <a:r>
              <a:rPr lang="en-GB" sz="2200" dirty="0"/>
              <a:t> </a:t>
            </a:r>
            <a:r>
              <a:rPr lang="en-GB" sz="2200" dirty="0" err="1"/>
              <a:t>ових</a:t>
            </a:r>
            <a:r>
              <a:rPr lang="en-GB" sz="2200" dirty="0"/>
              <a:t> </a:t>
            </a:r>
            <a:r>
              <a:rPr lang="en-GB" sz="2200" dirty="0" err="1"/>
              <a:t>вештина</a:t>
            </a:r>
            <a:r>
              <a:rPr lang="en-GB" sz="2200" dirty="0"/>
              <a:t> у </a:t>
            </a:r>
            <a:r>
              <a:rPr lang="en-GB" sz="2200" dirty="0" err="1"/>
              <a:t>процес</a:t>
            </a:r>
            <a:r>
              <a:rPr lang="en-GB" sz="2200" dirty="0"/>
              <a:t> </a:t>
            </a:r>
            <a:r>
              <a:rPr lang="en-GB" sz="2200" dirty="0" err="1"/>
              <a:t>учења</a:t>
            </a:r>
            <a:r>
              <a:rPr lang="en-GB" sz="2200" dirty="0"/>
              <a:t>.</a:t>
            </a:r>
          </a:p>
          <a:p>
            <a:pPr algn="just" rtl="0">
              <a:lnSpc>
                <a:spcPts val="2440"/>
              </a:lnSpc>
            </a:pPr>
            <a:endParaRPr lang="en-GB" sz="2200" dirty="0"/>
          </a:p>
          <a:p>
            <a:pPr algn="just" rtl="0">
              <a:lnSpc>
                <a:spcPts val="2440"/>
              </a:lnSpc>
            </a:pPr>
            <a:r>
              <a:rPr lang="en-GB" sz="2200" dirty="0" err="1"/>
              <a:t>Овај</a:t>
            </a:r>
            <a:r>
              <a:rPr lang="en-GB" sz="2200" dirty="0"/>
              <a:t> </a:t>
            </a:r>
            <a:r>
              <a:rPr lang="en-GB" sz="2200" dirty="0" err="1"/>
              <a:t>одељак</a:t>
            </a:r>
            <a:r>
              <a:rPr lang="en-GB" sz="2200" dirty="0"/>
              <a:t> </a:t>
            </a:r>
            <a:r>
              <a:rPr lang="en-GB" sz="2200" dirty="0" err="1"/>
              <a:t>истражује</a:t>
            </a:r>
            <a:r>
              <a:rPr lang="en-GB" sz="2200" dirty="0"/>
              <a:t> </a:t>
            </a:r>
            <a:r>
              <a:rPr lang="en-GB" sz="2200" dirty="0" err="1"/>
              <a:t>иновативне</a:t>
            </a:r>
            <a:r>
              <a:rPr lang="en-GB" sz="2200" dirty="0"/>
              <a:t> </a:t>
            </a:r>
            <a:r>
              <a:rPr lang="en-GB" sz="2200" dirty="0" err="1"/>
              <a:t>педагошке</a:t>
            </a:r>
            <a:r>
              <a:rPr lang="en-GB" sz="2200" dirty="0"/>
              <a:t> </a:t>
            </a:r>
            <a:r>
              <a:rPr lang="en-GB" sz="2200" dirty="0" err="1"/>
              <a:t>стратегије</a:t>
            </a:r>
            <a:r>
              <a:rPr lang="en-GB" sz="2200" dirty="0"/>
              <a:t> </a:t>
            </a:r>
            <a:r>
              <a:rPr lang="en-GB" sz="2200" dirty="0" err="1"/>
              <a:t>које</a:t>
            </a:r>
            <a:r>
              <a:rPr lang="en-GB" sz="2200" dirty="0"/>
              <a:t> </a:t>
            </a:r>
            <a:r>
              <a:rPr lang="en-GB" sz="2200" dirty="0" err="1"/>
              <a:t>наглашавају</a:t>
            </a:r>
            <a:r>
              <a:rPr lang="en-GB" sz="2200" dirty="0"/>
              <a:t> и </a:t>
            </a:r>
            <a:r>
              <a:rPr lang="en-GB" sz="2200" dirty="0" err="1"/>
              <a:t>унапређују</a:t>
            </a:r>
            <a:r>
              <a:rPr lang="en-GB" sz="2200" dirty="0"/>
              <a:t> </a:t>
            </a:r>
            <a:r>
              <a:rPr lang="en-GB" sz="2200" dirty="0" err="1"/>
              <a:t>сарадњу</a:t>
            </a:r>
            <a:r>
              <a:rPr lang="en-GB" sz="2200" dirty="0"/>
              <a:t> и </a:t>
            </a:r>
            <a:r>
              <a:rPr lang="en-GB" sz="2200" dirty="0" err="1"/>
              <a:t>комуникацију</a:t>
            </a:r>
            <a:r>
              <a:rPr lang="en-GB" sz="2200" dirty="0"/>
              <a:t> </a:t>
            </a:r>
            <a:r>
              <a:rPr lang="en-GB" sz="2200" dirty="0" err="1"/>
              <a:t>међу</a:t>
            </a:r>
            <a:r>
              <a:rPr lang="en-GB" sz="2200" dirty="0"/>
              <a:t> </a:t>
            </a:r>
            <a:r>
              <a:rPr lang="en-GB" sz="2200" dirty="0" err="1"/>
              <a:t>ученицима</a:t>
            </a:r>
            <a:r>
              <a:rPr lang="sr-Cyrl-RS" sz="2200" dirty="0"/>
              <a:t>/студентима</a:t>
            </a:r>
            <a:r>
              <a:rPr lang="en-GB" sz="2200" dirty="0"/>
              <a:t>. </a:t>
            </a:r>
            <a:r>
              <a:rPr lang="en-GB" sz="2200" dirty="0" err="1"/>
              <a:t>Конкретно</a:t>
            </a:r>
            <a:r>
              <a:rPr lang="en-GB" sz="2200" dirty="0"/>
              <a:t>, </a:t>
            </a:r>
            <a:r>
              <a:rPr lang="en-GB" sz="2200" dirty="0" err="1"/>
              <a:t>истражићемо</a:t>
            </a:r>
            <a:r>
              <a:rPr lang="en-GB" sz="2200" dirty="0"/>
              <a:t> </a:t>
            </a:r>
            <a:r>
              <a:rPr lang="en-GB" sz="2200" dirty="0" err="1"/>
              <a:t>предности</a:t>
            </a:r>
            <a:r>
              <a:rPr lang="en-GB" sz="2200" dirty="0"/>
              <a:t> и </a:t>
            </a:r>
            <a:r>
              <a:rPr lang="en-GB" sz="2200" dirty="0" err="1"/>
              <a:t>методологије</a:t>
            </a:r>
            <a:r>
              <a:rPr lang="en-GB" sz="2200" dirty="0"/>
              <a:t> </a:t>
            </a:r>
            <a:r>
              <a:rPr lang="en-GB" sz="2200" dirty="0" err="1"/>
              <a:t>вршњачке</a:t>
            </a:r>
            <a:r>
              <a:rPr lang="en-GB" sz="2200" dirty="0"/>
              <a:t> </a:t>
            </a:r>
            <a:r>
              <a:rPr lang="en-GB" sz="2200" dirty="0" err="1"/>
              <a:t>наставе</a:t>
            </a:r>
            <a:r>
              <a:rPr lang="en-GB" sz="2200" dirty="0"/>
              <a:t> и </a:t>
            </a:r>
            <a:r>
              <a:rPr lang="en-GB" sz="2200" dirty="0" err="1"/>
              <a:t>сарадње</a:t>
            </a:r>
            <a:r>
              <a:rPr lang="en-GB" sz="2200" dirty="0"/>
              <a:t>, </a:t>
            </a:r>
            <a:r>
              <a:rPr lang="en-GB" sz="2200" dirty="0" err="1"/>
              <a:t>као</a:t>
            </a:r>
            <a:r>
              <a:rPr lang="en-GB" sz="2200" dirty="0"/>
              <a:t> и </a:t>
            </a:r>
            <a:r>
              <a:rPr lang="en-GB" sz="2200" dirty="0" err="1"/>
              <a:t>модел</a:t>
            </a:r>
            <a:r>
              <a:rPr lang="en-GB" sz="2200" dirty="0"/>
              <a:t> </a:t>
            </a:r>
            <a:r>
              <a:rPr lang="sr-Cyrl-RS" sz="2200" dirty="0"/>
              <a:t>изокренуте </a:t>
            </a:r>
            <a:r>
              <a:rPr lang="en-GB" sz="2200" dirty="0" err="1"/>
              <a:t>учионице</a:t>
            </a:r>
            <a:r>
              <a:rPr lang="en-GB" sz="2200" dirty="0"/>
              <a:t>, и </a:t>
            </a:r>
            <a:r>
              <a:rPr lang="en-GB" sz="2200" dirty="0" err="1"/>
              <a:t>како</a:t>
            </a:r>
            <a:r>
              <a:rPr lang="en-GB" sz="2200" dirty="0"/>
              <a:t> </a:t>
            </a:r>
            <a:r>
              <a:rPr lang="en-GB" sz="2200" dirty="0" err="1"/>
              <a:t>ови</a:t>
            </a:r>
            <a:r>
              <a:rPr lang="en-GB" sz="2200" dirty="0"/>
              <a:t> </a:t>
            </a:r>
            <a:r>
              <a:rPr lang="en-GB" sz="2200" dirty="0" err="1"/>
              <a:t>приступи</a:t>
            </a:r>
            <a:r>
              <a:rPr lang="en-GB" sz="2200" dirty="0"/>
              <a:t> </a:t>
            </a:r>
            <a:r>
              <a:rPr lang="en-GB" sz="2200" dirty="0" err="1"/>
              <a:t>могу</a:t>
            </a:r>
            <a:r>
              <a:rPr lang="en-GB" sz="2200" dirty="0"/>
              <a:t> </a:t>
            </a:r>
            <a:r>
              <a:rPr lang="en-GB" sz="2200" dirty="0" err="1"/>
              <a:t>да</a:t>
            </a:r>
            <a:r>
              <a:rPr lang="en-GB" sz="2200" dirty="0"/>
              <a:t> </a:t>
            </a:r>
            <a:r>
              <a:rPr lang="en-GB" sz="2200" dirty="0" err="1"/>
              <a:t>трансформишу</a:t>
            </a:r>
            <a:r>
              <a:rPr lang="en-GB" sz="2200" dirty="0"/>
              <a:t> </a:t>
            </a:r>
            <a:r>
              <a:rPr lang="en-GB" sz="2200" dirty="0" err="1"/>
              <a:t>искуство</a:t>
            </a:r>
            <a:r>
              <a:rPr lang="en-GB" sz="2200" dirty="0"/>
              <a:t> </a:t>
            </a:r>
            <a:r>
              <a:rPr lang="en-GB" sz="2200" dirty="0" err="1"/>
              <a:t>учења</a:t>
            </a:r>
            <a:r>
              <a:rPr lang="en-GB" sz="2200" dirty="0"/>
              <a:t>. </a:t>
            </a:r>
            <a:r>
              <a:rPr lang="en-GB" sz="2200" dirty="0" err="1"/>
              <a:t>Такође</a:t>
            </a:r>
            <a:r>
              <a:rPr lang="en-GB" sz="2200" dirty="0"/>
              <a:t> </a:t>
            </a:r>
            <a:r>
              <a:rPr lang="en-GB" sz="2200" dirty="0" err="1"/>
              <a:t>истражујемо</a:t>
            </a:r>
            <a:r>
              <a:rPr lang="en-GB" sz="2200" dirty="0"/>
              <a:t> </a:t>
            </a:r>
            <a:r>
              <a:rPr lang="sr-Cyrl-RS" sz="2200" dirty="0"/>
              <a:t>„</a:t>
            </a:r>
            <a:r>
              <a:rPr lang="en-GB" sz="2200" dirty="0" err="1"/>
              <a:t>гејмификацију</a:t>
            </a:r>
            <a:r>
              <a:rPr lang="en-US" sz="2200" dirty="0"/>
              <a:t>”</a:t>
            </a:r>
            <a:r>
              <a:rPr lang="en-GB" sz="2200" dirty="0"/>
              <a:t> и </a:t>
            </a:r>
            <a:r>
              <a:rPr lang="en-GB" sz="2200" dirty="0" err="1"/>
              <a:t>како</a:t>
            </a:r>
            <a:r>
              <a:rPr lang="en-GB" sz="2200" dirty="0"/>
              <a:t> </a:t>
            </a:r>
            <a:r>
              <a:rPr lang="en-GB" sz="2200" dirty="0" err="1"/>
              <a:t>она</a:t>
            </a:r>
            <a:r>
              <a:rPr lang="en-GB" sz="2200" dirty="0"/>
              <a:t> </a:t>
            </a:r>
            <a:r>
              <a:rPr lang="en-GB" sz="2200" dirty="0" err="1"/>
              <a:t>подстиче</a:t>
            </a:r>
            <a:r>
              <a:rPr lang="en-GB" sz="2200" dirty="0"/>
              <a:t> </a:t>
            </a:r>
            <a:r>
              <a:rPr lang="en-GB" sz="2200" dirty="0" err="1"/>
              <a:t>ученике</a:t>
            </a:r>
            <a:r>
              <a:rPr lang="sr-Cyrl-RS" sz="2200" dirty="0"/>
              <a:t>/студенте</a:t>
            </a:r>
            <a:r>
              <a:rPr lang="en-GB" sz="2200" dirty="0"/>
              <a:t> </a:t>
            </a:r>
            <a:r>
              <a:rPr lang="en-GB" sz="2200" dirty="0" err="1"/>
              <a:t>да</a:t>
            </a:r>
            <a:r>
              <a:rPr lang="en-GB" sz="2200" dirty="0"/>
              <a:t> </a:t>
            </a:r>
            <a:r>
              <a:rPr lang="en-GB" sz="2200" dirty="0" err="1"/>
              <a:t>се</a:t>
            </a:r>
            <a:r>
              <a:rPr lang="en-GB" sz="2200" dirty="0"/>
              <a:t> </a:t>
            </a:r>
            <a:r>
              <a:rPr lang="en-GB" sz="2200" dirty="0" err="1"/>
              <a:t>ангажују</a:t>
            </a:r>
            <a:r>
              <a:rPr lang="en-GB" sz="2200" dirty="0"/>
              <a:t> </a:t>
            </a:r>
            <a:r>
              <a:rPr lang="en-GB" sz="2200" dirty="0" err="1"/>
              <a:t>са</a:t>
            </a:r>
            <a:r>
              <a:rPr lang="en-GB" sz="2200" dirty="0"/>
              <a:t> </a:t>
            </a:r>
            <a:r>
              <a:rPr lang="en-GB" sz="2200" dirty="0" err="1"/>
              <a:t>садржајем</a:t>
            </a:r>
            <a:r>
              <a:rPr lang="en-GB" sz="2200" dirty="0"/>
              <a:t> </a:t>
            </a:r>
            <a:r>
              <a:rPr lang="en-GB" sz="2200" dirty="0" err="1"/>
              <a:t>учења</a:t>
            </a:r>
            <a:r>
              <a:rPr lang="en-GB" sz="2200" dirty="0"/>
              <a:t> </a:t>
            </a:r>
            <a:r>
              <a:rPr lang="en-GB" sz="2200" dirty="0" err="1"/>
              <a:t>на</a:t>
            </a:r>
            <a:r>
              <a:rPr lang="en-GB" sz="2200" dirty="0"/>
              <a:t> </a:t>
            </a:r>
            <a:r>
              <a:rPr lang="en-GB" sz="2200" dirty="0" err="1"/>
              <a:t>активан</a:t>
            </a:r>
            <a:r>
              <a:rPr lang="en-GB" sz="2200" dirty="0"/>
              <a:t>, </a:t>
            </a:r>
            <a:r>
              <a:rPr lang="en-GB" sz="2200" dirty="0" err="1"/>
              <a:t>практичан</a:t>
            </a:r>
            <a:r>
              <a:rPr lang="en-GB" sz="2200" dirty="0"/>
              <a:t> </a:t>
            </a:r>
            <a:r>
              <a:rPr lang="en-GB" sz="2200" dirty="0" err="1"/>
              <a:t>начин</a:t>
            </a:r>
            <a:r>
              <a:rPr lang="en-GB" sz="2200" dirty="0"/>
              <a:t>.</a:t>
            </a:r>
          </a:p>
          <a:p>
            <a:pPr algn="l" rtl="0">
              <a:lnSpc>
                <a:spcPts val="2440"/>
              </a:lnSpc>
            </a:pPr>
            <a:endParaRPr lang="en-GB" sz="2200" dirty="0"/>
          </a:p>
          <a:p>
            <a:pPr algn="just" rtl="0">
              <a:lnSpc>
                <a:spcPts val="2440"/>
              </a:lnSpc>
            </a:pPr>
            <a:r>
              <a:rPr lang="en-GB" sz="2200" dirty="0" err="1"/>
              <a:t>Циљ</a:t>
            </a:r>
            <a:r>
              <a:rPr lang="en-GB" sz="2200" dirty="0"/>
              <a:t> </a:t>
            </a:r>
            <a:r>
              <a:rPr lang="en-GB" sz="2200" dirty="0" err="1"/>
              <a:t>нам</a:t>
            </a:r>
            <a:r>
              <a:rPr lang="en-GB" sz="2200" dirty="0"/>
              <a:t> </a:t>
            </a:r>
            <a:r>
              <a:rPr lang="en-GB" sz="2200" dirty="0" err="1"/>
              <a:t>је</a:t>
            </a:r>
            <a:r>
              <a:rPr lang="en-GB" sz="2200" dirty="0"/>
              <a:t> </a:t>
            </a:r>
            <a:r>
              <a:rPr lang="en-GB" sz="2200" dirty="0" err="1"/>
              <a:t>да</a:t>
            </a:r>
            <a:r>
              <a:rPr lang="en-GB" sz="2200" dirty="0"/>
              <a:t> </a:t>
            </a:r>
            <a:r>
              <a:rPr lang="sr-Cyrl-RS" sz="2200" dirty="0"/>
              <a:t>едукатори добију </a:t>
            </a:r>
            <a:r>
              <a:rPr lang="en-GB" sz="2200" dirty="0" err="1"/>
              <a:t>алат</a:t>
            </a:r>
            <a:r>
              <a:rPr lang="sr-Cyrl-RS" sz="2200" dirty="0"/>
              <a:t>е</a:t>
            </a:r>
            <a:r>
              <a:rPr lang="en-GB" sz="2200" dirty="0"/>
              <a:t> </a:t>
            </a:r>
            <a:r>
              <a:rPr lang="en-GB" sz="2200" dirty="0" err="1"/>
              <a:t>за</a:t>
            </a:r>
            <a:r>
              <a:rPr lang="en-GB" sz="2200" dirty="0"/>
              <a:t> </a:t>
            </a:r>
            <a:r>
              <a:rPr lang="en-GB" sz="2200" dirty="0" err="1"/>
              <a:t>неговање</a:t>
            </a:r>
            <a:r>
              <a:rPr lang="en-GB" sz="2200" dirty="0"/>
              <a:t> </a:t>
            </a:r>
            <a:r>
              <a:rPr lang="en-GB" sz="2200" dirty="0" err="1"/>
              <a:t>генерације</a:t>
            </a:r>
            <a:r>
              <a:rPr lang="en-GB" sz="2200" dirty="0"/>
              <a:t> </a:t>
            </a:r>
            <a:r>
              <a:rPr lang="en-GB" sz="2200" dirty="0" err="1"/>
              <a:t>ученика</a:t>
            </a:r>
            <a:r>
              <a:rPr lang="sr-Cyrl-RS" sz="2200" dirty="0"/>
              <a:t>/студената</a:t>
            </a:r>
            <a:r>
              <a:rPr lang="en-GB" sz="2200" dirty="0"/>
              <a:t> </a:t>
            </a:r>
            <a:r>
              <a:rPr lang="en-GB" sz="2200" dirty="0" err="1"/>
              <a:t>који</a:t>
            </a:r>
            <a:r>
              <a:rPr lang="en-GB" sz="2200" dirty="0"/>
              <a:t> </a:t>
            </a:r>
            <a:r>
              <a:rPr lang="en-GB" sz="2200" dirty="0" err="1"/>
              <a:t>не</a:t>
            </a:r>
            <a:r>
              <a:rPr lang="en-GB" sz="2200" dirty="0"/>
              <a:t> </a:t>
            </a:r>
            <a:r>
              <a:rPr lang="en-GB" sz="2200" dirty="0" err="1"/>
              <a:t>само</a:t>
            </a:r>
            <a:r>
              <a:rPr lang="en-GB" sz="2200" dirty="0"/>
              <a:t> </a:t>
            </a:r>
            <a:r>
              <a:rPr lang="en-GB" sz="2200" dirty="0" err="1"/>
              <a:t>да</a:t>
            </a:r>
            <a:r>
              <a:rPr lang="en-GB" sz="2200" dirty="0"/>
              <a:t> </a:t>
            </a:r>
            <a:r>
              <a:rPr lang="sr-Cyrl-RS" sz="2200" dirty="0"/>
              <a:t>ће бити </a:t>
            </a:r>
            <a:r>
              <a:rPr lang="en-GB" sz="2200" dirty="0" err="1"/>
              <a:t>образовани</a:t>
            </a:r>
            <a:r>
              <a:rPr lang="sr-Cyrl-RS" sz="2200" dirty="0"/>
              <a:t>ји</a:t>
            </a:r>
            <a:r>
              <a:rPr lang="en-GB" sz="2200" dirty="0"/>
              <a:t>, </a:t>
            </a:r>
            <a:r>
              <a:rPr lang="en-GB" sz="2200" dirty="0" err="1"/>
              <a:t>већ</a:t>
            </a:r>
            <a:r>
              <a:rPr lang="en-GB" sz="2200" dirty="0"/>
              <a:t> и </a:t>
            </a:r>
            <a:r>
              <a:rPr lang="en-GB" sz="2200" dirty="0" err="1"/>
              <a:t>вешти</a:t>
            </a:r>
            <a:r>
              <a:rPr lang="sr-Cyrl-RS" sz="2200" dirty="0"/>
              <a:t>ји</a:t>
            </a:r>
            <a:r>
              <a:rPr lang="en-GB" sz="2200" dirty="0"/>
              <a:t> </a:t>
            </a:r>
            <a:r>
              <a:rPr lang="en-GB" sz="2200" dirty="0" err="1"/>
              <a:t>да</a:t>
            </a:r>
            <a:r>
              <a:rPr lang="en-GB" sz="2200" dirty="0"/>
              <a:t> </a:t>
            </a:r>
            <a:r>
              <a:rPr lang="en-GB" sz="2200" dirty="0" err="1"/>
              <a:t>се</a:t>
            </a:r>
            <a:r>
              <a:rPr lang="en-GB" sz="2200" dirty="0"/>
              <a:t> </a:t>
            </a:r>
            <a:r>
              <a:rPr lang="en-GB" sz="2200" dirty="0" err="1"/>
              <a:t>сналазе</a:t>
            </a:r>
            <a:r>
              <a:rPr lang="en-GB" sz="2200" dirty="0"/>
              <a:t> у </a:t>
            </a:r>
            <a:r>
              <a:rPr lang="en-GB" sz="2200" dirty="0" err="1"/>
              <a:t>сложености</a:t>
            </a:r>
            <a:r>
              <a:rPr lang="en-GB" sz="2200" dirty="0"/>
              <a:t> </a:t>
            </a:r>
            <a:r>
              <a:rPr lang="en-GB" sz="2200" dirty="0" err="1"/>
              <a:t>комуникације</a:t>
            </a:r>
            <a:r>
              <a:rPr lang="en-GB" sz="2200" dirty="0"/>
              <a:t> и </a:t>
            </a:r>
            <a:r>
              <a:rPr lang="en-GB" sz="2200" dirty="0" err="1"/>
              <a:t>сарадње</a:t>
            </a:r>
            <a:r>
              <a:rPr lang="en-GB" sz="2200" dirty="0"/>
              <a:t> у </a:t>
            </a:r>
            <a:r>
              <a:rPr lang="en-GB" sz="2200" dirty="0" err="1"/>
              <a:t>својим</a:t>
            </a:r>
            <a:r>
              <a:rPr lang="en-GB" sz="2200" dirty="0"/>
              <a:t> </a:t>
            </a:r>
            <a:r>
              <a:rPr lang="en-GB" sz="2200" dirty="0" err="1"/>
              <a:t>будућим</a:t>
            </a:r>
            <a:r>
              <a:rPr lang="en-GB" sz="2200" dirty="0"/>
              <a:t> </a:t>
            </a:r>
            <a:r>
              <a:rPr lang="en-GB" sz="2200" dirty="0" err="1"/>
              <a:t>каријерама</a:t>
            </a:r>
            <a:r>
              <a:rPr lang="en-GB" sz="2200" dirty="0"/>
              <a:t> и </a:t>
            </a:r>
            <a:r>
              <a:rPr lang="en-GB" sz="2200" dirty="0" err="1"/>
              <a:t>заједницама</a:t>
            </a:r>
            <a:r>
              <a:rPr lang="en-GB" sz="2200" dirty="0"/>
              <a:t>.</a:t>
            </a:r>
            <a:endParaRPr lang="en-US" sz="22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FCCA58-E6AE-D030-CB6C-0809439C7D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278903" y="111947"/>
            <a:ext cx="7973786" cy="1126403"/>
          </a:xfrm>
          <a:gradFill flip="none" rotWithShape="1">
            <a:gsLst>
              <a:gs pos="99000">
                <a:srgbClr val="1C1442"/>
              </a:gs>
              <a:gs pos="14000">
                <a:srgbClr val="186BA8"/>
              </a:gs>
              <a:gs pos="68000">
                <a:srgbClr val="8A206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ctr"/>
          <a:lstStyle/>
          <a:p>
            <a:pPr algn="l" rtl="0"/>
            <a:r>
              <a:rPr lang="en-GB" sz="2800">
                <a:solidFill>
                  <a:schemeClr val="bg1"/>
                </a:solidFill>
              </a:rPr>
              <a:t>Промовисање сарадње, комуникације и ангажовања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BC65BD6-5C07-465C-464E-356322CA048C}"/>
              </a:ext>
            </a:extLst>
          </p:cNvPr>
          <p:cNvSpPr txBox="1">
            <a:spLocks/>
          </p:cNvSpPr>
          <p:nvPr/>
        </p:nvSpPr>
        <p:spPr>
          <a:xfrm>
            <a:off x="1193353" y="4821566"/>
            <a:ext cx="1831508" cy="1358352"/>
          </a:xfrm>
          <a:prstGeom prst="rect">
            <a:avLst/>
          </a:prstGeom>
        </p:spPr>
        <p:txBody>
          <a:bodyPr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9600" b="1">
                <a:solidFill>
                  <a:schemeClr val="bg1"/>
                </a:solidFill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4220171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716DD64-D8F8-B42F-8D42-1A4D2E4459D0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5713" r="25713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540252-3D44-3FFA-97E7-03692D79671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890795" y="207922"/>
            <a:ext cx="6776598" cy="639803"/>
          </a:xfrm>
          <a:solidFill>
            <a:srgbClr val="AD4097"/>
          </a:solidFill>
        </p:spPr>
        <p:txBody>
          <a:bodyPr/>
          <a:lstStyle/>
          <a:p>
            <a:pPr algn="l" rtl="0"/>
            <a:r>
              <a:rPr lang="en-IE" sz="3200" dirty="0" err="1">
                <a:solidFill>
                  <a:schemeClr val="bg1"/>
                </a:solidFill>
              </a:rPr>
              <a:t>Вршњачко</a:t>
            </a:r>
            <a:r>
              <a:rPr lang="en-IE" sz="3200" dirty="0">
                <a:solidFill>
                  <a:schemeClr val="bg1"/>
                </a:solidFill>
              </a:rPr>
              <a:t> </a:t>
            </a:r>
            <a:r>
              <a:rPr lang="en-IE" sz="3200" dirty="0" err="1">
                <a:solidFill>
                  <a:schemeClr val="bg1"/>
                </a:solidFill>
              </a:rPr>
              <a:t>подучавање</a:t>
            </a:r>
            <a:r>
              <a:rPr lang="en-IE" sz="3200" dirty="0">
                <a:solidFill>
                  <a:schemeClr val="bg1"/>
                </a:solidFill>
              </a:rPr>
              <a:t> и </a:t>
            </a:r>
            <a:r>
              <a:rPr lang="en-IE" sz="3200" dirty="0" err="1">
                <a:solidFill>
                  <a:schemeClr val="bg1"/>
                </a:solidFill>
              </a:rPr>
              <a:t>сарадња</a:t>
            </a:r>
            <a:endParaRPr lang="en-IE" sz="3200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80076-D814-31FE-4ACB-2179CD491498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096000" y="847725"/>
            <a:ext cx="5876925" cy="5572125"/>
          </a:xfrm>
        </p:spPr>
        <p:txBody>
          <a:bodyPr/>
          <a:lstStyle/>
          <a:p>
            <a:pPr algn="just" rtl="0"/>
            <a:r>
              <a:rPr lang="en-GB" sz="2000" dirty="0" err="1"/>
              <a:t>Вршњачка</a:t>
            </a:r>
            <a:r>
              <a:rPr lang="en-GB" sz="2000" dirty="0"/>
              <a:t> </a:t>
            </a:r>
            <a:r>
              <a:rPr lang="en-GB" sz="2000" dirty="0" err="1"/>
              <a:t>настава</a:t>
            </a:r>
            <a:r>
              <a:rPr lang="en-GB" sz="2000" dirty="0"/>
              <a:t> </a:t>
            </a:r>
            <a:r>
              <a:rPr lang="en-GB" sz="2000" dirty="0" err="1"/>
              <a:t>је</a:t>
            </a:r>
            <a:r>
              <a:rPr lang="en-GB" sz="2000" dirty="0"/>
              <a:t> </a:t>
            </a:r>
            <a:r>
              <a:rPr lang="en-GB" sz="2000" dirty="0" err="1"/>
              <a:t>образовна</a:t>
            </a:r>
            <a:r>
              <a:rPr lang="en-GB" sz="2000" dirty="0"/>
              <a:t> </a:t>
            </a:r>
            <a:r>
              <a:rPr lang="en-GB" sz="2000" dirty="0" err="1"/>
              <a:t>пракса</a:t>
            </a:r>
            <a:r>
              <a:rPr lang="en-GB" sz="2000" dirty="0"/>
              <a:t> у </a:t>
            </a:r>
            <a:r>
              <a:rPr lang="en-GB" sz="2000" dirty="0" err="1"/>
              <a:t>којој</a:t>
            </a:r>
            <a:r>
              <a:rPr lang="en-GB" sz="2000" dirty="0"/>
              <a:t> </a:t>
            </a:r>
            <a:r>
              <a:rPr lang="en-GB" sz="2000" dirty="0" err="1"/>
              <a:t>ученици</a:t>
            </a:r>
            <a:r>
              <a:rPr lang="sr-Cyrl-RS" sz="2000" dirty="0"/>
              <a:t>/студенти</a:t>
            </a:r>
            <a:r>
              <a:rPr lang="en-GB" sz="2000" dirty="0"/>
              <a:t> </a:t>
            </a:r>
            <a:r>
              <a:rPr lang="en-GB" sz="2000" dirty="0" err="1"/>
              <a:t>подучавају</a:t>
            </a:r>
            <a:r>
              <a:rPr lang="en-GB" sz="2000" dirty="0"/>
              <a:t> </a:t>
            </a:r>
            <a:r>
              <a:rPr lang="en-GB" sz="2000" dirty="0" err="1"/>
              <a:t>друге</a:t>
            </a:r>
            <a:r>
              <a:rPr lang="en-GB" sz="2000" dirty="0"/>
              <a:t> </a:t>
            </a:r>
            <a:r>
              <a:rPr lang="en-GB" sz="2000" dirty="0" err="1"/>
              <a:t>ученике</a:t>
            </a:r>
            <a:r>
              <a:rPr lang="sr-Cyrl-RS" sz="2000" dirty="0"/>
              <a:t>/студенте</a:t>
            </a:r>
            <a:r>
              <a:rPr lang="en-GB" sz="2000" dirty="0"/>
              <a:t>. </a:t>
            </a:r>
            <a:r>
              <a:rPr lang="en-GB" sz="2000" dirty="0" err="1"/>
              <a:t>Овај</a:t>
            </a:r>
            <a:r>
              <a:rPr lang="en-GB" sz="2000" dirty="0"/>
              <a:t> </a:t>
            </a:r>
            <a:r>
              <a:rPr lang="en-GB" sz="2000" dirty="0" err="1"/>
              <a:t>метод</a:t>
            </a:r>
            <a:r>
              <a:rPr lang="en-GB" sz="2000" dirty="0"/>
              <a:t> </a:t>
            </a:r>
            <a:r>
              <a:rPr lang="en-GB" sz="2000" dirty="0" err="1"/>
              <a:t>користи</a:t>
            </a:r>
            <a:r>
              <a:rPr lang="en-GB" sz="2000" dirty="0"/>
              <a:t> </a:t>
            </a:r>
            <a:r>
              <a:rPr lang="en-GB" sz="2000" dirty="0" err="1"/>
              <a:t>различит</a:t>
            </a:r>
            <a:r>
              <a:rPr lang="sr-Cyrl-RS" sz="2000" dirty="0"/>
              <a:t>е</a:t>
            </a:r>
            <a:r>
              <a:rPr lang="en-GB" sz="2000" dirty="0"/>
              <a:t> </a:t>
            </a:r>
            <a:r>
              <a:rPr lang="en-GB" sz="2000" dirty="0" err="1"/>
              <a:t>вештине</a:t>
            </a:r>
            <a:r>
              <a:rPr lang="en-GB" sz="2000" dirty="0"/>
              <a:t> и </a:t>
            </a:r>
            <a:r>
              <a:rPr lang="en-GB" sz="2000" dirty="0" err="1"/>
              <a:t>разумевање</a:t>
            </a:r>
            <a:r>
              <a:rPr lang="en-GB" sz="2000" dirty="0"/>
              <a:t> </a:t>
            </a:r>
            <a:r>
              <a:rPr lang="en-GB" sz="2000" dirty="0" err="1"/>
              <a:t>ученика</a:t>
            </a:r>
            <a:r>
              <a:rPr lang="sr-Cyrl-RS" sz="2000" dirty="0"/>
              <a:t>/студената</a:t>
            </a:r>
            <a:r>
              <a:rPr lang="en-GB" sz="2000" dirty="0"/>
              <a:t> у </a:t>
            </a:r>
            <a:r>
              <a:rPr lang="en-GB" sz="2000" dirty="0" err="1"/>
              <a:t>учионици</a:t>
            </a:r>
            <a:r>
              <a:rPr lang="en-GB" sz="2000" dirty="0"/>
              <a:t>, </a:t>
            </a:r>
            <a:r>
              <a:rPr lang="en-GB" sz="2000" dirty="0" err="1"/>
              <a:t>подстичући</a:t>
            </a:r>
            <a:r>
              <a:rPr lang="en-GB" sz="2000" dirty="0"/>
              <a:t> </a:t>
            </a:r>
            <a:r>
              <a:rPr lang="sr-Cyrl-RS" sz="2000" dirty="0"/>
              <a:t>колаборативно</a:t>
            </a:r>
            <a:r>
              <a:rPr lang="en-GB" sz="2000" dirty="0"/>
              <a:t> </a:t>
            </a:r>
            <a:r>
              <a:rPr lang="en-GB" sz="2000" dirty="0" err="1"/>
              <a:t>окружење</a:t>
            </a:r>
            <a:r>
              <a:rPr lang="en-GB" sz="2000" dirty="0"/>
              <a:t> </a:t>
            </a:r>
            <a:r>
              <a:rPr lang="en-GB" sz="2000" dirty="0" err="1"/>
              <a:t>за</a:t>
            </a:r>
            <a:r>
              <a:rPr lang="en-GB" sz="2000" dirty="0"/>
              <a:t> </a:t>
            </a:r>
            <a:r>
              <a:rPr lang="en-GB" sz="2000" dirty="0" err="1"/>
              <a:t>учење</a:t>
            </a:r>
            <a:r>
              <a:rPr lang="en-GB" sz="2000" dirty="0"/>
              <a:t>. </a:t>
            </a:r>
            <a:r>
              <a:rPr lang="en-GB" sz="2000" dirty="0" err="1"/>
              <a:t>Предности</a:t>
            </a:r>
            <a:r>
              <a:rPr lang="en-GB" sz="2000" dirty="0"/>
              <a:t> </a:t>
            </a:r>
            <a:r>
              <a:rPr lang="en-GB" sz="2000" dirty="0" err="1"/>
              <a:t>вршњачке</a:t>
            </a:r>
            <a:r>
              <a:rPr lang="en-GB" sz="2000" dirty="0"/>
              <a:t> </a:t>
            </a:r>
            <a:r>
              <a:rPr lang="en-GB" sz="2000" dirty="0" err="1"/>
              <a:t>наставе</a:t>
            </a:r>
            <a:r>
              <a:rPr lang="en-GB" sz="2000" dirty="0"/>
              <a:t> </a:t>
            </a:r>
            <a:r>
              <a:rPr lang="en-GB" sz="2000" dirty="0" err="1"/>
              <a:t>укључују</a:t>
            </a:r>
            <a:r>
              <a:rPr lang="en-GB" sz="2000" dirty="0"/>
              <a:t>:</a:t>
            </a:r>
          </a:p>
          <a:p>
            <a:pPr algn="just" rtl="0"/>
            <a:endParaRPr lang="en-GB" sz="2000" dirty="0"/>
          </a:p>
          <a:p>
            <a:pPr algn="just" rtl="0"/>
            <a:r>
              <a:rPr lang="en-GB" sz="2000" b="1" dirty="0" err="1"/>
              <a:t>Побољша</a:t>
            </a:r>
            <a:r>
              <a:rPr lang="sr-Cyrl-RS" sz="2000" b="1" dirty="0"/>
              <a:t>ва</a:t>
            </a:r>
            <a:r>
              <a:rPr lang="en-GB" sz="2000" b="1" dirty="0"/>
              <a:t> </a:t>
            </a:r>
            <a:r>
              <a:rPr lang="sr-Cyrl-RS" sz="2000" b="1" dirty="0"/>
              <a:t>ретенцију</a:t>
            </a:r>
            <a:r>
              <a:rPr lang="en-GB" sz="2000" b="1" dirty="0"/>
              <a:t> </a:t>
            </a:r>
            <a:r>
              <a:rPr lang="sr-Cyrl-RS" sz="2000" b="1" dirty="0"/>
              <a:t>наученог </a:t>
            </a:r>
            <a:r>
              <a:rPr lang="en-GB" sz="2000" b="1" dirty="0"/>
              <a:t>–</a:t>
            </a:r>
            <a:r>
              <a:rPr lang="sr-Cyrl-RS" sz="2000" b="1" dirty="0"/>
              <a:t> </a:t>
            </a:r>
            <a:r>
              <a:rPr lang="sr-Cyrl-RS" sz="2000" dirty="0"/>
              <a:t>Предавања вршњацима</a:t>
            </a:r>
            <a:r>
              <a:rPr lang="en-GB" sz="2000" dirty="0"/>
              <a:t> </a:t>
            </a:r>
            <a:r>
              <a:rPr lang="en-GB" sz="2000" dirty="0" err="1"/>
              <a:t>захтева</a:t>
            </a:r>
            <a:r>
              <a:rPr lang="sr-Cyrl-RS" sz="2000" dirty="0"/>
              <a:t>ју</a:t>
            </a:r>
            <a:r>
              <a:rPr lang="en-GB" sz="2000" dirty="0"/>
              <a:t> </a:t>
            </a:r>
            <a:r>
              <a:rPr lang="en-GB" sz="2000" dirty="0" err="1"/>
              <a:t>дубоко</a:t>
            </a:r>
            <a:r>
              <a:rPr lang="en-GB" sz="2000" dirty="0"/>
              <a:t> </a:t>
            </a:r>
            <a:r>
              <a:rPr lang="en-GB" sz="2000" dirty="0" err="1"/>
              <a:t>разумевање</a:t>
            </a:r>
            <a:r>
              <a:rPr lang="en-GB" sz="2000" dirty="0"/>
              <a:t> </a:t>
            </a:r>
            <a:r>
              <a:rPr lang="en-GB" sz="2000" dirty="0" err="1"/>
              <a:t>предмета</a:t>
            </a:r>
            <a:r>
              <a:rPr lang="en-GB" sz="2000" dirty="0"/>
              <a:t>, </a:t>
            </a:r>
            <a:r>
              <a:rPr lang="en-GB" sz="2000" dirty="0" err="1"/>
              <a:t>што</a:t>
            </a:r>
            <a:r>
              <a:rPr lang="en-GB" sz="2000" dirty="0"/>
              <a:t> </a:t>
            </a:r>
            <a:r>
              <a:rPr lang="en-GB" sz="2000" dirty="0" err="1"/>
              <a:t>побољшава</a:t>
            </a:r>
            <a:r>
              <a:rPr lang="en-GB" sz="2000" dirty="0"/>
              <a:t> </a:t>
            </a:r>
            <a:r>
              <a:rPr lang="en-GB" sz="2000" dirty="0" err="1"/>
              <a:t>задржавање</a:t>
            </a:r>
            <a:r>
              <a:rPr lang="sr-Cyrl-RS" sz="2000" dirty="0"/>
              <a:t> наученог</a:t>
            </a:r>
            <a:r>
              <a:rPr lang="en-GB" sz="2000" dirty="0"/>
              <a:t> </a:t>
            </a:r>
            <a:r>
              <a:rPr lang="sr-Cyrl-RS" sz="2000" dirty="0"/>
              <a:t>као </a:t>
            </a:r>
            <a:r>
              <a:rPr lang="en-GB" sz="2000" dirty="0"/>
              <a:t>и </a:t>
            </a:r>
            <a:r>
              <a:rPr lang="en-GB" sz="2000" dirty="0" err="1"/>
              <a:t>разумевање</a:t>
            </a:r>
            <a:r>
              <a:rPr lang="en-GB" sz="2000" dirty="0"/>
              <a:t>.</a:t>
            </a:r>
          </a:p>
          <a:p>
            <a:pPr algn="just" rtl="0"/>
            <a:r>
              <a:rPr lang="en-GB" sz="2000" b="1" dirty="0" err="1"/>
              <a:t>По</a:t>
            </a:r>
            <a:r>
              <a:rPr lang="sr-Cyrl-RS" sz="2000" b="1" dirty="0"/>
              <a:t>диже ниво</a:t>
            </a:r>
            <a:r>
              <a:rPr lang="en-GB" sz="2000" b="1" dirty="0"/>
              <a:t> </a:t>
            </a:r>
            <a:r>
              <a:rPr lang="en-GB" sz="2000" b="1" dirty="0" err="1"/>
              <a:t>друштвен</a:t>
            </a:r>
            <a:r>
              <a:rPr lang="sr-Cyrl-RS" sz="2000" b="1" dirty="0"/>
              <a:t>их</a:t>
            </a:r>
            <a:r>
              <a:rPr lang="en-GB" sz="2000" b="1" dirty="0"/>
              <a:t> </a:t>
            </a:r>
            <a:r>
              <a:rPr lang="en-GB" sz="2000" b="1" dirty="0" err="1"/>
              <a:t>вештин</a:t>
            </a:r>
            <a:r>
              <a:rPr lang="sr-Cyrl-RS" sz="2000" b="1" dirty="0"/>
              <a:t>а</a:t>
            </a:r>
            <a:r>
              <a:rPr lang="en-GB" sz="2000" b="1" dirty="0"/>
              <a:t> – </a:t>
            </a:r>
            <a:r>
              <a:rPr lang="sr-Cyrl-RS" sz="2000" b="1" dirty="0"/>
              <a:t> </a:t>
            </a:r>
            <a:r>
              <a:rPr lang="en-GB" sz="2000" dirty="0" err="1"/>
              <a:t>Ученици</a:t>
            </a:r>
            <a:r>
              <a:rPr lang="sr-Cyrl-RS" sz="2000" dirty="0"/>
              <a:t>/студенти</a:t>
            </a:r>
            <a:r>
              <a:rPr lang="en-GB" sz="2000" dirty="0"/>
              <a:t> </a:t>
            </a:r>
            <a:r>
              <a:rPr lang="en-GB" sz="2000" dirty="0" err="1"/>
              <a:t>развијају</a:t>
            </a:r>
            <a:r>
              <a:rPr lang="en-GB" sz="2000" dirty="0"/>
              <a:t> </a:t>
            </a:r>
            <a:r>
              <a:rPr lang="en-GB" sz="2000" dirty="0" err="1"/>
              <a:t>своје</a:t>
            </a:r>
            <a:r>
              <a:rPr lang="en-GB" sz="2000" dirty="0"/>
              <a:t> </a:t>
            </a:r>
            <a:r>
              <a:rPr lang="en-GB" sz="2000" dirty="0" err="1"/>
              <a:t>комуникацијске</a:t>
            </a:r>
            <a:r>
              <a:rPr lang="en-GB" sz="2000" dirty="0"/>
              <a:t> и </a:t>
            </a:r>
            <a:r>
              <a:rPr lang="en-GB" sz="2000" dirty="0" err="1"/>
              <a:t>међуљудске</a:t>
            </a:r>
            <a:r>
              <a:rPr lang="en-GB" sz="2000" dirty="0"/>
              <a:t> </a:t>
            </a:r>
            <a:r>
              <a:rPr lang="en-GB" sz="2000" dirty="0" err="1"/>
              <a:t>вештине</a:t>
            </a:r>
            <a:r>
              <a:rPr lang="en-GB" sz="2000" dirty="0"/>
              <a:t> </a:t>
            </a:r>
            <a:r>
              <a:rPr lang="en-GB" sz="2000" dirty="0" err="1"/>
              <a:t>кроз</a:t>
            </a:r>
            <a:r>
              <a:rPr lang="en-GB" sz="2000" dirty="0"/>
              <a:t> </a:t>
            </a:r>
            <a:r>
              <a:rPr lang="en-GB" sz="2000" dirty="0" err="1"/>
              <a:t>директну</a:t>
            </a:r>
            <a:r>
              <a:rPr lang="en-GB" sz="2000" dirty="0"/>
              <a:t> </a:t>
            </a:r>
            <a:r>
              <a:rPr lang="en-GB" sz="2000" dirty="0" err="1"/>
              <a:t>интеракцију</a:t>
            </a:r>
            <a:r>
              <a:rPr lang="en-GB" sz="2000" dirty="0"/>
              <a:t>.</a:t>
            </a:r>
          </a:p>
          <a:p>
            <a:pPr algn="just" rtl="0"/>
            <a:r>
              <a:rPr lang="en-GB" sz="2000" b="1" dirty="0" err="1"/>
              <a:t>По</a:t>
            </a:r>
            <a:r>
              <a:rPr lang="sr-Cyrl-RS" sz="2000" b="1" dirty="0"/>
              <a:t>диже</a:t>
            </a:r>
            <a:r>
              <a:rPr lang="en-GB" sz="2000" b="1" dirty="0"/>
              <a:t> </a:t>
            </a:r>
            <a:r>
              <a:rPr lang="en-GB" sz="2000" b="1" dirty="0" err="1"/>
              <a:t>ангажованост</a:t>
            </a:r>
            <a:r>
              <a:rPr lang="en-GB" sz="2000" b="1" dirty="0"/>
              <a:t> и </a:t>
            </a:r>
            <a:r>
              <a:rPr lang="en-GB" sz="2000" b="1" dirty="0" err="1"/>
              <a:t>мотивациј</a:t>
            </a:r>
            <a:r>
              <a:rPr lang="sr-Cyrl-RS" sz="2000" b="1" dirty="0"/>
              <a:t>у </a:t>
            </a:r>
            <a:r>
              <a:rPr lang="en-GB" sz="2000" b="1" dirty="0"/>
              <a:t>– </a:t>
            </a:r>
            <a:r>
              <a:rPr lang="en-GB" sz="2000" dirty="0" err="1"/>
              <a:t>Ученици</a:t>
            </a:r>
            <a:r>
              <a:rPr lang="sr-Cyrl-RS" sz="2000" dirty="0"/>
              <a:t>/студенти</a:t>
            </a:r>
            <a:r>
              <a:rPr lang="en-GB" sz="2000" dirty="0"/>
              <a:t> </a:t>
            </a:r>
            <a:r>
              <a:rPr lang="en-GB" sz="2000" dirty="0" err="1"/>
              <a:t>су</a:t>
            </a:r>
            <a:r>
              <a:rPr lang="en-GB" sz="2000" dirty="0"/>
              <a:t> </a:t>
            </a:r>
            <a:r>
              <a:rPr lang="en-GB" sz="2000" dirty="0" err="1"/>
              <a:t>често</a:t>
            </a:r>
            <a:r>
              <a:rPr lang="en-GB" sz="2000" dirty="0"/>
              <a:t> </a:t>
            </a:r>
            <a:r>
              <a:rPr lang="en-GB" sz="2000" dirty="0" err="1"/>
              <a:t>ангажованији</a:t>
            </a:r>
            <a:r>
              <a:rPr lang="en-GB" sz="2000" dirty="0"/>
              <a:t> и </a:t>
            </a:r>
            <a:r>
              <a:rPr lang="en-GB" sz="2000" dirty="0" err="1"/>
              <a:t>мотивисанији</a:t>
            </a:r>
            <a:r>
              <a:rPr lang="en-GB" sz="2000" dirty="0"/>
              <a:t> у </a:t>
            </a:r>
            <a:r>
              <a:rPr lang="en-GB" sz="2000" dirty="0" err="1"/>
              <a:t>интеракцији</a:t>
            </a:r>
            <a:r>
              <a:rPr lang="en-GB" sz="2000" dirty="0"/>
              <a:t> </a:t>
            </a:r>
            <a:r>
              <a:rPr lang="en-GB" sz="2000" dirty="0" err="1"/>
              <a:t>са</a:t>
            </a:r>
            <a:r>
              <a:rPr lang="en-GB" sz="2000" dirty="0"/>
              <a:t> </a:t>
            </a:r>
            <a:r>
              <a:rPr lang="en-GB" sz="2000" dirty="0" err="1"/>
              <a:t>вршњацима</a:t>
            </a:r>
            <a:r>
              <a:rPr lang="en-GB" sz="2000" dirty="0"/>
              <a:t>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23012479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25</a:t>
            </a:fld>
            <a:endParaRPr lang="en-US" sz="1291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207883" y="138889"/>
            <a:ext cx="10279511" cy="6090461"/>
          </a:xfrm>
        </p:spPr>
        <p:txBody>
          <a:bodyPr/>
          <a:lstStyle/>
          <a:p>
            <a:pPr algn="just" rtl="0"/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Вршњачко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подучавање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sr-Cyrl-RS" sz="2200" dirty="0">
                <a:ea typeface="Calibri" panose="020F0502020204030204" pitchFamily="34" charset="0"/>
              </a:rPr>
              <a:t>колаборативно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учење</a:t>
            </a:r>
            <a:r>
              <a:rPr lang="sr-Cyrl-R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се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заснива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уверењу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образовна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искуства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постају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дубља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значајнија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када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активна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друштвена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контекстуал</a:t>
            </a:r>
            <a:r>
              <a:rPr lang="sr-Cyrl-R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изована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ангажована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у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власништву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ученика</a:t>
            </a:r>
            <a:r>
              <a:rPr lang="sr-Cyrl-R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/студената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GB" sz="2200" dirty="0">
                <a:ea typeface="Calibri" panose="020F0502020204030204" pitchFamily="34" charset="0"/>
              </a:rPr>
              <a:t> </a:t>
            </a:r>
          </a:p>
          <a:p>
            <a:pPr algn="l" rtl="0"/>
            <a:endParaRPr lang="en-GB" sz="22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/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Вршњачк</a:t>
            </a:r>
            <a:r>
              <a:rPr lang="sr-Cyrl-R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поучавање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методе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колаборативног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учења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заснивају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претпоставци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ученици</a:t>
            </a:r>
            <a:r>
              <a:rPr lang="sr-Cyrl-R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/студенти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могу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 имају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корист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знања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sr-Cyrl-R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становиштва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својих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вршњака</a:t>
            </a:r>
            <a:r>
              <a:rPr lang="sr-Cyrl-R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/колега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стварајући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динамичније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ангажованије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окружење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учење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 rtl="0"/>
            <a:endParaRPr lang="en-US" sz="2200" dirty="0">
              <a:ea typeface="Calibri" panose="020F0502020204030204" pitchFamily="34" charset="0"/>
            </a:endParaRPr>
          </a:p>
          <a:p>
            <a:pPr algn="just" rtl="0"/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Овај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приступ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је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посебно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релевантан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данашњем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развоју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образовања за 21. век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где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развој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интерперсоналних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вештина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способност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ефикасног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рада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тиму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веома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цењени</a:t>
            </a:r>
            <a:r>
              <a:rPr lang="en-US" sz="22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 rtl="0"/>
            <a:endParaRPr lang="en-US" sz="2400" dirty="0">
              <a:solidFill>
                <a:srgbClr val="0F0F0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>
              <a:lnSpc>
                <a:spcPts val="2440"/>
              </a:lnSpc>
            </a:pPr>
            <a:r>
              <a:rPr lang="en-US" sz="2200" dirty="0" err="1"/>
              <a:t>Неговањем</a:t>
            </a:r>
            <a:r>
              <a:rPr lang="en-US" sz="2200" dirty="0"/>
              <a:t> </a:t>
            </a:r>
            <a:r>
              <a:rPr lang="en-US" sz="2200" dirty="0" err="1"/>
              <a:t>окружења</a:t>
            </a:r>
            <a:r>
              <a:rPr lang="en-US" sz="2200" dirty="0"/>
              <a:t> у </a:t>
            </a:r>
            <a:r>
              <a:rPr lang="en-US" sz="2200" dirty="0" err="1"/>
              <a:t>којем</a:t>
            </a:r>
            <a:r>
              <a:rPr lang="en-US" sz="2200" dirty="0"/>
              <a:t> </a:t>
            </a:r>
            <a:r>
              <a:rPr lang="en-US" sz="2200" dirty="0" err="1"/>
              <a:t>ученици</a:t>
            </a:r>
            <a:r>
              <a:rPr lang="sr-Cyrl-RS" sz="2200" dirty="0"/>
              <a:t>/студенти</a:t>
            </a:r>
            <a:r>
              <a:rPr lang="en-US" sz="2200" dirty="0"/>
              <a:t> </a:t>
            </a:r>
            <a:r>
              <a:rPr lang="en-US" sz="2200" dirty="0" err="1"/>
              <a:t>активно</a:t>
            </a:r>
            <a:r>
              <a:rPr lang="en-US" sz="2200" dirty="0"/>
              <a:t> </a:t>
            </a:r>
            <a:r>
              <a:rPr lang="en-US" sz="2200" dirty="0" err="1"/>
              <a:t>учествују</a:t>
            </a:r>
            <a:r>
              <a:rPr lang="en-US" sz="2200" dirty="0"/>
              <a:t> у </a:t>
            </a:r>
            <a:r>
              <a:rPr lang="en-US" sz="2200" dirty="0" err="1"/>
              <a:t>сопственом</a:t>
            </a:r>
            <a:r>
              <a:rPr lang="en-US" sz="2200" dirty="0"/>
              <a:t> </a:t>
            </a:r>
            <a:r>
              <a:rPr lang="en-US" sz="2200" dirty="0" err="1"/>
              <a:t>процесу</a:t>
            </a:r>
            <a:r>
              <a:rPr lang="en-US" sz="2200" dirty="0"/>
              <a:t> </a:t>
            </a:r>
            <a:r>
              <a:rPr lang="en-US" sz="2200" dirty="0" err="1"/>
              <a:t>учења</a:t>
            </a:r>
            <a:r>
              <a:rPr lang="en-US" sz="2200" dirty="0"/>
              <a:t> </a:t>
            </a:r>
            <a:r>
              <a:rPr lang="en-US" sz="2200" dirty="0" err="1"/>
              <a:t>кроз</a:t>
            </a:r>
            <a:r>
              <a:rPr lang="en-US" sz="2200" dirty="0"/>
              <a:t> </a:t>
            </a:r>
            <a:r>
              <a:rPr lang="en-US" sz="2200" dirty="0" err="1"/>
              <a:t>сарадњу</a:t>
            </a:r>
            <a:r>
              <a:rPr lang="en-US" sz="2200" dirty="0"/>
              <a:t> и </a:t>
            </a:r>
            <a:r>
              <a:rPr lang="en-US" sz="2200" dirty="0" err="1"/>
              <a:t>вршњачку</a:t>
            </a:r>
            <a:r>
              <a:rPr lang="en-US" sz="2200" dirty="0"/>
              <a:t> </a:t>
            </a:r>
            <a:r>
              <a:rPr lang="en-US" sz="2200" dirty="0" err="1"/>
              <a:t>инструкцију</a:t>
            </a:r>
            <a:r>
              <a:rPr lang="en-US" sz="2200" dirty="0"/>
              <a:t>, </a:t>
            </a:r>
            <a:r>
              <a:rPr lang="en-US" sz="2200" dirty="0" err="1"/>
              <a:t>ове</a:t>
            </a:r>
            <a:r>
              <a:rPr lang="en-US" sz="2200" dirty="0"/>
              <a:t> </a:t>
            </a:r>
            <a:r>
              <a:rPr lang="en-US" sz="2200" dirty="0" err="1"/>
              <a:t>методе</a:t>
            </a:r>
            <a:r>
              <a:rPr lang="en-US" sz="2200" dirty="0"/>
              <a:t> </a:t>
            </a:r>
            <a:r>
              <a:rPr lang="en-US" sz="2200" dirty="0" err="1"/>
              <a:t>не</a:t>
            </a:r>
            <a:r>
              <a:rPr lang="en-US" sz="2200" dirty="0"/>
              <a:t> </a:t>
            </a:r>
            <a:r>
              <a:rPr lang="en-US" sz="2200" dirty="0" err="1"/>
              <a:t>само</a:t>
            </a:r>
            <a:r>
              <a:rPr lang="en-US" sz="2200" dirty="0"/>
              <a:t> </a:t>
            </a:r>
            <a:r>
              <a:rPr lang="en-US" sz="2200" dirty="0" err="1"/>
              <a:t>да</a:t>
            </a:r>
            <a:r>
              <a:rPr lang="en-US" sz="2200" dirty="0"/>
              <a:t> </a:t>
            </a:r>
            <a:r>
              <a:rPr lang="en-US" sz="2200" dirty="0" err="1"/>
              <a:t>побољшавају</a:t>
            </a:r>
            <a:r>
              <a:rPr lang="en-US" sz="2200" dirty="0"/>
              <a:t> </a:t>
            </a:r>
            <a:r>
              <a:rPr lang="en-US" sz="2200" dirty="0" err="1"/>
              <a:t>стицање</a:t>
            </a:r>
            <a:r>
              <a:rPr lang="en-US" sz="2200" dirty="0"/>
              <a:t> </a:t>
            </a:r>
            <a:r>
              <a:rPr lang="en-US" sz="2200" dirty="0" err="1"/>
              <a:t>знања</a:t>
            </a:r>
            <a:r>
              <a:rPr lang="en-US" sz="2200" dirty="0"/>
              <a:t> </a:t>
            </a:r>
            <a:r>
              <a:rPr lang="en-US" sz="2200" dirty="0" err="1"/>
              <a:t>већ</a:t>
            </a:r>
            <a:r>
              <a:rPr lang="en-US" sz="2200" dirty="0"/>
              <a:t> и </a:t>
            </a:r>
            <a:r>
              <a:rPr lang="en-US" sz="2200" dirty="0" err="1"/>
              <a:t>развијају</a:t>
            </a:r>
            <a:r>
              <a:rPr lang="en-US" sz="2200" dirty="0"/>
              <a:t> </a:t>
            </a:r>
            <a:r>
              <a:rPr lang="en-US" sz="2200" dirty="0" err="1"/>
              <a:t>основне</a:t>
            </a:r>
            <a:r>
              <a:rPr lang="en-US" sz="2200" dirty="0"/>
              <a:t> </a:t>
            </a:r>
            <a:r>
              <a:rPr lang="en-US" sz="2200" dirty="0" err="1"/>
              <a:t>вештине</a:t>
            </a:r>
            <a:r>
              <a:rPr lang="sr-Cyrl-RS" sz="2200" dirty="0"/>
              <a:t> за 21. век</a:t>
            </a:r>
            <a:r>
              <a:rPr lang="en-US" sz="2200" dirty="0"/>
              <a:t> </a:t>
            </a:r>
            <a:r>
              <a:rPr lang="en-US" sz="2200" dirty="0" err="1"/>
              <a:t>које</a:t>
            </a:r>
            <a:r>
              <a:rPr lang="en-US" sz="2200" dirty="0"/>
              <a:t> </a:t>
            </a:r>
            <a:r>
              <a:rPr lang="en-US" sz="2200" dirty="0" err="1"/>
              <a:t>су</a:t>
            </a:r>
            <a:r>
              <a:rPr lang="en-US" sz="2200" dirty="0"/>
              <a:t> </a:t>
            </a:r>
            <a:r>
              <a:rPr lang="en-US" sz="2200" dirty="0" err="1"/>
              <a:t>кључне</a:t>
            </a:r>
            <a:r>
              <a:rPr lang="en-US" sz="2200" dirty="0"/>
              <a:t> у </a:t>
            </a:r>
            <a:r>
              <a:rPr lang="en-US" sz="2200" dirty="0" err="1"/>
              <a:t>савременом</a:t>
            </a:r>
            <a:r>
              <a:rPr lang="en-US" sz="2200" dirty="0"/>
              <a:t> </a:t>
            </a:r>
            <a:r>
              <a:rPr lang="en-US" sz="2200" dirty="0" err="1"/>
              <a:t>образовном</a:t>
            </a:r>
            <a:r>
              <a:rPr lang="en-US" sz="2200" dirty="0"/>
              <a:t> и </a:t>
            </a:r>
            <a:r>
              <a:rPr lang="en-US" sz="2200" dirty="0" err="1"/>
              <a:t>професионалном</a:t>
            </a:r>
            <a:r>
              <a:rPr lang="en-US" sz="2200" dirty="0"/>
              <a:t> </a:t>
            </a:r>
            <a:r>
              <a:rPr lang="en-US" sz="2200" dirty="0" err="1"/>
              <a:t>окружењу</a:t>
            </a:r>
            <a:r>
              <a:rPr lang="en-US" sz="2200" dirty="0"/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074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3D5DB5-86AD-5874-3D65-51CAFE19F03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54280" y="439905"/>
            <a:ext cx="10483431" cy="804265"/>
          </a:xfrm>
        </p:spPr>
        <p:txBody>
          <a:bodyPr/>
          <a:lstStyle/>
          <a:p>
            <a:pPr algn="l" rtl="0"/>
            <a:r>
              <a:rPr lang="en-IE" dirty="0" err="1"/>
              <a:t>Методологије</a:t>
            </a:r>
            <a:r>
              <a:rPr lang="en-IE" dirty="0"/>
              <a:t> </a:t>
            </a:r>
            <a:r>
              <a:rPr lang="en-IE" dirty="0" err="1"/>
              <a:t>вршњачке</a:t>
            </a:r>
            <a:r>
              <a:rPr lang="en-IE" dirty="0"/>
              <a:t> </a:t>
            </a:r>
            <a:r>
              <a:rPr lang="en-IE" dirty="0" err="1"/>
              <a:t>наставе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1579C-0774-7588-293E-1D790C014908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54282" y="1343025"/>
            <a:ext cx="10483429" cy="4961105"/>
          </a:xfrm>
        </p:spPr>
        <p:txBody>
          <a:bodyPr/>
          <a:lstStyle/>
          <a:p>
            <a:pPr algn="just" rtl="0"/>
            <a:r>
              <a:rPr lang="en-GB" sz="2200" dirty="0" err="1"/>
              <a:t>Спровођење</a:t>
            </a:r>
            <a:r>
              <a:rPr lang="en-GB" sz="2200" dirty="0"/>
              <a:t> </a:t>
            </a:r>
            <a:r>
              <a:rPr lang="en-GB" sz="2200" dirty="0" err="1"/>
              <a:t>еф</a:t>
            </a:r>
            <a:r>
              <a:rPr lang="sr-Cyrl-RS" sz="2200" dirty="0"/>
              <a:t>икасне</a:t>
            </a:r>
            <a:r>
              <a:rPr lang="en-GB" sz="2200" dirty="0"/>
              <a:t> </a:t>
            </a:r>
            <a:r>
              <a:rPr lang="en-GB" sz="2200" dirty="0" err="1"/>
              <a:t>вршњачке</a:t>
            </a:r>
            <a:r>
              <a:rPr lang="en-GB" sz="2200" dirty="0"/>
              <a:t> </a:t>
            </a:r>
            <a:r>
              <a:rPr lang="en-GB" sz="2200" dirty="0" err="1"/>
              <a:t>наставе</a:t>
            </a:r>
            <a:r>
              <a:rPr lang="en-GB" sz="2200" dirty="0"/>
              <a:t> </a:t>
            </a:r>
            <a:r>
              <a:rPr lang="en-GB" sz="2200" dirty="0" err="1"/>
              <a:t>укључује</a:t>
            </a:r>
            <a:r>
              <a:rPr lang="en-GB" sz="2200" dirty="0"/>
              <a:t>:</a:t>
            </a:r>
          </a:p>
          <a:p>
            <a:pPr algn="just" rtl="0"/>
            <a:endParaRPr lang="en-GB" sz="2200" dirty="0"/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sr-Cyrl-RS" sz="2200" b="1" dirty="0"/>
              <a:t>с</a:t>
            </a:r>
            <a:r>
              <a:rPr lang="en-GB" sz="2200" b="1" dirty="0" err="1"/>
              <a:t>трукту</a:t>
            </a:r>
            <a:r>
              <a:rPr lang="sr-Cyrl-RS" sz="2200" b="1" dirty="0"/>
              <a:t>иране</a:t>
            </a:r>
            <a:r>
              <a:rPr lang="en-GB" sz="2200" b="1" dirty="0"/>
              <a:t> </a:t>
            </a:r>
            <a:r>
              <a:rPr lang="en-GB" sz="2200" b="1" dirty="0" err="1"/>
              <a:t>сесије</a:t>
            </a:r>
            <a:r>
              <a:rPr lang="en-GB" sz="2200" b="1" dirty="0"/>
              <a:t> </a:t>
            </a:r>
            <a:r>
              <a:rPr lang="en-GB" sz="2200" b="1" dirty="0" err="1"/>
              <a:t>вршњачког</a:t>
            </a:r>
            <a:r>
              <a:rPr lang="en-GB" sz="2200" b="1" dirty="0"/>
              <a:t> </a:t>
            </a:r>
            <a:r>
              <a:rPr lang="en-GB" sz="2200" b="1" dirty="0" err="1"/>
              <a:t>подучавања</a:t>
            </a:r>
            <a:r>
              <a:rPr lang="sr-Cyrl-RS" sz="2200" b="1" dirty="0"/>
              <a:t> </a:t>
            </a:r>
            <a:r>
              <a:rPr lang="en-GB" sz="2200" dirty="0"/>
              <a:t>и </a:t>
            </a:r>
            <a:r>
              <a:rPr lang="en-GB" sz="2200" dirty="0" err="1"/>
              <a:t>осмишљавање</a:t>
            </a:r>
            <a:r>
              <a:rPr lang="en-GB" sz="2200" dirty="0"/>
              <a:t> </a:t>
            </a:r>
            <a:r>
              <a:rPr lang="en-GB" sz="2200" dirty="0" err="1"/>
              <a:t>сесија</a:t>
            </a:r>
            <a:r>
              <a:rPr lang="sr-Cyrl-RS" sz="2200" dirty="0"/>
              <a:t> где </a:t>
            </a:r>
            <a:r>
              <a:rPr lang="en-GB" sz="2200" dirty="0" err="1"/>
              <a:t>ученици</a:t>
            </a:r>
            <a:r>
              <a:rPr lang="sr-Cyrl-RS" sz="2200" dirty="0"/>
              <a:t>/студенти</a:t>
            </a:r>
            <a:r>
              <a:rPr lang="en-GB" sz="2200" dirty="0"/>
              <a:t> </a:t>
            </a:r>
            <a:r>
              <a:rPr lang="en-GB" sz="2200" dirty="0" err="1"/>
              <a:t>могу</a:t>
            </a:r>
            <a:r>
              <a:rPr lang="en-GB" sz="2200" dirty="0"/>
              <a:t> </a:t>
            </a:r>
            <a:r>
              <a:rPr lang="sr-Cyrl-RS" sz="2200" dirty="0"/>
              <a:t>да преузму </a:t>
            </a:r>
            <a:r>
              <a:rPr lang="en-GB" sz="2200" dirty="0" err="1"/>
              <a:t>улогу</a:t>
            </a:r>
            <a:r>
              <a:rPr lang="en-GB" sz="2200" dirty="0"/>
              <a:t> </a:t>
            </a:r>
            <a:r>
              <a:rPr lang="en-GB" sz="2200" dirty="0" err="1"/>
              <a:t>наставника</a:t>
            </a:r>
            <a:r>
              <a:rPr lang="sr-Cyrl-RS" sz="2200" dirty="0"/>
              <a:t>/професора</a:t>
            </a:r>
            <a:r>
              <a:rPr lang="en-GB" sz="2200" dirty="0"/>
              <a:t> у </a:t>
            </a:r>
            <a:r>
              <a:rPr lang="en-GB" sz="2200" dirty="0" err="1"/>
              <a:t>малим</a:t>
            </a:r>
            <a:r>
              <a:rPr lang="en-GB" sz="2200" dirty="0"/>
              <a:t> </a:t>
            </a:r>
            <a:r>
              <a:rPr lang="en-GB" sz="2200" dirty="0" err="1"/>
              <a:t>групама</a:t>
            </a:r>
            <a:r>
              <a:rPr lang="en-GB" sz="2200" dirty="0"/>
              <a:t> </a:t>
            </a:r>
            <a:r>
              <a:rPr lang="en-GB" sz="2200" dirty="0" err="1"/>
              <a:t>или</a:t>
            </a:r>
            <a:r>
              <a:rPr lang="en-GB" sz="2200" dirty="0"/>
              <a:t> </a:t>
            </a:r>
            <a:r>
              <a:rPr lang="en-GB" sz="2200" dirty="0" err="1"/>
              <a:t>паровима</a:t>
            </a:r>
            <a:r>
              <a:rPr lang="en-GB" sz="2200" dirty="0"/>
              <a:t>.</a:t>
            </a:r>
            <a:br>
              <a:rPr lang="en-GB" sz="2200" dirty="0"/>
            </a:br>
            <a:endParaRPr lang="en-GB" sz="2200" dirty="0"/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sr-Cyrl-RS" sz="2200" b="1" dirty="0"/>
              <a:t>о</a:t>
            </a:r>
            <a:r>
              <a:rPr lang="en-GB" sz="2200" b="1" dirty="0" err="1"/>
              <a:t>бук</a:t>
            </a:r>
            <a:r>
              <a:rPr lang="sr-Cyrl-RS" sz="2200" b="1" dirty="0"/>
              <a:t>у</a:t>
            </a:r>
            <a:r>
              <a:rPr lang="en-GB" sz="2200" b="1" dirty="0"/>
              <a:t> </a:t>
            </a:r>
            <a:r>
              <a:rPr lang="sr-Cyrl-RS" sz="2200" b="1" dirty="0"/>
              <a:t>ученика/</a:t>
            </a:r>
            <a:r>
              <a:rPr lang="en-GB" sz="2200" b="1" dirty="0" err="1"/>
              <a:t>студената</a:t>
            </a:r>
            <a:r>
              <a:rPr lang="en-GB" sz="2200" b="1" dirty="0"/>
              <a:t> </a:t>
            </a:r>
            <a:r>
              <a:rPr lang="en-GB" sz="2200" b="1" dirty="0" err="1"/>
              <a:t>за</a:t>
            </a:r>
            <a:r>
              <a:rPr lang="en-GB" sz="2200" b="1" dirty="0"/>
              <a:t> </a:t>
            </a:r>
            <a:r>
              <a:rPr lang="en-GB" sz="2200" b="1" dirty="0" err="1"/>
              <a:t>ефикасну</a:t>
            </a:r>
            <a:r>
              <a:rPr lang="en-GB" sz="2200" b="1" dirty="0"/>
              <a:t> </a:t>
            </a:r>
            <a:r>
              <a:rPr lang="en-GB" sz="2200" b="1" dirty="0" err="1"/>
              <a:t>комуникацију</a:t>
            </a:r>
            <a:r>
              <a:rPr lang="en-GB" sz="2200" b="1" dirty="0"/>
              <a:t>,</a:t>
            </a:r>
            <a:r>
              <a:rPr lang="sr-Cyrl-RS" sz="2200" b="1" dirty="0"/>
              <a:t> </a:t>
            </a:r>
            <a:r>
              <a:rPr lang="en-GB" sz="2200" dirty="0" err="1"/>
              <a:t>подучавајући</a:t>
            </a:r>
            <a:r>
              <a:rPr lang="en-GB" sz="2200" dirty="0"/>
              <a:t> </a:t>
            </a:r>
            <a:r>
              <a:rPr lang="en-GB" sz="2200" dirty="0" err="1"/>
              <a:t>их</a:t>
            </a:r>
            <a:r>
              <a:rPr lang="en-GB" sz="2200" dirty="0"/>
              <a:t> </a:t>
            </a:r>
            <a:r>
              <a:rPr lang="en-GB" sz="2200" dirty="0" err="1"/>
              <a:t>како</a:t>
            </a:r>
            <a:r>
              <a:rPr lang="en-GB" sz="2200" dirty="0"/>
              <a:t> </a:t>
            </a:r>
            <a:r>
              <a:rPr lang="en-GB" sz="2200" dirty="0" err="1"/>
              <a:t>да</a:t>
            </a:r>
            <a:r>
              <a:rPr lang="en-GB" sz="2200" dirty="0"/>
              <a:t> </a:t>
            </a:r>
            <a:r>
              <a:rPr lang="en-GB" sz="2200" dirty="0" err="1"/>
              <a:t>јасно</a:t>
            </a:r>
            <a:r>
              <a:rPr lang="en-GB" sz="2200" dirty="0"/>
              <a:t> </a:t>
            </a:r>
            <a:r>
              <a:rPr lang="en-GB" sz="2200" dirty="0" err="1"/>
              <a:t>објасне</a:t>
            </a:r>
            <a:r>
              <a:rPr lang="en-GB" sz="2200" dirty="0"/>
              <a:t> </a:t>
            </a:r>
            <a:r>
              <a:rPr lang="en-GB" sz="2200" dirty="0" err="1"/>
              <a:t>концепте</a:t>
            </a:r>
            <a:r>
              <a:rPr lang="en-GB" sz="2200" dirty="0"/>
              <a:t> и </a:t>
            </a:r>
            <a:r>
              <a:rPr lang="en-GB" sz="2200" dirty="0" err="1"/>
              <a:t>активно</a:t>
            </a:r>
            <a:r>
              <a:rPr lang="en-GB" sz="2200" dirty="0"/>
              <a:t> </a:t>
            </a:r>
            <a:r>
              <a:rPr lang="en-GB" sz="2200" dirty="0" err="1"/>
              <a:t>слушају</a:t>
            </a:r>
            <a:r>
              <a:rPr lang="en-GB" sz="2200" dirty="0"/>
              <a:t>.</a:t>
            </a:r>
            <a:br>
              <a:rPr lang="en-GB" sz="2200" dirty="0"/>
            </a:br>
            <a:endParaRPr lang="en-GB" sz="2200" dirty="0"/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sr-Cyrl-RS" sz="2200" b="1" dirty="0"/>
              <a:t>п</a:t>
            </a:r>
            <a:r>
              <a:rPr lang="en-GB" sz="2200" b="1" dirty="0" err="1"/>
              <a:t>ружање</a:t>
            </a:r>
            <a:r>
              <a:rPr lang="en-GB" sz="2200" b="1" dirty="0"/>
              <a:t> </a:t>
            </a:r>
            <a:r>
              <a:rPr lang="en-GB" sz="2200" b="1" dirty="0" err="1"/>
              <a:t>помоћних</a:t>
            </a:r>
            <a:r>
              <a:rPr lang="en-GB" sz="2200" b="1" dirty="0"/>
              <a:t> </a:t>
            </a:r>
            <a:r>
              <a:rPr lang="en-GB" sz="2200" b="1" dirty="0" err="1"/>
              <a:t>ресурса</a:t>
            </a:r>
            <a:r>
              <a:rPr lang="sr-Cyrl-RS" sz="2200" b="1" dirty="0"/>
              <a:t>, материјала </a:t>
            </a:r>
            <a:r>
              <a:rPr lang="en-GB" sz="2200" dirty="0"/>
              <a:t>и </a:t>
            </a:r>
            <a:r>
              <a:rPr lang="en-GB" sz="2200" dirty="0" err="1"/>
              <a:t>упутст</a:t>
            </a:r>
            <a:r>
              <a:rPr lang="sr-Cyrl-RS" sz="2200" dirty="0"/>
              <a:t>а</a:t>
            </a:r>
            <a:r>
              <a:rPr lang="en-GB" sz="2200" dirty="0" err="1"/>
              <a:t>ва</a:t>
            </a:r>
            <a:r>
              <a:rPr lang="en-GB" sz="2200" dirty="0"/>
              <a:t> </a:t>
            </a:r>
            <a:r>
              <a:rPr lang="en-GB" sz="2200" dirty="0" err="1"/>
              <a:t>за</a:t>
            </a:r>
            <a:r>
              <a:rPr lang="en-GB" sz="2200" dirty="0"/>
              <a:t> </a:t>
            </a:r>
            <a:r>
              <a:rPr lang="en-GB" sz="2200" dirty="0" err="1"/>
              <a:t>помоћ</a:t>
            </a:r>
            <a:r>
              <a:rPr lang="en-GB" sz="2200" dirty="0"/>
              <a:t> </a:t>
            </a:r>
            <a:r>
              <a:rPr lang="en-GB" sz="2200" dirty="0" err="1"/>
              <a:t>ученицим</a:t>
            </a:r>
            <a:r>
              <a:rPr lang="sr-Cyrl-RS" sz="2200" dirty="0"/>
              <a:t>/студентима и наставницима/професорима </a:t>
            </a:r>
            <a:r>
              <a:rPr lang="en-GB" sz="2200" dirty="0" err="1"/>
              <a:t>да</a:t>
            </a:r>
            <a:r>
              <a:rPr lang="en-GB" sz="2200" dirty="0"/>
              <a:t> </a:t>
            </a:r>
            <a:r>
              <a:rPr lang="en-GB" sz="2200" dirty="0" err="1"/>
              <a:t>припреме</a:t>
            </a:r>
            <a:r>
              <a:rPr lang="en-GB" sz="2200" dirty="0"/>
              <a:t> </a:t>
            </a:r>
            <a:r>
              <a:rPr lang="en-GB" sz="2200" dirty="0" err="1"/>
              <a:t>своје</a:t>
            </a:r>
            <a:r>
              <a:rPr lang="en-GB" sz="2200" dirty="0"/>
              <a:t> </a:t>
            </a:r>
            <a:r>
              <a:rPr lang="en-GB" sz="2200" dirty="0" err="1"/>
              <a:t>часове</a:t>
            </a:r>
            <a:r>
              <a:rPr lang="en-GB" sz="2200" dirty="0"/>
              <a:t>.</a:t>
            </a:r>
            <a:br>
              <a:rPr lang="en-GB" sz="2200" dirty="0"/>
            </a:br>
            <a:endParaRPr lang="en-GB" sz="2200" dirty="0"/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sr-Cyrl-RS" sz="2200" b="1" dirty="0"/>
              <a:t>м</a:t>
            </a:r>
            <a:r>
              <a:rPr lang="en-GB" sz="2200" b="1" dirty="0" err="1"/>
              <a:t>еханизм</a:t>
            </a:r>
            <a:r>
              <a:rPr lang="sr-Cyrl-RS" sz="2200" b="1" dirty="0"/>
              <a:t>е</a:t>
            </a:r>
            <a:r>
              <a:rPr lang="en-GB" sz="2200" b="1" dirty="0"/>
              <a:t> </a:t>
            </a:r>
            <a:r>
              <a:rPr lang="en-GB" sz="2200" b="1" dirty="0" err="1"/>
              <a:t>повратних</a:t>
            </a:r>
            <a:r>
              <a:rPr lang="en-GB" sz="2200" b="1" dirty="0"/>
              <a:t> </a:t>
            </a:r>
            <a:r>
              <a:rPr lang="en-GB" sz="2200" b="1" dirty="0" err="1"/>
              <a:t>информација</a:t>
            </a:r>
            <a:r>
              <a:rPr lang="sr-Cyrl-RS" sz="2200" b="1" dirty="0"/>
              <a:t> </a:t>
            </a:r>
            <a:r>
              <a:rPr lang="en-GB" sz="2200" dirty="0" err="1"/>
              <a:t>да</a:t>
            </a:r>
            <a:r>
              <a:rPr lang="en-GB" sz="2200" dirty="0"/>
              <a:t> </a:t>
            </a:r>
            <a:r>
              <a:rPr lang="sr-Cyrl-RS" sz="2200" dirty="0"/>
              <a:t>се </a:t>
            </a:r>
            <a:r>
              <a:rPr lang="en-GB" sz="2200" dirty="0" err="1"/>
              <a:t>успостав</a:t>
            </a:r>
            <a:r>
              <a:rPr lang="sr-Cyrl-RS" sz="2200" dirty="0"/>
              <a:t>е</a:t>
            </a:r>
            <a:r>
              <a:rPr lang="en-GB" sz="2200" dirty="0"/>
              <a:t> </a:t>
            </a:r>
            <a:r>
              <a:rPr lang="en-GB" sz="2200" dirty="0" err="1"/>
              <a:t>методе</a:t>
            </a:r>
            <a:r>
              <a:rPr lang="en-GB" sz="2200" dirty="0"/>
              <a:t> </a:t>
            </a:r>
            <a:r>
              <a:rPr lang="en-GB" sz="2200" dirty="0" err="1"/>
              <a:t>за</a:t>
            </a:r>
            <a:r>
              <a:rPr lang="en-GB" sz="2200" dirty="0"/>
              <a:t> </a:t>
            </a:r>
            <a:r>
              <a:rPr lang="en-GB" sz="2200" dirty="0" err="1"/>
              <a:t>наставнике</a:t>
            </a:r>
            <a:r>
              <a:rPr lang="sr-Cyrl-RS" sz="2200" dirty="0"/>
              <a:t>/професоре</a:t>
            </a:r>
            <a:r>
              <a:rPr lang="en-GB" sz="2200" dirty="0"/>
              <a:t> и </a:t>
            </a:r>
            <a:r>
              <a:rPr lang="en-GB" sz="2200" dirty="0" err="1"/>
              <a:t>вршњаке</a:t>
            </a:r>
            <a:r>
              <a:rPr lang="sr-Cyrl-RS" sz="2200" dirty="0"/>
              <a:t>/колеге</a:t>
            </a:r>
            <a:r>
              <a:rPr lang="en-GB" sz="2200" dirty="0"/>
              <a:t> </a:t>
            </a:r>
            <a:r>
              <a:rPr lang="en-GB" sz="2200" dirty="0" err="1"/>
              <a:t>да</a:t>
            </a:r>
            <a:r>
              <a:rPr lang="en-GB" sz="2200" dirty="0"/>
              <a:t> </a:t>
            </a:r>
            <a:r>
              <a:rPr lang="en-GB" sz="2200" dirty="0" err="1"/>
              <a:t>дају</a:t>
            </a:r>
            <a:r>
              <a:rPr lang="en-GB" sz="2200" dirty="0"/>
              <a:t> </a:t>
            </a:r>
            <a:r>
              <a:rPr lang="en-GB" sz="2200" dirty="0" err="1"/>
              <a:t>конструктивну</a:t>
            </a:r>
            <a:r>
              <a:rPr lang="en-GB" sz="2200" dirty="0"/>
              <a:t> </a:t>
            </a:r>
            <a:r>
              <a:rPr lang="en-GB" sz="2200" dirty="0" err="1"/>
              <a:t>повратну</a:t>
            </a:r>
            <a:r>
              <a:rPr lang="en-GB" sz="2200" dirty="0"/>
              <a:t> </a:t>
            </a:r>
            <a:r>
              <a:rPr lang="en-GB" sz="2200" dirty="0" err="1"/>
              <a:t>информацију</a:t>
            </a:r>
            <a:r>
              <a:rPr lang="en-GB" sz="2200" dirty="0"/>
              <a:t> о </a:t>
            </a:r>
            <a:r>
              <a:rPr lang="en-GB" sz="2200" dirty="0" err="1"/>
              <a:t>подучавању</a:t>
            </a:r>
            <a:r>
              <a:rPr lang="en-GB" sz="2200" dirty="0"/>
              <a:t> и </a:t>
            </a:r>
            <a:r>
              <a:rPr lang="en-GB" sz="2200" dirty="0" err="1"/>
              <a:t>разумевању</a:t>
            </a:r>
            <a:r>
              <a:rPr lang="en-GB" sz="2200" dirty="0"/>
              <a:t>.</a:t>
            </a:r>
            <a:endParaRPr lang="en-IE" sz="2200" dirty="0"/>
          </a:p>
        </p:txBody>
      </p:sp>
    </p:spTree>
    <p:extLst>
      <p:ext uri="{BB962C8B-B14F-4D97-AF65-F5344CB8AC3E}">
        <p14:creationId xmlns:p14="http://schemas.microsoft.com/office/powerpoint/2010/main" val="11909028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FCCA58-E6AE-D030-CB6C-0809439C7D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54282" y="523547"/>
            <a:ext cx="10483431" cy="804265"/>
          </a:xfrm>
          <a:noFill/>
        </p:spPr>
        <p:txBody>
          <a:bodyPr anchor="ctr"/>
          <a:lstStyle/>
          <a:p>
            <a:pPr algn="l" rtl="0"/>
            <a:endParaRPr lang="en-US" sz="2800" dirty="0">
              <a:solidFill>
                <a:srgbClr val="AD4097"/>
              </a:solidFill>
            </a:endParaRPr>
          </a:p>
          <a:p>
            <a:pPr algn="l" rtl="0"/>
            <a:r>
              <a:rPr lang="en-GB" sz="2800" dirty="0">
                <a:solidFill>
                  <a:srgbClr val="AD4097"/>
                </a:solidFill>
              </a:rPr>
              <a:t>МОЋ ИЗ</a:t>
            </a:r>
            <a:r>
              <a:rPr lang="sr-Cyrl-RS" sz="2800" dirty="0">
                <a:solidFill>
                  <a:srgbClr val="AD4097"/>
                </a:solidFill>
              </a:rPr>
              <a:t>ОКРЕНУТЕ</a:t>
            </a:r>
            <a:r>
              <a:rPr lang="en-GB" sz="2800" dirty="0">
                <a:solidFill>
                  <a:srgbClr val="AD4097"/>
                </a:solidFill>
              </a:rPr>
              <a:t> УЧИОНИЦЕ</a:t>
            </a:r>
          </a:p>
          <a:p>
            <a:pPr algn="l" rtl="0"/>
            <a:endParaRPr lang="en-GB" sz="2800" dirty="0">
              <a:solidFill>
                <a:srgbClr val="AD4097"/>
              </a:solidFill>
            </a:endParaRP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09316" y="1327812"/>
            <a:ext cx="10483429" cy="4439577"/>
          </a:xfrm>
        </p:spPr>
        <p:txBody>
          <a:bodyPr/>
          <a:lstStyle/>
          <a:p>
            <a:pPr algn="just" rtl="0">
              <a:lnSpc>
                <a:spcPts val="2440"/>
              </a:lnSpc>
            </a:pPr>
            <a:r>
              <a:rPr lang="sr-Cyrl-RS" sz="2000" dirty="0"/>
              <a:t>Изокренута</a:t>
            </a:r>
            <a:r>
              <a:rPr lang="en-US" sz="2000" dirty="0"/>
              <a:t> </a:t>
            </a:r>
            <a:r>
              <a:rPr lang="en-US" sz="2000" dirty="0" err="1"/>
              <a:t>учионица</a:t>
            </a:r>
            <a:r>
              <a:rPr lang="en-US" sz="2000" dirty="0"/>
              <a:t> </a:t>
            </a:r>
            <a:r>
              <a:rPr lang="en-US" sz="2000" dirty="0" err="1"/>
              <a:t>је</a:t>
            </a:r>
            <a:r>
              <a:rPr lang="en-US" sz="2000" dirty="0"/>
              <a:t> </a:t>
            </a:r>
            <a:r>
              <a:rPr lang="en-US" sz="2000" dirty="0" err="1"/>
              <a:t>педагошки</a:t>
            </a:r>
            <a:r>
              <a:rPr lang="en-US" sz="2000" dirty="0"/>
              <a:t> </a:t>
            </a:r>
            <a:r>
              <a:rPr lang="en-US" sz="2000" dirty="0" err="1"/>
              <a:t>приступ</a:t>
            </a:r>
            <a:r>
              <a:rPr lang="en-US" sz="2000" dirty="0"/>
              <a:t> </a:t>
            </a:r>
            <a:r>
              <a:rPr lang="en-US" sz="2000" dirty="0" err="1"/>
              <a:t>где</a:t>
            </a:r>
            <a:r>
              <a:rPr lang="en-US" sz="2000" dirty="0"/>
              <a:t> </a:t>
            </a:r>
            <a:r>
              <a:rPr lang="en-US" sz="2000" dirty="0" err="1"/>
              <a:t>су</a:t>
            </a:r>
            <a:r>
              <a:rPr lang="en-US" sz="2000" dirty="0"/>
              <a:t> </a:t>
            </a:r>
            <a:r>
              <a:rPr lang="en-US" sz="2000" dirty="0" err="1"/>
              <a:t>традиционални</a:t>
            </a:r>
            <a:r>
              <a:rPr lang="en-US" sz="2000" dirty="0"/>
              <a:t> </a:t>
            </a:r>
            <a:r>
              <a:rPr lang="en-US" sz="2000" dirty="0" err="1"/>
              <a:t>модели</a:t>
            </a:r>
            <a:r>
              <a:rPr lang="en-US" sz="2000" dirty="0"/>
              <a:t> </a:t>
            </a:r>
            <a:r>
              <a:rPr lang="en-US" sz="2000" dirty="0" err="1"/>
              <a:t>учења</a:t>
            </a:r>
            <a:r>
              <a:rPr lang="en-US" sz="2000" dirty="0"/>
              <a:t> </a:t>
            </a:r>
            <a:r>
              <a:rPr lang="en-US" sz="2000" dirty="0" err="1"/>
              <a:t>обрнути</a:t>
            </a:r>
            <a:r>
              <a:rPr lang="en-US" sz="2000" dirty="0"/>
              <a:t>. </a:t>
            </a:r>
            <a:r>
              <a:rPr lang="en-US" sz="2000" dirty="0" err="1"/>
              <a:t>Уместо</a:t>
            </a:r>
            <a:r>
              <a:rPr lang="en-US" sz="2000" dirty="0"/>
              <a:t> </a:t>
            </a:r>
            <a:r>
              <a:rPr lang="en-US" sz="2000" dirty="0" err="1"/>
              <a:t>да</a:t>
            </a:r>
            <a:r>
              <a:rPr lang="en-US" sz="2000" dirty="0"/>
              <a:t> </a:t>
            </a:r>
            <a:r>
              <a:rPr lang="en-US" sz="2000" dirty="0" err="1"/>
              <a:t>уводе</a:t>
            </a:r>
            <a:r>
              <a:rPr lang="en-US" sz="2000" dirty="0"/>
              <a:t> </a:t>
            </a:r>
            <a:r>
              <a:rPr lang="en-US" sz="2000" dirty="0" err="1"/>
              <a:t>нови</a:t>
            </a:r>
            <a:r>
              <a:rPr lang="en-US" sz="2000" dirty="0"/>
              <a:t> </a:t>
            </a:r>
            <a:r>
              <a:rPr lang="en-US" sz="2000" dirty="0" err="1"/>
              <a:t>садржај</a:t>
            </a:r>
            <a:r>
              <a:rPr lang="en-US" sz="2000" dirty="0"/>
              <a:t>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 err="1"/>
              <a:t>часу</a:t>
            </a:r>
            <a:r>
              <a:rPr lang="en-US" sz="2000" dirty="0"/>
              <a:t>, </a:t>
            </a:r>
            <a:r>
              <a:rPr lang="en-US" sz="2000" dirty="0" err="1"/>
              <a:t>ученици</a:t>
            </a:r>
            <a:r>
              <a:rPr lang="sr-Cyrl-RS" sz="2000" dirty="0"/>
              <a:t>/студенти</a:t>
            </a:r>
            <a:r>
              <a:rPr lang="en-US" sz="2000" dirty="0"/>
              <a:t> </a:t>
            </a:r>
            <a:r>
              <a:rPr lang="en-US" sz="2000" dirty="0" err="1"/>
              <a:t>се</a:t>
            </a:r>
            <a:r>
              <a:rPr lang="en-US" sz="2000" dirty="0"/>
              <a:t> </a:t>
            </a:r>
            <a:r>
              <a:rPr lang="en-US" sz="2000" dirty="0" err="1"/>
              <a:t>прво</a:t>
            </a:r>
            <a:r>
              <a:rPr lang="en-US" sz="2000" dirty="0"/>
              <a:t> </a:t>
            </a:r>
            <a:r>
              <a:rPr lang="en-US" sz="2000" dirty="0" err="1"/>
              <a:t>сусрећу</a:t>
            </a:r>
            <a:r>
              <a:rPr lang="en-US" sz="2000" dirty="0"/>
              <a:t> </a:t>
            </a:r>
            <a:r>
              <a:rPr lang="en-US" sz="2000" dirty="0" err="1"/>
              <a:t>са</a:t>
            </a:r>
            <a:r>
              <a:rPr lang="en-US" sz="2000" dirty="0"/>
              <a:t> </a:t>
            </a:r>
            <a:r>
              <a:rPr lang="en-US" sz="2000" dirty="0" err="1"/>
              <a:t>новим</a:t>
            </a:r>
            <a:r>
              <a:rPr lang="en-US" sz="2000" dirty="0"/>
              <a:t> </a:t>
            </a:r>
            <a:r>
              <a:rPr lang="en-US" sz="2000" dirty="0" err="1"/>
              <a:t>материјалом</a:t>
            </a:r>
            <a:r>
              <a:rPr lang="en-US" sz="2000" dirty="0"/>
              <a:t> </a:t>
            </a:r>
            <a:r>
              <a:rPr lang="en-US" sz="2000" dirty="0" err="1"/>
              <a:t>ван</a:t>
            </a:r>
            <a:r>
              <a:rPr lang="en-US" sz="2000" dirty="0"/>
              <a:t> </a:t>
            </a:r>
            <a:r>
              <a:rPr lang="en-US" sz="2000" dirty="0" err="1"/>
              <a:t>часа</a:t>
            </a:r>
            <a:r>
              <a:rPr lang="en-US" sz="2000" dirty="0"/>
              <a:t>, </a:t>
            </a:r>
            <a:r>
              <a:rPr lang="en-US" sz="2000" dirty="0" err="1"/>
              <a:t>обично</a:t>
            </a:r>
            <a:r>
              <a:rPr lang="en-US" sz="2000" dirty="0"/>
              <a:t> </a:t>
            </a:r>
            <a:r>
              <a:rPr lang="en-US" sz="2000" dirty="0" err="1"/>
              <a:t>кроз</a:t>
            </a:r>
            <a:r>
              <a:rPr lang="en-US" sz="2000" dirty="0"/>
              <a:t> </a:t>
            </a:r>
            <a:r>
              <a:rPr lang="en-US" sz="2000" dirty="0" err="1"/>
              <a:t>видео</a:t>
            </a:r>
            <a:r>
              <a:rPr lang="en-US" sz="2000" dirty="0"/>
              <a:t> </a:t>
            </a:r>
            <a:r>
              <a:rPr lang="en-US" sz="2000" dirty="0" err="1"/>
              <a:t>предавања</a:t>
            </a:r>
            <a:r>
              <a:rPr lang="en-US" sz="2000" dirty="0"/>
              <a:t> </a:t>
            </a:r>
            <a:r>
              <a:rPr lang="en-US" sz="2000" dirty="0" err="1"/>
              <a:t>или</a:t>
            </a:r>
            <a:r>
              <a:rPr lang="en-US" sz="2000" dirty="0"/>
              <a:t> </a:t>
            </a:r>
            <a:r>
              <a:rPr lang="en-US" sz="2000" dirty="0" err="1"/>
              <a:t>задатке</a:t>
            </a:r>
            <a:r>
              <a:rPr lang="en-US" sz="2000" dirty="0"/>
              <a:t> </a:t>
            </a:r>
            <a:r>
              <a:rPr lang="en-US" sz="2000" dirty="0" err="1"/>
              <a:t>за</a:t>
            </a:r>
            <a:r>
              <a:rPr lang="en-US" sz="2000" dirty="0"/>
              <a:t> </a:t>
            </a:r>
            <a:r>
              <a:rPr lang="en-US" sz="2000" dirty="0" err="1"/>
              <a:t>читање</a:t>
            </a:r>
            <a:r>
              <a:rPr lang="sr-Cyrl-RS" sz="2000" dirty="0"/>
              <a:t>, а затим се наставно в</a:t>
            </a:r>
            <a:r>
              <a:rPr lang="en-US" sz="2000" dirty="0" err="1"/>
              <a:t>реме</a:t>
            </a:r>
            <a:r>
              <a:rPr lang="en-US" sz="2000" dirty="0"/>
              <a:t> </a:t>
            </a:r>
            <a:r>
              <a:rPr lang="en-US" sz="2000" dirty="0" err="1"/>
              <a:t>користи</a:t>
            </a:r>
            <a:r>
              <a:rPr lang="en-US" sz="2000" dirty="0"/>
              <a:t> </a:t>
            </a:r>
            <a:r>
              <a:rPr lang="en-US" sz="2000" dirty="0" err="1"/>
              <a:t>за</a:t>
            </a:r>
            <a:r>
              <a:rPr lang="en-US" sz="2000" dirty="0"/>
              <a:t> </a:t>
            </a:r>
            <a:r>
              <a:rPr lang="en-US" sz="2000" dirty="0" err="1"/>
              <a:t>активности</a:t>
            </a:r>
            <a:r>
              <a:rPr lang="en-US" sz="2000" dirty="0"/>
              <a:t> </a:t>
            </a:r>
            <a:r>
              <a:rPr lang="en-US" sz="2000" dirty="0" err="1"/>
              <a:t>које</a:t>
            </a:r>
            <a:r>
              <a:rPr lang="en-US" sz="2000" dirty="0"/>
              <a:t> </a:t>
            </a:r>
            <a:r>
              <a:rPr lang="en-US" sz="2000" dirty="0" err="1"/>
              <a:t>продубљују</a:t>
            </a:r>
            <a:r>
              <a:rPr lang="en-US" sz="2000" dirty="0"/>
              <a:t> </a:t>
            </a:r>
            <a:r>
              <a:rPr lang="en-US" sz="2000" dirty="0" err="1"/>
              <a:t>разумевање</a:t>
            </a:r>
            <a:r>
              <a:rPr lang="en-US" sz="2000" dirty="0"/>
              <a:t> </a:t>
            </a:r>
            <a:r>
              <a:rPr lang="en-US" sz="2000" dirty="0" err="1"/>
              <a:t>кроз</a:t>
            </a:r>
            <a:r>
              <a:rPr lang="en-US" sz="2000" dirty="0"/>
              <a:t> </a:t>
            </a:r>
            <a:r>
              <a:rPr lang="en-US" sz="2000" dirty="0" err="1"/>
              <a:t>дискусију</a:t>
            </a:r>
            <a:r>
              <a:rPr lang="en-US" sz="2000" dirty="0"/>
              <a:t>, </a:t>
            </a:r>
            <a:r>
              <a:rPr lang="en-US" sz="2000" dirty="0" err="1"/>
              <a:t>решавање</a:t>
            </a:r>
            <a:r>
              <a:rPr lang="en-US" sz="2000" dirty="0"/>
              <a:t> </a:t>
            </a:r>
            <a:r>
              <a:rPr lang="en-US" sz="2000" dirty="0" err="1"/>
              <a:t>проблема</a:t>
            </a:r>
            <a:r>
              <a:rPr lang="en-US" sz="2000" dirty="0"/>
              <a:t> </a:t>
            </a:r>
            <a:r>
              <a:rPr lang="en-US" sz="2000" dirty="0" err="1"/>
              <a:t>или</a:t>
            </a:r>
            <a:r>
              <a:rPr lang="en-US" sz="2000" dirty="0"/>
              <a:t> </a:t>
            </a:r>
            <a:r>
              <a:rPr lang="en-US" sz="2000" dirty="0" err="1"/>
              <a:t>практичну</a:t>
            </a:r>
            <a:r>
              <a:rPr lang="en-US" sz="2000" dirty="0"/>
              <a:t> </a:t>
            </a:r>
            <a:r>
              <a:rPr lang="en-US" sz="2000" dirty="0" err="1"/>
              <a:t>примену</a:t>
            </a:r>
            <a:r>
              <a:rPr lang="en-US" sz="2000" dirty="0"/>
              <a:t>.</a:t>
            </a:r>
          </a:p>
          <a:p>
            <a:pPr algn="just" rtl="0">
              <a:lnSpc>
                <a:spcPts val="2440"/>
              </a:lnSpc>
            </a:pPr>
            <a:endParaRPr lang="en-US" sz="2000" dirty="0"/>
          </a:p>
          <a:p>
            <a:pPr algn="just" rtl="0">
              <a:lnSpc>
                <a:spcPts val="2440"/>
              </a:lnSpc>
            </a:pPr>
            <a:r>
              <a:rPr lang="sr-Cyrl-RS" sz="2000" dirty="0"/>
              <a:t>Ч</a:t>
            </a:r>
            <a:r>
              <a:rPr lang="en-US" sz="2000" dirty="0" err="1"/>
              <a:t>асови</a:t>
            </a:r>
            <a:r>
              <a:rPr lang="sr-Cyrl-RS" sz="2000" dirty="0"/>
              <a:t> у изокренутој учионици</a:t>
            </a:r>
            <a:r>
              <a:rPr lang="en-US" sz="2000" dirty="0"/>
              <a:t> </a:t>
            </a:r>
            <a:r>
              <a:rPr lang="en-US" sz="2000" dirty="0" err="1"/>
              <a:t>су</a:t>
            </a:r>
            <a:r>
              <a:rPr lang="en-US" sz="2000" dirty="0"/>
              <a:t> </a:t>
            </a:r>
            <a:r>
              <a:rPr lang="en-US" sz="2000" dirty="0" err="1"/>
              <a:t>дизајнирани</a:t>
            </a:r>
            <a:r>
              <a:rPr lang="en-US" sz="2000" dirty="0"/>
              <a:t> </a:t>
            </a:r>
            <a:r>
              <a:rPr lang="en-US" sz="2000" dirty="0" err="1"/>
              <a:t>да</a:t>
            </a:r>
            <a:r>
              <a:rPr lang="en-US" sz="2000" dirty="0"/>
              <a:t> </a:t>
            </a:r>
            <a:r>
              <a:rPr lang="en-US" sz="2000" dirty="0" err="1"/>
              <a:t>буду</a:t>
            </a:r>
            <a:r>
              <a:rPr lang="en-US" sz="2000" dirty="0"/>
              <a:t> </a:t>
            </a:r>
            <a:r>
              <a:rPr lang="en-US" sz="2000" dirty="0" err="1"/>
              <a:t>флуидни</a:t>
            </a:r>
            <a:r>
              <a:rPr lang="en-US" sz="2000" dirty="0"/>
              <a:t>/</a:t>
            </a:r>
            <a:r>
              <a:rPr lang="en-US" sz="2000" dirty="0" err="1"/>
              <a:t>флексибилни</a:t>
            </a:r>
            <a:r>
              <a:rPr lang="en-US" sz="2000" dirty="0"/>
              <a:t>. </a:t>
            </a:r>
            <a:r>
              <a:rPr lang="en-US" sz="2000" dirty="0" err="1"/>
              <a:t>Увођење</a:t>
            </a:r>
            <a:r>
              <a:rPr lang="en-US" sz="2000" dirty="0"/>
              <a:t> </a:t>
            </a:r>
            <a:r>
              <a:rPr lang="en-US" sz="2000" dirty="0" err="1"/>
              <a:t>концепта</a:t>
            </a:r>
            <a:r>
              <a:rPr lang="en-US" sz="2000" dirty="0"/>
              <a:t> </a:t>
            </a:r>
            <a:r>
              <a:rPr lang="en-US" sz="2000" dirty="0" err="1"/>
              <a:t>ван</a:t>
            </a:r>
            <a:r>
              <a:rPr lang="en-US" sz="2000" dirty="0"/>
              <a:t> </a:t>
            </a:r>
            <a:r>
              <a:rPr lang="en-US" sz="2000" dirty="0" err="1"/>
              <a:t>учионице</a:t>
            </a:r>
            <a:r>
              <a:rPr lang="en-US" sz="2000" dirty="0"/>
              <a:t> (</a:t>
            </a:r>
            <a:r>
              <a:rPr lang="en-US" sz="2000" dirty="0" err="1"/>
              <a:t>обично</a:t>
            </a:r>
            <a:r>
              <a:rPr lang="en-US" sz="2000" dirty="0"/>
              <a:t> </a:t>
            </a:r>
            <a:r>
              <a:rPr lang="en-US" sz="2000" dirty="0" err="1"/>
              <a:t>као</a:t>
            </a:r>
            <a:r>
              <a:rPr lang="en-US" sz="2000" dirty="0"/>
              <a:t> </a:t>
            </a:r>
            <a:r>
              <a:rPr lang="en-US" sz="2000" dirty="0" err="1"/>
              <a:t>домаћи</a:t>
            </a:r>
            <a:r>
              <a:rPr lang="en-US" sz="2000" dirty="0"/>
              <a:t> </a:t>
            </a:r>
            <a:r>
              <a:rPr lang="en-US" sz="2000" dirty="0" err="1"/>
              <a:t>задатак</a:t>
            </a:r>
            <a:r>
              <a:rPr lang="en-US" sz="2000" dirty="0"/>
              <a:t>) </a:t>
            </a:r>
            <a:r>
              <a:rPr lang="en-US" sz="2000" dirty="0" err="1"/>
              <a:t>омогућава</a:t>
            </a:r>
            <a:r>
              <a:rPr lang="en-US" sz="2000" dirty="0"/>
              <a:t> </a:t>
            </a:r>
            <a:r>
              <a:rPr lang="en-US" sz="2000" dirty="0" err="1"/>
              <a:t>ученицима</a:t>
            </a:r>
            <a:r>
              <a:rPr lang="sr-Cyrl-RS" sz="2000" dirty="0"/>
              <a:t>/студентима</a:t>
            </a:r>
            <a:r>
              <a:rPr lang="en-US" sz="2000" dirty="0"/>
              <a:t> </a:t>
            </a:r>
            <a:r>
              <a:rPr lang="en-US" sz="2000" dirty="0" err="1"/>
              <a:t>да</a:t>
            </a:r>
            <a:r>
              <a:rPr lang="en-US" sz="2000" dirty="0"/>
              <a:t> </a:t>
            </a:r>
            <a:r>
              <a:rPr lang="en-US" sz="2000" dirty="0" err="1"/>
              <a:t>истражују</a:t>
            </a:r>
            <a:r>
              <a:rPr lang="en-US" sz="2000" dirty="0"/>
              <a:t> </a:t>
            </a:r>
            <a:r>
              <a:rPr lang="en-US" sz="2000" dirty="0" err="1"/>
              <a:t>нови</a:t>
            </a:r>
            <a:r>
              <a:rPr lang="en-US" sz="2000" dirty="0"/>
              <a:t> </a:t>
            </a:r>
            <a:r>
              <a:rPr lang="en-US" sz="2000" dirty="0" err="1"/>
              <a:t>садржај</a:t>
            </a:r>
            <a:r>
              <a:rPr lang="en-US" sz="2000" dirty="0"/>
              <a:t> и </a:t>
            </a:r>
            <a:r>
              <a:rPr lang="en-US" sz="2000" dirty="0" err="1"/>
              <a:t>материјал</a:t>
            </a:r>
            <a:r>
              <a:rPr lang="en-US" sz="2000" dirty="0"/>
              <a:t> </a:t>
            </a:r>
            <a:r>
              <a:rPr lang="en-US" sz="2000" dirty="0" err="1"/>
              <a:t>за</a:t>
            </a:r>
            <a:r>
              <a:rPr lang="en-US" sz="2000" dirty="0"/>
              <a:t> </a:t>
            </a:r>
            <a:r>
              <a:rPr lang="en-US" sz="2000" dirty="0" err="1"/>
              <a:t>учење</a:t>
            </a:r>
            <a:r>
              <a:rPr lang="en-US" sz="2000" dirty="0"/>
              <a:t> </a:t>
            </a:r>
            <a:r>
              <a:rPr lang="en-US" sz="2000" dirty="0" err="1"/>
              <a:t>сопственим</a:t>
            </a:r>
            <a:r>
              <a:rPr lang="en-US" sz="2000" dirty="0"/>
              <a:t> </a:t>
            </a:r>
            <a:r>
              <a:rPr lang="en-US" sz="2000" dirty="0" err="1"/>
              <a:t>темпом</a:t>
            </a:r>
            <a:r>
              <a:rPr lang="en-US" sz="2000" dirty="0"/>
              <a:t>. </a:t>
            </a:r>
            <a:r>
              <a:rPr lang="en-US" sz="2000" dirty="0" err="1"/>
              <a:t>Видео</a:t>
            </a:r>
            <a:r>
              <a:rPr lang="en-US" sz="2000" dirty="0"/>
              <a:t> </a:t>
            </a:r>
            <a:r>
              <a:rPr lang="en-US" sz="2000" dirty="0" err="1"/>
              <a:t>лекције</a:t>
            </a:r>
            <a:r>
              <a:rPr lang="en-US" sz="2000" dirty="0"/>
              <a:t> </a:t>
            </a:r>
            <a:r>
              <a:rPr lang="en-US" sz="2000" dirty="0" err="1"/>
              <a:t>су</a:t>
            </a:r>
            <a:r>
              <a:rPr lang="en-US" sz="2000" dirty="0"/>
              <a:t> </a:t>
            </a:r>
            <a:r>
              <a:rPr lang="en-US" sz="2000" dirty="0" err="1"/>
              <a:t>ослонац</a:t>
            </a:r>
            <a:r>
              <a:rPr lang="en-US" sz="2000" dirty="0"/>
              <a:t> </a:t>
            </a:r>
            <a:r>
              <a:rPr lang="sr-Cyrl-RS" sz="2000" dirty="0"/>
              <a:t>изокренуте</a:t>
            </a:r>
            <a:r>
              <a:rPr lang="en-US" sz="2000" dirty="0"/>
              <a:t> </a:t>
            </a:r>
            <a:r>
              <a:rPr lang="en-US" sz="2000" dirty="0" err="1"/>
              <a:t>учионице</a:t>
            </a:r>
            <a:r>
              <a:rPr lang="en-US" sz="2000" dirty="0"/>
              <a:t> с </a:t>
            </a:r>
            <a:r>
              <a:rPr lang="en-US" sz="2000" dirty="0" err="1"/>
              <a:t>обзиром</a:t>
            </a:r>
            <a:r>
              <a:rPr lang="en-US" sz="2000" dirty="0"/>
              <a:t>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 err="1"/>
              <a:t>то</a:t>
            </a:r>
            <a:r>
              <a:rPr lang="en-US" sz="2000" dirty="0"/>
              <a:t> </a:t>
            </a:r>
            <a:r>
              <a:rPr lang="en-US" sz="2000" dirty="0" err="1"/>
              <a:t>да</a:t>
            </a:r>
            <a:r>
              <a:rPr lang="en-US" sz="2000" dirty="0"/>
              <a:t> </a:t>
            </a:r>
            <a:r>
              <a:rPr lang="en-US" sz="2000" dirty="0" err="1"/>
              <a:t>се</a:t>
            </a:r>
            <a:r>
              <a:rPr lang="en-US" sz="2000" dirty="0"/>
              <a:t> </a:t>
            </a:r>
            <a:r>
              <a:rPr lang="en-US" sz="2000" dirty="0" err="1"/>
              <a:t>могу</a:t>
            </a:r>
            <a:r>
              <a:rPr lang="en-US" sz="2000" dirty="0"/>
              <a:t> </a:t>
            </a:r>
            <a:r>
              <a:rPr lang="en-US" sz="2000" dirty="0" err="1"/>
              <a:t>гледати</a:t>
            </a:r>
            <a:r>
              <a:rPr lang="en-US" sz="2000" dirty="0"/>
              <a:t> </a:t>
            </a:r>
            <a:r>
              <a:rPr lang="en-US" sz="2000" dirty="0" err="1"/>
              <a:t>више</a:t>
            </a:r>
            <a:r>
              <a:rPr lang="en-US" sz="2000" dirty="0"/>
              <a:t> </a:t>
            </a:r>
            <a:r>
              <a:rPr lang="en-US" sz="2000" dirty="0" err="1"/>
              <a:t>пута</a:t>
            </a:r>
            <a:r>
              <a:rPr lang="en-US" sz="2000" dirty="0"/>
              <a:t> </a:t>
            </a:r>
            <a:r>
              <a:rPr lang="en-US" sz="2000" dirty="0" err="1"/>
              <a:t>док</a:t>
            </a:r>
            <a:r>
              <a:rPr lang="en-US" sz="2000" dirty="0"/>
              <a:t> </a:t>
            </a:r>
            <a:r>
              <a:rPr lang="en-US" sz="2000" dirty="0" err="1"/>
              <a:t>ученик</a:t>
            </a:r>
            <a:r>
              <a:rPr lang="sr-Cyrl-RS" sz="2000" dirty="0"/>
              <a:t>/студент</a:t>
            </a:r>
            <a:r>
              <a:rPr lang="en-US" sz="2000" dirty="0"/>
              <a:t> </a:t>
            </a:r>
            <a:r>
              <a:rPr lang="en-US" sz="2000" dirty="0" err="1"/>
              <a:t>добро</a:t>
            </a:r>
            <a:r>
              <a:rPr lang="en-US" sz="2000" dirty="0"/>
              <a:t> </a:t>
            </a:r>
            <a:r>
              <a:rPr lang="en-US" sz="2000" dirty="0" err="1"/>
              <a:t>не</a:t>
            </a:r>
            <a:r>
              <a:rPr lang="en-US" sz="2000" dirty="0"/>
              <a:t> </a:t>
            </a:r>
            <a:r>
              <a:rPr lang="en-US" sz="2000" dirty="0" err="1"/>
              <a:t>схвати</a:t>
            </a:r>
            <a:r>
              <a:rPr lang="en-US" sz="2000" dirty="0"/>
              <a:t> </a:t>
            </a:r>
            <a:r>
              <a:rPr lang="en-US" sz="2000" dirty="0" err="1"/>
              <a:t>садржај</a:t>
            </a:r>
            <a:r>
              <a:rPr lang="en-US" sz="2000" dirty="0"/>
              <a:t>.</a:t>
            </a:r>
          </a:p>
          <a:p>
            <a:pPr algn="just" rtl="0">
              <a:lnSpc>
                <a:spcPts val="2440"/>
              </a:lnSpc>
            </a:pPr>
            <a:endParaRPr lang="en-US" sz="2000" dirty="0"/>
          </a:p>
          <a:p>
            <a:pPr algn="just" rtl="0">
              <a:lnSpc>
                <a:spcPts val="2440"/>
              </a:lnSpc>
            </a:pPr>
            <a:r>
              <a:rPr lang="en-US" sz="2000" dirty="0" err="1"/>
              <a:t>Приступ</a:t>
            </a:r>
            <a:r>
              <a:rPr lang="en-US" sz="2000" dirty="0"/>
              <a:t> </a:t>
            </a:r>
            <a:r>
              <a:rPr lang="sr-Cyrl-RS" sz="2000" dirty="0"/>
              <a:t>изокренуте</a:t>
            </a:r>
            <a:r>
              <a:rPr lang="en-US" sz="2000" dirty="0"/>
              <a:t> </a:t>
            </a:r>
            <a:r>
              <a:rPr lang="en-US" sz="2000" dirty="0" err="1"/>
              <a:t>учионице</a:t>
            </a:r>
            <a:r>
              <a:rPr lang="en-US" sz="2000" dirty="0"/>
              <a:t> </a:t>
            </a:r>
            <a:r>
              <a:rPr lang="en-US" sz="2000" dirty="0" err="1"/>
              <a:t>је</a:t>
            </a:r>
            <a:r>
              <a:rPr lang="en-US" sz="2000" dirty="0"/>
              <a:t> </a:t>
            </a:r>
            <a:r>
              <a:rPr lang="en-US" sz="2000" dirty="0" err="1"/>
              <a:t>посебно</a:t>
            </a:r>
            <a:r>
              <a:rPr lang="en-US" sz="2000" dirty="0"/>
              <a:t> </a:t>
            </a:r>
            <a:r>
              <a:rPr lang="en-US" sz="2000" dirty="0" err="1"/>
              <a:t>ефикасан</a:t>
            </a:r>
            <a:r>
              <a:rPr lang="en-US" sz="2000" dirty="0"/>
              <a:t> </a:t>
            </a:r>
            <a:r>
              <a:rPr lang="en-US" sz="2000" dirty="0" err="1"/>
              <a:t>за</a:t>
            </a:r>
            <a:r>
              <a:rPr lang="en-US" sz="2000" dirty="0"/>
              <a:t> </a:t>
            </a:r>
            <a:r>
              <a:rPr lang="en-US" sz="2000" dirty="0" err="1"/>
              <a:t>развој</a:t>
            </a:r>
            <a:r>
              <a:rPr lang="en-US" sz="2000" dirty="0"/>
              <a:t> </a:t>
            </a:r>
            <a:r>
              <a:rPr lang="en-US" sz="2000" dirty="0" err="1"/>
              <a:t>вештина</a:t>
            </a:r>
            <a:r>
              <a:rPr lang="en-US" sz="2000" dirty="0"/>
              <a:t> </a:t>
            </a:r>
            <a:r>
              <a:rPr lang="en-US" sz="2000" dirty="0" err="1"/>
              <a:t>релевантних</a:t>
            </a:r>
            <a:r>
              <a:rPr lang="en-US" sz="2000" dirty="0"/>
              <a:t> </a:t>
            </a:r>
            <a:r>
              <a:rPr lang="en-US" sz="2000" dirty="0" err="1"/>
              <a:t>за</a:t>
            </a:r>
            <a:r>
              <a:rPr lang="en-US" sz="2000" dirty="0"/>
              <a:t> 21. </a:t>
            </a:r>
            <a:r>
              <a:rPr lang="en-US" sz="2000" dirty="0" err="1"/>
              <a:t>век</a:t>
            </a:r>
            <a:r>
              <a:rPr lang="en-US" sz="2000" dirty="0"/>
              <a:t>. </a:t>
            </a:r>
            <a:r>
              <a:rPr lang="en-US" sz="2000" dirty="0" err="1"/>
              <a:t>Првенствено</a:t>
            </a:r>
            <a:r>
              <a:rPr lang="en-US" sz="2000" dirty="0"/>
              <a:t> </a:t>
            </a:r>
            <a:r>
              <a:rPr lang="en-US" sz="2000" dirty="0" err="1"/>
              <a:t>подстиче</a:t>
            </a:r>
            <a:r>
              <a:rPr lang="en-US" sz="2000" dirty="0"/>
              <a:t> </a:t>
            </a:r>
            <a:r>
              <a:rPr lang="en-US" sz="2000" dirty="0" err="1"/>
              <a:t>активно</a:t>
            </a:r>
            <a:r>
              <a:rPr lang="en-US" sz="2000" dirty="0"/>
              <a:t> </a:t>
            </a:r>
            <a:r>
              <a:rPr lang="en-US" sz="2000" dirty="0" err="1"/>
              <a:t>учење</a:t>
            </a:r>
            <a:r>
              <a:rPr lang="en-US" sz="2000" dirty="0"/>
              <a:t> </a:t>
            </a:r>
            <a:r>
              <a:rPr lang="en-US" sz="2000" dirty="0" err="1"/>
              <a:t>подстичући</a:t>
            </a:r>
            <a:r>
              <a:rPr lang="en-US" sz="2000" dirty="0"/>
              <a:t> </a:t>
            </a:r>
            <a:r>
              <a:rPr lang="en-US" sz="2000" dirty="0" err="1"/>
              <a:t>ученике</a:t>
            </a:r>
            <a:r>
              <a:rPr lang="sr-Cyrl-RS" sz="2000" dirty="0"/>
              <a:t>/студенте</a:t>
            </a:r>
            <a:r>
              <a:rPr lang="en-US" sz="2000" dirty="0"/>
              <a:t> </a:t>
            </a:r>
            <a:r>
              <a:rPr lang="en-US" sz="2000" dirty="0" err="1"/>
              <a:t>да</a:t>
            </a:r>
            <a:r>
              <a:rPr lang="en-US" sz="2000" dirty="0"/>
              <a:t> </a:t>
            </a:r>
            <a:r>
              <a:rPr lang="en-US" sz="2000" dirty="0" err="1"/>
              <a:t>се</a:t>
            </a:r>
            <a:r>
              <a:rPr lang="en-US" sz="2000" dirty="0"/>
              <a:t> </a:t>
            </a:r>
            <a:r>
              <a:rPr lang="sr-Cyrl-RS" sz="2000" dirty="0"/>
              <a:t>удубе</a:t>
            </a:r>
            <a:r>
              <a:rPr lang="en-US" sz="2000" dirty="0"/>
              <a:t> у </a:t>
            </a:r>
            <a:r>
              <a:rPr lang="en-US" sz="2000" dirty="0" err="1"/>
              <a:t>градиво</a:t>
            </a:r>
            <a:r>
              <a:rPr lang="en-US" sz="2000" dirty="0"/>
              <a:t>, </a:t>
            </a:r>
            <a:r>
              <a:rPr lang="en-US" sz="2000" dirty="0" err="1"/>
              <a:t>чиме</a:t>
            </a:r>
            <a:r>
              <a:rPr lang="en-US" sz="2000" dirty="0"/>
              <a:t> </a:t>
            </a:r>
            <a:r>
              <a:rPr lang="en-US" sz="2000" dirty="0" err="1"/>
              <a:t>изоштравају</a:t>
            </a:r>
            <a:r>
              <a:rPr lang="en-US" sz="2000" dirty="0"/>
              <a:t> </a:t>
            </a:r>
            <a:r>
              <a:rPr lang="en-US" sz="2000" dirty="0" err="1"/>
              <a:t>своје</a:t>
            </a:r>
            <a:r>
              <a:rPr lang="en-US" sz="2000" dirty="0"/>
              <a:t> </a:t>
            </a:r>
            <a:r>
              <a:rPr lang="en-US" sz="2000" dirty="0" err="1"/>
              <a:t>критичко</a:t>
            </a:r>
            <a:r>
              <a:rPr lang="en-US" sz="2000" dirty="0"/>
              <a:t> </a:t>
            </a:r>
            <a:r>
              <a:rPr lang="en-US" sz="2000" dirty="0" err="1"/>
              <a:t>размишљање</a:t>
            </a:r>
            <a:r>
              <a:rPr lang="en-US" sz="2000" dirty="0"/>
              <a:t> и </a:t>
            </a:r>
            <a:r>
              <a:rPr lang="en-US" sz="2000" dirty="0" err="1"/>
              <a:t>способности</a:t>
            </a:r>
            <a:r>
              <a:rPr lang="en-US" sz="2000" dirty="0"/>
              <a:t> </a:t>
            </a:r>
            <a:r>
              <a:rPr lang="en-US" sz="2000" dirty="0" err="1"/>
              <a:t>решавања</a:t>
            </a:r>
            <a:r>
              <a:rPr lang="en-US" sz="2000" dirty="0"/>
              <a:t> </a:t>
            </a:r>
            <a:r>
              <a:rPr lang="en-US" sz="2000" dirty="0" err="1"/>
              <a:t>проблема</a:t>
            </a:r>
            <a:r>
              <a:rPr lang="en-US" sz="2000" dirty="0"/>
              <a:t>, </a:t>
            </a:r>
            <a:r>
              <a:rPr lang="en-US" sz="2000" dirty="0" err="1"/>
              <a:t>које</a:t>
            </a:r>
            <a:r>
              <a:rPr lang="en-US" sz="2000" dirty="0"/>
              <a:t> </a:t>
            </a:r>
            <a:r>
              <a:rPr lang="en-US" sz="2000" dirty="0" err="1"/>
              <a:t>су</a:t>
            </a:r>
            <a:r>
              <a:rPr lang="en-US" sz="2000" dirty="0"/>
              <a:t> </a:t>
            </a:r>
            <a:r>
              <a:rPr lang="en-US" sz="2000" dirty="0" err="1"/>
              <a:t>потребне</a:t>
            </a:r>
            <a:r>
              <a:rPr lang="en-US" sz="2000" dirty="0"/>
              <a:t> </a:t>
            </a:r>
            <a:r>
              <a:rPr lang="en-US" sz="2000" dirty="0" err="1"/>
              <a:t>да</a:t>
            </a:r>
            <a:r>
              <a:rPr lang="en-US" sz="2000" dirty="0"/>
              <a:t> </a:t>
            </a:r>
            <a:r>
              <a:rPr lang="en-US" sz="2000" dirty="0" err="1"/>
              <a:t>би</a:t>
            </a:r>
            <a:r>
              <a:rPr lang="en-US" sz="2000" dirty="0"/>
              <a:t> </a:t>
            </a:r>
            <a:r>
              <a:rPr lang="en-US" sz="2000" dirty="0" err="1"/>
              <a:t>остали</a:t>
            </a:r>
            <a:r>
              <a:rPr lang="en-US" sz="2000" dirty="0"/>
              <a:t> </a:t>
            </a:r>
            <a:r>
              <a:rPr lang="sr-Cyrl-RS" sz="2000" dirty="0"/>
              <a:t>конкурентни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 err="1"/>
              <a:t>данашњем</a:t>
            </a:r>
            <a:r>
              <a:rPr lang="en-US" sz="2000" dirty="0"/>
              <a:t> </a:t>
            </a:r>
            <a:r>
              <a:rPr lang="en-US" sz="2000" dirty="0" err="1"/>
              <a:t>радном</a:t>
            </a:r>
            <a:r>
              <a:rPr lang="en-US" sz="2000" dirty="0"/>
              <a:t> </a:t>
            </a:r>
            <a:r>
              <a:rPr lang="en-US" sz="2000" dirty="0" err="1"/>
              <a:t>месту</a:t>
            </a:r>
            <a:r>
              <a:rPr lang="en-US" sz="2000" dirty="0"/>
              <a:t>.</a:t>
            </a:r>
          </a:p>
          <a:p>
            <a:pPr algn="just" rtl="0">
              <a:lnSpc>
                <a:spcPts val="2440"/>
              </a:lnSpc>
            </a:pPr>
            <a:endParaRPr lang="en-US" sz="2000" dirty="0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27</a:t>
            </a:fld>
            <a:endParaRPr lang="en-US" sz="1291"/>
          </a:p>
        </p:txBody>
      </p:sp>
    </p:spTree>
    <p:extLst>
      <p:ext uri="{BB962C8B-B14F-4D97-AF65-F5344CB8AC3E}">
        <p14:creationId xmlns:p14="http://schemas.microsoft.com/office/powerpoint/2010/main" val="29198474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28</a:t>
            </a:fld>
            <a:endParaRPr lang="en-US" sz="1291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061006" y="195943"/>
            <a:ext cx="10883134" cy="5189591"/>
          </a:xfrm>
        </p:spPr>
        <p:txBody>
          <a:bodyPr/>
          <a:lstStyle/>
          <a:p>
            <a:pPr algn="just" rtl="0">
              <a:lnSpc>
                <a:spcPts val="2440"/>
              </a:lnSpc>
            </a:pPr>
            <a:r>
              <a:rPr lang="en-GB" sz="2000" b="1" dirty="0">
                <a:solidFill>
                  <a:srgbClr val="8A2061"/>
                </a:solidFill>
              </a:rPr>
              <a:t>ПРЕДНОСТИ ИЗ</a:t>
            </a:r>
            <a:r>
              <a:rPr lang="sr-Cyrl-RS" sz="2000" b="1" dirty="0">
                <a:solidFill>
                  <a:srgbClr val="8A2061"/>
                </a:solidFill>
              </a:rPr>
              <a:t>ОКРЕНУТЕ</a:t>
            </a:r>
            <a:r>
              <a:rPr lang="en-GB" sz="2000" b="1" dirty="0">
                <a:solidFill>
                  <a:srgbClr val="8A2061"/>
                </a:solidFill>
              </a:rPr>
              <a:t> УЧИОНИЦЕ</a:t>
            </a:r>
          </a:p>
          <a:p>
            <a:pPr algn="just" rtl="0">
              <a:lnSpc>
                <a:spcPts val="2440"/>
              </a:lnSpc>
            </a:pPr>
            <a:endParaRPr lang="en-GB" sz="2000" dirty="0">
              <a:solidFill>
                <a:srgbClr val="404040"/>
              </a:solidFill>
            </a:endParaRPr>
          </a:p>
          <a:p>
            <a:pPr marL="342900" indent="-342900" algn="just" rtl="0">
              <a:lnSpc>
                <a:spcPts val="244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Модел</a:t>
            </a:r>
            <a:r>
              <a:rPr lang="en-US" sz="2000" dirty="0"/>
              <a:t> </a:t>
            </a:r>
            <a:r>
              <a:rPr lang="sr-Cyrl-RS" sz="2000" dirty="0"/>
              <a:t>изокренуте</a:t>
            </a:r>
            <a:r>
              <a:rPr lang="en-US" sz="2000" dirty="0"/>
              <a:t> </a:t>
            </a:r>
            <a:r>
              <a:rPr lang="en-US" sz="2000" dirty="0" err="1"/>
              <a:t>учионице</a:t>
            </a:r>
            <a:r>
              <a:rPr lang="en-US" sz="2000" dirty="0"/>
              <a:t> </a:t>
            </a:r>
            <a:r>
              <a:rPr lang="en-US" sz="2000" dirty="0" err="1"/>
              <a:t>нуди</a:t>
            </a:r>
            <a:r>
              <a:rPr lang="en-US" sz="2000" dirty="0"/>
              <a:t> </a:t>
            </a:r>
            <a:r>
              <a:rPr lang="en-US" sz="2000" dirty="0" err="1"/>
              <a:t>неколико</a:t>
            </a:r>
            <a:r>
              <a:rPr lang="en-US" sz="2000" dirty="0"/>
              <a:t> </a:t>
            </a:r>
            <a:r>
              <a:rPr lang="en-US" sz="2000" dirty="0" err="1"/>
              <a:t>предности</a:t>
            </a:r>
            <a:r>
              <a:rPr lang="en-US" sz="2000" dirty="0"/>
              <a:t>, </a:t>
            </a:r>
            <a:r>
              <a:rPr lang="en-US" sz="2000" dirty="0" err="1"/>
              <a:t>посебно</a:t>
            </a:r>
            <a:r>
              <a:rPr lang="en-US" sz="2000" dirty="0"/>
              <a:t> у </a:t>
            </a:r>
            <a:r>
              <a:rPr lang="en-US" sz="2000" dirty="0" err="1"/>
              <a:t>развоју</a:t>
            </a:r>
            <a:r>
              <a:rPr lang="en-US" sz="2000" dirty="0"/>
              <a:t> </a:t>
            </a:r>
            <a:r>
              <a:rPr lang="en-US" sz="2000" dirty="0" err="1"/>
              <a:t>вештина</a:t>
            </a:r>
            <a:r>
              <a:rPr lang="en-US" sz="2000" dirty="0"/>
              <a:t> </a:t>
            </a:r>
            <a:r>
              <a:rPr lang="sr-Cyrl-RS" sz="2000" dirty="0"/>
              <a:t>за </a:t>
            </a:r>
            <a:r>
              <a:rPr lang="en-US" sz="2000" dirty="0"/>
              <a:t>21. </a:t>
            </a:r>
            <a:r>
              <a:rPr lang="en-US" sz="2000" dirty="0" err="1"/>
              <a:t>век</a:t>
            </a:r>
            <a:r>
              <a:rPr lang="en-US" sz="2000" dirty="0"/>
              <a:t>. </a:t>
            </a:r>
            <a:r>
              <a:rPr lang="en-US" sz="2000" dirty="0" err="1"/>
              <a:t>Једна</a:t>
            </a:r>
            <a:r>
              <a:rPr lang="en-US" sz="2000" dirty="0"/>
              <a:t> </a:t>
            </a:r>
            <a:r>
              <a:rPr lang="en-US" sz="2000" dirty="0" err="1"/>
              <a:t>од</a:t>
            </a:r>
            <a:r>
              <a:rPr lang="en-US" sz="2000" dirty="0"/>
              <a:t> </a:t>
            </a:r>
            <a:r>
              <a:rPr lang="en-US" sz="2000" dirty="0" err="1"/>
              <a:t>његових</a:t>
            </a:r>
            <a:r>
              <a:rPr lang="en-US" sz="2000" dirty="0"/>
              <a:t> </a:t>
            </a:r>
            <a:r>
              <a:rPr lang="en-US" sz="2000" dirty="0" err="1"/>
              <a:t>примарних</a:t>
            </a:r>
            <a:r>
              <a:rPr lang="en-US" sz="2000" dirty="0"/>
              <a:t> </a:t>
            </a:r>
            <a:r>
              <a:rPr lang="en-US" sz="2000" dirty="0" err="1"/>
              <a:t>предности</a:t>
            </a:r>
            <a:r>
              <a:rPr lang="en-US" sz="2000" dirty="0"/>
              <a:t> </a:t>
            </a:r>
            <a:r>
              <a:rPr lang="en-US" sz="2000" dirty="0" err="1"/>
              <a:t>је</a:t>
            </a:r>
            <a:r>
              <a:rPr lang="sr-Cyrl-RS" sz="2000" dirty="0"/>
              <a:t> </a:t>
            </a:r>
            <a:r>
              <a:rPr lang="en-US" sz="2000" b="1" dirty="0" err="1"/>
              <a:t>повећање</a:t>
            </a:r>
            <a:r>
              <a:rPr lang="en-US" sz="2000" b="1" dirty="0"/>
              <a:t> </a:t>
            </a:r>
            <a:r>
              <a:rPr lang="en-US" sz="2000" b="1" dirty="0" err="1"/>
              <a:t>активног</a:t>
            </a:r>
            <a:r>
              <a:rPr lang="en-US" sz="2000" b="1" dirty="0"/>
              <a:t> </a:t>
            </a:r>
            <a:r>
              <a:rPr lang="en-US" sz="2000" b="1" dirty="0" err="1"/>
              <a:t>учења</a:t>
            </a:r>
            <a:r>
              <a:rPr lang="en-US" sz="2000" dirty="0"/>
              <a:t>. </a:t>
            </a:r>
            <a:r>
              <a:rPr lang="en-US" sz="2000" dirty="0" err="1"/>
              <a:t>Овај</a:t>
            </a:r>
            <a:r>
              <a:rPr lang="en-US" sz="2000" dirty="0"/>
              <a:t> </a:t>
            </a:r>
            <a:r>
              <a:rPr lang="en-US" sz="2000" dirty="0" err="1"/>
              <a:t>приступ</a:t>
            </a:r>
            <a:r>
              <a:rPr lang="en-US" sz="2000" dirty="0"/>
              <a:t> </a:t>
            </a:r>
            <a:r>
              <a:rPr lang="en-US" sz="2000" dirty="0" err="1"/>
              <a:t>подстиче</a:t>
            </a:r>
            <a:r>
              <a:rPr lang="en-US" sz="2000" dirty="0"/>
              <a:t> </a:t>
            </a:r>
            <a:r>
              <a:rPr lang="en-US" sz="2000" dirty="0" err="1"/>
              <a:t>ученике</a:t>
            </a:r>
            <a:r>
              <a:rPr lang="sr-Cyrl-RS" sz="2000" dirty="0"/>
              <a:t>/студенте</a:t>
            </a:r>
            <a:r>
              <a:rPr lang="en-US" sz="2000" dirty="0"/>
              <a:t> </a:t>
            </a:r>
            <a:r>
              <a:rPr lang="en-US" sz="2000" dirty="0" err="1"/>
              <a:t>да</a:t>
            </a:r>
            <a:r>
              <a:rPr lang="en-US" sz="2000" dirty="0"/>
              <a:t> </a:t>
            </a:r>
            <a:r>
              <a:rPr lang="en-US" sz="2000" dirty="0" err="1"/>
              <a:t>се</a:t>
            </a:r>
            <a:r>
              <a:rPr lang="en-US" sz="2000" dirty="0"/>
              <a:t> </a:t>
            </a:r>
            <a:r>
              <a:rPr lang="en-US" sz="2000" dirty="0" err="1"/>
              <a:t>дубоко</a:t>
            </a:r>
            <a:r>
              <a:rPr lang="en-US" sz="2000" dirty="0"/>
              <a:t> </a:t>
            </a:r>
            <a:r>
              <a:rPr lang="sr-Cyrl-RS" sz="2000" dirty="0"/>
              <a:t>поза</a:t>
            </a:r>
            <a:r>
              <a:rPr lang="en-US" sz="2000" dirty="0" err="1"/>
              <a:t>баве</a:t>
            </a:r>
            <a:r>
              <a:rPr lang="en-US" sz="2000" dirty="0"/>
              <a:t> </a:t>
            </a:r>
            <a:r>
              <a:rPr lang="en-US" sz="2000" dirty="0" err="1"/>
              <a:t>материјалом</a:t>
            </a:r>
            <a:r>
              <a:rPr lang="en-US" sz="2000" dirty="0"/>
              <a:t>, </a:t>
            </a:r>
            <a:r>
              <a:rPr lang="en-US" sz="2000" dirty="0" err="1"/>
              <a:t>промовишући</a:t>
            </a:r>
            <a:r>
              <a:rPr lang="en-US" sz="2000" dirty="0"/>
              <a:t> </a:t>
            </a:r>
            <a:r>
              <a:rPr lang="en-US" sz="2000" dirty="0" err="1"/>
              <a:t>критичко</a:t>
            </a:r>
            <a:r>
              <a:rPr lang="en-US" sz="2000" dirty="0"/>
              <a:t> </a:t>
            </a:r>
            <a:r>
              <a:rPr lang="en-US" sz="2000" dirty="0" err="1"/>
              <a:t>размишљање</a:t>
            </a:r>
            <a:r>
              <a:rPr lang="en-US" sz="2000" dirty="0"/>
              <a:t> и </a:t>
            </a:r>
            <a:r>
              <a:rPr lang="en-US" sz="2000" dirty="0" err="1"/>
              <a:t>вештине</a:t>
            </a:r>
            <a:r>
              <a:rPr lang="en-US" sz="2000" dirty="0"/>
              <a:t> </a:t>
            </a:r>
            <a:r>
              <a:rPr lang="en-US" sz="2000" dirty="0" err="1"/>
              <a:t>решавања</a:t>
            </a:r>
            <a:r>
              <a:rPr lang="en-US" sz="2000" dirty="0"/>
              <a:t> </a:t>
            </a:r>
            <a:r>
              <a:rPr lang="en-US" sz="2000" dirty="0" err="1"/>
              <a:t>проблема</a:t>
            </a:r>
            <a:r>
              <a:rPr lang="en-US" sz="2000" dirty="0"/>
              <a:t>.</a:t>
            </a:r>
          </a:p>
          <a:p>
            <a:pPr marL="342900" indent="-342900" algn="just" rtl="0">
              <a:lnSpc>
                <a:spcPts val="244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just">
              <a:lnSpc>
                <a:spcPts val="244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Још</a:t>
            </a:r>
            <a:r>
              <a:rPr lang="en-US" sz="2000" dirty="0"/>
              <a:t> </a:t>
            </a:r>
            <a:r>
              <a:rPr lang="en-US" sz="2000" dirty="0" err="1"/>
              <a:t>једна</a:t>
            </a:r>
            <a:r>
              <a:rPr lang="en-US" sz="2000" dirty="0"/>
              <a:t> </a:t>
            </a:r>
            <a:r>
              <a:rPr lang="en-US" sz="2000" dirty="0" err="1"/>
              <a:t>значајна</a:t>
            </a:r>
            <a:r>
              <a:rPr lang="en-US" sz="2000" dirty="0"/>
              <a:t> </a:t>
            </a:r>
            <a:r>
              <a:rPr lang="en-US" sz="2000" dirty="0" err="1"/>
              <a:t>предност</a:t>
            </a:r>
            <a:r>
              <a:rPr lang="en-US" sz="2000" dirty="0"/>
              <a:t> </a:t>
            </a:r>
            <a:r>
              <a:rPr lang="en-US" sz="2000" dirty="0" err="1"/>
              <a:t>преокренуте</a:t>
            </a:r>
            <a:r>
              <a:rPr lang="en-US" sz="2000" dirty="0"/>
              <a:t> </a:t>
            </a:r>
            <a:r>
              <a:rPr lang="en-US" sz="2000" dirty="0" err="1"/>
              <a:t>учионице</a:t>
            </a:r>
            <a:r>
              <a:rPr lang="en-US" sz="2000" dirty="0"/>
              <a:t> </a:t>
            </a:r>
            <a:r>
              <a:rPr lang="en-US" sz="2000" dirty="0" err="1"/>
              <a:t>је</a:t>
            </a:r>
            <a:r>
              <a:rPr lang="sr-Cyrl-RS" sz="2000" dirty="0"/>
              <a:t>  </a:t>
            </a:r>
            <a:r>
              <a:rPr lang="en-US" sz="2000" b="1" dirty="0" err="1"/>
              <a:t>развијање</a:t>
            </a:r>
            <a:r>
              <a:rPr lang="en-US" sz="2000" b="1" dirty="0"/>
              <a:t> </a:t>
            </a:r>
            <a:r>
              <a:rPr lang="en-US" sz="2000" b="1" dirty="0" err="1"/>
              <a:t>навика</a:t>
            </a:r>
            <a:r>
              <a:rPr lang="en-US" sz="2000" b="1" dirty="0"/>
              <a:t> </a:t>
            </a:r>
            <a:r>
              <a:rPr lang="en-US" sz="2000" b="1" dirty="0" err="1"/>
              <a:t>за</a:t>
            </a:r>
            <a:r>
              <a:rPr lang="en-US" sz="2000" b="1" dirty="0"/>
              <a:t> </a:t>
            </a:r>
            <a:r>
              <a:rPr lang="en-US" sz="2000" b="1" dirty="0" err="1"/>
              <a:t>самостално</a:t>
            </a:r>
            <a:r>
              <a:rPr lang="sr-Cyrl-RS" sz="2000" b="1" dirty="0"/>
              <a:t> </a:t>
            </a:r>
            <a:r>
              <a:rPr lang="en-US" sz="2000" b="1" dirty="0" err="1"/>
              <a:t>учењ</a:t>
            </a:r>
            <a:r>
              <a:rPr lang="sr-Cyrl-RS" sz="2000" b="1" dirty="0"/>
              <a:t>е</a:t>
            </a:r>
            <a:r>
              <a:rPr lang="en-US" sz="2000" dirty="0"/>
              <a:t>. </a:t>
            </a:r>
            <a:r>
              <a:rPr lang="en-US" sz="2000" dirty="0" err="1"/>
              <a:t>Бавећи</a:t>
            </a:r>
            <a:r>
              <a:rPr lang="en-US" sz="2000" dirty="0"/>
              <a:t> </a:t>
            </a:r>
            <a:r>
              <a:rPr lang="en-US" sz="2000" dirty="0" err="1"/>
              <a:t>се</a:t>
            </a:r>
            <a:r>
              <a:rPr lang="en-US" sz="2000" dirty="0"/>
              <a:t> </a:t>
            </a:r>
            <a:r>
              <a:rPr lang="en-US" sz="2000" dirty="0" err="1"/>
              <a:t>новим</a:t>
            </a:r>
            <a:r>
              <a:rPr lang="en-US" sz="2000" dirty="0"/>
              <a:t> </a:t>
            </a:r>
            <a:r>
              <a:rPr lang="en-US" sz="2000" dirty="0" err="1"/>
              <a:t>материјалом</a:t>
            </a:r>
            <a:r>
              <a:rPr lang="en-US" sz="2000" dirty="0"/>
              <a:t> </a:t>
            </a:r>
            <a:r>
              <a:rPr lang="en-US" sz="2000" dirty="0" err="1"/>
              <a:t>самостално</a:t>
            </a:r>
            <a:r>
              <a:rPr lang="en-US" sz="2000" dirty="0"/>
              <a:t> </a:t>
            </a:r>
            <a:r>
              <a:rPr lang="sr-Cyrl-RS" sz="2000" dirty="0"/>
              <a:t>и </a:t>
            </a:r>
            <a:r>
              <a:rPr lang="en-US" sz="2000" dirty="0" err="1"/>
              <a:t>ван</a:t>
            </a:r>
            <a:r>
              <a:rPr lang="en-US" sz="2000" dirty="0"/>
              <a:t> </a:t>
            </a:r>
            <a:r>
              <a:rPr lang="en-US" sz="2000" dirty="0" err="1"/>
              <a:t>учионице</a:t>
            </a:r>
            <a:r>
              <a:rPr lang="en-US" sz="2000" dirty="0"/>
              <a:t>, </a:t>
            </a:r>
            <a:r>
              <a:rPr lang="en-US" sz="2000" dirty="0" err="1"/>
              <a:t>ученици</a:t>
            </a:r>
            <a:r>
              <a:rPr lang="sr-Cyrl-RS" sz="2000" dirty="0"/>
              <a:t>/студенти</a:t>
            </a:r>
            <a:r>
              <a:rPr lang="en-US" sz="2000" dirty="0"/>
              <a:t> </a:t>
            </a:r>
            <a:r>
              <a:rPr lang="en-US" sz="2000" dirty="0" err="1"/>
              <a:t>уче</a:t>
            </a:r>
            <a:r>
              <a:rPr lang="en-US" sz="2000" dirty="0"/>
              <a:t> </a:t>
            </a:r>
            <a:r>
              <a:rPr lang="en-US" sz="2000" dirty="0" err="1"/>
              <a:t>да</a:t>
            </a:r>
            <a:r>
              <a:rPr lang="en-US" sz="2000" dirty="0"/>
              <a:t> </a:t>
            </a:r>
            <a:r>
              <a:rPr lang="en-US" sz="2000" dirty="0" err="1"/>
              <a:t>преузму</a:t>
            </a:r>
            <a:r>
              <a:rPr lang="en-US" sz="2000" dirty="0"/>
              <a:t> </a:t>
            </a:r>
            <a:r>
              <a:rPr lang="en-US" sz="2000" dirty="0" err="1"/>
              <a:t>иницијативу</a:t>
            </a:r>
            <a:r>
              <a:rPr lang="en-US" sz="2000" dirty="0"/>
              <a:t> и </a:t>
            </a:r>
            <a:r>
              <a:rPr lang="en-US" sz="2000" dirty="0" err="1"/>
              <a:t>контролишу</a:t>
            </a:r>
            <a:r>
              <a:rPr lang="en-US" sz="2000" dirty="0"/>
              <a:t> </a:t>
            </a:r>
            <a:r>
              <a:rPr lang="en-US" sz="2000" dirty="0" err="1"/>
              <a:t>свој</a:t>
            </a:r>
            <a:r>
              <a:rPr lang="en-US" sz="2000" dirty="0"/>
              <a:t> </a:t>
            </a:r>
            <a:r>
              <a:rPr lang="en-US" sz="2000" dirty="0" err="1"/>
              <a:t>процес</a:t>
            </a:r>
            <a:r>
              <a:rPr lang="en-US" sz="2000" dirty="0"/>
              <a:t> </a:t>
            </a:r>
            <a:r>
              <a:rPr lang="en-US" sz="2000" dirty="0" err="1"/>
              <a:t>учења</a:t>
            </a:r>
            <a:r>
              <a:rPr lang="en-US" sz="2000" dirty="0"/>
              <a:t>. </a:t>
            </a:r>
            <a:r>
              <a:rPr lang="en-US" sz="2000" dirty="0" err="1"/>
              <a:t>Ова</a:t>
            </a:r>
            <a:r>
              <a:rPr lang="en-US" sz="2000" dirty="0"/>
              <a:t> </a:t>
            </a:r>
            <a:r>
              <a:rPr lang="en-US" sz="2000" dirty="0" err="1"/>
              <a:t>аутономија</a:t>
            </a:r>
            <a:r>
              <a:rPr lang="en-US" sz="2000" dirty="0"/>
              <a:t> </a:t>
            </a:r>
            <a:r>
              <a:rPr lang="en-US" sz="2000" dirty="0" err="1"/>
              <a:t>је</a:t>
            </a:r>
            <a:r>
              <a:rPr lang="en-US" sz="2000" dirty="0"/>
              <a:t> </a:t>
            </a:r>
            <a:r>
              <a:rPr lang="en-US" sz="2000" dirty="0" err="1"/>
              <a:t>кључна</a:t>
            </a:r>
            <a:r>
              <a:rPr lang="en-US" sz="2000" dirty="0"/>
              <a:t> </a:t>
            </a:r>
            <a:r>
              <a:rPr lang="en-US" sz="2000" dirty="0" err="1"/>
              <a:t>вештина</a:t>
            </a:r>
            <a:r>
              <a:rPr lang="en-US" sz="2000" dirty="0"/>
              <a:t> </a:t>
            </a:r>
            <a:r>
              <a:rPr lang="en-US" sz="2000" dirty="0" err="1"/>
              <a:t>за</a:t>
            </a:r>
            <a:r>
              <a:rPr lang="en-US" sz="2000" dirty="0"/>
              <a:t> </a:t>
            </a:r>
            <a:r>
              <a:rPr lang="en-US" sz="2000" dirty="0" err="1"/>
              <a:t>доживотно</a:t>
            </a:r>
            <a:r>
              <a:rPr lang="en-US" sz="2000" dirty="0"/>
              <a:t> </a:t>
            </a:r>
            <a:r>
              <a:rPr lang="en-US" sz="2000" dirty="0" err="1"/>
              <a:t>учење</a:t>
            </a:r>
            <a:r>
              <a:rPr lang="en-US" sz="2000" dirty="0"/>
              <a:t>, </a:t>
            </a:r>
            <a:r>
              <a:rPr lang="en-US" sz="2000" dirty="0" err="1"/>
              <a:t>витални</a:t>
            </a:r>
            <a:r>
              <a:rPr lang="en-US" sz="2000" dirty="0"/>
              <a:t> </a:t>
            </a:r>
            <a:r>
              <a:rPr lang="en-US" sz="2000" dirty="0" err="1"/>
              <a:t>атрибут</a:t>
            </a:r>
            <a:r>
              <a:rPr lang="en-US" sz="2000" dirty="0"/>
              <a:t> у 21. </a:t>
            </a:r>
            <a:r>
              <a:rPr lang="en-US" sz="2000" dirty="0" err="1"/>
              <a:t>веку</a:t>
            </a:r>
            <a:r>
              <a:rPr lang="en-US" sz="2000" dirty="0"/>
              <a:t> </a:t>
            </a:r>
            <a:r>
              <a:rPr lang="en-US" sz="2000" dirty="0" err="1"/>
              <a:t>где</a:t>
            </a:r>
            <a:r>
              <a:rPr lang="en-US" sz="2000" dirty="0"/>
              <a:t> </a:t>
            </a:r>
            <a:r>
              <a:rPr lang="en-US" sz="2000" dirty="0" err="1"/>
              <a:t>је</a:t>
            </a:r>
            <a:r>
              <a:rPr lang="en-US" sz="2000" dirty="0"/>
              <a:t> </a:t>
            </a:r>
            <a:r>
              <a:rPr lang="en-US" sz="2000" dirty="0" err="1"/>
              <a:t>континуирани</a:t>
            </a:r>
            <a:r>
              <a:rPr lang="en-US" sz="2000" dirty="0"/>
              <a:t> </a:t>
            </a:r>
            <a:r>
              <a:rPr lang="en-US" sz="2000" dirty="0" err="1"/>
              <a:t>развој</a:t>
            </a:r>
            <a:r>
              <a:rPr lang="en-US" sz="2000" dirty="0"/>
              <a:t> </a:t>
            </a:r>
            <a:r>
              <a:rPr lang="en-US" sz="2000" dirty="0" err="1"/>
              <a:t>вештина</a:t>
            </a:r>
            <a:r>
              <a:rPr lang="en-US" sz="2000" dirty="0"/>
              <a:t> </a:t>
            </a:r>
            <a:r>
              <a:rPr lang="en-US" sz="2000" dirty="0" err="1"/>
              <a:t>неопходан</a:t>
            </a:r>
            <a:r>
              <a:rPr lang="en-US" sz="2000" dirty="0"/>
              <a:t> </a:t>
            </a:r>
            <a:r>
              <a:rPr lang="en-US" sz="2000" dirty="0" err="1"/>
              <a:t>за</a:t>
            </a:r>
            <a:r>
              <a:rPr lang="en-US" sz="2000" dirty="0"/>
              <a:t> </a:t>
            </a:r>
            <a:r>
              <a:rPr lang="en-US" sz="2000" dirty="0" err="1"/>
              <a:t>дуговечност</a:t>
            </a:r>
            <a:r>
              <a:rPr lang="en-US" sz="2000" dirty="0"/>
              <a:t> </a:t>
            </a:r>
            <a:r>
              <a:rPr lang="en-US" sz="2000" dirty="0" err="1"/>
              <a:t>каријере</a:t>
            </a:r>
            <a:r>
              <a:rPr lang="en-US" sz="2000" dirty="0"/>
              <a:t>. </a:t>
            </a:r>
            <a:r>
              <a:rPr lang="en-US" sz="2000" dirty="0" err="1"/>
              <a:t>Ова</a:t>
            </a:r>
            <a:r>
              <a:rPr lang="en-US" sz="2000" dirty="0"/>
              <a:t> </a:t>
            </a:r>
            <a:r>
              <a:rPr lang="en-US" sz="2000" dirty="0" err="1"/>
              <a:t>способност</a:t>
            </a:r>
            <a:r>
              <a:rPr lang="en-US" sz="2000" dirty="0"/>
              <a:t> </a:t>
            </a:r>
            <a:r>
              <a:rPr lang="en-US" sz="2000" dirty="0" err="1"/>
              <a:t>самоусмеравања</a:t>
            </a:r>
            <a:r>
              <a:rPr lang="en-US" sz="2000" dirty="0"/>
              <a:t> </a:t>
            </a:r>
            <a:r>
              <a:rPr lang="en-US" sz="2000" dirty="0" err="1"/>
              <a:t>је</a:t>
            </a:r>
            <a:r>
              <a:rPr lang="en-US" sz="2000" dirty="0"/>
              <a:t> </a:t>
            </a:r>
            <a:r>
              <a:rPr lang="en-US" sz="2000" dirty="0" err="1"/>
              <a:t>све</a:t>
            </a:r>
            <a:r>
              <a:rPr lang="en-US" sz="2000" dirty="0"/>
              <a:t> </a:t>
            </a:r>
            <a:r>
              <a:rPr lang="en-US" sz="2000" dirty="0" err="1"/>
              <a:t>важнија</a:t>
            </a:r>
            <a:r>
              <a:rPr lang="en-US" sz="2000" dirty="0"/>
              <a:t> у </a:t>
            </a:r>
            <a:r>
              <a:rPr lang="en-US" sz="2000" dirty="0" err="1"/>
              <a:t>свету</a:t>
            </a:r>
            <a:r>
              <a:rPr lang="en-US" sz="2000" dirty="0"/>
              <a:t> у </a:t>
            </a:r>
            <a:r>
              <a:rPr lang="en-US" sz="2000" dirty="0" err="1"/>
              <a:t>коме</a:t>
            </a:r>
            <a:r>
              <a:rPr lang="en-US" sz="2000" dirty="0"/>
              <a:t> </a:t>
            </a:r>
            <a:r>
              <a:rPr lang="en-US" sz="2000" dirty="0" err="1"/>
              <a:t>се</a:t>
            </a:r>
            <a:r>
              <a:rPr lang="en-US" sz="2000" dirty="0"/>
              <a:t> </a:t>
            </a:r>
            <a:r>
              <a:rPr lang="en-US" sz="2000" dirty="0" err="1"/>
              <a:t>од</a:t>
            </a:r>
            <a:r>
              <a:rPr lang="en-US" sz="2000" dirty="0"/>
              <a:t> </a:t>
            </a:r>
            <a:r>
              <a:rPr lang="en-US" sz="2000" dirty="0" err="1"/>
              <a:t>појединаца</a:t>
            </a:r>
            <a:r>
              <a:rPr lang="en-US" sz="2000" dirty="0"/>
              <a:t> </a:t>
            </a:r>
            <a:r>
              <a:rPr lang="en-US" sz="2000" dirty="0" err="1"/>
              <a:t>очекује</a:t>
            </a:r>
            <a:r>
              <a:rPr lang="en-US" sz="2000" dirty="0"/>
              <a:t> </a:t>
            </a:r>
            <a:r>
              <a:rPr lang="en-US" sz="2000" dirty="0" err="1"/>
              <a:t>да</a:t>
            </a:r>
            <a:r>
              <a:rPr lang="en-US" sz="2000" dirty="0"/>
              <a:t> </a:t>
            </a:r>
            <a:r>
              <a:rPr lang="en-US" sz="2000" dirty="0" err="1"/>
              <a:t>се</a:t>
            </a:r>
            <a:r>
              <a:rPr lang="en-US" sz="2000" dirty="0"/>
              <a:t> </a:t>
            </a:r>
            <a:r>
              <a:rPr lang="en-US" sz="2000" dirty="0" err="1"/>
              <a:t>стално</a:t>
            </a:r>
            <a:r>
              <a:rPr lang="en-US" sz="2000" dirty="0"/>
              <a:t> </a:t>
            </a:r>
            <a:r>
              <a:rPr lang="en-US" sz="2000" dirty="0" err="1"/>
              <a:t>прилагођавају</a:t>
            </a:r>
            <a:r>
              <a:rPr lang="en-US" sz="2000" dirty="0"/>
              <a:t> и </a:t>
            </a:r>
            <a:r>
              <a:rPr lang="en-US" sz="2000" dirty="0" err="1"/>
              <a:t>расту</a:t>
            </a:r>
            <a:r>
              <a:rPr lang="en-US" sz="2000" dirty="0"/>
              <a:t> </a:t>
            </a:r>
            <a:r>
              <a:rPr lang="en-US" sz="2000" dirty="0" err="1"/>
              <a:t>током</a:t>
            </a:r>
            <a:r>
              <a:rPr lang="en-US" sz="2000" dirty="0"/>
              <a:t> </a:t>
            </a:r>
            <a:r>
              <a:rPr lang="en-US" sz="2000" dirty="0" err="1"/>
              <a:t>своје</a:t>
            </a:r>
            <a:r>
              <a:rPr lang="en-US" sz="2000" dirty="0"/>
              <a:t> </a:t>
            </a:r>
            <a:r>
              <a:rPr lang="en-US" sz="2000" dirty="0" err="1"/>
              <a:t>каријере</a:t>
            </a:r>
            <a:r>
              <a:rPr lang="en-US" sz="2000" dirty="0"/>
              <a:t>.</a:t>
            </a:r>
          </a:p>
          <a:p>
            <a:pPr marL="342900" indent="-342900" algn="just" rtl="0">
              <a:lnSpc>
                <a:spcPts val="244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just" rtl="0">
              <a:lnSpc>
                <a:spcPts val="244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Слично</a:t>
            </a:r>
            <a:r>
              <a:rPr lang="en-US" sz="2000" dirty="0"/>
              <a:t>, </a:t>
            </a:r>
            <a:r>
              <a:rPr lang="en-US" sz="2000" dirty="0" err="1"/>
              <a:t>модел</a:t>
            </a:r>
            <a:r>
              <a:rPr lang="en-US" sz="2000" dirty="0"/>
              <a:t> </a:t>
            </a:r>
            <a:r>
              <a:rPr lang="sr-Cyrl-RS" sz="2000" dirty="0"/>
              <a:t>изо</a:t>
            </a:r>
            <a:r>
              <a:rPr lang="en-US" sz="2000" dirty="0" err="1"/>
              <a:t>окренуте</a:t>
            </a:r>
            <a:r>
              <a:rPr lang="en-US" sz="2000" dirty="0"/>
              <a:t> </a:t>
            </a:r>
            <a:r>
              <a:rPr lang="en-US" sz="2000" dirty="0" err="1"/>
              <a:t>учионице</a:t>
            </a:r>
            <a:r>
              <a:rPr lang="en-US" sz="2000" dirty="0"/>
              <a:t> </a:t>
            </a:r>
            <a:r>
              <a:rPr lang="en-US" sz="2000" b="1" dirty="0" err="1"/>
              <a:t>погодује</a:t>
            </a:r>
            <a:r>
              <a:rPr lang="en-US" sz="2000" b="1" dirty="0"/>
              <a:t> </a:t>
            </a:r>
            <a:r>
              <a:rPr lang="en-US" sz="2000" b="1" dirty="0" err="1"/>
              <a:t>побољшању</a:t>
            </a:r>
            <a:r>
              <a:rPr lang="en-US" sz="2000" b="1" dirty="0"/>
              <a:t> </a:t>
            </a:r>
            <a:r>
              <a:rPr lang="en-US" sz="2000" b="1" dirty="0" err="1"/>
              <a:t>вештина</a:t>
            </a:r>
            <a:r>
              <a:rPr lang="en-US" sz="2000" b="1" dirty="0"/>
              <a:t> </a:t>
            </a:r>
            <a:r>
              <a:rPr lang="en-US" sz="2000" b="1" dirty="0" err="1"/>
              <a:t>сарадње</a:t>
            </a:r>
            <a:r>
              <a:rPr lang="en-US" sz="2000" dirty="0"/>
              <a:t>. </a:t>
            </a:r>
            <a:r>
              <a:rPr lang="en-US" sz="2000" dirty="0" err="1"/>
              <a:t>Час</a:t>
            </a:r>
            <a:r>
              <a:rPr lang="en-US" sz="2000" dirty="0"/>
              <a:t> </a:t>
            </a:r>
            <a:r>
              <a:rPr lang="en-US" sz="2000" dirty="0" err="1"/>
              <a:t>се</a:t>
            </a:r>
            <a:r>
              <a:rPr lang="en-US" sz="2000" dirty="0"/>
              <a:t> </a:t>
            </a:r>
            <a:r>
              <a:rPr lang="en-US" sz="2000" dirty="0" err="1"/>
              <a:t>често</a:t>
            </a:r>
            <a:r>
              <a:rPr lang="en-US" sz="2000" dirty="0"/>
              <a:t> </a:t>
            </a:r>
            <a:r>
              <a:rPr lang="en-US" sz="2000" dirty="0" err="1"/>
              <a:t>користи</a:t>
            </a:r>
            <a:r>
              <a:rPr lang="en-US" sz="2000" dirty="0"/>
              <a:t> </a:t>
            </a:r>
            <a:r>
              <a:rPr lang="en-US" sz="2000" dirty="0" err="1"/>
              <a:t>за</a:t>
            </a:r>
            <a:r>
              <a:rPr lang="en-US" sz="2000" dirty="0"/>
              <a:t> </a:t>
            </a:r>
            <a:r>
              <a:rPr lang="sr-Cyrl-RS" sz="2000" dirty="0"/>
              <a:t>колаборативне</a:t>
            </a:r>
            <a:r>
              <a:rPr lang="en-US" sz="2000" dirty="0"/>
              <a:t> </a:t>
            </a:r>
            <a:r>
              <a:rPr lang="en-US" sz="2000" dirty="0" err="1"/>
              <a:t>активности</a:t>
            </a:r>
            <a:r>
              <a:rPr lang="en-US" sz="2000" dirty="0"/>
              <a:t>, </a:t>
            </a:r>
            <a:r>
              <a:rPr lang="en-US" sz="2000" dirty="0" err="1"/>
              <a:t>побољшавајући</a:t>
            </a:r>
            <a:r>
              <a:rPr lang="en-US" sz="2000" dirty="0"/>
              <a:t> </a:t>
            </a:r>
            <a:r>
              <a:rPr lang="en-US" sz="2000" dirty="0" err="1"/>
              <a:t>способност</a:t>
            </a:r>
            <a:r>
              <a:rPr lang="en-US" sz="2000" dirty="0"/>
              <a:t> </a:t>
            </a:r>
            <a:r>
              <a:rPr lang="en-US" sz="2000" dirty="0" err="1"/>
              <a:t>ученика</a:t>
            </a:r>
            <a:r>
              <a:rPr lang="sr-Cyrl-RS" sz="2000" dirty="0"/>
              <a:t>/студената</a:t>
            </a:r>
            <a:r>
              <a:rPr lang="en-US" sz="2000" dirty="0"/>
              <a:t> </a:t>
            </a:r>
            <a:r>
              <a:rPr lang="en-US" sz="2000" dirty="0" err="1"/>
              <a:t>да</a:t>
            </a:r>
            <a:r>
              <a:rPr lang="en-US" sz="2000" dirty="0"/>
              <a:t> </a:t>
            </a:r>
            <a:r>
              <a:rPr lang="en-US" sz="2000" dirty="0" err="1"/>
              <a:t>раде</a:t>
            </a:r>
            <a:r>
              <a:rPr lang="en-US" sz="2000" dirty="0"/>
              <a:t> у </a:t>
            </a:r>
            <a:r>
              <a:rPr lang="en-US" sz="2000" dirty="0" err="1"/>
              <a:t>тиму</a:t>
            </a:r>
            <a:r>
              <a:rPr lang="en-US" sz="2000" dirty="0"/>
              <a:t> и </a:t>
            </a:r>
            <a:r>
              <a:rPr lang="en-US" sz="2000" dirty="0" err="1"/>
              <a:t>ефикасно</a:t>
            </a:r>
            <a:r>
              <a:rPr lang="en-US" sz="2000" dirty="0"/>
              <a:t> </a:t>
            </a:r>
            <a:r>
              <a:rPr lang="en-US" sz="2000" dirty="0" err="1"/>
              <a:t>комуницирају</a:t>
            </a:r>
            <a:r>
              <a:rPr lang="en-US" sz="2000" dirty="0"/>
              <a:t>. </a:t>
            </a:r>
            <a:r>
              <a:rPr lang="en-US" sz="2000" dirty="0" err="1"/>
              <a:t>Савремена</a:t>
            </a:r>
            <a:r>
              <a:rPr lang="en-US" sz="2000" dirty="0"/>
              <a:t> </a:t>
            </a:r>
            <a:r>
              <a:rPr lang="en-US" sz="2000" dirty="0" err="1"/>
              <a:t>радна</a:t>
            </a:r>
            <a:r>
              <a:rPr lang="en-US" sz="2000" dirty="0"/>
              <a:t> </a:t>
            </a:r>
            <a:r>
              <a:rPr lang="en-US" sz="2000" dirty="0" err="1"/>
              <a:t>места</a:t>
            </a:r>
            <a:r>
              <a:rPr lang="en-US" sz="2000" dirty="0"/>
              <a:t> </a:t>
            </a:r>
            <a:r>
              <a:rPr lang="en-US" sz="2000" dirty="0" err="1"/>
              <a:t>вреднују</a:t>
            </a:r>
            <a:r>
              <a:rPr lang="en-US" sz="2000" dirty="0"/>
              <a:t> </a:t>
            </a:r>
            <a:r>
              <a:rPr lang="en-US" sz="2000" dirty="0" err="1"/>
              <a:t>тимски</a:t>
            </a:r>
            <a:r>
              <a:rPr lang="en-US" sz="2000" dirty="0"/>
              <a:t> </a:t>
            </a:r>
            <a:r>
              <a:rPr lang="en-US" sz="2000" dirty="0" err="1"/>
              <a:t>рад</a:t>
            </a:r>
            <a:r>
              <a:rPr lang="en-US" sz="2000" dirty="0"/>
              <a:t> и </a:t>
            </a:r>
            <a:r>
              <a:rPr lang="en-US" sz="2000" dirty="0" err="1"/>
              <a:t>интердисциплинарну</a:t>
            </a:r>
            <a:r>
              <a:rPr lang="en-US" sz="2000" dirty="0"/>
              <a:t> </a:t>
            </a:r>
            <a:r>
              <a:rPr lang="en-US" sz="2000" dirty="0" err="1"/>
              <a:t>сарадњу</a:t>
            </a:r>
            <a:r>
              <a:rPr lang="en-US" sz="2000" dirty="0"/>
              <a:t>. </a:t>
            </a:r>
            <a:r>
              <a:rPr lang="en-US" sz="2000" dirty="0" err="1"/>
              <a:t>Интерактивна</a:t>
            </a:r>
            <a:r>
              <a:rPr lang="en-US" sz="2000" dirty="0"/>
              <a:t> </a:t>
            </a:r>
            <a:r>
              <a:rPr lang="en-US" sz="2000" dirty="0" err="1"/>
              <a:t>природа</a:t>
            </a:r>
            <a:r>
              <a:rPr lang="en-US" sz="2000" dirty="0"/>
              <a:t> </a:t>
            </a:r>
            <a:r>
              <a:rPr lang="en-US" sz="2000" dirty="0" err="1"/>
              <a:t>модела</a:t>
            </a:r>
            <a:r>
              <a:rPr lang="sr-Cyrl-RS" sz="2000" dirty="0"/>
              <a:t> </a:t>
            </a:r>
            <a:r>
              <a:rPr lang="en-US" sz="2000" b="1" dirty="0" err="1"/>
              <a:t>повећава</a:t>
            </a:r>
            <a:r>
              <a:rPr lang="en-US" sz="2000" b="1" dirty="0"/>
              <a:t> </a:t>
            </a:r>
            <a:r>
              <a:rPr lang="en-US" sz="2000" b="1" dirty="0" err="1"/>
              <a:t>ангажовање</a:t>
            </a:r>
            <a:r>
              <a:rPr lang="en-US" sz="2000" b="1" dirty="0"/>
              <a:t> и </a:t>
            </a:r>
            <a:r>
              <a:rPr lang="en-US" sz="2000" b="1" dirty="0" err="1"/>
              <a:t>мотивацију</a:t>
            </a:r>
            <a:r>
              <a:rPr lang="en-US" sz="2000" b="1" dirty="0"/>
              <a:t> </a:t>
            </a:r>
            <a:r>
              <a:rPr lang="en-US" sz="2000" b="1" dirty="0" err="1"/>
              <a:t>ученика</a:t>
            </a:r>
            <a:r>
              <a:rPr lang="sr-Cyrl-RS" sz="2000" b="1" dirty="0"/>
              <a:t>/студената</a:t>
            </a:r>
            <a:r>
              <a:rPr lang="en-US" sz="2000" b="1" dirty="0"/>
              <a:t>, </a:t>
            </a:r>
            <a:r>
              <a:rPr lang="en-US" sz="2000" b="1" dirty="0" err="1"/>
              <a:t>подстичући</a:t>
            </a:r>
            <a:r>
              <a:rPr lang="en-US" sz="2000" b="1" dirty="0"/>
              <a:t> </a:t>
            </a:r>
            <a:r>
              <a:rPr lang="sr-Cyrl-RS" sz="2000" b="1" dirty="0"/>
              <a:t>јачу</a:t>
            </a:r>
            <a:r>
              <a:rPr lang="en-US" sz="2000" b="1" dirty="0"/>
              <a:t> </a:t>
            </a:r>
            <a:r>
              <a:rPr lang="en-US" sz="2000" b="1" dirty="0" err="1"/>
              <a:t>љубав</a:t>
            </a:r>
            <a:r>
              <a:rPr lang="en-US" sz="2000" b="1" dirty="0"/>
              <a:t> </a:t>
            </a:r>
            <a:r>
              <a:rPr lang="en-US" sz="2000" b="1" dirty="0" err="1"/>
              <a:t>према</a:t>
            </a:r>
            <a:r>
              <a:rPr lang="en-US" sz="2000" b="1" dirty="0"/>
              <a:t> </a:t>
            </a:r>
            <a:r>
              <a:rPr lang="en-US" sz="2000" b="1" dirty="0" err="1"/>
              <a:t>учењу</a:t>
            </a:r>
            <a:r>
              <a:rPr lang="en-US" sz="2000" b="1" dirty="0"/>
              <a:t> и </a:t>
            </a:r>
            <a:r>
              <a:rPr lang="en-US" sz="2000" b="1" dirty="0" err="1"/>
              <a:t>радозналост</a:t>
            </a:r>
            <a:r>
              <a:rPr lang="en-US" sz="2000" dirty="0"/>
              <a:t>, </a:t>
            </a:r>
            <a:r>
              <a:rPr lang="en-US" sz="2000" dirty="0" err="1"/>
              <a:t>који</a:t>
            </a:r>
            <a:r>
              <a:rPr lang="en-US" sz="2000" dirty="0"/>
              <a:t> </a:t>
            </a:r>
            <a:r>
              <a:rPr lang="en-US" sz="2000" dirty="0" err="1"/>
              <a:t>су</a:t>
            </a:r>
            <a:r>
              <a:rPr lang="en-US" sz="2000" dirty="0"/>
              <a:t> </a:t>
            </a:r>
            <a:r>
              <a:rPr lang="en-US" sz="2000" dirty="0" err="1"/>
              <a:t>критичне</a:t>
            </a:r>
            <a:r>
              <a:rPr lang="en-US" sz="2000" dirty="0"/>
              <a:t> </a:t>
            </a:r>
            <a:r>
              <a:rPr lang="en-US" sz="2000" dirty="0" err="1"/>
              <a:t>компоненте</a:t>
            </a:r>
            <a:r>
              <a:rPr lang="en-US" sz="2000" dirty="0"/>
              <a:t> </a:t>
            </a:r>
            <a:r>
              <a:rPr lang="en-US" sz="2000" dirty="0" err="1"/>
              <a:t>прилагодљивости</a:t>
            </a:r>
            <a:r>
              <a:rPr lang="en-US" sz="2000" dirty="0"/>
              <a:t> и </a:t>
            </a:r>
            <a:r>
              <a:rPr lang="en-US" sz="2000" dirty="0" err="1"/>
              <a:t>креативности</a:t>
            </a:r>
            <a:r>
              <a:rPr lang="en-US" sz="2000" dirty="0"/>
              <a:t> у </a:t>
            </a:r>
            <a:r>
              <a:rPr lang="en-US" sz="2000" dirty="0" err="1"/>
              <a:t>професионалним</a:t>
            </a:r>
            <a:r>
              <a:rPr lang="en-US" sz="2000" dirty="0"/>
              <a:t> </a:t>
            </a:r>
            <a:r>
              <a:rPr lang="en-US" sz="2000" dirty="0" err="1"/>
              <a:t>контекстима</a:t>
            </a:r>
            <a:r>
              <a:rPr lang="en-US" sz="2000" dirty="0"/>
              <a:t>.</a:t>
            </a:r>
            <a:endParaRPr lang="en-GB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35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29</a:t>
            </a:fld>
            <a:endParaRPr lang="en-US" sz="1291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011205" y="120626"/>
            <a:ext cx="6747055" cy="5189591"/>
          </a:xfrm>
        </p:spPr>
        <p:txBody>
          <a:bodyPr/>
          <a:lstStyle/>
          <a:p>
            <a:pPr algn="just" rtl="0">
              <a:lnSpc>
                <a:spcPts val="2440"/>
              </a:lnSpc>
            </a:pPr>
            <a:r>
              <a:rPr lang="en-GB" sz="2000" b="1" dirty="0">
                <a:solidFill>
                  <a:srgbClr val="8A2061"/>
                </a:solidFill>
              </a:rPr>
              <a:t>ПРЕДНОСТИ ИЗВРШЕНЕ УЧИОНИЦЕ</a:t>
            </a: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40404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r-Cyrl-RS" sz="2000" b="0" i="0" dirty="0">
                <a:effectLst/>
                <a:ea typeface="Calibri" panose="020F0502020204030204" pitchFamily="34" charset="0"/>
              </a:rPr>
              <a:t>М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одел</a:t>
            </a:r>
            <a:r>
              <a:rPr lang="sr-Cyrl-RS" sz="2000" b="0" i="0" dirty="0">
                <a:effectLst/>
                <a:ea typeface="Calibri" panose="020F0502020204030204" pitchFamily="34" charset="0"/>
              </a:rPr>
              <a:t> из</a:t>
            </a:r>
            <a:r>
              <a:rPr lang="en-US" sz="2000" dirty="0" err="1">
                <a:ea typeface="Calibri" panose="020F0502020204030204" pitchFamily="34" charset="0"/>
              </a:rPr>
              <a:t>окрену</a:t>
            </a:r>
            <a:r>
              <a:rPr lang="sr-Cyrl-RS" sz="2000" dirty="0">
                <a:ea typeface="Calibri" panose="020F0502020204030204" pitchFamily="34" charset="0"/>
              </a:rPr>
              <a:t>те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учионице</a:t>
            </a:r>
            <a:r>
              <a:rPr lang="sr-Cyrl-RS" sz="2000" b="0" i="0" dirty="0">
                <a:effectLst/>
                <a:ea typeface="Calibri" panose="020F0502020204030204" pitchFamily="34" charset="0"/>
              </a:rPr>
              <a:t> такође м</a:t>
            </a:r>
            <a:r>
              <a:rPr lang="sr-Cyrl-RS" sz="2000" dirty="0">
                <a:ea typeface="Calibri" panose="020F0502020204030204" pitchFamily="34" charset="0"/>
              </a:rPr>
              <a:t>ож</a:t>
            </a:r>
            <a:r>
              <a:rPr lang="sr-Cyrl-RS" sz="2000" b="0" i="0" dirty="0">
                <a:effectLst/>
                <a:ea typeface="Calibri" panose="020F0502020204030204" pitchFamily="34" charset="0"/>
              </a:rPr>
              <a:t>е </a:t>
            </a:r>
            <a:r>
              <a:rPr lang="en-US" sz="2000" b="1" i="0" dirty="0" err="1">
                <a:effectLst/>
                <a:ea typeface="Calibri" panose="020F0502020204030204" pitchFamily="34" charset="0"/>
              </a:rPr>
              <a:t>побољшати</a:t>
            </a:r>
            <a:r>
              <a:rPr lang="en-US" sz="2000" b="1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1" i="0" dirty="0" err="1">
                <a:effectLst/>
                <a:ea typeface="Calibri" panose="020F0502020204030204" pitchFamily="34" charset="0"/>
              </a:rPr>
              <a:t>вештине</a:t>
            </a:r>
            <a:r>
              <a:rPr lang="en-US" sz="2000" b="1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1" i="0" dirty="0" err="1">
                <a:effectLst/>
                <a:ea typeface="Calibri" panose="020F0502020204030204" pitchFamily="34" charset="0"/>
              </a:rPr>
              <a:t>сарадње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.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Час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се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често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користи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за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активности</a:t>
            </a:r>
            <a:r>
              <a:rPr lang="sr-Cyrl-RS" sz="2000" b="0" i="0" dirty="0">
                <a:effectLst/>
                <a:ea typeface="Calibri" panose="020F0502020204030204" pitchFamily="34" charset="0"/>
              </a:rPr>
              <a:t> сарадње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,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побољшавајући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способност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ученика</a:t>
            </a:r>
            <a:r>
              <a:rPr lang="sr-Cyrl-RS" sz="2000" b="0" i="0" dirty="0">
                <a:effectLst/>
                <a:ea typeface="Calibri" panose="020F0502020204030204" pitchFamily="34" charset="0"/>
              </a:rPr>
              <a:t>/студената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да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раде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у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тиму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и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ефикасно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комуницирају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.</a:t>
            </a: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sr-Cyrl-RS" sz="2000" b="0" i="0" dirty="0">
                <a:effectLst/>
                <a:ea typeface="Calibri" panose="020F0502020204030204" pitchFamily="34" charset="0"/>
              </a:rPr>
              <a:t>Ин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терактивна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природа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модела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повећава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ангажовање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и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мотивацију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ученика</a:t>
            </a:r>
            <a:r>
              <a:rPr lang="sr-Cyrl-RS" sz="2000" b="0" i="0" dirty="0">
                <a:effectLst/>
                <a:ea typeface="Calibri" panose="020F0502020204030204" pitchFamily="34" charset="0"/>
              </a:rPr>
              <a:t>/студената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,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подстичући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sr-Cyrl-RS" sz="2000" b="0" i="0" dirty="0">
                <a:effectLst/>
                <a:ea typeface="Calibri" panose="020F0502020204030204" pitchFamily="34" charset="0"/>
              </a:rPr>
              <a:t>снажнију </a:t>
            </a:r>
            <a:r>
              <a:rPr lang="en-US" sz="2000" b="1" i="0" dirty="0" err="1">
                <a:effectLst/>
                <a:ea typeface="Calibri" panose="020F0502020204030204" pitchFamily="34" charset="0"/>
              </a:rPr>
              <a:t>љубав</a:t>
            </a:r>
            <a:r>
              <a:rPr lang="en-US" sz="2000" b="1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1" i="0" dirty="0" err="1">
                <a:effectLst/>
                <a:ea typeface="Calibri" panose="020F0502020204030204" pitchFamily="34" charset="0"/>
              </a:rPr>
              <a:t>према</a:t>
            </a:r>
            <a:r>
              <a:rPr lang="en-US" sz="2000" b="1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1" i="0" dirty="0" err="1">
                <a:effectLst/>
                <a:ea typeface="Calibri" panose="020F0502020204030204" pitchFamily="34" charset="0"/>
              </a:rPr>
              <a:t>учењу</a:t>
            </a:r>
            <a:r>
              <a:rPr lang="en-US" sz="2000" b="1" i="0" dirty="0">
                <a:effectLst/>
                <a:ea typeface="Calibri" panose="020F0502020204030204" pitchFamily="34" charset="0"/>
              </a:rPr>
              <a:t> и </a:t>
            </a:r>
            <a:r>
              <a:rPr lang="en-US" sz="2000" b="1" i="0" dirty="0" err="1">
                <a:effectLst/>
                <a:ea typeface="Calibri" panose="020F0502020204030204" pitchFamily="34" charset="0"/>
              </a:rPr>
              <a:t>радозналост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,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који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су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критичне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компоненте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прилагодљивости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и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креативности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у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професионалним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контекстима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.</a:t>
            </a: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en-US" sz="2000" dirty="0" err="1">
                <a:ea typeface="Calibri" panose="020F0502020204030204" pitchFamily="34" charset="0"/>
              </a:rPr>
              <a:t>Коначно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, </a:t>
            </a:r>
            <a:r>
              <a:rPr lang="sr-Cyrl-RS" sz="2000" b="0" i="0" dirty="0">
                <a:effectLst/>
                <a:ea typeface="Calibri" panose="020F0502020204030204" pitchFamily="34" charset="0"/>
              </a:rPr>
              <a:t>изокренута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учионица</a:t>
            </a:r>
            <a:r>
              <a:rPr lang="sr-Cyrl-R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1" i="0" dirty="0" err="1">
                <a:effectLst/>
                <a:ea typeface="Calibri" panose="020F0502020204030204" pitchFamily="34" charset="0"/>
              </a:rPr>
              <a:t>прилагођава</a:t>
            </a:r>
            <a:r>
              <a:rPr lang="sr-Cyrl-RS" sz="2000" b="1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1" i="0" dirty="0" err="1">
                <a:effectLst/>
                <a:ea typeface="Calibri" panose="020F0502020204030204" pitchFamily="34" charset="0"/>
              </a:rPr>
              <a:t>искуство</a:t>
            </a:r>
            <a:r>
              <a:rPr lang="en-US" sz="2000" b="1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1" i="0" dirty="0" err="1">
                <a:effectLst/>
                <a:ea typeface="Calibri" panose="020F0502020204030204" pitchFamily="34" charset="0"/>
              </a:rPr>
              <a:t>учења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.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Ученици</a:t>
            </a:r>
            <a:r>
              <a:rPr lang="sr-Cyrl-RS" sz="2000" b="0" i="0" dirty="0">
                <a:effectLst/>
                <a:ea typeface="Calibri" panose="020F0502020204030204" pitchFamily="34" charset="0"/>
              </a:rPr>
              <a:t>/студенти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могу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да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уче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сопственим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темпом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током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активности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ван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часа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,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омогућавајући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персонализованији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приступ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који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одговара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различитим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стиловима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учења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.</a:t>
            </a: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sr-Cyrl-RS" sz="2000" b="0" i="0" dirty="0">
                <a:effectLst/>
                <a:ea typeface="Calibri" panose="020F0502020204030204" pitchFamily="34" charset="0"/>
              </a:rPr>
              <a:t>М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одел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ефикасно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интегрише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дигиталне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алате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,</a:t>
            </a:r>
            <a:r>
              <a:rPr lang="sr-Cyrl-RS" sz="2000" b="0" i="0" dirty="0">
                <a:effectLst/>
                <a:ea typeface="Calibri" panose="020F0502020204030204" pitchFamily="34" charset="0"/>
              </a:rPr>
              <a:t> подучава </a:t>
            </a:r>
            <a:r>
              <a:rPr lang="en-US" sz="2000" b="1" i="0" dirty="0" err="1">
                <a:effectLst/>
                <a:ea typeface="Calibri" panose="020F0502020204030204" pitchFamily="34" charset="0"/>
              </a:rPr>
              <a:t>ученик</a:t>
            </a:r>
            <a:r>
              <a:rPr lang="sr-Cyrl-RS" sz="2000" b="1" i="0" dirty="0">
                <a:effectLst/>
                <a:ea typeface="Calibri" panose="020F0502020204030204" pitchFamily="34" charset="0"/>
              </a:rPr>
              <a:t>е/студенте</a:t>
            </a:r>
            <a:r>
              <a:rPr lang="en-US" sz="2000" b="1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1" i="0" dirty="0" err="1">
                <a:effectLst/>
                <a:ea typeface="Calibri" panose="020F0502020204030204" pitchFamily="34" charset="0"/>
              </a:rPr>
              <a:t>вештинама</a:t>
            </a:r>
            <a:r>
              <a:rPr lang="en-US" sz="2000" b="1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1" i="0" dirty="0" err="1">
                <a:effectLst/>
                <a:ea typeface="Calibri" panose="020F0502020204030204" pitchFamily="34" charset="0"/>
              </a:rPr>
              <a:t>дигиталне</a:t>
            </a:r>
            <a:r>
              <a:rPr lang="en-US" sz="2000" b="1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1" i="0" dirty="0" err="1">
                <a:effectLst/>
                <a:ea typeface="Calibri" panose="020F0502020204030204" pitchFamily="34" charset="0"/>
              </a:rPr>
              <a:t>писмености</a:t>
            </a:r>
            <a:r>
              <a:rPr lang="sr-Cyrl-RS" sz="2000" b="1" i="0" dirty="0">
                <a:effectLst/>
                <a:ea typeface="Calibri" panose="020F0502020204030204" pitchFamily="34" charset="0"/>
              </a:rPr>
              <a:t> </a:t>
            </a:r>
            <a:r>
              <a:rPr lang="sr-Cyrl-RS" sz="2000" dirty="0">
                <a:ea typeface="Calibri" panose="020F0502020204030204" pitchFamily="34" charset="0"/>
              </a:rPr>
              <a:t>што је д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анас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важ</a:t>
            </a:r>
            <a:r>
              <a:rPr lang="sr-Cyrl-RS" sz="2000" b="0" i="0" dirty="0">
                <a:effectLst/>
                <a:ea typeface="Calibri" panose="020F0502020204030204" pitchFamily="34" charset="0"/>
              </a:rPr>
              <a:t>но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у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готово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свим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професионалним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 </a:t>
            </a:r>
            <a:r>
              <a:rPr lang="en-US" sz="2000" b="0" i="0" dirty="0" err="1">
                <a:effectLst/>
                <a:ea typeface="Calibri" panose="020F0502020204030204" pitchFamily="34" charset="0"/>
              </a:rPr>
              <a:t>областима</a:t>
            </a:r>
            <a:r>
              <a:rPr lang="en-US" sz="2000" b="0" i="0" dirty="0">
                <a:effectLst/>
                <a:ea typeface="Calibri" panose="020F0502020204030204" pitchFamily="34" charset="0"/>
              </a:rPr>
              <a:t>.</a:t>
            </a:r>
            <a:endParaRPr lang="en-GB" sz="2000" dirty="0">
              <a:ea typeface="Calibri" panose="020F0502020204030204" pitchFamily="34" charset="0"/>
            </a:endParaRPr>
          </a:p>
          <a:p>
            <a:pPr algn="just" rtl="0">
              <a:lnSpc>
                <a:spcPts val="2440"/>
              </a:lnSpc>
            </a:pPr>
            <a:endParaRPr lang="en-GB" sz="2000" dirty="0">
              <a:solidFill>
                <a:srgbClr val="151D24"/>
              </a:solidFill>
            </a:endParaRPr>
          </a:p>
          <a:p>
            <a:pPr algn="just" rtl="0">
              <a:lnSpc>
                <a:spcPts val="2440"/>
              </a:lnSpc>
            </a:pPr>
            <a:endParaRPr lang="en-GB" sz="2000" dirty="0">
              <a:solidFill>
                <a:srgbClr val="151D24"/>
              </a:solidFill>
            </a:endParaRPr>
          </a:p>
          <a:p>
            <a:pPr algn="just" rtl="0">
              <a:lnSpc>
                <a:spcPts val="2440"/>
              </a:lnSpc>
            </a:pPr>
            <a:endParaRPr lang="en-GB" sz="2000" dirty="0">
              <a:solidFill>
                <a:srgbClr val="151D24"/>
              </a:solidFill>
            </a:endParaRPr>
          </a:p>
          <a:p>
            <a:pPr algn="just" rtl="0">
              <a:lnSpc>
                <a:spcPts val="2440"/>
              </a:lnSpc>
            </a:pPr>
            <a:endParaRPr lang="en-GB" sz="2000" dirty="0">
              <a:solidFill>
                <a:srgbClr val="151D24"/>
              </a:solidFill>
            </a:endParaRPr>
          </a:p>
          <a:p>
            <a:pPr algn="just" rtl="0">
              <a:lnSpc>
                <a:spcPts val="2440"/>
              </a:lnSpc>
            </a:pPr>
            <a:endParaRPr lang="en-GB" sz="2000" dirty="0">
              <a:solidFill>
                <a:srgbClr val="151D24"/>
              </a:solidFill>
            </a:endParaRPr>
          </a:p>
          <a:p>
            <a:pPr algn="just" rtl="0">
              <a:lnSpc>
                <a:spcPts val="2440"/>
              </a:lnSpc>
            </a:pPr>
            <a:endParaRPr lang="en-GB" sz="2000" dirty="0">
              <a:solidFill>
                <a:srgbClr val="40404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pic>
        <p:nvPicPr>
          <p:cNvPr id="2" name="Picture Placeholder 16">
            <a:extLst>
              <a:ext uri="{FF2B5EF4-FFF2-40B4-BE49-F238E27FC236}">
                <a16:creationId xmlns:a16="http://schemas.microsoft.com/office/drawing/2014/main" id="{D16F6A21-FC6A-47D2-AA2A-6A925B98F6C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3"/>
          <a:srcRect l="21084" r="21084"/>
          <a:stretch/>
        </p:blipFill>
        <p:spPr>
          <a:xfrm>
            <a:off x="7758260" y="-3203"/>
            <a:ext cx="4433743" cy="6861204"/>
          </a:xfrm>
        </p:spPr>
      </p:pic>
    </p:spTree>
    <p:extLst>
      <p:ext uri="{BB962C8B-B14F-4D97-AF65-F5344CB8AC3E}">
        <p14:creationId xmlns:p14="http://schemas.microsoft.com/office/powerpoint/2010/main" val="3783380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3</a:t>
            </a:fld>
            <a:endParaRPr lang="en-US" sz="1291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79231" y="22684"/>
            <a:ext cx="10279511" cy="6425741"/>
          </a:xfrm>
        </p:spPr>
        <p:txBody>
          <a:bodyPr/>
          <a:lstStyle/>
          <a:p>
            <a:pPr marL="226695" algn="l" rtl="0">
              <a:spcBef>
                <a:spcPts val="1400"/>
              </a:spcBef>
              <a:spcAft>
                <a:spcPts val="600"/>
              </a:spcAft>
            </a:pPr>
            <a:r>
              <a:rPr lang="en-GB" sz="2000" b="1" dirty="0"/>
              <a:t>УВОД</a:t>
            </a:r>
            <a:r>
              <a:rPr lang="sr-Cyrl-RS" sz="2000" b="1" dirty="0"/>
              <a:t> </a:t>
            </a:r>
            <a:r>
              <a:rPr lang="en-GB" sz="2000" dirty="0"/>
              <a:t> </a:t>
            </a:r>
            <a:r>
              <a:rPr lang="sr-Cyrl-RS" sz="2000" dirty="0"/>
              <a:t>Када заврше </a:t>
            </a:r>
            <a:r>
              <a:rPr lang="en-GB" sz="2000" dirty="0" err="1"/>
              <a:t>Модул</a:t>
            </a:r>
            <a:r>
              <a:rPr lang="en-GB" sz="2000" dirty="0"/>
              <a:t> 4, </a:t>
            </a:r>
            <a:r>
              <a:rPr lang="en-GB" sz="2000" dirty="0" err="1"/>
              <a:t>наши</a:t>
            </a:r>
            <a:r>
              <a:rPr lang="en-GB" sz="2000" dirty="0"/>
              <a:t> </a:t>
            </a:r>
            <a:r>
              <a:rPr lang="en-GB" sz="2000" dirty="0" err="1"/>
              <a:t>едукатори</a:t>
            </a:r>
            <a:r>
              <a:rPr lang="en-GB" sz="2000" dirty="0"/>
              <a:t> </a:t>
            </a:r>
            <a:r>
              <a:rPr lang="en-GB" sz="2000" dirty="0" err="1"/>
              <a:t>ће</a:t>
            </a:r>
            <a:r>
              <a:rPr lang="en-GB" sz="2000" dirty="0"/>
              <a:t> </a:t>
            </a:r>
            <a:r>
              <a:rPr lang="en-GB" sz="2000" dirty="0" err="1"/>
              <a:t>стећи</a:t>
            </a:r>
            <a:r>
              <a:rPr lang="en-GB" sz="2000" dirty="0"/>
              <a:t> </a:t>
            </a:r>
            <a:r>
              <a:rPr lang="sr-Cyrl-RS" sz="2000" dirty="0"/>
              <a:t>знања</a:t>
            </a:r>
            <a:r>
              <a:rPr lang="en-GB" sz="2000" dirty="0"/>
              <a:t> </a:t>
            </a:r>
            <a:r>
              <a:rPr lang="sr-Cyrl-RS" sz="2000" dirty="0"/>
              <a:t>у вези са</a:t>
            </a:r>
            <a:r>
              <a:rPr lang="en-GB" sz="2000" dirty="0"/>
              <a:t> 4 </a:t>
            </a:r>
            <a:r>
              <a:rPr lang="en-GB" sz="2000" dirty="0" err="1"/>
              <a:t>кључне</a:t>
            </a:r>
            <a:r>
              <a:rPr lang="en-GB" sz="2000" dirty="0"/>
              <a:t> </a:t>
            </a:r>
            <a:r>
              <a:rPr lang="en-GB" sz="2000" dirty="0" err="1"/>
              <a:t>компетенције</a:t>
            </a:r>
            <a:r>
              <a:rPr lang="en-GB" sz="2000" dirty="0"/>
              <a:t>:</a:t>
            </a:r>
          </a:p>
          <a:p>
            <a:pPr marL="683895" indent="-457200" algn="just" rtl="0">
              <a:spcBef>
                <a:spcPts val="1400"/>
              </a:spcBef>
              <a:spcAft>
                <a:spcPts val="600"/>
              </a:spcAft>
              <a:buAutoNum type="arabicPeriod"/>
            </a:pPr>
            <a:r>
              <a:rPr lang="en-GB" sz="2000" b="1" dirty="0" err="1">
                <a:solidFill>
                  <a:srgbClr val="AD4097"/>
                </a:solidFill>
              </a:rPr>
              <a:t>Иновациј</a:t>
            </a:r>
            <a:r>
              <a:rPr lang="sr-Cyrl-RS" sz="2000" b="1" dirty="0">
                <a:solidFill>
                  <a:srgbClr val="AD4097"/>
                </a:solidFill>
              </a:rPr>
              <a:t>е</a:t>
            </a:r>
            <a:r>
              <a:rPr lang="en-GB" sz="2000" b="1" dirty="0">
                <a:solidFill>
                  <a:srgbClr val="AD4097"/>
                </a:solidFill>
              </a:rPr>
              <a:t> у </a:t>
            </a:r>
            <a:r>
              <a:rPr lang="en-GB" sz="2000" b="1" dirty="0" err="1">
                <a:solidFill>
                  <a:srgbClr val="AD4097"/>
                </a:solidFill>
              </a:rPr>
              <a:t>настави</a:t>
            </a:r>
            <a:r>
              <a:rPr lang="en-GB" sz="2000" b="1" dirty="0">
                <a:solidFill>
                  <a:srgbClr val="AD4097"/>
                </a:solidFill>
              </a:rPr>
              <a:t>:</a:t>
            </a:r>
            <a:r>
              <a:rPr lang="sr-Cyrl-RS" sz="2000" b="1" dirty="0">
                <a:solidFill>
                  <a:srgbClr val="AD4097"/>
                </a:solidFill>
              </a:rPr>
              <a:t> </a:t>
            </a:r>
            <a:r>
              <a:rPr lang="en-GB" sz="2000" dirty="0" err="1"/>
              <a:t>Наставници</a:t>
            </a:r>
            <a:r>
              <a:rPr lang="sr-Cyrl-RS" sz="2000" dirty="0"/>
              <a:t>/професори</a:t>
            </a:r>
            <a:r>
              <a:rPr lang="en-GB" sz="2000" dirty="0"/>
              <a:t> </a:t>
            </a:r>
            <a:r>
              <a:rPr lang="en-GB" sz="2000" dirty="0" err="1"/>
              <a:t>ће</a:t>
            </a:r>
            <a:r>
              <a:rPr lang="en-GB" sz="2000" dirty="0"/>
              <a:t> </a:t>
            </a:r>
            <a:r>
              <a:rPr lang="en-GB" sz="2000" dirty="0" err="1"/>
              <a:t>стећи</a:t>
            </a:r>
            <a:r>
              <a:rPr lang="en-GB" sz="2000" dirty="0"/>
              <a:t> </a:t>
            </a:r>
            <a:r>
              <a:rPr lang="en-GB" sz="2000" dirty="0" err="1"/>
              <a:t>способност</a:t>
            </a:r>
            <a:r>
              <a:rPr lang="en-GB" sz="2000" dirty="0"/>
              <a:t> </a:t>
            </a:r>
            <a:r>
              <a:rPr lang="en-GB" sz="2000" dirty="0" err="1"/>
              <a:t>да</a:t>
            </a:r>
            <a:r>
              <a:rPr lang="en-GB" sz="2000" dirty="0"/>
              <a:t> </a:t>
            </a:r>
            <a:r>
              <a:rPr lang="en-GB" sz="2000" dirty="0" err="1"/>
              <a:t>дизајнирају</a:t>
            </a:r>
            <a:r>
              <a:rPr lang="en-GB" sz="2000" dirty="0"/>
              <a:t> и </a:t>
            </a:r>
            <a:r>
              <a:rPr lang="en-GB" sz="2000" dirty="0" err="1"/>
              <a:t>имплементирају</a:t>
            </a:r>
            <a:r>
              <a:rPr lang="en-GB" sz="2000" dirty="0"/>
              <a:t> </a:t>
            </a:r>
            <a:r>
              <a:rPr lang="en-GB" sz="2000" dirty="0" err="1"/>
              <a:t>иновативне</a:t>
            </a:r>
            <a:r>
              <a:rPr lang="en-GB" sz="2000" dirty="0"/>
              <a:t> </a:t>
            </a:r>
            <a:r>
              <a:rPr lang="en-GB" sz="2000" dirty="0" err="1"/>
              <a:t>наставне</a:t>
            </a:r>
            <a:r>
              <a:rPr lang="en-GB" sz="2000" dirty="0"/>
              <a:t> </a:t>
            </a:r>
            <a:r>
              <a:rPr lang="en-GB" sz="2000" dirty="0" err="1"/>
              <a:t>стратегије</a:t>
            </a:r>
            <a:r>
              <a:rPr lang="en-GB" sz="2000" dirty="0"/>
              <a:t> </a:t>
            </a:r>
            <a:r>
              <a:rPr lang="en-GB" sz="2000" dirty="0" err="1"/>
              <a:t>које</a:t>
            </a:r>
            <a:r>
              <a:rPr lang="en-GB" sz="2000" dirty="0"/>
              <a:t> </a:t>
            </a:r>
            <a:r>
              <a:rPr lang="en-GB" sz="2000" dirty="0" err="1"/>
              <a:t>негују</a:t>
            </a:r>
            <a:r>
              <a:rPr lang="en-GB" sz="2000" dirty="0"/>
              <a:t> </a:t>
            </a:r>
            <a:r>
              <a:rPr lang="en-GB" sz="2000" dirty="0" err="1"/>
              <a:t>вештине</a:t>
            </a:r>
            <a:r>
              <a:rPr lang="en-GB" sz="2000" dirty="0"/>
              <a:t> </a:t>
            </a:r>
            <a:r>
              <a:rPr lang="sr-Cyrl-RS" sz="2000" dirty="0"/>
              <a:t>за </a:t>
            </a:r>
            <a:r>
              <a:rPr lang="en-GB" sz="2000" dirty="0"/>
              <a:t>21. </a:t>
            </a:r>
            <a:r>
              <a:rPr lang="en-GB" sz="2000" dirty="0" err="1"/>
              <a:t>век</a:t>
            </a:r>
            <a:r>
              <a:rPr lang="en-GB" sz="2000" dirty="0"/>
              <a:t>. </a:t>
            </a:r>
            <a:r>
              <a:rPr lang="en-GB" sz="2000" dirty="0" err="1"/>
              <a:t>Они</a:t>
            </a:r>
            <a:r>
              <a:rPr lang="en-GB" sz="2000" dirty="0"/>
              <a:t> </a:t>
            </a:r>
            <a:r>
              <a:rPr lang="en-GB" sz="2000" dirty="0" err="1"/>
              <a:t>ће</a:t>
            </a:r>
            <a:r>
              <a:rPr lang="en-GB" sz="2000" dirty="0"/>
              <a:t> </a:t>
            </a:r>
            <a:r>
              <a:rPr lang="sr-Cyrl-RS" sz="2000" dirty="0"/>
              <a:t>стећи вештине у вези са </a:t>
            </a:r>
            <a:r>
              <a:rPr lang="en-GB" sz="2000" dirty="0" err="1"/>
              <a:t>интеграциј</a:t>
            </a:r>
            <a:r>
              <a:rPr lang="sr-Cyrl-RS" sz="2000" dirty="0"/>
              <a:t>ом</a:t>
            </a:r>
            <a:r>
              <a:rPr lang="en-GB" sz="2000" dirty="0"/>
              <a:t> </a:t>
            </a:r>
            <a:r>
              <a:rPr lang="en-GB" sz="2000" dirty="0" err="1"/>
              <a:t>педагошких</a:t>
            </a:r>
            <a:r>
              <a:rPr lang="en-GB" sz="2000" dirty="0"/>
              <a:t> </a:t>
            </a:r>
            <a:r>
              <a:rPr lang="en-GB" sz="2000" dirty="0" err="1"/>
              <a:t>пракси</a:t>
            </a:r>
            <a:r>
              <a:rPr lang="en-GB" sz="2000" dirty="0"/>
              <a:t> </a:t>
            </a:r>
            <a:r>
              <a:rPr lang="en-GB" sz="2000" dirty="0" err="1"/>
              <a:t>као</a:t>
            </a:r>
            <a:r>
              <a:rPr lang="en-GB" sz="2000" dirty="0"/>
              <a:t> </a:t>
            </a:r>
            <a:r>
              <a:rPr lang="en-GB" sz="2000" dirty="0" err="1"/>
              <a:t>што</a:t>
            </a:r>
            <a:r>
              <a:rPr lang="en-GB" sz="2000" dirty="0"/>
              <a:t> </a:t>
            </a:r>
            <a:r>
              <a:rPr lang="en-GB" sz="2000" dirty="0" err="1"/>
              <a:t>су</a:t>
            </a:r>
            <a:r>
              <a:rPr lang="en-GB" sz="2000" dirty="0"/>
              <a:t> </a:t>
            </a:r>
            <a:r>
              <a:rPr lang="en-GB" sz="2000" dirty="0" err="1"/>
              <a:t>учење</a:t>
            </a:r>
            <a:r>
              <a:rPr lang="en-GB" sz="2000" dirty="0"/>
              <a:t> </a:t>
            </a:r>
            <a:r>
              <a:rPr lang="en-GB" sz="2000" dirty="0" err="1"/>
              <a:t>засновано</a:t>
            </a:r>
            <a:r>
              <a:rPr lang="en-GB" sz="2000" dirty="0"/>
              <a:t> </a:t>
            </a:r>
            <a:r>
              <a:rPr lang="en-GB" sz="2000" dirty="0" err="1"/>
              <a:t>на</a:t>
            </a:r>
            <a:r>
              <a:rPr lang="en-GB" sz="2000" dirty="0"/>
              <a:t> </a:t>
            </a:r>
            <a:r>
              <a:rPr lang="en-GB" sz="2000" dirty="0" err="1"/>
              <a:t>проблемима</a:t>
            </a:r>
            <a:r>
              <a:rPr lang="en-GB" sz="2000" dirty="0"/>
              <a:t>, </a:t>
            </a:r>
            <a:r>
              <a:rPr lang="en-GB" sz="2000" dirty="0" err="1"/>
              <a:t>учење</a:t>
            </a:r>
            <a:r>
              <a:rPr lang="en-GB" sz="2000" dirty="0"/>
              <a:t> </a:t>
            </a:r>
            <a:r>
              <a:rPr lang="en-GB" sz="2000" dirty="0" err="1"/>
              <a:t>засновано</a:t>
            </a:r>
            <a:r>
              <a:rPr lang="en-GB" sz="2000" dirty="0"/>
              <a:t> </a:t>
            </a:r>
            <a:r>
              <a:rPr lang="en-GB" sz="2000" dirty="0" err="1"/>
              <a:t>на</a:t>
            </a:r>
            <a:r>
              <a:rPr lang="en-GB" sz="2000" dirty="0"/>
              <a:t> </a:t>
            </a:r>
            <a:r>
              <a:rPr lang="en-GB" sz="2000" dirty="0" err="1"/>
              <a:t>упитима</a:t>
            </a:r>
            <a:r>
              <a:rPr lang="en-GB" sz="2000" dirty="0"/>
              <a:t> и </a:t>
            </a:r>
            <a:r>
              <a:rPr lang="en-GB" sz="2000" dirty="0" err="1"/>
              <a:t>дизајнерско</a:t>
            </a:r>
            <a:r>
              <a:rPr lang="en-GB" sz="2000" dirty="0"/>
              <a:t> </a:t>
            </a:r>
            <a:r>
              <a:rPr lang="en-GB" sz="2000" dirty="0" err="1"/>
              <a:t>размишљање</a:t>
            </a:r>
            <a:r>
              <a:rPr lang="en-GB" sz="2000" dirty="0"/>
              <a:t> у </a:t>
            </a:r>
            <a:r>
              <a:rPr lang="en-GB" sz="2000" dirty="0" err="1"/>
              <a:t>свој</a:t>
            </a:r>
            <a:r>
              <a:rPr lang="en-GB" sz="2000" dirty="0"/>
              <a:t> </a:t>
            </a:r>
            <a:r>
              <a:rPr lang="en-GB" sz="2000" dirty="0" err="1"/>
              <a:t>наставни</a:t>
            </a:r>
            <a:r>
              <a:rPr lang="en-GB" sz="2000" dirty="0"/>
              <a:t> </a:t>
            </a:r>
            <a:r>
              <a:rPr lang="en-GB" sz="2000" dirty="0" err="1"/>
              <a:t>план</a:t>
            </a:r>
            <a:r>
              <a:rPr lang="en-GB" sz="2000" dirty="0"/>
              <a:t> и </a:t>
            </a:r>
            <a:r>
              <a:rPr lang="en-GB" sz="2000" dirty="0" err="1"/>
              <a:t>програм</a:t>
            </a:r>
            <a:r>
              <a:rPr lang="en-GB" sz="2000" dirty="0"/>
              <a:t>.</a:t>
            </a:r>
          </a:p>
          <a:p>
            <a:pPr marL="683895" indent="-457200" algn="just" rtl="0">
              <a:spcBef>
                <a:spcPts val="1400"/>
              </a:spcBef>
              <a:spcAft>
                <a:spcPts val="600"/>
              </a:spcAft>
              <a:buAutoNum type="arabicPeriod"/>
            </a:pPr>
            <a:r>
              <a:rPr lang="sr-Cyrl-RS" sz="2000" b="1" dirty="0">
                <a:solidFill>
                  <a:srgbClr val="AD4097"/>
                </a:solidFill>
                <a:latin typeface="Calibri"/>
                <a:ea typeface="Open Sans"/>
                <a:cs typeface="Calibri"/>
              </a:rPr>
              <a:t>Колаборативна фасилитација</a:t>
            </a:r>
            <a:r>
              <a:rPr lang="en-GB" sz="2000" b="1" dirty="0">
                <a:solidFill>
                  <a:srgbClr val="AD4097"/>
                </a:solidFill>
                <a:latin typeface="Calibri"/>
                <a:ea typeface="Open Sans"/>
                <a:cs typeface="Calibri"/>
              </a:rPr>
              <a:t>:</a:t>
            </a:r>
            <a:r>
              <a:rPr lang="sr-Cyrl-RS" sz="2000" b="1" dirty="0">
                <a:solidFill>
                  <a:srgbClr val="AD4097"/>
                </a:solidFill>
                <a:latin typeface="Calibri"/>
                <a:ea typeface="Open Sans"/>
                <a:cs typeface="Calibri"/>
              </a:rPr>
              <a:t> </a:t>
            </a:r>
            <a:r>
              <a:rPr lang="en-GB" sz="2000" dirty="0" err="1">
                <a:latin typeface="Calibri"/>
                <a:ea typeface="Open Sans"/>
                <a:cs typeface="Calibri"/>
              </a:rPr>
              <a:t>Наставници</a:t>
            </a:r>
            <a:r>
              <a:rPr lang="sr-Cyrl-RS" sz="2000" dirty="0"/>
              <a:t>/професори</a:t>
            </a:r>
            <a:r>
              <a:rPr lang="en-GB" sz="2000" dirty="0">
                <a:latin typeface="Calibri"/>
                <a:ea typeface="Open Sans"/>
                <a:cs typeface="Calibri"/>
              </a:rPr>
              <a:t> </a:t>
            </a:r>
            <a:r>
              <a:rPr lang="en-GB" sz="2000" dirty="0" err="1">
                <a:latin typeface="Calibri"/>
                <a:ea typeface="Open Sans"/>
                <a:cs typeface="Calibri"/>
              </a:rPr>
              <a:t>ће</a:t>
            </a:r>
            <a:r>
              <a:rPr lang="en-GB" sz="2000" dirty="0">
                <a:latin typeface="Calibri"/>
                <a:ea typeface="Open Sans"/>
                <a:cs typeface="Calibri"/>
              </a:rPr>
              <a:t> </a:t>
            </a:r>
            <a:r>
              <a:rPr lang="en-GB" sz="2000" dirty="0" err="1">
                <a:latin typeface="Calibri"/>
                <a:ea typeface="Open Sans"/>
                <a:cs typeface="Calibri"/>
              </a:rPr>
              <a:t>стећи</a:t>
            </a:r>
            <a:r>
              <a:rPr lang="en-GB" sz="2000" dirty="0">
                <a:latin typeface="Calibri"/>
                <a:ea typeface="Open Sans"/>
                <a:cs typeface="Calibri"/>
              </a:rPr>
              <a:t> </a:t>
            </a:r>
            <a:r>
              <a:rPr lang="en-GB" sz="2000" dirty="0" err="1">
                <a:latin typeface="Calibri"/>
                <a:ea typeface="Open Sans"/>
                <a:cs typeface="Calibri"/>
              </a:rPr>
              <a:t>увид</a:t>
            </a:r>
            <a:r>
              <a:rPr lang="en-GB" sz="2000" dirty="0">
                <a:latin typeface="Calibri"/>
                <a:ea typeface="Open Sans"/>
                <a:cs typeface="Calibri"/>
              </a:rPr>
              <a:t> </a:t>
            </a:r>
            <a:r>
              <a:rPr lang="en-GB" sz="2000" dirty="0" err="1">
                <a:latin typeface="Calibri"/>
                <a:ea typeface="Open Sans"/>
                <a:cs typeface="Calibri"/>
              </a:rPr>
              <a:t>како</a:t>
            </a:r>
            <a:r>
              <a:rPr lang="en-GB" sz="2000" dirty="0">
                <a:latin typeface="Calibri"/>
                <a:ea typeface="Open Sans"/>
                <a:cs typeface="Calibri"/>
              </a:rPr>
              <a:t> </a:t>
            </a:r>
            <a:r>
              <a:rPr lang="en-GB" sz="2000" dirty="0" err="1">
                <a:latin typeface="Calibri"/>
                <a:ea typeface="Open Sans"/>
                <a:cs typeface="Calibri"/>
              </a:rPr>
              <a:t>да</a:t>
            </a:r>
            <a:r>
              <a:rPr lang="en-GB" sz="2000" dirty="0">
                <a:latin typeface="Calibri"/>
                <a:ea typeface="Open Sans"/>
                <a:cs typeface="Calibri"/>
              </a:rPr>
              <a:t> </a:t>
            </a:r>
            <a:r>
              <a:rPr lang="en-GB" sz="2000" dirty="0" err="1">
                <a:latin typeface="Calibri"/>
                <a:ea typeface="Open Sans"/>
                <a:cs typeface="Calibri"/>
              </a:rPr>
              <a:t>ефикасно</a:t>
            </a:r>
            <a:r>
              <a:rPr lang="en-GB" sz="2000" dirty="0">
                <a:latin typeface="Calibri"/>
                <a:ea typeface="Open Sans"/>
                <a:cs typeface="Calibri"/>
              </a:rPr>
              <a:t> </a:t>
            </a:r>
            <a:r>
              <a:rPr lang="en-GB" sz="2000" dirty="0" err="1">
                <a:latin typeface="Calibri"/>
                <a:ea typeface="Open Sans"/>
                <a:cs typeface="Calibri"/>
              </a:rPr>
              <a:t>олакшају</a:t>
            </a:r>
            <a:r>
              <a:rPr lang="en-GB" sz="2000" dirty="0">
                <a:latin typeface="Calibri"/>
                <a:ea typeface="Open Sans"/>
                <a:cs typeface="Calibri"/>
              </a:rPr>
              <a:t> </a:t>
            </a:r>
            <a:r>
              <a:rPr lang="en-GB" sz="2000" dirty="0" err="1">
                <a:latin typeface="Calibri"/>
                <a:ea typeface="Open Sans"/>
                <a:cs typeface="Calibri"/>
              </a:rPr>
              <a:t>сарадњу</a:t>
            </a:r>
            <a:r>
              <a:rPr lang="en-GB" sz="2000" dirty="0">
                <a:latin typeface="Calibri"/>
                <a:ea typeface="Open Sans"/>
                <a:cs typeface="Calibri"/>
              </a:rPr>
              <a:t> </a:t>
            </a:r>
            <a:r>
              <a:rPr lang="en-GB" sz="2000" dirty="0" err="1">
                <a:latin typeface="Calibri"/>
                <a:ea typeface="Open Sans"/>
                <a:cs typeface="Calibri"/>
              </a:rPr>
              <a:t>међу</a:t>
            </a:r>
            <a:r>
              <a:rPr lang="en-GB" sz="2000" dirty="0">
                <a:latin typeface="Calibri"/>
                <a:ea typeface="Open Sans"/>
                <a:cs typeface="Calibri"/>
              </a:rPr>
              <a:t> </a:t>
            </a:r>
            <a:r>
              <a:rPr lang="en-GB" sz="2000" dirty="0" err="1">
                <a:latin typeface="Calibri"/>
                <a:ea typeface="Open Sans"/>
                <a:cs typeface="Calibri"/>
              </a:rPr>
              <a:t>ученицима</a:t>
            </a:r>
            <a:r>
              <a:rPr lang="en-GB" sz="2000" dirty="0">
                <a:latin typeface="Calibri"/>
                <a:ea typeface="Open Sans"/>
                <a:cs typeface="Calibri"/>
              </a:rPr>
              <a:t>, </a:t>
            </a:r>
            <a:r>
              <a:rPr lang="en-GB" sz="2000" dirty="0" err="1">
                <a:latin typeface="Calibri"/>
                <a:ea typeface="Open Sans"/>
                <a:cs typeface="Calibri"/>
              </a:rPr>
              <a:t>промовишући</a:t>
            </a:r>
            <a:r>
              <a:rPr lang="en-GB" sz="2000" dirty="0">
                <a:latin typeface="Calibri"/>
                <a:ea typeface="Open Sans"/>
                <a:cs typeface="Calibri"/>
              </a:rPr>
              <a:t> </a:t>
            </a:r>
            <a:r>
              <a:rPr lang="en-GB" sz="2000" dirty="0" err="1">
                <a:latin typeface="Calibri"/>
                <a:ea typeface="Open Sans"/>
                <a:cs typeface="Calibri"/>
              </a:rPr>
              <a:t>културу</a:t>
            </a:r>
            <a:r>
              <a:rPr lang="en-GB" sz="2000" dirty="0">
                <a:latin typeface="Calibri"/>
                <a:ea typeface="Open Sans"/>
                <a:cs typeface="Calibri"/>
              </a:rPr>
              <a:t> </a:t>
            </a:r>
            <a:r>
              <a:rPr lang="en-GB" sz="2000" dirty="0" err="1">
                <a:latin typeface="Calibri"/>
                <a:ea typeface="Open Sans"/>
                <a:cs typeface="Calibri"/>
              </a:rPr>
              <a:t>учионице</a:t>
            </a:r>
            <a:r>
              <a:rPr lang="en-GB" sz="2000" dirty="0">
                <a:latin typeface="Calibri"/>
                <a:ea typeface="Open Sans"/>
                <a:cs typeface="Calibri"/>
              </a:rPr>
              <a:t> </a:t>
            </a:r>
            <a:r>
              <a:rPr lang="en-GB" sz="2000" dirty="0" err="1">
                <a:latin typeface="Calibri"/>
                <a:ea typeface="Open Sans"/>
                <a:cs typeface="Calibri"/>
              </a:rPr>
              <a:t>која</a:t>
            </a:r>
            <a:r>
              <a:rPr lang="en-GB" sz="2000" dirty="0">
                <a:latin typeface="Calibri"/>
                <a:ea typeface="Open Sans"/>
                <a:cs typeface="Calibri"/>
              </a:rPr>
              <a:t> </a:t>
            </a:r>
            <a:r>
              <a:rPr lang="en-GB" sz="2000" dirty="0" err="1">
                <a:latin typeface="Calibri"/>
                <a:ea typeface="Open Sans"/>
                <a:cs typeface="Calibri"/>
              </a:rPr>
              <a:t>вреднује</a:t>
            </a:r>
            <a:r>
              <a:rPr lang="en-GB" sz="2000" dirty="0">
                <a:latin typeface="Calibri"/>
                <a:ea typeface="Open Sans"/>
                <a:cs typeface="Calibri"/>
              </a:rPr>
              <a:t> </a:t>
            </a:r>
            <a:r>
              <a:rPr lang="en-GB" sz="2000" dirty="0" err="1">
                <a:latin typeface="Calibri"/>
                <a:ea typeface="Open Sans"/>
                <a:cs typeface="Calibri"/>
              </a:rPr>
              <a:t>тимски</a:t>
            </a:r>
            <a:r>
              <a:rPr lang="en-GB" sz="2000" dirty="0">
                <a:latin typeface="Calibri"/>
                <a:ea typeface="Open Sans"/>
                <a:cs typeface="Calibri"/>
              </a:rPr>
              <a:t> </a:t>
            </a:r>
            <a:r>
              <a:rPr lang="en-GB" sz="2000" dirty="0" err="1">
                <a:latin typeface="Calibri"/>
                <a:ea typeface="Open Sans"/>
                <a:cs typeface="Calibri"/>
              </a:rPr>
              <a:t>рад</a:t>
            </a:r>
            <a:r>
              <a:rPr lang="en-GB" sz="2000" dirty="0">
                <a:latin typeface="Calibri"/>
                <a:ea typeface="Open Sans"/>
                <a:cs typeface="Calibri"/>
              </a:rPr>
              <a:t>, </a:t>
            </a:r>
            <a:r>
              <a:rPr lang="en-GB" sz="2000" dirty="0" err="1">
                <a:latin typeface="Calibri"/>
                <a:ea typeface="Open Sans"/>
                <a:cs typeface="Calibri"/>
              </a:rPr>
              <a:t>вршњачко</a:t>
            </a:r>
            <a:r>
              <a:rPr lang="en-GB" sz="2000" dirty="0">
                <a:latin typeface="Calibri"/>
                <a:ea typeface="Open Sans"/>
                <a:cs typeface="Calibri"/>
              </a:rPr>
              <a:t> </a:t>
            </a:r>
            <a:r>
              <a:rPr lang="en-GB" sz="2000" dirty="0" err="1">
                <a:latin typeface="Calibri"/>
                <a:ea typeface="Open Sans"/>
                <a:cs typeface="Calibri"/>
              </a:rPr>
              <a:t>учење</a:t>
            </a:r>
            <a:r>
              <a:rPr lang="en-GB" sz="2000" dirty="0">
                <a:latin typeface="Calibri"/>
                <a:ea typeface="Open Sans"/>
                <a:cs typeface="Calibri"/>
              </a:rPr>
              <a:t> и </a:t>
            </a:r>
            <a:r>
              <a:rPr lang="en-GB" sz="2000" dirty="0" err="1">
                <a:latin typeface="Calibri"/>
                <a:ea typeface="Open Sans"/>
                <a:cs typeface="Calibri"/>
              </a:rPr>
              <a:t>колективно</a:t>
            </a:r>
            <a:r>
              <a:rPr lang="en-GB" sz="2000" dirty="0">
                <a:latin typeface="Calibri"/>
                <a:ea typeface="Open Sans"/>
                <a:cs typeface="Calibri"/>
              </a:rPr>
              <a:t> </a:t>
            </a:r>
            <a:r>
              <a:rPr lang="en-GB" sz="2000" dirty="0" err="1">
                <a:latin typeface="Calibri"/>
                <a:ea typeface="Open Sans"/>
                <a:cs typeface="Calibri"/>
              </a:rPr>
              <a:t>решавање</a:t>
            </a:r>
            <a:r>
              <a:rPr lang="en-GB" sz="2000" dirty="0">
                <a:latin typeface="Calibri"/>
                <a:ea typeface="Open Sans"/>
                <a:cs typeface="Calibri"/>
              </a:rPr>
              <a:t> </a:t>
            </a:r>
            <a:r>
              <a:rPr lang="en-GB" sz="2000" dirty="0" err="1">
                <a:latin typeface="Calibri"/>
                <a:ea typeface="Open Sans"/>
                <a:cs typeface="Calibri"/>
              </a:rPr>
              <a:t>проблема</a:t>
            </a:r>
            <a:r>
              <a:rPr lang="en-GB" sz="2000" dirty="0">
                <a:latin typeface="Calibri"/>
                <a:ea typeface="Open Sans"/>
                <a:cs typeface="Calibri"/>
              </a:rPr>
              <a:t>.</a:t>
            </a:r>
          </a:p>
          <a:p>
            <a:pPr marL="683895" indent="-457200" algn="just" rtl="0">
              <a:spcBef>
                <a:spcPts val="1400"/>
              </a:spcBef>
              <a:spcAft>
                <a:spcPts val="600"/>
              </a:spcAft>
              <a:buAutoNum type="arabicPeriod"/>
            </a:pPr>
            <a:r>
              <a:rPr lang="en-GB" sz="2000" b="1" dirty="0" err="1">
                <a:solidFill>
                  <a:srgbClr val="AD4097"/>
                </a:solidFill>
              </a:rPr>
              <a:t>Технолошка</a:t>
            </a:r>
            <a:r>
              <a:rPr lang="en-GB" sz="2000" b="1" dirty="0">
                <a:solidFill>
                  <a:srgbClr val="AD4097"/>
                </a:solidFill>
              </a:rPr>
              <a:t> </a:t>
            </a:r>
            <a:r>
              <a:rPr lang="en-GB" sz="2000" b="1" dirty="0" err="1">
                <a:solidFill>
                  <a:srgbClr val="AD4097"/>
                </a:solidFill>
              </a:rPr>
              <a:t>оспособљеност</a:t>
            </a:r>
            <a:r>
              <a:rPr lang="en-GB" sz="2000" b="1" dirty="0">
                <a:solidFill>
                  <a:srgbClr val="AD4097"/>
                </a:solidFill>
              </a:rPr>
              <a:t>:</a:t>
            </a:r>
            <a:r>
              <a:rPr lang="sr-Cyrl-RS" sz="2000" b="1" dirty="0">
                <a:solidFill>
                  <a:srgbClr val="AD4097"/>
                </a:solidFill>
              </a:rPr>
              <a:t> </a:t>
            </a:r>
            <a:r>
              <a:rPr lang="en-GB" sz="2000" dirty="0" err="1"/>
              <a:t>Модул</a:t>
            </a:r>
            <a:r>
              <a:rPr lang="en-GB" sz="2000" dirty="0"/>
              <a:t> 4 </a:t>
            </a:r>
            <a:r>
              <a:rPr lang="en-GB" sz="2000" dirty="0" err="1"/>
              <a:t>ће</a:t>
            </a:r>
            <a:r>
              <a:rPr lang="en-GB" sz="2000" dirty="0"/>
              <a:t> </a:t>
            </a:r>
            <a:r>
              <a:rPr lang="en-GB" sz="2000" dirty="0" err="1"/>
              <a:t>подстаћи</a:t>
            </a:r>
            <a:r>
              <a:rPr lang="en-GB" sz="2000" dirty="0"/>
              <a:t> </a:t>
            </a:r>
            <a:r>
              <a:rPr lang="en-GB" sz="2000" dirty="0" err="1"/>
              <a:t>наставнике</a:t>
            </a:r>
            <a:r>
              <a:rPr lang="en-GB" sz="2000" dirty="0"/>
              <a:t> </a:t>
            </a:r>
            <a:r>
              <a:rPr lang="en-GB" sz="2000" dirty="0" err="1"/>
              <a:t>да</a:t>
            </a:r>
            <a:r>
              <a:rPr lang="en-GB" sz="2000" dirty="0"/>
              <a:t> </a:t>
            </a:r>
            <a:r>
              <a:rPr lang="en-GB" sz="2000" dirty="0" err="1"/>
              <a:t>искористе</a:t>
            </a:r>
            <a:r>
              <a:rPr lang="en-GB" sz="2000" dirty="0"/>
              <a:t> </a:t>
            </a:r>
            <a:r>
              <a:rPr lang="en-GB" sz="2000" dirty="0" err="1"/>
              <a:t>дигиталне</a:t>
            </a:r>
            <a:r>
              <a:rPr lang="en-GB" sz="2000" dirty="0"/>
              <a:t> </a:t>
            </a:r>
            <a:r>
              <a:rPr lang="en-GB" sz="2000" dirty="0" err="1"/>
              <a:t>алате</a:t>
            </a:r>
            <a:r>
              <a:rPr lang="en-GB" sz="2000" dirty="0"/>
              <a:t> и </a:t>
            </a:r>
            <a:r>
              <a:rPr lang="sr-Cyrl-RS" sz="2000" dirty="0"/>
              <a:t>„</a:t>
            </a:r>
            <a:r>
              <a:rPr lang="en-GB" sz="2000" dirty="0" err="1"/>
              <a:t>онлајн</a:t>
            </a:r>
            <a:r>
              <a:rPr lang="en-U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GB" sz="2000" dirty="0"/>
              <a:t> </a:t>
            </a:r>
            <a:r>
              <a:rPr lang="en-GB" sz="2000" dirty="0" err="1"/>
              <a:t>ресурсе</a:t>
            </a:r>
            <a:r>
              <a:rPr lang="en-GB" sz="2000" dirty="0"/>
              <a:t> </a:t>
            </a:r>
            <a:r>
              <a:rPr lang="en-GB" sz="2000" dirty="0" err="1"/>
              <a:t>како</a:t>
            </a:r>
            <a:r>
              <a:rPr lang="en-GB" sz="2000" dirty="0"/>
              <a:t> </a:t>
            </a:r>
            <a:r>
              <a:rPr lang="en-GB" sz="2000" dirty="0" err="1"/>
              <a:t>би</a:t>
            </a:r>
            <a:r>
              <a:rPr lang="en-GB" sz="2000" dirty="0"/>
              <a:t> </a:t>
            </a:r>
            <a:r>
              <a:rPr lang="en-GB" sz="2000" dirty="0" err="1"/>
              <a:t>обогатили</a:t>
            </a:r>
            <a:r>
              <a:rPr lang="en-GB" sz="2000" dirty="0"/>
              <a:t> </a:t>
            </a:r>
            <a:r>
              <a:rPr lang="en-GB" sz="2000" dirty="0" err="1"/>
              <a:t>искуство</a:t>
            </a:r>
            <a:r>
              <a:rPr lang="en-GB" sz="2000" dirty="0"/>
              <a:t> </a:t>
            </a:r>
            <a:r>
              <a:rPr lang="en-GB" sz="2000" dirty="0" err="1"/>
              <a:t>учења</a:t>
            </a:r>
            <a:r>
              <a:rPr lang="en-GB" sz="2000" dirty="0"/>
              <a:t>, </a:t>
            </a:r>
            <a:r>
              <a:rPr lang="en-GB" sz="2000" dirty="0" err="1"/>
              <a:t>помажући</a:t>
            </a:r>
            <a:r>
              <a:rPr lang="en-GB" sz="2000" dirty="0"/>
              <a:t> </a:t>
            </a:r>
            <a:r>
              <a:rPr lang="en-GB" sz="2000" dirty="0" err="1"/>
              <a:t>им</a:t>
            </a:r>
            <a:r>
              <a:rPr lang="en-GB" sz="2000" dirty="0"/>
              <a:t> </a:t>
            </a:r>
            <a:r>
              <a:rPr lang="en-GB" sz="2000" dirty="0" err="1"/>
              <a:t>да</a:t>
            </a:r>
            <a:r>
              <a:rPr lang="en-GB" sz="2000" dirty="0"/>
              <a:t> </a:t>
            </a:r>
            <a:r>
              <a:rPr lang="en-GB" sz="2000" dirty="0" err="1"/>
              <a:t>постану</a:t>
            </a:r>
            <a:r>
              <a:rPr lang="en-GB" sz="2000" dirty="0"/>
              <a:t> </a:t>
            </a:r>
            <a:r>
              <a:rPr lang="en-GB" sz="2000" dirty="0" err="1"/>
              <a:t>вешти</a:t>
            </a:r>
            <a:r>
              <a:rPr lang="sr-Cyrl-RS" sz="2000" dirty="0"/>
              <a:t>ји </a:t>
            </a:r>
            <a:r>
              <a:rPr lang="en-GB" sz="2000" dirty="0"/>
              <a:t>у </a:t>
            </a:r>
            <a:r>
              <a:rPr lang="en-GB" sz="2000" dirty="0" err="1"/>
              <a:t>уграђивању</a:t>
            </a:r>
            <a:r>
              <a:rPr lang="en-GB" sz="2000" dirty="0"/>
              <a:t> </a:t>
            </a:r>
            <a:r>
              <a:rPr lang="en-GB" sz="2000" dirty="0" err="1"/>
              <a:t>технологије</a:t>
            </a:r>
            <a:r>
              <a:rPr lang="en-GB" sz="2000" dirty="0"/>
              <a:t> </a:t>
            </a:r>
            <a:r>
              <a:rPr lang="en-GB" sz="2000" dirty="0" err="1"/>
              <a:t>на</a:t>
            </a:r>
            <a:r>
              <a:rPr lang="en-GB" sz="2000" dirty="0"/>
              <a:t> </a:t>
            </a:r>
            <a:r>
              <a:rPr lang="en-GB" sz="2000" dirty="0" err="1"/>
              <a:t>начин</a:t>
            </a:r>
            <a:r>
              <a:rPr lang="en-GB" sz="2000" dirty="0"/>
              <a:t> </a:t>
            </a:r>
            <a:r>
              <a:rPr lang="en-GB" sz="2000" dirty="0" err="1"/>
              <a:t>који</a:t>
            </a:r>
            <a:r>
              <a:rPr lang="en-GB" sz="2000" dirty="0"/>
              <a:t> </a:t>
            </a:r>
            <a:r>
              <a:rPr lang="en-GB" sz="2000" dirty="0" err="1"/>
              <a:t>је</a:t>
            </a:r>
            <a:r>
              <a:rPr lang="en-GB" sz="2000" dirty="0"/>
              <a:t> </a:t>
            </a:r>
            <a:r>
              <a:rPr lang="en-GB" sz="2000" dirty="0" err="1"/>
              <a:t>педагошки</a:t>
            </a:r>
            <a:r>
              <a:rPr lang="en-GB" sz="2000" dirty="0"/>
              <a:t> </a:t>
            </a:r>
            <a:r>
              <a:rPr lang="en-GB" sz="2000" dirty="0" err="1"/>
              <a:t>исправан</a:t>
            </a:r>
            <a:r>
              <a:rPr lang="en-GB" sz="2000" dirty="0"/>
              <a:t> и </a:t>
            </a:r>
            <a:r>
              <a:rPr lang="en-GB" sz="2000" dirty="0" err="1"/>
              <a:t>усклађен</a:t>
            </a:r>
            <a:r>
              <a:rPr lang="en-GB" sz="2000" dirty="0"/>
              <a:t> </a:t>
            </a:r>
            <a:r>
              <a:rPr lang="en-GB" sz="2000" dirty="0" err="1"/>
              <a:t>са</a:t>
            </a:r>
            <a:r>
              <a:rPr lang="en-GB" sz="2000" dirty="0"/>
              <a:t> </a:t>
            </a:r>
            <a:r>
              <a:rPr lang="en-GB" sz="2000" dirty="0" err="1"/>
              <a:t>циљевима</a:t>
            </a:r>
            <a:r>
              <a:rPr lang="en-GB" sz="2000" dirty="0"/>
              <a:t> </a:t>
            </a:r>
            <a:r>
              <a:rPr lang="en-GB" sz="2000" dirty="0" err="1"/>
              <a:t>учења</a:t>
            </a:r>
            <a:r>
              <a:rPr lang="en-GB" sz="2000" dirty="0"/>
              <a:t>.</a:t>
            </a:r>
          </a:p>
          <a:p>
            <a:pPr marL="683895" indent="-457200" algn="just" rtl="0">
              <a:spcBef>
                <a:spcPts val="1400"/>
              </a:spcBef>
              <a:spcAft>
                <a:spcPts val="600"/>
              </a:spcAft>
              <a:buAutoNum type="arabicPeriod"/>
            </a:pPr>
            <a:r>
              <a:rPr lang="en-GB" sz="2000" b="1" dirty="0" err="1">
                <a:solidFill>
                  <a:srgbClr val="AD4097"/>
                </a:solidFill>
              </a:rPr>
              <a:t>Рефлек</a:t>
            </a:r>
            <a:r>
              <a:rPr lang="sr-Cyrl-RS" sz="2000" b="1" dirty="0">
                <a:solidFill>
                  <a:srgbClr val="AD4097"/>
                </a:solidFill>
              </a:rPr>
              <a:t>сивна</a:t>
            </a:r>
            <a:r>
              <a:rPr lang="en-GB" sz="2000" b="1" dirty="0">
                <a:solidFill>
                  <a:srgbClr val="AD4097"/>
                </a:solidFill>
              </a:rPr>
              <a:t> и </a:t>
            </a:r>
            <a:r>
              <a:rPr lang="en-GB" sz="2000" b="1" dirty="0" err="1">
                <a:solidFill>
                  <a:srgbClr val="AD4097"/>
                </a:solidFill>
              </a:rPr>
              <a:t>одговорна</a:t>
            </a:r>
            <a:r>
              <a:rPr lang="en-GB" sz="2000" b="1" dirty="0">
                <a:solidFill>
                  <a:srgbClr val="AD4097"/>
                </a:solidFill>
              </a:rPr>
              <a:t> </a:t>
            </a:r>
            <a:r>
              <a:rPr lang="en-GB" sz="2000" b="1" dirty="0" err="1">
                <a:solidFill>
                  <a:srgbClr val="AD4097"/>
                </a:solidFill>
              </a:rPr>
              <a:t>настава</a:t>
            </a:r>
            <a:r>
              <a:rPr lang="en-GB" sz="2000" b="1" dirty="0">
                <a:solidFill>
                  <a:srgbClr val="AD4097"/>
                </a:solidFill>
              </a:rPr>
              <a:t>:</a:t>
            </a:r>
            <a:r>
              <a:rPr lang="sr-Cyrl-RS" sz="2000" b="1" dirty="0">
                <a:solidFill>
                  <a:srgbClr val="AD4097"/>
                </a:solidFill>
              </a:rPr>
              <a:t> </a:t>
            </a:r>
            <a:r>
              <a:rPr lang="en-GB" sz="2000" dirty="0" err="1"/>
              <a:t>Модул</a:t>
            </a:r>
            <a:r>
              <a:rPr lang="en-GB" sz="2000" dirty="0"/>
              <a:t> </a:t>
            </a:r>
            <a:r>
              <a:rPr lang="en-GB" sz="2000" dirty="0" err="1"/>
              <a:t>ће</a:t>
            </a:r>
            <a:r>
              <a:rPr lang="en-GB" sz="2000" dirty="0"/>
              <a:t> </a:t>
            </a:r>
            <a:r>
              <a:rPr lang="en-GB" sz="2000" dirty="0" err="1"/>
              <a:t>култивисати</a:t>
            </a:r>
            <a:r>
              <a:rPr lang="en-GB" sz="2000" dirty="0"/>
              <a:t> </a:t>
            </a:r>
            <a:r>
              <a:rPr lang="en-GB" sz="2000" dirty="0" err="1"/>
              <a:t>вештине</a:t>
            </a:r>
            <a:r>
              <a:rPr lang="en-GB" sz="2000" dirty="0"/>
              <a:t> </a:t>
            </a:r>
            <a:r>
              <a:rPr lang="en-GB" sz="2000" dirty="0" err="1"/>
              <a:t>васпитача</a:t>
            </a:r>
            <a:r>
              <a:rPr lang="en-GB" sz="2000" dirty="0"/>
              <a:t> у </a:t>
            </a:r>
            <a:r>
              <a:rPr lang="en-GB" sz="2000" dirty="0" err="1"/>
              <a:t>рефлексивној</a:t>
            </a:r>
            <a:r>
              <a:rPr lang="en-GB" sz="2000" dirty="0"/>
              <a:t> </a:t>
            </a:r>
            <a:r>
              <a:rPr lang="en-GB" sz="2000" dirty="0" err="1"/>
              <a:t>пракси</a:t>
            </a:r>
            <a:r>
              <a:rPr lang="en-GB" sz="2000" dirty="0"/>
              <a:t>, </a:t>
            </a:r>
            <a:r>
              <a:rPr lang="en-GB" sz="2000" dirty="0" err="1"/>
              <a:t>омогућавајући</a:t>
            </a:r>
            <a:r>
              <a:rPr lang="en-GB" sz="2000" dirty="0"/>
              <a:t> </a:t>
            </a:r>
            <a:r>
              <a:rPr lang="en-GB" sz="2000" dirty="0" err="1"/>
              <a:t>им</a:t>
            </a:r>
            <a:r>
              <a:rPr lang="en-GB" sz="2000" dirty="0"/>
              <a:t> </a:t>
            </a:r>
            <a:r>
              <a:rPr lang="en-GB" sz="2000" dirty="0" err="1"/>
              <a:t>да</a:t>
            </a:r>
            <a:r>
              <a:rPr lang="en-GB" sz="2000" dirty="0"/>
              <a:t> </a:t>
            </a:r>
            <a:r>
              <a:rPr lang="en-GB" sz="2000" dirty="0" err="1"/>
              <a:t>процене</a:t>
            </a:r>
            <a:r>
              <a:rPr lang="en-GB" sz="2000" dirty="0"/>
              <a:t> </a:t>
            </a:r>
            <a:r>
              <a:rPr lang="en-GB" sz="2000" dirty="0" err="1"/>
              <a:t>ефикасност</a:t>
            </a:r>
            <a:r>
              <a:rPr lang="en-GB" sz="2000" dirty="0"/>
              <a:t> </a:t>
            </a:r>
            <a:r>
              <a:rPr lang="en-GB" sz="2000" dirty="0" err="1"/>
              <a:t>својих</a:t>
            </a:r>
            <a:r>
              <a:rPr lang="en-GB" sz="2000" dirty="0"/>
              <a:t> </a:t>
            </a:r>
            <a:r>
              <a:rPr lang="en-GB" sz="2000" dirty="0" err="1"/>
              <a:t>наставних</a:t>
            </a:r>
            <a:r>
              <a:rPr lang="en-GB" sz="2000" dirty="0"/>
              <a:t> </a:t>
            </a:r>
            <a:r>
              <a:rPr lang="en-GB" sz="2000" dirty="0" err="1"/>
              <a:t>стратегија</a:t>
            </a:r>
            <a:r>
              <a:rPr lang="en-GB" sz="2000" dirty="0"/>
              <a:t> и </a:t>
            </a:r>
            <a:r>
              <a:rPr lang="en-GB" sz="2000" dirty="0" err="1"/>
              <a:t>да</a:t>
            </a:r>
            <a:r>
              <a:rPr lang="en-GB" sz="2000" dirty="0"/>
              <a:t> </a:t>
            </a:r>
            <a:r>
              <a:rPr lang="en-GB" sz="2000" dirty="0" err="1"/>
              <a:t>на</a:t>
            </a:r>
            <a:r>
              <a:rPr lang="en-GB" sz="2000" dirty="0"/>
              <a:t> </a:t>
            </a:r>
            <a:r>
              <a:rPr lang="en-GB" sz="2000" dirty="0" err="1"/>
              <a:t>основу</a:t>
            </a:r>
            <a:r>
              <a:rPr lang="en-GB" sz="2000" dirty="0"/>
              <a:t> </a:t>
            </a:r>
            <a:r>
              <a:rPr lang="en-GB" sz="2000" dirty="0" err="1"/>
              <a:t>информација</a:t>
            </a:r>
            <a:r>
              <a:rPr lang="en-GB" sz="2000" dirty="0"/>
              <a:t> </a:t>
            </a:r>
            <a:r>
              <a:rPr lang="en-GB" sz="2000" dirty="0" err="1"/>
              <a:t>прилагоде</a:t>
            </a:r>
            <a:r>
              <a:rPr lang="en-GB" sz="2000" dirty="0"/>
              <a:t> </a:t>
            </a:r>
            <a:r>
              <a:rPr lang="en-GB" sz="2000" dirty="0" err="1"/>
              <a:t>своје</a:t>
            </a:r>
            <a:r>
              <a:rPr lang="en-GB" sz="2000" dirty="0"/>
              <a:t> </a:t>
            </a:r>
            <a:r>
              <a:rPr lang="en-GB" sz="2000" dirty="0" err="1"/>
              <a:t>приступе</a:t>
            </a:r>
            <a:r>
              <a:rPr lang="en-GB" sz="2000" dirty="0"/>
              <a:t> </a:t>
            </a:r>
            <a:r>
              <a:rPr lang="en-GB" sz="2000" dirty="0" err="1"/>
              <a:t>настави</a:t>
            </a:r>
            <a:r>
              <a:rPr lang="sr-Cyrl-RS" sz="2000" dirty="0"/>
              <a:t>.</a:t>
            </a:r>
            <a:endParaRPr lang="en-GB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743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5C0E36-AED1-038E-535B-31036C028DC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96000" y="158715"/>
            <a:ext cx="6096000" cy="750436"/>
          </a:xfrm>
        </p:spPr>
        <p:txBody>
          <a:bodyPr lIns="0" tIns="0" rIns="0" bIns="0"/>
          <a:lstStyle/>
          <a:p>
            <a:pPr algn="l" rtl="0"/>
            <a:r>
              <a:rPr lang="en-IE" sz="2400" dirty="0">
                <a:solidFill>
                  <a:schemeClr val="bg1"/>
                </a:solidFill>
              </a:rPr>
              <a:t>КАКО </a:t>
            </a:r>
            <a:r>
              <a:rPr lang="sr-Cyrl-RS" sz="2400" dirty="0">
                <a:solidFill>
                  <a:schemeClr val="bg1"/>
                </a:solidFill>
              </a:rPr>
              <a:t>ИСПЛАНИРАТИ ИЗ</a:t>
            </a:r>
            <a:r>
              <a:rPr lang="en-IE" sz="2400" dirty="0">
                <a:solidFill>
                  <a:schemeClr val="bg1"/>
                </a:solidFill>
              </a:rPr>
              <a:t>ВРНУТУ УЧИОНИЦУ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9193183-ABB4-5730-AEE9-6D654FB7838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225540" y="845820"/>
            <a:ext cx="5871210" cy="4945380"/>
          </a:xfrm>
        </p:spPr>
        <p:txBody>
          <a:bodyPr lIns="0" tIns="0" rIns="0" bIns="0"/>
          <a:lstStyle/>
          <a:p>
            <a:pPr algn="just" rtl="0"/>
            <a:r>
              <a:rPr lang="en-GB" sz="1800" dirty="0" err="1">
                <a:solidFill>
                  <a:schemeClr val="tx1"/>
                </a:solidFill>
              </a:rPr>
              <a:t>Ова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инфографика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илуструје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следеће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кључне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кораке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за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оптимизацију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исхода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учења</a:t>
            </a:r>
            <a:r>
              <a:rPr lang="en-GB" sz="1800" dirty="0">
                <a:solidFill>
                  <a:schemeClr val="tx1"/>
                </a:solidFill>
              </a:rPr>
              <a:t>:</a:t>
            </a:r>
          </a:p>
          <a:p>
            <a:pPr algn="just" rtl="0"/>
            <a:endParaRPr lang="en-GB" sz="1800" dirty="0">
              <a:solidFill>
                <a:schemeClr val="tx1"/>
              </a:solidFill>
            </a:endParaRP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en-GB" sz="1800" dirty="0" err="1">
                <a:solidFill>
                  <a:schemeClr val="tx1"/>
                </a:solidFill>
              </a:rPr>
              <a:t>Почните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тако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што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ћете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одредити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шта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sr-Cyrl-RS" sz="1800" dirty="0">
                <a:solidFill>
                  <a:schemeClr val="tx1"/>
                </a:solidFill>
              </a:rPr>
              <a:t>ученици/</a:t>
            </a:r>
            <a:r>
              <a:rPr lang="en-GB" sz="1800" dirty="0" err="1">
                <a:solidFill>
                  <a:schemeClr val="tx1"/>
                </a:solidFill>
              </a:rPr>
              <a:t>студенти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треба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да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знају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или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ураде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до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краја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курса</a:t>
            </a:r>
            <a:r>
              <a:rPr lang="en-GB" sz="1800" dirty="0">
                <a:solidFill>
                  <a:schemeClr val="tx1"/>
                </a:solidFill>
              </a:rPr>
              <a:t>.</a:t>
            </a: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en-GB" sz="1800" dirty="0" err="1">
                <a:solidFill>
                  <a:schemeClr val="tx1"/>
                </a:solidFill>
              </a:rPr>
              <a:t>Изаберите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материјал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који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је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релевантан</a:t>
            </a:r>
            <a:r>
              <a:rPr lang="en-GB" sz="1800" dirty="0">
                <a:solidFill>
                  <a:schemeClr val="tx1"/>
                </a:solidFill>
              </a:rPr>
              <a:t> и </a:t>
            </a:r>
            <a:r>
              <a:rPr lang="en-GB" sz="1800" dirty="0" err="1">
                <a:solidFill>
                  <a:schemeClr val="tx1"/>
                </a:solidFill>
              </a:rPr>
              <a:t>привлачан</a:t>
            </a:r>
            <a:r>
              <a:rPr lang="en-GB" sz="1800" dirty="0">
                <a:solidFill>
                  <a:schemeClr val="tx1"/>
                </a:solidFill>
              </a:rPr>
              <a:t>, </a:t>
            </a:r>
            <a:r>
              <a:rPr lang="en-GB" sz="1800" dirty="0" err="1">
                <a:solidFill>
                  <a:schemeClr val="tx1"/>
                </a:solidFill>
              </a:rPr>
              <a:t>пружајући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чврсту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основу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за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активности</a:t>
            </a:r>
            <a:r>
              <a:rPr lang="en-GB" sz="1800" dirty="0">
                <a:solidFill>
                  <a:schemeClr val="tx1"/>
                </a:solidFill>
              </a:rPr>
              <a:t> у </a:t>
            </a:r>
            <a:r>
              <a:rPr lang="en-GB" sz="1800" dirty="0" err="1">
                <a:solidFill>
                  <a:schemeClr val="tx1"/>
                </a:solidFill>
              </a:rPr>
              <a:t>настави</a:t>
            </a:r>
            <a:r>
              <a:rPr lang="en-GB" sz="1800" dirty="0">
                <a:solidFill>
                  <a:schemeClr val="tx1"/>
                </a:solidFill>
              </a:rPr>
              <a:t>.</a:t>
            </a: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en-GB" sz="1800" dirty="0" err="1">
                <a:solidFill>
                  <a:schemeClr val="tx1"/>
                </a:solidFill>
              </a:rPr>
              <a:t>Одлучите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се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за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најефикаснији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начин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sr-Cyrl-RS" sz="1800" dirty="0">
                <a:solidFill>
                  <a:schemeClr val="tx1"/>
                </a:solidFill>
              </a:rPr>
              <a:t>за представљање </a:t>
            </a:r>
            <a:r>
              <a:rPr lang="en-GB" sz="1800" dirty="0" err="1">
                <a:solidFill>
                  <a:schemeClr val="tx1"/>
                </a:solidFill>
              </a:rPr>
              <a:t>садржаја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ван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наставе</a:t>
            </a:r>
            <a:r>
              <a:rPr lang="en-GB" sz="1800" dirty="0">
                <a:solidFill>
                  <a:schemeClr val="tx1"/>
                </a:solidFill>
              </a:rPr>
              <a:t>.</a:t>
            </a:r>
            <a:endParaRPr lang="en-IE" sz="1800" dirty="0">
              <a:solidFill>
                <a:schemeClr val="tx1"/>
              </a:solidFill>
            </a:endParaRP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en-GB" sz="1800" dirty="0" err="1">
                <a:solidFill>
                  <a:schemeClr val="tx1"/>
                </a:solidFill>
              </a:rPr>
              <a:t>Развијте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сопствене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материјале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или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одредите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постојеће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ресурсе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који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најбоље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одговарају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циљевима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курса</a:t>
            </a:r>
            <a:r>
              <a:rPr lang="en-GB" sz="1800" dirty="0">
                <a:solidFill>
                  <a:schemeClr val="tx1"/>
                </a:solidFill>
              </a:rPr>
              <a:t>.</a:t>
            </a: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en-GB" sz="1800" dirty="0" err="1">
                <a:solidFill>
                  <a:schemeClr val="tx1"/>
                </a:solidFill>
              </a:rPr>
              <a:t>Укључите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sr-Cyrl-RS" sz="1800" dirty="0">
                <a:solidFill>
                  <a:schemeClr val="tx1"/>
                </a:solidFill>
              </a:rPr>
              <a:t>„лакше</a:t>
            </a:r>
            <a:r>
              <a:rPr lang="en-US" sz="1800" dirty="0">
                <a:solidFill>
                  <a:schemeClr val="tx1"/>
                </a:solidFill>
              </a:rPr>
              <a:t>”</a:t>
            </a:r>
            <a:r>
              <a:rPr lang="sr-Cyrl-RS" sz="1800" dirty="0">
                <a:solidFill>
                  <a:schemeClr val="tx1"/>
                </a:solidFill>
              </a:rPr>
              <a:t> провере </a:t>
            </a:r>
            <a:r>
              <a:rPr lang="en-GB" sz="1800" dirty="0" err="1">
                <a:solidFill>
                  <a:schemeClr val="tx1"/>
                </a:solidFill>
              </a:rPr>
              <a:t>да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бисте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обезбедили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да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ученици</a:t>
            </a:r>
            <a:r>
              <a:rPr lang="sr-Cyrl-RS" sz="1800" dirty="0">
                <a:solidFill>
                  <a:schemeClr val="tx1"/>
                </a:solidFill>
              </a:rPr>
              <a:t>/студенти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дођу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на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час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спремни</a:t>
            </a:r>
            <a:r>
              <a:rPr lang="en-GB" sz="1800" dirty="0">
                <a:solidFill>
                  <a:schemeClr val="tx1"/>
                </a:solidFill>
              </a:rPr>
              <a:t>.</a:t>
            </a: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en-GB" sz="1800" dirty="0" err="1">
                <a:solidFill>
                  <a:schemeClr val="tx1"/>
                </a:solidFill>
              </a:rPr>
              <a:t>Дизајнирајте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занимљиве</a:t>
            </a:r>
            <a:r>
              <a:rPr lang="en-GB" sz="1800" dirty="0">
                <a:solidFill>
                  <a:schemeClr val="tx1"/>
                </a:solidFill>
              </a:rPr>
              <a:t>, </a:t>
            </a:r>
            <a:r>
              <a:rPr lang="en-GB" sz="1800" dirty="0" err="1">
                <a:solidFill>
                  <a:schemeClr val="tx1"/>
                </a:solidFill>
              </a:rPr>
              <a:t>практичне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активности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за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време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наставе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које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се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заснивају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на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садржају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пре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часа</a:t>
            </a:r>
            <a:r>
              <a:rPr lang="en-GB" sz="1800" dirty="0">
                <a:solidFill>
                  <a:schemeClr val="tx1"/>
                </a:solidFill>
              </a:rPr>
              <a:t>.</a:t>
            </a: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en-GB" sz="1800" dirty="0" err="1">
                <a:solidFill>
                  <a:schemeClr val="tx1"/>
                </a:solidFill>
              </a:rPr>
              <a:t>Користите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повратне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информације</a:t>
            </a:r>
            <a:r>
              <a:rPr lang="en-GB" sz="1800" dirty="0">
                <a:solidFill>
                  <a:schemeClr val="tx1"/>
                </a:solidFill>
              </a:rPr>
              <a:t> и </a:t>
            </a:r>
            <a:r>
              <a:rPr lang="en-GB" sz="1800" dirty="0" err="1">
                <a:solidFill>
                  <a:schemeClr val="tx1"/>
                </a:solidFill>
              </a:rPr>
              <a:t>резултате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оцењивања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да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бисте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непрестано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побољшавали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искуство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sr-Cyrl-RS" sz="1800" dirty="0">
                <a:solidFill>
                  <a:schemeClr val="tx1"/>
                </a:solidFill>
              </a:rPr>
              <a:t>из</a:t>
            </a:r>
            <a:r>
              <a:rPr lang="en-GB" sz="1800" dirty="0" err="1">
                <a:solidFill>
                  <a:schemeClr val="tx1"/>
                </a:solidFill>
              </a:rPr>
              <a:t>окренуте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учионице</a:t>
            </a:r>
            <a:r>
              <a:rPr lang="en-GB" sz="1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Picture Placeholder 11">
            <a:extLst>
              <a:ext uri="{FF2B5EF4-FFF2-40B4-BE49-F238E27FC236}">
                <a16:creationId xmlns:a16="http://schemas.microsoft.com/office/drawing/2014/main" id="{C8395B5B-AE06-1DD2-3224-FE8E94047283}"/>
              </a:ext>
            </a:extLst>
          </p:cNvPr>
          <p:cNvPicPr>
            <a:picLocks noGrp="1"/>
          </p:cNvPicPr>
          <p:nvPr>
            <p:ph type="pic" sz="quarter" idx="2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" r="7164"/>
          <a:stretch/>
        </p:blipFill>
        <p:spPr bwMode="auto">
          <a:xfrm>
            <a:off x="394335" y="0"/>
            <a:ext cx="526542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D2CA75-48D4-8B93-424C-303051532DA3}"/>
              </a:ext>
            </a:extLst>
          </p:cNvPr>
          <p:cNvSpPr txBox="1"/>
          <p:nvPr/>
        </p:nvSpPr>
        <p:spPr>
          <a:xfrm>
            <a:off x="3681664" y="6296908"/>
            <a:ext cx="125128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rtl="0"/>
            <a:r>
              <a:rPr lang="en-GB" sz="1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Извор</a:t>
            </a:r>
            <a:endParaRPr lang="en-IE" sz="18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B02F6D-C05E-0350-A5E4-E77222650A20}"/>
              </a:ext>
            </a:extLst>
          </p:cNvPr>
          <p:cNvSpPr txBox="1"/>
          <p:nvPr/>
        </p:nvSpPr>
        <p:spPr>
          <a:xfrm>
            <a:off x="1252220" y="711200"/>
            <a:ext cx="2784792" cy="68217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КАКО ДИЗАЈН</a:t>
            </a:r>
            <a:r>
              <a:rPr lang="sr-Cyrl-RS" sz="1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ИРА</a:t>
            </a:r>
            <a:r>
              <a:rPr lang="en-US" sz="1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r-Cyrl-RS" sz="1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ИЗВРНУТУ УЧИОНИЦУ</a:t>
            </a:r>
            <a:endParaRPr lang="en-US" sz="1800" b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38260C-5498-D3F0-CE64-EA5C21BA28C9}"/>
              </a:ext>
            </a:extLst>
          </p:cNvPr>
          <p:cNvSpPr txBox="1"/>
          <p:nvPr/>
        </p:nvSpPr>
        <p:spPr>
          <a:xfrm>
            <a:off x="196533" y="2289240"/>
            <a:ext cx="1062990" cy="19742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sr-Cyrl-RS" dirty="0"/>
              <a:t>ван часа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EE3BC1-A79D-A7E1-2BEA-F7E64BB74409}"/>
              </a:ext>
            </a:extLst>
          </p:cNvPr>
          <p:cNvSpPr txBox="1"/>
          <p:nvPr/>
        </p:nvSpPr>
        <p:spPr>
          <a:xfrm>
            <a:off x="4829174" y="4886325"/>
            <a:ext cx="1022099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sr-Cyrl-RS" sz="1200" dirty="0"/>
              <a:t>на часу</a:t>
            </a: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B5E67F-3127-DA45-559B-67302C26C8B4}"/>
              </a:ext>
            </a:extLst>
          </p:cNvPr>
          <p:cNvSpPr txBox="1"/>
          <p:nvPr/>
        </p:nvSpPr>
        <p:spPr>
          <a:xfrm>
            <a:off x="1289685" y="1628226"/>
            <a:ext cx="1062990" cy="858440"/>
          </a:xfrm>
          <a:prstGeom prst="rect">
            <a:avLst/>
          </a:prstGeom>
          <a:solidFill>
            <a:srgbClr val="F2682A"/>
          </a:solidFill>
        </p:spPr>
        <p:txBody>
          <a:bodyPr wrap="square" lIns="0" tIns="0" rIns="0" bIns="0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b="1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Идентификујте</a:t>
            </a:r>
            <a:r>
              <a:rPr lang="en-US" sz="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b="1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исходе</a:t>
            </a:r>
            <a:r>
              <a:rPr lang="en-US" sz="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b="1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учења</a:t>
            </a:r>
            <a:endParaRPr lang="en-US" sz="800" b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Користите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циљеве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нижег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реда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као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што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запамтити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разумети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применити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06B7AE-7F65-5483-3C77-EE1CBA6D8F50}"/>
              </a:ext>
            </a:extLst>
          </p:cNvPr>
          <p:cNvSpPr txBox="1"/>
          <p:nvPr/>
        </p:nvSpPr>
        <p:spPr>
          <a:xfrm>
            <a:off x="1381124" y="2857500"/>
            <a:ext cx="971551" cy="981551"/>
          </a:xfrm>
          <a:prstGeom prst="rect">
            <a:avLst/>
          </a:prstGeom>
          <a:solidFill>
            <a:srgbClr val="414453"/>
          </a:solidFill>
        </p:spPr>
        <p:txBody>
          <a:bodyPr wrap="square" lIns="0" tIns="0" rIns="0" bIns="0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r-Cyrl-RS" sz="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Водите ученике/студенте</a:t>
            </a:r>
            <a:endParaRPr lang="en-US" sz="800" b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Водите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ученике</a:t>
            </a:r>
            <a:r>
              <a:rPr lang="sr-Cyrl-R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/студенте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дајте</a:t>
            </a:r>
            <a:r>
              <a:rPr lang="sr-Cyrl-R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им </a:t>
            </a:r>
            <a:r>
              <a:rPr lang="en-US" sz="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повратне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информације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док</a:t>
            </a:r>
            <a:r>
              <a:rPr lang="en-US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раде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697871-AD34-80E4-B365-0AA8B2409435}"/>
              </a:ext>
            </a:extLst>
          </p:cNvPr>
          <p:cNvSpPr txBox="1"/>
          <p:nvPr/>
        </p:nvSpPr>
        <p:spPr>
          <a:xfrm>
            <a:off x="2638425" y="1619250"/>
            <a:ext cx="919163" cy="989630"/>
          </a:xfrm>
          <a:prstGeom prst="rect">
            <a:avLst/>
          </a:prstGeom>
          <a:solidFill>
            <a:srgbClr val="3E4554"/>
          </a:solidFill>
        </p:spPr>
        <p:txBody>
          <a:bodyPr wrap="square" lIns="0" tIns="0" rIns="0" bIns="0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b="1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Изаберите</a:t>
            </a:r>
            <a:r>
              <a:rPr lang="sr-Cyrl-RS" sz="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</a:t>
            </a:r>
            <a:r>
              <a:rPr lang="en-US" sz="800" b="1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адржај</a:t>
            </a:r>
            <a:endParaRPr lang="en-US" sz="800" b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Као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што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нови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концепти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преглед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основе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или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демонстрација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sr-Cyrl-RS" sz="8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8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B81335-8390-788B-B8F4-5BB54530DC66}"/>
              </a:ext>
            </a:extLst>
          </p:cNvPr>
          <p:cNvSpPr txBox="1"/>
          <p:nvPr/>
        </p:nvSpPr>
        <p:spPr>
          <a:xfrm>
            <a:off x="3762693" y="1485707"/>
            <a:ext cx="933132" cy="1018740"/>
          </a:xfrm>
          <a:prstGeom prst="rect">
            <a:avLst/>
          </a:prstGeom>
          <a:solidFill>
            <a:srgbClr val="FFC113"/>
          </a:solidFill>
        </p:spPr>
        <p:txBody>
          <a:bodyPr wrap="square" lIns="0" tIns="0" rIns="0" bIns="0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b="1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Изаберите</a:t>
            </a:r>
            <a:r>
              <a:rPr lang="en-US" sz="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en-US" sz="800" b="1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ачин</a:t>
            </a:r>
            <a:r>
              <a:rPr lang="en-US" sz="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en-US" sz="800" b="1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испоруке</a:t>
            </a:r>
            <a:r>
              <a:rPr lang="en-US" sz="8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800" b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r-Cyrl-R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ао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што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видео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снимци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симулације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интерактивни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модули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или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онлајн</a:t>
            </a:r>
            <a:r>
              <a:rPr lang="en-US" sz="8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истраживање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9D059B-83EF-68F5-93F3-08951F675160}"/>
              </a:ext>
            </a:extLst>
          </p:cNvPr>
          <p:cNvSpPr txBox="1"/>
          <p:nvPr/>
        </p:nvSpPr>
        <p:spPr>
          <a:xfrm>
            <a:off x="2676524" y="2850575"/>
            <a:ext cx="881063" cy="1014445"/>
          </a:xfrm>
          <a:prstGeom prst="rect">
            <a:avLst/>
          </a:prstGeom>
          <a:solidFill>
            <a:srgbClr val="D91F2D"/>
          </a:solidFill>
        </p:spPr>
        <p:txBody>
          <a:bodyPr wrap="square" lIns="0" tIns="0" rIns="0" bIns="0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ИСХОДИ</a:t>
            </a:r>
            <a:endParaRPr lang="sr-Cyrl-RS" sz="1400" b="1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УЧЕЊА</a:t>
            </a:r>
            <a:r>
              <a:rPr lang="sr-Cyrl-RS" sz="14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УЧЕНИКА</a:t>
            </a:r>
            <a:r>
              <a:rPr lang="sr-Cyrl-RS" sz="14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/СТУДЕНАТА</a:t>
            </a:r>
            <a:endParaRPr lang="en-US" sz="1400" b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29BCB4-7065-3B0D-51B1-08F19D416BC8}"/>
              </a:ext>
            </a:extLst>
          </p:cNvPr>
          <p:cNvSpPr txBox="1"/>
          <p:nvPr/>
        </p:nvSpPr>
        <p:spPr>
          <a:xfrm>
            <a:off x="1377632" y="4214813"/>
            <a:ext cx="903606" cy="984885"/>
          </a:xfrm>
          <a:prstGeom prst="rect">
            <a:avLst/>
          </a:prstGeom>
          <a:solidFill>
            <a:srgbClr val="FEC216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800" b="1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Изаберите</a:t>
            </a:r>
            <a:r>
              <a:rPr lang="en-US" sz="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b="1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активност</a:t>
            </a:r>
            <a:endParaRPr lang="sr-Cyrl-RS" sz="800" b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r-Cyrl-RS" sz="8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као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што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решавање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проблема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тимско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учење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практичне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активности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D43BEB-6C27-A32B-9E58-BE8B2FE7B5EC}"/>
              </a:ext>
            </a:extLst>
          </p:cNvPr>
          <p:cNvSpPr txBox="1"/>
          <p:nvPr/>
        </p:nvSpPr>
        <p:spPr>
          <a:xfrm>
            <a:off x="2638425" y="4214813"/>
            <a:ext cx="803275" cy="986809"/>
          </a:xfrm>
          <a:prstGeom prst="rect">
            <a:avLst/>
          </a:prstGeom>
          <a:solidFill>
            <a:srgbClr val="F2682A"/>
          </a:solidFill>
        </p:spPr>
        <p:txBody>
          <a:bodyPr wrap="square" lIns="0" tIns="0" rIns="0" bIns="0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r-Cyrl-RS" sz="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Процена</a:t>
            </a:r>
            <a:endParaRPr lang="en-US" sz="800" b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r-Cyrl-R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Будите благи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како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ученици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дошли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час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спремни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F1EF45-1199-D838-EBA0-B0A5D972CF77}"/>
              </a:ext>
            </a:extLst>
          </p:cNvPr>
          <p:cNvSpPr txBox="1"/>
          <p:nvPr/>
        </p:nvSpPr>
        <p:spPr>
          <a:xfrm>
            <a:off x="3681664" y="4279900"/>
            <a:ext cx="1022099" cy="1118511"/>
          </a:xfrm>
          <a:prstGeom prst="rect">
            <a:avLst/>
          </a:prstGeom>
          <a:solidFill>
            <a:srgbClr val="D8202C"/>
          </a:solidFill>
        </p:spPr>
        <p:txBody>
          <a:bodyPr wrap="square" lIns="0" tIns="0" rIns="0" bIns="0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b="1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Идентификујте</a:t>
            </a:r>
            <a:r>
              <a:rPr lang="en-US" sz="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b="1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исходе</a:t>
            </a:r>
            <a:r>
              <a:rPr lang="en-US" sz="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b="1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учења</a:t>
            </a:r>
            <a:r>
              <a:rPr lang="en-US" sz="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b="1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ученика</a:t>
            </a:r>
            <a:endParaRPr lang="en-US" sz="800" b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Користите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циљеве</a:t>
            </a:r>
            <a:r>
              <a:rPr lang="sr-Cyrl-R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вишег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реда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као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што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</a:t>
            </a:r>
            <a:r>
              <a:rPr lang="sr-Cyrl-R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анализа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процена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креирање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356A63-DF45-9E04-A745-1A3BA69E52BA}"/>
              </a:ext>
            </a:extLst>
          </p:cNvPr>
          <p:cNvSpPr txBox="1"/>
          <p:nvPr/>
        </p:nvSpPr>
        <p:spPr>
          <a:xfrm>
            <a:off x="3681664" y="3016250"/>
            <a:ext cx="1014161" cy="887038"/>
          </a:xfrm>
          <a:prstGeom prst="rect">
            <a:avLst/>
          </a:prstGeom>
          <a:solidFill>
            <a:srgbClr val="F2682A"/>
          </a:solidFill>
        </p:spPr>
        <p:txBody>
          <a:bodyPr wrap="square" lIns="0" tIns="0" rIns="0" bIns="0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b="1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Креирајте</a:t>
            </a:r>
            <a:r>
              <a:rPr lang="en-US" sz="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b="1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или</a:t>
            </a:r>
            <a:r>
              <a:rPr lang="en-US" sz="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b="1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пронађите</a:t>
            </a:r>
            <a:r>
              <a:rPr lang="en-US" sz="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b="1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садржај</a:t>
            </a:r>
            <a:endParaRPr lang="en-US" sz="800" b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Направите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сопствене</a:t>
            </a:r>
            <a:r>
              <a:rPr lang="sr-Cyrl-R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видео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записе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или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искористите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постојећи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садржај</a:t>
            </a:r>
            <a:r>
              <a:rPr lang="en-US" sz="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26AE46-4982-8A15-4A30-ED5922976F71}"/>
              </a:ext>
            </a:extLst>
          </p:cNvPr>
          <p:cNvSpPr txBox="1"/>
          <p:nvPr/>
        </p:nvSpPr>
        <p:spPr>
          <a:xfrm>
            <a:off x="838200" y="5454650"/>
            <a:ext cx="4597400" cy="452560"/>
          </a:xfrm>
          <a:prstGeom prst="rect">
            <a:avLst/>
          </a:prstGeom>
          <a:solidFill>
            <a:srgbClr val="C4C2C3"/>
          </a:solidFill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</a:t>
            </a:r>
            <a:r>
              <a:rPr lang="en-US" sz="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дизајн</a:t>
            </a:r>
            <a:r>
              <a:rPr lang="sr-Cyrl-RS" sz="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ирања</a:t>
            </a:r>
            <a:r>
              <a:rPr lang="en-US" sz="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може</a:t>
            </a:r>
            <a:r>
              <a:rPr lang="en-US" sz="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почети</a:t>
            </a:r>
            <a:r>
              <a:rPr lang="en-US" sz="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или</a:t>
            </a:r>
            <a:r>
              <a:rPr lang="en-US" sz="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изван</a:t>
            </a:r>
            <a:r>
              <a:rPr lang="en-US" sz="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садржаја</a:t>
            </a:r>
            <a:r>
              <a:rPr lang="en-US" sz="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часа</a:t>
            </a:r>
            <a:r>
              <a:rPr lang="en-US" sz="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(1) </a:t>
            </a:r>
            <a:r>
              <a:rPr lang="en-US" sz="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или</a:t>
            </a:r>
            <a:r>
              <a:rPr lang="en-US" sz="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активностима</a:t>
            </a:r>
            <a:r>
              <a:rPr lang="en-US" sz="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часу</a:t>
            </a:r>
            <a:endParaRPr lang="en-US" sz="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(5). </a:t>
            </a:r>
            <a:r>
              <a:rPr lang="en-US" sz="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Ове</a:t>
            </a:r>
            <a:r>
              <a:rPr lang="en-US" sz="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почетне</a:t>
            </a:r>
            <a:r>
              <a:rPr lang="en-US" sz="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тачке</a:t>
            </a:r>
            <a:r>
              <a:rPr lang="en-US" sz="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</a:t>
            </a:r>
            <a:r>
              <a:rPr lang="en-US" sz="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заменљиве</a:t>
            </a:r>
            <a:r>
              <a:rPr lang="en-US" sz="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све</a:t>
            </a:r>
            <a:r>
              <a:rPr lang="en-US" sz="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док</a:t>
            </a:r>
            <a:r>
              <a:rPr lang="en-US" sz="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једна</a:t>
            </a:r>
            <a:r>
              <a:rPr lang="en-US" sz="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даје информације</a:t>
            </a:r>
            <a:r>
              <a:rPr lang="en-US" sz="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 </a:t>
            </a:r>
            <a:r>
              <a:rPr lang="en-US" sz="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дизајну</a:t>
            </a:r>
            <a:r>
              <a:rPr lang="en-US" sz="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друге</a:t>
            </a:r>
            <a:r>
              <a:rPr lang="en-US" sz="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82238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8E47D9-1B6F-AAE7-CACA-29D7755266A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pPr algn="l" rtl="0"/>
            <a:r>
              <a:rPr lang="en-IE" dirty="0"/>
              <a:t>ГЛЕДАЈТЕ - </a:t>
            </a:r>
            <a:r>
              <a:rPr lang="sr-Cyrl-RS" dirty="0"/>
              <a:t>ИЗОКРЕНУТА</a:t>
            </a:r>
            <a:r>
              <a:rPr lang="en-IE" dirty="0"/>
              <a:t> УЧИОНИЦА У АКЦИЈИ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2419737-C45C-AB83-7FB1-D51F96E172EF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pPr algn="l" rtl="0"/>
            <a:r>
              <a:rPr lang="en-IE" dirty="0" err="1"/>
              <a:t>Кликните</a:t>
            </a:r>
            <a:r>
              <a:rPr lang="en-IE" dirty="0"/>
              <a:t> </a:t>
            </a:r>
            <a:r>
              <a:rPr lang="en-IE" dirty="0" err="1"/>
              <a:t>на</a:t>
            </a:r>
            <a:r>
              <a:rPr lang="en-IE" dirty="0"/>
              <a:t> </a:t>
            </a:r>
            <a:r>
              <a:rPr lang="en-IE" dirty="0" err="1"/>
              <a:t>видео</a:t>
            </a:r>
            <a:r>
              <a:rPr lang="sr-Cyrl-RS" dirty="0"/>
              <a:t> линк </a:t>
            </a:r>
            <a:r>
              <a:rPr lang="en-IE" dirty="0" err="1"/>
              <a:t>на</a:t>
            </a:r>
            <a:r>
              <a:rPr lang="en-IE" dirty="0"/>
              <a:t> </a:t>
            </a:r>
            <a:r>
              <a:rPr lang="en-IE" dirty="0" err="1"/>
              <a:t>слици</a:t>
            </a:r>
            <a:r>
              <a:rPr lang="en-IE" dirty="0"/>
              <a:t> </a:t>
            </a:r>
            <a:r>
              <a:rPr lang="en-IE" dirty="0" err="1"/>
              <a:t>или</a:t>
            </a:r>
            <a:r>
              <a:rPr lang="en-IE" dirty="0"/>
              <a:t> </a:t>
            </a:r>
            <a:r>
              <a:rPr lang="en-IE" dirty="0" err="1"/>
              <a:t>испод</a:t>
            </a:r>
            <a:r>
              <a:rPr lang="en-IE" dirty="0"/>
              <a:t> </a:t>
            </a:r>
            <a:r>
              <a:rPr lang="en-IE" dirty="0" err="1"/>
              <a:t>за</a:t>
            </a:r>
            <a:r>
              <a:rPr lang="en-IE" dirty="0"/>
              <a:t> </a:t>
            </a:r>
            <a:r>
              <a:rPr lang="en-IE" dirty="0" err="1"/>
              <a:t>пример</a:t>
            </a:r>
            <a:r>
              <a:rPr lang="en-IE" dirty="0"/>
              <a:t> </a:t>
            </a:r>
            <a:r>
              <a:rPr lang="en-IE" dirty="0" err="1"/>
              <a:t>како</a:t>
            </a:r>
            <a:r>
              <a:rPr lang="en-IE" dirty="0"/>
              <a:t> </a:t>
            </a:r>
            <a:r>
              <a:rPr lang="en-IE" dirty="0" err="1"/>
              <a:t>можете</a:t>
            </a:r>
            <a:r>
              <a:rPr lang="en-IE" dirty="0"/>
              <a:t> </a:t>
            </a:r>
            <a:r>
              <a:rPr lang="en-IE" dirty="0" err="1"/>
              <a:t>да</a:t>
            </a:r>
            <a:r>
              <a:rPr lang="en-IE" dirty="0"/>
              <a:t> </a:t>
            </a:r>
            <a:r>
              <a:rPr lang="en-IE" dirty="0" err="1"/>
              <a:t>примените</a:t>
            </a:r>
            <a:r>
              <a:rPr lang="en-IE" dirty="0"/>
              <a:t> </a:t>
            </a:r>
            <a:r>
              <a:rPr lang="sr-Cyrl-RS" dirty="0"/>
              <a:t>из</a:t>
            </a:r>
            <a:r>
              <a:rPr lang="en-IE" dirty="0" err="1"/>
              <a:t>окренуту</a:t>
            </a:r>
            <a:r>
              <a:rPr lang="en-IE" dirty="0"/>
              <a:t> </a:t>
            </a:r>
            <a:r>
              <a:rPr lang="en-IE" dirty="0" err="1"/>
              <a:t>учионицу</a:t>
            </a:r>
            <a:r>
              <a:rPr lang="en-IE" dirty="0"/>
              <a:t>.</a:t>
            </a:r>
          </a:p>
          <a:p>
            <a:pPr algn="l" rtl="0"/>
            <a:endParaRPr lang="en-IE" dirty="0"/>
          </a:p>
          <a:p>
            <a:r>
              <a:rPr lang="en-IE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https://www.youtube.com/watch?v=qdKzSq_t8k8</a:t>
            </a:r>
            <a:endParaRPr lang="en-IE" dirty="0"/>
          </a:p>
          <a:p>
            <a:pPr algn="l" rtl="0"/>
            <a:endParaRPr lang="en-IE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22B2504-E1EF-5EFE-A17D-A9C9E91CBCC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  <p:txBody>
          <a:bodyPr/>
          <a:lstStyle/>
          <a:p>
            <a:pPr algn="l" rtl="0"/>
            <a:endParaRPr lang="en-IE"/>
          </a:p>
        </p:txBody>
      </p:sp>
      <p:pic>
        <p:nvPicPr>
          <p:cNvPr id="8" name="Online Media 7" title="The Flipped Classroom Model">
            <a:hlinkClick r:id="" action="ppaction://media"/>
            <a:extLst>
              <a:ext uri="{FF2B5EF4-FFF2-40B4-BE49-F238E27FC236}">
                <a16:creationId xmlns:a16="http://schemas.microsoft.com/office/drawing/2014/main" id="{9CA4DE2D-00E7-991D-E552-A98BFD301B2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295568" y="3108173"/>
            <a:ext cx="4896432" cy="287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2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FCCA58-E6AE-D030-CB6C-0809439C7D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gradFill flip="none" rotWithShape="1">
            <a:gsLst>
              <a:gs pos="99000">
                <a:srgbClr val="1C1442"/>
              </a:gs>
              <a:gs pos="14000">
                <a:srgbClr val="186BA8"/>
              </a:gs>
              <a:gs pos="68000">
                <a:srgbClr val="8A206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ctr"/>
          <a:lstStyle/>
          <a:p>
            <a:pPr algn="l" rtl="0"/>
            <a:r>
              <a:rPr lang="en-US" sz="3200" dirty="0">
                <a:solidFill>
                  <a:schemeClr val="bg1"/>
                </a:solidFill>
              </a:rPr>
              <a:t>УВОД У </a:t>
            </a:r>
            <a:r>
              <a:rPr lang="sr-Cyrl-RS" sz="3200" dirty="0">
                <a:solidFill>
                  <a:schemeClr val="bg1"/>
                </a:solidFill>
              </a:rPr>
              <a:t>„ГЕЈМИФИКАЦИЈУ</a:t>
            </a:r>
            <a:r>
              <a:rPr lang="en-US" sz="3200" dirty="0">
                <a:solidFill>
                  <a:schemeClr val="bg1"/>
                </a:solidFill>
              </a:rPr>
              <a:t>” </a:t>
            </a:r>
            <a:r>
              <a:rPr lang="sr-Cyrl-RS" sz="3200" dirty="0">
                <a:solidFill>
                  <a:schemeClr val="bg1"/>
                </a:solidFill>
              </a:rPr>
              <a:t>У </a:t>
            </a:r>
            <a:r>
              <a:rPr lang="en-US" sz="3200" dirty="0">
                <a:solidFill>
                  <a:schemeClr val="bg1"/>
                </a:solidFill>
              </a:rPr>
              <a:t>УЧЕЊУ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47453" y="1729945"/>
            <a:ext cx="10483429" cy="4439577"/>
          </a:xfrm>
        </p:spPr>
        <p:txBody>
          <a:bodyPr/>
          <a:lstStyle/>
          <a:p>
            <a:pPr algn="just" rtl="0">
              <a:lnSpc>
                <a:spcPts val="2440"/>
              </a:lnSpc>
            </a:pPr>
            <a:r>
              <a:rPr lang="en-US" sz="2200" dirty="0"/>
              <a:t>Г</a:t>
            </a:r>
            <a:r>
              <a:rPr lang="sr-Cyrl-RS" sz="2200" dirty="0"/>
              <a:t>ејм</a:t>
            </a:r>
            <a:r>
              <a:rPr lang="en-US" sz="2200" dirty="0" err="1"/>
              <a:t>ификација</a:t>
            </a:r>
            <a:r>
              <a:rPr lang="en-US" sz="2200" dirty="0"/>
              <a:t> у </a:t>
            </a:r>
            <a:r>
              <a:rPr lang="en-US" sz="2200" dirty="0" err="1"/>
              <a:t>учењу</a:t>
            </a:r>
            <a:r>
              <a:rPr lang="en-US" sz="2200" dirty="0"/>
              <a:t> </a:t>
            </a:r>
            <a:r>
              <a:rPr lang="en-US" sz="2200" dirty="0" err="1"/>
              <a:t>уводи</a:t>
            </a:r>
            <a:r>
              <a:rPr lang="en-US" sz="2200" dirty="0"/>
              <a:t> </a:t>
            </a:r>
            <a:r>
              <a:rPr lang="en-US" sz="2200" dirty="0" err="1"/>
              <a:t>елементе</a:t>
            </a:r>
            <a:r>
              <a:rPr lang="en-US" sz="2200" dirty="0"/>
              <a:t> </a:t>
            </a:r>
            <a:r>
              <a:rPr lang="en-US" sz="2200" dirty="0" err="1"/>
              <a:t>игре</a:t>
            </a:r>
            <a:r>
              <a:rPr lang="en-US" sz="2200" dirty="0"/>
              <a:t> у </a:t>
            </a:r>
            <a:r>
              <a:rPr lang="en-US" sz="2200" dirty="0" err="1"/>
              <a:t>образовна</a:t>
            </a:r>
            <a:r>
              <a:rPr lang="en-US" sz="2200" dirty="0"/>
              <a:t> </a:t>
            </a:r>
            <a:r>
              <a:rPr lang="en-US" sz="2200" dirty="0" err="1"/>
              <a:t>окружења</a:t>
            </a:r>
            <a:r>
              <a:rPr lang="en-US" sz="2200" dirty="0"/>
              <a:t> </a:t>
            </a:r>
            <a:r>
              <a:rPr lang="en-US" sz="2200" dirty="0" err="1"/>
              <a:t>како</a:t>
            </a:r>
            <a:r>
              <a:rPr lang="en-US" sz="2200" dirty="0"/>
              <a:t> </a:t>
            </a:r>
            <a:r>
              <a:rPr lang="en-US" sz="2200" dirty="0" err="1"/>
              <a:t>би</a:t>
            </a:r>
            <a:r>
              <a:rPr lang="en-US" sz="2200" dirty="0"/>
              <a:t> </a:t>
            </a:r>
            <a:r>
              <a:rPr lang="en-US" sz="2200" dirty="0" err="1"/>
              <a:t>се</a:t>
            </a:r>
            <a:r>
              <a:rPr lang="en-US" sz="2200" dirty="0"/>
              <a:t> </a:t>
            </a:r>
            <a:r>
              <a:rPr lang="en-US" sz="2200" dirty="0" err="1"/>
              <a:t>мотивисало</a:t>
            </a:r>
            <a:r>
              <a:rPr lang="en-US" sz="2200" dirty="0"/>
              <a:t> и </a:t>
            </a:r>
            <a:r>
              <a:rPr lang="en-US" sz="2200" dirty="0" err="1"/>
              <a:t>повећало</a:t>
            </a:r>
            <a:r>
              <a:rPr lang="en-US" sz="2200" dirty="0"/>
              <a:t> </a:t>
            </a:r>
            <a:r>
              <a:rPr lang="en-US" sz="2200" dirty="0" err="1"/>
              <a:t>ангажовање</a:t>
            </a:r>
            <a:r>
              <a:rPr lang="en-US" sz="2200" dirty="0"/>
              <a:t> </a:t>
            </a:r>
            <a:r>
              <a:rPr lang="en-US" sz="2200" dirty="0" err="1"/>
              <a:t>ученика</a:t>
            </a:r>
            <a:r>
              <a:rPr lang="sr-Cyrl-RS" sz="2200" dirty="0"/>
              <a:t>/студената</a:t>
            </a:r>
            <a:r>
              <a:rPr lang="en-US" sz="2200" dirty="0"/>
              <a:t>. </a:t>
            </a:r>
            <a:r>
              <a:rPr lang="en-US" sz="2200" dirty="0" err="1"/>
              <a:t>Овај</a:t>
            </a:r>
            <a:r>
              <a:rPr lang="en-US" sz="2200" dirty="0"/>
              <a:t> </a:t>
            </a:r>
            <a:r>
              <a:rPr lang="en-US" sz="2200" dirty="0" err="1"/>
              <a:t>метод</a:t>
            </a:r>
            <a:r>
              <a:rPr lang="en-US" sz="2200" dirty="0"/>
              <a:t> </a:t>
            </a:r>
            <a:r>
              <a:rPr lang="en-US" sz="2200" dirty="0" err="1"/>
              <a:t>трансформише</a:t>
            </a:r>
            <a:r>
              <a:rPr lang="en-US" sz="2200" dirty="0"/>
              <a:t> </a:t>
            </a:r>
            <a:r>
              <a:rPr lang="en-US" sz="2200" dirty="0" err="1"/>
              <a:t>процес</a:t>
            </a:r>
            <a:r>
              <a:rPr lang="en-US" sz="2200" dirty="0"/>
              <a:t> </a:t>
            </a:r>
            <a:r>
              <a:rPr lang="en-US" sz="2200" dirty="0" err="1"/>
              <a:t>учења</a:t>
            </a:r>
            <a:r>
              <a:rPr lang="en-US" sz="2200" dirty="0"/>
              <a:t> </a:t>
            </a:r>
            <a:r>
              <a:rPr lang="en-US" sz="2200" dirty="0" err="1"/>
              <a:t>тако</a:t>
            </a:r>
            <a:r>
              <a:rPr lang="en-US" sz="2200" dirty="0"/>
              <a:t> </a:t>
            </a:r>
            <a:r>
              <a:rPr lang="en-US" sz="2200" dirty="0" err="1"/>
              <a:t>што</a:t>
            </a:r>
            <a:r>
              <a:rPr lang="en-US" sz="2200" dirty="0"/>
              <a:t> </a:t>
            </a:r>
            <a:r>
              <a:rPr lang="en-US" sz="2200" dirty="0" err="1"/>
              <a:t>укључује</a:t>
            </a:r>
            <a:r>
              <a:rPr lang="en-US" sz="2200" dirty="0"/>
              <a:t> </a:t>
            </a:r>
            <a:r>
              <a:rPr lang="en-US" sz="2200" dirty="0" err="1"/>
              <a:t>изазове</a:t>
            </a:r>
            <a:r>
              <a:rPr lang="en-US" sz="2200" dirty="0"/>
              <a:t>, </a:t>
            </a:r>
            <a:r>
              <a:rPr lang="en-US" sz="2200" dirty="0" err="1"/>
              <a:t>нивое</a:t>
            </a:r>
            <a:r>
              <a:rPr lang="en-US" sz="2200" dirty="0"/>
              <a:t> и </a:t>
            </a:r>
            <a:r>
              <a:rPr lang="en-US" sz="2200" dirty="0" err="1"/>
              <a:t>награде</a:t>
            </a:r>
            <a:r>
              <a:rPr lang="en-US" sz="2200" dirty="0"/>
              <a:t>, </a:t>
            </a:r>
            <a:r>
              <a:rPr lang="en-US" sz="2200" dirty="0" err="1"/>
              <a:t>сличне</a:t>
            </a:r>
            <a:r>
              <a:rPr lang="en-US" sz="2200" dirty="0"/>
              <a:t> </a:t>
            </a:r>
            <a:r>
              <a:rPr lang="en-US" sz="2200" dirty="0" err="1"/>
              <a:t>онима</a:t>
            </a:r>
            <a:r>
              <a:rPr lang="en-US" sz="2200" dirty="0"/>
              <a:t> у </a:t>
            </a:r>
            <a:r>
              <a:rPr lang="en-US" sz="2200" dirty="0" err="1"/>
              <a:t>играма</a:t>
            </a:r>
            <a:r>
              <a:rPr lang="en-US" sz="2200" dirty="0"/>
              <a:t>, </a:t>
            </a:r>
            <a:r>
              <a:rPr lang="en-US" sz="2200" dirty="0" err="1"/>
              <a:t>што</a:t>
            </a:r>
            <a:r>
              <a:rPr lang="en-US" sz="2200" dirty="0"/>
              <a:t> </a:t>
            </a:r>
            <a:r>
              <a:rPr lang="en-US" sz="2200" dirty="0" err="1"/>
              <a:t>може</a:t>
            </a:r>
            <a:r>
              <a:rPr lang="en-US" sz="2200" dirty="0"/>
              <a:t> </a:t>
            </a:r>
            <a:r>
              <a:rPr lang="en-US" sz="2200" dirty="0" err="1"/>
              <a:t>значајно</a:t>
            </a:r>
            <a:r>
              <a:rPr lang="en-US" sz="2200" dirty="0"/>
              <a:t> </a:t>
            </a:r>
            <a:r>
              <a:rPr lang="en-US" sz="2200" dirty="0" err="1"/>
              <a:t>да</a:t>
            </a:r>
            <a:r>
              <a:rPr lang="en-US" sz="2200" dirty="0"/>
              <a:t> </a:t>
            </a:r>
            <a:r>
              <a:rPr lang="en-US" sz="2200" dirty="0" err="1"/>
              <a:t>побољша</a:t>
            </a:r>
            <a:r>
              <a:rPr lang="en-US" sz="2200" dirty="0"/>
              <a:t> </a:t>
            </a:r>
            <a:r>
              <a:rPr lang="en-US" sz="2200" dirty="0" err="1"/>
              <a:t>мотивацију</a:t>
            </a:r>
            <a:r>
              <a:rPr lang="en-US" sz="2200" dirty="0"/>
              <a:t> и </a:t>
            </a:r>
            <a:r>
              <a:rPr lang="en-US" sz="2200" dirty="0" err="1"/>
              <a:t>учешће</a:t>
            </a:r>
            <a:r>
              <a:rPr lang="en-US" sz="2200" dirty="0"/>
              <a:t>.</a:t>
            </a:r>
          </a:p>
          <a:p>
            <a:pPr algn="just" rtl="0">
              <a:lnSpc>
                <a:spcPts val="2440"/>
              </a:lnSpc>
            </a:pPr>
            <a:endParaRPr lang="en-US" sz="2200" dirty="0"/>
          </a:p>
          <a:p>
            <a:pPr algn="just" rtl="0">
              <a:lnSpc>
                <a:spcPts val="2440"/>
              </a:lnSpc>
            </a:pPr>
            <a:r>
              <a:rPr lang="en-US" sz="2200" dirty="0"/>
              <a:t>Г</a:t>
            </a:r>
            <a:r>
              <a:rPr lang="sr-Cyrl-RS" sz="2200" dirty="0"/>
              <a:t>ејми</a:t>
            </a:r>
            <a:r>
              <a:rPr lang="en-US" sz="2200" dirty="0" err="1"/>
              <a:t>фикација</a:t>
            </a:r>
            <a:r>
              <a:rPr lang="en-US" sz="2200" dirty="0"/>
              <a:t> </a:t>
            </a:r>
            <a:r>
              <a:rPr lang="en-US" sz="2200" dirty="0" err="1"/>
              <a:t>користи</a:t>
            </a:r>
            <a:r>
              <a:rPr lang="en-US" sz="2200" dirty="0"/>
              <a:t> </a:t>
            </a:r>
            <a:r>
              <a:rPr lang="en-US" sz="2200" dirty="0" err="1"/>
              <a:t>природну</a:t>
            </a:r>
            <a:r>
              <a:rPr lang="en-US" sz="2200" dirty="0"/>
              <a:t> </a:t>
            </a:r>
            <a:r>
              <a:rPr lang="en-US" sz="2200" dirty="0" err="1"/>
              <a:t>људску</a:t>
            </a:r>
            <a:r>
              <a:rPr lang="en-US" sz="2200" dirty="0"/>
              <a:t> </a:t>
            </a:r>
            <a:r>
              <a:rPr lang="en-US" sz="2200" dirty="0" err="1"/>
              <a:t>жељу</a:t>
            </a:r>
            <a:r>
              <a:rPr lang="en-US" sz="2200" dirty="0"/>
              <a:t> </a:t>
            </a:r>
            <a:r>
              <a:rPr lang="en-US" sz="2200" dirty="0" err="1"/>
              <a:t>за</a:t>
            </a:r>
            <a:r>
              <a:rPr lang="en-US" sz="2200" dirty="0"/>
              <a:t> </a:t>
            </a:r>
            <a:r>
              <a:rPr lang="en-US" sz="2200" dirty="0" err="1"/>
              <a:t>такмичењем</a:t>
            </a:r>
            <a:r>
              <a:rPr lang="en-US" sz="2200" dirty="0"/>
              <a:t> и </a:t>
            </a:r>
            <a:r>
              <a:rPr lang="en-US" sz="2200" dirty="0" err="1"/>
              <a:t>достигнућима</a:t>
            </a:r>
            <a:r>
              <a:rPr lang="en-US" sz="2200" dirty="0"/>
              <a:t>. </a:t>
            </a:r>
            <a:r>
              <a:rPr lang="en-US" sz="2200" dirty="0" err="1"/>
              <a:t>Уграђивањем</a:t>
            </a:r>
            <a:r>
              <a:rPr lang="en-US" sz="2200" dirty="0"/>
              <a:t> </a:t>
            </a:r>
            <a:r>
              <a:rPr lang="en-US" sz="2200" dirty="0" err="1"/>
              <a:t>елемената</a:t>
            </a:r>
            <a:r>
              <a:rPr lang="en-US" sz="2200" dirty="0"/>
              <a:t> </a:t>
            </a:r>
            <a:r>
              <a:rPr lang="en-US" sz="2200" dirty="0" err="1"/>
              <a:t>који</a:t>
            </a:r>
            <a:r>
              <a:rPr lang="en-US" sz="2200" dirty="0"/>
              <a:t> </a:t>
            </a:r>
            <a:r>
              <a:rPr lang="en-US" sz="2200" dirty="0" err="1"/>
              <a:t>се</a:t>
            </a:r>
            <a:r>
              <a:rPr lang="en-US" sz="2200" dirty="0"/>
              <a:t> </a:t>
            </a:r>
            <a:r>
              <a:rPr lang="en-US" sz="2200" dirty="0" err="1"/>
              <a:t>обично</a:t>
            </a:r>
            <a:r>
              <a:rPr lang="en-US" sz="2200" dirty="0"/>
              <a:t> </a:t>
            </a:r>
            <a:r>
              <a:rPr lang="en-US" sz="2200" dirty="0" err="1"/>
              <a:t>налазе</a:t>
            </a:r>
            <a:r>
              <a:rPr lang="en-US" sz="2200" dirty="0"/>
              <a:t> у </a:t>
            </a:r>
            <a:r>
              <a:rPr lang="en-US" sz="2200" dirty="0" err="1"/>
              <a:t>играма</a:t>
            </a:r>
            <a:r>
              <a:rPr lang="en-US" sz="2200" dirty="0"/>
              <a:t>, </a:t>
            </a:r>
            <a:r>
              <a:rPr lang="en-US" sz="2200" dirty="0" err="1"/>
              <a:t>као</a:t>
            </a:r>
            <a:r>
              <a:rPr lang="en-US" sz="2200" dirty="0"/>
              <a:t> </a:t>
            </a:r>
            <a:r>
              <a:rPr lang="en-US" sz="2200" dirty="0" err="1"/>
              <a:t>што</a:t>
            </a:r>
            <a:r>
              <a:rPr lang="en-US" sz="2200" dirty="0"/>
              <a:t> </a:t>
            </a:r>
            <a:r>
              <a:rPr lang="en-US" sz="2200" dirty="0" err="1"/>
              <a:t>су</a:t>
            </a:r>
            <a:r>
              <a:rPr lang="en-US" sz="2200" dirty="0"/>
              <a:t> </a:t>
            </a:r>
            <a:r>
              <a:rPr lang="en-US" sz="2200" dirty="0" err="1"/>
              <a:t>бодовање</a:t>
            </a:r>
            <a:r>
              <a:rPr lang="en-US" sz="2200" dirty="0"/>
              <a:t>, </a:t>
            </a:r>
            <a:r>
              <a:rPr lang="en-US" sz="2200" dirty="0" err="1"/>
              <a:t>такмичење</a:t>
            </a:r>
            <a:r>
              <a:rPr lang="en-US" sz="2200" dirty="0"/>
              <a:t> и </a:t>
            </a:r>
            <a:r>
              <a:rPr lang="en-US" sz="2200" dirty="0" err="1"/>
              <a:t>правила</a:t>
            </a:r>
            <a:r>
              <a:rPr lang="en-US" sz="2200" dirty="0"/>
              <a:t> </a:t>
            </a:r>
            <a:r>
              <a:rPr lang="en-US" sz="2200" dirty="0" err="1"/>
              <a:t>игре</a:t>
            </a:r>
            <a:r>
              <a:rPr lang="en-US" sz="2200" dirty="0"/>
              <a:t>, </a:t>
            </a:r>
            <a:r>
              <a:rPr lang="en-US" sz="2200" dirty="0" err="1"/>
              <a:t>охрабруј</a:t>
            </a:r>
            <a:r>
              <a:rPr lang="sr-Cyrl-RS" sz="2200" dirty="0"/>
              <a:t>у се</a:t>
            </a:r>
            <a:r>
              <a:rPr lang="en-US" sz="2200" dirty="0"/>
              <a:t> </a:t>
            </a:r>
            <a:r>
              <a:rPr lang="en-US" sz="2200" dirty="0" err="1"/>
              <a:t>учени</a:t>
            </a:r>
            <a:r>
              <a:rPr lang="sr-Cyrl-RS" sz="2200" dirty="0"/>
              <a:t>ци/студенти</a:t>
            </a:r>
            <a:r>
              <a:rPr lang="en-US" sz="2200" dirty="0"/>
              <a:t> </a:t>
            </a:r>
            <a:r>
              <a:rPr lang="en-US" sz="2200" dirty="0" err="1"/>
              <a:t>да</a:t>
            </a:r>
            <a:r>
              <a:rPr lang="en-US" sz="2200" dirty="0"/>
              <a:t> </a:t>
            </a:r>
            <a:r>
              <a:rPr lang="en-US" sz="2200" dirty="0" err="1"/>
              <a:t>се</a:t>
            </a:r>
            <a:r>
              <a:rPr lang="en-US" sz="2200" dirty="0"/>
              <a:t> </a:t>
            </a:r>
            <a:r>
              <a:rPr lang="en-US" sz="2200" dirty="0" err="1"/>
              <a:t>баве</a:t>
            </a:r>
            <a:r>
              <a:rPr lang="en-US" sz="2200" dirty="0"/>
              <a:t> </a:t>
            </a:r>
            <a:r>
              <a:rPr lang="en-US" sz="2200" dirty="0" err="1"/>
              <a:t>материјалом</a:t>
            </a:r>
            <a:r>
              <a:rPr lang="en-US" sz="2200" dirty="0"/>
              <a:t> </a:t>
            </a:r>
            <a:r>
              <a:rPr lang="en-US" sz="2200" dirty="0" err="1"/>
              <a:t>на</a:t>
            </a:r>
            <a:r>
              <a:rPr lang="en-US" sz="2200" dirty="0"/>
              <a:t> </a:t>
            </a:r>
            <a:r>
              <a:rPr lang="en-US" sz="2200" dirty="0" err="1"/>
              <a:t>активан</a:t>
            </a:r>
            <a:r>
              <a:rPr lang="en-US" sz="2200" dirty="0"/>
              <a:t>, </a:t>
            </a:r>
            <a:r>
              <a:rPr lang="en-US" sz="2200" dirty="0" err="1"/>
              <a:t>практичан</a:t>
            </a:r>
            <a:r>
              <a:rPr lang="en-US" sz="2200" dirty="0"/>
              <a:t> </a:t>
            </a:r>
            <a:r>
              <a:rPr lang="en-US" sz="2200" dirty="0" err="1"/>
              <a:t>начин</a:t>
            </a:r>
            <a:r>
              <a:rPr lang="en-US" sz="2200" dirty="0"/>
              <a:t>. Г</a:t>
            </a:r>
            <a:r>
              <a:rPr lang="sr-Cyrl-RS" sz="2200" dirty="0"/>
              <a:t>ејми</a:t>
            </a:r>
            <a:r>
              <a:rPr lang="en-US" sz="2200" dirty="0" err="1"/>
              <a:t>фикација</a:t>
            </a:r>
            <a:r>
              <a:rPr lang="en-US" sz="2200" dirty="0"/>
              <a:t> </a:t>
            </a:r>
            <a:r>
              <a:rPr lang="en-US" sz="2200" dirty="0" err="1"/>
              <a:t>чини</a:t>
            </a:r>
            <a:r>
              <a:rPr lang="en-US" sz="2200" dirty="0"/>
              <a:t> </a:t>
            </a:r>
            <a:r>
              <a:rPr lang="en-US" sz="2200" dirty="0" err="1"/>
              <a:t>стицање</a:t>
            </a:r>
            <a:r>
              <a:rPr lang="en-US" sz="2200" dirty="0"/>
              <a:t> </a:t>
            </a:r>
            <a:r>
              <a:rPr lang="en-US" sz="2200" dirty="0" err="1"/>
              <a:t>нових</a:t>
            </a:r>
            <a:r>
              <a:rPr lang="en-US" sz="2200" dirty="0"/>
              <a:t> </a:t>
            </a:r>
            <a:r>
              <a:rPr lang="en-US" sz="2200" dirty="0" err="1"/>
              <a:t>знања</a:t>
            </a:r>
            <a:r>
              <a:rPr lang="en-US" sz="2200" dirty="0"/>
              <a:t> и </a:t>
            </a:r>
            <a:r>
              <a:rPr lang="en-US" sz="2200" dirty="0" err="1"/>
              <a:t>вештина</a:t>
            </a:r>
            <a:r>
              <a:rPr lang="en-US" sz="2200" dirty="0"/>
              <a:t> </a:t>
            </a:r>
            <a:r>
              <a:rPr lang="en-US" sz="2200" dirty="0" err="1"/>
              <a:t>интерактивним</a:t>
            </a:r>
            <a:r>
              <a:rPr lang="en-US" sz="2200" dirty="0"/>
              <a:t> и </a:t>
            </a:r>
            <a:r>
              <a:rPr lang="en-US" sz="2200" dirty="0" err="1"/>
              <a:t>пријатним</a:t>
            </a:r>
            <a:r>
              <a:rPr lang="en-US" sz="2200" dirty="0"/>
              <a:t> </a:t>
            </a:r>
            <a:r>
              <a:rPr lang="en-US" sz="2200" dirty="0" err="1"/>
              <a:t>искуством</a:t>
            </a:r>
            <a:r>
              <a:rPr lang="en-US" sz="2200" dirty="0"/>
              <a:t>.</a:t>
            </a:r>
          </a:p>
          <a:p>
            <a:pPr algn="just" rtl="0">
              <a:lnSpc>
                <a:spcPts val="2440"/>
              </a:lnSpc>
            </a:pPr>
            <a:endParaRPr lang="en-US" sz="2200" dirty="0"/>
          </a:p>
          <a:p>
            <a:pPr algn="just" rtl="0">
              <a:lnSpc>
                <a:spcPts val="2440"/>
              </a:lnSpc>
            </a:pPr>
            <a:r>
              <a:rPr lang="en-US" sz="2200" dirty="0"/>
              <a:t>Г</a:t>
            </a:r>
            <a:r>
              <a:rPr lang="sr-Cyrl-RS" sz="2200" dirty="0"/>
              <a:t>ејм</a:t>
            </a:r>
            <a:r>
              <a:rPr lang="en-US" sz="2200" dirty="0" err="1"/>
              <a:t>ификација</a:t>
            </a:r>
            <a:r>
              <a:rPr lang="en-US" sz="2200" dirty="0"/>
              <a:t> у </a:t>
            </a:r>
            <a:r>
              <a:rPr lang="en-US" sz="2200" dirty="0" err="1"/>
              <a:t>образовању</a:t>
            </a:r>
            <a:r>
              <a:rPr lang="en-US" sz="2200" dirty="0"/>
              <a:t> </a:t>
            </a:r>
            <a:r>
              <a:rPr lang="en-US" sz="2200" dirty="0" err="1"/>
              <a:t>прилагођава</a:t>
            </a:r>
            <a:r>
              <a:rPr lang="en-US" sz="2200" dirty="0"/>
              <a:t> </a:t>
            </a:r>
            <a:r>
              <a:rPr lang="en-US" sz="2200" dirty="0" err="1"/>
              <a:t>искуство</a:t>
            </a:r>
            <a:r>
              <a:rPr lang="en-US" sz="2200" dirty="0"/>
              <a:t> </a:t>
            </a:r>
            <a:r>
              <a:rPr lang="en-US" sz="2200" dirty="0" err="1"/>
              <a:t>учења</a:t>
            </a:r>
            <a:r>
              <a:rPr lang="en-US" sz="2200" dirty="0"/>
              <a:t> </a:t>
            </a:r>
            <a:r>
              <a:rPr lang="en-US" sz="2200" dirty="0" err="1"/>
              <a:t>да</a:t>
            </a:r>
            <a:r>
              <a:rPr lang="en-US" sz="2200" dirty="0"/>
              <a:t> </a:t>
            </a:r>
            <a:r>
              <a:rPr lang="en-US" sz="2200" dirty="0" err="1"/>
              <a:t>буде</a:t>
            </a:r>
            <a:r>
              <a:rPr lang="en-US" sz="2200" dirty="0"/>
              <a:t> </a:t>
            </a:r>
            <a:r>
              <a:rPr lang="en-US" sz="2200" dirty="0" err="1"/>
              <a:t>динамично</a:t>
            </a:r>
            <a:r>
              <a:rPr lang="en-US" sz="2200" dirty="0"/>
              <a:t> и </a:t>
            </a:r>
            <a:r>
              <a:rPr lang="en-US" sz="2200" dirty="0" err="1"/>
              <a:t>интерактивно</a:t>
            </a:r>
            <a:r>
              <a:rPr lang="en-US" sz="2200" dirty="0"/>
              <a:t>. </a:t>
            </a:r>
            <a:r>
              <a:rPr lang="en-US" sz="2200" dirty="0" err="1"/>
              <a:t>Дигиталне</a:t>
            </a:r>
            <a:r>
              <a:rPr lang="en-US" sz="2200" dirty="0"/>
              <a:t> </a:t>
            </a:r>
            <a:r>
              <a:rPr lang="en-US" sz="2200" dirty="0" err="1"/>
              <a:t>значке</a:t>
            </a:r>
            <a:r>
              <a:rPr lang="en-US" sz="2200" dirty="0"/>
              <a:t>, </a:t>
            </a:r>
            <a:r>
              <a:rPr lang="en-US" sz="2200" dirty="0" err="1"/>
              <a:t>ранг-листе</a:t>
            </a:r>
            <a:r>
              <a:rPr lang="en-US" sz="2200" dirty="0"/>
              <a:t> и </a:t>
            </a:r>
            <a:r>
              <a:rPr lang="en-US" sz="2200" dirty="0" err="1"/>
              <a:t>аватари</a:t>
            </a:r>
            <a:r>
              <a:rPr lang="en-US" sz="2200" dirty="0"/>
              <a:t> </a:t>
            </a:r>
            <a:r>
              <a:rPr lang="en-US" sz="2200" dirty="0" err="1"/>
              <a:t>су</a:t>
            </a:r>
            <a:r>
              <a:rPr lang="en-US" sz="2200" dirty="0"/>
              <a:t> </a:t>
            </a:r>
            <a:r>
              <a:rPr lang="en-US" sz="2200" dirty="0" err="1"/>
              <a:t>уобичајене</a:t>
            </a:r>
            <a:r>
              <a:rPr lang="en-US" sz="2200" dirty="0"/>
              <a:t> </a:t>
            </a:r>
            <a:r>
              <a:rPr lang="en-US" sz="2200" dirty="0" err="1"/>
              <a:t>карактеристике</a:t>
            </a:r>
            <a:r>
              <a:rPr lang="en-US" sz="2200" dirty="0"/>
              <a:t> г</a:t>
            </a:r>
            <a:r>
              <a:rPr lang="sr-Cyrl-RS" sz="2200" dirty="0"/>
              <a:t>ејм</a:t>
            </a:r>
            <a:r>
              <a:rPr lang="en-US" sz="2200" dirty="0" err="1"/>
              <a:t>ификованог</a:t>
            </a:r>
            <a:r>
              <a:rPr lang="en-US" sz="2200" dirty="0"/>
              <a:t> </a:t>
            </a:r>
            <a:r>
              <a:rPr lang="en-US" sz="2200" dirty="0" err="1"/>
              <a:t>учења</a:t>
            </a:r>
            <a:r>
              <a:rPr lang="en-US" sz="2200" dirty="0"/>
              <a:t>, </a:t>
            </a:r>
            <a:r>
              <a:rPr lang="en-US" sz="2200" dirty="0" err="1"/>
              <a:t>нудећи</a:t>
            </a:r>
            <a:r>
              <a:rPr lang="en-US" sz="2200" dirty="0"/>
              <a:t> </a:t>
            </a:r>
            <a:r>
              <a:rPr lang="en-US" sz="2200" dirty="0" err="1"/>
              <a:t>познато</a:t>
            </a:r>
            <a:r>
              <a:rPr lang="en-US" sz="2200" dirty="0"/>
              <a:t> и </a:t>
            </a:r>
            <a:r>
              <a:rPr lang="en-US" sz="2200" dirty="0" err="1"/>
              <a:t>стимулативно</a:t>
            </a:r>
            <a:r>
              <a:rPr lang="en-US" sz="2200" dirty="0"/>
              <a:t> </a:t>
            </a:r>
            <a:r>
              <a:rPr lang="en-US" sz="2200" dirty="0" err="1"/>
              <a:t>окружење</a:t>
            </a:r>
            <a:r>
              <a:rPr lang="en-US" sz="2200" dirty="0"/>
              <a:t> </a:t>
            </a:r>
            <a:r>
              <a:rPr lang="en-US" sz="2200" dirty="0" err="1"/>
              <a:t>које</a:t>
            </a:r>
            <a:r>
              <a:rPr lang="en-US" sz="2200" dirty="0"/>
              <a:t> </a:t>
            </a:r>
            <a:r>
              <a:rPr lang="en-US" sz="2200" dirty="0" err="1"/>
              <a:t>награђује</a:t>
            </a:r>
            <a:r>
              <a:rPr lang="en-US" sz="2200" dirty="0"/>
              <a:t> </a:t>
            </a:r>
            <a:r>
              <a:rPr lang="en-US" sz="2200" dirty="0" err="1"/>
              <a:t>напредак</a:t>
            </a:r>
            <a:r>
              <a:rPr lang="en-US" sz="2200" dirty="0"/>
              <a:t> и </a:t>
            </a:r>
            <a:r>
              <a:rPr lang="sr-Cyrl-RS" sz="2200" dirty="0"/>
              <a:t>умеће</a:t>
            </a:r>
            <a:r>
              <a:rPr lang="en-US" sz="2200" dirty="0"/>
              <a:t>.</a:t>
            </a:r>
          </a:p>
          <a:p>
            <a:pPr algn="just" rtl="0">
              <a:lnSpc>
                <a:spcPts val="2440"/>
              </a:lnSpc>
            </a:pPr>
            <a:endParaRPr lang="en-GB" sz="2200" dirty="0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32</a:t>
            </a:fld>
            <a:endParaRPr lang="en-US" sz="1291"/>
          </a:p>
        </p:txBody>
      </p:sp>
    </p:spTree>
    <p:extLst>
      <p:ext uri="{BB962C8B-B14F-4D97-AF65-F5344CB8AC3E}">
        <p14:creationId xmlns:p14="http://schemas.microsoft.com/office/powerpoint/2010/main" val="30154438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33</a:t>
            </a:fld>
            <a:endParaRPr lang="en-US" sz="1291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336431" y="510364"/>
            <a:ext cx="10279511" cy="5189591"/>
          </a:xfrm>
        </p:spPr>
        <p:txBody>
          <a:bodyPr/>
          <a:lstStyle/>
          <a:p>
            <a:pPr algn="l" rtl="0">
              <a:lnSpc>
                <a:spcPts val="2440"/>
              </a:lnSpc>
            </a:pPr>
            <a:r>
              <a:rPr lang="en-GB" sz="2400" b="1" dirty="0" err="1">
                <a:solidFill>
                  <a:srgbClr val="8A2061"/>
                </a:solidFill>
              </a:rPr>
              <a:t>Предности</a:t>
            </a:r>
            <a:r>
              <a:rPr lang="en-GB" sz="2400" b="1" dirty="0">
                <a:solidFill>
                  <a:srgbClr val="8A2061"/>
                </a:solidFill>
              </a:rPr>
              <a:t> г</a:t>
            </a:r>
            <a:r>
              <a:rPr lang="sr-Cyrl-RS" sz="2400" b="1" dirty="0">
                <a:solidFill>
                  <a:srgbClr val="8A2061"/>
                </a:solidFill>
              </a:rPr>
              <a:t>еј</a:t>
            </a:r>
            <a:r>
              <a:rPr lang="en-GB" sz="2400" b="1" dirty="0" err="1">
                <a:solidFill>
                  <a:srgbClr val="8A2061"/>
                </a:solidFill>
              </a:rPr>
              <a:t>мификације</a:t>
            </a:r>
            <a:r>
              <a:rPr lang="en-GB" sz="2400" b="1" dirty="0">
                <a:solidFill>
                  <a:srgbClr val="8A2061"/>
                </a:solidFill>
              </a:rPr>
              <a:t> у </a:t>
            </a:r>
            <a:r>
              <a:rPr lang="en-GB" sz="2400" b="1" dirty="0" err="1">
                <a:solidFill>
                  <a:srgbClr val="8A2061"/>
                </a:solidFill>
              </a:rPr>
              <a:t>учењу</a:t>
            </a:r>
            <a:endParaRPr lang="en-GB" sz="2400" b="1" dirty="0">
              <a:solidFill>
                <a:srgbClr val="8A2061"/>
              </a:solidFill>
            </a:endParaRPr>
          </a:p>
          <a:p>
            <a:pPr algn="just" rtl="0">
              <a:lnSpc>
                <a:spcPts val="2440"/>
              </a:lnSpc>
            </a:pPr>
            <a:r>
              <a:rPr lang="en-US" sz="2000" dirty="0"/>
              <a:t>Г</a:t>
            </a:r>
            <a:r>
              <a:rPr lang="sr-Cyrl-RS" sz="2000" dirty="0"/>
              <a:t>еј</a:t>
            </a:r>
            <a:r>
              <a:rPr lang="en-US" sz="2000" dirty="0" err="1"/>
              <a:t>мификација</a:t>
            </a:r>
            <a:r>
              <a:rPr lang="en-US" sz="2000" dirty="0"/>
              <a:t> у </a:t>
            </a:r>
            <a:r>
              <a:rPr lang="en-US" sz="2000" dirty="0" err="1"/>
              <a:t>образовању</a:t>
            </a:r>
            <a:r>
              <a:rPr lang="en-US" sz="2000" dirty="0"/>
              <a:t> </a:t>
            </a:r>
            <a:r>
              <a:rPr lang="en-US" sz="2000" dirty="0" err="1"/>
              <a:t>прилагођава</a:t>
            </a:r>
            <a:r>
              <a:rPr lang="en-US" sz="2000" dirty="0"/>
              <a:t> </a:t>
            </a:r>
            <a:r>
              <a:rPr lang="en-US" sz="2000" dirty="0" err="1"/>
              <a:t>искуство</a:t>
            </a:r>
            <a:r>
              <a:rPr lang="en-US" sz="2000" dirty="0"/>
              <a:t> </a:t>
            </a:r>
            <a:r>
              <a:rPr lang="en-US" sz="2000" dirty="0" err="1"/>
              <a:t>учења</a:t>
            </a:r>
            <a:r>
              <a:rPr lang="en-US" sz="2000" dirty="0"/>
              <a:t> </a:t>
            </a:r>
            <a:r>
              <a:rPr lang="en-US" sz="2000" dirty="0" err="1"/>
              <a:t>да</a:t>
            </a:r>
            <a:r>
              <a:rPr lang="en-US" sz="2000" dirty="0"/>
              <a:t> </a:t>
            </a:r>
            <a:r>
              <a:rPr lang="en-US" sz="2000" dirty="0" err="1"/>
              <a:t>буде</a:t>
            </a:r>
            <a:r>
              <a:rPr lang="en-US" sz="2000" dirty="0"/>
              <a:t> </a:t>
            </a:r>
            <a:r>
              <a:rPr lang="en-US" sz="2000" dirty="0" err="1"/>
              <a:t>динамично</a:t>
            </a:r>
            <a:r>
              <a:rPr lang="en-US" sz="2000" dirty="0"/>
              <a:t> и </a:t>
            </a:r>
            <a:r>
              <a:rPr lang="en-US" sz="2000" dirty="0" err="1"/>
              <a:t>интерактивно</a:t>
            </a:r>
            <a:r>
              <a:rPr lang="en-US" sz="2000" dirty="0"/>
              <a:t>. </a:t>
            </a:r>
            <a:r>
              <a:rPr lang="en-US" sz="2000" dirty="0" err="1"/>
              <a:t>Дигиталне</a:t>
            </a:r>
            <a:r>
              <a:rPr lang="en-US" sz="2000" dirty="0"/>
              <a:t> </a:t>
            </a:r>
            <a:r>
              <a:rPr lang="en-US" sz="2000" dirty="0" err="1"/>
              <a:t>значке</a:t>
            </a:r>
            <a:r>
              <a:rPr lang="en-US" sz="2000" dirty="0"/>
              <a:t>, </a:t>
            </a:r>
            <a:r>
              <a:rPr lang="en-US" sz="2000" dirty="0" err="1"/>
              <a:t>ранг-листе</a:t>
            </a:r>
            <a:r>
              <a:rPr lang="en-US" sz="2000" dirty="0"/>
              <a:t> и </a:t>
            </a:r>
            <a:r>
              <a:rPr lang="en-US" sz="2000" dirty="0" err="1"/>
              <a:t>аватари</a:t>
            </a:r>
            <a:r>
              <a:rPr lang="en-US" sz="2000" dirty="0"/>
              <a:t> </a:t>
            </a:r>
            <a:r>
              <a:rPr lang="en-US" sz="2000" dirty="0" err="1"/>
              <a:t>су</a:t>
            </a:r>
            <a:r>
              <a:rPr lang="en-US" sz="2000" dirty="0"/>
              <a:t> </a:t>
            </a:r>
            <a:r>
              <a:rPr lang="en-US" sz="2000" dirty="0" err="1"/>
              <a:t>уобичајене</a:t>
            </a:r>
            <a:r>
              <a:rPr lang="en-US" sz="2000" dirty="0"/>
              <a:t> </a:t>
            </a:r>
            <a:r>
              <a:rPr lang="en-US" sz="2000" dirty="0" err="1"/>
              <a:t>карактеристике</a:t>
            </a:r>
            <a:r>
              <a:rPr lang="en-US" sz="2000" dirty="0"/>
              <a:t> г</a:t>
            </a:r>
            <a:r>
              <a:rPr lang="sr-Cyrl-RS" sz="2000" dirty="0"/>
              <a:t>ејм</a:t>
            </a:r>
            <a:r>
              <a:rPr lang="en-US" sz="2000" dirty="0" err="1"/>
              <a:t>ификованог</a:t>
            </a:r>
            <a:r>
              <a:rPr lang="en-US" sz="2000" dirty="0"/>
              <a:t> </a:t>
            </a:r>
            <a:r>
              <a:rPr lang="en-US" sz="2000" dirty="0" err="1"/>
              <a:t>учења</a:t>
            </a:r>
            <a:r>
              <a:rPr lang="en-US" sz="2000" dirty="0"/>
              <a:t>, </a:t>
            </a:r>
            <a:r>
              <a:rPr lang="en-US" sz="2000" dirty="0" err="1"/>
              <a:t>нудећи</a:t>
            </a:r>
            <a:r>
              <a:rPr lang="en-US" sz="2000" dirty="0"/>
              <a:t> </a:t>
            </a:r>
            <a:r>
              <a:rPr lang="en-US" sz="2000" dirty="0" err="1"/>
              <a:t>познато</a:t>
            </a:r>
            <a:r>
              <a:rPr lang="en-US" sz="2000" dirty="0"/>
              <a:t> и </a:t>
            </a:r>
            <a:r>
              <a:rPr lang="en-US" sz="2000" dirty="0" err="1"/>
              <a:t>стимулативно</a:t>
            </a:r>
            <a:r>
              <a:rPr lang="en-US" sz="2000" dirty="0"/>
              <a:t> </a:t>
            </a:r>
            <a:r>
              <a:rPr lang="en-US" sz="2000" dirty="0" err="1"/>
              <a:t>окружење</a:t>
            </a:r>
            <a:r>
              <a:rPr lang="en-US" sz="2000" dirty="0"/>
              <a:t> </a:t>
            </a:r>
            <a:r>
              <a:rPr lang="en-US" sz="2000" dirty="0" err="1"/>
              <a:t>које</a:t>
            </a:r>
            <a:r>
              <a:rPr lang="en-US" sz="2000" dirty="0"/>
              <a:t> </a:t>
            </a:r>
            <a:r>
              <a:rPr lang="en-US" sz="2000" dirty="0" err="1"/>
              <a:t>награђује</a:t>
            </a:r>
            <a:r>
              <a:rPr lang="en-US" sz="2000" dirty="0"/>
              <a:t> </a:t>
            </a:r>
            <a:r>
              <a:rPr lang="en-US" sz="2000" dirty="0" err="1"/>
              <a:t>напредак</a:t>
            </a:r>
            <a:r>
              <a:rPr lang="en-US" sz="2000" dirty="0"/>
              <a:t> и </a:t>
            </a:r>
            <a:r>
              <a:rPr lang="sr-Cyrl-RS" sz="2000" dirty="0"/>
              <a:t>умеће</a:t>
            </a:r>
            <a:r>
              <a:rPr lang="en-US" sz="2000" dirty="0"/>
              <a:t>. </a:t>
            </a:r>
            <a:r>
              <a:rPr lang="en-US" sz="2000" dirty="0" err="1"/>
              <a:t>Овај</a:t>
            </a:r>
            <a:r>
              <a:rPr lang="en-US" sz="2000" dirty="0"/>
              <a:t> </a:t>
            </a:r>
            <a:r>
              <a:rPr lang="en-US" sz="2000" dirty="0" err="1"/>
              <a:t>приступ</a:t>
            </a:r>
            <a:r>
              <a:rPr lang="en-US" sz="2000" dirty="0"/>
              <a:t> </a:t>
            </a:r>
            <a:r>
              <a:rPr lang="en-US" sz="2000" dirty="0" err="1"/>
              <a:t>омогућава</a:t>
            </a:r>
            <a:r>
              <a:rPr lang="en-US" sz="2000" dirty="0"/>
              <a:t> </a:t>
            </a:r>
            <a:r>
              <a:rPr lang="en-US" sz="2000" dirty="0" err="1"/>
              <a:t>ученицима</a:t>
            </a:r>
            <a:r>
              <a:rPr lang="sr-Cyrl-RS" sz="2000" dirty="0"/>
              <a:t>/студентима</a:t>
            </a:r>
            <a:r>
              <a:rPr lang="en-US" sz="2000" dirty="0"/>
              <a:t> </a:t>
            </a:r>
            <a:r>
              <a:rPr lang="en-US" sz="2000" dirty="0" err="1"/>
              <a:t>да</a:t>
            </a:r>
            <a:r>
              <a:rPr lang="en-US" sz="2000" dirty="0"/>
              <a:t> </a:t>
            </a:r>
            <a:r>
              <a:rPr lang="en-US" sz="2000" dirty="0" err="1"/>
              <a:t>комуницирају</a:t>
            </a:r>
            <a:r>
              <a:rPr lang="en-US" sz="2000" dirty="0"/>
              <a:t> </a:t>
            </a:r>
            <a:r>
              <a:rPr lang="en-US" sz="2000" dirty="0" err="1"/>
              <a:t>са</a:t>
            </a:r>
            <a:r>
              <a:rPr lang="en-US" sz="2000" dirty="0"/>
              <a:t> </a:t>
            </a:r>
            <a:r>
              <a:rPr lang="en-US" sz="2000" dirty="0" err="1"/>
              <a:t>новим</a:t>
            </a:r>
            <a:r>
              <a:rPr lang="en-US" sz="2000" dirty="0"/>
              <a:t> </a:t>
            </a:r>
            <a:r>
              <a:rPr lang="en-US" sz="2000" dirty="0" err="1"/>
              <a:t>концептима</a:t>
            </a:r>
            <a:r>
              <a:rPr lang="en-US" sz="2000" dirty="0"/>
              <a:t> и </a:t>
            </a:r>
            <a:r>
              <a:rPr lang="en-US" sz="2000" dirty="0" err="1"/>
              <a:t>примењују</a:t>
            </a:r>
            <a:r>
              <a:rPr lang="en-US" sz="2000" dirty="0"/>
              <a:t> </a:t>
            </a:r>
            <a:r>
              <a:rPr lang="en-US" sz="2000" dirty="0" err="1"/>
              <a:t>знање</a:t>
            </a:r>
            <a:r>
              <a:rPr lang="en-US" sz="2000" dirty="0"/>
              <a:t> </a:t>
            </a:r>
            <a:r>
              <a:rPr lang="en-US" sz="2000" dirty="0" err="1"/>
              <a:t>кроз</a:t>
            </a:r>
            <a:r>
              <a:rPr lang="en-US" sz="2000" dirty="0"/>
              <a:t> </a:t>
            </a:r>
            <a:r>
              <a:rPr lang="en-US" sz="2000" dirty="0" err="1"/>
              <a:t>сценарије</a:t>
            </a:r>
            <a:r>
              <a:rPr lang="en-US" sz="2000" dirty="0"/>
              <a:t> </a:t>
            </a:r>
            <a:r>
              <a:rPr lang="en-US" sz="2000" dirty="0" err="1"/>
              <a:t>налик</a:t>
            </a:r>
            <a:r>
              <a:rPr lang="en-US" sz="2000" dirty="0"/>
              <a:t> </a:t>
            </a:r>
            <a:r>
              <a:rPr lang="en-US" sz="2000" dirty="0" err="1"/>
              <a:t>игрицама</a:t>
            </a:r>
            <a:r>
              <a:rPr lang="en-US" sz="2000" dirty="0"/>
              <a:t>, </a:t>
            </a:r>
            <a:r>
              <a:rPr lang="en-US" sz="2000" dirty="0" err="1"/>
              <a:t>који</a:t>
            </a:r>
            <a:r>
              <a:rPr lang="en-US" sz="2000" dirty="0"/>
              <a:t> </a:t>
            </a:r>
            <a:r>
              <a:rPr lang="en-US" sz="2000" dirty="0" err="1"/>
              <a:t>се</a:t>
            </a:r>
            <a:r>
              <a:rPr lang="en-US" sz="2000" dirty="0"/>
              <a:t> </a:t>
            </a:r>
            <a:r>
              <a:rPr lang="en-US" sz="2000" dirty="0" err="1"/>
              <a:t>могу</a:t>
            </a:r>
            <a:r>
              <a:rPr lang="en-US" sz="2000" dirty="0"/>
              <a:t> </a:t>
            </a:r>
            <a:r>
              <a:rPr lang="en-US" sz="2000" dirty="0" err="1"/>
              <a:t>поново</a:t>
            </a:r>
            <a:r>
              <a:rPr lang="en-US" sz="2000" dirty="0"/>
              <a:t> </a:t>
            </a:r>
            <a:r>
              <a:rPr lang="en-US" sz="2000" dirty="0" err="1"/>
              <a:t>прегледати</a:t>
            </a:r>
            <a:r>
              <a:rPr lang="en-US" sz="2000" dirty="0"/>
              <a:t> и </a:t>
            </a:r>
            <a:r>
              <a:rPr lang="en-US" sz="2000" dirty="0" err="1"/>
              <a:t>играти</a:t>
            </a:r>
            <a:r>
              <a:rPr lang="en-US" sz="2000" dirty="0"/>
              <a:t> </a:t>
            </a:r>
            <a:r>
              <a:rPr lang="en-US" sz="2000" dirty="0" err="1"/>
              <a:t>више</a:t>
            </a:r>
            <a:r>
              <a:rPr lang="en-US" sz="2000" dirty="0"/>
              <a:t> </a:t>
            </a:r>
            <a:r>
              <a:rPr lang="en-US" sz="2000" dirty="0" err="1"/>
              <a:t>пута</a:t>
            </a:r>
            <a:r>
              <a:rPr lang="en-US" sz="2000" dirty="0"/>
              <a:t>, </a:t>
            </a:r>
            <a:r>
              <a:rPr lang="en-US" sz="2000" dirty="0" err="1"/>
              <a:t>побољшавајући</a:t>
            </a:r>
            <a:r>
              <a:rPr lang="en-US" sz="2000" dirty="0"/>
              <a:t> </a:t>
            </a:r>
            <a:r>
              <a:rPr lang="en-US" sz="2000" dirty="0" err="1"/>
              <a:t>разумевање</a:t>
            </a:r>
            <a:r>
              <a:rPr lang="en-US" sz="2000" dirty="0"/>
              <a:t> и </a:t>
            </a:r>
            <a:r>
              <a:rPr lang="en-US" sz="2000" dirty="0" err="1"/>
              <a:t>задржавање</a:t>
            </a:r>
            <a:r>
              <a:rPr lang="en-US" sz="2000" dirty="0"/>
              <a:t> </a:t>
            </a:r>
            <a:r>
              <a:rPr lang="en-US" sz="2000" dirty="0" err="1"/>
              <a:t>садржаја</a:t>
            </a:r>
            <a:r>
              <a:rPr lang="en-US" sz="2000" dirty="0"/>
              <a:t>.</a:t>
            </a:r>
          </a:p>
          <a:p>
            <a:pPr algn="just" rtl="0">
              <a:lnSpc>
                <a:spcPts val="2440"/>
              </a:lnSpc>
            </a:pPr>
            <a:endParaRPr lang="en-US" sz="2000" dirty="0"/>
          </a:p>
          <a:p>
            <a:pPr algn="just" rtl="0">
              <a:lnSpc>
                <a:spcPts val="2440"/>
              </a:lnSpc>
            </a:pPr>
            <a:r>
              <a:rPr lang="en-US" sz="2000" dirty="0" err="1"/>
              <a:t>Друге</a:t>
            </a:r>
            <a:r>
              <a:rPr lang="en-US" sz="2000" dirty="0"/>
              <a:t> </a:t>
            </a:r>
            <a:r>
              <a:rPr lang="en-US" sz="2000" dirty="0" err="1"/>
              <a:t>предности</a:t>
            </a:r>
            <a:r>
              <a:rPr lang="en-US" sz="2000" dirty="0"/>
              <a:t> </a:t>
            </a:r>
            <a:r>
              <a:rPr lang="en-US" sz="2000" dirty="0" err="1"/>
              <a:t>гејмификације</a:t>
            </a:r>
            <a:r>
              <a:rPr lang="en-US" sz="2000" dirty="0"/>
              <a:t> у </a:t>
            </a:r>
            <a:r>
              <a:rPr lang="en-US" sz="2000" dirty="0" err="1"/>
              <a:t>учењу</a:t>
            </a:r>
            <a:r>
              <a:rPr lang="en-US" sz="2000" dirty="0"/>
              <a:t> </a:t>
            </a:r>
            <a:r>
              <a:rPr lang="en-US" sz="2000" dirty="0" err="1"/>
              <a:t>укључују</a:t>
            </a:r>
            <a:r>
              <a:rPr lang="en-US" sz="2000" dirty="0"/>
              <a:t>:</a:t>
            </a:r>
          </a:p>
          <a:p>
            <a:pPr algn="just" rtl="0">
              <a:lnSpc>
                <a:spcPts val="2440"/>
              </a:lnSpc>
            </a:pPr>
            <a:r>
              <a:rPr lang="en-US" sz="2000" b="1" dirty="0" err="1"/>
              <a:t>Примене</a:t>
            </a:r>
            <a:r>
              <a:rPr lang="en-US" sz="2000" b="1" dirty="0"/>
              <a:t> у </a:t>
            </a:r>
            <a:r>
              <a:rPr lang="en-US" sz="2000" b="1" dirty="0" err="1"/>
              <a:t>стварном</a:t>
            </a:r>
            <a:r>
              <a:rPr lang="en-US" sz="2000" b="1" dirty="0"/>
              <a:t> </a:t>
            </a:r>
            <a:r>
              <a:rPr lang="en-US" sz="2000" b="1" dirty="0" err="1"/>
              <a:t>свету</a:t>
            </a:r>
            <a:r>
              <a:rPr lang="en-US" sz="2000" b="1" dirty="0"/>
              <a:t> и </a:t>
            </a:r>
            <a:r>
              <a:rPr lang="en-US" sz="2000" b="1" dirty="0" err="1"/>
              <a:t>вештине</a:t>
            </a:r>
            <a:r>
              <a:rPr lang="en-US" sz="2000" b="1" dirty="0"/>
              <a:t> </a:t>
            </a:r>
            <a:r>
              <a:rPr lang="en-US" sz="2000" b="1" dirty="0" err="1"/>
              <a:t>решавања</a:t>
            </a:r>
            <a:r>
              <a:rPr lang="en-US" sz="2000" b="1" dirty="0"/>
              <a:t> </a:t>
            </a:r>
            <a:r>
              <a:rPr lang="en-US" sz="2000" b="1" dirty="0" err="1"/>
              <a:t>проблема</a:t>
            </a:r>
            <a:r>
              <a:rPr lang="en-US" sz="2000" b="1" dirty="0"/>
              <a:t>:</a:t>
            </a:r>
            <a:r>
              <a:rPr lang="sr-Cyrl-RS" sz="2000" b="1" dirty="0"/>
              <a:t> </a:t>
            </a:r>
            <a:r>
              <a:rPr lang="en-US" sz="2000" dirty="0"/>
              <a:t>Г</a:t>
            </a:r>
            <a:r>
              <a:rPr lang="sr-Cyrl-RS" sz="2000" dirty="0"/>
              <a:t>еј</a:t>
            </a:r>
            <a:r>
              <a:rPr lang="en-US" sz="2000" dirty="0" err="1"/>
              <a:t>мификација</a:t>
            </a:r>
            <a:r>
              <a:rPr lang="en-US" sz="2000" dirty="0"/>
              <a:t> </a:t>
            </a:r>
            <a:r>
              <a:rPr lang="en-US" sz="2000" dirty="0" err="1"/>
              <a:t>помаже</a:t>
            </a:r>
            <a:r>
              <a:rPr lang="en-US" sz="2000" dirty="0"/>
              <a:t> </a:t>
            </a:r>
            <a:r>
              <a:rPr lang="en-US" sz="2000" dirty="0" err="1"/>
              <a:t>ученицима</a:t>
            </a:r>
            <a:r>
              <a:rPr lang="sr-Cyrl-RS" sz="2000" dirty="0"/>
              <a:t>/студентима</a:t>
            </a:r>
            <a:r>
              <a:rPr lang="en-US" sz="2000" dirty="0"/>
              <a:t> </a:t>
            </a:r>
            <a:r>
              <a:rPr lang="en-US" sz="2000" dirty="0" err="1"/>
              <a:t>да</a:t>
            </a:r>
            <a:r>
              <a:rPr lang="en-US" sz="2000" dirty="0"/>
              <a:t> </a:t>
            </a:r>
            <a:r>
              <a:rPr lang="en-US" sz="2000" dirty="0" err="1"/>
              <a:t>виде</a:t>
            </a:r>
            <a:r>
              <a:rPr lang="en-US" sz="2000" dirty="0"/>
              <a:t> </a:t>
            </a:r>
            <a:r>
              <a:rPr lang="en-US" sz="2000" dirty="0" err="1"/>
              <a:t>практичне</a:t>
            </a:r>
            <a:r>
              <a:rPr lang="en-US" sz="2000" dirty="0"/>
              <a:t> </a:t>
            </a:r>
            <a:r>
              <a:rPr lang="en-US" sz="2000" dirty="0" err="1"/>
              <a:t>примене</a:t>
            </a:r>
            <a:r>
              <a:rPr lang="en-US" sz="2000" dirty="0"/>
              <a:t> </a:t>
            </a:r>
            <a:r>
              <a:rPr lang="en-US" sz="2000" dirty="0" err="1"/>
              <a:t>свог</a:t>
            </a:r>
            <a:r>
              <a:rPr lang="en-US" sz="2000" dirty="0"/>
              <a:t> </a:t>
            </a:r>
            <a:r>
              <a:rPr lang="en-US" sz="2000" dirty="0" err="1"/>
              <a:t>знања</a:t>
            </a:r>
            <a:r>
              <a:rPr lang="en-US" sz="2000" dirty="0"/>
              <a:t> </a:t>
            </a:r>
            <a:r>
              <a:rPr lang="en-US" sz="2000" dirty="0" err="1"/>
              <a:t>симулацијом</a:t>
            </a:r>
            <a:r>
              <a:rPr lang="en-US" sz="2000" dirty="0"/>
              <a:t> </a:t>
            </a:r>
            <a:r>
              <a:rPr lang="en-US" sz="2000" dirty="0" err="1"/>
              <a:t>сценарија</a:t>
            </a:r>
            <a:r>
              <a:rPr lang="en-US" sz="2000" dirty="0"/>
              <a:t> </a:t>
            </a:r>
            <a:r>
              <a:rPr lang="en-US" sz="2000" dirty="0" err="1"/>
              <a:t>из</a:t>
            </a:r>
            <a:r>
              <a:rPr lang="en-US" sz="2000" dirty="0"/>
              <a:t> </a:t>
            </a:r>
            <a:r>
              <a:rPr lang="en-US" sz="2000" dirty="0" err="1"/>
              <a:t>стварног</a:t>
            </a:r>
            <a:r>
              <a:rPr lang="en-US" sz="2000" dirty="0"/>
              <a:t> </a:t>
            </a:r>
            <a:r>
              <a:rPr lang="en-US" sz="2000" dirty="0" err="1"/>
              <a:t>света</a:t>
            </a:r>
            <a:r>
              <a:rPr lang="en-US" sz="2000" dirty="0"/>
              <a:t>. </a:t>
            </a:r>
            <a:r>
              <a:rPr lang="en-US" sz="2000" dirty="0" err="1"/>
              <a:t>Овај</a:t>
            </a:r>
            <a:r>
              <a:rPr lang="en-US" sz="2000" dirty="0"/>
              <a:t> </a:t>
            </a:r>
            <a:r>
              <a:rPr lang="en-US" sz="2000" dirty="0" err="1"/>
              <a:t>приступ</a:t>
            </a:r>
            <a:r>
              <a:rPr lang="en-US" sz="2000" dirty="0"/>
              <a:t> </a:t>
            </a:r>
            <a:r>
              <a:rPr lang="en-US" sz="2000" dirty="0" err="1"/>
              <a:t>је</a:t>
            </a:r>
            <a:r>
              <a:rPr lang="en-US" sz="2000" dirty="0"/>
              <a:t> </a:t>
            </a:r>
            <a:r>
              <a:rPr lang="en-US" sz="2000" dirty="0" err="1"/>
              <a:t>ефикасан</a:t>
            </a:r>
            <a:r>
              <a:rPr lang="en-US" sz="2000" dirty="0"/>
              <a:t> у </a:t>
            </a:r>
            <a:r>
              <a:rPr lang="en-US" sz="2000" dirty="0" err="1"/>
              <a:t>развоју</a:t>
            </a:r>
            <a:r>
              <a:rPr lang="en-US" sz="2000" dirty="0"/>
              <a:t> </a:t>
            </a:r>
            <a:r>
              <a:rPr lang="en-US" sz="2000" dirty="0" err="1"/>
              <a:t>критичког</a:t>
            </a:r>
            <a:r>
              <a:rPr lang="en-US" sz="2000" dirty="0"/>
              <a:t> </a:t>
            </a:r>
            <a:r>
              <a:rPr lang="en-US" sz="2000" dirty="0" err="1"/>
              <a:t>мишљења</a:t>
            </a:r>
            <a:r>
              <a:rPr lang="en-US" sz="2000" dirty="0"/>
              <a:t> и </a:t>
            </a:r>
            <a:r>
              <a:rPr lang="en-US" sz="2000" dirty="0" err="1"/>
              <a:t>вештина</a:t>
            </a:r>
            <a:r>
              <a:rPr lang="en-US" sz="2000" dirty="0"/>
              <a:t> </a:t>
            </a:r>
            <a:r>
              <a:rPr lang="en-US" sz="2000" dirty="0" err="1"/>
              <a:t>решавања</a:t>
            </a:r>
            <a:r>
              <a:rPr lang="en-US" sz="2000" dirty="0"/>
              <a:t> </a:t>
            </a:r>
            <a:r>
              <a:rPr lang="en-US" sz="2000" dirty="0" err="1"/>
              <a:t>проблема</a:t>
            </a:r>
            <a:r>
              <a:rPr lang="en-US" sz="2000" dirty="0"/>
              <a:t>, </a:t>
            </a:r>
            <a:r>
              <a:rPr lang="en-US" sz="2000" dirty="0" err="1"/>
              <a:t>које</a:t>
            </a:r>
            <a:r>
              <a:rPr lang="en-US" sz="2000" dirty="0"/>
              <a:t> </a:t>
            </a:r>
            <a:r>
              <a:rPr lang="en-US" sz="2000" dirty="0" err="1"/>
              <a:t>су</a:t>
            </a:r>
            <a:r>
              <a:rPr lang="en-US" sz="2000" dirty="0"/>
              <a:t> </a:t>
            </a:r>
            <a:r>
              <a:rPr lang="en-US" sz="2000" dirty="0" err="1"/>
              <a:t>кључне</a:t>
            </a:r>
            <a:r>
              <a:rPr lang="en-US" sz="2000" dirty="0"/>
              <a:t> у </a:t>
            </a:r>
            <a:r>
              <a:rPr lang="en-US" sz="2000" dirty="0" err="1"/>
              <a:t>стварним</a:t>
            </a:r>
            <a:r>
              <a:rPr lang="en-US" sz="2000" dirty="0"/>
              <a:t> </a:t>
            </a:r>
            <a:r>
              <a:rPr lang="en-US" sz="2000" dirty="0" err="1"/>
              <a:t>ситуацијама</a:t>
            </a:r>
            <a:r>
              <a:rPr lang="sr-Cyrl-RS" sz="2000" dirty="0"/>
              <a:t>.</a:t>
            </a:r>
            <a:endParaRPr lang="en-US" sz="2000" dirty="0"/>
          </a:p>
          <a:p>
            <a:pPr algn="just" rtl="0">
              <a:lnSpc>
                <a:spcPts val="2440"/>
              </a:lnSpc>
            </a:pPr>
            <a:endParaRPr lang="en-US" sz="2000" dirty="0"/>
          </a:p>
          <a:p>
            <a:pPr algn="just" rtl="0">
              <a:lnSpc>
                <a:spcPts val="2440"/>
              </a:lnSpc>
            </a:pPr>
            <a:r>
              <a:rPr lang="en-US" sz="2000" b="1" dirty="0" err="1"/>
              <a:t>Тренутне</a:t>
            </a:r>
            <a:r>
              <a:rPr lang="en-US" sz="2000" b="1" dirty="0"/>
              <a:t> </a:t>
            </a:r>
            <a:r>
              <a:rPr lang="en-US" sz="2000" b="1" dirty="0" err="1"/>
              <a:t>повратне</a:t>
            </a:r>
            <a:r>
              <a:rPr lang="en-US" sz="2000" b="1" dirty="0"/>
              <a:t> </a:t>
            </a:r>
            <a:r>
              <a:rPr lang="en-US" sz="2000" b="1" dirty="0" err="1"/>
              <a:t>информације</a:t>
            </a:r>
            <a:r>
              <a:rPr lang="en-US" sz="2000" b="1" dirty="0"/>
              <a:t> и </a:t>
            </a:r>
            <a:r>
              <a:rPr lang="sr-Cyrl-RS" sz="2000" b="1" dirty="0"/>
              <a:t>подстицај</a:t>
            </a:r>
            <a:r>
              <a:rPr lang="en-US" sz="2000" b="1" dirty="0"/>
              <a:t>:</a:t>
            </a:r>
            <a:r>
              <a:rPr lang="sr-Cyrl-RS" sz="2000" b="1" dirty="0"/>
              <a:t> </a:t>
            </a:r>
            <a:r>
              <a:rPr lang="en-US" sz="2000" dirty="0"/>
              <a:t>Г</a:t>
            </a:r>
            <a:r>
              <a:rPr lang="sr-Cyrl-RS" sz="2000" dirty="0"/>
              <a:t>еј</a:t>
            </a:r>
            <a:r>
              <a:rPr lang="en-US" sz="2000" dirty="0" err="1"/>
              <a:t>мификовано</a:t>
            </a:r>
            <a:r>
              <a:rPr lang="en-US" sz="2000" dirty="0"/>
              <a:t> </a:t>
            </a:r>
            <a:r>
              <a:rPr lang="en-US" sz="2000" dirty="0" err="1"/>
              <a:t>учење</a:t>
            </a:r>
            <a:r>
              <a:rPr lang="en-US" sz="2000" dirty="0"/>
              <a:t> </a:t>
            </a:r>
            <a:r>
              <a:rPr lang="en-US" sz="2000" dirty="0" err="1"/>
              <a:t>пружа</a:t>
            </a:r>
            <a:r>
              <a:rPr lang="en-US" sz="2000" dirty="0"/>
              <a:t> </a:t>
            </a:r>
            <a:r>
              <a:rPr lang="en-US" sz="2000" dirty="0" err="1"/>
              <a:t>тренутне</a:t>
            </a:r>
            <a:r>
              <a:rPr lang="en-US" sz="2000" dirty="0"/>
              <a:t> </a:t>
            </a:r>
            <a:r>
              <a:rPr lang="en-US" sz="2000" dirty="0" err="1"/>
              <a:t>повратне</a:t>
            </a:r>
            <a:r>
              <a:rPr lang="en-US" sz="2000" dirty="0"/>
              <a:t> </a:t>
            </a:r>
            <a:r>
              <a:rPr lang="en-US" sz="2000" dirty="0" err="1"/>
              <a:t>информације</a:t>
            </a:r>
            <a:r>
              <a:rPr lang="en-US" sz="2000" dirty="0"/>
              <a:t>, </a:t>
            </a:r>
            <a:r>
              <a:rPr lang="en-US" sz="2000" dirty="0" err="1"/>
              <a:t>омогућавајући</a:t>
            </a:r>
            <a:r>
              <a:rPr lang="en-US" sz="2000" dirty="0"/>
              <a:t> </a:t>
            </a:r>
            <a:r>
              <a:rPr lang="en-US" sz="2000" dirty="0" err="1"/>
              <a:t>ученицима</a:t>
            </a:r>
            <a:r>
              <a:rPr lang="en-US" sz="2000" dirty="0"/>
              <a:t> </a:t>
            </a:r>
            <a:r>
              <a:rPr lang="en-US" sz="2000" dirty="0" err="1"/>
              <a:t>да</a:t>
            </a:r>
            <a:r>
              <a:rPr lang="en-US" sz="2000" dirty="0"/>
              <a:t> </a:t>
            </a:r>
            <a:r>
              <a:rPr lang="en-US" sz="2000" dirty="0" err="1"/>
              <a:t>брзо</a:t>
            </a:r>
            <a:r>
              <a:rPr lang="en-US" sz="2000" dirty="0"/>
              <a:t> </a:t>
            </a:r>
            <a:r>
              <a:rPr lang="en-US" sz="2000" dirty="0" err="1"/>
              <a:t>схвате</a:t>
            </a:r>
            <a:r>
              <a:rPr lang="en-US" sz="2000" dirty="0"/>
              <a:t> </a:t>
            </a:r>
            <a:r>
              <a:rPr lang="en-US" sz="2000" dirty="0" err="1"/>
              <a:t>свој</a:t>
            </a:r>
            <a:r>
              <a:rPr lang="en-US" sz="2000" dirty="0"/>
              <a:t> </a:t>
            </a:r>
            <a:r>
              <a:rPr lang="en-US" sz="2000" dirty="0" err="1"/>
              <a:t>напредак</a:t>
            </a:r>
            <a:r>
              <a:rPr lang="en-US" sz="2000" dirty="0"/>
              <a:t> и </a:t>
            </a:r>
            <a:r>
              <a:rPr lang="en-US" sz="2000" dirty="0" err="1"/>
              <a:t>области</a:t>
            </a:r>
            <a:r>
              <a:rPr lang="en-US" sz="2000" dirty="0"/>
              <a:t> </a:t>
            </a:r>
            <a:r>
              <a:rPr lang="en-US" sz="2000" dirty="0" err="1"/>
              <a:t>за</a:t>
            </a:r>
            <a:r>
              <a:rPr lang="en-US" sz="2000" dirty="0"/>
              <a:t> </a:t>
            </a:r>
            <a:r>
              <a:rPr lang="en-US" sz="2000" dirty="0" err="1"/>
              <a:t>побољшање</a:t>
            </a:r>
            <a:r>
              <a:rPr lang="en-US" sz="2000" dirty="0"/>
              <a:t>. </a:t>
            </a:r>
            <a:r>
              <a:rPr lang="en-US" sz="2000" dirty="0" err="1"/>
              <a:t>Овај</a:t>
            </a:r>
            <a:r>
              <a:rPr lang="en-US" sz="2000" dirty="0"/>
              <a:t> </a:t>
            </a:r>
            <a:r>
              <a:rPr lang="en-US" sz="2000" dirty="0" err="1"/>
              <a:t>механизам</a:t>
            </a:r>
            <a:r>
              <a:rPr lang="en-US" sz="2000" dirty="0"/>
              <a:t> </a:t>
            </a:r>
            <a:r>
              <a:rPr lang="en-US" sz="2000" dirty="0" err="1"/>
              <a:t>тренутног</a:t>
            </a:r>
            <a:r>
              <a:rPr lang="en-US" sz="2000" dirty="0"/>
              <a:t> </a:t>
            </a:r>
            <a:r>
              <a:rPr lang="en-US" sz="2000" dirty="0" err="1"/>
              <a:t>одговора</a:t>
            </a:r>
            <a:r>
              <a:rPr lang="en-US" sz="2000" dirty="0"/>
              <a:t> </a:t>
            </a:r>
            <a:r>
              <a:rPr lang="en-US" sz="2000" dirty="0" err="1"/>
              <a:t>је</a:t>
            </a:r>
            <a:r>
              <a:rPr lang="en-US" sz="2000" dirty="0"/>
              <a:t> </a:t>
            </a:r>
            <a:r>
              <a:rPr lang="en-US" sz="2000" dirty="0" err="1"/>
              <a:t>неопходан</a:t>
            </a:r>
            <a:r>
              <a:rPr lang="en-US" sz="2000" dirty="0"/>
              <a:t> </a:t>
            </a:r>
            <a:r>
              <a:rPr lang="en-US" sz="2000" dirty="0" err="1"/>
              <a:t>за</a:t>
            </a:r>
            <a:r>
              <a:rPr lang="en-US" sz="2000" dirty="0"/>
              <a:t> </a:t>
            </a:r>
            <a:r>
              <a:rPr lang="en-US" sz="2000" dirty="0" err="1"/>
              <a:t>ефикасно</a:t>
            </a:r>
            <a:r>
              <a:rPr lang="en-US" sz="2000" dirty="0"/>
              <a:t> </a:t>
            </a:r>
            <a:r>
              <a:rPr lang="en-US" sz="2000" dirty="0" err="1"/>
              <a:t>учење</a:t>
            </a:r>
            <a:r>
              <a:rPr lang="en-US" sz="2000" dirty="0"/>
              <a:t> и </a:t>
            </a:r>
            <a:r>
              <a:rPr lang="en-US" sz="2000" dirty="0" err="1"/>
              <a:t>развој</a:t>
            </a:r>
            <a:r>
              <a:rPr lang="en-US" sz="2000" dirty="0"/>
              <a:t> </a:t>
            </a:r>
            <a:r>
              <a:rPr lang="en-US" sz="2000" dirty="0" err="1"/>
              <a:t>вештина</a:t>
            </a:r>
            <a:r>
              <a:rPr lang="en-US" sz="2000" dirty="0"/>
              <a:t>.</a:t>
            </a:r>
          </a:p>
          <a:p>
            <a:pPr algn="l" rtl="0">
              <a:lnSpc>
                <a:spcPts val="2440"/>
              </a:lnSpc>
            </a:pPr>
            <a:endParaRPr lang="en-US" sz="2200" dirty="0"/>
          </a:p>
          <a:p>
            <a:pPr algn="l" rtl="0">
              <a:lnSpc>
                <a:spcPts val="2440"/>
              </a:lnSpc>
            </a:pPr>
            <a:endParaRPr lang="en-GB" sz="32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780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34</a:t>
            </a:fld>
            <a:endParaRPr lang="en-US" sz="1291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336431" y="510364"/>
            <a:ext cx="10279511" cy="5189591"/>
          </a:xfrm>
        </p:spPr>
        <p:txBody>
          <a:bodyPr/>
          <a:lstStyle/>
          <a:p>
            <a:pPr algn="just" rtl="0">
              <a:lnSpc>
                <a:spcPts val="2440"/>
              </a:lnSpc>
            </a:pPr>
            <a:r>
              <a:rPr lang="en-GB" sz="2400" b="1" dirty="0" err="1">
                <a:solidFill>
                  <a:srgbClr val="8A2061"/>
                </a:solidFill>
              </a:rPr>
              <a:t>Предности</a:t>
            </a:r>
            <a:r>
              <a:rPr lang="en-GB" sz="2400" b="1" dirty="0">
                <a:solidFill>
                  <a:srgbClr val="8A2061"/>
                </a:solidFill>
              </a:rPr>
              <a:t> г</a:t>
            </a:r>
            <a:r>
              <a:rPr lang="sr-Cyrl-RS" sz="2400" b="1" dirty="0">
                <a:solidFill>
                  <a:srgbClr val="8A2061"/>
                </a:solidFill>
              </a:rPr>
              <a:t>еј</a:t>
            </a:r>
            <a:r>
              <a:rPr lang="en-GB" sz="2400" b="1" dirty="0" err="1">
                <a:solidFill>
                  <a:srgbClr val="8A2061"/>
                </a:solidFill>
              </a:rPr>
              <a:t>мификације</a:t>
            </a:r>
            <a:r>
              <a:rPr lang="en-GB" sz="2400" b="1" dirty="0">
                <a:solidFill>
                  <a:srgbClr val="8A2061"/>
                </a:solidFill>
              </a:rPr>
              <a:t> у </a:t>
            </a:r>
            <a:r>
              <a:rPr lang="en-GB" sz="2400" b="1" dirty="0" err="1">
                <a:solidFill>
                  <a:srgbClr val="8A2061"/>
                </a:solidFill>
              </a:rPr>
              <a:t>учењу</a:t>
            </a:r>
            <a:endParaRPr lang="en-GB" sz="2400" b="1" dirty="0">
              <a:solidFill>
                <a:srgbClr val="8A2061"/>
              </a:solidFill>
            </a:endParaRPr>
          </a:p>
          <a:p>
            <a:pPr algn="just" rtl="0">
              <a:lnSpc>
                <a:spcPts val="2440"/>
              </a:lnSpc>
            </a:pPr>
            <a:r>
              <a:rPr lang="en-US" sz="2200" b="1" dirty="0" err="1"/>
              <a:t>Увиди</a:t>
            </a:r>
            <a:r>
              <a:rPr lang="en-US" sz="2200" b="1" dirty="0"/>
              <a:t> и </a:t>
            </a:r>
            <a:r>
              <a:rPr lang="en-US" sz="2200" b="1" dirty="0" err="1"/>
              <a:t>процена</a:t>
            </a:r>
            <a:r>
              <a:rPr lang="en-US" sz="2200" b="1" dirty="0"/>
              <a:t> </a:t>
            </a:r>
            <a:r>
              <a:rPr lang="en-US" sz="2200" b="1" dirty="0" err="1"/>
              <a:t>засновани</a:t>
            </a:r>
            <a:r>
              <a:rPr lang="en-US" sz="2200" b="1" dirty="0"/>
              <a:t> </a:t>
            </a:r>
            <a:r>
              <a:rPr lang="en-US" sz="2200" b="1" dirty="0" err="1"/>
              <a:t>на</a:t>
            </a:r>
            <a:r>
              <a:rPr lang="en-US" sz="2200" b="1" dirty="0"/>
              <a:t> </a:t>
            </a:r>
            <a:r>
              <a:rPr lang="en-US" sz="2200" b="1" dirty="0" err="1"/>
              <a:t>подацима</a:t>
            </a:r>
            <a:r>
              <a:rPr lang="en-US" sz="2200" b="1" dirty="0"/>
              <a:t>:</a:t>
            </a:r>
            <a:r>
              <a:rPr lang="sr-Cyrl-RS" sz="2200" b="1" dirty="0"/>
              <a:t> </a:t>
            </a:r>
            <a:r>
              <a:rPr lang="en-US" sz="2200" dirty="0"/>
              <a:t>Г</a:t>
            </a:r>
            <a:r>
              <a:rPr lang="sr-Cyrl-RS" sz="2200" dirty="0"/>
              <a:t>еј</a:t>
            </a:r>
            <a:r>
              <a:rPr lang="en-US" sz="2200" dirty="0" err="1"/>
              <a:t>мификација</a:t>
            </a:r>
            <a:r>
              <a:rPr lang="en-US" sz="2200" dirty="0"/>
              <a:t> у </a:t>
            </a:r>
            <a:r>
              <a:rPr lang="en-US" sz="2200" dirty="0" err="1"/>
              <a:t>образовању</a:t>
            </a:r>
            <a:r>
              <a:rPr lang="en-US" sz="2200" dirty="0"/>
              <a:t> </a:t>
            </a:r>
            <a:r>
              <a:rPr lang="en-US" sz="2200" dirty="0" err="1"/>
              <a:t>често</a:t>
            </a:r>
            <a:r>
              <a:rPr lang="en-US" sz="2200" dirty="0"/>
              <a:t> </a:t>
            </a:r>
            <a:r>
              <a:rPr lang="en-US" sz="2200" dirty="0" err="1"/>
              <a:t>долази</a:t>
            </a:r>
            <a:r>
              <a:rPr lang="en-US" sz="2200" dirty="0"/>
              <a:t> </a:t>
            </a:r>
            <a:r>
              <a:rPr lang="en-US" sz="2200" dirty="0" err="1"/>
              <a:t>са</a:t>
            </a:r>
            <a:r>
              <a:rPr lang="en-US" sz="2200" dirty="0"/>
              <a:t> </a:t>
            </a:r>
            <a:r>
              <a:rPr lang="en-US" sz="2200" dirty="0" err="1"/>
              <a:t>аналитиком</a:t>
            </a:r>
            <a:r>
              <a:rPr lang="en-US" sz="2200" dirty="0"/>
              <a:t> и </a:t>
            </a:r>
            <a:r>
              <a:rPr lang="en-US" sz="2200" dirty="0" err="1"/>
              <a:t>праћењем</a:t>
            </a:r>
            <a:r>
              <a:rPr lang="en-US" sz="2200" dirty="0"/>
              <a:t> </a:t>
            </a:r>
            <a:r>
              <a:rPr lang="en-US" sz="2200" dirty="0" err="1"/>
              <a:t>података</a:t>
            </a:r>
            <a:r>
              <a:rPr lang="en-US" sz="2200" dirty="0"/>
              <a:t>, </a:t>
            </a:r>
            <a:r>
              <a:rPr lang="en-US" sz="2200" dirty="0" err="1"/>
              <a:t>пружајући</a:t>
            </a:r>
            <a:r>
              <a:rPr lang="en-US" sz="2200" dirty="0"/>
              <a:t> </a:t>
            </a:r>
            <a:r>
              <a:rPr lang="en-US" sz="2200" dirty="0" err="1"/>
              <a:t>наставницима</a:t>
            </a:r>
            <a:r>
              <a:rPr lang="sr-Cyrl-RS" sz="2200" dirty="0"/>
              <a:t>/професорима</a:t>
            </a:r>
            <a:r>
              <a:rPr lang="en-US" sz="2200" dirty="0"/>
              <a:t> </a:t>
            </a:r>
            <a:r>
              <a:rPr lang="en-US" sz="2200" dirty="0" err="1"/>
              <a:t>увид</a:t>
            </a:r>
            <a:r>
              <a:rPr lang="en-US" sz="2200" dirty="0"/>
              <a:t> у и </a:t>
            </a:r>
            <a:r>
              <a:rPr lang="en-US" sz="2200" dirty="0" err="1"/>
              <a:t>области</a:t>
            </a:r>
            <a:r>
              <a:rPr lang="en-US" sz="2200" dirty="0"/>
              <a:t> </a:t>
            </a:r>
            <a:r>
              <a:rPr lang="en-US" sz="2200" dirty="0" err="1"/>
              <a:t>за</a:t>
            </a:r>
            <a:r>
              <a:rPr lang="en-US" sz="2200" dirty="0"/>
              <a:t> </a:t>
            </a:r>
            <a:r>
              <a:rPr lang="en-US" sz="2200" dirty="0" err="1"/>
              <a:t>побољшање</a:t>
            </a:r>
            <a:r>
              <a:rPr lang="en-US" sz="2200" dirty="0"/>
              <a:t>. </a:t>
            </a:r>
            <a:r>
              <a:rPr lang="en-US" sz="2200" dirty="0" err="1"/>
              <a:t>Овај</a:t>
            </a:r>
            <a:r>
              <a:rPr lang="en-US" sz="2200" dirty="0"/>
              <a:t> </a:t>
            </a:r>
            <a:r>
              <a:rPr lang="en-US" sz="2200" dirty="0" err="1"/>
              <a:t>приступ</a:t>
            </a:r>
            <a:r>
              <a:rPr lang="en-US" sz="2200" dirty="0"/>
              <a:t> </a:t>
            </a:r>
            <a:r>
              <a:rPr lang="en-US" sz="2200" dirty="0" err="1"/>
              <a:t>заснован</a:t>
            </a:r>
            <a:r>
              <a:rPr lang="en-US" sz="2200" dirty="0"/>
              <a:t> </a:t>
            </a:r>
            <a:r>
              <a:rPr lang="en-US" sz="2200" dirty="0" err="1"/>
              <a:t>на</a:t>
            </a:r>
            <a:r>
              <a:rPr lang="en-US" sz="2200" dirty="0"/>
              <a:t> </a:t>
            </a:r>
            <a:r>
              <a:rPr lang="en-US" sz="2200" dirty="0" err="1"/>
              <a:t>подацима</a:t>
            </a:r>
            <a:r>
              <a:rPr lang="en-US" sz="2200" dirty="0"/>
              <a:t> </a:t>
            </a:r>
            <a:r>
              <a:rPr lang="en-US" sz="2200" dirty="0" err="1"/>
              <a:t>омогућава</a:t>
            </a:r>
            <a:r>
              <a:rPr lang="sr-Cyrl-RS" sz="2200" dirty="0"/>
              <a:t> боље циљане</a:t>
            </a:r>
            <a:r>
              <a:rPr lang="en-US" sz="2200" dirty="0"/>
              <a:t> и </a:t>
            </a:r>
            <a:r>
              <a:rPr lang="en-US" sz="2200" dirty="0" err="1"/>
              <a:t>ефикасније</a:t>
            </a:r>
            <a:r>
              <a:rPr lang="en-US" sz="2200" dirty="0"/>
              <a:t> </a:t>
            </a:r>
            <a:r>
              <a:rPr lang="en-US" sz="2200" dirty="0" err="1"/>
              <a:t>стратегије</a:t>
            </a:r>
            <a:r>
              <a:rPr lang="en-US" sz="2200" dirty="0"/>
              <a:t> </a:t>
            </a:r>
            <a:r>
              <a:rPr lang="en-US" sz="2200" dirty="0" err="1"/>
              <a:t>подучавања</a:t>
            </a:r>
            <a:r>
              <a:rPr lang="sr-Cyrl-RS" sz="2200" dirty="0"/>
              <a:t>.</a:t>
            </a:r>
            <a:endParaRPr lang="en-US" sz="2200" dirty="0"/>
          </a:p>
          <a:p>
            <a:pPr algn="just" rtl="0">
              <a:lnSpc>
                <a:spcPts val="2440"/>
              </a:lnSpc>
            </a:pPr>
            <a:endParaRPr lang="en-GB" sz="3200" b="1" dirty="0"/>
          </a:p>
          <a:p>
            <a:pPr algn="just" rtl="0">
              <a:lnSpc>
                <a:spcPts val="2440"/>
              </a:lnSpc>
            </a:pPr>
            <a:r>
              <a:rPr lang="en-US" sz="2200" b="1" dirty="0" err="1"/>
              <a:t>Повећана</a:t>
            </a:r>
            <a:r>
              <a:rPr lang="en-US" sz="2200" b="1" dirty="0"/>
              <a:t> </a:t>
            </a:r>
            <a:r>
              <a:rPr lang="en-US" sz="2200" b="1" dirty="0" err="1"/>
              <a:t>ангажованост</a:t>
            </a:r>
            <a:r>
              <a:rPr lang="en-US" sz="2200" b="1" dirty="0"/>
              <a:t>:</a:t>
            </a:r>
            <a:r>
              <a:rPr lang="sr-Cyrl-RS" sz="2200" b="1" dirty="0"/>
              <a:t> </a:t>
            </a:r>
            <a:r>
              <a:rPr lang="en-US" sz="2200" dirty="0"/>
              <a:t>Г</a:t>
            </a:r>
            <a:r>
              <a:rPr lang="sr-Cyrl-RS" sz="2200" dirty="0"/>
              <a:t>еј</a:t>
            </a:r>
            <a:r>
              <a:rPr lang="en-US" sz="2200" dirty="0" err="1"/>
              <a:t>мификација</a:t>
            </a:r>
            <a:r>
              <a:rPr lang="en-US" sz="2200" dirty="0"/>
              <a:t> </a:t>
            </a:r>
            <a:r>
              <a:rPr lang="en-US" sz="2200" dirty="0" err="1"/>
              <a:t>чини</a:t>
            </a:r>
            <a:r>
              <a:rPr lang="en-US" sz="2200" dirty="0"/>
              <a:t> </a:t>
            </a:r>
            <a:r>
              <a:rPr lang="en-US" sz="2200" dirty="0" err="1"/>
              <a:t>учење</a:t>
            </a:r>
            <a:r>
              <a:rPr lang="en-US" sz="2200" dirty="0"/>
              <a:t> </a:t>
            </a:r>
            <a:r>
              <a:rPr lang="en-US" sz="2200" dirty="0" err="1"/>
              <a:t>занимљивијим</a:t>
            </a:r>
            <a:r>
              <a:rPr lang="en-US" sz="2200" dirty="0"/>
              <a:t> </a:t>
            </a:r>
            <a:r>
              <a:rPr lang="en-US" sz="2200" dirty="0" err="1"/>
              <a:t>тако</a:t>
            </a:r>
            <a:r>
              <a:rPr lang="en-US" sz="2200" dirty="0"/>
              <a:t> </a:t>
            </a:r>
            <a:r>
              <a:rPr lang="en-US" sz="2200" dirty="0" err="1"/>
              <a:t>што</a:t>
            </a:r>
            <a:r>
              <a:rPr lang="en-US" sz="2200" dirty="0"/>
              <a:t> </a:t>
            </a:r>
            <a:r>
              <a:rPr lang="en-US" sz="2200" dirty="0" err="1"/>
              <a:t>укључује</a:t>
            </a:r>
            <a:r>
              <a:rPr lang="en-US" sz="2200" dirty="0"/>
              <a:t> </a:t>
            </a:r>
            <a:r>
              <a:rPr lang="en-US" sz="2200" dirty="0" err="1"/>
              <a:t>функције</a:t>
            </a:r>
            <a:r>
              <a:rPr lang="en-US" sz="2200" dirty="0"/>
              <a:t> </a:t>
            </a:r>
            <a:r>
              <a:rPr lang="en-US" sz="2200" dirty="0" err="1"/>
              <a:t>попут</a:t>
            </a:r>
            <a:r>
              <a:rPr lang="en-US" sz="2200" dirty="0"/>
              <a:t> </a:t>
            </a:r>
            <a:r>
              <a:rPr lang="en-US" sz="2200" dirty="0" err="1"/>
              <a:t>игрица</a:t>
            </a:r>
            <a:r>
              <a:rPr lang="en-US" sz="2200" dirty="0"/>
              <a:t> </a:t>
            </a:r>
            <a:r>
              <a:rPr lang="en-US" sz="2200" dirty="0" err="1"/>
              <a:t>као</a:t>
            </a:r>
            <a:r>
              <a:rPr lang="en-US" sz="2200" dirty="0"/>
              <a:t> </a:t>
            </a:r>
            <a:r>
              <a:rPr lang="en-US" sz="2200" dirty="0" err="1"/>
              <a:t>што</a:t>
            </a:r>
            <a:r>
              <a:rPr lang="en-US" sz="2200" dirty="0"/>
              <a:t> </a:t>
            </a:r>
            <a:r>
              <a:rPr lang="en-US" sz="2200" dirty="0" err="1"/>
              <a:t>су</a:t>
            </a:r>
            <a:r>
              <a:rPr lang="en-US" sz="2200" dirty="0"/>
              <a:t> </a:t>
            </a:r>
            <a:r>
              <a:rPr lang="en-US" sz="2200" dirty="0" err="1"/>
              <a:t>интерактивни</a:t>
            </a:r>
            <a:r>
              <a:rPr lang="en-US" sz="2200" dirty="0"/>
              <a:t> </a:t>
            </a:r>
            <a:r>
              <a:rPr lang="en-US" sz="2200" dirty="0" err="1"/>
              <a:t>квизови</a:t>
            </a:r>
            <a:r>
              <a:rPr lang="en-US" sz="2200" dirty="0"/>
              <a:t> и </a:t>
            </a:r>
            <a:r>
              <a:rPr lang="en-US" sz="2200" dirty="0" err="1"/>
              <a:t>симулације</a:t>
            </a:r>
            <a:r>
              <a:rPr lang="en-US" sz="2200" dirty="0"/>
              <a:t>. </a:t>
            </a:r>
            <a:r>
              <a:rPr lang="en-US" sz="2200" dirty="0" err="1"/>
              <a:t>Овај</a:t>
            </a:r>
            <a:r>
              <a:rPr lang="en-US" sz="2200" dirty="0"/>
              <a:t> </a:t>
            </a:r>
            <a:r>
              <a:rPr lang="en-US" sz="2200" dirty="0" err="1"/>
              <a:t>приступ</a:t>
            </a:r>
            <a:r>
              <a:rPr lang="en-US" sz="2200" dirty="0"/>
              <a:t> </a:t>
            </a:r>
            <a:r>
              <a:rPr lang="en-US" sz="2200" dirty="0" err="1"/>
              <a:t>привлачи</a:t>
            </a:r>
            <a:r>
              <a:rPr lang="en-US" sz="2200" dirty="0"/>
              <a:t> </a:t>
            </a:r>
            <a:r>
              <a:rPr lang="en-US" sz="2200" dirty="0" err="1"/>
              <a:t>пажњу</a:t>
            </a:r>
            <a:r>
              <a:rPr lang="en-US" sz="2200" dirty="0"/>
              <a:t> </a:t>
            </a:r>
            <a:r>
              <a:rPr lang="en-US" sz="2200" dirty="0" err="1"/>
              <a:t>ученика</a:t>
            </a:r>
            <a:r>
              <a:rPr lang="sr-Cyrl-RS" sz="2200" dirty="0"/>
              <a:t>/студената</a:t>
            </a:r>
            <a:r>
              <a:rPr lang="en-US" sz="2200" dirty="0"/>
              <a:t>, </a:t>
            </a:r>
            <a:r>
              <a:rPr lang="en-US" sz="2200" dirty="0" err="1"/>
              <a:t>чинећи</a:t>
            </a:r>
            <a:r>
              <a:rPr lang="en-US" sz="2200" dirty="0"/>
              <a:t> </a:t>
            </a:r>
            <a:r>
              <a:rPr lang="en-US" sz="2200" dirty="0" err="1"/>
              <a:t>процес</a:t>
            </a:r>
            <a:r>
              <a:rPr lang="en-US" sz="2200" dirty="0"/>
              <a:t> </a:t>
            </a:r>
            <a:r>
              <a:rPr lang="en-US" sz="2200" dirty="0" err="1"/>
              <a:t>учења</a:t>
            </a:r>
            <a:r>
              <a:rPr lang="en-US" sz="2200" dirty="0"/>
              <a:t> </a:t>
            </a:r>
            <a:r>
              <a:rPr lang="en-US" sz="2200" dirty="0" err="1"/>
              <a:t>пријатнијим</a:t>
            </a:r>
            <a:r>
              <a:rPr lang="en-US" sz="2200" dirty="0"/>
              <a:t> и </a:t>
            </a:r>
            <a:r>
              <a:rPr lang="en-US" sz="2200" dirty="0" err="1"/>
              <a:t>мање</a:t>
            </a:r>
            <a:r>
              <a:rPr lang="en-US" sz="2200" dirty="0"/>
              <a:t> </a:t>
            </a:r>
            <a:r>
              <a:rPr lang="en-US" sz="2200" dirty="0" err="1"/>
              <a:t>пасивним</a:t>
            </a:r>
            <a:r>
              <a:rPr lang="en-US" sz="2200" dirty="0"/>
              <a:t> </a:t>
            </a:r>
            <a:r>
              <a:rPr lang="en-US" sz="2200" dirty="0" err="1"/>
              <a:t>искуством</a:t>
            </a:r>
            <a:r>
              <a:rPr lang="en-US" sz="2200" dirty="0"/>
              <a:t>.</a:t>
            </a:r>
          </a:p>
          <a:p>
            <a:pPr algn="just" rtl="0">
              <a:lnSpc>
                <a:spcPts val="2440"/>
              </a:lnSpc>
            </a:pPr>
            <a:endParaRPr lang="en-US" sz="2200" dirty="0"/>
          </a:p>
          <a:p>
            <a:pPr algn="just" rtl="0">
              <a:lnSpc>
                <a:spcPts val="2440"/>
              </a:lnSpc>
            </a:pPr>
            <a:r>
              <a:rPr lang="en-US" sz="2200" b="1" dirty="0" err="1"/>
              <a:t>Унапређење</a:t>
            </a:r>
            <a:r>
              <a:rPr lang="en-US" sz="2200" b="1" dirty="0"/>
              <a:t> </a:t>
            </a:r>
            <a:r>
              <a:rPr lang="en-US" sz="2200" b="1" dirty="0" err="1"/>
              <a:t>вештина</a:t>
            </a:r>
            <a:r>
              <a:rPr lang="en-US" sz="2200" b="1" dirty="0"/>
              <a:t> </a:t>
            </a:r>
            <a:r>
              <a:rPr lang="en-US" sz="2200" b="1" dirty="0" err="1"/>
              <a:t>сарадње</a:t>
            </a:r>
            <a:r>
              <a:rPr lang="en-US" sz="2200" b="1" dirty="0"/>
              <a:t> и </a:t>
            </a:r>
            <a:r>
              <a:rPr lang="en-US" sz="2200" b="1" dirty="0" err="1"/>
              <a:t>друштвене</a:t>
            </a:r>
            <a:r>
              <a:rPr lang="en-US" sz="2200" b="1" dirty="0"/>
              <a:t> </a:t>
            </a:r>
            <a:r>
              <a:rPr lang="en-US" sz="2200" b="1" dirty="0" err="1"/>
              <a:t>интеракције</a:t>
            </a:r>
            <a:r>
              <a:rPr lang="en-US" sz="2200" b="1" dirty="0"/>
              <a:t>:</a:t>
            </a:r>
            <a:r>
              <a:rPr lang="sr-Cyrl-RS" sz="2200" b="1" dirty="0"/>
              <a:t> </a:t>
            </a:r>
            <a:r>
              <a:rPr lang="en-US" sz="2200" dirty="0" err="1"/>
              <a:t>Једна</a:t>
            </a:r>
            <a:r>
              <a:rPr lang="en-US" sz="2200" dirty="0"/>
              <a:t> </a:t>
            </a:r>
            <a:r>
              <a:rPr lang="en-US" sz="2200" dirty="0" err="1"/>
              <a:t>од</a:t>
            </a:r>
            <a:r>
              <a:rPr lang="en-US" sz="2200" dirty="0"/>
              <a:t> </a:t>
            </a:r>
            <a:r>
              <a:rPr lang="en-US" sz="2200" dirty="0" err="1"/>
              <a:t>кључних</a:t>
            </a:r>
            <a:r>
              <a:rPr lang="en-US" sz="2200" dirty="0"/>
              <a:t> </a:t>
            </a:r>
            <a:r>
              <a:rPr lang="en-US" sz="2200" dirty="0" err="1"/>
              <a:t>вештина</a:t>
            </a:r>
            <a:r>
              <a:rPr lang="en-US" sz="2200" dirty="0"/>
              <a:t> 21. </a:t>
            </a:r>
            <a:r>
              <a:rPr lang="en-US" sz="2200" dirty="0" err="1"/>
              <a:t>века</a:t>
            </a:r>
            <a:r>
              <a:rPr lang="en-US" sz="2200" dirty="0"/>
              <a:t> </a:t>
            </a:r>
            <a:r>
              <a:rPr lang="en-US" sz="2200" dirty="0" err="1"/>
              <a:t>је</a:t>
            </a:r>
            <a:r>
              <a:rPr lang="en-US" sz="2200" dirty="0"/>
              <a:t> </a:t>
            </a:r>
            <a:r>
              <a:rPr lang="en-US" sz="2200" dirty="0" err="1"/>
              <a:t>способност</a:t>
            </a:r>
            <a:r>
              <a:rPr lang="en-US" sz="2200" dirty="0"/>
              <a:t> </a:t>
            </a:r>
            <a:r>
              <a:rPr lang="en-US" sz="2200" dirty="0" err="1"/>
              <a:t>да</a:t>
            </a:r>
            <a:r>
              <a:rPr lang="en-US" sz="2200" dirty="0"/>
              <a:t> </a:t>
            </a:r>
            <a:r>
              <a:rPr lang="en-US" sz="2200" dirty="0" err="1"/>
              <a:t>се</a:t>
            </a:r>
            <a:r>
              <a:rPr lang="en-US" sz="2200" dirty="0"/>
              <a:t> </a:t>
            </a:r>
            <a:r>
              <a:rPr lang="en-US" sz="2200" dirty="0" err="1"/>
              <a:t>сарађује</a:t>
            </a:r>
            <a:r>
              <a:rPr lang="en-US" sz="2200" dirty="0"/>
              <a:t> у </a:t>
            </a:r>
            <a:r>
              <a:rPr lang="en-US" sz="2200" dirty="0" err="1"/>
              <a:t>различитим</a:t>
            </a:r>
            <a:r>
              <a:rPr lang="en-US" sz="2200" dirty="0"/>
              <a:t> </a:t>
            </a:r>
            <a:r>
              <a:rPr lang="en-US" sz="2200" dirty="0" err="1"/>
              <a:t>тимовима</a:t>
            </a:r>
            <a:r>
              <a:rPr lang="en-US" sz="2200" dirty="0"/>
              <a:t> и </a:t>
            </a:r>
            <a:r>
              <a:rPr lang="en-US" sz="2200" dirty="0" err="1"/>
              <a:t>ефикасно</a:t>
            </a:r>
            <a:r>
              <a:rPr lang="en-US" sz="2200" dirty="0"/>
              <a:t> </a:t>
            </a:r>
            <a:r>
              <a:rPr lang="en-US" sz="2200" dirty="0" err="1"/>
              <a:t>комуницира</a:t>
            </a:r>
            <a:r>
              <a:rPr lang="en-US" sz="2200" dirty="0"/>
              <a:t>. Г</a:t>
            </a:r>
            <a:r>
              <a:rPr lang="sr-Cyrl-RS" sz="2200" dirty="0"/>
              <a:t>еј</a:t>
            </a:r>
            <a:r>
              <a:rPr lang="en-US" sz="2200" dirty="0" err="1"/>
              <a:t>мификација</a:t>
            </a:r>
            <a:r>
              <a:rPr lang="en-US" sz="2200" dirty="0"/>
              <a:t> у </a:t>
            </a:r>
            <a:r>
              <a:rPr lang="en-US" sz="2200" dirty="0" err="1"/>
              <a:t>образовању</a:t>
            </a:r>
            <a:r>
              <a:rPr lang="en-US" sz="2200" dirty="0"/>
              <a:t> </a:t>
            </a:r>
            <a:r>
              <a:rPr lang="en-US" sz="2200" dirty="0" err="1"/>
              <a:t>промовише</a:t>
            </a:r>
            <a:r>
              <a:rPr lang="en-US" sz="2200" dirty="0"/>
              <a:t> </a:t>
            </a:r>
            <a:r>
              <a:rPr lang="en-US" sz="2200" dirty="0" err="1"/>
              <a:t>ове</a:t>
            </a:r>
            <a:r>
              <a:rPr lang="en-US" sz="2200" dirty="0"/>
              <a:t> </a:t>
            </a:r>
            <a:r>
              <a:rPr lang="en-US" sz="2200" dirty="0" err="1"/>
              <a:t>вештине</a:t>
            </a:r>
            <a:r>
              <a:rPr lang="en-US" sz="2200" dirty="0"/>
              <a:t> </a:t>
            </a:r>
            <a:r>
              <a:rPr lang="en-US" sz="2200" dirty="0" err="1"/>
              <a:t>интегришући</a:t>
            </a:r>
            <a:r>
              <a:rPr lang="en-US" sz="2200" dirty="0"/>
              <a:t> </a:t>
            </a:r>
            <a:r>
              <a:rPr lang="en-US" sz="2200" dirty="0" err="1"/>
              <a:t>игре</a:t>
            </a:r>
            <a:r>
              <a:rPr lang="en-US" sz="2200" dirty="0"/>
              <a:t> </a:t>
            </a:r>
            <a:r>
              <a:rPr lang="en-US" sz="2200" dirty="0" err="1"/>
              <a:t>за</a:t>
            </a:r>
            <a:r>
              <a:rPr lang="en-US" sz="2200" dirty="0"/>
              <a:t> </a:t>
            </a:r>
            <a:r>
              <a:rPr lang="en-US" sz="2200" dirty="0" err="1"/>
              <a:t>више</a:t>
            </a:r>
            <a:r>
              <a:rPr lang="en-US" sz="2200" dirty="0"/>
              <a:t> </a:t>
            </a:r>
            <a:r>
              <a:rPr lang="en-US" sz="2200" dirty="0" err="1"/>
              <a:t>играча</a:t>
            </a:r>
            <a:r>
              <a:rPr lang="en-US" sz="2200" dirty="0"/>
              <a:t>, </a:t>
            </a:r>
            <a:r>
              <a:rPr lang="en-US" sz="2200" dirty="0" err="1"/>
              <a:t>групне</a:t>
            </a:r>
            <a:r>
              <a:rPr lang="en-US" sz="2200" dirty="0"/>
              <a:t> </a:t>
            </a:r>
            <a:r>
              <a:rPr lang="en-US" sz="2200" dirty="0" err="1"/>
              <a:t>изазове</a:t>
            </a:r>
            <a:r>
              <a:rPr lang="en-US" sz="2200" dirty="0"/>
              <a:t> и </a:t>
            </a:r>
            <a:r>
              <a:rPr lang="en-US" sz="2200" dirty="0" err="1"/>
              <a:t>табеле</a:t>
            </a:r>
            <a:r>
              <a:rPr lang="en-US" sz="2200" dirty="0"/>
              <a:t> </a:t>
            </a:r>
            <a:r>
              <a:rPr lang="en-US" sz="2200" dirty="0" err="1"/>
              <a:t>са</a:t>
            </a:r>
            <a:r>
              <a:rPr lang="en-US" sz="2200" dirty="0"/>
              <a:t> </a:t>
            </a:r>
            <a:r>
              <a:rPr lang="en-US" sz="2200" dirty="0" err="1"/>
              <a:t>лидерима</a:t>
            </a:r>
            <a:r>
              <a:rPr lang="en-US" sz="2200" dirty="0"/>
              <a:t> </a:t>
            </a:r>
            <a:r>
              <a:rPr lang="en-US" sz="2200" dirty="0" err="1"/>
              <a:t>који</a:t>
            </a:r>
            <a:r>
              <a:rPr lang="en-US" sz="2200" dirty="0"/>
              <a:t> </a:t>
            </a:r>
            <a:r>
              <a:rPr lang="en-US" sz="2200" dirty="0" err="1"/>
              <a:t>развијају</a:t>
            </a:r>
            <a:r>
              <a:rPr lang="en-US" sz="2200" dirty="0"/>
              <a:t> и </a:t>
            </a:r>
            <a:r>
              <a:rPr lang="en-US" sz="2200" dirty="0" err="1"/>
              <a:t>такмичење</a:t>
            </a:r>
            <a:r>
              <a:rPr lang="en-US" sz="2200" dirty="0"/>
              <a:t> и </a:t>
            </a:r>
            <a:r>
              <a:rPr lang="en-US" sz="2200" dirty="0" err="1"/>
              <a:t>сарадњу</a:t>
            </a:r>
            <a:r>
              <a:rPr lang="en-US" sz="2200" dirty="0"/>
              <a:t>. </a:t>
            </a:r>
            <a:r>
              <a:rPr lang="en-US" sz="2200" dirty="0" err="1"/>
              <a:t>Ово</a:t>
            </a:r>
            <a:r>
              <a:rPr lang="en-US" sz="2200" dirty="0"/>
              <a:t> </a:t>
            </a:r>
            <a:r>
              <a:rPr lang="en-US" sz="2200" dirty="0" err="1"/>
              <a:t>окружење</a:t>
            </a:r>
            <a:r>
              <a:rPr lang="en-US" sz="2200" dirty="0"/>
              <a:t> </a:t>
            </a:r>
            <a:r>
              <a:rPr lang="en-US" sz="2200" dirty="0" err="1"/>
              <a:t>подстиче</a:t>
            </a:r>
            <a:r>
              <a:rPr lang="en-US" sz="2200" dirty="0"/>
              <a:t> </a:t>
            </a:r>
            <a:r>
              <a:rPr lang="en-US" sz="2200" dirty="0" err="1"/>
              <a:t>ученике</a:t>
            </a:r>
            <a:r>
              <a:rPr lang="sr-Cyrl-RS" sz="2200" dirty="0"/>
              <a:t>/студенте</a:t>
            </a:r>
            <a:r>
              <a:rPr lang="en-US" sz="2200" dirty="0"/>
              <a:t> </a:t>
            </a:r>
            <a:r>
              <a:rPr lang="en-US" sz="2200" dirty="0" err="1"/>
              <a:t>да</a:t>
            </a:r>
            <a:r>
              <a:rPr lang="en-US" sz="2200" dirty="0"/>
              <a:t> </a:t>
            </a:r>
            <a:r>
              <a:rPr lang="en-US" sz="2200" dirty="0" err="1"/>
              <a:t>сарађују</a:t>
            </a:r>
            <a:r>
              <a:rPr lang="en-US" sz="2200" dirty="0"/>
              <a:t> </a:t>
            </a:r>
            <a:r>
              <a:rPr lang="en-US" sz="2200" dirty="0" err="1"/>
              <a:t>на</a:t>
            </a:r>
            <a:r>
              <a:rPr lang="en-US" sz="2200" dirty="0"/>
              <a:t> </a:t>
            </a:r>
            <a:r>
              <a:rPr lang="en-US" sz="2200" dirty="0" err="1"/>
              <a:t>пројектима</a:t>
            </a:r>
            <a:r>
              <a:rPr lang="en-US" sz="2200" dirty="0"/>
              <a:t>, </a:t>
            </a:r>
            <a:r>
              <a:rPr lang="en-US" sz="2200" dirty="0" err="1"/>
              <a:t>деле</a:t>
            </a:r>
            <a:r>
              <a:rPr lang="en-US" sz="2200" dirty="0"/>
              <a:t> </a:t>
            </a:r>
            <a:r>
              <a:rPr lang="en-US" sz="2200" dirty="0" err="1"/>
              <a:t>знање</a:t>
            </a:r>
            <a:r>
              <a:rPr lang="en-US" sz="2200" dirty="0"/>
              <a:t> и </a:t>
            </a:r>
            <a:r>
              <a:rPr lang="en-US" sz="2200" dirty="0" err="1"/>
              <a:t>подржавају</a:t>
            </a:r>
            <a:r>
              <a:rPr lang="en-US" sz="2200" dirty="0"/>
              <a:t> </a:t>
            </a:r>
            <a:r>
              <a:rPr lang="en-US" sz="2200" dirty="0" err="1"/>
              <a:t>једни</a:t>
            </a:r>
            <a:r>
              <a:rPr lang="en-US" sz="2200" dirty="0"/>
              <a:t> </a:t>
            </a:r>
            <a:r>
              <a:rPr lang="en-US" sz="2200" dirty="0" err="1"/>
              <a:t>друге</a:t>
            </a:r>
            <a:r>
              <a:rPr lang="en-US" sz="2200" dirty="0"/>
              <a:t>. </a:t>
            </a:r>
            <a:r>
              <a:rPr lang="en-US" sz="2200" dirty="0" err="1"/>
              <a:t>Укључујући</a:t>
            </a:r>
            <a:r>
              <a:rPr lang="en-US" sz="2200" dirty="0"/>
              <a:t> </a:t>
            </a:r>
            <a:r>
              <a:rPr lang="en-US" sz="2200" dirty="0" err="1"/>
              <a:t>се</a:t>
            </a:r>
            <a:r>
              <a:rPr lang="en-US" sz="2200" dirty="0"/>
              <a:t> у </a:t>
            </a:r>
            <a:r>
              <a:rPr lang="en-US" sz="2200" dirty="0" err="1"/>
              <a:t>ове</a:t>
            </a:r>
            <a:r>
              <a:rPr lang="en-US" sz="2200" dirty="0"/>
              <a:t> </a:t>
            </a:r>
            <a:r>
              <a:rPr lang="en-US" sz="2200" dirty="0" err="1"/>
              <a:t>интерактивне</a:t>
            </a:r>
            <a:r>
              <a:rPr lang="en-US" sz="2200" dirty="0"/>
              <a:t> и </a:t>
            </a:r>
            <a:r>
              <a:rPr lang="en-US" sz="2200" dirty="0" err="1"/>
              <a:t>друштвене</a:t>
            </a:r>
            <a:r>
              <a:rPr lang="en-US" sz="2200" dirty="0"/>
              <a:t> </a:t>
            </a:r>
            <a:r>
              <a:rPr lang="en-US" sz="2200" dirty="0" err="1"/>
              <a:t>активности</a:t>
            </a:r>
            <a:r>
              <a:rPr lang="en-US" sz="2200" dirty="0"/>
              <a:t> </a:t>
            </a:r>
            <a:r>
              <a:rPr lang="en-US" sz="2200" dirty="0" err="1"/>
              <a:t>учења</a:t>
            </a:r>
            <a:r>
              <a:rPr lang="en-US" sz="2200" dirty="0"/>
              <a:t>, </a:t>
            </a:r>
            <a:r>
              <a:rPr lang="en-US" sz="2200" dirty="0" err="1"/>
              <a:t>ученици</a:t>
            </a:r>
            <a:r>
              <a:rPr lang="sr-Cyrl-RS" sz="2200" dirty="0"/>
              <a:t>/студенти</a:t>
            </a:r>
            <a:r>
              <a:rPr lang="en-US" sz="2200" dirty="0"/>
              <a:t> </a:t>
            </a:r>
            <a:r>
              <a:rPr lang="en-US" sz="2200" dirty="0" err="1"/>
              <a:t>развијају</a:t>
            </a:r>
            <a:r>
              <a:rPr lang="en-US" sz="2200" dirty="0"/>
              <a:t> </a:t>
            </a:r>
            <a:r>
              <a:rPr lang="en-US" sz="2200" dirty="0" err="1"/>
              <a:t>основне</a:t>
            </a:r>
            <a:r>
              <a:rPr lang="en-US" sz="2200" dirty="0"/>
              <a:t> </a:t>
            </a:r>
            <a:r>
              <a:rPr lang="en-US" sz="2200" dirty="0" err="1"/>
              <a:t>вештине</a:t>
            </a:r>
            <a:r>
              <a:rPr lang="en-US" sz="2200" dirty="0"/>
              <a:t> </a:t>
            </a:r>
            <a:r>
              <a:rPr lang="en-US" sz="2200" dirty="0" err="1"/>
              <a:t>као</a:t>
            </a:r>
            <a:r>
              <a:rPr lang="en-US" sz="2200" dirty="0"/>
              <a:t> </a:t>
            </a:r>
            <a:r>
              <a:rPr lang="en-US" sz="2200" dirty="0" err="1"/>
              <a:t>што</a:t>
            </a:r>
            <a:r>
              <a:rPr lang="en-US" sz="2200" dirty="0"/>
              <a:t> </a:t>
            </a:r>
            <a:r>
              <a:rPr lang="en-US" sz="2200" dirty="0" err="1"/>
              <a:t>су</a:t>
            </a:r>
            <a:r>
              <a:rPr lang="en-US" sz="2200" dirty="0"/>
              <a:t> </a:t>
            </a:r>
            <a:r>
              <a:rPr lang="en-US" sz="2200" dirty="0" err="1"/>
              <a:t>тимски</a:t>
            </a:r>
            <a:r>
              <a:rPr lang="en-US" sz="2200" dirty="0"/>
              <a:t> </a:t>
            </a:r>
            <a:r>
              <a:rPr lang="en-US" sz="2200" dirty="0" err="1"/>
              <a:t>рад</a:t>
            </a:r>
            <a:r>
              <a:rPr lang="en-US" sz="2200" dirty="0"/>
              <a:t>, </a:t>
            </a:r>
            <a:r>
              <a:rPr lang="en-US" sz="2200" dirty="0" err="1"/>
              <a:t>комуникација</a:t>
            </a:r>
            <a:r>
              <a:rPr lang="en-US" sz="2200" dirty="0"/>
              <a:t> и </a:t>
            </a:r>
            <a:r>
              <a:rPr lang="en-US" sz="2200" dirty="0" err="1"/>
              <a:t>способност</a:t>
            </a:r>
            <a:r>
              <a:rPr lang="en-US" sz="2200" dirty="0"/>
              <a:t> </a:t>
            </a:r>
            <a:r>
              <a:rPr lang="en-US" sz="2200" dirty="0" err="1"/>
              <a:t>преговарања</a:t>
            </a:r>
            <a:r>
              <a:rPr lang="en-US" sz="2200" dirty="0"/>
              <a:t> и </a:t>
            </a:r>
            <a:r>
              <a:rPr lang="en-US" sz="2200" dirty="0" err="1"/>
              <a:t>решавања</a:t>
            </a:r>
            <a:r>
              <a:rPr lang="en-US" sz="2200" dirty="0"/>
              <a:t> </a:t>
            </a:r>
            <a:r>
              <a:rPr lang="en-US" sz="2200" dirty="0" err="1"/>
              <a:t>сукоба</a:t>
            </a:r>
            <a:r>
              <a:rPr lang="en-US" sz="2200" dirty="0"/>
              <a:t>.</a:t>
            </a:r>
            <a:endParaRPr lang="en-GB" sz="2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2229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8185877-CE4C-0943-802D-DB4598E712B0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5251" y="961122"/>
            <a:ext cx="7496174" cy="3235130"/>
          </a:xfrm>
        </p:spPr>
        <p:txBody>
          <a:bodyPr/>
          <a:lstStyle/>
          <a:p>
            <a:pPr algn="just" rtl="0">
              <a:lnSpc>
                <a:spcPts val="2440"/>
              </a:lnSpc>
            </a:pPr>
            <a:r>
              <a:rPr lang="en-GB" sz="2000" b="1" dirty="0" err="1">
                <a:solidFill>
                  <a:srgbClr val="8A2061"/>
                </a:solidFill>
              </a:rPr>
              <a:t>Ограничења</a:t>
            </a:r>
            <a:r>
              <a:rPr lang="en-GB" sz="2000" b="1" dirty="0">
                <a:solidFill>
                  <a:srgbClr val="8A2061"/>
                </a:solidFill>
              </a:rPr>
              <a:t> г</a:t>
            </a:r>
            <a:r>
              <a:rPr lang="sr-Cyrl-RS" sz="2000" b="1" dirty="0">
                <a:solidFill>
                  <a:srgbClr val="8A2061"/>
                </a:solidFill>
              </a:rPr>
              <a:t>еј</a:t>
            </a:r>
            <a:r>
              <a:rPr lang="en-GB" sz="2000" b="1" dirty="0" err="1">
                <a:solidFill>
                  <a:srgbClr val="8A2061"/>
                </a:solidFill>
              </a:rPr>
              <a:t>мификације</a:t>
            </a:r>
            <a:r>
              <a:rPr lang="en-GB" sz="2000" b="1" dirty="0">
                <a:solidFill>
                  <a:srgbClr val="8A2061"/>
                </a:solidFill>
              </a:rPr>
              <a:t> у </a:t>
            </a:r>
            <a:r>
              <a:rPr lang="en-GB" sz="2000" b="1" dirty="0" err="1">
                <a:solidFill>
                  <a:srgbClr val="8A2061"/>
                </a:solidFill>
              </a:rPr>
              <a:t>учењу</a:t>
            </a:r>
            <a:endParaRPr lang="en-GB" sz="2000" b="1" dirty="0">
              <a:solidFill>
                <a:srgbClr val="8A2061"/>
              </a:solidFill>
            </a:endParaRPr>
          </a:p>
          <a:p>
            <a:pPr algn="just" rtl="0"/>
            <a:r>
              <a:rPr lang="en-US" sz="2000" dirty="0" err="1"/>
              <a:t>Иако</a:t>
            </a:r>
            <a:r>
              <a:rPr lang="en-US" sz="2000" dirty="0"/>
              <a:t> </a:t>
            </a:r>
            <a:r>
              <a:rPr lang="en-US" sz="2000" dirty="0" err="1"/>
              <a:t>се</a:t>
            </a:r>
            <a:r>
              <a:rPr lang="en-US" sz="2000" dirty="0"/>
              <a:t> </a:t>
            </a:r>
            <a:r>
              <a:rPr lang="en-US" sz="2000" dirty="0" err="1"/>
              <a:t>гејмификација</a:t>
            </a:r>
            <a:r>
              <a:rPr lang="en-US" sz="2000" dirty="0"/>
              <a:t> </a:t>
            </a:r>
            <a:r>
              <a:rPr lang="en-US" sz="2000" dirty="0" err="1"/>
              <a:t>показала</a:t>
            </a:r>
            <a:r>
              <a:rPr lang="en-US" sz="2000" dirty="0"/>
              <a:t> </a:t>
            </a:r>
            <a:r>
              <a:rPr lang="en-US" sz="2000" dirty="0" err="1"/>
              <a:t>ефикасном</a:t>
            </a:r>
            <a:r>
              <a:rPr lang="en-US" sz="2000" dirty="0"/>
              <a:t> у </a:t>
            </a:r>
            <a:r>
              <a:rPr lang="en-US" sz="2000" dirty="0" err="1"/>
              <a:t>одређеним</a:t>
            </a:r>
            <a:r>
              <a:rPr lang="en-US" sz="2000" dirty="0"/>
              <a:t> </a:t>
            </a:r>
            <a:r>
              <a:rPr lang="en-US" sz="2000" dirty="0" err="1"/>
              <a:t>контекстима</a:t>
            </a:r>
            <a:r>
              <a:rPr lang="en-US" sz="2000" dirty="0"/>
              <a:t>, </a:t>
            </a:r>
            <a:r>
              <a:rPr lang="en-US" sz="2000" dirty="0" err="1"/>
              <a:t>важно</a:t>
            </a:r>
            <a:r>
              <a:rPr lang="en-US" sz="2000" dirty="0"/>
              <a:t> </a:t>
            </a:r>
            <a:r>
              <a:rPr lang="en-US" sz="2000" dirty="0" err="1"/>
              <a:t>је</a:t>
            </a:r>
            <a:r>
              <a:rPr lang="en-US" sz="2000" dirty="0"/>
              <a:t> </a:t>
            </a:r>
            <a:r>
              <a:rPr lang="en-US" sz="2000" dirty="0" err="1"/>
              <a:t>критички</a:t>
            </a:r>
            <a:r>
              <a:rPr lang="en-US" sz="2000" dirty="0"/>
              <a:t> </a:t>
            </a:r>
            <a:r>
              <a:rPr lang="en-US" sz="2000" dirty="0" err="1"/>
              <a:t>проценити</a:t>
            </a:r>
            <a:r>
              <a:rPr lang="en-US" sz="2000" dirty="0"/>
              <a:t> </a:t>
            </a:r>
            <a:r>
              <a:rPr lang="en-US" sz="2000" dirty="0" err="1"/>
              <a:t>њену</a:t>
            </a:r>
            <a:r>
              <a:rPr lang="en-US" sz="2000" dirty="0"/>
              <a:t> </a:t>
            </a:r>
            <a:r>
              <a:rPr lang="en-US" sz="2000" dirty="0" err="1"/>
              <a:t>примену</a:t>
            </a:r>
            <a:r>
              <a:rPr lang="en-US" sz="2000" dirty="0"/>
              <a:t> </a:t>
            </a:r>
            <a:r>
              <a:rPr lang="en-US" sz="2000" dirty="0" err="1"/>
              <a:t>како</a:t>
            </a:r>
            <a:r>
              <a:rPr lang="en-US" sz="2000" dirty="0"/>
              <a:t> </a:t>
            </a:r>
            <a:r>
              <a:rPr lang="en-US" sz="2000" dirty="0" err="1"/>
              <a:t>би</a:t>
            </a:r>
            <a:r>
              <a:rPr lang="en-US" sz="2000" dirty="0"/>
              <a:t> </a:t>
            </a:r>
            <a:r>
              <a:rPr lang="en-US" sz="2000" dirty="0" err="1"/>
              <a:t>се</a:t>
            </a:r>
            <a:r>
              <a:rPr lang="en-US" sz="2000" dirty="0"/>
              <a:t> </a:t>
            </a:r>
            <a:r>
              <a:rPr lang="en-US" sz="2000" dirty="0" err="1"/>
              <a:t>осигурало</a:t>
            </a:r>
            <a:r>
              <a:rPr lang="en-US" sz="2000" dirty="0"/>
              <a:t> </a:t>
            </a:r>
            <a:r>
              <a:rPr lang="en-US" sz="2000" dirty="0" err="1"/>
              <a:t>да</a:t>
            </a:r>
            <a:r>
              <a:rPr lang="en-US" sz="2000" dirty="0"/>
              <a:t> </a:t>
            </a:r>
            <a:r>
              <a:rPr lang="en-US" sz="2000" dirty="0" err="1"/>
              <a:t>је</a:t>
            </a:r>
            <a:r>
              <a:rPr lang="en-US" sz="2000" dirty="0"/>
              <a:t> </a:t>
            </a:r>
            <a:r>
              <a:rPr lang="en-US" sz="2000" dirty="0" err="1"/>
              <a:t>усклађена</a:t>
            </a:r>
            <a:r>
              <a:rPr lang="en-US" sz="2000" dirty="0"/>
              <a:t> </a:t>
            </a:r>
            <a:r>
              <a:rPr lang="en-US" sz="2000" dirty="0" err="1"/>
              <a:t>са</a:t>
            </a:r>
            <a:r>
              <a:rPr lang="en-US" sz="2000" dirty="0"/>
              <a:t> </a:t>
            </a:r>
            <a:r>
              <a:rPr lang="en-US" sz="2000" dirty="0" err="1"/>
              <a:t>образовним</a:t>
            </a:r>
            <a:r>
              <a:rPr lang="en-US" sz="2000" dirty="0"/>
              <a:t> </a:t>
            </a:r>
            <a:r>
              <a:rPr lang="en-US" sz="2000" dirty="0" err="1"/>
              <a:t>циљевима</a:t>
            </a:r>
            <a:r>
              <a:rPr lang="en-US" sz="2000" dirty="0"/>
              <a:t> </a:t>
            </a:r>
            <a:r>
              <a:rPr lang="en-US" sz="2000" dirty="0" err="1"/>
              <a:t>без</a:t>
            </a:r>
            <a:r>
              <a:rPr lang="en-US" sz="2000" dirty="0"/>
              <a:t> </a:t>
            </a:r>
            <a:r>
              <a:rPr lang="en-US" sz="2000" dirty="0" err="1"/>
              <a:t>ненамерног</a:t>
            </a:r>
            <a:r>
              <a:rPr lang="en-US" sz="2000" dirty="0"/>
              <a:t> </a:t>
            </a:r>
            <a:r>
              <a:rPr lang="en-US" sz="2000" dirty="0" err="1"/>
              <a:t>стварања</a:t>
            </a:r>
            <a:r>
              <a:rPr lang="en-US" sz="2000" dirty="0"/>
              <a:t> </a:t>
            </a:r>
            <a:r>
              <a:rPr lang="en-US" sz="2000" dirty="0" err="1"/>
              <a:t>проблема</a:t>
            </a:r>
            <a:r>
              <a:rPr lang="en-US" sz="2000" dirty="0"/>
              <a:t> </a:t>
            </a:r>
            <a:r>
              <a:rPr lang="en-US" sz="2000" dirty="0" err="1"/>
              <a:t>који</a:t>
            </a:r>
            <a:r>
              <a:rPr lang="en-US" sz="2000" dirty="0"/>
              <a:t> </a:t>
            </a:r>
            <a:r>
              <a:rPr lang="en-US" sz="2000" dirty="0" err="1"/>
              <a:t>би</a:t>
            </a:r>
            <a:r>
              <a:rPr lang="en-US" sz="2000" dirty="0"/>
              <a:t> </a:t>
            </a:r>
            <a:r>
              <a:rPr lang="en-US" sz="2000" dirty="0" err="1"/>
              <a:t>могли</a:t>
            </a:r>
            <a:r>
              <a:rPr lang="en-US" sz="2000" dirty="0"/>
              <a:t> </a:t>
            </a:r>
            <a:r>
              <a:rPr lang="en-US" sz="2000" dirty="0" err="1"/>
              <a:t>да</a:t>
            </a:r>
            <a:r>
              <a:rPr lang="en-US" sz="2000" dirty="0"/>
              <a:t> </a:t>
            </a:r>
            <a:r>
              <a:rPr lang="en-US" sz="2000" dirty="0" err="1"/>
              <a:t>умање</a:t>
            </a:r>
            <a:r>
              <a:rPr lang="en-US" sz="2000" dirty="0"/>
              <a:t> </a:t>
            </a:r>
            <a:r>
              <a:rPr lang="en-US" sz="2000" dirty="0" err="1"/>
              <a:t>искуство</a:t>
            </a:r>
            <a:r>
              <a:rPr lang="en-US" sz="2000" dirty="0"/>
              <a:t> </a:t>
            </a:r>
            <a:r>
              <a:rPr lang="en-US" sz="2000" dirty="0" err="1"/>
              <a:t>учења</a:t>
            </a:r>
            <a:r>
              <a:rPr lang="en-US" sz="2000" dirty="0"/>
              <a:t>. </a:t>
            </a:r>
            <a:r>
              <a:rPr lang="en-US" sz="2000" dirty="0" err="1"/>
              <a:t>Разумевање</a:t>
            </a:r>
            <a:r>
              <a:rPr lang="en-US" sz="2000" dirty="0"/>
              <a:t> </a:t>
            </a:r>
            <a:r>
              <a:rPr lang="en-US" sz="2000" dirty="0" err="1"/>
              <a:t>потенцијалних</a:t>
            </a:r>
            <a:r>
              <a:rPr lang="en-US" sz="2000" dirty="0"/>
              <a:t> </a:t>
            </a:r>
            <a:r>
              <a:rPr lang="en-US" sz="2000" dirty="0" err="1"/>
              <a:t>недостатака</a:t>
            </a:r>
            <a:r>
              <a:rPr lang="en-US" sz="2000" dirty="0"/>
              <a:t> г</a:t>
            </a:r>
            <a:r>
              <a:rPr lang="sr-Cyrl-RS" sz="2000" dirty="0"/>
              <a:t>еј</a:t>
            </a:r>
            <a:r>
              <a:rPr lang="en-US" sz="2000" dirty="0" err="1"/>
              <a:t>мификације</a:t>
            </a:r>
            <a:r>
              <a:rPr lang="en-US" sz="2000" dirty="0"/>
              <a:t> </a:t>
            </a:r>
            <a:r>
              <a:rPr lang="en-US" sz="2000" dirty="0" err="1"/>
              <a:t>је</a:t>
            </a:r>
            <a:r>
              <a:rPr lang="en-US" sz="2000" dirty="0"/>
              <a:t> </a:t>
            </a:r>
            <a:r>
              <a:rPr lang="en-US" sz="2000" dirty="0" err="1"/>
              <a:t>од</a:t>
            </a:r>
            <a:r>
              <a:rPr lang="en-US" sz="2000" dirty="0"/>
              <a:t> </a:t>
            </a:r>
            <a:r>
              <a:rPr lang="en-US" sz="2000" dirty="0" err="1"/>
              <a:t>суштинске</a:t>
            </a:r>
            <a:r>
              <a:rPr lang="en-US" sz="2000" dirty="0"/>
              <a:t> </a:t>
            </a:r>
            <a:r>
              <a:rPr lang="en-US" sz="2000" dirty="0" err="1"/>
              <a:t>важности</a:t>
            </a:r>
            <a:r>
              <a:rPr lang="en-US" sz="2000" dirty="0"/>
              <a:t> </a:t>
            </a:r>
            <a:r>
              <a:rPr lang="en-US" sz="2000" dirty="0" err="1"/>
              <a:t>за</a:t>
            </a:r>
            <a:r>
              <a:rPr lang="en-US" sz="2000" dirty="0"/>
              <a:t> </a:t>
            </a:r>
            <a:r>
              <a:rPr lang="en-US" sz="2000" dirty="0" err="1"/>
              <a:t>наставнике</a:t>
            </a:r>
            <a:r>
              <a:rPr lang="sr-Cyrl-RS" sz="2000" dirty="0"/>
              <a:t>/професоре</a:t>
            </a:r>
            <a:r>
              <a:rPr lang="en-US" sz="2000" dirty="0"/>
              <a:t> </a:t>
            </a:r>
            <a:r>
              <a:rPr lang="en-US" sz="2000" dirty="0" err="1"/>
              <a:t>како</a:t>
            </a:r>
            <a:r>
              <a:rPr lang="en-US" sz="2000" dirty="0"/>
              <a:t> </a:t>
            </a:r>
            <a:r>
              <a:rPr lang="en-US" sz="2000" dirty="0" err="1"/>
              <a:t>би</a:t>
            </a:r>
            <a:r>
              <a:rPr lang="en-US" sz="2000" dirty="0"/>
              <a:t> </a:t>
            </a:r>
            <a:r>
              <a:rPr lang="en-US" sz="2000" dirty="0" err="1"/>
              <a:t>створили</a:t>
            </a:r>
            <a:r>
              <a:rPr lang="en-US" sz="2000" dirty="0"/>
              <a:t> </a:t>
            </a:r>
            <a:r>
              <a:rPr lang="en-US" sz="2000" dirty="0" err="1"/>
              <a:t>уравнотежено</a:t>
            </a:r>
            <a:r>
              <a:rPr lang="en-US" sz="2000" dirty="0"/>
              <a:t> и </a:t>
            </a:r>
            <a:r>
              <a:rPr lang="en-US" sz="2000" dirty="0" err="1"/>
              <a:t>ефикасно</a:t>
            </a:r>
            <a:r>
              <a:rPr lang="en-US" sz="2000" dirty="0"/>
              <a:t> </a:t>
            </a:r>
            <a:r>
              <a:rPr lang="en-US" sz="2000" dirty="0" err="1"/>
              <a:t>окружење</a:t>
            </a:r>
            <a:r>
              <a:rPr lang="en-US" sz="2000" dirty="0"/>
              <a:t> </a:t>
            </a:r>
            <a:r>
              <a:rPr lang="en-US" sz="2000" dirty="0" err="1"/>
              <a:t>за</a:t>
            </a:r>
            <a:r>
              <a:rPr lang="en-US" sz="2000" dirty="0"/>
              <a:t> </a:t>
            </a:r>
            <a:r>
              <a:rPr lang="en-US" sz="2000" dirty="0" err="1"/>
              <a:t>учење</a:t>
            </a:r>
            <a:r>
              <a:rPr lang="en-US" sz="2000" dirty="0"/>
              <a:t> </a:t>
            </a:r>
            <a:r>
              <a:rPr lang="en-US" sz="2000" dirty="0" err="1"/>
              <a:t>које</a:t>
            </a:r>
            <a:r>
              <a:rPr lang="en-US" sz="2000" dirty="0"/>
              <a:t> </a:t>
            </a:r>
            <a:r>
              <a:rPr lang="en-US" sz="2000" dirty="0" err="1"/>
              <a:t>користи</a:t>
            </a:r>
            <a:r>
              <a:rPr lang="en-US" sz="2000" dirty="0"/>
              <a:t> </a:t>
            </a:r>
            <a:r>
              <a:rPr lang="en-US" sz="2000" dirty="0" err="1"/>
              <a:t>свим</a:t>
            </a:r>
            <a:r>
              <a:rPr lang="en-US" sz="2000" dirty="0"/>
              <a:t> </a:t>
            </a:r>
            <a:r>
              <a:rPr lang="en-US" sz="2000" dirty="0" err="1"/>
              <a:t>ученицима</a:t>
            </a:r>
            <a:r>
              <a:rPr lang="sr-Cyrl-RS" sz="2000" dirty="0"/>
              <a:t>/студентима</a:t>
            </a:r>
            <a:r>
              <a:rPr lang="en-US" sz="2000" dirty="0"/>
              <a:t>.</a:t>
            </a:r>
          </a:p>
          <a:p>
            <a:pPr algn="just" rtl="0"/>
            <a:endParaRPr lang="en-US" sz="2000" dirty="0"/>
          </a:p>
          <a:p>
            <a:pPr algn="just" rtl="0"/>
            <a:r>
              <a:rPr lang="en-US" sz="2000" dirty="0" err="1"/>
              <a:t>Важно</a:t>
            </a:r>
            <a:r>
              <a:rPr lang="en-US" sz="2000" dirty="0"/>
              <a:t> </a:t>
            </a:r>
            <a:r>
              <a:rPr lang="en-US" sz="2000" dirty="0" err="1"/>
              <a:t>је</a:t>
            </a:r>
            <a:r>
              <a:rPr lang="en-US" sz="2000" dirty="0"/>
              <a:t> </a:t>
            </a:r>
            <a:r>
              <a:rPr lang="en-US" sz="2000" dirty="0" err="1"/>
              <a:t>гледати</a:t>
            </a:r>
            <a:r>
              <a:rPr lang="en-US" sz="2000" dirty="0"/>
              <a:t> </a:t>
            </a:r>
            <a:r>
              <a:rPr lang="en-US" sz="2000" dirty="0" err="1"/>
              <a:t>даље</a:t>
            </a:r>
            <a:r>
              <a:rPr lang="en-US" sz="2000" dirty="0"/>
              <a:t> </a:t>
            </a:r>
            <a:r>
              <a:rPr lang="en-US" sz="2000" dirty="0" err="1"/>
              <a:t>од</a:t>
            </a:r>
            <a:r>
              <a:rPr lang="en-US" sz="2000" dirty="0"/>
              <a:t> </a:t>
            </a:r>
            <a:r>
              <a:rPr lang="en-US" sz="2000" dirty="0" err="1"/>
              <a:t>узбуђења</a:t>
            </a:r>
            <a:r>
              <a:rPr lang="en-US" sz="2000" dirty="0"/>
              <a:t> </a:t>
            </a:r>
            <a:r>
              <a:rPr lang="sr-Cyrl-RS" sz="2000" dirty="0"/>
              <a:t>које игре доносе</a:t>
            </a:r>
            <a:r>
              <a:rPr lang="en-US" sz="2000" dirty="0"/>
              <a:t>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 err="1"/>
              <a:t>површинском</a:t>
            </a:r>
            <a:r>
              <a:rPr lang="en-US" sz="2000" dirty="0"/>
              <a:t> </a:t>
            </a:r>
            <a:r>
              <a:rPr lang="en-US" sz="2000" dirty="0" err="1"/>
              <a:t>нивоу</a:t>
            </a:r>
            <a:r>
              <a:rPr lang="en-US" sz="2000" dirty="0"/>
              <a:t> и </a:t>
            </a:r>
            <a:r>
              <a:rPr lang="en-US" sz="2000" dirty="0" err="1"/>
              <a:t>размотрити</a:t>
            </a:r>
            <a:r>
              <a:rPr lang="en-US" sz="2000" dirty="0"/>
              <a:t> </a:t>
            </a:r>
            <a:r>
              <a:rPr lang="en-US" sz="2000" dirty="0" err="1"/>
              <a:t>дубље</a:t>
            </a:r>
            <a:r>
              <a:rPr lang="en-US" sz="2000" dirty="0"/>
              <a:t> </a:t>
            </a:r>
            <a:r>
              <a:rPr lang="en-US" sz="2000" dirty="0" err="1"/>
              <a:t>импликације</a:t>
            </a:r>
            <a:r>
              <a:rPr lang="en-US" sz="2000" dirty="0"/>
              <a:t>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 err="1"/>
              <a:t>ученике</a:t>
            </a:r>
            <a:r>
              <a:rPr lang="sr-Cyrl-RS" sz="2000" dirty="0"/>
              <a:t>/студенте</a:t>
            </a:r>
            <a:r>
              <a:rPr lang="en-US" sz="2000" dirty="0"/>
              <a:t>. </a:t>
            </a:r>
            <a:r>
              <a:rPr lang="sr-Cyrl-RS" sz="2000" dirty="0"/>
              <a:t>Пажљиво</a:t>
            </a:r>
            <a:r>
              <a:rPr lang="en-US" sz="2000" dirty="0"/>
              <a:t> </a:t>
            </a:r>
            <a:r>
              <a:rPr lang="en-US" sz="2000" dirty="0" err="1"/>
              <a:t>испитивање</a:t>
            </a:r>
            <a:r>
              <a:rPr lang="en-US" sz="2000" dirty="0"/>
              <a:t> </a:t>
            </a:r>
            <a:r>
              <a:rPr lang="en-US" sz="2000" dirty="0" err="1"/>
              <a:t>ових</a:t>
            </a:r>
            <a:r>
              <a:rPr lang="en-US" sz="2000" dirty="0"/>
              <a:t> </a:t>
            </a:r>
            <a:r>
              <a:rPr lang="en-US" sz="2000" dirty="0" err="1"/>
              <a:t>аспеката</a:t>
            </a:r>
            <a:r>
              <a:rPr lang="en-US" sz="2000" dirty="0"/>
              <a:t> </a:t>
            </a:r>
            <a:r>
              <a:rPr lang="en-US" sz="2000" dirty="0" err="1"/>
              <a:t>пружа</a:t>
            </a:r>
            <a:r>
              <a:rPr lang="en-US" sz="2000" dirty="0"/>
              <a:t> </a:t>
            </a:r>
            <a:r>
              <a:rPr lang="sr-Cyrl-RS" sz="2000" dirty="0"/>
              <a:t>битан</a:t>
            </a:r>
            <a:r>
              <a:rPr lang="en-US" sz="2000" dirty="0"/>
              <a:t> </a:t>
            </a:r>
            <a:r>
              <a:rPr lang="en-US" sz="2000" dirty="0" err="1"/>
              <a:t>увид</a:t>
            </a:r>
            <a:r>
              <a:rPr lang="en-US" sz="2000" dirty="0"/>
              <a:t> у </a:t>
            </a:r>
            <a:r>
              <a:rPr lang="en-US" sz="2000" dirty="0" err="1"/>
              <a:t>то</a:t>
            </a:r>
            <a:r>
              <a:rPr lang="en-US" sz="2000" dirty="0"/>
              <a:t> </a:t>
            </a:r>
            <a:r>
              <a:rPr lang="en-US" sz="2000" dirty="0" err="1"/>
              <a:t>да</a:t>
            </a:r>
            <a:r>
              <a:rPr lang="en-US" sz="2000" dirty="0"/>
              <a:t> </a:t>
            </a:r>
            <a:r>
              <a:rPr lang="en-US" sz="2000" dirty="0" err="1"/>
              <a:t>се</a:t>
            </a:r>
            <a:r>
              <a:rPr lang="en-US" sz="2000" dirty="0"/>
              <a:t> г</a:t>
            </a:r>
            <a:r>
              <a:rPr lang="sr-Cyrl-RS" sz="2000" dirty="0"/>
              <a:t>еј</a:t>
            </a:r>
            <a:r>
              <a:rPr lang="en-US" sz="2000" dirty="0" err="1"/>
              <a:t>мификација</a:t>
            </a:r>
            <a:r>
              <a:rPr lang="en-US" sz="2000" dirty="0"/>
              <a:t> </a:t>
            </a:r>
            <a:r>
              <a:rPr lang="en-US" sz="2000" dirty="0" err="1"/>
              <a:t>учини</a:t>
            </a:r>
            <a:r>
              <a:rPr lang="en-US" sz="2000" dirty="0"/>
              <a:t> </a:t>
            </a:r>
            <a:r>
              <a:rPr lang="en-US" sz="2000" dirty="0" err="1"/>
              <a:t>ефикаснијим</a:t>
            </a:r>
            <a:r>
              <a:rPr lang="en-US" sz="2000" dirty="0"/>
              <a:t> и </a:t>
            </a:r>
            <a:r>
              <a:rPr lang="en-US" sz="2000" dirty="0" err="1"/>
              <a:t>инклузивнијим</a:t>
            </a:r>
            <a:r>
              <a:rPr lang="en-US" sz="2000" dirty="0"/>
              <a:t> </a:t>
            </a:r>
            <a:r>
              <a:rPr lang="en-US" sz="2000" dirty="0" err="1"/>
              <a:t>алатом</a:t>
            </a:r>
            <a:r>
              <a:rPr lang="en-US" sz="2000" dirty="0"/>
              <a:t> у </a:t>
            </a:r>
            <a:r>
              <a:rPr lang="en-US" sz="2000" dirty="0" err="1"/>
              <a:t>образовању</a:t>
            </a:r>
            <a:r>
              <a:rPr lang="en-US" sz="2000" dirty="0"/>
              <a:t>.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1669E9A9-4FAD-5167-C79A-DCB89ED3CD46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l="667" r="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86837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36</a:t>
            </a:fld>
            <a:endParaRPr lang="en-US" sz="1291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336431" y="510364"/>
            <a:ext cx="10279511" cy="5189591"/>
          </a:xfrm>
        </p:spPr>
        <p:txBody>
          <a:bodyPr/>
          <a:lstStyle/>
          <a:p>
            <a:pPr algn="just" rtl="0">
              <a:lnSpc>
                <a:spcPts val="2440"/>
              </a:lnSpc>
            </a:pPr>
            <a:r>
              <a:rPr lang="en-GB" sz="2400" b="1" dirty="0" err="1">
                <a:solidFill>
                  <a:srgbClr val="8A2061"/>
                </a:solidFill>
              </a:rPr>
              <a:t>Ограничења</a:t>
            </a:r>
            <a:r>
              <a:rPr lang="en-GB" sz="2400" b="1" dirty="0">
                <a:solidFill>
                  <a:srgbClr val="8A2061"/>
                </a:solidFill>
              </a:rPr>
              <a:t> г</a:t>
            </a:r>
            <a:r>
              <a:rPr lang="sr-Cyrl-RS" sz="2400" b="1" dirty="0">
                <a:solidFill>
                  <a:srgbClr val="8A2061"/>
                </a:solidFill>
              </a:rPr>
              <a:t>еј</a:t>
            </a:r>
            <a:r>
              <a:rPr lang="en-GB" sz="2400" b="1" dirty="0" err="1">
                <a:solidFill>
                  <a:srgbClr val="8A2061"/>
                </a:solidFill>
              </a:rPr>
              <a:t>мификације</a:t>
            </a:r>
            <a:r>
              <a:rPr lang="en-GB" sz="2400" b="1" dirty="0">
                <a:solidFill>
                  <a:srgbClr val="8A2061"/>
                </a:solidFill>
              </a:rPr>
              <a:t> у </a:t>
            </a:r>
            <a:r>
              <a:rPr lang="en-GB" sz="2400" b="1" dirty="0" err="1">
                <a:solidFill>
                  <a:srgbClr val="8A2061"/>
                </a:solidFill>
              </a:rPr>
              <a:t>учењу</a:t>
            </a:r>
            <a:endParaRPr lang="en-GB" sz="2400" b="1" dirty="0">
              <a:solidFill>
                <a:srgbClr val="8A2061"/>
              </a:solidFill>
            </a:endParaRPr>
          </a:p>
          <a:p>
            <a:pPr algn="just" rtl="0">
              <a:lnSpc>
                <a:spcPts val="2440"/>
              </a:lnSpc>
            </a:pPr>
            <a:r>
              <a:rPr lang="en-US" sz="2000" b="1" dirty="0" err="1"/>
              <a:t>Ризик</a:t>
            </a:r>
            <a:r>
              <a:rPr lang="en-US" sz="2000" b="1" dirty="0"/>
              <a:t> </a:t>
            </a:r>
            <a:r>
              <a:rPr lang="en-US" sz="2000" b="1" dirty="0" err="1"/>
              <a:t>од</a:t>
            </a:r>
            <a:r>
              <a:rPr lang="en-US" sz="2000" b="1" dirty="0"/>
              <a:t> </a:t>
            </a:r>
            <a:r>
              <a:rPr lang="en-US" sz="2000" b="1" dirty="0" err="1"/>
              <a:t>пренаглашавања</a:t>
            </a:r>
            <a:r>
              <a:rPr lang="sr-Cyrl-RS" sz="2000" b="1" dirty="0"/>
              <a:t> значаја</a:t>
            </a:r>
            <a:r>
              <a:rPr lang="en-US" sz="2000" b="1" dirty="0"/>
              <a:t> </a:t>
            </a:r>
            <a:r>
              <a:rPr lang="en-US" sz="2000" b="1" dirty="0" err="1"/>
              <a:t>награда</a:t>
            </a:r>
            <a:r>
              <a:rPr lang="en-US" sz="2000" b="1" dirty="0"/>
              <a:t>:</a:t>
            </a:r>
            <a:r>
              <a:rPr lang="sr-Cyrl-RS" sz="2000" b="1" dirty="0"/>
              <a:t> </a:t>
            </a:r>
            <a:r>
              <a:rPr lang="en-US" sz="2000" dirty="0" err="1"/>
              <a:t>Једна</a:t>
            </a:r>
            <a:r>
              <a:rPr lang="en-US" sz="2000" dirty="0"/>
              <a:t> </a:t>
            </a:r>
            <a:r>
              <a:rPr lang="en-US" sz="2000" dirty="0" err="1"/>
              <a:t>од</a:t>
            </a:r>
            <a:r>
              <a:rPr lang="en-US" sz="2000" dirty="0"/>
              <a:t> </a:t>
            </a:r>
            <a:r>
              <a:rPr lang="en-US" sz="2000" dirty="0" err="1"/>
              <a:t>главних</a:t>
            </a:r>
            <a:r>
              <a:rPr lang="en-US" sz="2000" dirty="0"/>
              <a:t> </a:t>
            </a:r>
            <a:r>
              <a:rPr lang="en-US" sz="2000" dirty="0" err="1"/>
              <a:t>критика</a:t>
            </a:r>
            <a:r>
              <a:rPr lang="en-US" sz="2000" dirty="0"/>
              <a:t> </a:t>
            </a:r>
            <a:r>
              <a:rPr lang="en-US" sz="2000" dirty="0" err="1"/>
              <a:t>гејмификације</a:t>
            </a:r>
            <a:r>
              <a:rPr lang="en-US" sz="2000" dirty="0"/>
              <a:t> </a:t>
            </a:r>
            <a:r>
              <a:rPr lang="en-US" sz="2000" dirty="0" err="1"/>
              <a:t>је</a:t>
            </a:r>
            <a:r>
              <a:rPr lang="en-US" sz="2000" dirty="0"/>
              <a:t> </a:t>
            </a:r>
            <a:r>
              <a:rPr lang="en-US" sz="2000" dirty="0" err="1"/>
              <a:t>да</a:t>
            </a:r>
            <a:r>
              <a:rPr lang="en-US" sz="2000" dirty="0"/>
              <a:t> </a:t>
            </a:r>
            <a:r>
              <a:rPr lang="en-US" sz="2000" dirty="0" err="1"/>
              <a:t>може</a:t>
            </a:r>
            <a:r>
              <a:rPr lang="en-US" sz="2000" dirty="0"/>
              <a:t> </a:t>
            </a:r>
            <a:r>
              <a:rPr lang="en-US" sz="2000" dirty="0" err="1"/>
              <a:t>ставити</a:t>
            </a:r>
            <a:r>
              <a:rPr lang="en-US" sz="2000" dirty="0"/>
              <a:t> </a:t>
            </a:r>
            <a:r>
              <a:rPr lang="en-US" sz="2000" dirty="0" err="1"/>
              <a:t>превише</a:t>
            </a:r>
            <a:r>
              <a:rPr lang="en-US" sz="2000" dirty="0"/>
              <a:t> </a:t>
            </a:r>
            <a:r>
              <a:rPr lang="en-US" sz="2000" dirty="0" err="1"/>
              <a:t>нагласка</a:t>
            </a:r>
            <a:r>
              <a:rPr lang="en-US" sz="2000" dirty="0"/>
              <a:t>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 err="1"/>
              <a:t>награде</a:t>
            </a:r>
            <a:r>
              <a:rPr lang="en-US" sz="2000" dirty="0"/>
              <a:t> </a:t>
            </a:r>
            <a:r>
              <a:rPr lang="en-US" sz="2000" dirty="0" err="1"/>
              <a:t>као</a:t>
            </a:r>
            <a:r>
              <a:rPr lang="en-US" sz="2000" dirty="0"/>
              <a:t> </a:t>
            </a:r>
            <a:r>
              <a:rPr lang="en-US" sz="2000" dirty="0" err="1"/>
              <a:t>што</a:t>
            </a:r>
            <a:r>
              <a:rPr lang="en-US" sz="2000" dirty="0"/>
              <a:t> </a:t>
            </a:r>
            <a:r>
              <a:rPr lang="en-US" sz="2000" dirty="0" err="1"/>
              <a:t>су</a:t>
            </a:r>
            <a:r>
              <a:rPr lang="en-US" sz="2000" dirty="0"/>
              <a:t> </a:t>
            </a:r>
            <a:r>
              <a:rPr lang="en-US" sz="2000" dirty="0" err="1"/>
              <a:t>поени</a:t>
            </a:r>
            <a:r>
              <a:rPr lang="en-US" sz="2000" dirty="0"/>
              <a:t>, и </a:t>
            </a:r>
            <a:r>
              <a:rPr lang="en-US" sz="2000" dirty="0" err="1"/>
              <a:t>ранг-листе</a:t>
            </a:r>
            <a:r>
              <a:rPr lang="en-US" sz="2000" dirty="0"/>
              <a:t>. </a:t>
            </a:r>
            <a:r>
              <a:rPr lang="en-US" sz="2000" dirty="0" err="1"/>
              <a:t>Ова</a:t>
            </a:r>
            <a:r>
              <a:rPr lang="sr-Cyrl-RS" sz="2000" dirty="0"/>
              <a:t>акав</a:t>
            </a:r>
            <a:r>
              <a:rPr lang="en-US" sz="2000" dirty="0"/>
              <a:t> </a:t>
            </a:r>
            <a:r>
              <a:rPr lang="en-US" sz="2000" dirty="0" err="1"/>
              <a:t>фокус</a:t>
            </a:r>
            <a:r>
              <a:rPr lang="en-US" sz="2000" dirty="0"/>
              <a:t> </a:t>
            </a:r>
            <a:r>
              <a:rPr lang="en-US" sz="2000" dirty="0" err="1"/>
              <a:t>може</a:t>
            </a:r>
            <a:r>
              <a:rPr lang="en-US" sz="2000" dirty="0"/>
              <a:t> </a:t>
            </a:r>
            <a:r>
              <a:rPr lang="en-US" sz="2000" dirty="0" err="1"/>
              <a:t>потенцијално</a:t>
            </a:r>
            <a:r>
              <a:rPr lang="en-US" sz="2000" dirty="0"/>
              <a:t> </a:t>
            </a:r>
            <a:r>
              <a:rPr lang="en-US" sz="2000" dirty="0" err="1"/>
              <a:t>да</a:t>
            </a:r>
            <a:r>
              <a:rPr lang="en-US" sz="2000" dirty="0"/>
              <a:t> </a:t>
            </a:r>
            <a:r>
              <a:rPr lang="en-US" sz="2000" dirty="0" err="1"/>
              <a:t>засени</a:t>
            </a:r>
            <a:r>
              <a:rPr lang="en-US" sz="2000" dirty="0"/>
              <a:t> </a:t>
            </a:r>
            <a:r>
              <a:rPr lang="en-US" sz="2000" dirty="0" err="1"/>
              <a:t>суштинску</a:t>
            </a:r>
            <a:r>
              <a:rPr lang="en-US" sz="2000" dirty="0"/>
              <a:t> </a:t>
            </a:r>
            <a:r>
              <a:rPr lang="en-US" sz="2000" dirty="0" err="1"/>
              <a:t>вредност</a:t>
            </a:r>
            <a:r>
              <a:rPr lang="en-US" sz="2000" dirty="0"/>
              <a:t> </a:t>
            </a:r>
            <a:r>
              <a:rPr lang="en-US" sz="2000" dirty="0" err="1"/>
              <a:t>учења</a:t>
            </a:r>
            <a:r>
              <a:rPr lang="en-US" sz="2000" dirty="0"/>
              <a:t>. </a:t>
            </a:r>
            <a:r>
              <a:rPr lang="en-US" sz="2000" dirty="0" err="1"/>
              <a:t>Када</a:t>
            </a:r>
            <a:r>
              <a:rPr lang="en-US" sz="2000" dirty="0"/>
              <a:t> </a:t>
            </a:r>
            <a:r>
              <a:rPr lang="en-US" sz="2000" dirty="0" err="1"/>
              <a:t>узбуђење</a:t>
            </a:r>
            <a:r>
              <a:rPr lang="en-US" sz="2000" dirty="0"/>
              <a:t> </a:t>
            </a:r>
            <a:r>
              <a:rPr lang="en-US" sz="2000" dirty="0" err="1"/>
              <a:t>елемената</a:t>
            </a:r>
            <a:r>
              <a:rPr lang="en-US" sz="2000" dirty="0"/>
              <a:t> </a:t>
            </a:r>
            <a:r>
              <a:rPr lang="en-US" sz="2000" dirty="0" err="1"/>
              <a:t>игре</a:t>
            </a:r>
            <a:r>
              <a:rPr lang="en-US" sz="2000" dirty="0"/>
              <a:t> </a:t>
            </a:r>
            <a:r>
              <a:rPr lang="en-US" sz="2000" dirty="0" err="1"/>
              <a:t>избледи</a:t>
            </a:r>
            <a:r>
              <a:rPr lang="en-US" sz="2000" dirty="0"/>
              <a:t>, </a:t>
            </a:r>
            <a:r>
              <a:rPr lang="en-US" sz="2000" dirty="0" err="1"/>
              <a:t>ученици</a:t>
            </a:r>
            <a:r>
              <a:rPr lang="sr-Cyrl-RS" sz="2000" dirty="0"/>
              <a:t>/студенти</a:t>
            </a:r>
            <a:r>
              <a:rPr lang="en-US" sz="2000" dirty="0"/>
              <a:t> </a:t>
            </a:r>
            <a:r>
              <a:rPr lang="en-US" sz="2000" dirty="0" err="1"/>
              <a:t>могу</a:t>
            </a:r>
            <a:r>
              <a:rPr lang="sr-Cyrl-RS" sz="2000" dirty="0"/>
              <a:t> да</a:t>
            </a:r>
            <a:r>
              <a:rPr lang="en-US" sz="2000" dirty="0"/>
              <a:t> </a:t>
            </a:r>
            <a:r>
              <a:rPr lang="en-US" sz="2000" dirty="0" err="1"/>
              <a:t>изгуб</a:t>
            </a:r>
            <a:r>
              <a:rPr lang="sr-Cyrl-RS" sz="2000" dirty="0"/>
              <a:t>е</a:t>
            </a:r>
            <a:r>
              <a:rPr lang="en-US" sz="2000" dirty="0"/>
              <a:t> </a:t>
            </a:r>
            <a:r>
              <a:rPr lang="en-US" sz="2000" dirty="0" err="1"/>
              <a:t>интересовање</a:t>
            </a:r>
            <a:r>
              <a:rPr lang="en-US" sz="2000" dirty="0"/>
              <a:t> </a:t>
            </a:r>
            <a:r>
              <a:rPr lang="en-US" sz="2000" dirty="0" err="1"/>
              <a:t>за</a:t>
            </a:r>
            <a:r>
              <a:rPr lang="en-US" sz="2000" dirty="0"/>
              <a:t> </a:t>
            </a:r>
            <a:r>
              <a:rPr lang="en-US" sz="2000" dirty="0" err="1"/>
              <a:t>саму</a:t>
            </a:r>
            <a:r>
              <a:rPr lang="en-US" sz="2000" dirty="0"/>
              <a:t> </a:t>
            </a:r>
            <a:r>
              <a:rPr lang="en-US" sz="2000" dirty="0" err="1"/>
              <a:t>тему</a:t>
            </a:r>
            <a:r>
              <a:rPr lang="en-US" sz="2000" dirty="0"/>
              <a:t> </a:t>
            </a:r>
            <a:r>
              <a:rPr lang="en-US" sz="2000" dirty="0" err="1"/>
              <a:t>или</a:t>
            </a:r>
            <a:r>
              <a:rPr lang="en-US" sz="2000" dirty="0"/>
              <a:t> </a:t>
            </a:r>
            <a:r>
              <a:rPr lang="sr-Cyrl-RS" sz="2000" dirty="0"/>
              <a:t>да </a:t>
            </a:r>
            <a:r>
              <a:rPr lang="en-US" sz="2000" dirty="0" err="1"/>
              <a:t>поста</a:t>
            </a:r>
            <a:r>
              <a:rPr lang="sr-Cyrl-RS" sz="2000" dirty="0"/>
              <a:t>ну</a:t>
            </a:r>
            <a:r>
              <a:rPr lang="en-US" sz="2000" dirty="0"/>
              <a:t> </a:t>
            </a:r>
            <a:r>
              <a:rPr lang="en-US" sz="2000" dirty="0" err="1"/>
              <a:t>демотивисани</a:t>
            </a:r>
            <a:r>
              <a:rPr lang="en-US" sz="2000" dirty="0"/>
              <a:t> </a:t>
            </a:r>
            <a:r>
              <a:rPr lang="en-US" sz="2000" dirty="0" err="1"/>
              <a:t>ако</a:t>
            </a:r>
            <a:r>
              <a:rPr lang="en-US" sz="2000" dirty="0"/>
              <a:t> </a:t>
            </a:r>
            <a:r>
              <a:rPr lang="en-US" sz="2000" dirty="0" err="1"/>
              <a:t>награде</a:t>
            </a:r>
            <a:r>
              <a:rPr lang="en-US" sz="2000" dirty="0"/>
              <a:t> </a:t>
            </a:r>
            <a:r>
              <a:rPr lang="en-US" sz="2000" dirty="0" err="1"/>
              <a:t>нису</a:t>
            </a:r>
            <a:r>
              <a:rPr lang="en-US" sz="2000" dirty="0"/>
              <a:t> </a:t>
            </a:r>
            <a:r>
              <a:rPr lang="en-US" sz="2000" dirty="0" err="1"/>
              <a:t>довољно</a:t>
            </a:r>
            <a:r>
              <a:rPr lang="en-US" sz="2000" dirty="0"/>
              <a:t> </a:t>
            </a:r>
            <a:r>
              <a:rPr lang="en-US" sz="2000" dirty="0" err="1"/>
              <a:t>привлачне</a:t>
            </a:r>
            <a:r>
              <a:rPr lang="en-US" sz="2000" dirty="0"/>
              <a:t> </a:t>
            </a:r>
            <a:r>
              <a:rPr lang="en-US" sz="2000" dirty="0" err="1"/>
              <a:t>или</a:t>
            </a:r>
            <a:r>
              <a:rPr lang="en-US" sz="2000" dirty="0"/>
              <a:t> </a:t>
            </a:r>
            <a:r>
              <a:rPr lang="en-US" sz="2000" dirty="0" err="1"/>
              <a:t>достижне</a:t>
            </a:r>
            <a:r>
              <a:rPr lang="en-GB" sz="2000" dirty="0"/>
              <a:t>.</a:t>
            </a:r>
          </a:p>
          <a:p>
            <a:pPr algn="just" rtl="0">
              <a:lnSpc>
                <a:spcPts val="2440"/>
              </a:lnSpc>
            </a:pPr>
            <a:endParaRPr lang="en-GB" sz="2000" dirty="0"/>
          </a:p>
          <a:p>
            <a:pPr algn="just" rtl="0">
              <a:lnSpc>
                <a:spcPts val="2440"/>
              </a:lnSpc>
            </a:pPr>
            <a:r>
              <a:rPr lang="en-US" sz="2000" b="1" dirty="0" err="1"/>
              <a:t>Потенцијал</a:t>
            </a:r>
            <a:r>
              <a:rPr lang="en-US" sz="2000" b="1" dirty="0"/>
              <a:t> </a:t>
            </a:r>
            <a:r>
              <a:rPr lang="en-US" sz="2000" b="1" dirty="0" err="1"/>
              <a:t>за</a:t>
            </a:r>
            <a:r>
              <a:rPr lang="en-US" sz="2000" b="1" dirty="0"/>
              <a:t> </a:t>
            </a:r>
            <a:r>
              <a:rPr lang="sr-Cyrl-RS" sz="2000" b="1" dirty="0"/>
              <a:t>већу</a:t>
            </a:r>
            <a:r>
              <a:rPr lang="en-US" sz="2000" b="1" dirty="0"/>
              <a:t> </a:t>
            </a:r>
            <a:r>
              <a:rPr lang="en-US" sz="2000" b="1" dirty="0" err="1"/>
              <a:t>анксиозност</a:t>
            </a:r>
            <a:r>
              <a:rPr lang="en-US" sz="2000" b="1" dirty="0"/>
              <a:t> и </a:t>
            </a:r>
            <a:r>
              <a:rPr lang="en-US" sz="2000" b="1" dirty="0" err="1"/>
              <a:t>конкуренцију</a:t>
            </a:r>
            <a:r>
              <a:rPr lang="en-US" sz="2000" b="1" dirty="0"/>
              <a:t>:</a:t>
            </a:r>
            <a:r>
              <a:rPr lang="sr-Cyrl-RS" sz="2000" b="1" dirty="0"/>
              <a:t> </a:t>
            </a:r>
            <a:r>
              <a:rPr lang="en-US" sz="2000" dirty="0" err="1"/>
              <a:t>За</a:t>
            </a:r>
            <a:r>
              <a:rPr lang="en-US" sz="2000" dirty="0"/>
              <a:t> </a:t>
            </a:r>
            <a:r>
              <a:rPr lang="en-US" sz="2000" dirty="0" err="1"/>
              <a:t>неке</a:t>
            </a:r>
            <a:r>
              <a:rPr lang="en-US" sz="2000" dirty="0"/>
              <a:t> </a:t>
            </a:r>
            <a:r>
              <a:rPr lang="en-US" sz="2000" dirty="0" err="1"/>
              <a:t>ученике</a:t>
            </a:r>
            <a:r>
              <a:rPr lang="sr-Cyrl-RS" sz="2000" dirty="0"/>
              <a:t>/студенте</a:t>
            </a:r>
            <a:r>
              <a:rPr lang="en-US" sz="2000" dirty="0"/>
              <a:t>, </a:t>
            </a:r>
            <a:r>
              <a:rPr lang="en-US" sz="2000" dirty="0" err="1"/>
              <a:t>такмичарски</a:t>
            </a:r>
            <a:r>
              <a:rPr lang="en-US" sz="2000" dirty="0"/>
              <a:t> </a:t>
            </a:r>
            <a:r>
              <a:rPr lang="en-US" sz="2000" dirty="0" err="1"/>
              <a:t>аспекти</a:t>
            </a:r>
            <a:r>
              <a:rPr lang="en-US" sz="2000" dirty="0"/>
              <a:t> г</a:t>
            </a:r>
            <a:r>
              <a:rPr lang="sr-Cyrl-RS" sz="2000" dirty="0"/>
              <a:t>еј</a:t>
            </a:r>
            <a:r>
              <a:rPr lang="en-US" sz="2000" dirty="0" err="1"/>
              <a:t>мификације</a:t>
            </a:r>
            <a:r>
              <a:rPr lang="en-US" sz="2000" dirty="0"/>
              <a:t> </a:t>
            </a:r>
            <a:r>
              <a:rPr lang="en-US" sz="2000" dirty="0" err="1"/>
              <a:t>могу</a:t>
            </a:r>
            <a:r>
              <a:rPr lang="en-US" sz="2000" dirty="0"/>
              <a:t> д</a:t>
            </a:r>
            <a:r>
              <a:rPr lang="sr-Cyrl-RS" sz="2000" dirty="0"/>
              <a:t>а доведу</a:t>
            </a:r>
            <a:r>
              <a:rPr lang="en-US" sz="2000" dirty="0"/>
              <a:t> </a:t>
            </a:r>
            <a:r>
              <a:rPr lang="en-US" sz="2000" dirty="0" err="1"/>
              <a:t>до</a:t>
            </a:r>
            <a:r>
              <a:rPr lang="en-US" sz="2000" dirty="0"/>
              <a:t> </a:t>
            </a:r>
            <a:r>
              <a:rPr lang="en-US" sz="2000" dirty="0" err="1"/>
              <a:t>повећаног</a:t>
            </a:r>
            <a:r>
              <a:rPr lang="en-US" sz="2000" dirty="0"/>
              <a:t> </a:t>
            </a:r>
            <a:r>
              <a:rPr lang="en-US" sz="2000" dirty="0" err="1"/>
              <a:t>стреса</a:t>
            </a:r>
            <a:r>
              <a:rPr lang="en-US" sz="2000" dirty="0"/>
              <a:t> и </a:t>
            </a:r>
            <a:r>
              <a:rPr lang="en-US" sz="2000" dirty="0" err="1"/>
              <a:t>анксиозности</a:t>
            </a:r>
            <a:r>
              <a:rPr lang="en-US" sz="2000" dirty="0"/>
              <a:t>. </a:t>
            </a:r>
            <a:r>
              <a:rPr lang="en-US" sz="2000" dirty="0" err="1"/>
              <a:t>Не</a:t>
            </a:r>
            <a:r>
              <a:rPr lang="en-US" sz="2000" dirty="0"/>
              <a:t> </a:t>
            </a:r>
            <a:r>
              <a:rPr lang="en-US" sz="2000" dirty="0" err="1"/>
              <a:t>напредују</a:t>
            </a:r>
            <a:r>
              <a:rPr lang="en-US" sz="2000" dirty="0"/>
              <a:t> </a:t>
            </a:r>
            <a:r>
              <a:rPr lang="en-US" sz="2000" dirty="0" err="1"/>
              <a:t>сви</a:t>
            </a:r>
            <a:r>
              <a:rPr lang="en-US" sz="2000" dirty="0"/>
              <a:t> </a:t>
            </a:r>
            <a:r>
              <a:rPr lang="en-US" sz="2000" dirty="0" err="1"/>
              <a:t>ученици</a:t>
            </a:r>
            <a:r>
              <a:rPr lang="sr-Cyrl-RS" sz="2000" dirty="0"/>
              <a:t>/студенти</a:t>
            </a:r>
            <a:r>
              <a:rPr lang="en-US" sz="2000" dirty="0"/>
              <a:t> у </a:t>
            </a:r>
            <a:r>
              <a:rPr lang="en-US" sz="2000" dirty="0" err="1"/>
              <a:t>конкурентним</a:t>
            </a:r>
            <a:r>
              <a:rPr lang="en-US" sz="2000" dirty="0"/>
              <a:t> </a:t>
            </a:r>
            <a:r>
              <a:rPr lang="en-US" sz="2000" dirty="0" err="1"/>
              <a:t>срединама</a:t>
            </a:r>
            <a:r>
              <a:rPr lang="en-US" sz="2000" dirty="0"/>
              <a:t>; </a:t>
            </a:r>
            <a:r>
              <a:rPr lang="en-US" sz="2000" dirty="0" err="1"/>
              <a:t>неки</a:t>
            </a:r>
            <a:r>
              <a:rPr lang="en-US" sz="2000" dirty="0"/>
              <a:t> </a:t>
            </a:r>
            <a:r>
              <a:rPr lang="en-US" sz="2000" dirty="0" err="1"/>
              <a:t>могу</a:t>
            </a:r>
            <a:r>
              <a:rPr lang="en-US" sz="2000" dirty="0"/>
              <a:t> </a:t>
            </a:r>
            <a:r>
              <a:rPr lang="sr-Cyrl-RS" sz="2000" dirty="0"/>
              <a:t>да осете</a:t>
            </a:r>
            <a:r>
              <a:rPr lang="en-US" sz="2000" dirty="0"/>
              <a:t> </a:t>
            </a:r>
            <a:r>
              <a:rPr lang="en-US" sz="2000" dirty="0" err="1"/>
              <a:t>притисак</a:t>
            </a:r>
            <a:r>
              <a:rPr lang="en-US" sz="2000" dirty="0"/>
              <a:t> </a:t>
            </a:r>
            <a:r>
              <a:rPr lang="en-US" sz="2000" dirty="0" err="1"/>
              <a:t>да</a:t>
            </a:r>
            <a:r>
              <a:rPr lang="en-US" sz="2000" dirty="0"/>
              <a:t> </a:t>
            </a:r>
            <a:r>
              <a:rPr lang="en-US" sz="2000" dirty="0" err="1"/>
              <a:t>надмаше</a:t>
            </a:r>
            <a:r>
              <a:rPr lang="en-US" sz="2000" dirty="0"/>
              <a:t> </a:t>
            </a:r>
            <a:r>
              <a:rPr lang="en-US" sz="2000" dirty="0" err="1"/>
              <a:t>друге</a:t>
            </a:r>
            <a:r>
              <a:rPr lang="en-US" sz="2000" dirty="0"/>
              <a:t>, </a:t>
            </a:r>
            <a:r>
              <a:rPr lang="en-US" sz="2000" dirty="0" err="1"/>
              <a:t>што</a:t>
            </a:r>
            <a:r>
              <a:rPr lang="en-US" sz="2000" dirty="0"/>
              <a:t> </a:t>
            </a:r>
            <a:r>
              <a:rPr lang="en-US" sz="2000" dirty="0" err="1"/>
              <a:t>може</a:t>
            </a:r>
            <a:r>
              <a:rPr lang="en-US" sz="2000" dirty="0"/>
              <a:t> </a:t>
            </a:r>
            <a:r>
              <a:rPr lang="en-US" sz="2000" dirty="0" err="1"/>
              <a:t>да</a:t>
            </a:r>
            <a:r>
              <a:rPr lang="en-US" sz="2000" dirty="0"/>
              <a:t> </a:t>
            </a:r>
            <a:r>
              <a:rPr lang="en-US" sz="2000" dirty="0" err="1"/>
              <a:t>умањи</a:t>
            </a:r>
            <a:r>
              <a:rPr lang="en-US" sz="2000" dirty="0"/>
              <a:t> </a:t>
            </a:r>
            <a:r>
              <a:rPr lang="en-US" sz="2000" dirty="0" err="1"/>
              <a:t>искуство</a:t>
            </a:r>
            <a:r>
              <a:rPr lang="en-US" sz="2000" dirty="0"/>
              <a:t> </a:t>
            </a:r>
            <a:r>
              <a:rPr lang="en-US" sz="2000" dirty="0" err="1"/>
              <a:t>учења</a:t>
            </a:r>
            <a:r>
              <a:rPr lang="en-US" sz="2000" dirty="0"/>
              <a:t>. </a:t>
            </a:r>
            <a:r>
              <a:rPr lang="en-US" sz="2000" dirty="0" err="1"/>
              <a:t>Ово</a:t>
            </a:r>
            <a:r>
              <a:rPr lang="en-US" sz="2000" dirty="0"/>
              <a:t> </a:t>
            </a:r>
            <a:r>
              <a:rPr lang="en-US" sz="2000" dirty="0" err="1"/>
              <a:t>може</a:t>
            </a:r>
            <a:r>
              <a:rPr lang="en-US" sz="2000" dirty="0"/>
              <a:t> </a:t>
            </a:r>
            <a:r>
              <a:rPr lang="en-US" sz="2000" dirty="0" err="1"/>
              <a:t>бити</a:t>
            </a:r>
            <a:r>
              <a:rPr lang="en-US" sz="2000" dirty="0"/>
              <a:t> </a:t>
            </a:r>
            <a:r>
              <a:rPr lang="en-US" sz="2000" dirty="0" err="1"/>
              <a:t>посебно</a:t>
            </a:r>
            <a:r>
              <a:rPr lang="en-US" sz="2000" dirty="0"/>
              <a:t> </a:t>
            </a:r>
            <a:r>
              <a:rPr lang="en-US" sz="2000" dirty="0" err="1"/>
              <a:t>проблематично</a:t>
            </a:r>
            <a:r>
              <a:rPr lang="en-US" sz="2000" dirty="0"/>
              <a:t> </a:t>
            </a:r>
            <a:r>
              <a:rPr lang="en-US" sz="2000" dirty="0" err="1"/>
              <a:t>ако</a:t>
            </a:r>
            <a:r>
              <a:rPr lang="en-US" sz="2000" dirty="0"/>
              <a:t> </a:t>
            </a:r>
            <a:r>
              <a:rPr lang="en-US" sz="2000" dirty="0" err="1"/>
              <a:t>елементи</a:t>
            </a:r>
            <a:r>
              <a:rPr lang="en-US" sz="2000" dirty="0"/>
              <a:t> г</a:t>
            </a:r>
            <a:r>
              <a:rPr lang="sr-Cyrl-RS" sz="2000" dirty="0"/>
              <a:t>еј</a:t>
            </a:r>
            <a:r>
              <a:rPr lang="en-US" sz="2000" dirty="0" err="1"/>
              <a:t>мификације</a:t>
            </a:r>
            <a:r>
              <a:rPr lang="en-US" sz="2000" dirty="0"/>
              <a:t> </a:t>
            </a:r>
            <a:r>
              <a:rPr lang="en-US" sz="2000" dirty="0" err="1"/>
              <a:t>не</a:t>
            </a:r>
            <a:r>
              <a:rPr lang="en-US" sz="2000" dirty="0"/>
              <a:t> </a:t>
            </a:r>
            <a:r>
              <a:rPr lang="en-US" sz="2000" dirty="0" err="1"/>
              <a:t>прихватају</a:t>
            </a:r>
            <a:r>
              <a:rPr lang="en-US" sz="2000" dirty="0"/>
              <a:t> </a:t>
            </a:r>
            <a:r>
              <a:rPr lang="en-US" sz="2000" dirty="0" err="1"/>
              <a:t>различите</a:t>
            </a:r>
            <a:r>
              <a:rPr lang="en-US" sz="2000" dirty="0"/>
              <a:t> </a:t>
            </a:r>
            <a:r>
              <a:rPr lang="en-US" sz="2000" dirty="0" err="1"/>
              <a:t>нивое</a:t>
            </a:r>
            <a:r>
              <a:rPr lang="en-US" sz="2000" dirty="0"/>
              <a:t> </a:t>
            </a:r>
            <a:r>
              <a:rPr lang="en-US" sz="2000" dirty="0" err="1"/>
              <a:t>вештина</a:t>
            </a:r>
            <a:r>
              <a:rPr lang="en-US" sz="2000" dirty="0"/>
              <a:t> и </a:t>
            </a:r>
            <a:r>
              <a:rPr lang="en-US" sz="2000" dirty="0" err="1"/>
              <a:t>темпо</a:t>
            </a:r>
            <a:r>
              <a:rPr lang="en-US" sz="2000" dirty="0"/>
              <a:t> </a:t>
            </a:r>
            <a:r>
              <a:rPr lang="en-US" sz="2000" dirty="0" err="1"/>
              <a:t>учења</a:t>
            </a:r>
            <a:r>
              <a:rPr lang="en-US" sz="2000" dirty="0"/>
              <a:t>.</a:t>
            </a:r>
          </a:p>
          <a:p>
            <a:pPr algn="just" rtl="0">
              <a:lnSpc>
                <a:spcPts val="2440"/>
              </a:lnSpc>
            </a:pPr>
            <a:endParaRPr lang="en-US" sz="2000" dirty="0"/>
          </a:p>
          <a:p>
            <a:pPr algn="just" rtl="0">
              <a:lnSpc>
                <a:spcPts val="2440"/>
              </a:lnSpc>
            </a:pPr>
            <a:r>
              <a:rPr lang="en-US" sz="2000" b="1" dirty="0" err="1"/>
              <a:t>Проблеми</a:t>
            </a:r>
            <a:r>
              <a:rPr lang="en-US" sz="2000" b="1" dirty="0"/>
              <a:t> </a:t>
            </a:r>
            <a:r>
              <a:rPr lang="en-US" sz="2000" b="1" dirty="0" err="1"/>
              <a:t>приступачности</a:t>
            </a:r>
            <a:r>
              <a:rPr lang="en-US" sz="2000" b="1" dirty="0"/>
              <a:t> и </a:t>
            </a:r>
            <a:r>
              <a:rPr lang="en-US" sz="2000" b="1" dirty="0" err="1"/>
              <a:t>правичности</a:t>
            </a:r>
            <a:r>
              <a:rPr lang="en-US" sz="2000" b="1" dirty="0"/>
              <a:t>:</a:t>
            </a:r>
            <a:r>
              <a:rPr lang="sr-Cyrl-RS" sz="2000" b="1" dirty="0"/>
              <a:t> </a:t>
            </a:r>
            <a:r>
              <a:rPr lang="en-US" sz="2000" dirty="0"/>
              <a:t>Г</a:t>
            </a:r>
            <a:r>
              <a:rPr lang="sr-Cyrl-RS" sz="2000" dirty="0"/>
              <a:t>ејм</a:t>
            </a:r>
            <a:r>
              <a:rPr lang="en-US" sz="2000" dirty="0" err="1"/>
              <a:t>ификација</a:t>
            </a:r>
            <a:r>
              <a:rPr lang="en-US" sz="2000" dirty="0"/>
              <a:t> </a:t>
            </a:r>
            <a:r>
              <a:rPr lang="en-US" sz="2000" dirty="0" err="1"/>
              <a:t>се</a:t>
            </a:r>
            <a:r>
              <a:rPr lang="en-US" sz="2000" dirty="0"/>
              <a:t> </a:t>
            </a:r>
            <a:r>
              <a:rPr lang="en-US" sz="2000" dirty="0" err="1"/>
              <a:t>често</a:t>
            </a:r>
            <a:r>
              <a:rPr lang="en-US" sz="2000" dirty="0"/>
              <a:t> </a:t>
            </a:r>
            <a:r>
              <a:rPr lang="en-US" sz="2000" dirty="0" err="1"/>
              <a:t>ослања</a:t>
            </a:r>
            <a:r>
              <a:rPr lang="en-US" sz="2000" dirty="0"/>
              <a:t>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 err="1"/>
              <a:t>дигиталне</a:t>
            </a:r>
            <a:r>
              <a:rPr lang="en-US" sz="2000" dirty="0"/>
              <a:t> </a:t>
            </a:r>
            <a:r>
              <a:rPr lang="en-US" sz="2000" dirty="0" err="1"/>
              <a:t>платформе</a:t>
            </a:r>
            <a:r>
              <a:rPr lang="en-US" sz="2000" dirty="0"/>
              <a:t> и </a:t>
            </a:r>
            <a:r>
              <a:rPr lang="en-US" sz="2000" dirty="0" err="1"/>
              <a:t>технологије</a:t>
            </a:r>
            <a:r>
              <a:rPr lang="en-US" sz="2000" dirty="0"/>
              <a:t> </a:t>
            </a:r>
            <a:r>
              <a:rPr lang="en-US" sz="2000" dirty="0" err="1"/>
              <a:t>које</a:t>
            </a:r>
            <a:r>
              <a:rPr lang="en-US" sz="2000" dirty="0"/>
              <a:t> </a:t>
            </a:r>
            <a:r>
              <a:rPr lang="en-US" sz="2000" dirty="0" err="1"/>
              <a:t>можда</a:t>
            </a:r>
            <a:r>
              <a:rPr lang="en-US" sz="2000" dirty="0"/>
              <a:t> </a:t>
            </a:r>
            <a:r>
              <a:rPr lang="en-US" sz="2000" dirty="0" err="1"/>
              <a:t>нису</a:t>
            </a:r>
            <a:r>
              <a:rPr lang="en-US" sz="2000" dirty="0"/>
              <a:t> </a:t>
            </a:r>
            <a:r>
              <a:rPr lang="en-US" sz="2000" dirty="0" err="1"/>
              <a:t>доступне</a:t>
            </a:r>
            <a:r>
              <a:rPr lang="en-US" sz="2000" dirty="0"/>
              <a:t> </a:t>
            </a:r>
            <a:r>
              <a:rPr lang="en-US" sz="2000" dirty="0" err="1"/>
              <a:t>свим</a:t>
            </a:r>
            <a:r>
              <a:rPr lang="en-US" sz="2000" dirty="0"/>
              <a:t> </a:t>
            </a:r>
            <a:r>
              <a:rPr lang="en-US" sz="2000" dirty="0" err="1"/>
              <a:t>ученицима</a:t>
            </a:r>
            <a:r>
              <a:rPr lang="sr-Cyrl-RS" sz="2000" dirty="0"/>
              <a:t>/студентима</a:t>
            </a:r>
            <a:r>
              <a:rPr lang="en-US" sz="2000" dirty="0"/>
              <a:t>, </a:t>
            </a:r>
            <a:r>
              <a:rPr lang="en-US" sz="2000" dirty="0" err="1"/>
              <a:t>посебно</a:t>
            </a:r>
            <a:r>
              <a:rPr lang="en-US" sz="2000" dirty="0"/>
              <a:t> у </a:t>
            </a:r>
            <a:r>
              <a:rPr lang="en-US" sz="2000" dirty="0" err="1"/>
              <a:t>образовним</a:t>
            </a:r>
            <a:r>
              <a:rPr lang="en-US" sz="2000" dirty="0"/>
              <a:t> </a:t>
            </a:r>
            <a:r>
              <a:rPr lang="en-US" sz="2000" dirty="0" err="1"/>
              <a:t>окружењима</a:t>
            </a:r>
            <a:r>
              <a:rPr lang="en-US" sz="2000" dirty="0"/>
              <a:t> </a:t>
            </a:r>
            <a:r>
              <a:rPr lang="en-US" sz="2000" dirty="0" err="1"/>
              <a:t>са</a:t>
            </a:r>
            <a:r>
              <a:rPr lang="en-US" sz="2000" dirty="0"/>
              <a:t> </a:t>
            </a:r>
            <a:r>
              <a:rPr lang="en-US" sz="2000" dirty="0" err="1"/>
              <a:t>недовољно</a:t>
            </a:r>
            <a:r>
              <a:rPr lang="en-US" sz="2000" dirty="0"/>
              <a:t> </a:t>
            </a:r>
            <a:r>
              <a:rPr lang="en-US" sz="2000" dirty="0" err="1"/>
              <a:t>ресурса</a:t>
            </a:r>
            <a:r>
              <a:rPr lang="en-US" sz="2000" dirty="0"/>
              <a:t>. </a:t>
            </a:r>
            <a:r>
              <a:rPr lang="en-US" sz="2000" dirty="0" err="1"/>
              <a:t>Ово</a:t>
            </a:r>
            <a:r>
              <a:rPr lang="en-US" sz="2000" dirty="0"/>
              <a:t> </a:t>
            </a:r>
            <a:r>
              <a:rPr lang="en-US" sz="2000" dirty="0" err="1"/>
              <a:t>може</a:t>
            </a:r>
            <a:r>
              <a:rPr lang="en-US" sz="2000" dirty="0"/>
              <a:t> </a:t>
            </a:r>
            <a:r>
              <a:rPr lang="en-US" sz="2000" dirty="0" err="1"/>
              <a:t>створити</a:t>
            </a:r>
            <a:r>
              <a:rPr lang="en-US" sz="2000" dirty="0"/>
              <a:t> </a:t>
            </a:r>
            <a:r>
              <a:rPr lang="en-US" sz="2000" dirty="0" err="1"/>
              <a:t>диспаритете</a:t>
            </a:r>
            <a:r>
              <a:rPr lang="en-US" sz="2000" dirty="0"/>
              <a:t> у </a:t>
            </a:r>
            <a:r>
              <a:rPr lang="en-US" sz="2000" dirty="0" err="1"/>
              <a:t>могућностима</a:t>
            </a:r>
            <a:r>
              <a:rPr lang="en-US" sz="2000" dirty="0"/>
              <a:t> и </a:t>
            </a:r>
            <a:r>
              <a:rPr lang="en-US" sz="2000" dirty="0" err="1"/>
              <a:t>исходима</a:t>
            </a:r>
            <a:r>
              <a:rPr lang="en-US" sz="2000" dirty="0"/>
              <a:t> </a:t>
            </a:r>
            <a:r>
              <a:rPr lang="en-US" sz="2000" dirty="0" err="1"/>
              <a:t>учења</a:t>
            </a:r>
            <a:r>
              <a:rPr lang="en-US" sz="2000" dirty="0"/>
              <a:t>, </a:t>
            </a:r>
            <a:r>
              <a:rPr lang="en-US" sz="2000" dirty="0" err="1"/>
              <a:t>погоршавајући</a:t>
            </a:r>
            <a:r>
              <a:rPr lang="en-US" sz="2000" dirty="0"/>
              <a:t> </a:t>
            </a:r>
            <a:r>
              <a:rPr lang="en-US" sz="2000" dirty="0" err="1"/>
              <a:t>постојеће</a:t>
            </a:r>
            <a:r>
              <a:rPr lang="en-US" sz="2000" dirty="0"/>
              <a:t> </a:t>
            </a:r>
            <a:r>
              <a:rPr lang="en-US" sz="2000" dirty="0" err="1"/>
              <a:t>неједнакости</a:t>
            </a:r>
            <a:r>
              <a:rPr lang="en-US" sz="2000" dirty="0"/>
              <a:t>. </a:t>
            </a:r>
            <a:r>
              <a:rPr lang="en-US" sz="2000" dirty="0" err="1"/>
              <a:t>Штавише</a:t>
            </a:r>
            <a:r>
              <a:rPr lang="en-US" sz="2000" dirty="0"/>
              <a:t>, </a:t>
            </a:r>
            <a:r>
              <a:rPr lang="en-US" sz="2000" dirty="0" err="1"/>
              <a:t>дизајнирање</a:t>
            </a:r>
            <a:r>
              <a:rPr lang="en-US" sz="2000" dirty="0"/>
              <a:t> </a:t>
            </a:r>
            <a:r>
              <a:rPr lang="en-US" sz="2000" dirty="0" err="1"/>
              <a:t>висококвалитетних</a:t>
            </a:r>
            <a:r>
              <a:rPr lang="en-US" sz="2000" dirty="0"/>
              <a:t> г</a:t>
            </a:r>
            <a:r>
              <a:rPr lang="sr-Cyrl-RS" sz="2000" dirty="0"/>
              <a:t>еј</a:t>
            </a:r>
            <a:r>
              <a:rPr lang="en-US" sz="2000" dirty="0" err="1"/>
              <a:t>мификованих</a:t>
            </a:r>
            <a:r>
              <a:rPr lang="en-US" sz="2000" dirty="0"/>
              <a:t> </a:t>
            </a:r>
            <a:r>
              <a:rPr lang="en-US" sz="2000" dirty="0" err="1"/>
              <a:t>искустава</a:t>
            </a:r>
            <a:r>
              <a:rPr lang="en-US" sz="2000" dirty="0"/>
              <a:t> </a:t>
            </a:r>
            <a:r>
              <a:rPr lang="en-US" sz="2000" dirty="0" err="1"/>
              <a:t>учења</a:t>
            </a:r>
            <a:r>
              <a:rPr lang="en-US" sz="2000" dirty="0"/>
              <a:t> </a:t>
            </a:r>
            <a:r>
              <a:rPr lang="en-US" sz="2000" dirty="0" err="1"/>
              <a:t>може</a:t>
            </a:r>
            <a:r>
              <a:rPr lang="en-US" sz="2000" dirty="0"/>
              <a:t> </a:t>
            </a:r>
            <a:r>
              <a:rPr lang="en-US" sz="2000" dirty="0" err="1"/>
              <a:t>бити</a:t>
            </a:r>
            <a:r>
              <a:rPr lang="en-US" sz="2000" dirty="0"/>
              <a:t> </a:t>
            </a:r>
            <a:r>
              <a:rPr lang="en-US" sz="2000" dirty="0" err="1"/>
              <a:t>скупо</a:t>
            </a:r>
            <a:r>
              <a:rPr lang="en-US" sz="2000" dirty="0"/>
              <a:t> и </a:t>
            </a:r>
            <a:r>
              <a:rPr lang="en-US" sz="2000" dirty="0" err="1"/>
              <a:t>дуготрајно</a:t>
            </a:r>
            <a:r>
              <a:rPr lang="en-US" sz="2000" dirty="0"/>
              <a:t>, </a:t>
            </a:r>
            <a:r>
              <a:rPr lang="en-US" sz="2000" dirty="0" err="1"/>
              <a:t>што</a:t>
            </a:r>
            <a:r>
              <a:rPr lang="en-US" sz="2000" dirty="0"/>
              <a:t> </a:t>
            </a:r>
            <a:r>
              <a:rPr lang="en-US" sz="2000" dirty="0" err="1"/>
              <a:t>можда</a:t>
            </a:r>
            <a:r>
              <a:rPr lang="en-US" sz="2000" dirty="0"/>
              <a:t> </a:t>
            </a:r>
            <a:r>
              <a:rPr lang="en-US" sz="2000" dirty="0" err="1"/>
              <a:t>није</a:t>
            </a:r>
            <a:r>
              <a:rPr lang="en-US" sz="2000" dirty="0"/>
              <a:t> </a:t>
            </a:r>
            <a:r>
              <a:rPr lang="en-US" sz="2000" dirty="0" err="1"/>
              <a:t>изводљиво</a:t>
            </a:r>
            <a:r>
              <a:rPr lang="en-US" sz="2000" dirty="0"/>
              <a:t> </a:t>
            </a:r>
            <a:r>
              <a:rPr lang="en-US" sz="2000" dirty="0" err="1"/>
              <a:t>за</a:t>
            </a:r>
            <a:r>
              <a:rPr lang="en-US" sz="2000" dirty="0"/>
              <a:t> </a:t>
            </a:r>
            <a:r>
              <a:rPr lang="en-US" sz="2000" dirty="0" err="1"/>
              <a:t>све</a:t>
            </a:r>
            <a:r>
              <a:rPr lang="en-US" sz="2000" dirty="0"/>
              <a:t> </a:t>
            </a:r>
            <a:r>
              <a:rPr lang="en-US" sz="2000" dirty="0" err="1"/>
              <a:t>образовне</a:t>
            </a:r>
            <a:r>
              <a:rPr lang="en-US" sz="2000" dirty="0"/>
              <a:t> </a:t>
            </a:r>
            <a:r>
              <a:rPr lang="en-US" sz="2000" dirty="0" err="1"/>
              <a:t>институције</a:t>
            </a:r>
            <a:r>
              <a:rPr lang="en-US" sz="2000" dirty="0"/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168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8E47D9-1B6F-AAE7-CACA-29D7755266A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pPr algn="l" rtl="0"/>
            <a:r>
              <a:rPr lang="en-IE" dirty="0"/>
              <a:t>ГЛЕДАЈТЕ</a:t>
            </a:r>
            <a:r>
              <a:rPr lang="sr-Cyrl-RS" dirty="0"/>
              <a:t> </a:t>
            </a:r>
            <a:r>
              <a:rPr lang="en-IE" dirty="0"/>
              <a:t>- ГАМИФИКАЦИЈА У УЧЕЊУ НА ДЕЛУ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2419737-C45C-AB83-7FB1-D51F96E172EF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pPr algn="l" rtl="0"/>
            <a:r>
              <a:rPr lang="en-IE" dirty="0" err="1"/>
              <a:t>Кликните</a:t>
            </a:r>
            <a:r>
              <a:rPr lang="en-IE" dirty="0"/>
              <a:t> </a:t>
            </a:r>
            <a:r>
              <a:rPr lang="en-IE" dirty="0" err="1"/>
              <a:t>на</a:t>
            </a:r>
            <a:r>
              <a:rPr lang="en-IE" dirty="0"/>
              <a:t> </a:t>
            </a:r>
            <a:r>
              <a:rPr lang="en-IE" dirty="0" err="1"/>
              <a:t>видео</a:t>
            </a:r>
            <a:r>
              <a:rPr lang="en-IE" dirty="0"/>
              <a:t> </a:t>
            </a:r>
            <a:r>
              <a:rPr lang="sr-Cyrl-RS" dirty="0"/>
              <a:t>линк</a:t>
            </a:r>
            <a:r>
              <a:rPr lang="en-IE" dirty="0"/>
              <a:t> </a:t>
            </a:r>
            <a:r>
              <a:rPr lang="en-IE" dirty="0" err="1"/>
              <a:t>на</a:t>
            </a:r>
            <a:r>
              <a:rPr lang="en-IE" dirty="0"/>
              <a:t> </a:t>
            </a:r>
            <a:r>
              <a:rPr lang="en-IE" dirty="0" err="1"/>
              <a:t>слици</a:t>
            </a:r>
            <a:r>
              <a:rPr lang="en-IE" dirty="0"/>
              <a:t> </a:t>
            </a:r>
            <a:r>
              <a:rPr lang="en-IE" dirty="0" err="1"/>
              <a:t>или</a:t>
            </a:r>
            <a:r>
              <a:rPr lang="en-IE" dirty="0"/>
              <a:t> </a:t>
            </a:r>
            <a:r>
              <a:rPr lang="en-IE" dirty="0" err="1"/>
              <a:t>испод</a:t>
            </a:r>
            <a:r>
              <a:rPr lang="en-IE" dirty="0"/>
              <a:t> </a:t>
            </a:r>
            <a:r>
              <a:rPr lang="en-IE" dirty="0" err="1"/>
              <a:t>за</a:t>
            </a:r>
            <a:r>
              <a:rPr lang="en-IE" dirty="0"/>
              <a:t> </a:t>
            </a:r>
            <a:r>
              <a:rPr lang="en-IE" dirty="0" err="1"/>
              <a:t>неке</a:t>
            </a:r>
            <a:r>
              <a:rPr lang="en-IE" dirty="0"/>
              <a:t> </a:t>
            </a:r>
            <a:r>
              <a:rPr lang="en-IE" dirty="0" err="1"/>
              <a:t>идеје</a:t>
            </a:r>
            <a:r>
              <a:rPr lang="en-IE" dirty="0"/>
              <a:t> о </a:t>
            </a:r>
            <a:r>
              <a:rPr lang="en-IE" dirty="0" err="1"/>
              <a:t>томе</a:t>
            </a:r>
            <a:r>
              <a:rPr lang="en-IE" dirty="0"/>
              <a:t> </a:t>
            </a:r>
            <a:r>
              <a:rPr lang="en-IE" dirty="0" err="1"/>
              <a:t>како</a:t>
            </a:r>
            <a:r>
              <a:rPr lang="en-IE" dirty="0"/>
              <a:t> </a:t>
            </a:r>
            <a:r>
              <a:rPr lang="en-IE" dirty="0" err="1"/>
              <a:t>можете</a:t>
            </a:r>
            <a:r>
              <a:rPr lang="en-IE" dirty="0"/>
              <a:t> </a:t>
            </a:r>
            <a:r>
              <a:rPr lang="sr-Cyrl-RS" dirty="0"/>
              <a:t>да искористите</a:t>
            </a:r>
            <a:r>
              <a:rPr lang="en-IE" dirty="0"/>
              <a:t> г</a:t>
            </a:r>
            <a:r>
              <a:rPr lang="sr-Cyrl-RS" dirty="0"/>
              <a:t>еј</a:t>
            </a:r>
            <a:r>
              <a:rPr lang="en-IE" dirty="0" err="1"/>
              <a:t>мификацију</a:t>
            </a:r>
            <a:r>
              <a:rPr lang="en-IE" dirty="0"/>
              <a:t> </a:t>
            </a:r>
            <a:r>
              <a:rPr lang="en-IE" dirty="0" err="1"/>
              <a:t>са</a:t>
            </a:r>
            <a:r>
              <a:rPr lang="en-IE" dirty="0"/>
              <a:t> </a:t>
            </a:r>
            <a:r>
              <a:rPr lang="en-IE" dirty="0" err="1"/>
              <a:t>својим</a:t>
            </a:r>
            <a:r>
              <a:rPr lang="en-IE" dirty="0"/>
              <a:t> </a:t>
            </a:r>
            <a:r>
              <a:rPr lang="en-IE" dirty="0" err="1"/>
              <a:t>ученицима</a:t>
            </a:r>
            <a:r>
              <a:rPr lang="sr-Cyrl-RS" dirty="0"/>
              <a:t>/студентима:</a:t>
            </a:r>
            <a:endParaRPr lang="en-IE" dirty="0"/>
          </a:p>
          <a:p>
            <a:pPr algn="l" rtl="0"/>
            <a:endParaRPr lang="en-IE" dirty="0"/>
          </a:p>
          <a:p>
            <a:r>
              <a:rPr lang="en-IE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https://www.youtube.com/watch?v=-UXsuofrUdk</a:t>
            </a:r>
            <a:endParaRPr lang="en-IE" dirty="0"/>
          </a:p>
          <a:p>
            <a:pPr algn="l" rtl="0"/>
            <a:endParaRPr lang="en-IE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22B2504-E1EF-5EFE-A17D-A9C9E91CBCC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  <p:txBody>
          <a:bodyPr/>
          <a:lstStyle/>
          <a:p>
            <a:pPr algn="l" rtl="0"/>
            <a:endParaRPr lang="en-IE"/>
          </a:p>
        </p:txBody>
      </p:sp>
      <p:pic>
        <p:nvPicPr>
          <p:cNvPr id="3" name="Online Media 2" title="4 Ways to Gamify your Classroom to Engage Students">
            <a:hlinkClick r:id="" action="ppaction://media"/>
            <a:extLst>
              <a:ext uri="{FF2B5EF4-FFF2-40B4-BE49-F238E27FC236}">
                <a16:creationId xmlns:a16="http://schemas.microsoft.com/office/drawing/2014/main" id="{D9A3A4E5-CD0A-504F-604F-DA9096D3C9A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329732" y="3108173"/>
            <a:ext cx="4862267" cy="287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3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2B43CF9-E79A-D126-9E02-E5CFDB72A78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l="54079" r="18975"/>
          <a:stretch/>
        </p:blipFill>
        <p:spPr>
          <a:xfrm>
            <a:off x="884606" y="0"/>
            <a:ext cx="2038209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38</a:t>
            </a:fld>
            <a:endParaRPr lang="en-US" sz="1291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FCCA58-E6AE-D030-CB6C-0809439C7D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96830" y="266700"/>
            <a:ext cx="11019112" cy="1219325"/>
          </a:xfrm>
          <a:gradFill flip="none" rotWithShape="1">
            <a:gsLst>
              <a:gs pos="99000">
                <a:srgbClr val="1C1442"/>
              </a:gs>
              <a:gs pos="14000">
                <a:srgbClr val="186BA8"/>
              </a:gs>
              <a:gs pos="68000">
                <a:srgbClr val="8A206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ctr"/>
          <a:lstStyle/>
          <a:p>
            <a:pPr algn="l" rtl="0"/>
            <a:r>
              <a:rPr lang="sr-Cyrl-RS" sz="3600" dirty="0">
                <a:solidFill>
                  <a:schemeClr val="bg1"/>
                </a:solidFill>
              </a:rPr>
              <a:t>Процена</a:t>
            </a:r>
            <a:r>
              <a:rPr lang="en-GB" sz="3600" dirty="0">
                <a:solidFill>
                  <a:schemeClr val="bg1"/>
                </a:solidFill>
              </a:rPr>
              <a:t>, </a:t>
            </a:r>
            <a:r>
              <a:rPr lang="en-GB" sz="3600" dirty="0" err="1">
                <a:solidFill>
                  <a:schemeClr val="bg1"/>
                </a:solidFill>
              </a:rPr>
              <a:t>повратне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информације</a:t>
            </a:r>
            <a:r>
              <a:rPr lang="en-GB" sz="3600" dirty="0">
                <a:solidFill>
                  <a:schemeClr val="bg1"/>
                </a:solidFill>
              </a:rPr>
              <a:t> и </a:t>
            </a:r>
            <a:r>
              <a:rPr lang="en-GB" sz="3600" dirty="0" err="1">
                <a:solidFill>
                  <a:schemeClr val="bg1"/>
                </a:solidFill>
              </a:rPr>
              <a:t>развој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наставног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плана</a:t>
            </a:r>
            <a:r>
              <a:rPr lang="en-GB" sz="3600" dirty="0">
                <a:solidFill>
                  <a:schemeClr val="bg1"/>
                </a:solidFill>
              </a:rPr>
              <a:t> и </a:t>
            </a:r>
            <a:r>
              <a:rPr lang="en-GB" sz="3600" dirty="0" err="1">
                <a:solidFill>
                  <a:schemeClr val="bg1"/>
                </a:solidFill>
              </a:rPr>
              <a:t>програма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за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sr-Cyrl-RS" sz="3600" dirty="0">
                <a:solidFill>
                  <a:schemeClr val="bg1"/>
                </a:solidFill>
              </a:rPr>
              <a:t>вештине за 21. век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BC65BD6-5C07-465C-464E-356322CA048C}"/>
              </a:ext>
            </a:extLst>
          </p:cNvPr>
          <p:cNvSpPr txBox="1">
            <a:spLocks/>
          </p:cNvSpPr>
          <p:nvPr/>
        </p:nvSpPr>
        <p:spPr>
          <a:xfrm>
            <a:off x="1193353" y="4821566"/>
            <a:ext cx="1831508" cy="1358352"/>
          </a:xfrm>
          <a:prstGeom prst="rect">
            <a:avLst/>
          </a:prstGeom>
        </p:spPr>
        <p:txBody>
          <a:bodyPr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9600" b="1">
                <a:solidFill>
                  <a:schemeClr val="bg1"/>
                </a:solidFill>
              </a:rPr>
              <a:t>05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89F647-5E91-0482-CA55-4D9EDC5C8D68}"/>
              </a:ext>
            </a:extLst>
          </p:cNvPr>
          <p:cNvSpPr txBox="1"/>
          <p:nvPr/>
        </p:nvSpPr>
        <p:spPr>
          <a:xfrm>
            <a:off x="3058386" y="1577150"/>
            <a:ext cx="894311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sr-Cyrl-RS" sz="2000" dirty="0">
                <a:solidFill>
                  <a:srgbClr val="1C1442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Процена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повратне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информације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контексту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вештина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21.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века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(21ЦС)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захтевају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нијансиран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приступ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који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превазилази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традиционалне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метрике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процену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ширег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спектра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способности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ученика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исхода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учења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Што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тиче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вештина за 21. век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повратна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информација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постаје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критичан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дијалог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који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помаже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ученицима</a:t>
            </a:r>
            <a:r>
              <a:rPr lang="sr-Cyrl-RS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/студентима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усаврше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своје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вештине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подстичући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начин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размишљања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сталном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побољшању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отпорности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суочавању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изазовима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 rtl="0"/>
            <a:endParaRPr lang="en-GB" sz="2000" b="0" i="0" dirty="0">
              <a:solidFill>
                <a:srgbClr val="1C1442"/>
              </a:solidFill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/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међувремену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развој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наставног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плана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програма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вештине за 21. век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захтева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проактивну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динамичну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стратегију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остане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складу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технолошким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напретком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друштвеним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променама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растућим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потребама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радне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снаге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Наставници</a:t>
            </a:r>
            <a:r>
              <a:rPr lang="sr-Cyrl-RS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/професори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морају да се анга</a:t>
            </a:r>
            <a:r>
              <a:rPr lang="sr-Cyrl-RS" sz="2000" dirty="0">
                <a:solidFill>
                  <a:srgbClr val="1C1442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</a:t>
            </a:r>
            <a:r>
              <a:rPr lang="sr-Cyrl-RS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ују на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сталном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професионалном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развоју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сара</a:t>
            </a:r>
            <a:r>
              <a:rPr lang="sr-Cyrl-RS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дњи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колегама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стручњацима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привреде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</a:t>
            </a:r>
            <a:r>
              <a:rPr lang="sr-Cyrl-RS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морају да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укључ</a:t>
            </a:r>
            <a:r>
              <a:rPr lang="sr-Cyrl-RS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актуелна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истраживања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образовне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трендове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планирање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курикулума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Ово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осигурава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наставни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план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програм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остаје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релевантан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ефикасан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опремању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ученика</a:t>
            </a:r>
            <a:r>
              <a:rPr lang="sr-Cyrl-RS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/студената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вештинама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неопходним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успех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свету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који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брзо</a:t>
            </a:r>
            <a:r>
              <a:rPr lang="en-GB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мења</a:t>
            </a:r>
            <a:r>
              <a:rPr lang="sr-Cyrl-RS" sz="2000" b="0" i="0" dirty="0">
                <a:solidFill>
                  <a:srgbClr val="1C14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000" b="0" i="0" dirty="0">
              <a:solidFill>
                <a:srgbClr val="1C1442"/>
              </a:solidFill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/>
            <a:endParaRPr lang="en-GB" sz="2000" dirty="0">
              <a:solidFill>
                <a:srgbClr val="1C1442"/>
              </a:solidFill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/>
            <a:endParaRPr lang="en-IE" sz="2000" dirty="0">
              <a:solidFill>
                <a:srgbClr val="1C144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6866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FCCA58-E6AE-D030-CB6C-0809439C7D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54280" y="523876"/>
            <a:ext cx="11118645" cy="1206070"/>
          </a:xfrm>
          <a:gradFill flip="none" rotWithShape="1">
            <a:gsLst>
              <a:gs pos="99000">
                <a:srgbClr val="1C1442"/>
              </a:gs>
              <a:gs pos="14000">
                <a:srgbClr val="186BA8"/>
              </a:gs>
              <a:gs pos="68000">
                <a:srgbClr val="8A206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ctr"/>
          <a:lstStyle/>
          <a:p>
            <a:pPr algn="l" rtl="0"/>
            <a:r>
              <a:rPr lang="en-GB" sz="3600" dirty="0" err="1">
                <a:solidFill>
                  <a:schemeClr val="bg1"/>
                </a:solidFill>
              </a:rPr>
              <a:t>Процена</a:t>
            </a:r>
            <a:r>
              <a:rPr lang="en-GB" sz="3600" dirty="0">
                <a:solidFill>
                  <a:schemeClr val="bg1"/>
                </a:solidFill>
              </a:rPr>
              <a:t> и </a:t>
            </a:r>
            <a:r>
              <a:rPr lang="en-GB" sz="3600" dirty="0" err="1">
                <a:solidFill>
                  <a:schemeClr val="bg1"/>
                </a:solidFill>
              </a:rPr>
              <a:t>повратне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информације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за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en-GB" sz="3600" dirty="0" err="1">
                <a:solidFill>
                  <a:schemeClr val="bg1"/>
                </a:solidFill>
              </a:rPr>
              <a:t>вештине</a:t>
            </a:r>
            <a:r>
              <a:rPr lang="en-GB" sz="3600" dirty="0">
                <a:solidFill>
                  <a:schemeClr val="bg1"/>
                </a:solidFill>
              </a:rPr>
              <a:t> </a:t>
            </a:r>
            <a:r>
              <a:rPr lang="sr-Cyrl-RS" dirty="0">
                <a:solidFill>
                  <a:schemeClr val="bg1"/>
                </a:solidFill>
              </a:rPr>
              <a:t>за </a:t>
            </a:r>
            <a:r>
              <a:rPr lang="en-GB" sz="3600" dirty="0">
                <a:solidFill>
                  <a:schemeClr val="bg1"/>
                </a:solidFill>
              </a:rPr>
              <a:t>21. </a:t>
            </a:r>
            <a:r>
              <a:rPr lang="en-GB" sz="3600" dirty="0" err="1">
                <a:solidFill>
                  <a:schemeClr val="bg1"/>
                </a:solidFill>
              </a:rPr>
              <a:t>век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39</a:t>
            </a:fld>
            <a:endParaRPr lang="en-US" sz="1291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BC65BD6-5C07-465C-464E-356322CA048C}"/>
              </a:ext>
            </a:extLst>
          </p:cNvPr>
          <p:cNvSpPr txBox="1">
            <a:spLocks/>
          </p:cNvSpPr>
          <p:nvPr/>
        </p:nvSpPr>
        <p:spPr>
          <a:xfrm>
            <a:off x="1193353" y="4821566"/>
            <a:ext cx="1831508" cy="1358352"/>
          </a:xfrm>
          <a:prstGeom prst="rect">
            <a:avLst/>
          </a:prstGeom>
        </p:spPr>
        <p:txBody>
          <a:bodyPr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9600" b="1">
                <a:solidFill>
                  <a:schemeClr val="bg1"/>
                </a:solidFill>
              </a:rPr>
              <a:t>06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736C67-2640-5760-C042-745A7C424EEE}"/>
              </a:ext>
            </a:extLst>
          </p:cNvPr>
          <p:cNvSpPr txBox="1"/>
          <p:nvPr/>
        </p:nvSpPr>
        <p:spPr>
          <a:xfrm>
            <a:off x="854280" y="2066884"/>
            <a:ext cx="11118645" cy="5083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Како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желимо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припремимо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ученике</a:t>
            </a:r>
            <a:r>
              <a:rPr lang="sr-Cyrl-RS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/студенте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сложен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свет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суштинске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је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важности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применимо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иновативне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методе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процене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које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могу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прецизно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проценити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вештине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као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што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критичко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мишљење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креативност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сарадња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комуникација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Неки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занимљиви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механизми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процене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које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треба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 се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размотр</a:t>
            </a:r>
            <a:r>
              <a:rPr lang="sr-Cyrl-RS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42900" indent="-342900" algn="just" rtl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b="1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Процен</a:t>
            </a:r>
            <a:r>
              <a:rPr lang="sr-Cyrl-RS" sz="2000" b="1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GB" sz="2000" b="1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заснован</a:t>
            </a:r>
            <a:r>
              <a:rPr lang="sr-Cyrl-RS" sz="2000" b="1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GB" sz="2000" b="1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GB" sz="2000" b="1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учинку</a:t>
            </a:r>
            <a:r>
              <a:rPr lang="sr-Cyrl-RS" sz="2000" b="1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кој</a:t>
            </a:r>
            <a:r>
              <a:rPr lang="sr-Cyrl-RS" sz="2000" kern="1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подразумева</a:t>
            </a:r>
            <a:r>
              <a:rPr lang="sr-Cyrl-RS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да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учени</a:t>
            </a:r>
            <a:r>
              <a:rPr lang="sr-Cyrl-RS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ци/студенти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заврше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задатак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или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пројекат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који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демонстрира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њихову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компетенцију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критичком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размишљању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решавању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проблема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другим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вештинама за 21. век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just" rtl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b="1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Дигитални</a:t>
            </a:r>
            <a:r>
              <a:rPr lang="en-GB" sz="2000" b="1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портфолио</a:t>
            </a:r>
            <a:r>
              <a:rPr lang="sr-Cyrl-RS" sz="2000" b="1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који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kern="1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је </a:t>
            </a:r>
            <a:r>
              <a:rPr lang="en-GB" sz="2000" kern="1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sr-Cyrl-RS" sz="2000" kern="1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урирана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колекција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ученичког/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студентског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рада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учења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раста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различитим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областима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вештина за 21. век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just" rtl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r-Cyrl-RS" sz="2000" b="1" kern="1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GB" sz="2000" b="1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ршњачке</a:t>
            </a:r>
            <a:r>
              <a:rPr lang="en-GB" sz="2000" b="1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процене</a:t>
            </a:r>
            <a:r>
              <a:rPr lang="sr-Cyrl-RS" sz="2000" b="1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кој</a:t>
            </a:r>
            <a:r>
              <a:rPr lang="sr-Cyrl-RS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омогућавају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ученицима</a:t>
            </a:r>
            <a:r>
              <a:rPr lang="sr-Cyrl-RS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/студентима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међусобно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процењују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могу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подстаћи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критичку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анализу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вештине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комуникације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just" rtl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b="1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Самопроцена</a:t>
            </a:r>
            <a:r>
              <a:rPr lang="sr-Cyrl-RS" sz="2000" b="1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кој</a:t>
            </a:r>
            <a:r>
              <a:rPr lang="sr-Cyrl-RS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подстиче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ученике</a:t>
            </a:r>
            <a:r>
              <a:rPr lang="sr-Cyrl-RS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/студенте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процене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сопствени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промовисати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саморефлексију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лични</a:t>
            </a:r>
            <a:r>
              <a:rPr lang="en-GB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раст</a:t>
            </a:r>
            <a:r>
              <a:rPr lang="sr-Cyrl-RS" sz="2000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000" kern="100" dirty="0">
              <a:solidFill>
                <a:srgbClr val="1C144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/>
            <a:endParaRPr lang="en-GB" b="0" i="0" dirty="0">
              <a:solidFill>
                <a:srgbClr val="1C1442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1109523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One big red thumbtack in front of many smaller black thumbtacks">
            <a:extLst>
              <a:ext uri="{FF2B5EF4-FFF2-40B4-BE49-F238E27FC236}">
                <a16:creationId xmlns:a16="http://schemas.microsoft.com/office/drawing/2014/main" id="{7D76F483-8061-7C85-D277-D28AA979C3AE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t="11420" b="11420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EE1CFF-6D78-B2CC-BCAF-9C1B4C112C3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73875" y="1238250"/>
            <a:ext cx="10644249" cy="1800707"/>
          </a:xfrm>
          <a:solidFill>
            <a:srgbClr val="60A9DD"/>
          </a:solidFill>
        </p:spPr>
        <p:txBody>
          <a:bodyPr/>
          <a:lstStyle/>
          <a:p>
            <a:pPr algn="ctr" rtl="0"/>
            <a:br>
              <a:rPr lang="en-GB" dirty="0"/>
            </a:br>
            <a:r>
              <a:rPr lang="sr-Cyrl-RS" dirty="0"/>
              <a:t>„</a:t>
            </a:r>
            <a:r>
              <a:rPr lang="en-GB" dirty="0" err="1"/>
              <a:t>Учити</a:t>
            </a:r>
            <a:r>
              <a:rPr lang="en-GB" dirty="0"/>
              <a:t> </a:t>
            </a:r>
            <a:r>
              <a:rPr lang="en-GB" dirty="0" err="1"/>
              <a:t>значи</a:t>
            </a:r>
            <a:r>
              <a:rPr lang="en-GB" dirty="0"/>
              <a:t> </a:t>
            </a:r>
            <a:r>
              <a:rPr lang="en-GB" dirty="0" err="1"/>
              <a:t>двапут</a:t>
            </a:r>
            <a:r>
              <a:rPr lang="en-GB" dirty="0"/>
              <a:t> </a:t>
            </a:r>
            <a:r>
              <a:rPr lang="en-GB" dirty="0" err="1"/>
              <a:t>учити</a:t>
            </a:r>
            <a:r>
              <a:rPr lang="en-GB" dirty="0"/>
              <a:t>.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GB" dirty="0"/>
              <a:t> </a:t>
            </a:r>
            <a:r>
              <a:rPr lang="en-GB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GB" dirty="0"/>
              <a:t> </a:t>
            </a:r>
            <a:r>
              <a:rPr lang="en-GB" dirty="0" err="1"/>
              <a:t>Јосепх</a:t>
            </a:r>
            <a:r>
              <a:rPr lang="en-GB" dirty="0"/>
              <a:t> </a:t>
            </a:r>
            <a:r>
              <a:rPr lang="en-GB" dirty="0" err="1"/>
              <a:t>Јоуберт</a:t>
            </a:r>
            <a:endParaRPr lang="en-I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D89250-9E4C-D324-AE06-7D3CCFAD9707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10800000">
            <a:off x="773875" y="1060050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657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DE1BF4B-2B2C-9477-2D73-70D5323FBFAB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5905" r="25905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579C0D-5E49-6C63-42EA-0BCE0945E8B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pPr algn="l" rtl="0"/>
            <a:r>
              <a:rPr lang="en-GB" sz="3600" b="1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Процене</a:t>
            </a:r>
            <a:r>
              <a:rPr lang="en-GB" sz="3600" b="1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засноване</a:t>
            </a:r>
            <a:r>
              <a:rPr lang="en-GB" sz="3600" b="1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GB" sz="3600" b="1" kern="10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kern="10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учинку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D4CB43-F5A6-8827-90B0-F59C2A4F5F92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621429" y="2603038"/>
            <a:ext cx="4939670" cy="3569161"/>
          </a:xfrm>
        </p:spPr>
        <p:txBody>
          <a:bodyPr/>
          <a:lstStyle/>
          <a:p>
            <a:pPr algn="just"/>
            <a:r>
              <a:rPr lang="en-GB" sz="1600" dirty="0" err="1"/>
              <a:t>Процене</a:t>
            </a:r>
            <a:r>
              <a:rPr lang="en-GB" sz="1600" dirty="0"/>
              <a:t> </a:t>
            </a:r>
            <a:r>
              <a:rPr lang="en-GB" sz="1600" dirty="0" err="1"/>
              <a:t>засноване</a:t>
            </a:r>
            <a:r>
              <a:rPr lang="en-GB" sz="1600" dirty="0"/>
              <a:t> </a:t>
            </a:r>
            <a:r>
              <a:rPr lang="en-GB" sz="1600" dirty="0" err="1"/>
              <a:t>на</a:t>
            </a:r>
            <a:r>
              <a:rPr lang="en-GB" sz="1600" dirty="0"/>
              <a:t> </a:t>
            </a:r>
            <a:r>
              <a:rPr lang="en-GB" sz="1600" dirty="0" err="1"/>
              <a:t>учинку</a:t>
            </a:r>
            <a:r>
              <a:rPr lang="en-GB" sz="1600" dirty="0"/>
              <a:t> </a:t>
            </a:r>
            <a:r>
              <a:rPr lang="en-GB" sz="1600" dirty="0" err="1"/>
              <a:t>се</a:t>
            </a:r>
            <a:r>
              <a:rPr lang="sr-Cyrl-RS" sz="1600" dirty="0"/>
              <a:t> </a:t>
            </a:r>
            <a:r>
              <a:rPr lang="en-GB" sz="1600" dirty="0" err="1"/>
              <a:t>могу</a:t>
            </a:r>
            <a:r>
              <a:rPr lang="en-GB" sz="1600" dirty="0"/>
              <a:t> </a:t>
            </a:r>
            <a:r>
              <a:rPr lang="en-GB" sz="1600" dirty="0" err="1"/>
              <a:t>користити</a:t>
            </a:r>
            <a:r>
              <a:rPr lang="en-GB" sz="1600" dirty="0"/>
              <a:t> </a:t>
            </a:r>
            <a:r>
              <a:rPr lang="en-GB" sz="1600" dirty="0" err="1"/>
              <a:t>за</a:t>
            </a:r>
            <a:r>
              <a:rPr lang="en-GB" sz="1600" dirty="0"/>
              <a:t> </a:t>
            </a:r>
            <a:r>
              <a:rPr lang="en-GB" sz="1600" dirty="0" err="1"/>
              <a:t>процену</a:t>
            </a:r>
            <a:r>
              <a:rPr lang="en-GB" sz="1600" dirty="0"/>
              <a:t> </a:t>
            </a:r>
            <a:r>
              <a:rPr lang="en-GB" sz="1600" dirty="0" err="1"/>
              <a:t>способности</a:t>
            </a:r>
            <a:r>
              <a:rPr lang="en-GB" sz="1600" dirty="0"/>
              <a:t> </a:t>
            </a:r>
            <a:r>
              <a:rPr lang="en-GB" sz="1600" dirty="0" err="1"/>
              <a:t>ученика</a:t>
            </a:r>
            <a:r>
              <a:rPr lang="sr-Cyrl-RS" sz="1600" dirty="0"/>
              <a:t>/студента</a:t>
            </a:r>
            <a:r>
              <a:rPr lang="en-GB" sz="1600" dirty="0"/>
              <a:t> </a:t>
            </a:r>
            <a:r>
              <a:rPr lang="en-GB" sz="1600" dirty="0" err="1"/>
              <a:t>да</a:t>
            </a:r>
            <a:r>
              <a:rPr lang="en-GB" sz="1600" dirty="0"/>
              <a:t> </a:t>
            </a:r>
            <a:r>
              <a:rPr lang="en-GB" sz="1600" dirty="0" err="1"/>
              <a:t>примене</a:t>
            </a:r>
            <a:r>
              <a:rPr lang="en-GB" sz="1600" dirty="0"/>
              <a:t> </a:t>
            </a:r>
            <a:r>
              <a:rPr lang="en-GB" sz="1600" dirty="0" err="1"/>
              <a:t>вештине</a:t>
            </a:r>
            <a:r>
              <a:rPr lang="en-GB" sz="1600" dirty="0"/>
              <a:t> </a:t>
            </a:r>
            <a:r>
              <a:rPr lang="en-GB" sz="1600" dirty="0" err="1"/>
              <a:t>као</a:t>
            </a:r>
            <a:r>
              <a:rPr lang="en-GB" sz="1600" dirty="0"/>
              <a:t> </a:t>
            </a:r>
            <a:r>
              <a:rPr lang="en-GB" sz="1600" dirty="0" err="1"/>
              <a:t>што</a:t>
            </a:r>
            <a:r>
              <a:rPr lang="en-GB" sz="1600" dirty="0"/>
              <a:t> </a:t>
            </a:r>
            <a:r>
              <a:rPr lang="en-GB" sz="1600" dirty="0" err="1"/>
              <a:t>су</a:t>
            </a:r>
            <a:r>
              <a:rPr lang="en-GB" sz="1600" dirty="0"/>
              <a:t> </a:t>
            </a:r>
            <a:r>
              <a:rPr lang="en-GB" sz="1600" dirty="0" err="1"/>
              <a:t>критичко</a:t>
            </a:r>
            <a:r>
              <a:rPr lang="en-GB" sz="1600" dirty="0"/>
              <a:t> </a:t>
            </a:r>
            <a:r>
              <a:rPr lang="en-GB" sz="1600" dirty="0" err="1"/>
              <a:t>размишљање</a:t>
            </a:r>
            <a:r>
              <a:rPr lang="en-GB" sz="1600" dirty="0"/>
              <a:t> и </a:t>
            </a:r>
            <a:r>
              <a:rPr lang="en-GB" sz="1600" dirty="0" err="1"/>
              <a:t>решавање</a:t>
            </a:r>
            <a:r>
              <a:rPr lang="en-GB" sz="1600" dirty="0"/>
              <a:t> </a:t>
            </a:r>
            <a:r>
              <a:rPr lang="en-GB" sz="1600" dirty="0" err="1"/>
              <a:t>проблема</a:t>
            </a:r>
            <a:r>
              <a:rPr lang="en-GB" sz="1600" dirty="0"/>
              <a:t> </a:t>
            </a:r>
            <a:r>
              <a:rPr lang="en-GB" sz="1600" dirty="0" err="1"/>
              <a:t>кроз</a:t>
            </a:r>
            <a:r>
              <a:rPr lang="en-GB" sz="1600" dirty="0"/>
              <a:t> </a:t>
            </a:r>
            <a:r>
              <a:rPr lang="en-GB" sz="1600" dirty="0" err="1"/>
              <a:t>задатке</a:t>
            </a:r>
            <a:r>
              <a:rPr lang="en-GB" sz="1600" dirty="0"/>
              <a:t> </a:t>
            </a:r>
            <a:r>
              <a:rPr lang="en-GB" sz="1600" dirty="0" err="1"/>
              <a:t>или</a:t>
            </a:r>
            <a:r>
              <a:rPr lang="en-GB" sz="1600" dirty="0"/>
              <a:t> </a:t>
            </a:r>
            <a:r>
              <a:rPr lang="en-GB" sz="1600" dirty="0" err="1"/>
              <a:t>пројекте</a:t>
            </a:r>
            <a:r>
              <a:rPr lang="en-GB" sz="1600" dirty="0"/>
              <a:t>. </a:t>
            </a:r>
            <a:r>
              <a:rPr lang="en-GB" sz="1600" dirty="0" err="1"/>
              <a:t>За</a:t>
            </a:r>
            <a:r>
              <a:rPr lang="en-GB" sz="1600" dirty="0"/>
              <a:t> </a:t>
            </a:r>
            <a:r>
              <a:rPr lang="en-GB" sz="1600" dirty="0" err="1"/>
              <a:t>ефикасну</a:t>
            </a:r>
            <a:r>
              <a:rPr lang="en-GB" sz="1600" dirty="0"/>
              <a:t> </a:t>
            </a:r>
            <a:r>
              <a:rPr lang="en-GB" sz="1600" dirty="0" err="1"/>
              <a:t>примену</a:t>
            </a:r>
            <a:r>
              <a:rPr lang="en-GB" sz="1600" dirty="0"/>
              <a:t> у </a:t>
            </a:r>
            <a:r>
              <a:rPr lang="en-GB" sz="1600" dirty="0" err="1"/>
              <a:t>настави</a:t>
            </a:r>
            <a:r>
              <a:rPr lang="en-GB" sz="1600" dirty="0"/>
              <a:t> </a:t>
            </a:r>
            <a:r>
              <a:rPr lang="sr-Cyrl-RS" sz="1600" dirty="0"/>
              <a:t>вештина за 21. век</a:t>
            </a:r>
            <a:r>
              <a:rPr lang="en-GB" sz="1600" dirty="0"/>
              <a:t>, </a:t>
            </a:r>
            <a:r>
              <a:rPr lang="en-GB" sz="1600" dirty="0" err="1"/>
              <a:t>потребно</a:t>
            </a:r>
            <a:r>
              <a:rPr lang="en-GB" sz="1600" dirty="0"/>
              <a:t> </a:t>
            </a:r>
            <a:r>
              <a:rPr lang="en-GB" sz="1600" dirty="0" err="1"/>
              <a:t>је</a:t>
            </a:r>
            <a:r>
              <a:rPr lang="en-GB" sz="1600" dirty="0"/>
              <a:t> </a:t>
            </a:r>
            <a:r>
              <a:rPr lang="en-GB" sz="1600" dirty="0" err="1"/>
              <a:t>да</a:t>
            </a:r>
            <a:r>
              <a:rPr lang="en-GB" sz="1600" dirty="0"/>
              <a:t> </a:t>
            </a:r>
            <a:r>
              <a:rPr lang="en-GB" sz="1600" dirty="0" err="1"/>
              <a:t>размотримо</a:t>
            </a:r>
            <a:r>
              <a:rPr lang="en-GB" sz="1600" dirty="0"/>
              <a:t> </a:t>
            </a:r>
            <a:r>
              <a:rPr lang="en-GB" sz="1600" dirty="0" err="1"/>
              <a:t>јасне</a:t>
            </a:r>
            <a:r>
              <a:rPr lang="en-GB" sz="1600" dirty="0"/>
              <a:t> </a:t>
            </a:r>
            <a:r>
              <a:rPr lang="en-GB" sz="1600" dirty="0" err="1"/>
              <a:t>критеријуме</a:t>
            </a:r>
            <a:r>
              <a:rPr lang="en-GB" sz="1600" dirty="0"/>
              <a:t> и </a:t>
            </a:r>
            <a:r>
              <a:rPr lang="en-GB" sz="1600" dirty="0" err="1"/>
              <a:t>одредимо</a:t>
            </a:r>
            <a:r>
              <a:rPr lang="en-GB" sz="1600" dirty="0"/>
              <a:t> </a:t>
            </a:r>
            <a:r>
              <a:rPr lang="en-GB" sz="1600" dirty="0" err="1"/>
              <a:t>жељене</a:t>
            </a:r>
            <a:r>
              <a:rPr lang="en-GB" sz="1600" dirty="0"/>
              <a:t> </a:t>
            </a:r>
            <a:r>
              <a:rPr lang="en-GB" sz="1600" dirty="0" err="1"/>
              <a:t>исходе</a:t>
            </a:r>
            <a:r>
              <a:rPr lang="en-GB" sz="1600" dirty="0"/>
              <a:t>, </a:t>
            </a:r>
            <a:r>
              <a:rPr lang="sr-Cyrl-RS" sz="1600" dirty="0"/>
              <a:t>да интегришемо</a:t>
            </a:r>
            <a:r>
              <a:rPr lang="en-GB" sz="1600" dirty="0"/>
              <a:t> </a:t>
            </a:r>
            <a:r>
              <a:rPr lang="en-GB" sz="1600" dirty="0" err="1"/>
              <a:t>проблем</a:t>
            </a:r>
            <a:r>
              <a:rPr lang="sr-Cyrl-RS" sz="1600" dirty="0"/>
              <a:t>е</a:t>
            </a:r>
            <a:r>
              <a:rPr lang="en-GB" sz="1600" dirty="0"/>
              <a:t> </a:t>
            </a:r>
            <a:r>
              <a:rPr lang="en-GB" sz="1600" dirty="0" err="1"/>
              <a:t>из</a:t>
            </a:r>
            <a:r>
              <a:rPr lang="en-GB" sz="1600" dirty="0"/>
              <a:t> </a:t>
            </a:r>
            <a:r>
              <a:rPr lang="en-GB" sz="1600" dirty="0" err="1"/>
              <a:t>стварног</a:t>
            </a:r>
            <a:r>
              <a:rPr lang="en-GB" sz="1600" dirty="0"/>
              <a:t> </a:t>
            </a:r>
            <a:r>
              <a:rPr lang="en-GB" sz="1600" dirty="0" err="1"/>
              <a:t>света</a:t>
            </a:r>
            <a:r>
              <a:rPr lang="en-GB" sz="1600" dirty="0"/>
              <a:t> </a:t>
            </a:r>
            <a:r>
              <a:rPr lang="en-GB" sz="1600" dirty="0" err="1"/>
              <a:t>како</a:t>
            </a:r>
            <a:r>
              <a:rPr lang="en-GB" sz="1600" dirty="0"/>
              <a:t> </a:t>
            </a:r>
            <a:r>
              <a:rPr lang="en-GB" sz="1600" dirty="0" err="1"/>
              <a:t>бисмо</a:t>
            </a:r>
            <a:r>
              <a:rPr lang="en-GB" sz="1600" dirty="0"/>
              <a:t> </a:t>
            </a:r>
            <a:r>
              <a:rPr lang="en-GB" sz="1600" dirty="0" err="1"/>
              <a:t>повећали</a:t>
            </a:r>
            <a:r>
              <a:rPr lang="en-GB" sz="1600" dirty="0"/>
              <a:t> </a:t>
            </a:r>
            <a:r>
              <a:rPr lang="en-GB" sz="1600" dirty="0" err="1"/>
              <a:t>релевантност</a:t>
            </a:r>
            <a:r>
              <a:rPr lang="en-GB" sz="1600" dirty="0"/>
              <a:t>, </a:t>
            </a:r>
            <a:r>
              <a:rPr lang="sr-Cyrl-RS" sz="1600" dirty="0"/>
              <a:t>и обезбедили </a:t>
            </a:r>
            <a:r>
              <a:rPr lang="en-GB" sz="1600" dirty="0" err="1"/>
              <a:t>структурисан</a:t>
            </a:r>
            <a:r>
              <a:rPr lang="sr-Cyrl-RS" sz="1600" dirty="0"/>
              <a:t>е</a:t>
            </a:r>
            <a:r>
              <a:rPr lang="en-GB" sz="1600" dirty="0"/>
              <a:t> </a:t>
            </a:r>
            <a:r>
              <a:rPr lang="en-GB" sz="1600" dirty="0" err="1"/>
              <a:t>повратн</a:t>
            </a:r>
            <a:r>
              <a:rPr lang="sr-Cyrl-RS" sz="1600" dirty="0"/>
              <a:t>е</a:t>
            </a:r>
            <a:r>
              <a:rPr lang="en-GB" sz="1600" dirty="0"/>
              <a:t> </a:t>
            </a:r>
            <a:r>
              <a:rPr lang="en-GB" sz="1600" dirty="0" err="1"/>
              <a:t>информациј</a:t>
            </a:r>
            <a:r>
              <a:rPr lang="sr-Cyrl-RS" sz="1600" dirty="0"/>
              <a:t>е </a:t>
            </a:r>
            <a:r>
              <a:rPr lang="en-GB" sz="1600" dirty="0" err="1"/>
              <a:t>кој</a:t>
            </a:r>
            <a:r>
              <a:rPr lang="sr-Cyrl-RS" sz="1600" dirty="0"/>
              <a:t>е</a:t>
            </a:r>
            <a:r>
              <a:rPr lang="en-GB" sz="1600" dirty="0"/>
              <a:t> </a:t>
            </a:r>
            <a:r>
              <a:rPr lang="en-GB" sz="1600" dirty="0" err="1"/>
              <a:t>ће</a:t>
            </a:r>
            <a:r>
              <a:rPr lang="sr-Cyrl-RS" sz="1600" dirty="0"/>
              <a:t> усмерити </a:t>
            </a:r>
            <a:r>
              <a:rPr lang="en-GB" sz="1600" dirty="0" err="1"/>
              <a:t>рефлексију</a:t>
            </a:r>
            <a:r>
              <a:rPr lang="en-GB" sz="1600" dirty="0"/>
              <a:t> и </a:t>
            </a:r>
            <a:r>
              <a:rPr lang="en-GB" sz="1600" dirty="0" err="1"/>
              <a:t>раст</a:t>
            </a:r>
            <a:r>
              <a:rPr lang="en-GB" sz="1600" dirty="0"/>
              <a:t> </a:t>
            </a:r>
            <a:r>
              <a:rPr lang="en-GB" sz="1600" dirty="0" err="1"/>
              <a:t>ученика</a:t>
            </a:r>
            <a:r>
              <a:rPr lang="sr-Cyrl-RS" sz="1600" dirty="0"/>
              <a:t> или студената</a:t>
            </a:r>
            <a:r>
              <a:rPr lang="en-GB" sz="1600" dirty="0"/>
              <a:t>.</a:t>
            </a:r>
          </a:p>
          <a:p>
            <a:pPr algn="just" rtl="0"/>
            <a:endParaRPr lang="en-GB" sz="1600" dirty="0"/>
          </a:p>
          <a:p>
            <a:pPr algn="just"/>
            <a:r>
              <a:rPr lang="en-GB" sz="1600" dirty="0" err="1"/>
              <a:t>Подстицање</a:t>
            </a:r>
            <a:r>
              <a:rPr lang="en-GB" sz="1600" dirty="0"/>
              <a:t> </a:t>
            </a:r>
            <a:r>
              <a:rPr lang="en-GB" sz="1600" dirty="0" err="1"/>
              <a:t>сарадње</a:t>
            </a:r>
            <a:r>
              <a:rPr lang="en-GB" sz="1600" dirty="0"/>
              <a:t> </a:t>
            </a:r>
            <a:r>
              <a:rPr lang="en-GB" sz="1600" dirty="0" err="1"/>
              <a:t>на</a:t>
            </a:r>
            <a:r>
              <a:rPr lang="en-GB" sz="1600" dirty="0"/>
              <a:t> </a:t>
            </a:r>
            <a:r>
              <a:rPr lang="en-GB" sz="1600" dirty="0" err="1"/>
              <a:t>пројектима</a:t>
            </a:r>
            <a:r>
              <a:rPr lang="en-GB" sz="1600" dirty="0"/>
              <a:t> </a:t>
            </a:r>
            <a:r>
              <a:rPr lang="en-GB" sz="1600" dirty="0" err="1"/>
              <a:t>је</a:t>
            </a:r>
            <a:r>
              <a:rPr lang="en-GB" sz="1600" dirty="0"/>
              <a:t> </a:t>
            </a:r>
            <a:r>
              <a:rPr lang="en-GB" sz="1600" dirty="0" err="1"/>
              <a:t>такође</a:t>
            </a:r>
            <a:r>
              <a:rPr lang="en-GB" sz="1600" dirty="0"/>
              <a:t> </a:t>
            </a:r>
            <a:r>
              <a:rPr lang="en-GB" sz="1600" dirty="0" err="1"/>
              <a:t>важно</a:t>
            </a:r>
            <a:r>
              <a:rPr lang="sr-Cyrl-RS" sz="1600" dirty="0"/>
              <a:t> и </a:t>
            </a:r>
            <a:r>
              <a:rPr lang="en-GB" sz="1600" dirty="0" err="1"/>
              <a:t>такође</a:t>
            </a:r>
            <a:r>
              <a:rPr lang="en-GB" sz="1600" dirty="0"/>
              <a:t> </a:t>
            </a:r>
            <a:r>
              <a:rPr lang="en-GB" sz="1600" dirty="0" err="1"/>
              <a:t>може</a:t>
            </a:r>
            <a:r>
              <a:rPr lang="en-GB" sz="1600" dirty="0"/>
              <a:t> </a:t>
            </a:r>
            <a:r>
              <a:rPr lang="en-GB" sz="1600" dirty="0" err="1"/>
              <a:t>да</a:t>
            </a:r>
            <a:r>
              <a:rPr lang="en-GB" sz="1600" dirty="0"/>
              <a:t> </a:t>
            </a:r>
            <a:r>
              <a:rPr lang="en-GB" sz="1600" dirty="0" err="1"/>
              <a:t>подстакне</a:t>
            </a:r>
            <a:r>
              <a:rPr lang="en-GB" sz="1600" dirty="0"/>
              <a:t> </a:t>
            </a:r>
            <a:r>
              <a:rPr lang="en-GB" sz="1600" dirty="0" err="1"/>
              <a:t>вештине</a:t>
            </a:r>
            <a:r>
              <a:rPr lang="en-GB" sz="1600" dirty="0"/>
              <a:t> </a:t>
            </a:r>
            <a:r>
              <a:rPr lang="en-GB" sz="1600" dirty="0" err="1"/>
              <a:t>тимског</a:t>
            </a:r>
            <a:r>
              <a:rPr lang="en-GB" sz="1600" dirty="0"/>
              <a:t> </a:t>
            </a:r>
            <a:r>
              <a:rPr lang="en-GB" sz="1600" dirty="0" err="1"/>
              <a:t>рада</a:t>
            </a:r>
            <a:r>
              <a:rPr lang="en-GB" sz="1600" dirty="0"/>
              <a:t> </a:t>
            </a:r>
            <a:r>
              <a:rPr lang="en-GB" sz="1600" dirty="0" err="1"/>
              <a:t>које</a:t>
            </a:r>
            <a:r>
              <a:rPr lang="en-GB" sz="1600" dirty="0"/>
              <a:t> </a:t>
            </a:r>
            <a:r>
              <a:rPr lang="en-GB" sz="1600" dirty="0" err="1"/>
              <a:t>су</a:t>
            </a:r>
            <a:r>
              <a:rPr lang="en-GB" sz="1600" dirty="0"/>
              <a:t> </a:t>
            </a:r>
            <a:r>
              <a:rPr lang="en-GB" sz="1600" dirty="0" err="1"/>
              <a:t>суштинске</a:t>
            </a:r>
            <a:r>
              <a:rPr lang="en-GB" sz="1600" dirty="0"/>
              <a:t> </a:t>
            </a:r>
            <a:r>
              <a:rPr lang="en-GB" sz="1600" dirty="0" err="1"/>
              <a:t>компоненте</a:t>
            </a:r>
            <a:r>
              <a:rPr lang="en-GB" sz="1600" dirty="0"/>
              <a:t> </a:t>
            </a:r>
            <a:r>
              <a:rPr lang="sr-Cyrl-RS" sz="1600" dirty="0"/>
              <a:t>вештина за 21. век</a:t>
            </a:r>
            <a:r>
              <a:rPr lang="en-GB" sz="1600" dirty="0"/>
              <a:t>.</a:t>
            </a:r>
            <a:endParaRPr lang="en-IE" sz="1600" dirty="0"/>
          </a:p>
        </p:txBody>
      </p:sp>
    </p:spTree>
    <p:extLst>
      <p:ext uri="{BB962C8B-B14F-4D97-AF65-F5344CB8AC3E}">
        <p14:creationId xmlns:p14="http://schemas.microsoft.com/office/powerpoint/2010/main" val="27274741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0A5A285-9482-AF20-9A8F-7E02CC9363E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pPr algn="l" rtl="0"/>
            <a:r>
              <a:rPr lang="en-IE" dirty="0"/>
              <a:t>У </a:t>
            </a:r>
            <a:r>
              <a:rPr lang="sr-Cyrl-RS" dirty="0"/>
              <a:t>фокусу:</a:t>
            </a:r>
            <a:r>
              <a:rPr lang="en-IE" dirty="0"/>
              <a:t> </a:t>
            </a:r>
            <a:r>
              <a:rPr lang="en-IE" dirty="0" err="1"/>
              <a:t>дигитални</a:t>
            </a:r>
            <a:r>
              <a:rPr lang="en-IE" dirty="0"/>
              <a:t> </a:t>
            </a:r>
            <a:r>
              <a:rPr lang="en-IE" dirty="0" err="1"/>
              <a:t>портфоли</a:t>
            </a:r>
            <a:r>
              <a:rPr lang="sr-Cyrl-RS" dirty="0"/>
              <a:t>о</a:t>
            </a:r>
            <a:endParaRPr lang="en-IE" dirty="0"/>
          </a:p>
          <a:p>
            <a:pPr algn="l" rtl="0"/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48530-EDF3-E3EF-A03F-E9209B0DA70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54282" y="1729945"/>
            <a:ext cx="10483429" cy="4439577"/>
          </a:xfrm>
        </p:spPr>
        <p:txBody>
          <a:bodyPr/>
          <a:lstStyle/>
          <a:p>
            <a:pPr algn="just" rtl="0"/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Дигитални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портфоли</a:t>
            </a:r>
            <a:r>
              <a:rPr lang="sr-Cyrl-RS" sz="2200" b="0" i="0" dirty="0">
                <a:effectLst/>
                <a:highlight>
                  <a:srgbClr val="FFFFFF"/>
                </a:highlight>
                <a:latin typeface="Söhne"/>
              </a:rPr>
              <a:t>о је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трансформативни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алат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за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оцењивање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који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обухвата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напредак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и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постигнућа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ученика</a:t>
            </a:r>
            <a:r>
              <a:rPr lang="sr-Cyrl-RS" sz="2200" b="0" i="0" dirty="0">
                <a:effectLst/>
                <a:highlight>
                  <a:srgbClr val="FFFFFF"/>
                </a:highlight>
                <a:latin typeface="Söhne"/>
              </a:rPr>
              <a:t>/студената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током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времена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.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Ове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sr-Cyrl-RS" sz="2200" b="0" i="0" dirty="0">
                <a:effectLst/>
                <a:highlight>
                  <a:srgbClr val="FFFFFF"/>
                </a:highlight>
                <a:latin typeface="Söhne"/>
              </a:rPr>
              <a:t>сређене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колекције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представљају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не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само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кулминацију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наученог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материјала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већ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и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еволуцију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sr-Cyrl-RS" sz="2200" b="0" i="0" dirty="0">
                <a:effectLst/>
                <a:highlight>
                  <a:srgbClr val="FFFFFF"/>
                </a:highlight>
                <a:latin typeface="Söhne"/>
              </a:rPr>
              <a:t>вештина за 21. век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.</a:t>
            </a:r>
          </a:p>
          <a:p>
            <a:pPr algn="just" rtl="0"/>
            <a:endParaRPr lang="en-GB" sz="2200" dirty="0">
              <a:highlight>
                <a:srgbClr val="FFFFFF"/>
              </a:highlight>
              <a:latin typeface="Söhne"/>
            </a:endParaRPr>
          </a:p>
          <a:p>
            <a:pPr algn="just" rtl="0"/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Кроз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различите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мултимедијалне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елементе</a:t>
            </a:r>
            <a:r>
              <a:rPr lang="sr-Cyrl-RS" sz="2200" dirty="0">
                <a:highlight>
                  <a:srgbClr val="FFFFFF"/>
                </a:highlight>
                <a:latin typeface="Söhne"/>
              </a:rPr>
              <a:t> -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као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што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су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есеји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,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видео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пројекти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и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заједнички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рад</a:t>
            </a:r>
            <a:r>
              <a:rPr lang="sr-Cyrl-RS" sz="2200" dirty="0">
                <a:highlight>
                  <a:srgbClr val="FFFFFF"/>
                </a:highlight>
                <a:latin typeface="Söhne"/>
              </a:rPr>
              <a:t> -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портфолији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истичу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лична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достигнућа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и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открића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у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учењу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,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приказујући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индивидуални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раст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и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овладавање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сложеним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концептима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.</a:t>
            </a:r>
          </a:p>
          <a:p>
            <a:pPr algn="just" rtl="0"/>
            <a:endParaRPr lang="en-GB" sz="2200" dirty="0">
              <a:highlight>
                <a:srgbClr val="FFFFFF"/>
              </a:highlight>
              <a:latin typeface="Söhne"/>
            </a:endParaRPr>
          </a:p>
          <a:p>
            <a:pPr algn="just" rtl="0"/>
            <a:r>
              <a:rPr lang="en-GB" sz="2200" dirty="0" err="1">
                <a:highlight>
                  <a:srgbClr val="FFFFFF"/>
                </a:highlight>
                <a:latin typeface="Söhne"/>
              </a:rPr>
              <a:t>Рад</a:t>
            </a:r>
            <a:r>
              <a:rPr lang="sr-Cyrl-RS" sz="2200" dirty="0">
                <a:highlight>
                  <a:srgbClr val="FFFFFF"/>
                </a:highlight>
                <a:latin typeface="Söhne"/>
              </a:rPr>
              <a:t>ом</a:t>
            </a:r>
            <a:r>
              <a:rPr lang="en-GB" sz="2200" dirty="0"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dirty="0" err="1">
                <a:highlight>
                  <a:srgbClr val="FFFFFF"/>
                </a:highlight>
                <a:latin typeface="Söhne"/>
              </a:rPr>
              <a:t>на</a:t>
            </a:r>
            <a:r>
              <a:rPr lang="en-GB" sz="2200" dirty="0"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dirty="0" err="1">
                <a:highlight>
                  <a:srgbClr val="FFFFFF"/>
                </a:highlight>
                <a:latin typeface="Söhne"/>
              </a:rPr>
              <a:t>својим</a:t>
            </a:r>
            <a:r>
              <a:rPr lang="en-GB" sz="2200" dirty="0"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dirty="0" err="1">
                <a:highlight>
                  <a:srgbClr val="FFFFFF"/>
                </a:highlight>
                <a:latin typeface="Söhne"/>
              </a:rPr>
              <a:t>дигиталним</a:t>
            </a:r>
            <a:r>
              <a:rPr lang="en-GB" sz="2200" dirty="0"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dirty="0" err="1">
                <a:highlight>
                  <a:srgbClr val="FFFFFF"/>
                </a:highlight>
                <a:latin typeface="Söhne"/>
              </a:rPr>
              <a:t>портфолијима</a:t>
            </a:r>
            <a:r>
              <a:rPr lang="en-GB" sz="2200" dirty="0">
                <a:highlight>
                  <a:srgbClr val="FFFFFF"/>
                </a:highlight>
                <a:latin typeface="Söhne"/>
              </a:rPr>
              <a:t>,</a:t>
            </a:r>
            <a:r>
              <a:rPr lang="sr-Cyrl-RS" sz="2200" dirty="0">
                <a:highlight>
                  <a:srgbClr val="FFFFFF"/>
                </a:highlight>
                <a:latin typeface="Söhne"/>
              </a:rPr>
              <a:t> корисници добијају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платформу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за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континуирано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размишљање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,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самопроцену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и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демонстрирање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способности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ученика</a:t>
            </a:r>
            <a:r>
              <a:rPr lang="sr-Cyrl-RS" sz="2200" b="0" i="0" dirty="0">
                <a:effectLst/>
                <a:highlight>
                  <a:srgbClr val="FFFFFF"/>
                </a:highlight>
                <a:latin typeface="Söhne"/>
              </a:rPr>
              <a:t>/студента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да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синтетизуј</a:t>
            </a:r>
            <a:r>
              <a:rPr lang="sr-Cyrl-RS" sz="2200" b="0" i="0" dirty="0">
                <a:effectLst/>
                <a:highlight>
                  <a:srgbClr val="FFFFFF"/>
                </a:highlight>
                <a:latin typeface="Söhne"/>
              </a:rPr>
              <a:t>у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и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примењуј</a:t>
            </a:r>
            <a:r>
              <a:rPr lang="sr-Cyrl-RS" sz="2200" b="0" i="0" dirty="0">
                <a:effectLst/>
                <a:highlight>
                  <a:srgbClr val="FFFFFF"/>
                </a:highlight>
                <a:latin typeface="Söhne"/>
              </a:rPr>
              <a:t>у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знање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у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различитим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latin typeface="Söhne"/>
              </a:rPr>
              <a:t>контекстима</a:t>
            </a:r>
            <a:r>
              <a:rPr lang="en-GB" sz="2200" b="0" i="0" dirty="0">
                <a:effectLst/>
                <a:highlight>
                  <a:srgbClr val="FFFFFF"/>
                </a:highlight>
                <a:latin typeface="Söhne"/>
              </a:rPr>
              <a:t>.</a:t>
            </a:r>
            <a:endParaRPr lang="en-IE" sz="2200" dirty="0"/>
          </a:p>
        </p:txBody>
      </p:sp>
    </p:spTree>
    <p:extLst>
      <p:ext uri="{BB962C8B-B14F-4D97-AF65-F5344CB8AC3E}">
        <p14:creationId xmlns:p14="http://schemas.microsoft.com/office/powerpoint/2010/main" val="10503905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13ADF5-4061-F9C7-5D8C-1B29E0F8D12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en-GB" sz="2200" dirty="0" err="1"/>
              <a:t>Дигитални</a:t>
            </a:r>
            <a:r>
              <a:rPr lang="en-GB" sz="2200" dirty="0"/>
              <a:t> </a:t>
            </a:r>
            <a:r>
              <a:rPr lang="en-GB" sz="2200" dirty="0" err="1"/>
              <a:t>портф</a:t>
            </a:r>
            <a:r>
              <a:rPr lang="sr-Cyrl-RS" sz="2200" dirty="0"/>
              <a:t>олио</a:t>
            </a:r>
            <a:r>
              <a:rPr lang="en-GB" sz="2200" dirty="0"/>
              <a:t> </a:t>
            </a:r>
            <a:r>
              <a:rPr lang="en-GB" sz="2200" dirty="0" err="1"/>
              <a:t>мо</a:t>
            </a:r>
            <a:r>
              <a:rPr lang="sr-Cyrl-RS" sz="2200" dirty="0"/>
              <a:t>же да</a:t>
            </a:r>
            <a:r>
              <a:rPr lang="en-GB" sz="2200" dirty="0"/>
              <a:t> </a:t>
            </a:r>
            <a:r>
              <a:rPr lang="en-GB" sz="2200" dirty="0" err="1"/>
              <a:t>понуди</a:t>
            </a:r>
            <a:r>
              <a:rPr lang="en-GB" sz="2200" dirty="0"/>
              <a:t> </a:t>
            </a:r>
            <a:r>
              <a:rPr lang="en-GB" sz="2200" dirty="0" err="1"/>
              <a:t>свеобухватан</a:t>
            </a:r>
            <a:r>
              <a:rPr lang="en-GB" sz="2200" dirty="0"/>
              <a:t> </a:t>
            </a:r>
            <a:r>
              <a:rPr lang="en-GB" sz="2200" dirty="0" err="1"/>
              <a:t>преглед</a:t>
            </a:r>
            <a:r>
              <a:rPr lang="en-GB" sz="2200" dirty="0"/>
              <a:t> </a:t>
            </a:r>
            <a:r>
              <a:rPr lang="en-GB" sz="2200" dirty="0" err="1"/>
              <a:t>способности</a:t>
            </a:r>
            <a:r>
              <a:rPr lang="en-GB" sz="2200" dirty="0"/>
              <a:t> </a:t>
            </a:r>
            <a:r>
              <a:rPr lang="en-GB" sz="2200" dirty="0" err="1"/>
              <a:t>ученика</a:t>
            </a:r>
            <a:r>
              <a:rPr lang="sr-Cyrl-RS" sz="2200" dirty="0"/>
              <a:t>/студената</a:t>
            </a:r>
            <a:r>
              <a:rPr lang="en-GB" sz="2200" dirty="0"/>
              <a:t>, </a:t>
            </a:r>
            <a:r>
              <a:rPr lang="en-GB" sz="2200" dirty="0" err="1"/>
              <a:t>обухватајући</a:t>
            </a:r>
            <a:r>
              <a:rPr lang="en-GB" sz="2200" dirty="0"/>
              <a:t> </a:t>
            </a:r>
            <a:r>
              <a:rPr lang="en-GB" sz="2200" dirty="0" err="1"/>
              <a:t>широк</a:t>
            </a:r>
            <a:r>
              <a:rPr lang="en-GB" sz="2200" dirty="0"/>
              <a:t> </a:t>
            </a:r>
            <a:r>
              <a:rPr lang="en-GB" sz="2200" dirty="0" err="1"/>
              <a:t>спектар</a:t>
            </a:r>
            <a:r>
              <a:rPr lang="en-GB" sz="2200" dirty="0"/>
              <a:t> </a:t>
            </a:r>
            <a:r>
              <a:rPr lang="en-GB" sz="2200" dirty="0" err="1"/>
              <a:t>вештина</a:t>
            </a:r>
            <a:r>
              <a:rPr lang="en-GB" sz="2200" dirty="0"/>
              <a:t> </a:t>
            </a:r>
            <a:r>
              <a:rPr lang="en-GB" sz="2200" dirty="0" err="1"/>
              <a:t>од</a:t>
            </a:r>
            <a:r>
              <a:rPr lang="en-GB" sz="2200" dirty="0"/>
              <a:t> </a:t>
            </a:r>
            <a:r>
              <a:rPr lang="en-GB" sz="2200" dirty="0" err="1"/>
              <a:t>критичког</a:t>
            </a:r>
            <a:r>
              <a:rPr lang="en-GB" sz="2200" dirty="0"/>
              <a:t> </a:t>
            </a:r>
            <a:r>
              <a:rPr lang="en-GB" sz="2200" dirty="0" err="1"/>
              <a:t>мишљења</a:t>
            </a:r>
            <a:r>
              <a:rPr lang="en-GB" sz="2200" dirty="0"/>
              <a:t> </a:t>
            </a:r>
            <a:r>
              <a:rPr lang="en-GB" sz="2200" dirty="0" err="1"/>
              <a:t>до</a:t>
            </a:r>
            <a:r>
              <a:rPr lang="en-GB" sz="2200" dirty="0"/>
              <a:t> </a:t>
            </a:r>
            <a:r>
              <a:rPr lang="en-GB" sz="2200" dirty="0" err="1"/>
              <a:t>креативног</a:t>
            </a:r>
            <a:r>
              <a:rPr lang="en-GB" sz="2200" dirty="0"/>
              <a:t> </a:t>
            </a:r>
            <a:r>
              <a:rPr lang="en-GB" sz="2200" dirty="0" err="1"/>
              <a:t>изражавања</a:t>
            </a:r>
            <a:r>
              <a:rPr lang="en-GB" sz="2200" dirty="0"/>
              <a:t>.</a:t>
            </a: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en-GB" sz="2200" dirty="0" err="1"/>
              <a:t>Портфолији</a:t>
            </a:r>
            <a:r>
              <a:rPr lang="en-GB" sz="2200" dirty="0"/>
              <a:t> </a:t>
            </a:r>
            <a:r>
              <a:rPr lang="en-GB" sz="2200" dirty="0" err="1"/>
              <a:t>могу</a:t>
            </a:r>
            <a:r>
              <a:rPr lang="en-GB" sz="2200" dirty="0"/>
              <a:t> </a:t>
            </a:r>
            <a:r>
              <a:rPr lang="sr-Cyrl-RS" sz="2200" dirty="0"/>
              <a:t>да </a:t>
            </a:r>
            <a:r>
              <a:rPr lang="en-GB" sz="2200" dirty="0" err="1"/>
              <a:t>укључ</a:t>
            </a:r>
            <a:r>
              <a:rPr lang="sr-Cyrl-RS" sz="2200" dirty="0"/>
              <a:t>ују</a:t>
            </a:r>
            <a:r>
              <a:rPr lang="en-GB" sz="2200" dirty="0"/>
              <a:t> </a:t>
            </a:r>
            <a:r>
              <a:rPr lang="en-GB" sz="2200" dirty="0" err="1"/>
              <a:t>интерактивне</a:t>
            </a:r>
            <a:r>
              <a:rPr lang="en-GB" sz="2200" dirty="0"/>
              <a:t> </a:t>
            </a:r>
            <a:r>
              <a:rPr lang="en-GB" sz="2200" dirty="0" err="1"/>
              <a:t>елементе</a:t>
            </a:r>
            <a:r>
              <a:rPr lang="en-GB" sz="2200" dirty="0"/>
              <a:t>, </a:t>
            </a:r>
            <a:r>
              <a:rPr lang="en-GB" sz="2200" dirty="0" err="1"/>
              <a:t>као</a:t>
            </a:r>
            <a:r>
              <a:rPr lang="en-GB" sz="2200" dirty="0"/>
              <a:t> </a:t>
            </a:r>
            <a:r>
              <a:rPr lang="en-GB" sz="2200" dirty="0" err="1"/>
              <a:t>што</a:t>
            </a:r>
            <a:r>
              <a:rPr lang="en-GB" sz="2200" dirty="0"/>
              <a:t> </a:t>
            </a:r>
            <a:r>
              <a:rPr lang="en-GB" sz="2200" dirty="0" err="1"/>
              <a:t>су</a:t>
            </a:r>
            <a:r>
              <a:rPr lang="en-GB" sz="2200" dirty="0"/>
              <a:t> </a:t>
            </a:r>
            <a:r>
              <a:rPr lang="en-GB" sz="2200" dirty="0" err="1"/>
              <a:t>презентације</a:t>
            </a:r>
            <a:r>
              <a:rPr lang="en-GB" sz="2200" dirty="0"/>
              <a:t> </a:t>
            </a:r>
            <a:r>
              <a:rPr lang="en-GB" sz="2200" dirty="0" err="1"/>
              <a:t>или</a:t>
            </a:r>
            <a:r>
              <a:rPr lang="en-GB" sz="2200" dirty="0"/>
              <a:t> </a:t>
            </a:r>
            <a:r>
              <a:rPr lang="en-GB" sz="2200" dirty="0" err="1"/>
              <a:t>пројекти</a:t>
            </a:r>
            <a:r>
              <a:rPr lang="en-GB" sz="2200" dirty="0"/>
              <a:t>, </a:t>
            </a:r>
            <a:r>
              <a:rPr lang="en-GB" sz="2200" dirty="0" err="1"/>
              <a:t>који</a:t>
            </a:r>
            <a:r>
              <a:rPr lang="en-GB" sz="2200" dirty="0"/>
              <a:t> </a:t>
            </a:r>
            <a:r>
              <a:rPr lang="en-GB" sz="2200" dirty="0" err="1"/>
              <a:t>ангажују</a:t>
            </a:r>
            <a:r>
              <a:rPr lang="en-GB" sz="2200" dirty="0"/>
              <a:t> </a:t>
            </a:r>
            <a:r>
              <a:rPr lang="en-GB" sz="2200" dirty="0" err="1"/>
              <a:t>гледаоце</a:t>
            </a:r>
            <a:r>
              <a:rPr lang="en-GB" sz="2200" dirty="0"/>
              <a:t> и </a:t>
            </a:r>
            <a:r>
              <a:rPr lang="en-GB" sz="2200" dirty="0" err="1"/>
              <a:t>пружају</a:t>
            </a:r>
            <a:r>
              <a:rPr lang="en-GB" sz="2200" dirty="0"/>
              <a:t> </a:t>
            </a:r>
            <a:r>
              <a:rPr lang="en-GB" sz="2200" dirty="0" err="1"/>
              <a:t>дубљи</a:t>
            </a:r>
            <a:r>
              <a:rPr lang="en-GB" sz="2200" dirty="0"/>
              <a:t> </a:t>
            </a:r>
            <a:r>
              <a:rPr lang="en-GB" sz="2200" dirty="0" err="1"/>
              <a:t>увид</a:t>
            </a:r>
            <a:r>
              <a:rPr lang="en-GB" sz="2200" dirty="0"/>
              <a:t> у </a:t>
            </a:r>
            <a:r>
              <a:rPr lang="en-GB" sz="2200" dirty="0" err="1"/>
              <a:t>компетенције</a:t>
            </a:r>
            <a:r>
              <a:rPr lang="en-GB" sz="2200" dirty="0"/>
              <a:t> </a:t>
            </a:r>
            <a:r>
              <a:rPr lang="en-GB" sz="2200" dirty="0" err="1"/>
              <a:t>ученика</a:t>
            </a:r>
            <a:r>
              <a:rPr lang="sr-Cyrl-RS" sz="2200" dirty="0"/>
              <a:t>/студената.</a:t>
            </a:r>
            <a:endParaRPr lang="en-GB" sz="2200" dirty="0"/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en-GB" sz="2200" dirty="0" err="1"/>
              <a:t>Осим</a:t>
            </a:r>
            <a:r>
              <a:rPr lang="en-GB" sz="2200" dirty="0"/>
              <a:t> </a:t>
            </a:r>
            <a:r>
              <a:rPr lang="en-GB" sz="2200" dirty="0" err="1"/>
              <a:t>процене</a:t>
            </a:r>
            <a:r>
              <a:rPr lang="en-GB" sz="2200" dirty="0"/>
              <a:t>, </a:t>
            </a:r>
            <a:r>
              <a:rPr lang="en-GB" sz="2200" dirty="0" err="1"/>
              <a:t>дигитални</a:t>
            </a:r>
            <a:r>
              <a:rPr lang="en-GB" sz="2200" dirty="0"/>
              <a:t> </a:t>
            </a:r>
            <a:r>
              <a:rPr lang="en-GB" sz="2200" dirty="0" err="1"/>
              <a:t>портфолији</a:t>
            </a:r>
            <a:r>
              <a:rPr lang="en-GB" sz="2200" dirty="0"/>
              <a:t> </a:t>
            </a:r>
            <a:r>
              <a:rPr lang="en-GB" sz="2200" dirty="0" err="1"/>
              <a:t>служе</a:t>
            </a:r>
            <a:r>
              <a:rPr lang="en-GB" sz="2200" dirty="0"/>
              <a:t> </a:t>
            </a:r>
            <a:r>
              <a:rPr lang="en-GB" sz="2200" dirty="0" err="1"/>
              <a:t>као</a:t>
            </a:r>
            <a:r>
              <a:rPr lang="en-GB" sz="2200" dirty="0"/>
              <a:t> </a:t>
            </a:r>
            <a:r>
              <a:rPr lang="en-GB" sz="2200" dirty="0" err="1"/>
              <a:t>алат</a:t>
            </a:r>
            <a:r>
              <a:rPr lang="en-GB" sz="2200" dirty="0"/>
              <a:t> </a:t>
            </a:r>
            <a:r>
              <a:rPr lang="en-GB" sz="2200" dirty="0" err="1"/>
              <a:t>за</a:t>
            </a:r>
            <a:r>
              <a:rPr lang="en-GB" sz="2200" dirty="0"/>
              <a:t> </a:t>
            </a:r>
            <a:r>
              <a:rPr lang="en-GB" sz="2200" dirty="0" err="1"/>
              <a:t>професионални</a:t>
            </a:r>
            <a:r>
              <a:rPr lang="en-GB" sz="2200" dirty="0"/>
              <a:t> </a:t>
            </a:r>
            <a:r>
              <a:rPr lang="en-GB" sz="2200" dirty="0" err="1"/>
              <a:t>развој</a:t>
            </a:r>
            <a:r>
              <a:rPr lang="en-GB" sz="2200" dirty="0"/>
              <a:t>, </a:t>
            </a:r>
            <a:r>
              <a:rPr lang="en-GB" sz="2200" dirty="0" err="1"/>
              <a:t>припремајући</a:t>
            </a:r>
            <a:r>
              <a:rPr lang="en-GB" sz="2200" dirty="0"/>
              <a:t> </a:t>
            </a:r>
            <a:r>
              <a:rPr lang="en-GB" sz="2200" dirty="0" err="1"/>
              <a:t>ученике</a:t>
            </a:r>
            <a:r>
              <a:rPr lang="sr-Cyrl-RS" sz="2200" dirty="0"/>
              <a:t>/студенте</a:t>
            </a:r>
            <a:r>
              <a:rPr lang="en-GB" sz="2200" dirty="0"/>
              <a:t> </a:t>
            </a:r>
            <a:r>
              <a:rPr lang="en-GB" sz="2200" dirty="0" err="1"/>
              <a:t>за</a:t>
            </a:r>
            <a:r>
              <a:rPr lang="en-GB" sz="2200" dirty="0"/>
              <a:t> </a:t>
            </a:r>
            <a:r>
              <a:rPr lang="en-GB" sz="2200" dirty="0" err="1"/>
              <a:t>могућности</a:t>
            </a:r>
            <a:r>
              <a:rPr lang="en-GB" sz="2200" dirty="0"/>
              <a:t> </a:t>
            </a:r>
            <a:r>
              <a:rPr lang="en-GB" sz="2200" dirty="0" err="1"/>
              <a:t>за</a:t>
            </a:r>
            <a:r>
              <a:rPr lang="en-GB" sz="2200" dirty="0"/>
              <a:t> </a:t>
            </a:r>
            <a:r>
              <a:rPr lang="en-GB" sz="2200" dirty="0" err="1"/>
              <a:t>каријеру</a:t>
            </a:r>
            <a:r>
              <a:rPr lang="en-GB" sz="2200" dirty="0"/>
              <a:t> </a:t>
            </a:r>
            <a:r>
              <a:rPr lang="en-GB" sz="2200" dirty="0" err="1"/>
              <a:t>где</a:t>
            </a:r>
            <a:r>
              <a:rPr lang="en-GB" sz="2200" dirty="0"/>
              <a:t> </a:t>
            </a:r>
            <a:r>
              <a:rPr lang="en-GB" sz="2200" dirty="0" err="1"/>
              <a:t>су</a:t>
            </a:r>
            <a:r>
              <a:rPr lang="en-GB" sz="2200" dirty="0"/>
              <a:t> </a:t>
            </a:r>
            <a:r>
              <a:rPr lang="en-GB" sz="2200" dirty="0" err="1"/>
              <a:t>дигитална</a:t>
            </a:r>
            <a:r>
              <a:rPr lang="en-GB" sz="2200" dirty="0"/>
              <a:t> </a:t>
            </a:r>
            <a:r>
              <a:rPr lang="en-GB" sz="2200" dirty="0" err="1"/>
              <a:t>писменост</a:t>
            </a:r>
            <a:r>
              <a:rPr lang="en-GB" sz="2200" dirty="0"/>
              <a:t> и </a:t>
            </a:r>
            <a:r>
              <a:rPr lang="en-GB" sz="2200" dirty="0" err="1"/>
              <a:t>самопрезентација</a:t>
            </a:r>
            <a:r>
              <a:rPr lang="en-GB" sz="2200" dirty="0"/>
              <a:t> </a:t>
            </a:r>
            <a:r>
              <a:rPr lang="en-GB" sz="2200" dirty="0" err="1"/>
              <a:t>кључни</a:t>
            </a:r>
            <a:r>
              <a:rPr lang="en-GB" sz="2200" dirty="0"/>
              <a:t>.</a:t>
            </a:r>
            <a:endParaRPr lang="en-IE" sz="2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574760-F3BC-A7BA-D9CD-6243E50A70A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pPr algn="l" rtl="0"/>
            <a:r>
              <a:rPr lang="sr-Cyrl-RS" dirty="0"/>
              <a:t>У фокусу: </a:t>
            </a:r>
            <a:r>
              <a:rPr lang="en-IE" dirty="0" err="1"/>
              <a:t>студентски</a:t>
            </a:r>
            <a:r>
              <a:rPr lang="en-IE" dirty="0"/>
              <a:t> </a:t>
            </a:r>
            <a:r>
              <a:rPr lang="en-IE" dirty="0" err="1"/>
              <a:t>дигитални</a:t>
            </a:r>
            <a:r>
              <a:rPr lang="en-IE" dirty="0"/>
              <a:t> </a:t>
            </a:r>
            <a:r>
              <a:rPr lang="en-IE" dirty="0" err="1"/>
              <a:t>портфоли</a:t>
            </a:r>
            <a:r>
              <a:rPr lang="sr-Cyrl-RS" dirty="0"/>
              <a:t>о</a:t>
            </a:r>
            <a:endParaRPr lang="en-IE" dirty="0"/>
          </a:p>
        </p:txBody>
      </p:sp>
      <p:pic>
        <p:nvPicPr>
          <p:cNvPr id="6" name="Picture Placeholder 5">
            <a:hlinkClick r:id="rId2"/>
            <a:extLst>
              <a:ext uri="{FF2B5EF4-FFF2-40B4-BE49-F238E27FC236}">
                <a16:creationId xmlns:a16="http://schemas.microsoft.com/office/drawing/2014/main" id="{852849CA-0B84-55C0-175A-C2527ED776B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 l="6783" r="6783"/>
          <a:stretch>
            <a:fillRect/>
          </a:stretch>
        </p:blipFill>
        <p:spPr>
          <a:xfrm>
            <a:off x="307731" y="3556862"/>
            <a:ext cx="3923305" cy="2375459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8712BD-D2F2-7ADA-7B1C-BDA8F552F08C}"/>
              </a:ext>
            </a:extLst>
          </p:cNvPr>
          <p:cNvSpPr txBox="1"/>
          <p:nvPr/>
        </p:nvSpPr>
        <p:spPr>
          <a:xfrm>
            <a:off x="307731" y="4811486"/>
            <a:ext cx="338086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sz="2200" b="1" dirty="0">
                <a:latin typeface="Calibri" panose="020F0502020204030204" pitchFamily="34" charset="0"/>
                <a:cs typeface="Calibri" panose="020F0502020204030204" pitchFamily="34" charset="0"/>
              </a:rPr>
              <a:t>Дигитални портфолио</a:t>
            </a:r>
          </a:p>
          <a:p>
            <a:r>
              <a:rPr lang="sr-Cyrl-RS" sz="2200" b="1" dirty="0">
                <a:latin typeface="Calibri" panose="020F0502020204030204" pitchFamily="34" charset="0"/>
                <a:cs typeface="Calibri" panose="020F0502020204030204" pitchFamily="34" charset="0"/>
              </a:rPr>
              <a:t>Примери и водич</a:t>
            </a:r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645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D7FC78-5456-089F-1C20-28574EACA5D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pPr algn="l" rtl="0"/>
            <a:r>
              <a:rPr lang="en-GB"/>
              <a:t>Усклађивање оцењивања са исходима учења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4C59F-C6B1-553B-BC4D-31784BCBF80C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pPr algn="just" rtl="0"/>
            <a:r>
              <a:rPr lang="en-GB" sz="2000" dirty="0" err="1"/>
              <a:t>Као</a:t>
            </a:r>
            <a:r>
              <a:rPr lang="en-GB" sz="2000" dirty="0"/>
              <a:t> </a:t>
            </a:r>
            <a:r>
              <a:rPr lang="en-GB" sz="2000" dirty="0" err="1"/>
              <a:t>едукатори</a:t>
            </a:r>
            <a:r>
              <a:rPr lang="en-GB" sz="2000" dirty="0"/>
              <a:t>, </a:t>
            </a:r>
            <a:r>
              <a:rPr lang="en-GB" sz="2000" dirty="0" err="1"/>
              <a:t>већ</a:t>
            </a:r>
            <a:r>
              <a:rPr lang="en-GB" sz="2000" dirty="0"/>
              <a:t> </a:t>
            </a:r>
            <a:r>
              <a:rPr lang="en-GB" sz="2000" dirty="0" err="1"/>
              <a:t>ћете</a:t>
            </a:r>
            <a:r>
              <a:rPr lang="en-GB" sz="2000" dirty="0"/>
              <a:t> </a:t>
            </a:r>
            <a:r>
              <a:rPr lang="en-GB" sz="2000" dirty="0" err="1"/>
              <a:t>бити</a:t>
            </a:r>
            <a:r>
              <a:rPr lang="en-GB" sz="2000" dirty="0"/>
              <a:t> </a:t>
            </a:r>
            <a:r>
              <a:rPr lang="en-GB" sz="2000" dirty="0" err="1"/>
              <a:t>свесни</a:t>
            </a:r>
            <a:r>
              <a:rPr lang="en-GB" sz="2000" dirty="0"/>
              <a:t> </a:t>
            </a:r>
            <a:r>
              <a:rPr lang="en-GB" sz="2000" dirty="0" err="1"/>
              <a:t>предности</a:t>
            </a:r>
            <a:r>
              <a:rPr lang="en-GB" sz="2000" dirty="0"/>
              <a:t> </a:t>
            </a:r>
            <a:r>
              <a:rPr lang="en-GB" sz="2000" dirty="0" err="1"/>
              <a:t>добро</a:t>
            </a:r>
            <a:r>
              <a:rPr lang="en-GB" sz="2000" dirty="0"/>
              <a:t> </a:t>
            </a:r>
            <a:r>
              <a:rPr lang="en-GB" sz="2000" dirty="0" err="1"/>
              <a:t>усклађеног</a:t>
            </a:r>
            <a:r>
              <a:rPr lang="en-GB" sz="2000" dirty="0"/>
              <a:t> </a:t>
            </a:r>
            <a:r>
              <a:rPr lang="en-GB" sz="2000" dirty="0" err="1"/>
              <a:t>оцењивања</a:t>
            </a:r>
            <a:r>
              <a:rPr lang="en-GB" sz="2000" dirty="0"/>
              <a:t> и </a:t>
            </a:r>
            <a:r>
              <a:rPr lang="en-GB" sz="2000" dirty="0" err="1"/>
              <a:t>како</a:t>
            </a:r>
            <a:r>
              <a:rPr lang="en-GB" sz="2000" dirty="0"/>
              <a:t> </a:t>
            </a:r>
            <a:r>
              <a:rPr lang="en-GB" sz="2000" dirty="0" err="1"/>
              <a:t>оно</a:t>
            </a:r>
            <a:r>
              <a:rPr lang="en-GB" sz="2000" dirty="0"/>
              <a:t> </a:t>
            </a:r>
            <a:r>
              <a:rPr lang="en-GB" sz="2000" dirty="0" err="1"/>
              <a:t>помаже</a:t>
            </a:r>
            <a:r>
              <a:rPr lang="en-GB" sz="2000" dirty="0"/>
              <a:t> </a:t>
            </a:r>
            <a:r>
              <a:rPr lang="en-GB" sz="2000" dirty="0" err="1"/>
              <a:t>да</a:t>
            </a:r>
            <a:r>
              <a:rPr lang="en-GB" sz="2000" dirty="0"/>
              <a:t> </a:t>
            </a:r>
            <a:r>
              <a:rPr lang="en-GB" sz="2000" dirty="0" err="1"/>
              <a:t>се</a:t>
            </a:r>
            <a:r>
              <a:rPr lang="en-GB" sz="2000" dirty="0"/>
              <a:t> </a:t>
            </a:r>
            <a:r>
              <a:rPr lang="en-GB" sz="2000" dirty="0" err="1"/>
              <a:t>осигура</a:t>
            </a:r>
            <a:r>
              <a:rPr lang="en-GB" sz="2000" dirty="0"/>
              <a:t> </a:t>
            </a:r>
            <a:r>
              <a:rPr lang="en-GB" sz="2000" dirty="0" err="1"/>
              <a:t>да</a:t>
            </a:r>
            <a:r>
              <a:rPr lang="en-GB" sz="2000" dirty="0"/>
              <a:t> </a:t>
            </a:r>
            <a:r>
              <a:rPr lang="en-GB" sz="2000" dirty="0" err="1"/>
              <a:t>су</a:t>
            </a:r>
            <a:r>
              <a:rPr lang="en-GB" sz="2000" dirty="0"/>
              <a:t> </a:t>
            </a:r>
            <a:r>
              <a:rPr lang="en-GB" sz="2000" dirty="0" err="1"/>
              <a:t>циљеви</a:t>
            </a:r>
            <a:r>
              <a:rPr lang="en-GB" sz="2000" dirty="0"/>
              <a:t> </a:t>
            </a:r>
            <a:r>
              <a:rPr lang="en-GB" sz="2000" dirty="0" err="1"/>
              <a:t>учења</a:t>
            </a:r>
            <a:r>
              <a:rPr lang="en-GB" sz="2000" dirty="0"/>
              <a:t>, </a:t>
            </a:r>
            <a:r>
              <a:rPr lang="en-GB" sz="2000" dirty="0" err="1"/>
              <a:t>наставне</a:t>
            </a:r>
            <a:r>
              <a:rPr lang="en-GB" sz="2000" dirty="0"/>
              <a:t> </a:t>
            </a:r>
            <a:r>
              <a:rPr lang="en-GB" sz="2000" dirty="0" err="1"/>
              <a:t>активности</a:t>
            </a:r>
            <a:r>
              <a:rPr lang="en-GB" sz="2000" dirty="0"/>
              <a:t> и </a:t>
            </a:r>
            <a:r>
              <a:rPr lang="en-GB" sz="2000" dirty="0" err="1"/>
              <a:t>задаци</a:t>
            </a:r>
            <a:r>
              <a:rPr lang="en-GB" sz="2000" dirty="0"/>
              <a:t> </a:t>
            </a:r>
            <a:r>
              <a:rPr lang="en-GB" sz="2000" dirty="0" err="1"/>
              <a:t>оцењивања</a:t>
            </a:r>
            <a:r>
              <a:rPr lang="en-GB" sz="2000" dirty="0"/>
              <a:t> </a:t>
            </a:r>
            <a:r>
              <a:rPr lang="en-GB" sz="2000" dirty="0" err="1"/>
              <a:t>усклађени</a:t>
            </a:r>
            <a:r>
              <a:rPr lang="en-GB" sz="2000" dirty="0"/>
              <a:t>. </a:t>
            </a:r>
            <a:r>
              <a:rPr lang="en-GB" sz="2000" dirty="0" err="1"/>
              <a:t>Што</a:t>
            </a:r>
            <a:r>
              <a:rPr lang="en-GB" sz="2000" dirty="0"/>
              <a:t> </a:t>
            </a:r>
            <a:r>
              <a:rPr lang="en-GB" sz="2000" dirty="0" err="1"/>
              <a:t>се</a:t>
            </a:r>
            <a:r>
              <a:rPr lang="en-GB" sz="2000" dirty="0"/>
              <a:t> </a:t>
            </a:r>
            <a:r>
              <a:rPr lang="en-GB" sz="2000" dirty="0" err="1"/>
              <a:t>тиче</a:t>
            </a:r>
            <a:r>
              <a:rPr lang="en-GB" sz="2000" dirty="0"/>
              <a:t> </a:t>
            </a:r>
            <a:r>
              <a:rPr lang="sr-Cyrl-RS" sz="2000" dirty="0"/>
              <a:t>вештина за 21. век</a:t>
            </a:r>
            <a:r>
              <a:rPr lang="en-GB" sz="2000" dirty="0"/>
              <a:t>, </a:t>
            </a:r>
            <a:r>
              <a:rPr lang="en-GB" sz="2000" dirty="0" err="1"/>
              <a:t>корисно</a:t>
            </a:r>
            <a:r>
              <a:rPr lang="en-GB" sz="2000" dirty="0"/>
              <a:t> </a:t>
            </a:r>
            <a:r>
              <a:rPr lang="en-GB" sz="2000" dirty="0" err="1"/>
              <a:t>је</a:t>
            </a:r>
            <a:r>
              <a:rPr lang="sr-Cyrl-RS" sz="2000" dirty="0"/>
              <a:t> да </a:t>
            </a:r>
            <a:r>
              <a:rPr lang="en-GB" sz="2000" dirty="0"/>
              <a:t> </a:t>
            </a:r>
            <a:r>
              <a:rPr lang="en-GB" sz="2000" dirty="0" err="1"/>
              <a:t>размотрит</a:t>
            </a:r>
            <a:r>
              <a:rPr lang="sr-Cyrl-RS" sz="2000" dirty="0"/>
              <a:t>е</a:t>
            </a:r>
            <a:r>
              <a:rPr lang="en-GB" sz="2000" dirty="0"/>
              <a:t> </a:t>
            </a:r>
            <a:r>
              <a:rPr lang="en-GB" sz="2000" dirty="0" err="1"/>
              <a:t>како</a:t>
            </a:r>
            <a:r>
              <a:rPr lang="en-GB" sz="2000" dirty="0"/>
              <a:t> </a:t>
            </a:r>
            <a:r>
              <a:rPr lang="en-GB" sz="2000" dirty="0" err="1"/>
              <a:t>се</a:t>
            </a:r>
            <a:r>
              <a:rPr lang="en-GB" sz="2000" dirty="0"/>
              <a:t> </a:t>
            </a:r>
            <a:r>
              <a:rPr lang="en-GB" sz="2000" dirty="0" err="1"/>
              <a:t>ваше</a:t>
            </a:r>
            <a:r>
              <a:rPr lang="en-GB" sz="2000" dirty="0"/>
              <a:t> </a:t>
            </a:r>
            <a:r>
              <a:rPr lang="en-GB" sz="2000" dirty="0" err="1"/>
              <a:t>процене</a:t>
            </a:r>
            <a:r>
              <a:rPr lang="en-GB" sz="2000" dirty="0"/>
              <a:t> </a:t>
            </a:r>
            <a:r>
              <a:rPr lang="en-GB" sz="2000" dirty="0" err="1"/>
              <a:t>могу</a:t>
            </a:r>
            <a:r>
              <a:rPr lang="en-GB" sz="2000" dirty="0"/>
              <a:t> </a:t>
            </a:r>
            <a:r>
              <a:rPr lang="en-GB" sz="2000" dirty="0" err="1"/>
              <a:t>користити</a:t>
            </a:r>
            <a:r>
              <a:rPr lang="en-GB" sz="2000" dirty="0"/>
              <a:t>, </a:t>
            </a:r>
            <a:r>
              <a:rPr lang="en-GB" sz="2000" dirty="0" err="1"/>
              <a:t>ревидирати</a:t>
            </a:r>
            <a:r>
              <a:rPr lang="en-GB" sz="2000" dirty="0"/>
              <a:t> </a:t>
            </a:r>
            <a:r>
              <a:rPr lang="en-GB" sz="2000" dirty="0" err="1"/>
              <a:t>или</a:t>
            </a:r>
            <a:r>
              <a:rPr lang="en-GB" sz="2000" dirty="0"/>
              <a:t> </a:t>
            </a:r>
            <a:r>
              <a:rPr lang="en-GB" sz="2000" dirty="0" err="1"/>
              <a:t>побољшати</a:t>
            </a:r>
            <a:r>
              <a:rPr lang="en-GB" sz="2000" dirty="0"/>
              <a:t> </a:t>
            </a:r>
            <a:r>
              <a:rPr lang="en-GB" sz="2000" dirty="0" err="1"/>
              <a:t>како</a:t>
            </a:r>
            <a:r>
              <a:rPr lang="en-GB" sz="2000" dirty="0"/>
              <a:t> </a:t>
            </a:r>
            <a:r>
              <a:rPr lang="en-GB" sz="2000" dirty="0" err="1"/>
              <a:t>би</a:t>
            </a:r>
            <a:r>
              <a:rPr lang="en-GB" sz="2000" dirty="0"/>
              <a:t> </a:t>
            </a:r>
            <a:r>
              <a:rPr lang="en-GB" sz="2000" dirty="0" err="1"/>
              <a:t>помогли</a:t>
            </a:r>
            <a:r>
              <a:rPr lang="en-GB" sz="2000" dirty="0"/>
              <a:t> </a:t>
            </a:r>
            <a:r>
              <a:rPr lang="sr-Cyrl-RS" sz="2000" dirty="0"/>
              <a:t>ученицима/</a:t>
            </a:r>
            <a:r>
              <a:rPr lang="en-GB" sz="2000" dirty="0" err="1"/>
              <a:t>студентима</a:t>
            </a:r>
            <a:r>
              <a:rPr lang="en-GB" sz="2000" dirty="0"/>
              <a:t> </a:t>
            </a:r>
            <a:r>
              <a:rPr lang="en-GB" sz="2000" dirty="0" err="1"/>
              <a:t>да</a:t>
            </a:r>
            <a:r>
              <a:rPr lang="en-GB" sz="2000" dirty="0"/>
              <a:t> </a:t>
            </a:r>
            <a:r>
              <a:rPr lang="en-GB" sz="2000" dirty="0" err="1"/>
              <a:t>покажу</a:t>
            </a:r>
            <a:r>
              <a:rPr lang="en-GB" sz="2000" dirty="0"/>
              <a:t> </a:t>
            </a:r>
            <a:r>
              <a:rPr lang="en-GB" sz="2000" dirty="0" err="1"/>
              <a:t>своје</a:t>
            </a:r>
            <a:r>
              <a:rPr lang="en-GB" sz="2000" dirty="0"/>
              <a:t> </a:t>
            </a:r>
            <a:r>
              <a:rPr lang="en-GB" sz="2000" dirty="0" err="1"/>
              <a:t>компетенције</a:t>
            </a:r>
            <a:r>
              <a:rPr lang="en-GB" sz="2000" dirty="0"/>
              <a:t> у </a:t>
            </a:r>
            <a:r>
              <a:rPr lang="sr-Cyrl-RS" sz="2000" dirty="0"/>
              <a:t>најзначајнијим</a:t>
            </a:r>
            <a:r>
              <a:rPr lang="en-GB" sz="2000" dirty="0"/>
              <a:t> </a:t>
            </a:r>
            <a:r>
              <a:rPr lang="en-GB" sz="2000" dirty="0" err="1"/>
              <a:t>областима</a:t>
            </a:r>
            <a:r>
              <a:rPr lang="en-GB" sz="2000" dirty="0"/>
              <a:t> </a:t>
            </a:r>
            <a:r>
              <a:rPr lang="en-GB" sz="2000" dirty="0" err="1"/>
              <a:t>као</a:t>
            </a:r>
            <a:r>
              <a:rPr lang="en-GB" sz="2000" dirty="0"/>
              <a:t> </a:t>
            </a:r>
            <a:r>
              <a:rPr lang="en-GB" sz="2000" dirty="0" err="1"/>
              <a:t>што</a:t>
            </a:r>
            <a:r>
              <a:rPr lang="en-GB" sz="2000" dirty="0"/>
              <a:t> </a:t>
            </a:r>
            <a:r>
              <a:rPr lang="en-GB" sz="2000" dirty="0" err="1"/>
              <a:t>су</a:t>
            </a:r>
            <a:r>
              <a:rPr lang="en-GB" sz="2000" dirty="0"/>
              <a:t> </a:t>
            </a:r>
            <a:r>
              <a:rPr lang="en-GB" sz="2000" dirty="0" err="1"/>
              <a:t>креативност</a:t>
            </a:r>
            <a:r>
              <a:rPr lang="en-GB" sz="2000" dirty="0"/>
              <a:t>, </a:t>
            </a:r>
            <a:r>
              <a:rPr lang="en-GB" sz="2000" dirty="0" err="1"/>
              <a:t>сарадња</a:t>
            </a:r>
            <a:r>
              <a:rPr lang="en-GB" sz="2000" dirty="0"/>
              <a:t>, </a:t>
            </a:r>
            <a:r>
              <a:rPr lang="en-GB" sz="2000" dirty="0" err="1"/>
              <a:t>критичко</a:t>
            </a:r>
            <a:r>
              <a:rPr lang="en-GB" sz="2000" dirty="0"/>
              <a:t> </a:t>
            </a:r>
            <a:r>
              <a:rPr lang="en-GB" sz="2000" dirty="0" err="1"/>
              <a:t>размишљање</a:t>
            </a:r>
            <a:r>
              <a:rPr lang="en-GB" sz="2000" dirty="0"/>
              <a:t> и </a:t>
            </a:r>
            <a:r>
              <a:rPr lang="en-GB" sz="2000" dirty="0" err="1"/>
              <a:t>комуникација</a:t>
            </a:r>
            <a:r>
              <a:rPr lang="en-GB" sz="2000" dirty="0"/>
              <a:t>.</a:t>
            </a:r>
          </a:p>
          <a:p>
            <a:pPr algn="just" rtl="0"/>
            <a:endParaRPr lang="en-GB" sz="2000" dirty="0"/>
          </a:p>
          <a:p>
            <a:pPr algn="just" rtl="0"/>
            <a:r>
              <a:rPr lang="en-GB" sz="2000" b="0" i="0" dirty="0" err="1">
                <a:effectLst/>
                <a:highlight>
                  <a:srgbClr val="FFFFFF"/>
                </a:highlight>
              </a:rPr>
              <a:t>Осигуравајући</a:t>
            </a:r>
            <a:r>
              <a:rPr lang="en-GB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en-GB" sz="2000" b="0" i="0" dirty="0" err="1">
                <a:effectLst/>
                <a:highlight>
                  <a:srgbClr val="FFFFFF"/>
                </a:highlight>
              </a:rPr>
              <a:t>да</a:t>
            </a:r>
            <a:r>
              <a:rPr lang="en-GB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en-GB" sz="2000" b="0" i="0" dirty="0" err="1">
                <a:effectLst/>
                <a:highlight>
                  <a:srgbClr val="FFFFFF"/>
                </a:highlight>
              </a:rPr>
              <a:t>су</a:t>
            </a:r>
            <a:r>
              <a:rPr lang="en-GB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en-GB" sz="2000" b="0" i="0" dirty="0" err="1">
                <a:effectLst/>
                <a:highlight>
                  <a:srgbClr val="FFFFFF"/>
                </a:highlight>
              </a:rPr>
              <a:t>ваше</a:t>
            </a:r>
            <a:r>
              <a:rPr lang="en-GB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en-GB" sz="2000" b="0" i="0" dirty="0" err="1">
                <a:effectLst/>
                <a:highlight>
                  <a:srgbClr val="FFFFFF"/>
                </a:highlight>
              </a:rPr>
              <a:t>процене</a:t>
            </a:r>
            <a:r>
              <a:rPr lang="en-GB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en-GB" sz="2000" b="0" i="0" dirty="0" err="1">
                <a:effectLst/>
                <a:highlight>
                  <a:srgbClr val="FFFFFF"/>
                </a:highlight>
              </a:rPr>
              <a:t>блиско</a:t>
            </a:r>
            <a:r>
              <a:rPr lang="en-GB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en-GB" sz="2000" b="0" i="0" dirty="0" err="1">
                <a:effectLst/>
                <a:highlight>
                  <a:srgbClr val="FFFFFF"/>
                </a:highlight>
              </a:rPr>
              <a:t>усклађене</a:t>
            </a:r>
            <a:r>
              <a:rPr lang="en-GB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en-GB" sz="2000" b="0" i="0" dirty="0" err="1">
                <a:effectLst/>
                <a:highlight>
                  <a:srgbClr val="FFFFFF"/>
                </a:highlight>
              </a:rPr>
              <a:t>са</a:t>
            </a:r>
            <a:r>
              <a:rPr lang="en-GB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en-GB" sz="2000" b="0" i="0" dirty="0" err="1">
                <a:effectLst/>
                <a:highlight>
                  <a:srgbClr val="FFFFFF"/>
                </a:highlight>
              </a:rPr>
              <a:t>исходима</a:t>
            </a:r>
            <a:r>
              <a:rPr lang="en-GB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en-GB" sz="2000" b="0" i="0" dirty="0" err="1">
                <a:effectLst/>
                <a:highlight>
                  <a:srgbClr val="FFFFFF"/>
                </a:highlight>
              </a:rPr>
              <a:t>учења</a:t>
            </a:r>
            <a:r>
              <a:rPr lang="sr-Cyrl-RS" sz="2000" b="0" i="0" dirty="0">
                <a:effectLst/>
                <a:highlight>
                  <a:srgbClr val="FFFFFF"/>
                </a:highlight>
              </a:rPr>
              <a:t> у смислу вештина за 21. век</a:t>
            </a:r>
            <a:r>
              <a:rPr lang="en-GB" sz="2000" b="0" i="0" dirty="0">
                <a:effectLst/>
                <a:highlight>
                  <a:srgbClr val="FFFFFF"/>
                </a:highlight>
              </a:rPr>
              <a:t>, </a:t>
            </a:r>
            <a:r>
              <a:rPr lang="en-GB" sz="2000" b="0" i="0" dirty="0" err="1">
                <a:effectLst/>
                <a:highlight>
                  <a:srgbClr val="FFFFFF"/>
                </a:highlight>
              </a:rPr>
              <a:t>наставници</a:t>
            </a:r>
            <a:r>
              <a:rPr lang="sr-Cyrl-RS" sz="2000" b="0" i="0" dirty="0">
                <a:effectLst/>
                <a:highlight>
                  <a:srgbClr val="FFFFFF"/>
                </a:highlight>
              </a:rPr>
              <a:t>/професори</a:t>
            </a:r>
            <a:r>
              <a:rPr lang="en-GB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en-GB" sz="2000" b="0" i="0" dirty="0" err="1">
                <a:effectLst/>
                <a:highlight>
                  <a:srgbClr val="FFFFFF"/>
                </a:highlight>
              </a:rPr>
              <a:t>могу</a:t>
            </a:r>
            <a:r>
              <a:rPr lang="en-GB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en-GB" sz="2000" b="0" i="0" dirty="0" err="1">
                <a:effectLst/>
                <a:highlight>
                  <a:srgbClr val="FFFFFF"/>
                </a:highlight>
              </a:rPr>
              <a:t>да</a:t>
            </a:r>
            <a:r>
              <a:rPr lang="en-GB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en-GB" sz="2000" b="0" i="0" dirty="0" err="1">
                <a:effectLst/>
                <a:highlight>
                  <a:srgbClr val="FFFFFF"/>
                </a:highlight>
              </a:rPr>
              <a:t>пруже</a:t>
            </a:r>
            <a:r>
              <a:rPr lang="en-GB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en-GB" sz="2000" b="0" i="0" dirty="0" err="1">
                <a:effectLst/>
                <a:highlight>
                  <a:srgbClr val="FFFFFF"/>
                </a:highlight>
              </a:rPr>
              <a:t>ученицима</a:t>
            </a:r>
            <a:r>
              <a:rPr lang="sr-Cyrl-RS" sz="2000" b="0" i="0" dirty="0">
                <a:effectLst/>
                <a:highlight>
                  <a:srgbClr val="FFFFFF"/>
                </a:highlight>
              </a:rPr>
              <a:t>/студентима</a:t>
            </a:r>
            <a:r>
              <a:rPr lang="en-GB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en-GB" sz="2000" b="0" i="0" dirty="0" err="1">
                <a:effectLst/>
                <a:highlight>
                  <a:srgbClr val="FFFFFF"/>
                </a:highlight>
              </a:rPr>
              <a:t>јасна</a:t>
            </a:r>
            <a:r>
              <a:rPr lang="en-GB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en-GB" sz="2000" b="0" i="0" dirty="0" err="1">
                <a:effectLst/>
                <a:highlight>
                  <a:srgbClr val="FFFFFF"/>
                </a:highlight>
              </a:rPr>
              <a:t>очекивања</a:t>
            </a:r>
            <a:r>
              <a:rPr lang="en-GB" sz="2000" b="0" i="0" dirty="0">
                <a:effectLst/>
                <a:highlight>
                  <a:srgbClr val="FFFFFF"/>
                </a:highlight>
              </a:rPr>
              <a:t> и </a:t>
            </a:r>
            <a:r>
              <a:rPr lang="en-GB" sz="2000" b="0" i="0" dirty="0" err="1">
                <a:effectLst/>
                <a:highlight>
                  <a:srgbClr val="FFFFFF"/>
                </a:highlight>
              </a:rPr>
              <a:t>релевантне</a:t>
            </a:r>
            <a:r>
              <a:rPr lang="en-GB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en-GB" sz="2000" b="0" i="0" dirty="0" err="1">
                <a:effectLst/>
                <a:highlight>
                  <a:srgbClr val="FFFFFF"/>
                </a:highlight>
              </a:rPr>
              <a:t>изазове</a:t>
            </a:r>
            <a:r>
              <a:rPr lang="en-GB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en-GB" sz="2000" b="0" i="0" dirty="0" err="1">
                <a:effectLst/>
                <a:highlight>
                  <a:srgbClr val="FFFFFF"/>
                </a:highlight>
              </a:rPr>
              <a:t>који</a:t>
            </a:r>
            <a:r>
              <a:rPr lang="en-GB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en-GB" sz="2000" b="0" i="0" dirty="0" err="1">
                <a:effectLst/>
                <a:highlight>
                  <a:srgbClr val="FFFFFF"/>
                </a:highlight>
              </a:rPr>
              <a:t>заиста</a:t>
            </a:r>
            <a:r>
              <a:rPr lang="en-GB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en-GB" sz="2000" b="0" i="0" dirty="0" err="1">
                <a:effectLst/>
                <a:highlight>
                  <a:srgbClr val="FFFFFF"/>
                </a:highlight>
              </a:rPr>
              <a:t>мере</a:t>
            </a:r>
            <a:r>
              <a:rPr lang="en-GB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en-GB" sz="2000" b="0" i="0" dirty="0" err="1">
                <a:effectLst/>
                <a:highlight>
                  <a:srgbClr val="FFFFFF"/>
                </a:highlight>
              </a:rPr>
              <a:t>спремност</a:t>
            </a:r>
            <a:r>
              <a:rPr lang="en-GB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en-GB" sz="2000" b="0" i="0" dirty="0" err="1">
                <a:effectLst/>
                <a:highlight>
                  <a:srgbClr val="FFFFFF"/>
                </a:highlight>
              </a:rPr>
              <a:t>ученика</a:t>
            </a:r>
            <a:r>
              <a:rPr lang="sr-Cyrl-RS" sz="2000" b="0" i="0" dirty="0">
                <a:effectLst/>
                <a:highlight>
                  <a:srgbClr val="FFFFFF"/>
                </a:highlight>
              </a:rPr>
              <a:t>/студената</a:t>
            </a:r>
            <a:r>
              <a:rPr lang="en-GB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en-GB" sz="2000" b="0" i="0" dirty="0" err="1">
                <a:effectLst/>
                <a:highlight>
                  <a:srgbClr val="FFFFFF"/>
                </a:highlight>
              </a:rPr>
              <a:t>за</a:t>
            </a:r>
            <a:r>
              <a:rPr lang="en-GB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en-GB" sz="2000" b="0" i="0" dirty="0" err="1">
                <a:effectLst/>
                <a:highlight>
                  <a:srgbClr val="FFFFFF"/>
                </a:highlight>
              </a:rPr>
              <a:t>будућност</a:t>
            </a:r>
            <a:r>
              <a:rPr lang="en-GB" sz="2000" b="0" i="0" dirty="0">
                <a:effectLst/>
                <a:highlight>
                  <a:srgbClr val="FFFFFF"/>
                </a:highlight>
              </a:rPr>
              <a:t>.</a:t>
            </a:r>
            <a:br>
              <a:rPr lang="en-GB" sz="2000" b="0" i="0" dirty="0">
                <a:effectLst/>
                <a:highlight>
                  <a:srgbClr val="FFFFFF"/>
                </a:highlight>
              </a:rPr>
            </a:br>
            <a:br>
              <a:rPr lang="en-GB" sz="2000" b="0" i="0" dirty="0">
                <a:effectLst/>
                <a:highlight>
                  <a:srgbClr val="FFFFFF"/>
                </a:highlight>
              </a:rPr>
            </a:br>
            <a:r>
              <a:rPr lang="en-GB" sz="2000" b="0" i="0" dirty="0" err="1">
                <a:effectLst/>
                <a:highlight>
                  <a:srgbClr val="FFFFFF"/>
                </a:highlight>
              </a:rPr>
              <a:t>Хајде</a:t>
            </a:r>
            <a:r>
              <a:rPr lang="en-GB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en-GB" sz="2000" b="0" i="0" dirty="0" err="1">
                <a:effectLst/>
                <a:highlight>
                  <a:srgbClr val="FFFFFF"/>
                </a:highlight>
              </a:rPr>
              <a:t>да</a:t>
            </a:r>
            <a:r>
              <a:rPr lang="en-GB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en-GB" sz="2000" b="0" i="0" dirty="0" err="1">
                <a:effectLst/>
                <a:highlight>
                  <a:srgbClr val="FFFFFF"/>
                </a:highlight>
              </a:rPr>
              <a:t>погледамо</a:t>
            </a:r>
            <a:r>
              <a:rPr lang="en-GB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en-GB" sz="2000" b="0" i="0" dirty="0" err="1">
                <a:effectLst/>
                <a:highlight>
                  <a:srgbClr val="FFFFFF"/>
                </a:highlight>
              </a:rPr>
              <a:t>потенцијалну</a:t>
            </a:r>
            <a:r>
              <a:rPr lang="en-GB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en-GB" sz="2000" b="0" i="0" dirty="0" err="1">
                <a:effectLst/>
                <a:highlight>
                  <a:srgbClr val="FFFFFF"/>
                </a:highlight>
              </a:rPr>
              <a:t>рубрику</a:t>
            </a:r>
            <a:r>
              <a:rPr lang="sr-Cyrl-RS" sz="2000" b="0" i="0" dirty="0">
                <a:effectLst/>
                <a:highlight>
                  <a:srgbClr val="FFFFFF"/>
                </a:highlight>
              </a:rPr>
              <a:t> вештина за 21. век</a:t>
            </a:r>
            <a:r>
              <a:rPr lang="en-GB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en-GB" sz="2000" b="0" i="0" dirty="0" err="1">
                <a:effectLst/>
                <a:highlight>
                  <a:srgbClr val="FFFFFF"/>
                </a:highlight>
              </a:rPr>
              <a:t>коју</a:t>
            </a:r>
            <a:r>
              <a:rPr lang="en-GB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en-GB" sz="2000" b="0" i="0" dirty="0" err="1">
                <a:effectLst/>
                <a:highlight>
                  <a:srgbClr val="FFFFFF"/>
                </a:highlight>
              </a:rPr>
              <a:t>бисте</a:t>
            </a:r>
            <a:r>
              <a:rPr lang="en-GB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en-GB" sz="2000" b="0" i="0" dirty="0" err="1">
                <a:effectLst/>
                <a:highlight>
                  <a:srgbClr val="FFFFFF"/>
                </a:highlight>
              </a:rPr>
              <a:t>могли</a:t>
            </a:r>
            <a:r>
              <a:rPr lang="en-GB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en-GB" sz="2000" b="0" i="0" dirty="0" err="1">
                <a:effectLst/>
                <a:highlight>
                  <a:srgbClr val="FFFFFF"/>
                </a:highlight>
              </a:rPr>
              <a:t>да</a:t>
            </a:r>
            <a:r>
              <a:rPr lang="en-GB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en-GB" sz="2000" b="0" i="0" dirty="0" err="1">
                <a:effectLst/>
                <a:highlight>
                  <a:srgbClr val="FFFFFF"/>
                </a:highlight>
              </a:rPr>
              <a:t>користите</a:t>
            </a:r>
            <a:r>
              <a:rPr lang="en-GB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en-GB" sz="2000" b="0" i="0" dirty="0" err="1">
                <a:effectLst/>
                <a:highlight>
                  <a:srgbClr val="FFFFFF"/>
                </a:highlight>
              </a:rPr>
              <a:t>или</a:t>
            </a:r>
            <a:r>
              <a:rPr lang="en-GB" sz="2000" b="0" i="0" dirty="0">
                <a:effectLst/>
                <a:highlight>
                  <a:srgbClr val="FFFFFF"/>
                </a:highlight>
              </a:rPr>
              <a:t> </a:t>
            </a:r>
            <a:r>
              <a:rPr lang="en-GB" sz="2000" b="0" i="0" dirty="0" err="1">
                <a:effectLst/>
                <a:highlight>
                  <a:srgbClr val="FFFFFF"/>
                </a:highlight>
              </a:rPr>
              <a:t>прилагодите</a:t>
            </a:r>
            <a:r>
              <a:rPr lang="en-GB" sz="2000" b="0" i="0" dirty="0">
                <a:effectLst/>
                <a:highlight>
                  <a:srgbClr val="FFFFFF"/>
                </a:highlight>
              </a:rPr>
              <a:t>: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41834946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A6B3F06-61D4-619C-986A-4FA0FAEB2E71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t="1440" b="1440"/>
          <a:stretch/>
        </p:blipFill>
        <p:spPr>
          <a:xfrm>
            <a:off x="17982" y="12918"/>
            <a:ext cx="5875886" cy="6858000"/>
          </a:xfrm>
          <a:solidFill>
            <a:schemeClr val="bg1"/>
          </a:solidFill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035EB3-B797-49AC-FD0C-34E7A933955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96017" y="740766"/>
            <a:ext cx="5324282" cy="845139"/>
          </a:xfrm>
        </p:spPr>
        <p:txBody>
          <a:bodyPr/>
          <a:lstStyle/>
          <a:p>
            <a:pPr algn="l" rtl="0"/>
            <a:r>
              <a:rPr lang="sr-Cyrl-RS" sz="3000" dirty="0"/>
              <a:t>„Рубрика</a:t>
            </a:r>
            <a:r>
              <a:rPr lang="en-US" sz="3000" dirty="0"/>
              <a:t>”</a:t>
            </a:r>
            <a:r>
              <a:rPr lang="sr-Cyrl-RS" sz="3000" dirty="0"/>
              <a:t> вештина за 21. век</a:t>
            </a:r>
            <a:endParaRPr lang="en-IE" sz="3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2EB995-AA33-77D2-3DD1-1AC5803C04F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445799" y="1266393"/>
            <a:ext cx="5487439" cy="3767032"/>
          </a:xfrm>
        </p:spPr>
        <p:txBody>
          <a:bodyPr/>
          <a:lstStyle/>
          <a:p>
            <a:pPr algn="just" rtl="0"/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Ова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Рубрика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вештина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 </a:t>
            </a:r>
            <a:r>
              <a:rPr lang="sr-Cyrl-RS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за 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21.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век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пружа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структурирани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оквир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за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процену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напредовања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ученика</a:t>
            </a:r>
            <a:r>
              <a:rPr lang="sr-Cyrl-RS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/студената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 у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кључним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областима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компетенција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: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креативност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,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критичко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мишљење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,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сарадња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,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комуникација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,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посредовање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,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емпатија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 и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социо-емоционалне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вештине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.</a:t>
            </a:r>
            <a:b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</a:br>
            <a:b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</a:b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Свака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вештина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се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оцењује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на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четири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нивоа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знања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: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почетник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, </a:t>
            </a:r>
            <a:r>
              <a:rPr lang="sr-Cyrl-RS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приправник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, с</a:t>
            </a:r>
            <a:r>
              <a:rPr lang="sr-Cyrl-RS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ениор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 и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мастер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.</a:t>
            </a:r>
          </a:p>
          <a:p>
            <a:pPr algn="just" rtl="0"/>
            <a:endParaRPr lang="en-GB" sz="2200" dirty="0">
              <a:highlight>
                <a:srgbClr val="FFFFFF"/>
              </a:highlight>
              <a:ea typeface="Calibri" panose="020F0502020204030204" pitchFamily="34" charset="0"/>
            </a:endParaRPr>
          </a:p>
          <a:p>
            <a:pPr algn="just" rtl="0"/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Рубрика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служи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као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свеобухватно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средство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за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наставнике</a:t>
            </a:r>
            <a:r>
              <a:rPr lang="sr-Cyrl-RS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/професоре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да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процене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 и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комуницирају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развој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ученика</a:t>
            </a:r>
            <a:r>
              <a:rPr lang="sr-Cyrl-RS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/студената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 у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овим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суштинским</a:t>
            </a:r>
            <a:r>
              <a:rPr lang="en-GB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 </a:t>
            </a:r>
            <a:r>
              <a:rPr lang="en-GB" sz="2200" b="0" i="0" dirty="0" err="1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областима</a:t>
            </a:r>
            <a:r>
              <a:rPr lang="sr-Cyrl-RS" sz="2200" b="0" i="0" dirty="0"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.</a:t>
            </a:r>
            <a:endParaRPr lang="en-IE" sz="2200" dirty="0">
              <a:ea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03FEE6-C6C7-DEA7-1582-58B0E85776DA}"/>
              </a:ext>
            </a:extLst>
          </p:cNvPr>
          <p:cNvSpPr txBox="1"/>
          <p:nvPr/>
        </p:nvSpPr>
        <p:spPr>
          <a:xfrm>
            <a:off x="1389062" y="6452434"/>
            <a:ext cx="5438775" cy="28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G4C_21CS-Assessment-Toolkit.pdf (gamesforchange.org)</a:t>
            </a:r>
            <a:endParaRPr lang="en-I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9C03AC-05E4-1E7D-D691-032953D00ACA}"/>
              </a:ext>
            </a:extLst>
          </p:cNvPr>
          <p:cNvSpPr txBox="1"/>
          <p:nvPr/>
        </p:nvSpPr>
        <p:spPr>
          <a:xfrm>
            <a:off x="296863" y="-38082"/>
            <a:ext cx="2489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Рубрика</a:t>
            </a:r>
            <a:r>
              <a:rPr lang="en-US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вештина</a:t>
            </a:r>
            <a:r>
              <a:rPr lang="en-US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en-US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21. </a:t>
            </a:r>
            <a:r>
              <a:rPr lang="en-US" sz="1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век</a:t>
            </a:r>
            <a:endParaRPr lang="en-US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48679A-972B-B570-9389-0EDE1E4413C2}"/>
              </a:ext>
            </a:extLst>
          </p:cNvPr>
          <p:cNvSpPr txBox="1"/>
          <p:nvPr/>
        </p:nvSpPr>
        <p:spPr>
          <a:xfrm>
            <a:off x="2861470" y="-19980"/>
            <a:ext cx="990600" cy="2897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sz="1000" dirty="0"/>
              <a:t>Име</a:t>
            </a:r>
            <a:r>
              <a:rPr lang="sr-Cyrl-RS" dirty="0"/>
              <a:t>: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6C969E-4458-D6F0-2394-7EFA4B0F7290}"/>
              </a:ext>
            </a:extLst>
          </p:cNvPr>
          <p:cNvSpPr txBox="1"/>
          <p:nvPr/>
        </p:nvSpPr>
        <p:spPr>
          <a:xfrm>
            <a:off x="4735513" y="0"/>
            <a:ext cx="67945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sz="1000" dirty="0"/>
              <a:t>Датум:</a:t>
            </a:r>
            <a:endParaRPr lang="en-US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16EC6F-A618-BF58-4A98-56C630BBBB11}"/>
              </a:ext>
            </a:extLst>
          </p:cNvPr>
          <p:cNvSpPr txBox="1"/>
          <p:nvPr/>
        </p:nvSpPr>
        <p:spPr>
          <a:xfrm>
            <a:off x="569913" y="307777"/>
            <a:ext cx="698500" cy="215444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sr-Cyrl-RS" sz="800" dirty="0"/>
              <a:t>Вештина</a:t>
            </a:r>
            <a:endParaRPr lang="en-US" sz="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9E4CEA-14E1-B21E-C2E4-7AFC94C5131E}"/>
              </a:ext>
            </a:extLst>
          </p:cNvPr>
          <p:cNvSpPr txBox="1"/>
          <p:nvPr/>
        </p:nvSpPr>
        <p:spPr>
          <a:xfrm>
            <a:off x="2450580" y="326352"/>
            <a:ext cx="971551" cy="215444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sr-Cyrl-RS" sz="800" dirty="0"/>
              <a:t>Приправник (2)</a:t>
            </a:r>
            <a:endParaRPr lang="en-US" sz="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3696E2-01DA-FAE7-1C59-38678424FD40}"/>
              </a:ext>
            </a:extLst>
          </p:cNvPr>
          <p:cNvSpPr txBox="1"/>
          <p:nvPr/>
        </p:nvSpPr>
        <p:spPr>
          <a:xfrm>
            <a:off x="1464195" y="297616"/>
            <a:ext cx="845618" cy="215444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sr-Cyrl-RS" sz="800" dirty="0"/>
              <a:t>Почетник (1)</a:t>
            </a:r>
            <a:endParaRPr lang="en-US" sz="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0C6E16-7F2D-8CA1-BF2B-ABFABF8A0E7B}"/>
              </a:ext>
            </a:extLst>
          </p:cNvPr>
          <p:cNvSpPr txBox="1"/>
          <p:nvPr/>
        </p:nvSpPr>
        <p:spPr>
          <a:xfrm>
            <a:off x="3617913" y="307777"/>
            <a:ext cx="723900" cy="215444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sr-Cyrl-RS" sz="800" dirty="0"/>
              <a:t>Сениор (3)</a:t>
            </a:r>
            <a:endParaRPr lang="en-US" sz="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33DEDC-6418-78F0-EFC0-097F910B46E2}"/>
              </a:ext>
            </a:extLst>
          </p:cNvPr>
          <p:cNvSpPr txBox="1"/>
          <p:nvPr/>
        </p:nvSpPr>
        <p:spPr>
          <a:xfrm>
            <a:off x="4640263" y="326352"/>
            <a:ext cx="723900" cy="215444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sr-Cyrl-RS" sz="800" dirty="0"/>
              <a:t>Мастер (4)</a:t>
            </a:r>
            <a:endParaRPr lang="en-US" sz="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784667-D0A7-535B-3981-198A6D1AFC98}"/>
              </a:ext>
            </a:extLst>
          </p:cNvPr>
          <p:cNvSpPr txBox="1"/>
          <p:nvPr/>
        </p:nvSpPr>
        <p:spPr>
          <a:xfrm>
            <a:off x="590797" y="787400"/>
            <a:ext cx="677616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rtlCol="0">
            <a:spAutoFit/>
          </a:bodyPr>
          <a:lstStyle/>
          <a:p>
            <a:r>
              <a:rPr lang="sr-Cyrl-RS" sz="600" dirty="0"/>
              <a:t>Креативност</a:t>
            </a:r>
            <a:endParaRPr lang="en-US" sz="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38DCDF-C70F-20DC-19AF-BC161CFEFF5E}"/>
              </a:ext>
            </a:extLst>
          </p:cNvPr>
          <p:cNvSpPr txBox="1"/>
          <p:nvPr/>
        </p:nvSpPr>
        <p:spPr>
          <a:xfrm>
            <a:off x="569913" y="1566855"/>
            <a:ext cx="6985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rtlCol="0">
            <a:spAutoFit/>
          </a:bodyPr>
          <a:lstStyle/>
          <a:p>
            <a:r>
              <a:rPr lang="sr-Cyrl-RS" sz="600" dirty="0"/>
              <a:t>Критичко мишљење</a:t>
            </a:r>
            <a:endParaRPr lang="en-US" sz="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886097-357C-06F9-0033-2D867DE5D192}"/>
              </a:ext>
            </a:extLst>
          </p:cNvPr>
          <p:cNvSpPr txBox="1"/>
          <p:nvPr/>
        </p:nvSpPr>
        <p:spPr>
          <a:xfrm>
            <a:off x="569913" y="2464879"/>
            <a:ext cx="65405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rtlCol="0">
            <a:spAutoFit/>
          </a:bodyPr>
          <a:lstStyle/>
          <a:p>
            <a:r>
              <a:rPr lang="sr-Cyrl-RS" sz="600" dirty="0"/>
              <a:t>Сарадња</a:t>
            </a:r>
            <a:endParaRPr lang="en-US" sz="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79E173-963C-2FB4-8573-C5651B4C44DE}"/>
              </a:ext>
            </a:extLst>
          </p:cNvPr>
          <p:cNvSpPr txBox="1"/>
          <p:nvPr/>
        </p:nvSpPr>
        <p:spPr>
          <a:xfrm>
            <a:off x="590797" y="3429000"/>
            <a:ext cx="677616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rtlCol="0">
            <a:spAutoFit/>
          </a:bodyPr>
          <a:lstStyle/>
          <a:p>
            <a:r>
              <a:rPr lang="sr-Cyrl-RS" sz="600" dirty="0"/>
              <a:t>Комуникација</a:t>
            </a:r>
            <a:endParaRPr lang="en-US" sz="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060458-2EAC-F684-02D1-1811CDB18D75}"/>
              </a:ext>
            </a:extLst>
          </p:cNvPr>
          <p:cNvSpPr txBox="1"/>
          <p:nvPr/>
        </p:nvSpPr>
        <p:spPr>
          <a:xfrm>
            <a:off x="569913" y="4813300"/>
            <a:ext cx="654050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sz="600" dirty="0"/>
              <a:t>Емпатија</a:t>
            </a:r>
            <a:endParaRPr lang="en-US" sz="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B4F573-2E8B-195C-EE2E-A01B0942DA9F}"/>
              </a:ext>
            </a:extLst>
          </p:cNvPr>
          <p:cNvSpPr txBox="1"/>
          <p:nvPr/>
        </p:nvSpPr>
        <p:spPr>
          <a:xfrm>
            <a:off x="652463" y="5473700"/>
            <a:ext cx="5715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sz="600" dirty="0"/>
              <a:t>Социо-емоционална</a:t>
            </a:r>
            <a:endParaRPr lang="en-US" sz="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82626A-16D3-FA20-0B10-9F95D46FB185}"/>
              </a:ext>
            </a:extLst>
          </p:cNvPr>
          <p:cNvSpPr txBox="1"/>
          <p:nvPr/>
        </p:nvSpPr>
        <p:spPr>
          <a:xfrm>
            <a:off x="1347260" y="651394"/>
            <a:ext cx="971550" cy="4934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sr-Cyrl-R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пособан</a:t>
            </a:r>
            <a:r>
              <a:rPr lang="sr-Cyrl-RS" sz="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реплицира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идеје</a:t>
            </a:r>
            <a:r>
              <a:rPr lang="sr-Cyrl-RS" sz="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решења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дода</a:t>
            </a:r>
            <a:r>
              <a:rPr lang="sr-Cyrl-RS" sz="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мале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промене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sr-Cyrl-RS" sz="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sr-Cyrl-RS" sz="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F42BF0-0E52-C2D3-5654-52ED250DC404}"/>
              </a:ext>
            </a:extLst>
          </p:cNvPr>
          <p:cNvSpPr txBox="1"/>
          <p:nvPr/>
        </p:nvSpPr>
        <p:spPr>
          <a:xfrm>
            <a:off x="1338263" y="1422400"/>
            <a:ext cx="971550" cy="6808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Ретко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доводи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питање</a:t>
            </a:r>
            <a:r>
              <a:rPr lang="sr-Cyrl-R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претпоставке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узима</a:t>
            </a:r>
            <a:r>
              <a:rPr lang="sr-Cyrl-RS" sz="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информације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начин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sr-Cyrl-R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дозвољава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пристрасност</a:t>
            </a:r>
            <a:r>
              <a:rPr lang="sr-Cyrl-RS" sz="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омета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рад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4BC75D-B00E-38EE-D3AC-42C27971ACB5}"/>
              </a:ext>
            </a:extLst>
          </p:cNvPr>
          <p:cNvSpPr txBox="1"/>
          <p:nvPr/>
        </p:nvSpPr>
        <p:spPr>
          <a:xfrm>
            <a:off x="2413001" y="635451"/>
            <a:ext cx="900112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Повремено</a:t>
            </a:r>
            <a:r>
              <a:rPr lang="en-US" sz="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има оригиналне</a:t>
            </a:r>
            <a:r>
              <a:rPr lang="en-US" sz="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идеје</a:t>
            </a:r>
            <a:r>
              <a:rPr lang="en-US" sz="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7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решења</a:t>
            </a:r>
            <a:r>
              <a:rPr lang="en-US" sz="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ограничене инспирације.</a:t>
            </a:r>
            <a:endParaRPr lang="en-US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F76DA4-4AD8-4576-4A10-5119D82BB59B}"/>
              </a:ext>
            </a:extLst>
          </p:cNvPr>
          <p:cNvSpPr txBox="1"/>
          <p:nvPr/>
        </p:nvSpPr>
        <p:spPr>
          <a:xfrm>
            <a:off x="2455465" y="1429072"/>
            <a:ext cx="1000919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algn="just">
              <a:spcBef>
                <a:spcPts val="0"/>
              </a:spcBef>
            </a:pP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Понекад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доводи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питање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претпоставке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скепти</a:t>
            </a:r>
            <a:r>
              <a:rPr lang="sr-Cyrl-R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чан је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према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информацијама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</a:t>
            </a:r>
            <a:r>
              <a:rPr lang="sr-Cyrl-R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</a:t>
            </a:r>
            <a:r>
              <a:rPr lang="sr-Cyrl-RS" sz="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сигур</a:t>
            </a:r>
            <a:r>
              <a:rPr lang="sr-Cyrl-R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 како да их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разлик</a:t>
            </a:r>
            <a:r>
              <a:rPr lang="sr-Cyrl-R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ује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повремено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дозвољава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sr-Cyrl-R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пристрасност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омета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рад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sr-Cyrl-RS" sz="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</a:pPr>
            <a:endParaRPr lang="en-US" sz="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0749C0-7EAF-48F6-A6F4-DA0ECEF84766}"/>
              </a:ext>
            </a:extLst>
          </p:cNvPr>
          <p:cNvSpPr txBox="1"/>
          <p:nvPr/>
        </p:nvSpPr>
        <p:spPr>
          <a:xfrm>
            <a:off x="4546601" y="635451"/>
            <a:ext cx="971550" cy="68897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Стално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генерише</a:t>
            </a:r>
            <a:r>
              <a:rPr lang="sr-Cyrl-RS" sz="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јединствене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идеје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</a:t>
            </a:r>
            <a:r>
              <a:rPr lang="sr-Cyrl-R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решења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која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потичу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разних извора</a:t>
            </a:r>
            <a:r>
              <a:rPr lang="sr-Cyrl-RS" sz="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инспирације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помаже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другима</a:t>
            </a:r>
            <a:r>
              <a:rPr lang="sr-Cyrl-RS" sz="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учине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исто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6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7BD351-9B07-7267-4F43-3CFDA9ECA7EE}"/>
              </a:ext>
            </a:extLst>
          </p:cNvPr>
          <p:cNvSpPr txBox="1"/>
          <p:nvPr/>
        </p:nvSpPr>
        <p:spPr>
          <a:xfrm>
            <a:off x="4546600" y="1422400"/>
            <a:ext cx="1035049" cy="48968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Преиспитује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претпоставке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sr-Cyrl-R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проверава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информације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идентификује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избегава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пристрасност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помаже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другима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учине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исто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FA980E-E940-2DB5-596C-2F6C0B4321CE}"/>
              </a:ext>
            </a:extLst>
          </p:cNvPr>
          <p:cNvSpPr txBox="1"/>
          <p:nvPr/>
        </p:nvSpPr>
        <p:spPr>
          <a:xfrm>
            <a:off x="4546601" y="2181225"/>
            <a:ext cx="933450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Дели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ME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одговорност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r-Cyrl-R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пружа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конструктивне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повратне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информације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даје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приоритет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тимском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успеху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над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личним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успехом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помаже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другима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учине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исто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sr-Cyrl-RS" sz="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6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80EEF4-DAFA-8478-1735-9101F87537C3}"/>
              </a:ext>
            </a:extLst>
          </p:cNvPr>
          <p:cNvSpPr txBox="1"/>
          <p:nvPr/>
        </p:nvSpPr>
        <p:spPr>
          <a:xfrm>
            <a:off x="3508376" y="1422400"/>
            <a:ext cx="971550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Обично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доводи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питање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претпоставке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r-Cyrl-R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испитује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већину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информација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r-Cyrl-R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углавном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идентификује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избегава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пристрасност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sr-Cyrl-RS" sz="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6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5DFAE17-EBEA-1B6C-0306-FEAA8D7476DC}"/>
              </a:ext>
            </a:extLst>
          </p:cNvPr>
          <p:cNvSpPr txBox="1"/>
          <p:nvPr/>
        </p:nvSpPr>
        <p:spPr>
          <a:xfrm>
            <a:off x="1338263" y="2181225"/>
            <a:ext cx="1027113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Преузима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ME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одговорност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над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пројектима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превише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или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премало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даје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или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конструктивне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повратне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информације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даје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приоритет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личном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успеху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над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тимским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успехом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sr-Cyrl-RS" sz="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r-Cyrl-RS" sz="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AEF38-9654-BE41-C289-B93F476821F2}"/>
              </a:ext>
            </a:extLst>
          </p:cNvPr>
          <p:cNvSpPr txBox="1"/>
          <p:nvPr/>
        </p:nvSpPr>
        <p:spPr>
          <a:xfrm>
            <a:off x="2413001" y="2181225"/>
            <a:ext cx="1009130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Понекад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дели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ME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одговорност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саиграчима</a:t>
            </a:r>
            <a:r>
              <a:rPr lang="en-US" sz="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понекад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даје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конструктивне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повратне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информације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може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приоритет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личном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успеху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над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тимским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успехом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sr-Cyrl-RS" sz="600" dirty="0"/>
          </a:p>
          <a:p>
            <a:endParaRPr lang="sr-Cyrl-RS" sz="600" dirty="0"/>
          </a:p>
          <a:p>
            <a:endParaRPr lang="en-US" sz="6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7DDC859-CB3B-8F6F-E913-845B504E1160}"/>
              </a:ext>
            </a:extLst>
          </p:cNvPr>
          <p:cNvSpPr txBox="1"/>
          <p:nvPr/>
        </p:nvSpPr>
        <p:spPr>
          <a:xfrm>
            <a:off x="3508376" y="657575"/>
            <a:ext cx="925286" cy="53860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7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Доследно</a:t>
            </a:r>
            <a:r>
              <a:rPr lang="en-US" sz="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има </a:t>
            </a:r>
            <a:r>
              <a:rPr lang="en-US" sz="7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јединствене</a:t>
            </a:r>
            <a:r>
              <a:rPr lang="en-US" sz="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идеје</a:t>
            </a:r>
            <a:r>
              <a:rPr lang="sr-Cyrl-RS" sz="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7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решења</a:t>
            </a:r>
            <a:r>
              <a:rPr lang="en-US" sz="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</a:t>
            </a:r>
            <a:r>
              <a:rPr lang="en-US" sz="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више</a:t>
            </a:r>
            <a:r>
              <a:rPr lang="en-US" sz="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извора</a:t>
            </a:r>
            <a:r>
              <a:rPr lang="en-US" sz="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инспирације</a:t>
            </a:r>
            <a:r>
              <a:rPr lang="en-US" sz="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7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9658C1-B611-285F-A9A9-32D237FC79BB}"/>
              </a:ext>
            </a:extLst>
          </p:cNvPr>
          <p:cNvSpPr txBox="1"/>
          <p:nvPr/>
        </p:nvSpPr>
        <p:spPr>
          <a:xfrm>
            <a:off x="3508376" y="2181225"/>
            <a:ext cx="925286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Обично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дели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ME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одговорност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саиграчима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обично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даје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конструктивне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повратне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информације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даје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приоритет</a:t>
            </a:r>
            <a:r>
              <a:rPr lang="sr-Cyrl-R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тимском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успеху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над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личним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успехом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sr-Cyrl-RS" sz="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r-Cyrl-RS" sz="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6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2847AE2-A4FF-2F3F-EFCB-9B9CBBA752D3}"/>
              </a:ext>
            </a:extLst>
          </p:cNvPr>
          <p:cNvSpPr txBox="1"/>
          <p:nvPr/>
        </p:nvSpPr>
        <p:spPr>
          <a:xfrm>
            <a:off x="3508376" y="3219450"/>
            <a:ext cx="925286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Ефикасно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преноси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једноставне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сложене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идеје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треба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боље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 размотри коме се обраћа.</a:t>
            </a:r>
            <a:endParaRPr lang="en-US" sz="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r-Cyrl-RS" sz="600" dirty="0"/>
          </a:p>
          <a:p>
            <a:endParaRPr lang="en-US" sz="6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C38586C-7782-0BBA-30D5-A37211CC2C31}"/>
              </a:ext>
            </a:extLst>
          </p:cNvPr>
          <p:cNvSpPr txBox="1"/>
          <p:nvPr/>
        </p:nvSpPr>
        <p:spPr>
          <a:xfrm>
            <a:off x="4546601" y="3219450"/>
            <a:ext cx="1035049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Јасно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преноси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било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коју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идеју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било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којој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публици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помаже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другима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учине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исто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6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8F2541B-B81E-D154-FFC5-4828C3B3B5C4}"/>
              </a:ext>
            </a:extLst>
          </p:cNvPr>
          <p:cNvSpPr txBox="1"/>
          <p:nvPr/>
        </p:nvSpPr>
        <p:spPr>
          <a:xfrm>
            <a:off x="1356258" y="3218715"/>
            <a:ext cx="991121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sr-Cyrl-R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Има проблем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пренесе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идеје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другима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саопштава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нејасне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или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непотпуне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идеје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sr-Cyrl-RS" sz="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6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F0CCC9A-B3AA-4A8A-C00F-C64B9BFCCA21}"/>
              </a:ext>
            </a:extLst>
          </p:cNvPr>
          <p:cNvSpPr txBox="1"/>
          <p:nvPr/>
        </p:nvSpPr>
        <p:spPr>
          <a:xfrm>
            <a:off x="2440782" y="3228719"/>
            <a:ext cx="981349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Јасно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преноси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једноставне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идеје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бори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сложенијим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sr-Cyrl-RS" sz="600" dirty="0"/>
          </a:p>
          <a:p>
            <a:endParaRPr lang="en-US" sz="6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7FB5B33-0BAC-A104-DC0E-9EA485068213}"/>
              </a:ext>
            </a:extLst>
          </p:cNvPr>
          <p:cNvSpPr txBox="1"/>
          <p:nvPr/>
        </p:nvSpPr>
        <p:spPr>
          <a:xfrm>
            <a:off x="1356258" y="3949700"/>
            <a:ext cx="991121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Недостаје</a:t>
            </a:r>
            <a:r>
              <a:rPr lang="sr-Cyrl-R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му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самоусмеравање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мотивација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захтева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велику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подршк</a:t>
            </a:r>
            <a:r>
              <a:rPr lang="sr-Cyrl-R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или</a:t>
            </a:r>
            <a:r>
              <a:rPr lang="sr-Cyrl-R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подстрек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идентификује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следи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циљеве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6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C16CADE-09B9-C4BD-48AC-6D00534809F5}"/>
              </a:ext>
            </a:extLst>
          </p:cNvPr>
          <p:cNvSpPr txBox="1"/>
          <p:nvPr/>
        </p:nvSpPr>
        <p:spPr>
          <a:xfrm>
            <a:off x="2440782" y="3949700"/>
            <a:ext cx="1009130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Понекад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показује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самоусмереност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мотивацију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захтева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одређену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подршку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или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подстрек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идентификује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следи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циљеве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600" dirty="0"/>
          </a:p>
          <a:p>
            <a:endParaRPr lang="en-US" sz="6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7858965-DCAC-5C68-76F8-8F0E1C47228A}"/>
              </a:ext>
            </a:extLst>
          </p:cNvPr>
          <p:cNvSpPr txBox="1"/>
          <p:nvPr/>
        </p:nvSpPr>
        <p:spPr>
          <a:xfrm>
            <a:off x="3508376" y="3949700"/>
            <a:ext cx="1009130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Самоусмерен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мотивисан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захтева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мало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подршке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или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подстрека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идентификова</a:t>
            </a:r>
            <a:r>
              <a:rPr lang="sr-Cyrl-R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следи</a:t>
            </a:r>
            <a:r>
              <a:rPr lang="sr-Cyrl-R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циљеве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6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1B92A4D-D8B4-0D86-D0AB-89BE96749D2A}"/>
              </a:ext>
            </a:extLst>
          </p:cNvPr>
          <p:cNvSpPr txBox="1"/>
          <p:nvPr/>
        </p:nvSpPr>
        <p:spPr>
          <a:xfrm>
            <a:off x="4575971" y="3933270"/>
            <a:ext cx="942180" cy="6910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Веома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самосталан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мотивисан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захтева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подршку</a:t>
            </a:r>
            <a:r>
              <a:rPr lang="sr-Cyrl-R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идентификује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следи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циљеве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помаже</a:t>
            </a:r>
            <a:r>
              <a:rPr lang="sr-Cyrl-RS" sz="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другима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учине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исто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sr-Cyrl-RS" sz="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DE56CEA-F492-4061-7274-E6F73CBCEAC0}"/>
              </a:ext>
            </a:extLst>
          </p:cNvPr>
          <p:cNvSpPr txBox="1"/>
          <p:nvPr/>
        </p:nvSpPr>
        <p:spPr>
          <a:xfrm>
            <a:off x="1356258" y="4724400"/>
            <a:ext cx="953555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Неспособан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размотри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ситуацију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било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које</a:t>
            </a:r>
            <a:r>
              <a:rPr lang="sr-Cyrl-R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перспективе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осим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своје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сопствене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6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8C34E5E-176D-0AB0-A68B-6C582102DF7B}"/>
              </a:ext>
            </a:extLst>
          </p:cNvPr>
          <p:cNvSpPr txBox="1"/>
          <p:nvPr/>
        </p:nvSpPr>
        <p:spPr>
          <a:xfrm>
            <a:off x="2450580" y="4724400"/>
            <a:ext cx="953555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Ретко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преузима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различите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перспективе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или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може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учинити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само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ограничен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начин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6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C46E9BF-54F3-128A-1EBF-C5E84CE1066E}"/>
              </a:ext>
            </a:extLst>
          </p:cNvPr>
          <p:cNvSpPr txBox="1"/>
          <p:nvPr/>
        </p:nvSpPr>
        <p:spPr>
          <a:xfrm>
            <a:off x="2450580" y="5397708"/>
            <a:ext cx="971551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Понекад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може</a:t>
            </a:r>
            <a:r>
              <a:rPr lang="sr-Cyrl-R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да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контроли</a:t>
            </a:r>
            <a:r>
              <a:rPr lang="sr-Cyrl-R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импулсе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sr-Cyrl-R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правља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емоцијама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одложи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задовољство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sr-Cyrl-RS" sz="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6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8E671CE-1BE4-6F8E-202A-60ED78E0512A}"/>
              </a:ext>
            </a:extLst>
          </p:cNvPr>
          <p:cNvSpPr txBox="1"/>
          <p:nvPr/>
        </p:nvSpPr>
        <p:spPr>
          <a:xfrm>
            <a:off x="1389062" y="5397707"/>
            <a:ext cx="920751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Нем</a:t>
            </a:r>
            <a:r>
              <a:rPr lang="sr-Cyrl-R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м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огућност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контролише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импулсе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управља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емоцијама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или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одложи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задовољство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6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0806E84-5FB1-44CF-7437-762588998831}"/>
              </a:ext>
            </a:extLst>
          </p:cNvPr>
          <p:cNvSpPr txBox="1"/>
          <p:nvPr/>
        </p:nvSpPr>
        <p:spPr>
          <a:xfrm>
            <a:off x="3537218" y="4747717"/>
            <a:ext cx="935024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Обично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стању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ефикасно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размотри</a:t>
            </a:r>
            <a:r>
              <a:rPr lang="sr-Cyrl-R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ситуацију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различитих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перспектива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6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BDB4411-F20B-C02F-7BB9-D02533143086}"/>
              </a:ext>
            </a:extLst>
          </p:cNvPr>
          <p:cNvSpPr txBox="1"/>
          <p:nvPr/>
        </p:nvSpPr>
        <p:spPr>
          <a:xfrm>
            <a:off x="4593431" y="5389750"/>
            <a:ext cx="886620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Контролише</a:t>
            </a:r>
            <a:r>
              <a:rPr lang="en-US" sz="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импулсе</a:t>
            </a:r>
            <a:r>
              <a:rPr lang="en-US" sz="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управља</a:t>
            </a:r>
            <a:r>
              <a:rPr lang="sr-Cyrl-RS" sz="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емоцијама</a:t>
            </a:r>
            <a:r>
              <a:rPr lang="en-US" sz="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одлаже</a:t>
            </a:r>
            <a:r>
              <a:rPr lang="en-US" sz="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задовољство</a:t>
            </a:r>
            <a:r>
              <a:rPr lang="en-US" sz="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помаже</a:t>
            </a:r>
            <a:r>
              <a:rPr lang="en-US" sz="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други</a:t>
            </a:r>
            <a:r>
              <a:rPr lang="sr-Cyrl-RS" sz="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 да</a:t>
            </a:r>
            <a:r>
              <a:rPr lang="en-US" sz="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</a:t>
            </a:r>
            <a:r>
              <a:rPr lang="en-US" sz="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раде</a:t>
            </a:r>
            <a:r>
              <a:rPr lang="sr-Cyrl-RS" sz="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sr-Cyrl-RS" sz="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6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E6C312B-F4AC-2EA0-C664-D45A75F64168}"/>
              </a:ext>
            </a:extLst>
          </p:cNvPr>
          <p:cNvSpPr txBox="1"/>
          <p:nvPr/>
        </p:nvSpPr>
        <p:spPr>
          <a:xfrm>
            <a:off x="3537218" y="5389750"/>
            <a:ext cx="920751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Обично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контролише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импулсе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управља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емоцијама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одлаже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задовољство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6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903D086-9D17-61A4-417E-7033869E9A53}"/>
              </a:ext>
            </a:extLst>
          </p:cNvPr>
          <p:cNvSpPr txBox="1"/>
          <p:nvPr/>
        </p:nvSpPr>
        <p:spPr>
          <a:xfrm>
            <a:off x="4575971" y="4747717"/>
            <a:ext cx="910683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Лако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спремно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преузима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различите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перспективе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помаже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другима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учине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исто</a:t>
            </a:r>
            <a:r>
              <a:rPr lang="en-US" sz="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6F41A9E-3D4E-BFAC-E408-844C91A39C66}"/>
              </a:ext>
            </a:extLst>
          </p:cNvPr>
          <p:cNvSpPr txBox="1"/>
          <p:nvPr/>
        </p:nvSpPr>
        <p:spPr>
          <a:xfrm>
            <a:off x="590797" y="4162901"/>
            <a:ext cx="582939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sz="600" dirty="0"/>
              <a:t>Агенција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10191855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FCCA58-E6AE-D030-CB6C-0809439C7D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54284" y="523547"/>
            <a:ext cx="10483431" cy="804265"/>
          </a:xfrm>
          <a:gradFill flip="none" rotWithShape="1">
            <a:gsLst>
              <a:gs pos="99000">
                <a:srgbClr val="1C1442"/>
              </a:gs>
              <a:gs pos="14000">
                <a:srgbClr val="186BA8"/>
              </a:gs>
              <a:gs pos="68000">
                <a:srgbClr val="8A206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ctr"/>
          <a:lstStyle/>
          <a:p>
            <a:pPr algn="l" rtl="0"/>
            <a:r>
              <a:rPr lang="en-US">
                <a:solidFill>
                  <a:schemeClr val="bg1"/>
                </a:solidFill>
              </a:rPr>
              <a:t>Развој наставног плана и програма</a:t>
            </a:r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45</a:t>
            </a:fld>
            <a:endParaRPr lang="en-US" sz="129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0A09F0-3F97-C8B1-0B10-A8C59D984D5B}"/>
              </a:ext>
            </a:extLst>
          </p:cNvPr>
          <p:cNvSpPr txBox="1"/>
          <p:nvPr/>
        </p:nvSpPr>
        <p:spPr>
          <a:xfrm>
            <a:off x="428624" y="1467366"/>
            <a:ext cx="1133475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rtl="0"/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Развој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курикулума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није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једнократни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догађај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већ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динамичан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процес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који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захтева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стално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усавршавање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прилагођавање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Док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припремамо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ученике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/студенте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свет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који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брзо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мења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кључно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је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образовни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наставни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планови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програми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развијају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како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би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укључили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иновативне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педагошке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праксе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које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одговарају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тренутним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трендовима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технолошк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ом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напрет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ку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потребама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друштва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које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развијају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Ова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стална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еволуција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осигурава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ученици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/студенти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само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имају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знање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већ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опремљени</a:t>
            </a:r>
            <a:r>
              <a:rPr lang="en-U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неопходним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вештинама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напредују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будућности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b="1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Важност</a:t>
            </a:r>
            <a:r>
              <a:rPr lang="en-GB" sz="2000" b="1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динамичког</a:t>
            </a:r>
            <a:r>
              <a:rPr lang="en-GB" sz="2000" b="1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наставног</a:t>
            </a:r>
            <a:r>
              <a:rPr lang="en-GB" sz="2000" b="1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плана</a:t>
            </a:r>
            <a:r>
              <a:rPr lang="en-GB" sz="2000" b="1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2000" b="1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програма</a:t>
            </a:r>
            <a:r>
              <a:rPr lang="en-GB" sz="2000" b="1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Динамичан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наставни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план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програм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припрема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ученике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/студенте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послове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који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можда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још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постоје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учећи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их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како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прилагођавају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примењују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вештине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различитим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контекстима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lvl="1" rtl="0"/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Како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технологија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напредује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наставни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планови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програми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морају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да интегришу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нове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алате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методе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како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би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остали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релевантни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ангажовани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lvl="1" rtl="0"/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Ажурирање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наставног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плана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програма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осигурава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вештине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 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21.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век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уткане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целину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припремајући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ученике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/студенте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сложено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решавање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проблема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критичко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размишљање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потребно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модерним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каријерама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000" dirty="0">
              <a:solidFill>
                <a:srgbClr val="1C144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algn="l" rtl="0"/>
            <a:endParaRPr lang="en-GB" sz="2000" b="0" i="0" dirty="0">
              <a:solidFill>
                <a:srgbClr val="1C144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8261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31F30833-C045-B13B-DA5C-544E935D7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526" y="2686660"/>
            <a:ext cx="10729446" cy="1974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rtl="0"/>
            <a:endParaRPr lang="en-GB" b="0" i="0">
              <a:effectLst/>
              <a:latin typeface="Söhn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2B2933-397B-A859-CFD8-810887560044}"/>
              </a:ext>
            </a:extLst>
          </p:cNvPr>
          <p:cNvSpPr txBox="1"/>
          <p:nvPr/>
        </p:nvSpPr>
        <p:spPr>
          <a:xfrm>
            <a:off x="704606" y="1456046"/>
            <a:ext cx="591625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just" rtl="0"/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Као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архитекте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образовања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наша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је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дужност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гледамо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даље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непосредног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хоризонта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занатски</a:t>
            </a:r>
            <a:r>
              <a:rPr lang="sr-Cyrl-RS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састављених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наставних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планова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програма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који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само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одговарају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садашњости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већ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предвиђају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захтеве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будућности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Ово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предвиђање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односи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само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предвиђање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технолошких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трендова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ради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 </a:t>
            </a:r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разумевању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еволуирајућег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пејзажа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рада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културе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18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друштва</a:t>
            </a:r>
            <a:r>
              <a:rPr lang="en-GB" sz="18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lvl="1" algn="just" rtl="0"/>
            <a:endParaRPr lang="en-GB" sz="1800" dirty="0">
              <a:solidFill>
                <a:srgbClr val="1C144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algn="just" rtl="0"/>
            <a:r>
              <a:rPr lang="en-GB" sz="18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Наш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наставни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план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18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програм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мора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буде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канал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вештине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21. </a:t>
            </a:r>
            <a:r>
              <a:rPr lang="en-GB" sz="18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века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као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што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прилагодљивост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иновативност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18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дигитална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флуидност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8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Овај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приступ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фокусиран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будућност</a:t>
            </a:r>
            <a:r>
              <a:rPr lang="sr-Cyrl-RS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захтева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уграђивање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стратегија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предвиђања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en-GB" sz="18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развој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курикулума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проактивно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укључивање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нових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технологија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18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трендова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који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унапређују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вештине за 21. век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и </a:t>
            </a:r>
            <a:r>
              <a:rPr lang="en-GB" sz="18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предвиђање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друштвених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промена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које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захтевају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нове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облике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писмености</a:t>
            </a:r>
            <a:r>
              <a:rPr lang="en-GB" sz="18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FDAFB9-7776-DFF6-A616-E0ABE65FE5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300" r="21300"/>
          <a:stretch/>
        </p:blipFill>
        <p:spPr>
          <a:xfrm>
            <a:off x="6984523" y="3952"/>
            <a:ext cx="5207479" cy="60480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9A4925-51FC-36A7-0DB2-429F3E63A33D}"/>
              </a:ext>
            </a:extLst>
          </p:cNvPr>
          <p:cNvSpPr txBox="1"/>
          <p:nvPr/>
        </p:nvSpPr>
        <p:spPr>
          <a:xfrm>
            <a:off x="1061006" y="176225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GB" sz="3600" b="1" i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Визија будућности у дизајну курикулума</a:t>
            </a:r>
          </a:p>
          <a:p>
            <a:pPr algn="l" rtl="0"/>
            <a:endParaRPr lang="en-GB" sz="3600" b="1" i="0">
              <a:solidFill>
                <a:srgbClr val="0D0D0D"/>
              </a:solidFill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6624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Close up of an oar lifted out of the water">
            <a:extLst>
              <a:ext uri="{FF2B5EF4-FFF2-40B4-BE49-F238E27FC236}">
                <a16:creationId xmlns:a16="http://schemas.microsoft.com/office/drawing/2014/main" id="{446F71DB-6906-BF63-F00B-000BFE417484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t="7740" b="7740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C69518-B55C-E352-F20C-7C302A5EE6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pPr algn="l" rtl="0"/>
            <a:r>
              <a:rPr lang="en-IE" dirty="0" err="1"/>
              <a:t>Кључна</a:t>
            </a:r>
            <a:r>
              <a:rPr lang="en-IE" dirty="0"/>
              <a:t> </a:t>
            </a:r>
            <a:r>
              <a:rPr lang="sr-Cyrl-RS" dirty="0"/>
              <a:t>питања</a:t>
            </a:r>
            <a:r>
              <a:rPr lang="en-IE" dirty="0"/>
              <a:t> о </a:t>
            </a:r>
            <a:r>
              <a:rPr lang="en-IE" dirty="0" err="1"/>
              <a:t>којима</a:t>
            </a:r>
            <a:r>
              <a:rPr lang="en-IE" dirty="0"/>
              <a:t> </a:t>
            </a:r>
            <a:r>
              <a:rPr lang="en-IE" dirty="0" err="1"/>
              <a:t>ви</a:t>
            </a:r>
            <a:r>
              <a:rPr lang="en-IE" dirty="0"/>
              <a:t> и </a:t>
            </a:r>
            <a:r>
              <a:rPr lang="en-IE" dirty="0" err="1"/>
              <a:t>ваше</a:t>
            </a:r>
            <a:r>
              <a:rPr lang="en-IE" dirty="0"/>
              <a:t> </a:t>
            </a:r>
            <a:r>
              <a:rPr lang="en-IE" dirty="0" err="1"/>
              <a:t>колеге</a:t>
            </a:r>
            <a:r>
              <a:rPr lang="en-IE" dirty="0"/>
              <a:t> </a:t>
            </a:r>
            <a:r>
              <a:rPr lang="en-IE" dirty="0" err="1"/>
              <a:t>треба</a:t>
            </a:r>
            <a:r>
              <a:rPr lang="en-IE" dirty="0"/>
              <a:t> </a:t>
            </a:r>
            <a:r>
              <a:rPr lang="en-IE" dirty="0" err="1"/>
              <a:t>да</a:t>
            </a:r>
            <a:r>
              <a:rPr lang="en-IE" dirty="0"/>
              <a:t> </a:t>
            </a:r>
            <a:r>
              <a:rPr lang="en-IE" dirty="0" err="1"/>
              <a:t>разговарате</a:t>
            </a:r>
            <a:r>
              <a:rPr lang="en-IE" dirty="0"/>
              <a:t>:</a:t>
            </a:r>
          </a:p>
          <a:p>
            <a:pPr algn="l" rtl="0"/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93EE0D-FDE4-D4D8-CE3F-AC1419741975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363460" y="2076040"/>
            <a:ext cx="7675890" cy="2654613"/>
          </a:xfrm>
        </p:spPr>
        <p:txBody>
          <a:bodyPr/>
          <a:lstStyle/>
          <a:p>
            <a:pPr algn="l" rtl="0"/>
            <a:r>
              <a:rPr lang="sr-Cyrl-RS" sz="2000" b="1" dirty="0">
                <a:solidFill>
                  <a:srgbClr val="AD4097"/>
                </a:solidFill>
              </a:rPr>
              <a:t>Вештине за 21. век - шта носи сутра?</a:t>
            </a:r>
            <a:r>
              <a:rPr lang="en-GB" sz="2000" b="1" dirty="0">
                <a:solidFill>
                  <a:srgbClr val="AD4097"/>
                </a:solidFill>
              </a:rPr>
              <a:t>:</a:t>
            </a:r>
            <a:r>
              <a:rPr lang="sr-Cyrl-RS" sz="2000" b="1" dirty="0">
                <a:solidFill>
                  <a:srgbClr val="AD4097"/>
                </a:solidFill>
              </a:rPr>
              <a:t> </a:t>
            </a:r>
            <a:r>
              <a:rPr lang="en-GB" sz="2000" dirty="0" err="1">
                <a:solidFill>
                  <a:srgbClr val="AD4097"/>
                </a:solidFill>
              </a:rPr>
              <a:t>Како</a:t>
            </a:r>
            <a:r>
              <a:rPr lang="en-GB" sz="2000" dirty="0">
                <a:solidFill>
                  <a:srgbClr val="AD4097"/>
                </a:solidFill>
              </a:rPr>
              <a:t> </a:t>
            </a:r>
            <a:r>
              <a:rPr lang="en-GB" sz="2000" dirty="0" err="1">
                <a:solidFill>
                  <a:srgbClr val="AD4097"/>
                </a:solidFill>
              </a:rPr>
              <a:t>можемо</a:t>
            </a:r>
            <a:r>
              <a:rPr lang="en-GB" sz="2000" dirty="0">
                <a:solidFill>
                  <a:srgbClr val="AD4097"/>
                </a:solidFill>
              </a:rPr>
              <a:t> </a:t>
            </a:r>
            <a:r>
              <a:rPr lang="en-GB" sz="2000" dirty="0" err="1">
                <a:solidFill>
                  <a:srgbClr val="AD4097"/>
                </a:solidFill>
              </a:rPr>
              <a:t>да</a:t>
            </a:r>
            <a:r>
              <a:rPr lang="en-GB" sz="2000" dirty="0">
                <a:solidFill>
                  <a:srgbClr val="AD4097"/>
                </a:solidFill>
              </a:rPr>
              <a:t> </a:t>
            </a:r>
            <a:r>
              <a:rPr lang="en-GB" sz="2000" dirty="0" err="1">
                <a:solidFill>
                  <a:srgbClr val="AD4097"/>
                </a:solidFill>
              </a:rPr>
              <a:t>будемо</a:t>
            </a:r>
            <a:r>
              <a:rPr lang="en-GB" sz="2000" dirty="0">
                <a:solidFill>
                  <a:srgbClr val="AD4097"/>
                </a:solidFill>
              </a:rPr>
              <a:t> </a:t>
            </a:r>
            <a:r>
              <a:rPr lang="en-GB" sz="2000" dirty="0" err="1">
                <a:solidFill>
                  <a:srgbClr val="AD4097"/>
                </a:solidFill>
              </a:rPr>
              <a:t>испред</a:t>
            </a:r>
            <a:r>
              <a:rPr lang="en-GB" sz="2000" dirty="0">
                <a:solidFill>
                  <a:srgbClr val="AD4097"/>
                </a:solidFill>
              </a:rPr>
              <a:t> </a:t>
            </a:r>
            <a:r>
              <a:rPr lang="en-GB" sz="2000" dirty="0" err="1">
                <a:solidFill>
                  <a:srgbClr val="AD4097"/>
                </a:solidFill>
              </a:rPr>
              <a:t>образовних</a:t>
            </a:r>
            <a:r>
              <a:rPr lang="en-GB" sz="2000" dirty="0">
                <a:solidFill>
                  <a:srgbClr val="AD4097"/>
                </a:solidFill>
              </a:rPr>
              <a:t> </a:t>
            </a:r>
            <a:r>
              <a:rPr lang="en-GB" sz="2000" dirty="0" err="1">
                <a:solidFill>
                  <a:srgbClr val="AD4097"/>
                </a:solidFill>
              </a:rPr>
              <a:t>трендова</a:t>
            </a:r>
            <a:r>
              <a:rPr lang="en-GB" sz="2000" dirty="0">
                <a:solidFill>
                  <a:srgbClr val="AD4097"/>
                </a:solidFill>
              </a:rPr>
              <a:t> </a:t>
            </a:r>
            <a:r>
              <a:rPr lang="en-GB" sz="2000" dirty="0" err="1">
                <a:solidFill>
                  <a:srgbClr val="AD4097"/>
                </a:solidFill>
              </a:rPr>
              <a:t>да</a:t>
            </a:r>
            <a:r>
              <a:rPr lang="en-GB" sz="2000" dirty="0">
                <a:solidFill>
                  <a:srgbClr val="AD4097"/>
                </a:solidFill>
              </a:rPr>
              <a:t> </a:t>
            </a:r>
            <a:r>
              <a:rPr lang="en-GB" sz="2000" dirty="0" err="1">
                <a:solidFill>
                  <a:srgbClr val="AD4097"/>
                </a:solidFill>
              </a:rPr>
              <a:t>бисмо</a:t>
            </a:r>
            <a:r>
              <a:rPr lang="en-GB" sz="2000" dirty="0">
                <a:solidFill>
                  <a:srgbClr val="AD4097"/>
                </a:solidFill>
              </a:rPr>
              <a:t> </a:t>
            </a:r>
            <a:r>
              <a:rPr lang="en-GB" sz="2000" dirty="0" err="1">
                <a:solidFill>
                  <a:srgbClr val="AD4097"/>
                </a:solidFill>
              </a:rPr>
              <a:t>проактивно</a:t>
            </a:r>
            <a:r>
              <a:rPr lang="en-GB" sz="2000" dirty="0">
                <a:solidFill>
                  <a:srgbClr val="AD4097"/>
                </a:solidFill>
              </a:rPr>
              <a:t> </a:t>
            </a:r>
            <a:r>
              <a:rPr lang="en-GB" sz="2000" dirty="0" err="1">
                <a:solidFill>
                  <a:srgbClr val="AD4097"/>
                </a:solidFill>
              </a:rPr>
              <a:t>уградили</a:t>
            </a:r>
            <a:r>
              <a:rPr lang="en-GB" sz="2000" dirty="0">
                <a:solidFill>
                  <a:srgbClr val="AD4097"/>
                </a:solidFill>
              </a:rPr>
              <a:t> </a:t>
            </a:r>
            <a:r>
              <a:rPr lang="sr-Cyrl-RS" sz="2000" dirty="0">
                <a:solidFill>
                  <a:srgbClr val="AD4097"/>
                </a:solidFill>
              </a:rPr>
              <a:t>вештине за 21. век</a:t>
            </a:r>
            <a:r>
              <a:rPr lang="en-GB" sz="2000" dirty="0">
                <a:solidFill>
                  <a:srgbClr val="AD4097"/>
                </a:solidFill>
              </a:rPr>
              <a:t> </a:t>
            </a:r>
            <a:r>
              <a:rPr lang="en-GB" sz="2000" dirty="0" err="1">
                <a:solidFill>
                  <a:srgbClr val="AD4097"/>
                </a:solidFill>
              </a:rPr>
              <a:t>кој</a:t>
            </a:r>
            <a:r>
              <a:rPr lang="sr-Cyrl-RS" sz="2000" dirty="0">
                <a:solidFill>
                  <a:srgbClr val="AD4097"/>
                </a:solidFill>
              </a:rPr>
              <a:t>е</a:t>
            </a:r>
            <a:r>
              <a:rPr lang="en-GB" sz="2000" dirty="0">
                <a:solidFill>
                  <a:srgbClr val="AD4097"/>
                </a:solidFill>
              </a:rPr>
              <a:t> </a:t>
            </a:r>
            <a:r>
              <a:rPr lang="sr-Cyrl-RS" sz="2000" dirty="0">
                <a:solidFill>
                  <a:srgbClr val="AD4097"/>
                </a:solidFill>
              </a:rPr>
              <a:t>су</a:t>
            </a:r>
            <a:r>
              <a:rPr lang="en-GB" sz="2000" dirty="0">
                <a:solidFill>
                  <a:srgbClr val="AD4097"/>
                </a:solidFill>
              </a:rPr>
              <a:t> </a:t>
            </a:r>
            <a:r>
              <a:rPr lang="sr-Cyrl-RS" sz="2000" dirty="0">
                <a:solidFill>
                  <a:srgbClr val="AD4097"/>
                </a:solidFill>
              </a:rPr>
              <a:t>значајне </a:t>
            </a:r>
            <a:r>
              <a:rPr lang="en-GB" sz="2000" dirty="0" err="1">
                <a:solidFill>
                  <a:srgbClr val="AD4097"/>
                </a:solidFill>
              </a:rPr>
              <a:t>за</a:t>
            </a:r>
            <a:r>
              <a:rPr lang="en-GB" sz="2000" dirty="0">
                <a:solidFill>
                  <a:srgbClr val="AD4097"/>
                </a:solidFill>
              </a:rPr>
              <a:t> </a:t>
            </a:r>
            <a:r>
              <a:rPr lang="en-GB" sz="2000" dirty="0" err="1">
                <a:solidFill>
                  <a:srgbClr val="AD4097"/>
                </a:solidFill>
              </a:rPr>
              <a:t>будућност</a:t>
            </a:r>
            <a:r>
              <a:rPr lang="en-GB" sz="2000" dirty="0">
                <a:solidFill>
                  <a:srgbClr val="AD4097"/>
                </a:solidFill>
              </a:rPr>
              <a:t>?</a:t>
            </a:r>
            <a:br>
              <a:rPr lang="en-GB" sz="2000" dirty="0">
                <a:solidFill>
                  <a:srgbClr val="AD4097"/>
                </a:solidFill>
              </a:rPr>
            </a:br>
            <a:endParaRPr lang="en-GB" sz="2000" dirty="0">
              <a:solidFill>
                <a:srgbClr val="AD4097"/>
              </a:solidFill>
            </a:endParaRPr>
          </a:p>
          <a:p>
            <a:pPr algn="l" rtl="0"/>
            <a:r>
              <a:rPr lang="en-GB" sz="2000" b="1" dirty="0" err="1">
                <a:solidFill>
                  <a:srgbClr val="AD4097"/>
                </a:solidFill>
              </a:rPr>
              <a:t>Нов</a:t>
            </a:r>
            <a:r>
              <a:rPr lang="sr-Cyrl-RS" sz="2000" b="1" dirty="0">
                <a:solidFill>
                  <a:srgbClr val="AD4097"/>
                </a:solidFill>
              </a:rPr>
              <a:t>е</a:t>
            </a:r>
            <a:r>
              <a:rPr lang="en-GB" sz="2000" b="1" dirty="0">
                <a:solidFill>
                  <a:srgbClr val="AD4097"/>
                </a:solidFill>
              </a:rPr>
              <a:t> </a:t>
            </a:r>
            <a:r>
              <a:rPr lang="en-GB" sz="2000" b="1" dirty="0" err="1">
                <a:solidFill>
                  <a:srgbClr val="AD4097"/>
                </a:solidFill>
              </a:rPr>
              <a:t>технологиј</a:t>
            </a:r>
            <a:r>
              <a:rPr lang="sr-Cyrl-RS" sz="2000" b="1" dirty="0">
                <a:solidFill>
                  <a:srgbClr val="AD4097"/>
                </a:solidFill>
              </a:rPr>
              <a:t>е</a:t>
            </a:r>
            <a:r>
              <a:rPr lang="en-GB" sz="2000" b="1" dirty="0">
                <a:solidFill>
                  <a:srgbClr val="AD4097"/>
                </a:solidFill>
              </a:rPr>
              <a:t>:</a:t>
            </a:r>
            <a:r>
              <a:rPr lang="sr-Cyrl-RS" sz="2000" b="1" dirty="0">
                <a:solidFill>
                  <a:srgbClr val="AD4097"/>
                </a:solidFill>
              </a:rPr>
              <a:t> </a:t>
            </a:r>
            <a:r>
              <a:rPr lang="en-GB" sz="2000" dirty="0" err="1">
                <a:solidFill>
                  <a:srgbClr val="AD4097"/>
                </a:solidFill>
              </a:rPr>
              <a:t>На</a:t>
            </a:r>
            <a:r>
              <a:rPr lang="en-GB" sz="2000" dirty="0">
                <a:solidFill>
                  <a:srgbClr val="AD4097"/>
                </a:solidFill>
              </a:rPr>
              <a:t> </a:t>
            </a:r>
            <a:r>
              <a:rPr lang="en-GB" sz="2000" dirty="0" err="1">
                <a:solidFill>
                  <a:srgbClr val="AD4097"/>
                </a:solidFill>
              </a:rPr>
              <a:t>које</a:t>
            </a:r>
            <a:r>
              <a:rPr lang="en-GB" sz="2000" dirty="0">
                <a:solidFill>
                  <a:srgbClr val="AD4097"/>
                </a:solidFill>
              </a:rPr>
              <a:t> </a:t>
            </a:r>
            <a:r>
              <a:rPr lang="en-GB" sz="2000" dirty="0" err="1">
                <a:solidFill>
                  <a:srgbClr val="AD4097"/>
                </a:solidFill>
              </a:rPr>
              <a:t>начине</a:t>
            </a:r>
            <a:r>
              <a:rPr lang="en-GB" sz="2000" dirty="0">
                <a:solidFill>
                  <a:srgbClr val="AD4097"/>
                </a:solidFill>
              </a:rPr>
              <a:t> </a:t>
            </a:r>
            <a:r>
              <a:rPr lang="en-GB" sz="2000" dirty="0" err="1">
                <a:solidFill>
                  <a:srgbClr val="AD4097"/>
                </a:solidFill>
              </a:rPr>
              <a:t>се</a:t>
            </a:r>
            <a:r>
              <a:rPr lang="en-GB" sz="2000" dirty="0">
                <a:solidFill>
                  <a:srgbClr val="AD4097"/>
                </a:solidFill>
              </a:rPr>
              <a:t> </a:t>
            </a:r>
            <a:r>
              <a:rPr lang="en-GB" sz="2000" dirty="0" err="1">
                <a:solidFill>
                  <a:srgbClr val="AD4097"/>
                </a:solidFill>
              </a:rPr>
              <a:t>најновије</a:t>
            </a:r>
            <a:r>
              <a:rPr lang="en-GB" sz="2000" dirty="0">
                <a:solidFill>
                  <a:srgbClr val="AD4097"/>
                </a:solidFill>
              </a:rPr>
              <a:t> </a:t>
            </a:r>
            <a:r>
              <a:rPr lang="en-GB" sz="2000" dirty="0" err="1">
                <a:solidFill>
                  <a:srgbClr val="AD4097"/>
                </a:solidFill>
              </a:rPr>
              <a:t>технологије</a:t>
            </a:r>
            <a:r>
              <a:rPr lang="en-GB" sz="2000" dirty="0">
                <a:solidFill>
                  <a:srgbClr val="AD4097"/>
                </a:solidFill>
              </a:rPr>
              <a:t> </a:t>
            </a:r>
            <a:r>
              <a:rPr lang="en-GB" sz="2000" dirty="0" err="1">
                <a:solidFill>
                  <a:srgbClr val="AD4097"/>
                </a:solidFill>
              </a:rPr>
              <a:t>могу</a:t>
            </a:r>
            <a:r>
              <a:rPr lang="en-GB" sz="2000" dirty="0">
                <a:solidFill>
                  <a:srgbClr val="AD4097"/>
                </a:solidFill>
              </a:rPr>
              <a:t> </a:t>
            </a:r>
            <a:r>
              <a:rPr lang="en-GB" sz="2000" dirty="0" err="1">
                <a:solidFill>
                  <a:srgbClr val="AD4097"/>
                </a:solidFill>
              </a:rPr>
              <a:t>искористити</a:t>
            </a:r>
            <a:r>
              <a:rPr lang="en-GB" sz="2000" dirty="0">
                <a:solidFill>
                  <a:srgbClr val="AD4097"/>
                </a:solidFill>
              </a:rPr>
              <a:t> </a:t>
            </a:r>
            <a:r>
              <a:rPr lang="en-GB" sz="2000" dirty="0" err="1">
                <a:solidFill>
                  <a:srgbClr val="AD4097"/>
                </a:solidFill>
              </a:rPr>
              <a:t>да</a:t>
            </a:r>
            <a:r>
              <a:rPr lang="en-GB" sz="2000" dirty="0">
                <a:solidFill>
                  <a:srgbClr val="AD4097"/>
                </a:solidFill>
              </a:rPr>
              <a:t> </a:t>
            </a:r>
            <a:r>
              <a:rPr lang="en-GB" sz="2000" dirty="0" err="1">
                <a:solidFill>
                  <a:srgbClr val="AD4097"/>
                </a:solidFill>
              </a:rPr>
              <a:t>би</a:t>
            </a:r>
            <a:r>
              <a:rPr lang="en-GB" sz="2000" dirty="0">
                <a:solidFill>
                  <a:srgbClr val="AD4097"/>
                </a:solidFill>
              </a:rPr>
              <a:t> </a:t>
            </a:r>
            <a:r>
              <a:rPr lang="en-GB" sz="2000" dirty="0" err="1">
                <a:solidFill>
                  <a:srgbClr val="AD4097"/>
                </a:solidFill>
              </a:rPr>
              <a:t>се</a:t>
            </a:r>
            <a:r>
              <a:rPr lang="en-GB" sz="2000" dirty="0">
                <a:solidFill>
                  <a:srgbClr val="AD4097"/>
                </a:solidFill>
              </a:rPr>
              <a:t> </a:t>
            </a:r>
            <a:r>
              <a:rPr lang="en-GB" sz="2000" dirty="0" err="1">
                <a:solidFill>
                  <a:srgbClr val="AD4097"/>
                </a:solidFill>
              </a:rPr>
              <a:t>олакша</a:t>
            </a:r>
            <a:r>
              <a:rPr lang="sr-Cyrl-RS" sz="2000" dirty="0">
                <a:solidFill>
                  <a:srgbClr val="AD4097"/>
                </a:solidFill>
              </a:rPr>
              <a:t>л</a:t>
            </a:r>
            <a:r>
              <a:rPr lang="en-GB" sz="2000" dirty="0">
                <a:solidFill>
                  <a:srgbClr val="AD4097"/>
                </a:solidFill>
              </a:rPr>
              <a:t>о</a:t>
            </a:r>
            <a:r>
              <a:rPr lang="sr-Cyrl-RS" sz="2000" dirty="0">
                <a:solidFill>
                  <a:srgbClr val="AD4097"/>
                </a:solidFill>
              </a:rPr>
              <a:t> стицање вештина за 21. век</a:t>
            </a:r>
            <a:r>
              <a:rPr lang="en-GB" sz="2000" dirty="0">
                <a:solidFill>
                  <a:srgbClr val="AD4097"/>
                </a:solidFill>
              </a:rPr>
              <a:t>, </a:t>
            </a:r>
            <a:r>
              <a:rPr lang="en-GB" sz="2000" dirty="0" err="1">
                <a:solidFill>
                  <a:srgbClr val="AD4097"/>
                </a:solidFill>
              </a:rPr>
              <a:t>као</a:t>
            </a:r>
            <a:r>
              <a:rPr lang="en-GB" sz="2000" dirty="0">
                <a:solidFill>
                  <a:srgbClr val="AD4097"/>
                </a:solidFill>
              </a:rPr>
              <a:t> </a:t>
            </a:r>
            <a:r>
              <a:rPr lang="en-GB" sz="2000" dirty="0" err="1">
                <a:solidFill>
                  <a:srgbClr val="AD4097"/>
                </a:solidFill>
              </a:rPr>
              <a:t>што</a:t>
            </a:r>
            <a:r>
              <a:rPr lang="en-GB" sz="2000" dirty="0">
                <a:solidFill>
                  <a:srgbClr val="AD4097"/>
                </a:solidFill>
              </a:rPr>
              <a:t> </a:t>
            </a:r>
            <a:r>
              <a:rPr lang="en-GB" sz="2000" dirty="0" err="1">
                <a:solidFill>
                  <a:srgbClr val="AD4097"/>
                </a:solidFill>
              </a:rPr>
              <a:t>су</a:t>
            </a:r>
            <a:r>
              <a:rPr lang="en-GB" sz="2000" dirty="0">
                <a:solidFill>
                  <a:srgbClr val="AD4097"/>
                </a:solidFill>
              </a:rPr>
              <a:t> </a:t>
            </a:r>
            <a:r>
              <a:rPr lang="en-GB" sz="2000" dirty="0" err="1">
                <a:solidFill>
                  <a:srgbClr val="AD4097"/>
                </a:solidFill>
              </a:rPr>
              <a:t>критичко</a:t>
            </a:r>
            <a:r>
              <a:rPr lang="en-GB" sz="2000" dirty="0">
                <a:solidFill>
                  <a:srgbClr val="AD4097"/>
                </a:solidFill>
              </a:rPr>
              <a:t> </a:t>
            </a:r>
            <a:r>
              <a:rPr lang="en-GB" sz="2000" dirty="0" err="1">
                <a:solidFill>
                  <a:srgbClr val="AD4097"/>
                </a:solidFill>
              </a:rPr>
              <a:t>размишљање</a:t>
            </a:r>
            <a:r>
              <a:rPr lang="en-GB" sz="2000" dirty="0">
                <a:solidFill>
                  <a:srgbClr val="AD4097"/>
                </a:solidFill>
              </a:rPr>
              <a:t> и </a:t>
            </a:r>
            <a:r>
              <a:rPr lang="en-GB" sz="2000" dirty="0" err="1">
                <a:solidFill>
                  <a:srgbClr val="AD4097"/>
                </a:solidFill>
              </a:rPr>
              <a:t>дигитална</a:t>
            </a:r>
            <a:r>
              <a:rPr lang="en-GB" sz="2000" dirty="0">
                <a:solidFill>
                  <a:srgbClr val="AD4097"/>
                </a:solidFill>
              </a:rPr>
              <a:t> </a:t>
            </a:r>
            <a:r>
              <a:rPr lang="en-GB" sz="2000" dirty="0" err="1">
                <a:solidFill>
                  <a:srgbClr val="AD4097"/>
                </a:solidFill>
              </a:rPr>
              <a:t>писменост</a:t>
            </a:r>
            <a:r>
              <a:rPr lang="en-GB" sz="2000" dirty="0">
                <a:solidFill>
                  <a:srgbClr val="AD4097"/>
                </a:solidFill>
              </a:rPr>
              <a:t>?</a:t>
            </a:r>
            <a:endParaRPr lang="en-IE" sz="2000" dirty="0">
              <a:solidFill>
                <a:srgbClr val="AD40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8925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31F30833-C045-B13B-DA5C-544E935D7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526" y="2686660"/>
            <a:ext cx="10729446" cy="1974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rtl="0"/>
            <a:endParaRPr lang="en-GB" b="0" i="0">
              <a:effectLst/>
              <a:latin typeface="Söhn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2B2933-397B-A859-CFD8-810887560044}"/>
              </a:ext>
            </a:extLst>
          </p:cNvPr>
          <p:cNvSpPr txBox="1"/>
          <p:nvPr/>
        </p:nvSpPr>
        <p:spPr>
          <a:xfrm>
            <a:off x="704606" y="1456046"/>
            <a:ext cx="591625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just" rtl="0"/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Права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инклузивност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дизајну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наставног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плана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програма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</a:t>
            </a:r>
            <a:r>
              <a:rPr lang="sr-Cyrl-RS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безбеђује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сваки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ученик</a:t>
            </a:r>
            <a:r>
              <a:rPr lang="sr-Cyrl-RS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/студент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само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има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место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столом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већ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 да се његов/њен глас чује.</a:t>
            </a:r>
            <a:endParaRPr lang="en-GB" sz="2000" b="0" i="0" dirty="0">
              <a:solidFill>
                <a:srgbClr val="1C144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algn="just" rtl="0"/>
            <a:endParaRPr lang="en-GB" sz="2000" dirty="0">
              <a:solidFill>
                <a:srgbClr val="1C144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algn="just" rtl="0"/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Ради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стварању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окружења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учење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којем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различите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перспективе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само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чују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већ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саставни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део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искуства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учења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подстичући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вештине за 21. век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као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што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сарадња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комуникација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lvl="1" algn="just" rtl="0"/>
            <a:endParaRPr lang="en-GB" sz="2000" dirty="0">
              <a:solidFill>
                <a:srgbClr val="1C144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algn="just" rtl="0"/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Инклузивни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наставни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план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програм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говори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свим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стиловима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учења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омогућавајући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сваком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ученику</a:t>
            </a:r>
            <a:r>
              <a:rPr lang="sr-Cyrl-RS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/студенту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развије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ове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критичке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вештине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начин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који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им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лично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култур</a:t>
            </a:r>
            <a:r>
              <a:rPr lang="sr-Cyrl-RS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олошки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одговара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000" dirty="0">
              <a:solidFill>
                <a:srgbClr val="1C144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Colorful pastel sticks">
            <a:extLst>
              <a:ext uri="{FF2B5EF4-FFF2-40B4-BE49-F238E27FC236}">
                <a16:creationId xmlns:a16="http://schemas.microsoft.com/office/drawing/2014/main" id="{E5FDAFB9-7776-DFF6-A616-E0ABE65FE5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712" r="17712"/>
          <a:stretch/>
        </p:blipFill>
        <p:spPr>
          <a:xfrm>
            <a:off x="6984523" y="3952"/>
            <a:ext cx="5207479" cy="60480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9A4925-51FC-36A7-0DB2-429F3E63A33D}"/>
              </a:ext>
            </a:extLst>
          </p:cNvPr>
          <p:cNvSpPr txBox="1"/>
          <p:nvPr/>
        </p:nvSpPr>
        <p:spPr>
          <a:xfrm>
            <a:off x="1061006" y="176225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GB" sz="3600" b="1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Инклузивност</a:t>
            </a:r>
            <a:r>
              <a:rPr lang="en-GB" sz="3600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sr-Cyrl-RS" sz="3600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Камен темељац вештина за 21. век</a:t>
            </a:r>
            <a:endParaRPr lang="en-GB" sz="3600" b="1" i="0" dirty="0">
              <a:solidFill>
                <a:srgbClr val="0D0D0D"/>
              </a:solidFill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4607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wo fists together">
            <a:extLst>
              <a:ext uri="{FF2B5EF4-FFF2-40B4-BE49-F238E27FC236}">
                <a16:creationId xmlns:a16="http://schemas.microsoft.com/office/drawing/2014/main" id="{446F71DB-6906-BF63-F00B-000BFE417484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t="7812" b="7812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C69518-B55C-E352-F20C-7C302A5EE6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pPr algn="l" rtl="0"/>
            <a:r>
              <a:rPr lang="en-IE" dirty="0" err="1"/>
              <a:t>Кључна</a:t>
            </a:r>
            <a:r>
              <a:rPr lang="en-IE" dirty="0"/>
              <a:t> </a:t>
            </a:r>
            <a:r>
              <a:rPr lang="sr-Cyrl-RS" dirty="0"/>
              <a:t>питања</a:t>
            </a:r>
            <a:r>
              <a:rPr lang="en-IE" dirty="0"/>
              <a:t>о </a:t>
            </a:r>
            <a:r>
              <a:rPr lang="en-IE" dirty="0" err="1"/>
              <a:t>којима</a:t>
            </a:r>
            <a:r>
              <a:rPr lang="en-IE" dirty="0"/>
              <a:t> </a:t>
            </a:r>
            <a:r>
              <a:rPr lang="en-IE" dirty="0" err="1"/>
              <a:t>ви</a:t>
            </a:r>
            <a:r>
              <a:rPr lang="en-IE" dirty="0"/>
              <a:t> и </a:t>
            </a:r>
            <a:r>
              <a:rPr lang="en-IE" dirty="0" err="1"/>
              <a:t>ваше</a:t>
            </a:r>
            <a:r>
              <a:rPr lang="en-IE" dirty="0"/>
              <a:t> </a:t>
            </a:r>
            <a:r>
              <a:rPr lang="en-IE" dirty="0" err="1"/>
              <a:t>колеге</a:t>
            </a:r>
            <a:r>
              <a:rPr lang="en-IE" dirty="0"/>
              <a:t> </a:t>
            </a:r>
            <a:r>
              <a:rPr lang="en-IE" dirty="0" err="1"/>
              <a:t>треба</a:t>
            </a:r>
            <a:r>
              <a:rPr lang="en-IE" dirty="0"/>
              <a:t> </a:t>
            </a:r>
            <a:r>
              <a:rPr lang="en-IE" dirty="0" err="1"/>
              <a:t>да</a:t>
            </a:r>
            <a:r>
              <a:rPr lang="en-IE" dirty="0"/>
              <a:t> </a:t>
            </a:r>
            <a:r>
              <a:rPr lang="en-IE" dirty="0" err="1"/>
              <a:t>разговарате</a:t>
            </a:r>
            <a:r>
              <a:rPr lang="en-IE" dirty="0"/>
              <a:t>:</a:t>
            </a:r>
          </a:p>
          <a:p>
            <a:pPr algn="l" rtl="0"/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93EE0D-FDE4-D4D8-CE3F-AC1419741975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143125" y="2076040"/>
            <a:ext cx="7896225" cy="2654613"/>
          </a:xfrm>
        </p:spPr>
        <p:txBody>
          <a:bodyPr/>
          <a:lstStyle/>
          <a:p>
            <a:pPr algn="just" rtl="0"/>
            <a:r>
              <a:rPr lang="en-GB" sz="2200" b="1" dirty="0" err="1">
                <a:solidFill>
                  <a:srgbClr val="AD4097"/>
                </a:solidFill>
              </a:rPr>
              <a:t>Различит</a:t>
            </a:r>
            <a:r>
              <a:rPr lang="sr-Cyrl-RS" sz="2200" b="1" dirty="0">
                <a:solidFill>
                  <a:srgbClr val="AD4097"/>
                </a:solidFill>
              </a:rPr>
              <a:t>а становишта</a:t>
            </a:r>
            <a:r>
              <a:rPr lang="en-GB" sz="2200" b="1" dirty="0">
                <a:solidFill>
                  <a:srgbClr val="AD4097"/>
                </a:solidFill>
              </a:rPr>
              <a:t> и </a:t>
            </a:r>
            <a:r>
              <a:rPr lang="sr-Cyrl-RS" sz="2200" b="1" dirty="0">
                <a:solidFill>
                  <a:srgbClr val="AD4097"/>
                </a:solidFill>
              </a:rPr>
              <a:t>вештине за 21. век</a:t>
            </a:r>
            <a:r>
              <a:rPr lang="en-GB" sz="2200" b="1" dirty="0">
                <a:solidFill>
                  <a:srgbClr val="AD4097"/>
                </a:solidFill>
              </a:rPr>
              <a:t>:</a:t>
            </a:r>
            <a:r>
              <a:rPr lang="sr-Cyrl-RS" sz="2200" b="1" dirty="0">
                <a:solidFill>
                  <a:srgbClr val="AD4097"/>
                </a:solidFill>
              </a:rPr>
              <a:t> </a:t>
            </a:r>
            <a:r>
              <a:rPr lang="en-GB" sz="2200" dirty="0" err="1">
                <a:solidFill>
                  <a:srgbClr val="AD4097"/>
                </a:solidFill>
              </a:rPr>
              <a:t>Како</a:t>
            </a:r>
            <a:r>
              <a:rPr lang="en-GB" sz="2200" dirty="0">
                <a:solidFill>
                  <a:srgbClr val="AD4097"/>
                </a:solidFill>
              </a:rPr>
              <a:t> </a:t>
            </a:r>
            <a:r>
              <a:rPr lang="en-GB" sz="2200" dirty="0" err="1">
                <a:solidFill>
                  <a:srgbClr val="AD4097"/>
                </a:solidFill>
              </a:rPr>
              <a:t>можемо</a:t>
            </a:r>
            <a:r>
              <a:rPr lang="en-GB" sz="2200" dirty="0">
                <a:solidFill>
                  <a:srgbClr val="AD4097"/>
                </a:solidFill>
              </a:rPr>
              <a:t> </a:t>
            </a:r>
            <a:r>
              <a:rPr lang="sr-Cyrl-RS" sz="2200" dirty="0">
                <a:solidFill>
                  <a:srgbClr val="AD4097"/>
                </a:solidFill>
              </a:rPr>
              <a:t>да обезбедимо </a:t>
            </a:r>
            <a:r>
              <a:rPr lang="en-GB" sz="2200" dirty="0" err="1">
                <a:solidFill>
                  <a:srgbClr val="AD4097"/>
                </a:solidFill>
              </a:rPr>
              <a:t>да</a:t>
            </a:r>
            <a:r>
              <a:rPr lang="en-GB" sz="2200" dirty="0">
                <a:solidFill>
                  <a:srgbClr val="AD4097"/>
                </a:solidFill>
              </a:rPr>
              <a:t> </a:t>
            </a:r>
            <a:r>
              <a:rPr lang="en-GB" sz="2200" dirty="0" err="1">
                <a:solidFill>
                  <a:srgbClr val="AD4097"/>
                </a:solidFill>
              </a:rPr>
              <a:t>различит</a:t>
            </a:r>
            <a:r>
              <a:rPr lang="sr-Cyrl-RS" sz="2200" dirty="0">
                <a:solidFill>
                  <a:srgbClr val="AD4097"/>
                </a:solidFill>
              </a:rPr>
              <a:t>а становишта  буду </a:t>
            </a:r>
            <a:r>
              <a:rPr lang="en-GB" sz="2200" dirty="0" err="1">
                <a:solidFill>
                  <a:srgbClr val="AD4097"/>
                </a:solidFill>
              </a:rPr>
              <a:t>интегрисан</a:t>
            </a:r>
            <a:r>
              <a:rPr lang="sr-Cyrl-RS" sz="2200" dirty="0">
                <a:solidFill>
                  <a:srgbClr val="AD4097"/>
                </a:solidFill>
              </a:rPr>
              <a:t>а</a:t>
            </a:r>
            <a:r>
              <a:rPr lang="en-GB" sz="2200" dirty="0">
                <a:solidFill>
                  <a:srgbClr val="AD4097"/>
                </a:solidFill>
              </a:rPr>
              <a:t> </a:t>
            </a:r>
            <a:r>
              <a:rPr lang="en-GB" sz="2200" dirty="0" err="1">
                <a:solidFill>
                  <a:srgbClr val="AD4097"/>
                </a:solidFill>
              </a:rPr>
              <a:t>на</a:t>
            </a:r>
            <a:r>
              <a:rPr lang="en-GB" sz="2200" dirty="0">
                <a:solidFill>
                  <a:srgbClr val="AD4097"/>
                </a:solidFill>
              </a:rPr>
              <a:t> </a:t>
            </a:r>
            <a:r>
              <a:rPr lang="en-GB" sz="2200" dirty="0" err="1">
                <a:solidFill>
                  <a:srgbClr val="AD4097"/>
                </a:solidFill>
              </a:rPr>
              <a:t>начин</a:t>
            </a:r>
            <a:r>
              <a:rPr lang="en-GB" sz="2200" dirty="0">
                <a:solidFill>
                  <a:srgbClr val="AD4097"/>
                </a:solidFill>
              </a:rPr>
              <a:t> </a:t>
            </a:r>
            <a:r>
              <a:rPr lang="en-GB" sz="2200" dirty="0" err="1">
                <a:solidFill>
                  <a:srgbClr val="AD4097"/>
                </a:solidFill>
              </a:rPr>
              <a:t>који</a:t>
            </a:r>
            <a:r>
              <a:rPr lang="en-GB" sz="2200" dirty="0">
                <a:solidFill>
                  <a:srgbClr val="AD4097"/>
                </a:solidFill>
              </a:rPr>
              <a:t> </a:t>
            </a:r>
            <a:r>
              <a:rPr lang="en-GB" sz="2200" dirty="0" err="1">
                <a:solidFill>
                  <a:srgbClr val="AD4097"/>
                </a:solidFill>
              </a:rPr>
              <a:t>обогаћује</a:t>
            </a:r>
            <a:r>
              <a:rPr lang="en-GB" sz="2200" dirty="0">
                <a:solidFill>
                  <a:srgbClr val="AD4097"/>
                </a:solidFill>
              </a:rPr>
              <a:t> </a:t>
            </a:r>
            <a:r>
              <a:rPr lang="en-GB" sz="2200" dirty="0" err="1">
                <a:solidFill>
                  <a:srgbClr val="AD4097"/>
                </a:solidFill>
              </a:rPr>
              <a:t>развој</a:t>
            </a:r>
            <a:r>
              <a:rPr lang="en-GB" sz="2200" dirty="0">
                <a:solidFill>
                  <a:srgbClr val="AD4097"/>
                </a:solidFill>
              </a:rPr>
              <a:t> </a:t>
            </a:r>
            <a:r>
              <a:rPr lang="sr-Cyrl-RS" sz="2200" dirty="0">
                <a:solidFill>
                  <a:srgbClr val="AD4097"/>
                </a:solidFill>
              </a:rPr>
              <a:t>вештина за 21. век</a:t>
            </a:r>
            <a:r>
              <a:rPr lang="en-GB" sz="2200" dirty="0">
                <a:solidFill>
                  <a:srgbClr val="AD4097"/>
                </a:solidFill>
              </a:rPr>
              <a:t>?</a:t>
            </a:r>
            <a:br>
              <a:rPr lang="en-GB" sz="2200" dirty="0">
                <a:solidFill>
                  <a:srgbClr val="AD4097"/>
                </a:solidFill>
              </a:rPr>
            </a:br>
            <a:endParaRPr lang="en-GB" sz="2200" dirty="0">
              <a:solidFill>
                <a:srgbClr val="AD4097"/>
              </a:solidFill>
            </a:endParaRPr>
          </a:p>
          <a:p>
            <a:pPr algn="just" rtl="0"/>
            <a:r>
              <a:rPr lang="en-GB" sz="2200" b="1" dirty="0" err="1">
                <a:solidFill>
                  <a:srgbClr val="AD4097"/>
                </a:solidFill>
              </a:rPr>
              <a:t>Прилагођавање</a:t>
            </a:r>
            <a:r>
              <a:rPr lang="en-GB" sz="2200" b="1" dirty="0">
                <a:solidFill>
                  <a:srgbClr val="AD4097"/>
                </a:solidFill>
              </a:rPr>
              <a:t> </a:t>
            </a:r>
            <a:r>
              <a:rPr lang="en-GB" sz="2200" b="1" dirty="0" err="1">
                <a:solidFill>
                  <a:srgbClr val="AD4097"/>
                </a:solidFill>
              </a:rPr>
              <a:t>стиловима</a:t>
            </a:r>
            <a:r>
              <a:rPr lang="en-GB" sz="2200" b="1" dirty="0">
                <a:solidFill>
                  <a:srgbClr val="AD4097"/>
                </a:solidFill>
              </a:rPr>
              <a:t> </a:t>
            </a:r>
            <a:r>
              <a:rPr lang="en-GB" sz="2200" b="1" dirty="0" err="1">
                <a:solidFill>
                  <a:srgbClr val="AD4097"/>
                </a:solidFill>
              </a:rPr>
              <a:t>учења</a:t>
            </a:r>
            <a:r>
              <a:rPr lang="en-GB" sz="2200" b="1" dirty="0">
                <a:solidFill>
                  <a:srgbClr val="AD4097"/>
                </a:solidFill>
              </a:rPr>
              <a:t>:</a:t>
            </a:r>
            <a:r>
              <a:rPr lang="sr-Cyrl-RS" sz="2200" b="1" dirty="0">
                <a:solidFill>
                  <a:srgbClr val="AD4097"/>
                </a:solidFill>
              </a:rPr>
              <a:t> </a:t>
            </a:r>
            <a:r>
              <a:rPr lang="en-GB" sz="2200" dirty="0" err="1">
                <a:solidFill>
                  <a:srgbClr val="AD4097"/>
                </a:solidFill>
              </a:rPr>
              <a:t>Које</a:t>
            </a:r>
            <a:r>
              <a:rPr lang="en-GB" sz="2200" dirty="0">
                <a:solidFill>
                  <a:srgbClr val="AD4097"/>
                </a:solidFill>
              </a:rPr>
              <a:t> </a:t>
            </a:r>
            <a:r>
              <a:rPr lang="en-GB" sz="2200" dirty="0" err="1">
                <a:solidFill>
                  <a:srgbClr val="AD4097"/>
                </a:solidFill>
              </a:rPr>
              <a:t>приступе</a:t>
            </a:r>
            <a:r>
              <a:rPr lang="en-GB" sz="2200" dirty="0">
                <a:solidFill>
                  <a:srgbClr val="AD4097"/>
                </a:solidFill>
              </a:rPr>
              <a:t> </a:t>
            </a:r>
            <a:r>
              <a:rPr lang="en-GB" sz="2200" dirty="0" err="1">
                <a:solidFill>
                  <a:srgbClr val="AD4097"/>
                </a:solidFill>
              </a:rPr>
              <a:t>можемо</a:t>
            </a:r>
            <a:r>
              <a:rPr lang="en-GB" sz="2200" dirty="0">
                <a:solidFill>
                  <a:srgbClr val="AD4097"/>
                </a:solidFill>
              </a:rPr>
              <a:t> </a:t>
            </a:r>
            <a:r>
              <a:rPr lang="en-GB" sz="2200" dirty="0" err="1">
                <a:solidFill>
                  <a:srgbClr val="AD4097"/>
                </a:solidFill>
              </a:rPr>
              <a:t>предузети</a:t>
            </a:r>
            <a:r>
              <a:rPr lang="en-GB" sz="2200" dirty="0">
                <a:solidFill>
                  <a:srgbClr val="AD4097"/>
                </a:solidFill>
              </a:rPr>
              <a:t> </a:t>
            </a:r>
            <a:r>
              <a:rPr lang="en-GB" sz="2200" dirty="0" err="1">
                <a:solidFill>
                  <a:srgbClr val="AD4097"/>
                </a:solidFill>
              </a:rPr>
              <a:t>да</a:t>
            </a:r>
            <a:r>
              <a:rPr lang="en-GB" sz="2200" dirty="0">
                <a:solidFill>
                  <a:srgbClr val="AD4097"/>
                </a:solidFill>
              </a:rPr>
              <a:t> </a:t>
            </a:r>
            <a:r>
              <a:rPr lang="en-GB" sz="2200" dirty="0" err="1">
                <a:solidFill>
                  <a:srgbClr val="AD4097"/>
                </a:solidFill>
              </a:rPr>
              <a:t>бисмо</a:t>
            </a:r>
            <a:r>
              <a:rPr lang="en-GB" sz="2200" dirty="0">
                <a:solidFill>
                  <a:srgbClr val="AD4097"/>
                </a:solidFill>
              </a:rPr>
              <a:t> </a:t>
            </a:r>
            <a:r>
              <a:rPr lang="en-GB" sz="2200" dirty="0" err="1">
                <a:solidFill>
                  <a:srgbClr val="AD4097"/>
                </a:solidFill>
              </a:rPr>
              <a:t>задовољили</a:t>
            </a:r>
            <a:r>
              <a:rPr lang="en-GB" sz="2200" dirty="0">
                <a:solidFill>
                  <a:srgbClr val="AD4097"/>
                </a:solidFill>
              </a:rPr>
              <a:t> </a:t>
            </a:r>
            <a:r>
              <a:rPr lang="en-GB" sz="2200" dirty="0" err="1">
                <a:solidFill>
                  <a:srgbClr val="AD4097"/>
                </a:solidFill>
              </a:rPr>
              <a:t>различите</a:t>
            </a:r>
            <a:r>
              <a:rPr lang="en-GB" sz="2200" dirty="0">
                <a:solidFill>
                  <a:srgbClr val="AD4097"/>
                </a:solidFill>
              </a:rPr>
              <a:t> </a:t>
            </a:r>
            <a:r>
              <a:rPr lang="en-GB" sz="2200" dirty="0" err="1">
                <a:solidFill>
                  <a:srgbClr val="AD4097"/>
                </a:solidFill>
              </a:rPr>
              <a:t>стилове</a:t>
            </a:r>
            <a:r>
              <a:rPr lang="en-GB" sz="2200" dirty="0">
                <a:solidFill>
                  <a:srgbClr val="AD4097"/>
                </a:solidFill>
              </a:rPr>
              <a:t> </a:t>
            </a:r>
            <a:r>
              <a:rPr lang="en-GB" sz="2200" dirty="0" err="1">
                <a:solidFill>
                  <a:srgbClr val="AD4097"/>
                </a:solidFill>
              </a:rPr>
              <a:t>учења</a:t>
            </a:r>
            <a:r>
              <a:rPr lang="en-GB" sz="2200" dirty="0">
                <a:solidFill>
                  <a:srgbClr val="AD4097"/>
                </a:solidFill>
              </a:rPr>
              <a:t> </a:t>
            </a:r>
            <a:r>
              <a:rPr lang="en-GB" sz="2200" dirty="0" err="1">
                <a:solidFill>
                  <a:srgbClr val="AD4097"/>
                </a:solidFill>
              </a:rPr>
              <a:t>док</a:t>
            </a:r>
            <a:r>
              <a:rPr lang="en-GB" sz="2200" dirty="0">
                <a:solidFill>
                  <a:srgbClr val="AD4097"/>
                </a:solidFill>
              </a:rPr>
              <a:t> </a:t>
            </a:r>
            <a:r>
              <a:rPr lang="en-GB" sz="2200" dirty="0" err="1">
                <a:solidFill>
                  <a:srgbClr val="AD4097"/>
                </a:solidFill>
              </a:rPr>
              <a:t>негујемо</a:t>
            </a:r>
            <a:r>
              <a:rPr lang="en-GB" sz="2200" dirty="0">
                <a:solidFill>
                  <a:srgbClr val="AD4097"/>
                </a:solidFill>
              </a:rPr>
              <a:t> </a:t>
            </a:r>
            <a:r>
              <a:rPr lang="sr-Cyrl-RS" sz="2200" dirty="0">
                <a:solidFill>
                  <a:srgbClr val="AD4097"/>
                </a:solidFill>
              </a:rPr>
              <a:t>вештине за 21. век</a:t>
            </a:r>
            <a:r>
              <a:rPr lang="en-GB" sz="2200" dirty="0">
                <a:solidFill>
                  <a:srgbClr val="AD4097"/>
                </a:solidFill>
              </a:rPr>
              <a:t>?</a:t>
            </a:r>
            <a:endParaRPr lang="en-IE" sz="2200" dirty="0">
              <a:solidFill>
                <a:srgbClr val="AD40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769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2B43CF9-E79A-D126-9E02-E5CFDB72A78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l="54079" r="18975"/>
          <a:stretch/>
        </p:blipFill>
        <p:spPr>
          <a:xfrm>
            <a:off x="884606" y="0"/>
            <a:ext cx="2038209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5</a:t>
            </a:fld>
            <a:endParaRPr lang="en-US" sz="1291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28227" y="1581666"/>
            <a:ext cx="8930919" cy="3731669"/>
          </a:xfrm>
        </p:spPr>
        <p:txBody>
          <a:bodyPr/>
          <a:lstStyle/>
          <a:p>
            <a:pPr algn="just" rtl="0">
              <a:lnSpc>
                <a:spcPts val="2440"/>
              </a:lnSpc>
            </a:pPr>
            <a:r>
              <a:rPr lang="en-GB" sz="2200" dirty="0" err="1"/>
              <a:t>Иновативне</a:t>
            </a:r>
            <a:r>
              <a:rPr lang="en-GB" sz="2200" dirty="0"/>
              <a:t> </a:t>
            </a:r>
            <a:r>
              <a:rPr lang="en-GB" sz="2200" dirty="0" err="1"/>
              <a:t>педагошке</a:t>
            </a:r>
            <a:r>
              <a:rPr lang="en-GB" sz="2200" dirty="0"/>
              <a:t> </a:t>
            </a:r>
            <a:r>
              <a:rPr lang="en-GB" sz="2200" dirty="0" err="1"/>
              <a:t>праксе</a:t>
            </a:r>
            <a:r>
              <a:rPr lang="en-GB" sz="2200" dirty="0"/>
              <a:t> </a:t>
            </a:r>
            <a:r>
              <a:rPr lang="en-GB" sz="2200" dirty="0" err="1"/>
              <a:t>обухватају</a:t>
            </a:r>
            <a:r>
              <a:rPr lang="en-GB" sz="2200" dirty="0"/>
              <a:t> </a:t>
            </a:r>
            <a:r>
              <a:rPr lang="en-GB" sz="2200" dirty="0" err="1"/>
              <a:t>низ</a:t>
            </a:r>
            <a:r>
              <a:rPr lang="en-GB" sz="2200" dirty="0"/>
              <a:t> </a:t>
            </a:r>
            <a:r>
              <a:rPr lang="en-GB" sz="2200" dirty="0" err="1"/>
              <a:t>наставних</a:t>
            </a:r>
            <a:r>
              <a:rPr lang="en-GB" sz="2200" dirty="0"/>
              <a:t> </a:t>
            </a:r>
            <a:r>
              <a:rPr lang="en-GB" sz="2200" dirty="0" err="1"/>
              <a:t>стратегија</a:t>
            </a:r>
            <a:r>
              <a:rPr lang="en-GB" sz="2200" dirty="0"/>
              <a:t> и </a:t>
            </a:r>
            <a:r>
              <a:rPr lang="en-GB" sz="2200" dirty="0" err="1"/>
              <a:t>методологија</a:t>
            </a:r>
            <a:r>
              <a:rPr lang="en-GB" sz="2200" dirty="0"/>
              <a:t> </a:t>
            </a:r>
            <a:r>
              <a:rPr lang="en-GB" sz="2200" dirty="0" err="1"/>
              <a:t>које</a:t>
            </a:r>
            <a:r>
              <a:rPr lang="en-GB" sz="2200" dirty="0"/>
              <a:t> </a:t>
            </a:r>
            <a:r>
              <a:rPr lang="en-GB" sz="2200" dirty="0" err="1"/>
              <a:t>превазилазе</a:t>
            </a:r>
            <a:r>
              <a:rPr lang="en-GB" sz="2200" dirty="0"/>
              <a:t> </a:t>
            </a:r>
            <a:r>
              <a:rPr lang="en-GB" sz="2200" dirty="0" err="1"/>
              <a:t>традиционалну</a:t>
            </a:r>
            <a:r>
              <a:rPr lang="en-GB" sz="2200" dirty="0"/>
              <a:t> </a:t>
            </a:r>
            <a:r>
              <a:rPr lang="en-GB" sz="2200" dirty="0" err="1"/>
              <a:t>наставу</a:t>
            </a:r>
            <a:r>
              <a:rPr lang="en-GB" sz="2200" dirty="0"/>
              <a:t> </a:t>
            </a:r>
            <a:r>
              <a:rPr lang="en-GB" sz="2200" dirty="0" err="1"/>
              <a:t>засновану</a:t>
            </a:r>
            <a:r>
              <a:rPr lang="en-GB" sz="2200" dirty="0"/>
              <a:t> </a:t>
            </a:r>
            <a:r>
              <a:rPr lang="en-GB" sz="2200" dirty="0" err="1"/>
              <a:t>на</a:t>
            </a:r>
            <a:r>
              <a:rPr lang="en-GB" sz="2200" dirty="0"/>
              <a:t> </a:t>
            </a:r>
            <a:r>
              <a:rPr lang="en-GB" sz="2200" dirty="0" err="1"/>
              <a:t>предавањима</a:t>
            </a:r>
            <a:r>
              <a:rPr lang="en-GB" sz="2200" dirty="0"/>
              <a:t> </a:t>
            </a:r>
            <a:r>
              <a:rPr lang="en-GB" sz="2200" dirty="0" err="1"/>
              <a:t>како</a:t>
            </a:r>
            <a:r>
              <a:rPr lang="en-GB" sz="2200" dirty="0"/>
              <a:t> </a:t>
            </a:r>
            <a:r>
              <a:rPr lang="en-GB" sz="2200" dirty="0" err="1"/>
              <a:t>би</a:t>
            </a:r>
            <a:r>
              <a:rPr lang="en-GB" sz="2200" dirty="0"/>
              <a:t> </a:t>
            </a:r>
            <a:r>
              <a:rPr lang="en-GB" sz="2200" dirty="0" err="1"/>
              <a:t>ефикасније</a:t>
            </a:r>
            <a:r>
              <a:rPr lang="en-GB" sz="2200" dirty="0"/>
              <a:t> </a:t>
            </a:r>
            <a:r>
              <a:rPr lang="en-GB" sz="2200" dirty="0" err="1"/>
              <a:t>укључили</a:t>
            </a:r>
            <a:r>
              <a:rPr lang="en-GB" sz="2200" dirty="0"/>
              <a:t> </a:t>
            </a:r>
            <a:r>
              <a:rPr lang="en-GB" sz="2200" dirty="0" err="1"/>
              <a:t>студенте</a:t>
            </a:r>
            <a:r>
              <a:rPr lang="en-GB" sz="2200" dirty="0"/>
              <a:t> и </a:t>
            </a:r>
            <a:r>
              <a:rPr lang="en-GB" sz="2200" dirty="0" err="1"/>
              <a:t>подстакли</a:t>
            </a:r>
            <a:r>
              <a:rPr lang="en-GB" sz="2200" dirty="0"/>
              <a:t> </a:t>
            </a:r>
            <a:r>
              <a:rPr lang="en-GB" sz="2200" dirty="0" err="1"/>
              <a:t>развој</a:t>
            </a:r>
            <a:r>
              <a:rPr lang="en-GB" sz="2200" dirty="0"/>
              <a:t> </a:t>
            </a:r>
            <a:r>
              <a:rPr lang="en-GB" sz="2200" dirty="0" err="1"/>
              <a:t>вештина</a:t>
            </a:r>
            <a:r>
              <a:rPr lang="en-GB" sz="2200" dirty="0"/>
              <a:t> </a:t>
            </a:r>
            <a:r>
              <a:rPr lang="sr-Cyrl-RS" sz="2200" dirty="0"/>
              <a:t>за </a:t>
            </a:r>
            <a:r>
              <a:rPr lang="en-GB" sz="2200" dirty="0"/>
              <a:t>21. </a:t>
            </a:r>
            <a:r>
              <a:rPr lang="en-GB" sz="2200" dirty="0" err="1"/>
              <a:t>век</a:t>
            </a:r>
            <a:r>
              <a:rPr lang="en-GB" sz="2200" dirty="0"/>
              <a:t>.</a:t>
            </a:r>
          </a:p>
          <a:p>
            <a:pPr algn="just" rtl="0">
              <a:lnSpc>
                <a:spcPts val="2440"/>
              </a:lnSpc>
            </a:pPr>
            <a:endParaRPr lang="en-GB" sz="2200" dirty="0"/>
          </a:p>
          <a:p>
            <a:pPr algn="just">
              <a:lnSpc>
                <a:spcPts val="2440"/>
              </a:lnSpc>
            </a:pPr>
            <a:r>
              <a:rPr lang="en-GB" sz="2200" dirty="0" err="1"/>
              <a:t>Ове</a:t>
            </a:r>
            <a:r>
              <a:rPr lang="en-GB" sz="2200" dirty="0"/>
              <a:t> </a:t>
            </a:r>
            <a:r>
              <a:rPr lang="en-GB" sz="2200" dirty="0" err="1"/>
              <a:t>вештине</a:t>
            </a:r>
            <a:r>
              <a:rPr lang="en-GB" sz="2200" dirty="0"/>
              <a:t>, </a:t>
            </a:r>
            <a:r>
              <a:rPr lang="en-GB" sz="2200" dirty="0" err="1"/>
              <a:t>укључујући</a:t>
            </a:r>
            <a:r>
              <a:rPr lang="en-GB" sz="2200" dirty="0"/>
              <a:t> </a:t>
            </a:r>
            <a:r>
              <a:rPr lang="en-GB" sz="2200" dirty="0" err="1"/>
              <a:t>критичко</a:t>
            </a:r>
            <a:r>
              <a:rPr lang="en-GB" sz="2200" dirty="0"/>
              <a:t> </a:t>
            </a:r>
            <a:r>
              <a:rPr lang="en-GB" sz="2200" dirty="0" err="1"/>
              <a:t>размишљање</a:t>
            </a:r>
            <a:r>
              <a:rPr lang="en-GB" sz="2200" dirty="0"/>
              <a:t>, </a:t>
            </a:r>
            <a:r>
              <a:rPr lang="en-GB" sz="2200" dirty="0" err="1"/>
              <a:t>решавање</a:t>
            </a:r>
            <a:r>
              <a:rPr lang="en-GB" sz="2200" dirty="0"/>
              <a:t> </a:t>
            </a:r>
            <a:r>
              <a:rPr lang="en-GB" sz="2200" dirty="0" err="1"/>
              <a:t>проблема</a:t>
            </a:r>
            <a:r>
              <a:rPr lang="en-GB" sz="2200" dirty="0"/>
              <a:t>, </a:t>
            </a:r>
            <a:r>
              <a:rPr lang="en-GB" sz="2200" dirty="0" err="1"/>
              <a:t>сарадњу</a:t>
            </a:r>
            <a:r>
              <a:rPr lang="en-GB" sz="2200" dirty="0"/>
              <a:t>, </a:t>
            </a:r>
            <a:r>
              <a:rPr lang="en-GB" sz="2200" dirty="0" err="1"/>
              <a:t>комуникацију</a:t>
            </a:r>
            <a:r>
              <a:rPr lang="en-GB" sz="2200" dirty="0"/>
              <a:t> и </a:t>
            </a:r>
            <a:r>
              <a:rPr lang="en-GB" sz="2200" dirty="0" err="1"/>
              <a:t>креативност</a:t>
            </a:r>
            <a:r>
              <a:rPr lang="en-GB" sz="2200" dirty="0"/>
              <a:t> </a:t>
            </a:r>
            <a:r>
              <a:rPr lang="sr-Cyrl-RS" sz="2200" dirty="0"/>
              <a:t>се </a:t>
            </a:r>
            <a:r>
              <a:rPr lang="en-GB" sz="2200" dirty="0" err="1"/>
              <a:t>све</a:t>
            </a:r>
            <a:r>
              <a:rPr lang="en-GB" sz="2200" dirty="0"/>
              <a:t> </a:t>
            </a:r>
            <a:r>
              <a:rPr lang="en-GB" sz="2200" dirty="0" err="1"/>
              <a:t>више</a:t>
            </a:r>
            <a:r>
              <a:rPr lang="en-GB" sz="2200" dirty="0"/>
              <a:t> </a:t>
            </a:r>
            <a:r>
              <a:rPr lang="en-GB" sz="2200" dirty="0" err="1"/>
              <a:t>препознају</a:t>
            </a:r>
            <a:r>
              <a:rPr lang="en-GB" sz="2200" dirty="0"/>
              <a:t> </a:t>
            </a:r>
            <a:r>
              <a:rPr lang="en-GB" sz="2200" dirty="0" err="1"/>
              <a:t>као</a:t>
            </a:r>
            <a:r>
              <a:rPr lang="en-GB" sz="2200" dirty="0"/>
              <a:t> </a:t>
            </a:r>
            <a:r>
              <a:rPr lang="en-GB" sz="2200" dirty="0" err="1"/>
              <a:t>кључне</a:t>
            </a:r>
            <a:r>
              <a:rPr lang="en-GB" sz="2200" dirty="0"/>
              <a:t> </a:t>
            </a:r>
            <a:r>
              <a:rPr lang="en-GB" sz="2200" dirty="0" err="1"/>
              <a:t>за</a:t>
            </a:r>
            <a:r>
              <a:rPr lang="en-GB" sz="2200" dirty="0"/>
              <a:t> </a:t>
            </a:r>
            <a:r>
              <a:rPr lang="en-GB" sz="2200" dirty="0" err="1"/>
              <a:t>успех</a:t>
            </a:r>
            <a:r>
              <a:rPr lang="en-GB" sz="2200" dirty="0"/>
              <a:t> у </a:t>
            </a:r>
            <a:r>
              <a:rPr lang="en-GB" sz="2200" dirty="0" err="1"/>
              <a:t>глобалној</a:t>
            </a:r>
            <a:r>
              <a:rPr lang="en-GB" sz="2200" dirty="0"/>
              <a:t> </a:t>
            </a:r>
            <a:r>
              <a:rPr lang="en-GB" sz="2200" dirty="0" err="1"/>
              <a:t>економији</a:t>
            </a:r>
            <a:r>
              <a:rPr lang="en-GB" sz="2200" dirty="0"/>
              <a:t> и </a:t>
            </a:r>
            <a:r>
              <a:rPr lang="en-GB" sz="2200" dirty="0" err="1"/>
              <a:t>друштву</a:t>
            </a:r>
            <a:r>
              <a:rPr lang="en-GB" sz="2200" dirty="0"/>
              <a:t>.</a:t>
            </a:r>
          </a:p>
          <a:p>
            <a:pPr algn="just" rtl="0">
              <a:lnSpc>
                <a:spcPts val="2440"/>
              </a:lnSpc>
            </a:pPr>
            <a:endParaRPr lang="en-GB" sz="2200" dirty="0"/>
          </a:p>
          <a:p>
            <a:pPr algn="just" rtl="0">
              <a:lnSpc>
                <a:spcPts val="2440"/>
              </a:lnSpc>
            </a:pPr>
            <a:r>
              <a:rPr lang="en-GB" sz="2200" dirty="0" err="1"/>
              <a:t>Иновативн</a:t>
            </a:r>
            <a:r>
              <a:rPr lang="sr-Cyrl-RS" sz="2200" dirty="0"/>
              <a:t>а</a:t>
            </a:r>
            <a:r>
              <a:rPr lang="en-GB" sz="2200" dirty="0"/>
              <a:t> </a:t>
            </a:r>
            <a:r>
              <a:rPr lang="en-GB" sz="2200" dirty="0" err="1"/>
              <a:t>педагогиј</a:t>
            </a:r>
            <a:r>
              <a:rPr lang="sr-Cyrl-RS" sz="2200" dirty="0"/>
              <a:t>а</a:t>
            </a:r>
            <a:r>
              <a:rPr lang="en-GB" sz="2200" dirty="0"/>
              <a:t> </a:t>
            </a:r>
            <a:r>
              <a:rPr lang="en-GB" sz="2200" dirty="0" err="1"/>
              <a:t>подстич</a:t>
            </a:r>
            <a:r>
              <a:rPr lang="sr-Cyrl-RS" sz="2200" dirty="0"/>
              <a:t>е</a:t>
            </a:r>
            <a:r>
              <a:rPr lang="en-GB" sz="2200" dirty="0"/>
              <a:t> </a:t>
            </a:r>
            <a:r>
              <a:rPr lang="sr-Cyrl-RS" sz="2200" dirty="0"/>
              <a:t>приступ у којем је ученик/студент у центру</a:t>
            </a:r>
            <a:r>
              <a:rPr lang="en-GB" sz="2200" dirty="0"/>
              <a:t>, </a:t>
            </a:r>
            <a:r>
              <a:rPr lang="en-GB" sz="2200" dirty="0" err="1"/>
              <a:t>технологију</a:t>
            </a:r>
            <a:r>
              <a:rPr lang="en-GB" sz="2200" dirty="0"/>
              <a:t> и </a:t>
            </a:r>
            <a:r>
              <a:rPr lang="en-GB" sz="2200" dirty="0" err="1"/>
              <a:t>решавање</a:t>
            </a:r>
            <a:r>
              <a:rPr lang="en-GB" sz="2200" dirty="0"/>
              <a:t> </a:t>
            </a:r>
            <a:r>
              <a:rPr lang="en-GB" sz="2200" dirty="0" err="1"/>
              <a:t>проблема</a:t>
            </a:r>
            <a:r>
              <a:rPr lang="en-GB" sz="2200" dirty="0"/>
              <a:t> у </a:t>
            </a:r>
            <a:r>
              <a:rPr lang="en-GB" sz="2200" dirty="0" err="1"/>
              <a:t>стварном</a:t>
            </a:r>
            <a:r>
              <a:rPr lang="en-GB" sz="2200" dirty="0"/>
              <a:t> </a:t>
            </a:r>
            <a:r>
              <a:rPr lang="en-GB" sz="2200" dirty="0" err="1"/>
              <a:t>свету</a:t>
            </a:r>
            <a:r>
              <a:rPr lang="en-GB" sz="2200" dirty="0"/>
              <a:t> </a:t>
            </a:r>
            <a:r>
              <a:rPr lang="en-GB" sz="2200" dirty="0" err="1"/>
              <a:t>за</a:t>
            </a:r>
            <a:r>
              <a:rPr lang="en-GB" sz="2200" dirty="0"/>
              <a:t> </a:t>
            </a:r>
            <a:r>
              <a:rPr lang="en-GB" sz="2200" dirty="0" err="1"/>
              <a:t>припрему</a:t>
            </a:r>
            <a:r>
              <a:rPr lang="en-GB" sz="2200" dirty="0"/>
              <a:t> </a:t>
            </a:r>
            <a:r>
              <a:rPr lang="en-GB" sz="2200" dirty="0" err="1"/>
              <a:t>ученика</a:t>
            </a:r>
            <a:r>
              <a:rPr lang="sr-Cyrl-RS" sz="2200" dirty="0"/>
              <a:t>/студената</a:t>
            </a:r>
            <a:r>
              <a:rPr lang="en-GB" sz="2200" dirty="0"/>
              <a:t> </a:t>
            </a:r>
            <a:r>
              <a:rPr lang="en-GB" sz="2200" dirty="0" err="1"/>
              <a:t>за</a:t>
            </a:r>
            <a:r>
              <a:rPr lang="en-GB" sz="2200" dirty="0"/>
              <a:t> </a:t>
            </a:r>
            <a:r>
              <a:rPr lang="en-GB" sz="2200" dirty="0" err="1"/>
              <a:t>изазове</a:t>
            </a:r>
            <a:r>
              <a:rPr lang="en-GB" sz="2200" dirty="0"/>
              <a:t> и </a:t>
            </a:r>
            <a:r>
              <a:rPr lang="sr-Cyrl-RS" sz="2200" dirty="0"/>
              <a:t>прилике у</a:t>
            </a:r>
            <a:r>
              <a:rPr lang="en-GB" sz="2200" dirty="0"/>
              <a:t> </a:t>
            </a:r>
            <a:r>
              <a:rPr lang="en-GB" sz="2200" dirty="0" err="1"/>
              <a:t>будућности</a:t>
            </a:r>
            <a:r>
              <a:rPr lang="en-GB" sz="2200" dirty="0"/>
              <a:t>.</a:t>
            </a:r>
            <a:endParaRPr lang="en-US" sz="22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FCCA58-E6AE-D030-CB6C-0809439C7D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278903" y="111947"/>
            <a:ext cx="7973786" cy="1126403"/>
          </a:xfrm>
          <a:gradFill flip="none" rotWithShape="1">
            <a:gsLst>
              <a:gs pos="99000">
                <a:srgbClr val="1C1442"/>
              </a:gs>
              <a:gs pos="14000">
                <a:srgbClr val="186BA8"/>
              </a:gs>
              <a:gs pos="68000">
                <a:srgbClr val="8A206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ctr"/>
          <a:lstStyle/>
          <a:p>
            <a:pPr algn="l" rtl="0"/>
            <a:r>
              <a:rPr lang="en-GB" sz="2800">
                <a:solidFill>
                  <a:schemeClr val="bg1"/>
                </a:solidFill>
              </a:rPr>
              <a:t>Увод у иновативне педагошке праксе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BC65BD6-5C07-465C-464E-356322CA048C}"/>
              </a:ext>
            </a:extLst>
          </p:cNvPr>
          <p:cNvSpPr txBox="1">
            <a:spLocks/>
          </p:cNvSpPr>
          <p:nvPr/>
        </p:nvSpPr>
        <p:spPr>
          <a:xfrm>
            <a:off x="1193353" y="4821566"/>
            <a:ext cx="1831508" cy="1358352"/>
          </a:xfrm>
          <a:prstGeom prst="rect">
            <a:avLst/>
          </a:prstGeom>
        </p:spPr>
        <p:txBody>
          <a:bodyPr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9600" b="1">
                <a:solidFill>
                  <a:schemeClr val="bg1"/>
                </a:solidFill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9246828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31F30833-C045-B13B-DA5C-544E935D7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526" y="2686660"/>
            <a:ext cx="10729446" cy="1974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rtl="0"/>
            <a:endParaRPr lang="en-GB" b="0" i="0">
              <a:effectLst/>
              <a:latin typeface="Söhn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2B2933-397B-A859-CFD8-810887560044}"/>
              </a:ext>
            </a:extLst>
          </p:cNvPr>
          <p:cNvSpPr txBox="1"/>
          <p:nvPr/>
        </p:nvSpPr>
        <p:spPr>
          <a:xfrm>
            <a:off x="704606" y="1456046"/>
            <a:ext cx="591625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just" rtl="0"/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Док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интегришемо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технологију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наше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наставне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планове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програме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такође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морамо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негујемо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етички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начин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размишљања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који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је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суштинског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значаја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21.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век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Ради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подучавању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ученика</a:t>
            </a:r>
            <a:r>
              <a:rPr lang="sr-Cyrl-RS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/студената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само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како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користе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технологију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већ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како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је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користе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одговорно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критички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узимајући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обзир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шири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утицај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друштво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животну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средину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lvl="1" algn="just" rtl="0"/>
            <a:endParaRPr lang="en-GB" sz="2000" dirty="0">
              <a:solidFill>
                <a:srgbClr val="1C144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algn="just" rtl="0"/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Етичка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разматрања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основна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компонента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вештина за 21. 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век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која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ученицима/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студентима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даје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способност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доносе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одлуке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које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нису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само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ефикасне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већ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праведне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2000" b="0" i="0" dirty="0" err="1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одрживе</a:t>
            </a:r>
            <a:r>
              <a:rPr lang="en-GB" sz="2000" b="0" i="0" dirty="0">
                <a:solidFill>
                  <a:srgbClr val="1C14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000" dirty="0">
              <a:solidFill>
                <a:srgbClr val="1C144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Blue abstract showing data flow">
            <a:extLst>
              <a:ext uri="{FF2B5EF4-FFF2-40B4-BE49-F238E27FC236}">
                <a16:creationId xmlns:a16="http://schemas.microsoft.com/office/drawing/2014/main" id="{E5FDAFB9-7776-DFF6-A616-E0ABE65FE5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306" r="21306"/>
          <a:stretch/>
        </p:blipFill>
        <p:spPr>
          <a:xfrm>
            <a:off x="6984523" y="3952"/>
            <a:ext cx="5207479" cy="60480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9A4925-51FC-36A7-0DB2-429F3E63A33D}"/>
              </a:ext>
            </a:extLst>
          </p:cNvPr>
          <p:cNvSpPr txBox="1"/>
          <p:nvPr/>
        </p:nvSpPr>
        <p:spPr>
          <a:xfrm>
            <a:off x="1061006" y="176225"/>
            <a:ext cx="57417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GB" sz="3600" b="1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Етичка</a:t>
            </a:r>
            <a:r>
              <a:rPr lang="en-GB" sz="3600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1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свест</a:t>
            </a:r>
            <a:r>
              <a:rPr lang="en-GB" sz="3600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sz="3600" b="1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Стуб</a:t>
            </a:r>
            <a:r>
              <a:rPr lang="en-GB" sz="3600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3600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вештина за 21. век</a:t>
            </a:r>
            <a:endParaRPr lang="en-GB" sz="3600" b="1" i="0" dirty="0">
              <a:solidFill>
                <a:srgbClr val="0D0D0D"/>
              </a:solidFill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12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Close-up of water droplet on a leaf">
            <a:extLst>
              <a:ext uri="{FF2B5EF4-FFF2-40B4-BE49-F238E27FC236}">
                <a16:creationId xmlns:a16="http://schemas.microsoft.com/office/drawing/2014/main" id="{446F71DB-6906-BF63-F00B-000BFE417484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C69518-B55C-E352-F20C-7C302A5EE6B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pPr algn="l" rtl="0"/>
            <a:r>
              <a:rPr lang="en-IE" dirty="0" err="1"/>
              <a:t>Кључна</a:t>
            </a:r>
            <a:r>
              <a:rPr lang="en-IE" dirty="0"/>
              <a:t> </a:t>
            </a:r>
            <a:r>
              <a:rPr lang="sr-Cyrl-RS" dirty="0"/>
              <a:t>питрања </a:t>
            </a:r>
            <a:r>
              <a:rPr lang="en-IE" dirty="0"/>
              <a:t>о </a:t>
            </a:r>
            <a:r>
              <a:rPr lang="en-IE" dirty="0" err="1"/>
              <a:t>којима</a:t>
            </a:r>
            <a:r>
              <a:rPr lang="en-IE" dirty="0"/>
              <a:t> </a:t>
            </a:r>
            <a:r>
              <a:rPr lang="en-IE" dirty="0" err="1"/>
              <a:t>ви</a:t>
            </a:r>
            <a:r>
              <a:rPr lang="en-IE" dirty="0"/>
              <a:t> и </a:t>
            </a:r>
            <a:r>
              <a:rPr lang="en-IE" dirty="0" err="1"/>
              <a:t>ваше</a:t>
            </a:r>
            <a:r>
              <a:rPr lang="en-IE" dirty="0"/>
              <a:t> </a:t>
            </a:r>
            <a:r>
              <a:rPr lang="en-IE" dirty="0" err="1"/>
              <a:t>колеге</a:t>
            </a:r>
            <a:r>
              <a:rPr lang="en-IE" dirty="0"/>
              <a:t> </a:t>
            </a:r>
            <a:r>
              <a:rPr lang="en-IE" dirty="0" err="1"/>
              <a:t>треба</a:t>
            </a:r>
            <a:r>
              <a:rPr lang="en-IE" dirty="0"/>
              <a:t> </a:t>
            </a:r>
            <a:r>
              <a:rPr lang="en-IE" dirty="0" err="1"/>
              <a:t>да</a:t>
            </a:r>
            <a:r>
              <a:rPr lang="en-IE" dirty="0"/>
              <a:t> </a:t>
            </a:r>
            <a:r>
              <a:rPr lang="en-IE" dirty="0" err="1"/>
              <a:t>разговарате</a:t>
            </a:r>
            <a:r>
              <a:rPr lang="en-IE" dirty="0"/>
              <a:t>:</a:t>
            </a:r>
          </a:p>
          <a:p>
            <a:pPr algn="l" rtl="0"/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93EE0D-FDE4-D4D8-CE3F-AC1419741975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143125" y="2076040"/>
            <a:ext cx="7896225" cy="2654613"/>
          </a:xfrm>
        </p:spPr>
        <p:txBody>
          <a:bodyPr/>
          <a:lstStyle/>
          <a:p>
            <a:pPr algn="l" rtl="0"/>
            <a:r>
              <a:rPr lang="en-GB" sz="2500" b="1" dirty="0" err="1">
                <a:solidFill>
                  <a:srgbClr val="AD4097"/>
                </a:solidFill>
              </a:rPr>
              <a:t>Технологија</a:t>
            </a:r>
            <a:r>
              <a:rPr lang="en-GB" sz="2500" b="1" dirty="0">
                <a:solidFill>
                  <a:srgbClr val="AD4097"/>
                </a:solidFill>
              </a:rPr>
              <a:t> и </a:t>
            </a:r>
            <a:r>
              <a:rPr lang="en-GB" sz="2500" b="1" dirty="0" err="1">
                <a:solidFill>
                  <a:srgbClr val="AD4097"/>
                </a:solidFill>
              </a:rPr>
              <a:t>етика</a:t>
            </a:r>
            <a:r>
              <a:rPr lang="en-GB" sz="2500" b="1" dirty="0">
                <a:solidFill>
                  <a:srgbClr val="AD4097"/>
                </a:solidFill>
              </a:rPr>
              <a:t>:</a:t>
            </a:r>
            <a:r>
              <a:rPr lang="sr-Cyrl-RS" sz="2500" b="1" dirty="0">
                <a:solidFill>
                  <a:srgbClr val="AD4097"/>
                </a:solidFill>
              </a:rPr>
              <a:t> </a:t>
            </a:r>
            <a:r>
              <a:rPr lang="en-GB" sz="2500" dirty="0" err="1">
                <a:solidFill>
                  <a:srgbClr val="AD4097"/>
                </a:solidFill>
              </a:rPr>
              <a:t>Како</a:t>
            </a:r>
            <a:r>
              <a:rPr lang="en-GB" sz="2500" dirty="0">
                <a:solidFill>
                  <a:srgbClr val="AD4097"/>
                </a:solidFill>
              </a:rPr>
              <a:t> </a:t>
            </a:r>
            <a:r>
              <a:rPr lang="en-GB" sz="2500" dirty="0" err="1">
                <a:solidFill>
                  <a:srgbClr val="AD4097"/>
                </a:solidFill>
              </a:rPr>
              <a:t>можемо</a:t>
            </a:r>
            <a:r>
              <a:rPr lang="en-GB" sz="2500" dirty="0">
                <a:solidFill>
                  <a:srgbClr val="AD4097"/>
                </a:solidFill>
              </a:rPr>
              <a:t> </a:t>
            </a:r>
            <a:r>
              <a:rPr lang="en-GB" sz="2500" dirty="0" err="1">
                <a:solidFill>
                  <a:srgbClr val="AD4097"/>
                </a:solidFill>
              </a:rPr>
              <a:t>уградити</a:t>
            </a:r>
            <a:r>
              <a:rPr lang="en-GB" sz="2500" dirty="0">
                <a:solidFill>
                  <a:srgbClr val="AD4097"/>
                </a:solidFill>
              </a:rPr>
              <a:t> </a:t>
            </a:r>
            <a:r>
              <a:rPr lang="en-GB" sz="2500" dirty="0" err="1">
                <a:solidFill>
                  <a:srgbClr val="AD4097"/>
                </a:solidFill>
              </a:rPr>
              <a:t>дискусије</a:t>
            </a:r>
            <a:r>
              <a:rPr lang="en-GB" sz="2500" dirty="0">
                <a:solidFill>
                  <a:srgbClr val="AD4097"/>
                </a:solidFill>
              </a:rPr>
              <a:t> о </a:t>
            </a:r>
            <a:r>
              <a:rPr lang="en-GB" sz="2500" dirty="0" err="1">
                <a:solidFill>
                  <a:srgbClr val="AD4097"/>
                </a:solidFill>
              </a:rPr>
              <a:t>етици</a:t>
            </a:r>
            <a:r>
              <a:rPr lang="en-GB" sz="2500" dirty="0">
                <a:solidFill>
                  <a:srgbClr val="AD4097"/>
                </a:solidFill>
              </a:rPr>
              <a:t> у </a:t>
            </a:r>
            <a:r>
              <a:rPr lang="en-GB" sz="2500" dirty="0" err="1">
                <a:solidFill>
                  <a:srgbClr val="AD4097"/>
                </a:solidFill>
              </a:rPr>
              <a:t>технологију</a:t>
            </a:r>
            <a:r>
              <a:rPr lang="en-GB" sz="2500" dirty="0">
                <a:solidFill>
                  <a:srgbClr val="AD4097"/>
                </a:solidFill>
              </a:rPr>
              <a:t> у </a:t>
            </a:r>
            <a:r>
              <a:rPr lang="en-GB" sz="2500" dirty="0" err="1">
                <a:solidFill>
                  <a:srgbClr val="AD4097"/>
                </a:solidFill>
              </a:rPr>
              <a:t>оквиру</a:t>
            </a:r>
            <a:r>
              <a:rPr lang="en-GB" sz="2500" dirty="0">
                <a:solidFill>
                  <a:srgbClr val="AD4097"/>
                </a:solidFill>
              </a:rPr>
              <a:t> </a:t>
            </a:r>
            <a:r>
              <a:rPr lang="sr-Cyrl-RS" sz="2500" dirty="0">
                <a:solidFill>
                  <a:srgbClr val="AD4097"/>
                </a:solidFill>
              </a:rPr>
              <a:t>вештина за 21. век</a:t>
            </a:r>
            <a:r>
              <a:rPr lang="en-GB" sz="2500" dirty="0">
                <a:solidFill>
                  <a:srgbClr val="AD4097"/>
                </a:solidFill>
              </a:rPr>
              <a:t>?</a:t>
            </a:r>
            <a:br>
              <a:rPr lang="en-GB" sz="2500" dirty="0">
                <a:solidFill>
                  <a:srgbClr val="AD4097"/>
                </a:solidFill>
              </a:rPr>
            </a:br>
            <a:endParaRPr lang="en-GB" sz="2500" dirty="0">
              <a:solidFill>
                <a:srgbClr val="AD4097"/>
              </a:solidFill>
            </a:endParaRPr>
          </a:p>
          <a:p>
            <a:pPr algn="l" rtl="0"/>
            <a:r>
              <a:rPr lang="en-GB" sz="2500" b="1" dirty="0" err="1">
                <a:solidFill>
                  <a:srgbClr val="AD4097"/>
                </a:solidFill>
              </a:rPr>
              <a:t>Одржива</a:t>
            </a:r>
            <a:r>
              <a:rPr lang="en-GB" sz="2500" b="1" dirty="0">
                <a:solidFill>
                  <a:srgbClr val="AD4097"/>
                </a:solidFill>
              </a:rPr>
              <a:t> </a:t>
            </a:r>
            <a:r>
              <a:rPr lang="en-GB" sz="2500" b="1" dirty="0" err="1">
                <a:solidFill>
                  <a:srgbClr val="AD4097"/>
                </a:solidFill>
              </a:rPr>
              <a:t>решења</a:t>
            </a:r>
            <a:r>
              <a:rPr lang="en-GB" sz="2500" b="1" dirty="0">
                <a:solidFill>
                  <a:srgbClr val="AD4097"/>
                </a:solidFill>
              </a:rPr>
              <a:t>:</a:t>
            </a:r>
            <a:r>
              <a:rPr lang="sr-Cyrl-RS" sz="2500" b="1" dirty="0">
                <a:solidFill>
                  <a:srgbClr val="AD4097"/>
                </a:solidFill>
              </a:rPr>
              <a:t> </a:t>
            </a:r>
            <a:r>
              <a:rPr lang="en-GB" sz="2500" dirty="0" err="1">
                <a:solidFill>
                  <a:srgbClr val="AD4097"/>
                </a:solidFill>
              </a:rPr>
              <a:t>На</a:t>
            </a:r>
            <a:r>
              <a:rPr lang="en-GB" sz="2500" dirty="0">
                <a:solidFill>
                  <a:srgbClr val="AD4097"/>
                </a:solidFill>
              </a:rPr>
              <a:t> </a:t>
            </a:r>
            <a:r>
              <a:rPr lang="en-GB" sz="2500" dirty="0" err="1">
                <a:solidFill>
                  <a:srgbClr val="AD4097"/>
                </a:solidFill>
              </a:rPr>
              <a:t>које</a:t>
            </a:r>
            <a:r>
              <a:rPr lang="en-GB" sz="2500" dirty="0">
                <a:solidFill>
                  <a:srgbClr val="AD4097"/>
                </a:solidFill>
              </a:rPr>
              <a:t> </a:t>
            </a:r>
            <a:r>
              <a:rPr lang="en-GB" sz="2500" dirty="0" err="1">
                <a:solidFill>
                  <a:srgbClr val="AD4097"/>
                </a:solidFill>
              </a:rPr>
              <a:t>начине</a:t>
            </a:r>
            <a:r>
              <a:rPr lang="en-GB" sz="2500" dirty="0">
                <a:solidFill>
                  <a:srgbClr val="AD4097"/>
                </a:solidFill>
              </a:rPr>
              <a:t> </a:t>
            </a:r>
            <a:r>
              <a:rPr lang="en-GB" sz="2500" dirty="0" err="1">
                <a:solidFill>
                  <a:srgbClr val="AD4097"/>
                </a:solidFill>
              </a:rPr>
              <a:t>наставни</a:t>
            </a:r>
            <a:r>
              <a:rPr lang="en-GB" sz="2500" dirty="0">
                <a:solidFill>
                  <a:srgbClr val="AD4097"/>
                </a:solidFill>
              </a:rPr>
              <a:t> </a:t>
            </a:r>
            <a:r>
              <a:rPr lang="en-GB" sz="2500" dirty="0" err="1">
                <a:solidFill>
                  <a:srgbClr val="AD4097"/>
                </a:solidFill>
              </a:rPr>
              <a:t>план</a:t>
            </a:r>
            <a:r>
              <a:rPr lang="en-GB" sz="2500" dirty="0">
                <a:solidFill>
                  <a:srgbClr val="AD4097"/>
                </a:solidFill>
              </a:rPr>
              <a:t> и </a:t>
            </a:r>
            <a:r>
              <a:rPr lang="en-GB" sz="2500" dirty="0" err="1">
                <a:solidFill>
                  <a:srgbClr val="AD4097"/>
                </a:solidFill>
              </a:rPr>
              <a:t>програм</a:t>
            </a:r>
            <a:r>
              <a:rPr lang="en-GB" sz="2500" dirty="0">
                <a:solidFill>
                  <a:srgbClr val="AD4097"/>
                </a:solidFill>
              </a:rPr>
              <a:t> </a:t>
            </a:r>
            <a:r>
              <a:rPr lang="en-GB" sz="2500" dirty="0" err="1">
                <a:solidFill>
                  <a:srgbClr val="AD4097"/>
                </a:solidFill>
              </a:rPr>
              <a:t>може</a:t>
            </a:r>
            <a:r>
              <a:rPr lang="en-GB" sz="2500" dirty="0">
                <a:solidFill>
                  <a:srgbClr val="AD4097"/>
                </a:solidFill>
              </a:rPr>
              <a:t> </a:t>
            </a:r>
            <a:r>
              <a:rPr lang="en-GB" sz="2500" dirty="0" err="1">
                <a:solidFill>
                  <a:srgbClr val="AD4097"/>
                </a:solidFill>
              </a:rPr>
              <a:t>да</a:t>
            </a:r>
            <a:r>
              <a:rPr lang="en-GB" sz="2500" dirty="0">
                <a:solidFill>
                  <a:srgbClr val="AD4097"/>
                </a:solidFill>
              </a:rPr>
              <a:t> </a:t>
            </a:r>
            <a:r>
              <a:rPr lang="en-GB" sz="2500" dirty="0" err="1">
                <a:solidFill>
                  <a:srgbClr val="AD4097"/>
                </a:solidFill>
              </a:rPr>
              <a:t>нагласи</a:t>
            </a:r>
            <a:r>
              <a:rPr lang="en-GB" sz="2500" dirty="0">
                <a:solidFill>
                  <a:srgbClr val="AD4097"/>
                </a:solidFill>
              </a:rPr>
              <a:t> </a:t>
            </a:r>
            <a:r>
              <a:rPr lang="en-GB" sz="2500" dirty="0" err="1">
                <a:solidFill>
                  <a:srgbClr val="AD4097"/>
                </a:solidFill>
              </a:rPr>
              <a:t>одрживост</a:t>
            </a:r>
            <a:r>
              <a:rPr lang="en-GB" sz="2500" dirty="0">
                <a:solidFill>
                  <a:srgbClr val="AD4097"/>
                </a:solidFill>
              </a:rPr>
              <a:t> </a:t>
            </a:r>
            <a:r>
              <a:rPr lang="en-GB" sz="2500" dirty="0" err="1">
                <a:solidFill>
                  <a:srgbClr val="AD4097"/>
                </a:solidFill>
              </a:rPr>
              <a:t>као</a:t>
            </a:r>
            <a:r>
              <a:rPr lang="en-GB" sz="2500" dirty="0">
                <a:solidFill>
                  <a:srgbClr val="AD4097"/>
                </a:solidFill>
              </a:rPr>
              <a:t> </a:t>
            </a:r>
            <a:r>
              <a:rPr lang="en-GB" sz="2500" dirty="0" err="1">
                <a:solidFill>
                  <a:srgbClr val="AD4097"/>
                </a:solidFill>
              </a:rPr>
              <a:t>део</a:t>
            </a:r>
            <a:r>
              <a:rPr lang="en-GB" sz="2500" dirty="0">
                <a:solidFill>
                  <a:srgbClr val="AD4097"/>
                </a:solidFill>
              </a:rPr>
              <a:t> </a:t>
            </a:r>
            <a:r>
              <a:rPr lang="en-GB" sz="2500" dirty="0" err="1">
                <a:solidFill>
                  <a:srgbClr val="AD4097"/>
                </a:solidFill>
              </a:rPr>
              <a:t>холистичког</a:t>
            </a:r>
            <a:r>
              <a:rPr lang="en-GB" sz="2500" dirty="0">
                <a:solidFill>
                  <a:srgbClr val="AD4097"/>
                </a:solidFill>
              </a:rPr>
              <a:t> </a:t>
            </a:r>
            <a:r>
              <a:rPr lang="en-GB" sz="2500" dirty="0" err="1">
                <a:solidFill>
                  <a:srgbClr val="AD4097"/>
                </a:solidFill>
              </a:rPr>
              <a:t>приступа</a:t>
            </a:r>
            <a:r>
              <a:rPr lang="en-GB" sz="2500" dirty="0">
                <a:solidFill>
                  <a:srgbClr val="AD4097"/>
                </a:solidFill>
              </a:rPr>
              <a:t> </a:t>
            </a:r>
            <a:r>
              <a:rPr lang="sr-Cyrl-RS" sz="2500" dirty="0">
                <a:solidFill>
                  <a:srgbClr val="AD4097"/>
                </a:solidFill>
              </a:rPr>
              <a:t>вештинама за 21. век</a:t>
            </a:r>
            <a:r>
              <a:rPr lang="en-GB" sz="2500" dirty="0">
                <a:solidFill>
                  <a:srgbClr val="AD4097"/>
                </a:solidFill>
              </a:rPr>
              <a:t>?</a:t>
            </a:r>
            <a:endParaRPr lang="en-IE" sz="2500" dirty="0">
              <a:solidFill>
                <a:srgbClr val="AD40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4148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A7A2DD6-DCD8-233D-2B01-86094F9548F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 rot="16200000">
            <a:off x="-1397555" y="3954226"/>
            <a:ext cx="4398624" cy="624849"/>
          </a:xfrm>
        </p:spPr>
        <p:txBody>
          <a:bodyPr/>
          <a:lstStyle/>
          <a:p>
            <a:pPr algn="l" rtl="0"/>
            <a:r>
              <a:rPr lang="en-US" sz="3400" dirty="0"/>
              <a:t> www.</a:t>
            </a:r>
            <a:r>
              <a:rPr lang="en-US" sz="3400" b="1" dirty="0"/>
              <a:t>be21skilled</a:t>
            </a:r>
            <a:r>
              <a:rPr lang="en-US" sz="3400" dirty="0"/>
              <a:t>.eu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51DB12-F7FD-5442-9AD5-321562BAB22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15738" y="11444288"/>
            <a:ext cx="576262" cy="430212"/>
          </a:xfrm>
          <a:prstGeom prst="rect">
            <a:avLst/>
          </a:prstGeom>
        </p:spPr>
        <p:txBody>
          <a:bodyPr/>
          <a:lstStyle/>
          <a:p>
            <a:fld id="{CB2079F2-58AF-ED44-82D7-E04B2F6FD686}" type="slidenum">
              <a:rPr lang="en-US" smtClean="0"/>
              <a:pPr algn="l" rtl="0"/>
              <a:t>52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367F1653-5E28-2EEE-B24E-1DA6878F686B}"/>
              </a:ext>
            </a:extLst>
          </p:cNvPr>
          <p:cNvSpPr txBox="1">
            <a:spLocks/>
          </p:cNvSpPr>
          <p:nvPr/>
        </p:nvSpPr>
        <p:spPr>
          <a:xfrm>
            <a:off x="2080876" y="3417216"/>
            <a:ext cx="4633364" cy="2317835"/>
          </a:xfrm>
          <a:prstGeom prst="rect">
            <a:avLst/>
          </a:prstGeom>
          <a:solidFill>
            <a:srgbClr val="1C1442"/>
          </a:solidFill>
        </p:spPr>
        <p:txBody>
          <a:bodyPr anchor="ctr"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spcBef>
                <a:spcPts val="600"/>
              </a:spcBef>
              <a:buNone/>
            </a:pPr>
            <a:r>
              <a:rPr lang="ru-RU" sz="3200" b="1" dirty="0">
                <a:solidFill>
                  <a:schemeClr val="bg1"/>
                </a:solidFill>
              </a:rPr>
              <a:t>ИНТЕГРАЦИЈА ВЕШТИНА ЗА 21. ВЕК У НАСТАВНИ ПЛАН И ПРОГРАМ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1F8786DD-7D7D-20A0-65C8-9EB986ADDC5C}"/>
              </a:ext>
            </a:extLst>
          </p:cNvPr>
          <p:cNvSpPr txBox="1">
            <a:spLocks/>
          </p:cNvSpPr>
          <p:nvPr/>
        </p:nvSpPr>
        <p:spPr>
          <a:xfrm>
            <a:off x="2080876" y="2475936"/>
            <a:ext cx="3628015" cy="842867"/>
          </a:xfrm>
          <a:prstGeom prst="rect">
            <a:avLst/>
          </a:prstGeom>
          <a:solidFill>
            <a:srgbClr val="8A2061"/>
          </a:solidFill>
        </p:spPr>
        <p:txBody>
          <a:bodyPr anchor="ctr"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b="1">
                <a:solidFill>
                  <a:schemeClr val="bg1"/>
                </a:solidFill>
              </a:rPr>
              <a:t>МОДУЛ 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0CD788-2B21-6C44-76B3-0F1C2C95866A}"/>
              </a:ext>
            </a:extLst>
          </p:cNvPr>
          <p:cNvSpPr txBox="1"/>
          <p:nvPr/>
        </p:nvSpPr>
        <p:spPr>
          <a:xfrm>
            <a:off x="2098456" y="1457737"/>
            <a:ext cx="3164687" cy="1015663"/>
          </a:xfrm>
          <a:prstGeom prst="rect">
            <a:avLst/>
          </a:prstGeom>
          <a:solidFill>
            <a:srgbClr val="186BA8"/>
          </a:solidFill>
        </p:spPr>
        <p:txBody>
          <a:bodyPr wrap="square">
            <a:spAutoFit/>
          </a:bodyPr>
          <a:lstStyle/>
          <a:p>
            <a:r>
              <a:rPr lang="sr-Latn-R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en-GB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21 SKILLED”  ПРОГРАМ ОСНАЖИВАЊА НАСТАВНИКА/</a:t>
            </a:r>
            <a:r>
              <a:rPr lang="sr-Cyrl-R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ПРОФЕСОРА</a:t>
            </a:r>
            <a:endParaRPr lang="en-IE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759425-BAF3-0662-FA7C-4AD55A03A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418" y="5874473"/>
            <a:ext cx="5568578" cy="7327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43C6DD-5CB2-C5FC-2E33-ECEC803B3657}"/>
              </a:ext>
            </a:extLst>
          </p:cNvPr>
          <p:cNvSpPr txBox="1"/>
          <p:nvPr/>
        </p:nvSpPr>
        <p:spPr>
          <a:xfrm>
            <a:off x="1750938" y="85091"/>
            <a:ext cx="33583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IE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Наш</a:t>
            </a:r>
            <a:r>
              <a:rPr lang="en-IE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следећи</a:t>
            </a:r>
            <a:r>
              <a:rPr lang="en-IE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модул</a:t>
            </a:r>
            <a:r>
              <a:rPr lang="en-IE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фокусира</a:t>
            </a:r>
            <a:r>
              <a:rPr lang="en-IE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</a:t>
            </a:r>
            <a:r>
              <a:rPr lang="en-IE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IE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наше</a:t>
            </a:r>
            <a:r>
              <a:rPr lang="en-IE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ученике/</a:t>
            </a:r>
            <a:r>
              <a:rPr lang="en-IE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студенте</a:t>
            </a:r>
            <a:r>
              <a:rPr lang="en-IE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IE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иновативне</a:t>
            </a:r>
            <a:r>
              <a:rPr lang="en-IE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педагошке</a:t>
            </a:r>
            <a:r>
              <a:rPr lang="en-IE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праксе</a:t>
            </a:r>
            <a:r>
              <a:rPr lang="en-IE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3DB5A9-2071-CA13-3542-8F3CAE5F9E93}"/>
              </a:ext>
            </a:extLst>
          </p:cNvPr>
          <p:cNvSpPr txBox="1"/>
          <p:nvPr/>
        </p:nvSpPr>
        <p:spPr>
          <a:xfrm>
            <a:off x="10441858" y="6037006"/>
            <a:ext cx="1307649" cy="4871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Финансира </a:t>
            </a:r>
          </a:p>
          <a:p>
            <a:r>
              <a:rPr lang="sr-Cyrl-RS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Европска унија</a:t>
            </a:r>
            <a:endParaRPr lang="en-US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C25FEB-61F2-138F-F1DA-55BCBFA39BD4}"/>
              </a:ext>
            </a:extLst>
          </p:cNvPr>
          <p:cNvSpPr txBox="1"/>
          <p:nvPr/>
        </p:nvSpPr>
        <p:spPr>
          <a:xfrm>
            <a:off x="5624051" y="5926015"/>
            <a:ext cx="4117826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000" b="1" dirty="0">
                <a:latin typeface="Calibri" panose="020F0502020204030204" pitchFamily="34" charset="0"/>
                <a:cs typeface="Calibri" panose="020F0502020204030204" pitchFamily="34" charset="0"/>
              </a:rPr>
              <a:t>Подршка Европске комисије </a:t>
            </a:r>
            <a:r>
              <a:rPr lang="sr-Cyrl-RS" sz="1000" b="1" dirty="0">
                <a:latin typeface="Calibri" panose="020F0502020204030204" pitchFamily="34" charset="0"/>
                <a:cs typeface="Calibri" panose="020F0502020204030204" pitchFamily="34" charset="0"/>
              </a:rPr>
              <a:t>у </a:t>
            </a:r>
            <a:r>
              <a:rPr lang="ru-RU" sz="1000" b="1" dirty="0">
                <a:latin typeface="Calibri" panose="020F0502020204030204" pitchFamily="34" charset="0"/>
                <a:cs typeface="Calibri" panose="020F0502020204030204" pitchFamily="34" charset="0"/>
              </a:rPr>
              <a:t>изради ове публикације не представља одобравање садржаја који је само став аутора и Комисија се не може сматрати одговорном за било какву употребу информација садржаних у публикацији.</a:t>
            </a:r>
            <a:endParaRPr lang="en-US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26431035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Placeholder 44">
            <a:extLst>
              <a:ext uri="{FF2B5EF4-FFF2-40B4-BE49-F238E27FC236}">
                <a16:creationId xmlns:a16="http://schemas.microsoft.com/office/drawing/2014/main" id="{260DDB99-A106-482E-AB16-6C644FCD1A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40" b="9140"/>
          <a:stretch/>
        </p:blipFill>
        <p:spPr>
          <a:xfrm>
            <a:off x="4632325" y="0"/>
            <a:ext cx="7559675" cy="5197188"/>
          </a:xfrm>
          <a:prstGeom prst="rect">
            <a:avLst/>
          </a:prstGeom>
        </p:spPr>
      </p:pic>
      <p:sp>
        <p:nvSpPr>
          <p:cNvPr id="68" name="Slide Number Placeholder 8">
            <a:extLst>
              <a:ext uri="{FF2B5EF4-FFF2-40B4-BE49-F238E27FC236}">
                <a16:creationId xmlns:a16="http://schemas.microsoft.com/office/drawing/2014/main" id="{AABDBAD1-0C6B-D953-2F78-AD1337D1D280}"/>
              </a:ext>
            </a:extLst>
          </p:cNvPr>
          <p:cNvSpPr txBox="1">
            <a:spLocks/>
          </p:cNvSpPr>
          <p:nvPr/>
        </p:nvSpPr>
        <p:spPr>
          <a:xfrm>
            <a:off x="7202488" y="9578536"/>
            <a:ext cx="357187" cy="2667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mtClean="0"/>
              <a:pPr algn="l" rtl="0"/>
              <a:t>53</a:t>
            </a:fld>
            <a:endParaRPr lang="en-US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02DA6CD-FFC4-7B90-EE9D-CA32AE079F50}"/>
              </a:ext>
            </a:extLst>
          </p:cNvPr>
          <p:cNvGrpSpPr/>
          <p:nvPr/>
        </p:nvGrpSpPr>
        <p:grpSpPr>
          <a:xfrm>
            <a:off x="10042065" y="5850412"/>
            <a:ext cx="1959435" cy="484201"/>
            <a:chOff x="0" y="9355361"/>
            <a:chExt cx="1959435" cy="484201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993FE277-16B5-D992-C8E0-D6E7163352CB}"/>
                </a:ext>
              </a:extLst>
            </p:cNvPr>
            <p:cNvSpPr/>
            <p:nvPr/>
          </p:nvSpPr>
          <p:spPr>
            <a:xfrm>
              <a:off x="0" y="9355361"/>
              <a:ext cx="1959435" cy="4842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7E8791C6-1853-66E5-85ED-3379908568A0}"/>
                </a:ext>
              </a:extLst>
            </p:cNvPr>
            <p:cNvPicPr/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80380" y="9442982"/>
              <a:ext cx="1280061" cy="29394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DD8C6B3C-2870-87D3-9592-F5081F92B6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41" r="23641"/>
          <a:stretch/>
        </p:blipFill>
        <p:spPr>
          <a:xfrm>
            <a:off x="-10060" y="41"/>
            <a:ext cx="5876719" cy="5197188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1D1CDFCE-290D-70E1-FEB1-54DA4F45D669}"/>
              </a:ext>
            </a:extLst>
          </p:cNvPr>
          <p:cNvSpPr/>
          <p:nvPr/>
        </p:nvSpPr>
        <p:spPr>
          <a:xfrm>
            <a:off x="5341684" y="61757"/>
            <a:ext cx="6850316" cy="5135431"/>
          </a:xfrm>
          <a:prstGeom prst="rect">
            <a:avLst/>
          </a:prstGeom>
          <a:gradFill flip="none" rotWithShape="1">
            <a:gsLst>
              <a:gs pos="0">
                <a:srgbClr val="1C1442">
                  <a:alpha val="13369"/>
                </a:srgbClr>
              </a:gs>
              <a:gs pos="63000">
                <a:srgbClr val="8A2061">
                  <a:alpha val="50000"/>
                </a:srgbClr>
              </a:gs>
              <a:gs pos="100000">
                <a:srgbClr val="1C1442">
                  <a:alpha val="59642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102" name="Graphic 3">
            <a:extLst>
              <a:ext uri="{FF2B5EF4-FFF2-40B4-BE49-F238E27FC236}">
                <a16:creationId xmlns:a16="http://schemas.microsoft.com/office/drawing/2014/main" id="{A923C013-89C3-B0A1-6F89-5A272891DA37}"/>
              </a:ext>
            </a:extLst>
          </p:cNvPr>
          <p:cNvGrpSpPr/>
          <p:nvPr/>
        </p:nvGrpSpPr>
        <p:grpSpPr>
          <a:xfrm>
            <a:off x="11101692" y="4456144"/>
            <a:ext cx="280634" cy="280634"/>
            <a:chOff x="1950027" y="2499889"/>
            <a:chExt cx="850463" cy="850463"/>
          </a:xfrm>
        </p:grpSpPr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AFAB65A4-F229-5552-3FB5-65FDE75A9619}"/>
                </a:ext>
              </a:extLst>
            </p:cNvPr>
            <p:cNvSpPr/>
            <p:nvPr/>
          </p:nvSpPr>
          <p:spPr>
            <a:xfrm>
              <a:off x="1950027" y="2499889"/>
              <a:ext cx="850463" cy="850463"/>
            </a:xfrm>
            <a:custGeom>
              <a:avLst/>
              <a:gdLst>
                <a:gd name="connsiteX0" fmla="*/ 850464 w 850463"/>
                <a:gd name="connsiteY0" fmla="*/ 425232 h 850463"/>
                <a:gd name="connsiteX1" fmla="*/ 425232 w 850463"/>
                <a:gd name="connsiteY1" fmla="*/ 850464 h 850463"/>
                <a:gd name="connsiteX2" fmla="*/ 0 w 850463"/>
                <a:gd name="connsiteY2" fmla="*/ 425232 h 850463"/>
                <a:gd name="connsiteX3" fmla="*/ 425232 w 850463"/>
                <a:gd name="connsiteY3" fmla="*/ 0 h 850463"/>
                <a:gd name="connsiteX4" fmla="*/ 850464 w 850463"/>
                <a:gd name="connsiteY4" fmla="*/ 425232 h 850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0463" h="850463">
                  <a:moveTo>
                    <a:pt x="850464" y="425232"/>
                  </a:moveTo>
                  <a:cubicBezTo>
                    <a:pt x="850464" y="660081"/>
                    <a:pt x="660081" y="850464"/>
                    <a:pt x="425232" y="850464"/>
                  </a:cubicBezTo>
                  <a:cubicBezTo>
                    <a:pt x="190383" y="850464"/>
                    <a:pt x="0" y="660081"/>
                    <a:pt x="0" y="425232"/>
                  </a:cubicBezTo>
                  <a:cubicBezTo>
                    <a:pt x="0" y="190383"/>
                    <a:pt x="190383" y="0"/>
                    <a:pt x="425232" y="0"/>
                  </a:cubicBezTo>
                  <a:cubicBezTo>
                    <a:pt x="660081" y="0"/>
                    <a:pt x="850464" y="190383"/>
                    <a:pt x="850464" y="425232"/>
                  </a:cubicBezTo>
                  <a:close/>
                </a:path>
              </a:pathLst>
            </a:custGeom>
            <a:solidFill>
              <a:srgbClr val="186BA8"/>
            </a:solidFill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rtl="0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4" name="Graphic 3">
              <a:extLst>
                <a:ext uri="{FF2B5EF4-FFF2-40B4-BE49-F238E27FC236}">
                  <a16:creationId xmlns:a16="http://schemas.microsoft.com/office/drawing/2014/main" id="{C9DC8A76-238E-B283-C807-94F009526FDD}"/>
                </a:ext>
              </a:extLst>
            </p:cNvPr>
            <p:cNvGrpSpPr/>
            <p:nvPr/>
          </p:nvGrpSpPr>
          <p:grpSpPr>
            <a:xfrm>
              <a:off x="2107521" y="2657382"/>
              <a:ext cx="535476" cy="535477"/>
              <a:chOff x="2107521" y="2657382"/>
              <a:chExt cx="535476" cy="535477"/>
            </a:xfrm>
            <a:solidFill>
              <a:srgbClr val="FFFFFF"/>
            </a:solidFill>
          </p:grpSpPr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3F508899-355F-2499-C3FB-641EC30D8A4C}"/>
                  </a:ext>
                </a:extLst>
              </p:cNvPr>
              <p:cNvSpPr/>
              <p:nvPr/>
            </p:nvSpPr>
            <p:spPr>
              <a:xfrm>
                <a:off x="2107521" y="2657382"/>
                <a:ext cx="535476" cy="535477"/>
              </a:xfrm>
              <a:custGeom>
                <a:avLst/>
                <a:gdLst>
                  <a:gd name="connsiteX0" fmla="*/ 267739 w 535476"/>
                  <a:gd name="connsiteY0" fmla="*/ 48508 h 535477"/>
                  <a:gd name="connsiteX1" fmla="*/ 376094 w 535476"/>
                  <a:gd name="connsiteY1" fmla="*/ 49768 h 535477"/>
                  <a:gd name="connsiteX2" fmla="*/ 425862 w 535476"/>
                  <a:gd name="connsiteY2" fmla="*/ 59217 h 535477"/>
                  <a:gd name="connsiteX3" fmla="*/ 456730 w 535476"/>
                  <a:gd name="connsiteY3" fmla="*/ 79377 h 535477"/>
                  <a:gd name="connsiteX4" fmla="*/ 476890 w 535476"/>
                  <a:gd name="connsiteY4" fmla="*/ 110245 h 535477"/>
                  <a:gd name="connsiteX5" fmla="*/ 486339 w 535476"/>
                  <a:gd name="connsiteY5" fmla="*/ 160013 h 535477"/>
                  <a:gd name="connsiteX6" fmla="*/ 487599 w 535476"/>
                  <a:gd name="connsiteY6" fmla="*/ 268368 h 535477"/>
                  <a:gd name="connsiteX7" fmla="*/ 486339 w 535476"/>
                  <a:gd name="connsiteY7" fmla="*/ 376724 h 535477"/>
                  <a:gd name="connsiteX8" fmla="*/ 476890 w 535476"/>
                  <a:gd name="connsiteY8" fmla="*/ 426492 h 535477"/>
                  <a:gd name="connsiteX9" fmla="*/ 456730 w 535476"/>
                  <a:gd name="connsiteY9" fmla="*/ 457360 h 535477"/>
                  <a:gd name="connsiteX10" fmla="*/ 425862 w 535476"/>
                  <a:gd name="connsiteY10" fmla="*/ 477519 h 535477"/>
                  <a:gd name="connsiteX11" fmla="*/ 376094 w 535476"/>
                  <a:gd name="connsiteY11" fmla="*/ 486969 h 535477"/>
                  <a:gd name="connsiteX12" fmla="*/ 267739 w 535476"/>
                  <a:gd name="connsiteY12" fmla="*/ 488229 h 535477"/>
                  <a:gd name="connsiteX13" fmla="*/ 159383 w 535476"/>
                  <a:gd name="connsiteY13" fmla="*/ 486969 h 535477"/>
                  <a:gd name="connsiteX14" fmla="*/ 109615 w 535476"/>
                  <a:gd name="connsiteY14" fmla="*/ 477519 h 535477"/>
                  <a:gd name="connsiteX15" fmla="*/ 78747 w 535476"/>
                  <a:gd name="connsiteY15" fmla="*/ 457360 h 535477"/>
                  <a:gd name="connsiteX16" fmla="*/ 58587 w 535476"/>
                  <a:gd name="connsiteY16" fmla="*/ 426492 h 535477"/>
                  <a:gd name="connsiteX17" fmla="*/ 49138 w 535476"/>
                  <a:gd name="connsiteY17" fmla="*/ 376724 h 535477"/>
                  <a:gd name="connsiteX18" fmla="*/ 47878 w 535476"/>
                  <a:gd name="connsiteY18" fmla="*/ 268368 h 535477"/>
                  <a:gd name="connsiteX19" fmla="*/ 49138 w 535476"/>
                  <a:gd name="connsiteY19" fmla="*/ 160013 h 535477"/>
                  <a:gd name="connsiteX20" fmla="*/ 58587 w 535476"/>
                  <a:gd name="connsiteY20" fmla="*/ 110245 h 535477"/>
                  <a:gd name="connsiteX21" fmla="*/ 78747 w 535476"/>
                  <a:gd name="connsiteY21" fmla="*/ 79377 h 535477"/>
                  <a:gd name="connsiteX22" fmla="*/ 109615 w 535476"/>
                  <a:gd name="connsiteY22" fmla="*/ 59217 h 535477"/>
                  <a:gd name="connsiteX23" fmla="*/ 159383 w 535476"/>
                  <a:gd name="connsiteY23" fmla="*/ 49768 h 535477"/>
                  <a:gd name="connsiteX24" fmla="*/ 267739 w 535476"/>
                  <a:gd name="connsiteY24" fmla="*/ 48508 h 535477"/>
                  <a:gd name="connsiteX25" fmla="*/ 267739 w 535476"/>
                  <a:gd name="connsiteY25" fmla="*/ 0 h 535477"/>
                  <a:gd name="connsiteX26" fmla="*/ 157493 w 535476"/>
                  <a:gd name="connsiteY26" fmla="*/ 1890 h 535477"/>
                  <a:gd name="connsiteX27" fmla="*/ 92606 w 535476"/>
                  <a:gd name="connsiteY27" fmla="*/ 14489 h 535477"/>
                  <a:gd name="connsiteX28" fmla="*/ 45358 w 535476"/>
                  <a:gd name="connsiteY28" fmla="*/ 45358 h 535477"/>
                  <a:gd name="connsiteX29" fmla="*/ 14489 w 535476"/>
                  <a:gd name="connsiteY29" fmla="*/ 92606 h 535477"/>
                  <a:gd name="connsiteX30" fmla="*/ 1890 w 535476"/>
                  <a:gd name="connsiteY30" fmla="*/ 157493 h 535477"/>
                  <a:gd name="connsiteX31" fmla="*/ 0 w 535476"/>
                  <a:gd name="connsiteY31" fmla="*/ 267739 h 535477"/>
                  <a:gd name="connsiteX32" fmla="*/ 1890 w 535476"/>
                  <a:gd name="connsiteY32" fmla="*/ 377984 h 535477"/>
                  <a:gd name="connsiteX33" fmla="*/ 14489 w 535476"/>
                  <a:gd name="connsiteY33" fmla="*/ 442871 h 535477"/>
                  <a:gd name="connsiteX34" fmla="*/ 45358 w 535476"/>
                  <a:gd name="connsiteY34" fmla="*/ 490119 h 535477"/>
                  <a:gd name="connsiteX35" fmla="*/ 92606 w 535476"/>
                  <a:gd name="connsiteY35" fmla="*/ 520988 h 535477"/>
                  <a:gd name="connsiteX36" fmla="*/ 157493 w 535476"/>
                  <a:gd name="connsiteY36" fmla="*/ 533587 h 535477"/>
                  <a:gd name="connsiteX37" fmla="*/ 267739 w 535476"/>
                  <a:gd name="connsiteY37" fmla="*/ 535477 h 535477"/>
                  <a:gd name="connsiteX38" fmla="*/ 377984 w 535476"/>
                  <a:gd name="connsiteY38" fmla="*/ 533587 h 535477"/>
                  <a:gd name="connsiteX39" fmla="*/ 442871 w 535476"/>
                  <a:gd name="connsiteY39" fmla="*/ 520988 h 535477"/>
                  <a:gd name="connsiteX40" fmla="*/ 490119 w 535476"/>
                  <a:gd name="connsiteY40" fmla="*/ 490119 h 535477"/>
                  <a:gd name="connsiteX41" fmla="*/ 520988 w 535476"/>
                  <a:gd name="connsiteY41" fmla="*/ 442871 h 535477"/>
                  <a:gd name="connsiteX42" fmla="*/ 533587 w 535476"/>
                  <a:gd name="connsiteY42" fmla="*/ 377984 h 535477"/>
                  <a:gd name="connsiteX43" fmla="*/ 535477 w 535476"/>
                  <a:gd name="connsiteY43" fmla="*/ 267739 h 535477"/>
                  <a:gd name="connsiteX44" fmla="*/ 533587 w 535476"/>
                  <a:gd name="connsiteY44" fmla="*/ 157493 h 535477"/>
                  <a:gd name="connsiteX45" fmla="*/ 520988 w 535476"/>
                  <a:gd name="connsiteY45" fmla="*/ 92606 h 535477"/>
                  <a:gd name="connsiteX46" fmla="*/ 490119 w 535476"/>
                  <a:gd name="connsiteY46" fmla="*/ 45358 h 535477"/>
                  <a:gd name="connsiteX47" fmla="*/ 442871 w 535476"/>
                  <a:gd name="connsiteY47" fmla="*/ 14489 h 535477"/>
                  <a:gd name="connsiteX48" fmla="*/ 377984 w 535476"/>
                  <a:gd name="connsiteY48" fmla="*/ 1890 h 535477"/>
                  <a:gd name="connsiteX49" fmla="*/ 267739 w 535476"/>
                  <a:gd name="connsiteY49" fmla="*/ 0 h 535477"/>
                  <a:gd name="connsiteX50" fmla="*/ 267739 w 535476"/>
                  <a:gd name="connsiteY50" fmla="*/ 0 h 535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535476" h="535477">
                    <a:moveTo>
                      <a:pt x="267739" y="48508"/>
                    </a:moveTo>
                    <a:cubicBezTo>
                      <a:pt x="338925" y="48508"/>
                      <a:pt x="347745" y="48508"/>
                      <a:pt x="376094" y="49768"/>
                    </a:cubicBezTo>
                    <a:cubicBezTo>
                      <a:pt x="401923" y="51028"/>
                      <a:pt x="416412" y="55438"/>
                      <a:pt x="425862" y="59217"/>
                    </a:cubicBezTo>
                    <a:cubicBezTo>
                      <a:pt x="438461" y="64257"/>
                      <a:pt x="447281" y="69927"/>
                      <a:pt x="456730" y="79377"/>
                    </a:cubicBezTo>
                    <a:cubicBezTo>
                      <a:pt x="466180" y="88826"/>
                      <a:pt x="471849" y="97646"/>
                      <a:pt x="476890" y="110245"/>
                    </a:cubicBezTo>
                    <a:cubicBezTo>
                      <a:pt x="480669" y="119695"/>
                      <a:pt x="485079" y="133554"/>
                      <a:pt x="486339" y="160013"/>
                    </a:cubicBezTo>
                    <a:cubicBezTo>
                      <a:pt x="487599" y="188362"/>
                      <a:pt x="487599" y="196552"/>
                      <a:pt x="487599" y="268368"/>
                    </a:cubicBezTo>
                    <a:cubicBezTo>
                      <a:pt x="487599" y="340185"/>
                      <a:pt x="487599" y="348375"/>
                      <a:pt x="486339" y="376724"/>
                    </a:cubicBezTo>
                    <a:cubicBezTo>
                      <a:pt x="485079" y="402553"/>
                      <a:pt x="480669" y="417042"/>
                      <a:pt x="476890" y="426492"/>
                    </a:cubicBezTo>
                    <a:cubicBezTo>
                      <a:pt x="471849" y="439091"/>
                      <a:pt x="466180" y="447911"/>
                      <a:pt x="456730" y="457360"/>
                    </a:cubicBezTo>
                    <a:cubicBezTo>
                      <a:pt x="447281" y="466810"/>
                      <a:pt x="438461" y="472480"/>
                      <a:pt x="425862" y="477519"/>
                    </a:cubicBezTo>
                    <a:cubicBezTo>
                      <a:pt x="416412" y="481299"/>
                      <a:pt x="402552" y="485709"/>
                      <a:pt x="376094" y="486969"/>
                    </a:cubicBezTo>
                    <a:cubicBezTo>
                      <a:pt x="347745" y="488229"/>
                      <a:pt x="339555" y="488229"/>
                      <a:pt x="267739" y="488229"/>
                    </a:cubicBezTo>
                    <a:cubicBezTo>
                      <a:pt x="195921" y="488229"/>
                      <a:pt x="187732" y="488229"/>
                      <a:pt x="159383" y="486969"/>
                    </a:cubicBezTo>
                    <a:cubicBezTo>
                      <a:pt x="133554" y="485709"/>
                      <a:pt x="119065" y="481299"/>
                      <a:pt x="109615" y="477519"/>
                    </a:cubicBezTo>
                    <a:cubicBezTo>
                      <a:pt x="97016" y="472480"/>
                      <a:pt x="88196" y="466810"/>
                      <a:pt x="78747" y="457360"/>
                    </a:cubicBezTo>
                    <a:cubicBezTo>
                      <a:pt x="69297" y="447911"/>
                      <a:pt x="63627" y="439091"/>
                      <a:pt x="58587" y="426492"/>
                    </a:cubicBezTo>
                    <a:cubicBezTo>
                      <a:pt x="54808" y="417042"/>
                      <a:pt x="50398" y="403183"/>
                      <a:pt x="49138" y="376724"/>
                    </a:cubicBezTo>
                    <a:cubicBezTo>
                      <a:pt x="47878" y="348375"/>
                      <a:pt x="47878" y="340185"/>
                      <a:pt x="47878" y="268368"/>
                    </a:cubicBezTo>
                    <a:cubicBezTo>
                      <a:pt x="47878" y="196552"/>
                      <a:pt x="47878" y="188362"/>
                      <a:pt x="49138" y="160013"/>
                    </a:cubicBezTo>
                    <a:cubicBezTo>
                      <a:pt x="50398" y="134184"/>
                      <a:pt x="54808" y="119695"/>
                      <a:pt x="58587" y="110245"/>
                    </a:cubicBezTo>
                    <a:cubicBezTo>
                      <a:pt x="63627" y="97646"/>
                      <a:pt x="69297" y="88826"/>
                      <a:pt x="78747" y="79377"/>
                    </a:cubicBezTo>
                    <a:cubicBezTo>
                      <a:pt x="88196" y="69927"/>
                      <a:pt x="97016" y="64257"/>
                      <a:pt x="109615" y="59217"/>
                    </a:cubicBezTo>
                    <a:cubicBezTo>
                      <a:pt x="119065" y="55438"/>
                      <a:pt x="132924" y="51028"/>
                      <a:pt x="159383" y="49768"/>
                    </a:cubicBezTo>
                    <a:cubicBezTo>
                      <a:pt x="187732" y="48508"/>
                      <a:pt x="195921" y="48508"/>
                      <a:pt x="267739" y="48508"/>
                    </a:cubicBezTo>
                    <a:moveTo>
                      <a:pt x="267739" y="0"/>
                    </a:moveTo>
                    <a:cubicBezTo>
                      <a:pt x="195292" y="0"/>
                      <a:pt x="185842" y="0"/>
                      <a:pt x="157493" y="1890"/>
                    </a:cubicBezTo>
                    <a:cubicBezTo>
                      <a:pt x="129144" y="3150"/>
                      <a:pt x="109615" y="7560"/>
                      <a:pt x="92606" y="14489"/>
                    </a:cubicBezTo>
                    <a:cubicBezTo>
                      <a:pt x="74967" y="21419"/>
                      <a:pt x="59847" y="30239"/>
                      <a:pt x="45358" y="45358"/>
                    </a:cubicBezTo>
                    <a:cubicBezTo>
                      <a:pt x="30239" y="60477"/>
                      <a:pt x="21419" y="74967"/>
                      <a:pt x="14489" y="92606"/>
                    </a:cubicBezTo>
                    <a:cubicBezTo>
                      <a:pt x="7560" y="109615"/>
                      <a:pt x="3150" y="129144"/>
                      <a:pt x="1890" y="157493"/>
                    </a:cubicBezTo>
                    <a:cubicBezTo>
                      <a:pt x="630" y="185842"/>
                      <a:pt x="0" y="195292"/>
                      <a:pt x="0" y="267739"/>
                    </a:cubicBezTo>
                    <a:cubicBezTo>
                      <a:pt x="0" y="340185"/>
                      <a:pt x="0" y="349635"/>
                      <a:pt x="1890" y="377984"/>
                    </a:cubicBezTo>
                    <a:cubicBezTo>
                      <a:pt x="3150" y="406333"/>
                      <a:pt x="7560" y="425862"/>
                      <a:pt x="14489" y="442871"/>
                    </a:cubicBezTo>
                    <a:cubicBezTo>
                      <a:pt x="21419" y="460510"/>
                      <a:pt x="30239" y="475630"/>
                      <a:pt x="45358" y="490119"/>
                    </a:cubicBezTo>
                    <a:cubicBezTo>
                      <a:pt x="60477" y="505238"/>
                      <a:pt x="74967" y="514058"/>
                      <a:pt x="92606" y="520988"/>
                    </a:cubicBezTo>
                    <a:cubicBezTo>
                      <a:pt x="109615" y="527917"/>
                      <a:pt x="129144" y="532327"/>
                      <a:pt x="157493" y="533587"/>
                    </a:cubicBezTo>
                    <a:cubicBezTo>
                      <a:pt x="185842" y="534847"/>
                      <a:pt x="195292" y="535477"/>
                      <a:pt x="267739" y="535477"/>
                    </a:cubicBezTo>
                    <a:cubicBezTo>
                      <a:pt x="340185" y="535477"/>
                      <a:pt x="349635" y="535477"/>
                      <a:pt x="377984" y="533587"/>
                    </a:cubicBezTo>
                    <a:cubicBezTo>
                      <a:pt x="406333" y="532327"/>
                      <a:pt x="425862" y="527917"/>
                      <a:pt x="442871" y="520988"/>
                    </a:cubicBezTo>
                    <a:cubicBezTo>
                      <a:pt x="460510" y="514058"/>
                      <a:pt x="475630" y="505238"/>
                      <a:pt x="490119" y="490119"/>
                    </a:cubicBezTo>
                    <a:cubicBezTo>
                      <a:pt x="505238" y="475000"/>
                      <a:pt x="514058" y="460510"/>
                      <a:pt x="520988" y="442871"/>
                    </a:cubicBezTo>
                    <a:cubicBezTo>
                      <a:pt x="527917" y="425862"/>
                      <a:pt x="532327" y="406333"/>
                      <a:pt x="533587" y="377984"/>
                    </a:cubicBezTo>
                    <a:cubicBezTo>
                      <a:pt x="534847" y="349635"/>
                      <a:pt x="535477" y="340185"/>
                      <a:pt x="535477" y="267739"/>
                    </a:cubicBezTo>
                    <a:cubicBezTo>
                      <a:pt x="535477" y="195292"/>
                      <a:pt x="535477" y="185842"/>
                      <a:pt x="533587" y="157493"/>
                    </a:cubicBezTo>
                    <a:cubicBezTo>
                      <a:pt x="532327" y="129144"/>
                      <a:pt x="527917" y="109615"/>
                      <a:pt x="520988" y="92606"/>
                    </a:cubicBezTo>
                    <a:cubicBezTo>
                      <a:pt x="514058" y="74967"/>
                      <a:pt x="505238" y="59847"/>
                      <a:pt x="490119" y="45358"/>
                    </a:cubicBezTo>
                    <a:cubicBezTo>
                      <a:pt x="474999" y="30239"/>
                      <a:pt x="460510" y="21419"/>
                      <a:pt x="442871" y="14489"/>
                    </a:cubicBezTo>
                    <a:cubicBezTo>
                      <a:pt x="425862" y="7560"/>
                      <a:pt x="406333" y="3150"/>
                      <a:pt x="377984" y="1890"/>
                    </a:cubicBezTo>
                    <a:cubicBezTo>
                      <a:pt x="349635" y="630"/>
                      <a:pt x="340185" y="0"/>
                      <a:pt x="267739" y="0"/>
                    </a:cubicBezTo>
                    <a:lnTo>
                      <a:pt x="267739" y="0"/>
                    </a:lnTo>
                    <a:close/>
                  </a:path>
                </a:pathLst>
              </a:custGeom>
              <a:solidFill>
                <a:srgbClr val="FFFFFF"/>
              </a:solidFill>
              <a:ln w="62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FADD7853-1EB1-6184-F0B2-E6AAD40F13D2}"/>
                  </a:ext>
                </a:extLst>
              </p:cNvPr>
              <p:cNvSpPr/>
              <p:nvPr/>
            </p:nvSpPr>
            <p:spPr>
              <a:xfrm>
                <a:off x="2237925" y="2787786"/>
                <a:ext cx="274668" cy="274668"/>
              </a:xfrm>
              <a:custGeom>
                <a:avLst/>
                <a:gdLst>
                  <a:gd name="connsiteX0" fmla="*/ 137334 w 274668"/>
                  <a:gd name="connsiteY0" fmla="*/ 0 h 274668"/>
                  <a:gd name="connsiteX1" fmla="*/ 0 w 274668"/>
                  <a:gd name="connsiteY1" fmla="*/ 137334 h 274668"/>
                  <a:gd name="connsiteX2" fmla="*/ 137334 w 274668"/>
                  <a:gd name="connsiteY2" fmla="*/ 274668 h 274668"/>
                  <a:gd name="connsiteX3" fmla="*/ 274668 w 274668"/>
                  <a:gd name="connsiteY3" fmla="*/ 137334 h 274668"/>
                  <a:gd name="connsiteX4" fmla="*/ 137334 w 274668"/>
                  <a:gd name="connsiteY4" fmla="*/ 0 h 274668"/>
                  <a:gd name="connsiteX5" fmla="*/ 137334 w 274668"/>
                  <a:gd name="connsiteY5" fmla="*/ 226790 h 274668"/>
                  <a:gd name="connsiteX6" fmla="*/ 47878 w 274668"/>
                  <a:gd name="connsiteY6" fmla="*/ 137334 h 274668"/>
                  <a:gd name="connsiteX7" fmla="*/ 137334 w 274668"/>
                  <a:gd name="connsiteY7" fmla="*/ 47878 h 274668"/>
                  <a:gd name="connsiteX8" fmla="*/ 226790 w 274668"/>
                  <a:gd name="connsiteY8" fmla="*/ 137334 h 274668"/>
                  <a:gd name="connsiteX9" fmla="*/ 137334 w 274668"/>
                  <a:gd name="connsiteY9" fmla="*/ 226790 h 274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4668" h="274668">
                    <a:moveTo>
                      <a:pt x="137334" y="0"/>
                    </a:moveTo>
                    <a:cubicBezTo>
                      <a:pt x="61107" y="0"/>
                      <a:pt x="0" y="61737"/>
                      <a:pt x="0" y="137334"/>
                    </a:cubicBezTo>
                    <a:cubicBezTo>
                      <a:pt x="0" y="212931"/>
                      <a:pt x="61737" y="274668"/>
                      <a:pt x="137334" y="274668"/>
                    </a:cubicBezTo>
                    <a:cubicBezTo>
                      <a:pt x="212931" y="274668"/>
                      <a:pt x="274668" y="212931"/>
                      <a:pt x="274668" y="137334"/>
                    </a:cubicBezTo>
                    <a:cubicBezTo>
                      <a:pt x="274668" y="61737"/>
                      <a:pt x="212931" y="0"/>
                      <a:pt x="137334" y="0"/>
                    </a:cubicBezTo>
                    <a:close/>
                    <a:moveTo>
                      <a:pt x="137334" y="226790"/>
                    </a:moveTo>
                    <a:cubicBezTo>
                      <a:pt x="88196" y="226790"/>
                      <a:pt x="47878" y="187102"/>
                      <a:pt x="47878" y="137334"/>
                    </a:cubicBezTo>
                    <a:cubicBezTo>
                      <a:pt x="47878" y="87566"/>
                      <a:pt x="87566" y="47878"/>
                      <a:pt x="137334" y="47878"/>
                    </a:cubicBezTo>
                    <a:cubicBezTo>
                      <a:pt x="186472" y="47878"/>
                      <a:pt x="226790" y="87566"/>
                      <a:pt x="226790" y="137334"/>
                    </a:cubicBezTo>
                    <a:cubicBezTo>
                      <a:pt x="226790" y="187102"/>
                      <a:pt x="186472" y="226790"/>
                      <a:pt x="137334" y="2267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2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1C65318D-FA5D-9D7A-A774-20DC1800AC4A}"/>
                  </a:ext>
                </a:extLst>
              </p:cNvPr>
              <p:cNvSpPr/>
              <p:nvPr/>
            </p:nvSpPr>
            <p:spPr>
              <a:xfrm>
                <a:off x="2486134" y="2749988"/>
                <a:ext cx="64257" cy="64257"/>
              </a:xfrm>
              <a:custGeom>
                <a:avLst/>
                <a:gdLst>
                  <a:gd name="connsiteX0" fmla="*/ 64257 w 64257"/>
                  <a:gd name="connsiteY0" fmla="*/ 32129 h 64257"/>
                  <a:gd name="connsiteX1" fmla="*/ 32129 w 64257"/>
                  <a:gd name="connsiteY1" fmla="*/ 64257 h 64257"/>
                  <a:gd name="connsiteX2" fmla="*/ 0 w 64257"/>
                  <a:gd name="connsiteY2" fmla="*/ 32129 h 64257"/>
                  <a:gd name="connsiteX3" fmla="*/ 32129 w 64257"/>
                  <a:gd name="connsiteY3" fmla="*/ 0 h 64257"/>
                  <a:gd name="connsiteX4" fmla="*/ 64257 w 64257"/>
                  <a:gd name="connsiteY4" fmla="*/ 32129 h 64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257" h="64257">
                    <a:moveTo>
                      <a:pt x="64257" y="32129"/>
                    </a:moveTo>
                    <a:cubicBezTo>
                      <a:pt x="64257" y="49873"/>
                      <a:pt x="49873" y="64257"/>
                      <a:pt x="32129" y="64257"/>
                    </a:cubicBezTo>
                    <a:cubicBezTo>
                      <a:pt x="14385" y="64257"/>
                      <a:pt x="0" y="49873"/>
                      <a:pt x="0" y="32129"/>
                    </a:cubicBezTo>
                    <a:cubicBezTo>
                      <a:pt x="0" y="14384"/>
                      <a:pt x="14385" y="0"/>
                      <a:pt x="32129" y="0"/>
                    </a:cubicBezTo>
                    <a:cubicBezTo>
                      <a:pt x="49873" y="0"/>
                      <a:pt x="64257" y="14384"/>
                      <a:pt x="64257" y="321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62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08" name="Graphic 3">
            <a:extLst>
              <a:ext uri="{FF2B5EF4-FFF2-40B4-BE49-F238E27FC236}">
                <a16:creationId xmlns:a16="http://schemas.microsoft.com/office/drawing/2014/main" id="{7EAE78CE-FDE2-3F88-3D5A-3A3831C4D248}"/>
              </a:ext>
            </a:extLst>
          </p:cNvPr>
          <p:cNvGrpSpPr/>
          <p:nvPr/>
        </p:nvGrpSpPr>
        <p:grpSpPr>
          <a:xfrm>
            <a:off x="10409461" y="4456144"/>
            <a:ext cx="280634" cy="280634"/>
            <a:chOff x="-147782" y="2499889"/>
            <a:chExt cx="850463" cy="850463"/>
          </a:xfrm>
        </p:grpSpPr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F54FE3A4-9A65-9FD2-630A-6F65ED5A93AB}"/>
                </a:ext>
              </a:extLst>
            </p:cNvPr>
            <p:cNvSpPr/>
            <p:nvPr/>
          </p:nvSpPr>
          <p:spPr>
            <a:xfrm>
              <a:off x="-147782" y="2499889"/>
              <a:ext cx="850463" cy="850463"/>
            </a:xfrm>
            <a:custGeom>
              <a:avLst/>
              <a:gdLst>
                <a:gd name="connsiteX0" fmla="*/ 850464 w 850463"/>
                <a:gd name="connsiteY0" fmla="*/ 425232 h 850463"/>
                <a:gd name="connsiteX1" fmla="*/ 425232 w 850463"/>
                <a:gd name="connsiteY1" fmla="*/ 850464 h 850463"/>
                <a:gd name="connsiteX2" fmla="*/ 0 w 850463"/>
                <a:gd name="connsiteY2" fmla="*/ 425232 h 850463"/>
                <a:gd name="connsiteX3" fmla="*/ 425232 w 850463"/>
                <a:gd name="connsiteY3" fmla="*/ 0 h 850463"/>
                <a:gd name="connsiteX4" fmla="*/ 850464 w 850463"/>
                <a:gd name="connsiteY4" fmla="*/ 425232 h 850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0463" h="850463">
                  <a:moveTo>
                    <a:pt x="850464" y="425232"/>
                  </a:moveTo>
                  <a:cubicBezTo>
                    <a:pt x="850464" y="660081"/>
                    <a:pt x="660081" y="850464"/>
                    <a:pt x="425232" y="850464"/>
                  </a:cubicBezTo>
                  <a:cubicBezTo>
                    <a:pt x="190383" y="850464"/>
                    <a:pt x="0" y="660081"/>
                    <a:pt x="0" y="425232"/>
                  </a:cubicBezTo>
                  <a:cubicBezTo>
                    <a:pt x="0" y="190383"/>
                    <a:pt x="190383" y="0"/>
                    <a:pt x="425232" y="0"/>
                  </a:cubicBezTo>
                  <a:cubicBezTo>
                    <a:pt x="660081" y="0"/>
                    <a:pt x="850464" y="190383"/>
                    <a:pt x="850464" y="425232"/>
                  </a:cubicBezTo>
                  <a:close/>
                </a:path>
              </a:pathLst>
            </a:custGeom>
            <a:solidFill>
              <a:srgbClr val="186BA8"/>
            </a:solidFill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rtl="0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F2FB973A-95BD-8B12-AB56-986CF7EA7DE1}"/>
                </a:ext>
              </a:extLst>
            </p:cNvPr>
            <p:cNvSpPr/>
            <p:nvPr/>
          </p:nvSpPr>
          <p:spPr>
            <a:xfrm>
              <a:off x="18530" y="2722899"/>
              <a:ext cx="549966" cy="447280"/>
            </a:xfrm>
            <a:custGeom>
              <a:avLst/>
              <a:gdLst>
                <a:gd name="connsiteX0" fmla="*/ 173243 w 549966"/>
                <a:gd name="connsiteY0" fmla="*/ 447281 h 447280"/>
                <a:gd name="connsiteX1" fmla="*/ 494529 w 549966"/>
                <a:gd name="connsiteY1" fmla="*/ 125995 h 447280"/>
                <a:gd name="connsiteX2" fmla="*/ 493899 w 549966"/>
                <a:gd name="connsiteY2" fmla="*/ 111505 h 447280"/>
                <a:gd name="connsiteX3" fmla="*/ 549966 w 549966"/>
                <a:gd name="connsiteY3" fmla="*/ 52918 h 447280"/>
                <a:gd name="connsiteX4" fmla="*/ 485079 w 549966"/>
                <a:gd name="connsiteY4" fmla="*/ 70557 h 447280"/>
                <a:gd name="connsiteX5" fmla="*/ 534847 w 549966"/>
                <a:gd name="connsiteY5" fmla="*/ 8190 h 447280"/>
                <a:gd name="connsiteX6" fmla="*/ 463030 w 549966"/>
                <a:gd name="connsiteY6" fmla="*/ 35908 h 447280"/>
                <a:gd name="connsiteX7" fmla="*/ 380504 w 549966"/>
                <a:gd name="connsiteY7" fmla="*/ 0 h 447280"/>
                <a:gd name="connsiteX8" fmla="*/ 267739 w 549966"/>
                <a:gd name="connsiteY8" fmla="*/ 112765 h 447280"/>
                <a:gd name="connsiteX9" fmla="*/ 270888 w 549966"/>
                <a:gd name="connsiteY9" fmla="*/ 138594 h 447280"/>
                <a:gd name="connsiteX10" fmla="*/ 38428 w 549966"/>
                <a:gd name="connsiteY10" fmla="*/ 20789 h 447280"/>
                <a:gd name="connsiteX11" fmla="*/ 23309 w 549966"/>
                <a:gd name="connsiteY11" fmla="*/ 77487 h 447280"/>
                <a:gd name="connsiteX12" fmla="*/ 73707 w 549966"/>
                <a:gd name="connsiteY12" fmla="*/ 171353 h 447280"/>
                <a:gd name="connsiteX13" fmla="*/ 22679 w 549966"/>
                <a:gd name="connsiteY13" fmla="*/ 157493 h 447280"/>
                <a:gd name="connsiteX14" fmla="*/ 22679 w 549966"/>
                <a:gd name="connsiteY14" fmla="*/ 158753 h 447280"/>
                <a:gd name="connsiteX15" fmla="*/ 113395 w 549966"/>
                <a:gd name="connsiteY15" fmla="*/ 269628 h 447280"/>
                <a:gd name="connsiteX16" fmla="*/ 83786 w 549966"/>
                <a:gd name="connsiteY16" fmla="*/ 273408 h 447280"/>
                <a:gd name="connsiteX17" fmla="*/ 62367 w 549966"/>
                <a:gd name="connsiteY17" fmla="*/ 271518 h 447280"/>
                <a:gd name="connsiteX18" fmla="*/ 167573 w 549966"/>
                <a:gd name="connsiteY18" fmla="*/ 349635 h 447280"/>
                <a:gd name="connsiteX19" fmla="*/ 27089 w 549966"/>
                <a:gd name="connsiteY19" fmla="*/ 398143 h 447280"/>
                <a:gd name="connsiteX20" fmla="*/ 0 w 549966"/>
                <a:gd name="connsiteY20" fmla="*/ 396883 h 447280"/>
                <a:gd name="connsiteX21" fmla="*/ 173243 w 549966"/>
                <a:gd name="connsiteY21" fmla="*/ 447281 h 44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49966" h="447280">
                  <a:moveTo>
                    <a:pt x="173243" y="447281"/>
                  </a:moveTo>
                  <a:cubicBezTo>
                    <a:pt x="381134" y="447281"/>
                    <a:pt x="494529" y="275298"/>
                    <a:pt x="494529" y="125995"/>
                  </a:cubicBezTo>
                  <a:cubicBezTo>
                    <a:pt x="494529" y="120955"/>
                    <a:pt x="494529" y="116545"/>
                    <a:pt x="493899" y="111505"/>
                  </a:cubicBezTo>
                  <a:cubicBezTo>
                    <a:pt x="515948" y="95756"/>
                    <a:pt x="534847" y="75597"/>
                    <a:pt x="549966" y="52918"/>
                  </a:cubicBezTo>
                  <a:cubicBezTo>
                    <a:pt x="529807" y="61737"/>
                    <a:pt x="507758" y="68037"/>
                    <a:pt x="485079" y="70557"/>
                  </a:cubicBezTo>
                  <a:cubicBezTo>
                    <a:pt x="508388" y="56698"/>
                    <a:pt x="526027" y="34649"/>
                    <a:pt x="534847" y="8190"/>
                  </a:cubicBezTo>
                  <a:cubicBezTo>
                    <a:pt x="512798" y="21419"/>
                    <a:pt x="488859" y="30239"/>
                    <a:pt x="463030" y="35908"/>
                  </a:cubicBezTo>
                  <a:cubicBezTo>
                    <a:pt x="442241" y="13859"/>
                    <a:pt x="413262" y="0"/>
                    <a:pt x="380504" y="0"/>
                  </a:cubicBezTo>
                  <a:cubicBezTo>
                    <a:pt x="318136" y="0"/>
                    <a:pt x="267739" y="50398"/>
                    <a:pt x="267739" y="112765"/>
                  </a:cubicBezTo>
                  <a:cubicBezTo>
                    <a:pt x="267739" y="121585"/>
                    <a:pt x="268998" y="130404"/>
                    <a:pt x="270888" y="138594"/>
                  </a:cubicBezTo>
                  <a:cubicBezTo>
                    <a:pt x="177022" y="134184"/>
                    <a:pt x="93866" y="88826"/>
                    <a:pt x="38428" y="20789"/>
                  </a:cubicBezTo>
                  <a:cubicBezTo>
                    <a:pt x="28979" y="37168"/>
                    <a:pt x="23309" y="56698"/>
                    <a:pt x="23309" y="77487"/>
                  </a:cubicBezTo>
                  <a:cubicBezTo>
                    <a:pt x="23309" y="116545"/>
                    <a:pt x="43468" y="151194"/>
                    <a:pt x="73707" y="171353"/>
                  </a:cubicBezTo>
                  <a:cubicBezTo>
                    <a:pt x="55438" y="170723"/>
                    <a:pt x="37798" y="165683"/>
                    <a:pt x="22679" y="157493"/>
                  </a:cubicBezTo>
                  <a:cubicBezTo>
                    <a:pt x="22679" y="158123"/>
                    <a:pt x="22679" y="158123"/>
                    <a:pt x="22679" y="158753"/>
                  </a:cubicBezTo>
                  <a:cubicBezTo>
                    <a:pt x="22679" y="213561"/>
                    <a:pt x="61737" y="258919"/>
                    <a:pt x="113395" y="269628"/>
                  </a:cubicBezTo>
                  <a:cubicBezTo>
                    <a:pt x="103946" y="272148"/>
                    <a:pt x="93866" y="273408"/>
                    <a:pt x="83786" y="273408"/>
                  </a:cubicBezTo>
                  <a:cubicBezTo>
                    <a:pt x="76227" y="273408"/>
                    <a:pt x="69297" y="272778"/>
                    <a:pt x="62367" y="271518"/>
                  </a:cubicBezTo>
                  <a:cubicBezTo>
                    <a:pt x="76857" y="316246"/>
                    <a:pt x="118435" y="349005"/>
                    <a:pt x="167573" y="349635"/>
                  </a:cubicBezTo>
                  <a:cubicBezTo>
                    <a:pt x="129144" y="379874"/>
                    <a:pt x="80006" y="398143"/>
                    <a:pt x="27089" y="398143"/>
                  </a:cubicBezTo>
                  <a:cubicBezTo>
                    <a:pt x="18269" y="398143"/>
                    <a:pt x="8820" y="397513"/>
                    <a:pt x="0" y="396883"/>
                  </a:cubicBezTo>
                  <a:cubicBezTo>
                    <a:pt x="50398" y="428382"/>
                    <a:pt x="109615" y="447281"/>
                    <a:pt x="173243" y="447281"/>
                  </a:cubicBezTo>
                </a:path>
              </a:pathLst>
            </a:custGeom>
            <a:solidFill>
              <a:srgbClr val="FFFFFF"/>
            </a:solidFill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rtl="0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1" name="Graphic 3">
            <a:extLst>
              <a:ext uri="{FF2B5EF4-FFF2-40B4-BE49-F238E27FC236}">
                <a16:creationId xmlns:a16="http://schemas.microsoft.com/office/drawing/2014/main" id="{6A8F9412-735E-7844-8860-AF0D2460D177}"/>
              </a:ext>
            </a:extLst>
          </p:cNvPr>
          <p:cNvGrpSpPr/>
          <p:nvPr/>
        </p:nvGrpSpPr>
        <p:grpSpPr>
          <a:xfrm>
            <a:off x="11447600" y="4456144"/>
            <a:ext cx="280634" cy="280634"/>
            <a:chOff x="2998302" y="2499889"/>
            <a:chExt cx="850463" cy="850463"/>
          </a:xfrm>
        </p:grpSpPr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F63F9586-0124-CD52-20D4-EB3EE5244E2A}"/>
                </a:ext>
              </a:extLst>
            </p:cNvPr>
            <p:cNvSpPr/>
            <p:nvPr/>
          </p:nvSpPr>
          <p:spPr>
            <a:xfrm>
              <a:off x="2998302" y="2499889"/>
              <a:ext cx="850463" cy="850463"/>
            </a:xfrm>
            <a:custGeom>
              <a:avLst/>
              <a:gdLst>
                <a:gd name="connsiteX0" fmla="*/ 850463 w 850463"/>
                <a:gd name="connsiteY0" fmla="*/ 425232 h 850463"/>
                <a:gd name="connsiteX1" fmla="*/ 425232 w 850463"/>
                <a:gd name="connsiteY1" fmla="*/ 850464 h 850463"/>
                <a:gd name="connsiteX2" fmla="*/ 0 w 850463"/>
                <a:gd name="connsiteY2" fmla="*/ 425232 h 850463"/>
                <a:gd name="connsiteX3" fmla="*/ 425232 w 850463"/>
                <a:gd name="connsiteY3" fmla="*/ 0 h 850463"/>
                <a:gd name="connsiteX4" fmla="*/ 850463 w 850463"/>
                <a:gd name="connsiteY4" fmla="*/ 425232 h 850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0463" h="850463">
                  <a:moveTo>
                    <a:pt x="850463" y="425232"/>
                  </a:moveTo>
                  <a:cubicBezTo>
                    <a:pt x="850463" y="660081"/>
                    <a:pt x="660081" y="850464"/>
                    <a:pt x="425232" y="850464"/>
                  </a:cubicBezTo>
                  <a:cubicBezTo>
                    <a:pt x="190382" y="850464"/>
                    <a:pt x="0" y="660081"/>
                    <a:pt x="0" y="425232"/>
                  </a:cubicBezTo>
                  <a:cubicBezTo>
                    <a:pt x="0" y="190383"/>
                    <a:pt x="190382" y="0"/>
                    <a:pt x="425232" y="0"/>
                  </a:cubicBezTo>
                  <a:cubicBezTo>
                    <a:pt x="660081" y="0"/>
                    <a:pt x="850463" y="190383"/>
                    <a:pt x="850463" y="425232"/>
                  </a:cubicBezTo>
                  <a:close/>
                </a:path>
              </a:pathLst>
            </a:custGeom>
            <a:solidFill>
              <a:srgbClr val="186BA8"/>
            </a:solidFill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rtl="0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C9AA8F49-ED78-AA89-7931-E069FC3381B3}"/>
                </a:ext>
              </a:extLst>
            </p:cNvPr>
            <p:cNvSpPr/>
            <p:nvPr/>
          </p:nvSpPr>
          <p:spPr>
            <a:xfrm>
              <a:off x="3139416" y="2726679"/>
              <a:ext cx="568235" cy="398142"/>
            </a:xfrm>
            <a:custGeom>
              <a:avLst/>
              <a:gdLst>
                <a:gd name="connsiteX0" fmla="*/ 556266 w 568235"/>
                <a:gd name="connsiteY0" fmla="*/ 62367 h 398142"/>
                <a:gd name="connsiteX1" fmla="*/ 505868 w 568235"/>
                <a:gd name="connsiteY1" fmla="*/ 11969 h 398142"/>
                <a:gd name="connsiteX2" fmla="*/ 284118 w 568235"/>
                <a:gd name="connsiteY2" fmla="*/ 0 h 398142"/>
                <a:gd name="connsiteX3" fmla="*/ 62367 w 568235"/>
                <a:gd name="connsiteY3" fmla="*/ 11969 h 398142"/>
                <a:gd name="connsiteX4" fmla="*/ 11970 w 568235"/>
                <a:gd name="connsiteY4" fmla="*/ 62367 h 398142"/>
                <a:gd name="connsiteX5" fmla="*/ 0 w 568235"/>
                <a:gd name="connsiteY5" fmla="*/ 199071 h 398142"/>
                <a:gd name="connsiteX6" fmla="*/ 11970 w 568235"/>
                <a:gd name="connsiteY6" fmla="*/ 335776 h 398142"/>
                <a:gd name="connsiteX7" fmla="*/ 62367 w 568235"/>
                <a:gd name="connsiteY7" fmla="*/ 386173 h 398142"/>
                <a:gd name="connsiteX8" fmla="*/ 284118 w 568235"/>
                <a:gd name="connsiteY8" fmla="*/ 398143 h 398142"/>
                <a:gd name="connsiteX9" fmla="*/ 505868 w 568235"/>
                <a:gd name="connsiteY9" fmla="*/ 386173 h 398142"/>
                <a:gd name="connsiteX10" fmla="*/ 556266 w 568235"/>
                <a:gd name="connsiteY10" fmla="*/ 335776 h 398142"/>
                <a:gd name="connsiteX11" fmla="*/ 568236 w 568235"/>
                <a:gd name="connsiteY11" fmla="*/ 199071 h 398142"/>
                <a:gd name="connsiteX12" fmla="*/ 556266 w 568235"/>
                <a:gd name="connsiteY12" fmla="*/ 62367 h 398142"/>
                <a:gd name="connsiteX13" fmla="*/ 227420 w 568235"/>
                <a:gd name="connsiteY13" fmla="*/ 283488 h 398142"/>
                <a:gd name="connsiteX14" fmla="*/ 227420 w 568235"/>
                <a:gd name="connsiteY14" fmla="*/ 113395 h 398142"/>
                <a:gd name="connsiteX15" fmla="*/ 374834 w 568235"/>
                <a:gd name="connsiteY15" fmla="*/ 198441 h 398142"/>
                <a:gd name="connsiteX16" fmla="*/ 227420 w 568235"/>
                <a:gd name="connsiteY16" fmla="*/ 283488 h 39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8235" h="398142">
                  <a:moveTo>
                    <a:pt x="556266" y="62367"/>
                  </a:moveTo>
                  <a:cubicBezTo>
                    <a:pt x="549966" y="37798"/>
                    <a:pt x="530437" y="18899"/>
                    <a:pt x="505868" y="11969"/>
                  </a:cubicBezTo>
                  <a:cubicBezTo>
                    <a:pt x="461770" y="0"/>
                    <a:pt x="284118" y="0"/>
                    <a:pt x="284118" y="0"/>
                  </a:cubicBezTo>
                  <a:cubicBezTo>
                    <a:pt x="284118" y="0"/>
                    <a:pt x="107095" y="0"/>
                    <a:pt x="62367" y="11969"/>
                  </a:cubicBezTo>
                  <a:cubicBezTo>
                    <a:pt x="37798" y="18269"/>
                    <a:pt x="18899" y="37798"/>
                    <a:pt x="11970" y="62367"/>
                  </a:cubicBezTo>
                  <a:cubicBezTo>
                    <a:pt x="0" y="106465"/>
                    <a:pt x="0" y="199071"/>
                    <a:pt x="0" y="199071"/>
                  </a:cubicBezTo>
                  <a:cubicBezTo>
                    <a:pt x="0" y="199071"/>
                    <a:pt x="0" y="291048"/>
                    <a:pt x="11970" y="335776"/>
                  </a:cubicBezTo>
                  <a:cubicBezTo>
                    <a:pt x="18269" y="360345"/>
                    <a:pt x="37798" y="379244"/>
                    <a:pt x="62367" y="386173"/>
                  </a:cubicBezTo>
                  <a:cubicBezTo>
                    <a:pt x="106466" y="398143"/>
                    <a:pt x="284118" y="398143"/>
                    <a:pt x="284118" y="398143"/>
                  </a:cubicBezTo>
                  <a:cubicBezTo>
                    <a:pt x="284118" y="398143"/>
                    <a:pt x="461140" y="398143"/>
                    <a:pt x="505868" y="386173"/>
                  </a:cubicBezTo>
                  <a:cubicBezTo>
                    <a:pt x="530437" y="379874"/>
                    <a:pt x="549336" y="360345"/>
                    <a:pt x="556266" y="335776"/>
                  </a:cubicBezTo>
                  <a:cubicBezTo>
                    <a:pt x="568236" y="291677"/>
                    <a:pt x="568236" y="199071"/>
                    <a:pt x="568236" y="199071"/>
                  </a:cubicBezTo>
                  <a:cubicBezTo>
                    <a:pt x="568236" y="199071"/>
                    <a:pt x="567605" y="106465"/>
                    <a:pt x="556266" y="62367"/>
                  </a:cubicBezTo>
                  <a:close/>
                  <a:moveTo>
                    <a:pt x="227420" y="283488"/>
                  </a:moveTo>
                  <a:lnTo>
                    <a:pt x="227420" y="113395"/>
                  </a:lnTo>
                  <a:lnTo>
                    <a:pt x="374834" y="198441"/>
                  </a:lnTo>
                  <a:lnTo>
                    <a:pt x="227420" y="283488"/>
                  </a:lnTo>
                  <a:close/>
                </a:path>
              </a:pathLst>
            </a:custGeom>
            <a:solidFill>
              <a:srgbClr val="FFFFFF"/>
            </a:solidFill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rtl="0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4" name="Graphic 3">
            <a:extLst>
              <a:ext uri="{FF2B5EF4-FFF2-40B4-BE49-F238E27FC236}">
                <a16:creationId xmlns:a16="http://schemas.microsoft.com/office/drawing/2014/main" id="{04696390-7F45-2458-65FA-6C2B216D3572}"/>
              </a:ext>
            </a:extLst>
          </p:cNvPr>
          <p:cNvGrpSpPr/>
          <p:nvPr/>
        </p:nvGrpSpPr>
        <p:grpSpPr>
          <a:xfrm>
            <a:off x="10063554" y="4456144"/>
            <a:ext cx="280634" cy="280842"/>
            <a:chOff x="-1196056" y="2499889"/>
            <a:chExt cx="850463" cy="851093"/>
          </a:xfrm>
        </p:grpSpPr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70FC8DA4-D4F3-B837-703A-5D3E310CCD22}"/>
                </a:ext>
              </a:extLst>
            </p:cNvPr>
            <p:cNvSpPr/>
            <p:nvPr/>
          </p:nvSpPr>
          <p:spPr>
            <a:xfrm>
              <a:off x="-1196056" y="2499889"/>
              <a:ext cx="850463" cy="845423"/>
            </a:xfrm>
            <a:custGeom>
              <a:avLst/>
              <a:gdLst>
                <a:gd name="connsiteX0" fmla="*/ 850463 w 850463"/>
                <a:gd name="connsiteY0" fmla="*/ 425232 h 845423"/>
                <a:gd name="connsiteX1" fmla="*/ 425232 w 850463"/>
                <a:gd name="connsiteY1" fmla="*/ 0 h 845423"/>
                <a:gd name="connsiteX2" fmla="*/ 0 w 850463"/>
                <a:gd name="connsiteY2" fmla="*/ 425232 h 845423"/>
                <a:gd name="connsiteX3" fmla="*/ 359085 w 850463"/>
                <a:gd name="connsiteY3" fmla="*/ 845424 h 845423"/>
                <a:gd name="connsiteX4" fmla="*/ 359085 w 850463"/>
                <a:gd name="connsiteY4" fmla="*/ 548076 h 845423"/>
                <a:gd name="connsiteX5" fmla="*/ 251359 w 850463"/>
                <a:gd name="connsiteY5" fmla="*/ 548076 h 845423"/>
                <a:gd name="connsiteX6" fmla="*/ 251359 w 850463"/>
                <a:gd name="connsiteY6" fmla="*/ 425232 h 845423"/>
                <a:gd name="connsiteX7" fmla="*/ 359085 w 850463"/>
                <a:gd name="connsiteY7" fmla="*/ 425232 h 845423"/>
                <a:gd name="connsiteX8" fmla="*/ 359085 w 850463"/>
                <a:gd name="connsiteY8" fmla="*/ 331996 h 845423"/>
                <a:gd name="connsiteX9" fmla="*/ 519728 w 850463"/>
                <a:gd name="connsiteY9" fmla="*/ 166313 h 845423"/>
                <a:gd name="connsiteX10" fmla="*/ 614854 w 850463"/>
                <a:gd name="connsiteY10" fmla="*/ 174503 h 845423"/>
                <a:gd name="connsiteX11" fmla="*/ 614854 w 850463"/>
                <a:gd name="connsiteY11" fmla="*/ 279078 h 845423"/>
                <a:gd name="connsiteX12" fmla="*/ 561306 w 850463"/>
                <a:gd name="connsiteY12" fmla="*/ 279078 h 845423"/>
                <a:gd name="connsiteX13" fmla="*/ 492009 w 850463"/>
                <a:gd name="connsiteY13" fmla="*/ 345225 h 845423"/>
                <a:gd name="connsiteX14" fmla="*/ 492009 w 850463"/>
                <a:gd name="connsiteY14" fmla="*/ 425232 h 845423"/>
                <a:gd name="connsiteX15" fmla="*/ 609184 w 850463"/>
                <a:gd name="connsiteY15" fmla="*/ 425232 h 845423"/>
                <a:gd name="connsiteX16" fmla="*/ 590285 w 850463"/>
                <a:gd name="connsiteY16" fmla="*/ 548076 h 845423"/>
                <a:gd name="connsiteX17" fmla="*/ 491379 w 850463"/>
                <a:gd name="connsiteY17" fmla="*/ 548076 h 845423"/>
                <a:gd name="connsiteX18" fmla="*/ 491379 w 850463"/>
                <a:gd name="connsiteY18" fmla="*/ 845424 h 845423"/>
                <a:gd name="connsiteX19" fmla="*/ 850463 w 850463"/>
                <a:gd name="connsiteY19" fmla="*/ 425232 h 84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50463" h="845423">
                  <a:moveTo>
                    <a:pt x="850463" y="425232"/>
                  </a:moveTo>
                  <a:cubicBezTo>
                    <a:pt x="850463" y="190252"/>
                    <a:pt x="660212" y="0"/>
                    <a:pt x="425232" y="0"/>
                  </a:cubicBezTo>
                  <a:cubicBezTo>
                    <a:pt x="190252" y="0"/>
                    <a:pt x="0" y="190252"/>
                    <a:pt x="0" y="425232"/>
                  </a:cubicBezTo>
                  <a:cubicBezTo>
                    <a:pt x="0" y="637533"/>
                    <a:pt x="155603" y="813295"/>
                    <a:pt x="359085" y="845424"/>
                  </a:cubicBezTo>
                  <a:lnTo>
                    <a:pt x="359085" y="548076"/>
                  </a:lnTo>
                  <a:lnTo>
                    <a:pt x="251359" y="548076"/>
                  </a:lnTo>
                  <a:lnTo>
                    <a:pt x="251359" y="425232"/>
                  </a:lnTo>
                  <a:lnTo>
                    <a:pt x="359085" y="425232"/>
                  </a:lnTo>
                  <a:lnTo>
                    <a:pt x="359085" y="331996"/>
                  </a:lnTo>
                  <a:cubicBezTo>
                    <a:pt x="359085" y="225530"/>
                    <a:pt x="422712" y="166313"/>
                    <a:pt x="519728" y="166313"/>
                  </a:cubicBezTo>
                  <a:cubicBezTo>
                    <a:pt x="566346" y="166313"/>
                    <a:pt x="614854" y="174503"/>
                    <a:pt x="614854" y="174503"/>
                  </a:cubicBezTo>
                  <a:lnTo>
                    <a:pt x="614854" y="279078"/>
                  </a:lnTo>
                  <a:lnTo>
                    <a:pt x="561306" y="279078"/>
                  </a:lnTo>
                  <a:cubicBezTo>
                    <a:pt x="508388" y="279078"/>
                    <a:pt x="492009" y="311837"/>
                    <a:pt x="492009" y="345225"/>
                  </a:cubicBezTo>
                  <a:lnTo>
                    <a:pt x="492009" y="425232"/>
                  </a:lnTo>
                  <a:lnTo>
                    <a:pt x="609184" y="425232"/>
                  </a:lnTo>
                  <a:lnTo>
                    <a:pt x="590285" y="548076"/>
                  </a:lnTo>
                  <a:lnTo>
                    <a:pt x="491379" y="548076"/>
                  </a:lnTo>
                  <a:lnTo>
                    <a:pt x="491379" y="845424"/>
                  </a:lnTo>
                  <a:cubicBezTo>
                    <a:pt x="694860" y="813925"/>
                    <a:pt x="850463" y="637533"/>
                    <a:pt x="850463" y="425232"/>
                  </a:cubicBezTo>
                  <a:close/>
                </a:path>
              </a:pathLst>
            </a:custGeom>
            <a:solidFill>
              <a:srgbClr val="186BA8"/>
            </a:solidFill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rtl="0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64DA7E4A-BB03-BB9F-7EAF-3C9C87D75777}"/>
                </a:ext>
              </a:extLst>
            </p:cNvPr>
            <p:cNvSpPr/>
            <p:nvPr/>
          </p:nvSpPr>
          <p:spPr>
            <a:xfrm>
              <a:off x="-945327" y="2666201"/>
              <a:ext cx="363494" cy="684780"/>
            </a:xfrm>
            <a:custGeom>
              <a:avLst/>
              <a:gdLst>
                <a:gd name="connsiteX0" fmla="*/ 339555 w 363494"/>
                <a:gd name="connsiteY0" fmla="*/ 381764 h 684780"/>
                <a:gd name="connsiteX1" fmla="*/ 358455 w 363494"/>
                <a:gd name="connsiteY1" fmla="*/ 258919 h 684780"/>
                <a:gd name="connsiteX2" fmla="*/ 240650 w 363494"/>
                <a:gd name="connsiteY2" fmla="*/ 258919 h 684780"/>
                <a:gd name="connsiteX3" fmla="*/ 240650 w 363494"/>
                <a:gd name="connsiteY3" fmla="*/ 179542 h 684780"/>
                <a:gd name="connsiteX4" fmla="*/ 309947 w 363494"/>
                <a:gd name="connsiteY4" fmla="*/ 113395 h 684780"/>
                <a:gd name="connsiteX5" fmla="*/ 363494 w 363494"/>
                <a:gd name="connsiteY5" fmla="*/ 113395 h 684780"/>
                <a:gd name="connsiteX6" fmla="*/ 363494 w 363494"/>
                <a:gd name="connsiteY6" fmla="*/ 8190 h 684780"/>
                <a:gd name="connsiteX7" fmla="*/ 268368 w 363494"/>
                <a:gd name="connsiteY7" fmla="*/ 0 h 684780"/>
                <a:gd name="connsiteX8" fmla="*/ 107725 w 363494"/>
                <a:gd name="connsiteY8" fmla="*/ 165683 h 684780"/>
                <a:gd name="connsiteX9" fmla="*/ 107725 w 363494"/>
                <a:gd name="connsiteY9" fmla="*/ 259549 h 684780"/>
                <a:gd name="connsiteX10" fmla="*/ 0 w 363494"/>
                <a:gd name="connsiteY10" fmla="*/ 259549 h 684780"/>
                <a:gd name="connsiteX11" fmla="*/ 0 w 363494"/>
                <a:gd name="connsiteY11" fmla="*/ 382394 h 684780"/>
                <a:gd name="connsiteX12" fmla="*/ 107725 w 363494"/>
                <a:gd name="connsiteY12" fmla="*/ 382394 h 684780"/>
                <a:gd name="connsiteX13" fmla="*/ 107725 w 363494"/>
                <a:gd name="connsiteY13" fmla="*/ 679741 h 684780"/>
                <a:gd name="connsiteX14" fmla="*/ 173873 w 363494"/>
                <a:gd name="connsiteY14" fmla="*/ 684781 h 684780"/>
                <a:gd name="connsiteX15" fmla="*/ 240020 w 363494"/>
                <a:gd name="connsiteY15" fmla="*/ 679741 h 684780"/>
                <a:gd name="connsiteX16" fmla="*/ 240020 w 363494"/>
                <a:gd name="connsiteY16" fmla="*/ 382394 h 684780"/>
                <a:gd name="connsiteX17" fmla="*/ 339555 w 363494"/>
                <a:gd name="connsiteY17" fmla="*/ 382394 h 68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3494" h="684780">
                  <a:moveTo>
                    <a:pt x="339555" y="381764"/>
                  </a:moveTo>
                  <a:lnTo>
                    <a:pt x="358455" y="258919"/>
                  </a:lnTo>
                  <a:lnTo>
                    <a:pt x="240650" y="258919"/>
                  </a:lnTo>
                  <a:lnTo>
                    <a:pt x="240650" y="179542"/>
                  </a:lnTo>
                  <a:cubicBezTo>
                    <a:pt x="240650" y="146154"/>
                    <a:pt x="257029" y="113395"/>
                    <a:pt x="309947" y="113395"/>
                  </a:cubicBezTo>
                  <a:lnTo>
                    <a:pt x="363494" y="113395"/>
                  </a:lnTo>
                  <a:lnTo>
                    <a:pt x="363494" y="8190"/>
                  </a:lnTo>
                  <a:cubicBezTo>
                    <a:pt x="363494" y="8190"/>
                    <a:pt x="314987" y="0"/>
                    <a:pt x="268368" y="0"/>
                  </a:cubicBezTo>
                  <a:cubicBezTo>
                    <a:pt x="171353" y="0"/>
                    <a:pt x="107725" y="58588"/>
                    <a:pt x="107725" y="165683"/>
                  </a:cubicBezTo>
                  <a:lnTo>
                    <a:pt x="107725" y="259549"/>
                  </a:lnTo>
                  <a:lnTo>
                    <a:pt x="0" y="259549"/>
                  </a:lnTo>
                  <a:lnTo>
                    <a:pt x="0" y="382394"/>
                  </a:lnTo>
                  <a:lnTo>
                    <a:pt x="107725" y="382394"/>
                  </a:lnTo>
                  <a:lnTo>
                    <a:pt x="107725" y="679741"/>
                  </a:lnTo>
                  <a:cubicBezTo>
                    <a:pt x="129144" y="682891"/>
                    <a:pt x="151823" y="684781"/>
                    <a:pt x="173873" y="684781"/>
                  </a:cubicBezTo>
                  <a:cubicBezTo>
                    <a:pt x="195922" y="684781"/>
                    <a:pt x="218601" y="682891"/>
                    <a:pt x="240020" y="679741"/>
                  </a:cubicBezTo>
                  <a:lnTo>
                    <a:pt x="240020" y="382394"/>
                  </a:lnTo>
                  <a:lnTo>
                    <a:pt x="339555" y="382394"/>
                  </a:lnTo>
                  <a:close/>
                </a:path>
              </a:pathLst>
            </a:custGeom>
            <a:solidFill>
              <a:srgbClr val="FFFFFF"/>
            </a:solidFill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rtl="0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7" name="Freeform 116">
            <a:extLst>
              <a:ext uri="{FF2B5EF4-FFF2-40B4-BE49-F238E27FC236}">
                <a16:creationId xmlns:a16="http://schemas.microsoft.com/office/drawing/2014/main" id="{19140FA2-30FC-528C-8073-9FB6D57335F6}"/>
              </a:ext>
            </a:extLst>
          </p:cNvPr>
          <p:cNvSpPr/>
          <p:nvPr/>
        </p:nvSpPr>
        <p:spPr>
          <a:xfrm>
            <a:off x="10755577" y="4456144"/>
            <a:ext cx="280634" cy="280634"/>
          </a:xfrm>
          <a:custGeom>
            <a:avLst/>
            <a:gdLst>
              <a:gd name="connsiteX0" fmla="*/ 850464 w 850463"/>
              <a:gd name="connsiteY0" fmla="*/ 425232 h 850463"/>
              <a:gd name="connsiteX1" fmla="*/ 425232 w 850463"/>
              <a:gd name="connsiteY1" fmla="*/ 850464 h 850463"/>
              <a:gd name="connsiteX2" fmla="*/ 0 w 850463"/>
              <a:gd name="connsiteY2" fmla="*/ 425232 h 850463"/>
              <a:gd name="connsiteX3" fmla="*/ 425232 w 850463"/>
              <a:gd name="connsiteY3" fmla="*/ 0 h 850463"/>
              <a:gd name="connsiteX4" fmla="*/ 850464 w 850463"/>
              <a:gd name="connsiteY4" fmla="*/ 425232 h 850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463" h="850463">
                <a:moveTo>
                  <a:pt x="850464" y="425232"/>
                </a:moveTo>
                <a:cubicBezTo>
                  <a:pt x="850464" y="660081"/>
                  <a:pt x="660081" y="850464"/>
                  <a:pt x="425232" y="850464"/>
                </a:cubicBezTo>
                <a:cubicBezTo>
                  <a:pt x="190383" y="850464"/>
                  <a:pt x="0" y="660081"/>
                  <a:pt x="0" y="425232"/>
                </a:cubicBezTo>
                <a:cubicBezTo>
                  <a:pt x="0" y="190383"/>
                  <a:pt x="190383" y="0"/>
                  <a:pt x="425232" y="0"/>
                </a:cubicBezTo>
                <a:cubicBezTo>
                  <a:pt x="660081" y="0"/>
                  <a:pt x="850464" y="190383"/>
                  <a:pt x="850464" y="425232"/>
                </a:cubicBezTo>
                <a:close/>
              </a:path>
            </a:pathLst>
          </a:custGeom>
          <a:solidFill>
            <a:srgbClr val="186BA8"/>
          </a:solidFill>
          <a:ln w="6294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8" name="Text Placeholder 32">
            <a:extLst>
              <a:ext uri="{FF2B5EF4-FFF2-40B4-BE49-F238E27FC236}">
                <a16:creationId xmlns:a16="http://schemas.microsoft.com/office/drawing/2014/main" id="{DB99FCB8-645E-4C8B-ED89-CEFC4874C2D8}"/>
              </a:ext>
            </a:extLst>
          </p:cNvPr>
          <p:cNvSpPr txBox="1">
            <a:spLocks/>
          </p:cNvSpPr>
          <p:nvPr/>
        </p:nvSpPr>
        <p:spPr>
          <a:xfrm>
            <a:off x="8260938" y="3762202"/>
            <a:ext cx="3562254" cy="50203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2072941" rtl="0" eaLnBrk="1" latinLnBrk="0" hangingPunct="1">
              <a:lnSpc>
                <a:spcPct val="100000"/>
              </a:lnSpc>
              <a:spcBef>
                <a:spcPts val="2267"/>
              </a:spcBef>
              <a:buFont typeface="Arial" panose="020B0604020202020204" pitchFamily="34" charset="0"/>
              <a:buNone/>
              <a:defRPr sz="2300" b="1" i="0" kern="1200">
                <a:solidFill>
                  <a:srgbClr val="011E3B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377967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Poppins" pitchFamily="2" charset="77"/>
              </a:defRPr>
            </a:lvl2pPr>
            <a:lvl3pPr marL="755934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Poppins" pitchFamily="2" charset="77"/>
              </a:defRPr>
            </a:lvl3pPr>
            <a:lvl4pPr marL="1133901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Poppins" pitchFamily="2" charset="77"/>
              </a:defRPr>
            </a:lvl4pPr>
            <a:lvl5pPr marL="1511869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Poppins" pitchFamily="2" charset="77"/>
              </a:defRPr>
            </a:lvl5pPr>
            <a:lvl6pPr marL="570058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37059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7352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10001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GB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Пратите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нас и овде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9" name="Graphic 118" descr="World with solid fill">
            <a:extLst>
              <a:ext uri="{FF2B5EF4-FFF2-40B4-BE49-F238E27FC236}">
                <a16:creationId xmlns:a16="http://schemas.microsoft.com/office/drawing/2014/main" id="{F2CE26E7-BBC6-CC1B-69F0-FAD03F6EC5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72856" y="4473423"/>
            <a:ext cx="246077" cy="246077"/>
          </a:xfrm>
          <a:prstGeom prst="rect">
            <a:avLst/>
          </a:prstGeom>
        </p:spPr>
      </p:pic>
      <p:sp>
        <p:nvSpPr>
          <p:cNvPr id="120" name="Text Placeholder 4">
            <a:extLst>
              <a:ext uri="{FF2B5EF4-FFF2-40B4-BE49-F238E27FC236}">
                <a16:creationId xmlns:a16="http://schemas.microsoft.com/office/drawing/2014/main" id="{C0B1A1A0-FCEC-D147-FFA5-D5EF9938CC67}"/>
              </a:ext>
            </a:extLst>
          </p:cNvPr>
          <p:cNvSpPr txBox="1">
            <a:spLocks/>
          </p:cNvSpPr>
          <p:nvPr/>
        </p:nvSpPr>
        <p:spPr>
          <a:xfrm>
            <a:off x="489494" y="5850412"/>
            <a:ext cx="3517899" cy="359542"/>
          </a:xfrm>
          <a:prstGeom prst="rect">
            <a:avLst/>
          </a:prstGeom>
        </p:spPr>
        <p:txBody>
          <a:bodyPr/>
          <a:lstStyle>
            <a:lvl1pPr marL="518236" indent="-518236" algn="l" defTabSz="2072941" rtl="0" eaLnBrk="1" latinLnBrk="0" hangingPunct="1">
              <a:lnSpc>
                <a:spcPct val="100000"/>
              </a:lnSpc>
              <a:spcBef>
                <a:spcPts val="2267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1554707" indent="-518236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2591176" indent="-518236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3627646" indent="-518236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4664118" indent="-518236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570058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37059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7352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10001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rgbClr val="1C1442"/>
                </a:solidFill>
              </a:rPr>
              <a:t>www.</a:t>
            </a:r>
            <a:r>
              <a:rPr lang="en-US" sz="2800" b="1" dirty="0">
                <a:solidFill>
                  <a:srgbClr val="1C1442"/>
                </a:solidFill>
              </a:rPr>
              <a:t>be21skilled</a:t>
            </a:r>
            <a:r>
              <a:rPr lang="en-US" sz="2800" dirty="0">
                <a:solidFill>
                  <a:srgbClr val="1C1442"/>
                </a:solidFill>
              </a:rPr>
              <a:t>.eu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9DACA1-48B2-4824-E620-26D6E35D4BBA}"/>
              </a:ext>
            </a:extLst>
          </p:cNvPr>
          <p:cNvSpPr txBox="1"/>
          <p:nvPr/>
        </p:nvSpPr>
        <p:spPr>
          <a:xfrm>
            <a:off x="10797135" y="5854171"/>
            <a:ext cx="158156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r-Cyrl-RS" sz="800" b="1" dirty="0">
                <a:solidFill>
                  <a:srgbClr val="186BA8"/>
                </a:solidFill>
              </a:rPr>
              <a:t>Кофинансирано од стране ЕУ</a:t>
            </a:r>
            <a:endParaRPr lang="en-US" sz="800" b="1" dirty="0">
              <a:solidFill>
                <a:srgbClr val="186BA8"/>
              </a:solidFill>
            </a:endParaRPr>
          </a:p>
          <a:p>
            <a:r>
              <a:rPr lang="sr-Cyrl-RS" sz="800" b="1" dirty="0">
                <a:solidFill>
                  <a:srgbClr val="186BA8"/>
                </a:solidFill>
              </a:rPr>
              <a:t>програма Еразмус+</a:t>
            </a:r>
            <a:endParaRPr lang="en-US" sz="800" b="1" dirty="0">
              <a:solidFill>
                <a:srgbClr val="186B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96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A6B52E-A1AB-425C-F072-20B0B645DB1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54280" y="925680"/>
            <a:ext cx="10821047" cy="804265"/>
          </a:xfrm>
        </p:spPr>
        <p:txBody>
          <a:bodyPr/>
          <a:lstStyle/>
          <a:p>
            <a:pPr algn="l" rtl="0"/>
            <a:r>
              <a:rPr lang="en-IE" sz="3200" dirty="0" err="1"/>
              <a:t>Потреба</a:t>
            </a:r>
            <a:r>
              <a:rPr lang="en-IE" sz="3200" dirty="0"/>
              <a:t> </a:t>
            </a:r>
            <a:r>
              <a:rPr lang="en-IE" sz="3200" dirty="0" err="1"/>
              <a:t>за</a:t>
            </a:r>
            <a:r>
              <a:rPr lang="en-IE" sz="3200" dirty="0"/>
              <a:t> </a:t>
            </a:r>
            <a:r>
              <a:rPr lang="en-IE" sz="3200" dirty="0" err="1"/>
              <a:t>иновативном</a:t>
            </a:r>
            <a:r>
              <a:rPr lang="en-IE" sz="3200" dirty="0"/>
              <a:t> </a:t>
            </a:r>
            <a:r>
              <a:rPr lang="en-IE" sz="3200" dirty="0" err="1"/>
              <a:t>педагогијом</a:t>
            </a:r>
            <a:r>
              <a:rPr lang="en-IE" sz="3200" dirty="0"/>
              <a:t> </a:t>
            </a:r>
            <a:r>
              <a:rPr lang="sr-Cyrl-RS" sz="3200" dirty="0"/>
              <a:t>за вештине за 21. век</a:t>
            </a:r>
            <a:endParaRPr lang="en-IE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BAF5B-8B14-641C-E6D5-5E07EAAFBB4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pPr algn="just" rtl="0"/>
            <a:r>
              <a:rPr lang="en-GB" sz="2200" dirty="0" err="1"/>
              <a:t>Брза</a:t>
            </a:r>
            <a:r>
              <a:rPr lang="en-GB" sz="2200" dirty="0"/>
              <a:t> </a:t>
            </a:r>
            <a:r>
              <a:rPr lang="en-GB" sz="2200" dirty="0" err="1"/>
              <a:t>еволуција</a:t>
            </a:r>
            <a:r>
              <a:rPr lang="en-GB" sz="2200" dirty="0"/>
              <a:t> </a:t>
            </a:r>
            <a:r>
              <a:rPr lang="en-GB" sz="2200" dirty="0" err="1"/>
              <a:t>технологије</a:t>
            </a:r>
            <a:r>
              <a:rPr lang="en-GB" sz="2200" dirty="0"/>
              <a:t>, </a:t>
            </a:r>
            <a:r>
              <a:rPr lang="en-GB" sz="2200" dirty="0" err="1"/>
              <a:t>глобализација</a:t>
            </a:r>
            <a:r>
              <a:rPr lang="en-GB" sz="2200" dirty="0"/>
              <a:t> и </a:t>
            </a:r>
            <a:r>
              <a:rPr lang="en-GB" sz="2200" dirty="0" err="1"/>
              <a:t>промене</a:t>
            </a:r>
            <a:r>
              <a:rPr lang="en-GB" sz="2200" dirty="0"/>
              <a:t> у </a:t>
            </a:r>
            <a:r>
              <a:rPr lang="en-GB" sz="2200" dirty="0" err="1"/>
              <a:t>економским</a:t>
            </a:r>
            <a:r>
              <a:rPr lang="en-GB" sz="2200" dirty="0"/>
              <a:t> </a:t>
            </a:r>
            <a:r>
              <a:rPr lang="en-GB" sz="2200" dirty="0" err="1"/>
              <a:t>структурама</a:t>
            </a:r>
            <a:r>
              <a:rPr lang="en-GB" sz="2200" dirty="0"/>
              <a:t> </a:t>
            </a:r>
            <a:r>
              <a:rPr lang="en-GB" sz="2200" dirty="0" err="1"/>
              <a:t>од</a:t>
            </a:r>
            <a:r>
              <a:rPr lang="en-GB" sz="2200" dirty="0"/>
              <a:t> </a:t>
            </a:r>
            <a:r>
              <a:rPr lang="en-GB" sz="2200" dirty="0" err="1"/>
              <a:t>индустријских</a:t>
            </a:r>
            <a:r>
              <a:rPr lang="en-GB" sz="2200" dirty="0"/>
              <a:t> </a:t>
            </a:r>
            <a:r>
              <a:rPr lang="en-GB" sz="2200" dirty="0" err="1"/>
              <a:t>ка</a:t>
            </a:r>
            <a:r>
              <a:rPr lang="en-GB" sz="2200" dirty="0"/>
              <a:t> </a:t>
            </a:r>
            <a:r>
              <a:rPr lang="en-GB" sz="2200" dirty="0" err="1"/>
              <a:t>економијама</a:t>
            </a:r>
            <a:r>
              <a:rPr lang="en-GB" sz="2200" dirty="0"/>
              <a:t> </a:t>
            </a:r>
            <a:r>
              <a:rPr lang="en-GB" sz="2200" dirty="0" err="1"/>
              <a:t>заснованим</a:t>
            </a:r>
            <a:r>
              <a:rPr lang="en-GB" sz="2200" dirty="0"/>
              <a:t> </a:t>
            </a:r>
            <a:r>
              <a:rPr lang="en-GB" sz="2200" dirty="0" err="1"/>
              <a:t>на</a:t>
            </a:r>
            <a:r>
              <a:rPr lang="en-GB" sz="2200" dirty="0"/>
              <a:t> </a:t>
            </a:r>
            <a:r>
              <a:rPr lang="en-GB" sz="2200" dirty="0" err="1"/>
              <a:t>знању</a:t>
            </a:r>
            <a:r>
              <a:rPr lang="en-GB" sz="2200" dirty="0"/>
              <a:t> </a:t>
            </a:r>
            <a:r>
              <a:rPr lang="en-GB" sz="2200" dirty="0" err="1"/>
              <a:t>учинили</a:t>
            </a:r>
            <a:r>
              <a:rPr lang="en-GB" sz="2200" dirty="0"/>
              <a:t> </a:t>
            </a:r>
            <a:r>
              <a:rPr lang="en-GB" sz="2200" dirty="0" err="1"/>
              <a:t>су</a:t>
            </a:r>
            <a:r>
              <a:rPr lang="en-GB" sz="2200" dirty="0"/>
              <a:t> </a:t>
            </a:r>
            <a:r>
              <a:rPr lang="sr-Cyrl-RS" sz="2200" dirty="0"/>
              <a:t>вештине за 21. век</a:t>
            </a:r>
            <a:r>
              <a:rPr lang="en-GB" sz="2200" dirty="0"/>
              <a:t> </a:t>
            </a:r>
            <a:r>
              <a:rPr lang="en-GB" sz="2200" dirty="0" err="1"/>
              <a:t>незаменљивим</a:t>
            </a:r>
            <a:r>
              <a:rPr lang="en-GB" sz="2200" dirty="0"/>
              <a:t>. </a:t>
            </a:r>
            <a:r>
              <a:rPr lang="en-GB" sz="2200" dirty="0" err="1"/>
              <a:t>Данашњи</a:t>
            </a:r>
            <a:r>
              <a:rPr lang="en-GB" sz="2200" dirty="0"/>
              <a:t> </a:t>
            </a:r>
            <a:r>
              <a:rPr lang="en-GB" sz="2200" dirty="0" err="1"/>
              <a:t>ученици</a:t>
            </a:r>
            <a:r>
              <a:rPr lang="sr-Cyrl-RS" sz="2200" dirty="0"/>
              <a:t>/студенти</a:t>
            </a:r>
            <a:r>
              <a:rPr lang="en-GB" sz="2200" dirty="0"/>
              <a:t> </a:t>
            </a:r>
            <a:r>
              <a:rPr lang="en-GB" sz="2200" dirty="0" err="1"/>
              <a:t>треба</a:t>
            </a:r>
            <a:r>
              <a:rPr lang="en-GB" sz="2200" dirty="0"/>
              <a:t> </a:t>
            </a:r>
            <a:r>
              <a:rPr lang="en-GB" sz="2200" dirty="0" err="1"/>
              <a:t>да</a:t>
            </a:r>
            <a:r>
              <a:rPr lang="en-GB" sz="2200" dirty="0"/>
              <a:t> </a:t>
            </a:r>
            <a:r>
              <a:rPr lang="en-GB" sz="2200" dirty="0" err="1"/>
              <a:t>буду</a:t>
            </a:r>
            <a:r>
              <a:rPr lang="en-GB" sz="2200" dirty="0"/>
              <a:t> </a:t>
            </a:r>
            <a:r>
              <a:rPr lang="en-GB" sz="2200" dirty="0" err="1"/>
              <a:t>прилагодљиви</a:t>
            </a:r>
            <a:r>
              <a:rPr lang="en-GB" sz="2200" dirty="0"/>
              <a:t>, </a:t>
            </a:r>
            <a:r>
              <a:rPr lang="en-GB" sz="2200" dirty="0" err="1"/>
              <a:t>иновативни</a:t>
            </a:r>
            <a:r>
              <a:rPr lang="en-GB" sz="2200" dirty="0"/>
              <a:t> и </a:t>
            </a:r>
            <a:r>
              <a:rPr lang="en-GB" sz="2200" dirty="0" err="1"/>
              <a:t>способни</a:t>
            </a:r>
            <a:r>
              <a:rPr lang="en-GB" sz="2200" dirty="0"/>
              <a:t> </a:t>
            </a:r>
            <a:r>
              <a:rPr lang="en-GB" sz="2200" dirty="0" err="1"/>
              <a:t>за</a:t>
            </a:r>
            <a:r>
              <a:rPr lang="en-GB" sz="2200" dirty="0"/>
              <a:t> </a:t>
            </a:r>
            <a:r>
              <a:rPr lang="en-GB" sz="2200" dirty="0" err="1"/>
              <a:t>континуирано</a:t>
            </a:r>
            <a:r>
              <a:rPr lang="en-GB" sz="2200" dirty="0"/>
              <a:t> </a:t>
            </a:r>
            <a:r>
              <a:rPr lang="en-GB" sz="2200" dirty="0" err="1"/>
              <a:t>учење</a:t>
            </a:r>
            <a:r>
              <a:rPr lang="en-GB" sz="2200" dirty="0"/>
              <a:t> </a:t>
            </a:r>
            <a:r>
              <a:rPr lang="en-GB" sz="2200" dirty="0" err="1"/>
              <a:t>како</a:t>
            </a:r>
            <a:r>
              <a:rPr lang="en-GB" sz="2200" dirty="0"/>
              <a:t> </a:t>
            </a:r>
            <a:r>
              <a:rPr lang="en-GB" sz="2200" dirty="0" err="1"/>
              <a:t>би</a:t>
            </a:r>
            <a:r>
              <a:rPr lang="en-GB" sz="2200" dirty="0"/>
              <a:t> </a:t>
            </a:r>
            <a:r>
              <a:rPr lang="en-GB" sz="2200" dirty="0" err="1"/>
              <a:t>се</a:t>
            </a:r>
            <a:r>
              <a:rPr lang="en-GB" sz="2200" dirty="0"/>
              <a:t> </a:t>
            </a:r>
            <a:r>
              <a:rPr lang="en-GB" sz="2200" dirty="0" err="1"/>
              <a:t>снашли</a:t>
            </a:r>
            <a:r>
              <a:rPr lang="en-GB" sz="2200" dirty="0"/>
              <a:t> у </a:t>
            </a:r>
            <a:r>
              <a:rPr lang="en-GB" sz="2200" dirty="0" err="1"/>
              <a:t>сложеним</a:t>
            </a:r>
            <a:r>
              <a:rPr lang="en-GB" sz="2200" dirty="0"/>
              <a:t>, </a:t>
            </a:r>
            <a:r>
              <a:rPr lang="en-GB" sz="2200" dirty="0" err="1"/>
              <a:t>мултикултуралним</a:t>
            </a:r>
            <a:r>
              <a:rPr lang="en-GB" sz="2200" dirty="0"/>
              <a:t> </a:t>
            </a:r>
            <a:r>
              <a:rPr lang="en-GB" sz="2200" dirty="0" err="1"/>
              <a:t>окружењима</a:t>
            </a:r>
            <a:r>
              <a:rPr lang="en-GB" sz="2200" dirty="0"/>
              <a:t> и </a:t>
            </a:r>
            <a:r>
              <a:rPr lang="en-GB" sz="2200" dirty="0" err="1"/>
              <a:t>непредвиђеним</a:t>
            </a:r>
            <a:r>
              <a:rPr lang="sr-Cyrl-RS" sz="2200" dirty="0"/>
              <a:t> </a:t>
            </a:r>
            <a:r>
              <a:rPr lang="en-GB" sz="2200" dirty="0" err="1"/>
              <a:t>изазовима</a:t>
            </a:r>
            <a:r>
              <a:rPr lang="en-GB" sz="2200" dirty="0"/>
              <a:t>.</a:t>
            </a:r>
            <a:br>
              <a:rPr lang="en-GB" sz="2200" dirty="0"/>
            </a:br>
            <a:br>
              <a:rPr lang="en-GB" sz="2200" dirty="0"/>
            </a:br>
            <a:r>
              <a:rPr lang="en-GB" sz="2200" dirty="0" err="1"/>
              <a:t>Наши</a:t>
            </a:r>
            <a:r>
              <a:rPr lang="en-GB" sz="2200" dirty="0"/>
              <a:t> </a:t>
            </a:r>
            <a:r>
              <a:rPr lang="en-GB" sz="2200" dirty="0" err="1"/>
              <a:t>традиционални</a:t>
            </a:r>
            <a:r>
              <a:rPr lang="en-GB" sz="2200" dirty="0"/>
              <a:t> </a:t>
            </a:r>
            <a:r>
              <a:rPr lang="en-GB" sz="2200" dirty="0" err="1"/>
              <a:t>модели</a:t>
            </a:r>
            <a:r>
              <a:rPr lang="en-GB" sz="2200" dirty="0"/>
              <a:t> </a:t>
            </a:r>
            <a:r>
              <a:rPr lang="en-GB" sz="2200" dirty="0" err="1"/>
              <a:t>образовања</a:t>
            </a:r>
            <a:r>
              <a:rPr lang="en-GB" sz="2200" dirty="0"/>
              <a:t> </a:t>
            </a:r>
            <a:r>
              <a:rPr lang="en-GB" sz="2200" dirty="0" err="1"/>
              <a:t>који</a:t>
            </a:r>
            <a:r>
              <a:rPr lang="en-GB" sz="2200" dirty="0"/>
              <a:t> </a:t>
            </a:r>
            <a:r>
              <a:rPr lang="en-GB" sz="2200" dirty="0" err="1"/>
              <a:t>су</a:t>
            </a:r>
            <a:r>
              <a:rPr lang="en-GB" sz="2200" dirty="0"/>
              <a:t> </a:t>
            </a:r>
            <a:r>
              <a:rPr lang="en-GB" sz="2200" dirty="0" err="1"/>
              <a:t>се</a:t>
            </a:r>
            <a:r>
              <a:rPr lang="en-GB" sz="2200" dirty="0"/>
              <a:t> </a:t>
            </a:r>
            <a:r>
              <a:rPr lang="en-GB" sz="2200" dirty="0" err="1"/>
              <a:t>фокусирали</a:t>
            </a:r>
            <a:r>
              <a:rPr lang="en-GB" sz="2200" dirty="0"/>
              <a:t> </a:t>
            </a:r>
            <a:r>
              <a:rPr lang="en-GB" sz="2200" dirty="0" err="1"/>
              <a:t>првенствено</a:t>
            </a:r>
            <a:r>
              <a:rPr lang="en-GB" sz="2200" dirty="0"/>
              <a:t> </a:t>
            </a:r>
            <a:r>
              <a:rPr lang="en-GB" sz="2200" dirty="0" err="1"/>
              <a:t>на</a:t>
            </a:r>
            <a:r>
              <a:rPr lang="en-GB" sz="2200" dirty="0"/>
              <a:t> </a:t>
            </a:r>
            <a:r>
              <a:rPr lang="en-GB" sz="2200" dirty="0" err="1"/>
              <a:t>знање</a:t>
            </a:r>
            <a:r>
              <a:rPr lang="en-GB" sz="2200" dirty="0"/>
              <a:t> о </a:t>
            </a:r>
            <a:r>
              <a:rPr lang="en-GB" sz="2200" dirty="0" err="1"/>
              <a:t>садржају</a:t>
            </a:r>
            <a:r>
              <a:rPr lang="en-GB" sz="2200" dirty="0"/>
              <a:t>, </a:t>
            </a:r>
            <a:r>
              <a:rPr lang="en-GB" sz="2200" dirty="0" err="1"/>
              <a:t>недовољни</a:t>
            </a:r>
            <a:r>
              <a:rPr lang="en-GB" sz="2200" dirty="0"/>
              <a:t> </a:t>
            </a:r>
            <a:r>
              <a:rPr lang="en-GB" sz="2200" dirty="0" err="1"/>
              <a:t>су</a:t>
            </a:r>
            <a:r>
              <a:rPr lang="en-GB" sz="2200" dirty="0"/>
              <a:t> </a:t>
            </a:r>
            <a:r>
              <a:rPr lang="en-GB" sz="2200" dirty="0" err="1"/>
              <a:t>за</a:t>
            </a:r>
            <a:r>
              <a:rPr lang="en-GB" sz="2200" dirty="0"/>
              <a:t> </a:t>
            </a:r>
            <a:r>
              <a:rPr lang="en-GB" sz="2200" dirty="0" err="1"/>
              <a:t>овај</a:t>
            </a:r>
            <a:r>
              <a:rPr lang="en-GB" sz="2200" dirty="0"/>
              <a:t> </a:t>
            </a:r>
            <a:r>
              <a:rPr lang="en-GB" sz="2200" dirty="0" err="1"/>
              <a:t>задатак</a:t>
            </a:r>
            <a:r>
              <a:rPr lang="en-GB" sz="2200" dirty="0"/>
              <a:t>. </a:t>
            </a:r>
            <a:r>
              <a:rPr lang="sr-Cyrl-RS" sz="2200" dirty="0"/>
              <a:t>Актуелизација</a:t>
            </a:r>
            <a:r>
              <a:rPr lang="en-GB" sz="2200" dirty="0"/>
              <a:t> </a:t>
            </a:r>
            <a:r>
              <a:rPr lang="en-GB" sz="2200" dirty="0" err="1"/>
              <a:t>наше</a:t>
            </a:r>
            <a:r>
              <a:rPr lang="en-GB" sz="2200" dirty="0"/>
              <a:t> </a:t>
            </a:r>
            <a:r>
              <a:rPr lang="en-GB" sz="2200" dirty="0" err="1"/>
              <a:t>наставе</a:t>
            </a:r>
            <a:r>
              <a:rPr lang="en-GB" sz="2200" dirty="0"/>
              <a:t> и </a:t>
            </a:r>
            <a:r>
              <a:rPr lang="en-GB" sz="2200" dirty="0" err="1"/>
              <a:t>инкорпорирање</a:t>
            </a:r>
            <a:r>
              <a:rPr lang="en-GB" sz="2200" dirty="0"/>
              <a:t> </a:t>
            </a:r>
            <a:r>
              <a:rPr lang="en-GB" sz="2200" dirty="0" err="1"/>
              <a:t>иновативних</a:t>
            </a:r>
            <a:r>
              <a:rPr lang="en-GB" sz="2200" dirty="0"/>
              <a:t> </a:t>
            </a:r>
            <a:r>
              <a:rPr lang="en-GB" sz="2200" dirty="0" err="1"/>
              <a:t>педагоги</a:t>
            </a:r>
            <a:r>
              <a:rPr lang="sr-Cyrl-RS" sz="2200" dirty="0"/>
              <a:t>шких пракси</a:t>
            </a:r>
            <a:r>
              <a:rPr lang="en-GB" sz="2200" dirty="0"/>
              <a:t> </a:t>
            </a:r>
            <a:r>
              <a:rPr lang="en-GB" sz="2200" dirty="0" err="1"/>
              <a:t>је</a:t>
            </a:r>
            <a:r>
              <a:rPr lang="en-GB" sz="2200" dirty="0"/>
              <a:t> </a:t>
            </a:r>
            <a:r>
              <a:rPr lang="en-GB" sz="2200" dirty="0" err="1"/>
              <a:t>ефикасан</a:t>
            </a:r>
            <a:r>
              <a:rPr lang="en-GB" sz="2200" dirty="0"/>
              <a:t> </a:t>
            </a:r>
            <a:r>
              <a:rPr lang="en-GB" sz="2200" dirty="0" err="1"/>
              <a:t>начин</a:t>
            </a:r>
            <a:r>
              <a:rPr lang="en-GB" sz="2200" dirty="0"/>
              <a:t> </a:t>
            </a:r>
            <a:r>
              <a:rPr lang="en-GB" sz="2200" dirty="0" err="1"/>
              <a:t>да</a:t>
            </a:r>
            <a:r>
              <a:rPr lang="en-GB" sz="2200" dirty="0"/>
              <a:t> </a:t>
            </a:r>
            <a:r>
              <a:rPr lang="en-GB" sz="2200" dirty="0" err="1"/>
              <a:t>се</a:t>
            </a:r>
            <a:r>
              <a:rPr lang="en-GB" sz="2200" dirty="0"/>
              <a:t> </a:t>
            </a:r>
            <a:r>
              <a:rPr lang="en-GB" sz="2200" dirty="0" err="1"/>
              <a:t>ученици</a:t>
            </a:r>
            <a:r>
              <a:rPr lang="sr-Cyrl-RS" sz="2200" dirty="0"/>
              <a:t>/студенти</a:t>
            </a:r>
            <a:r>
              <a:rPr lang="en-GB" sz="2200" dirty="0"/>
              <a:t> </a:t>
            </a:r>
            <a:r>
              <a:rPr lang="en-GB" sz="2200" dirty="0" err="1"/>
              <a:t>оспособе</a:t>
            </a:r>
            <a:r>
              <a:rPr lang="en-GB" sz="2200" dirty="0"/>
              <a:t> и </a:t>
            </a:r>
            <a:r>
              <a:rPr lang="en-GB" sz="2200" dirty="0" err="1"/>
              <a:t>за</a:t>
            </a:r>
            <a:r>
              <a:rPr lang="en-GB" sz="2200" dirty="0"/>
              <a:t> </a:t>
            </a:r>
            <a:r>
              <a:rPr lang="sr-Cyrl-RS" sz="2200" dirty="0"/>
              <a:t>традиционалне</a:t>
            </a:r>
            <a:r>
              <a:rPr lang="en-GB" sz="2200" dirty="0"/>
              <a:t> и </a:t>
            </a:r>
            <a:r>
              <a:rPr lang="en-GB" sz="2200" dirty="0" err="1"/>
              <a:t>за</a:t>
            </a:r>
            <a:r>
              <a:rPr lang="en-GB" sz="2200" dirty="0"/>
              <a:t> </a:t>
            </a:r>
            <a:r>
              <a:rPr lang="sr-Cyrl-RS" sz="2200" dirty="0"/>
              <a:t>„</a:t>
            </a:r>
            <a:r>
              <a:rPr lang="en-GB" sz="2200" dirty="0" err="1"/>
              <a:t>меке</a:t>
            </a:r>
            <a:r>
              <a:rPr lang="en-US" sz="22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GB" sz="2200" dirty="0"/>
              <a:t> </a:t>
            </a:r>
            <a:r>
              <a:rPr lang="en-GB" sz="2200" dirty="0" err="1"/>
              <a:t>вештине</a:t>
            </a:r>
            <a:r>
              <a:rPr lang="en-GB" sz="2200" dirty="0"/>
              <a:t> </a:t>
            </a:r>
            <a:r>
              <a:rPr lang="en-GB" sz="2200" dirty="0" err="1"/>
              <a:t>које</a:t>
            </a:r>
            <a:r>
              <a:rPr lang="en-GB" sz="2200" dirty="0"/>
              <a:t> </a:t>
            </a:r>
            <a:r>
              <a:rPr lang="en-GB" sz="2200" dirty="0" err="1"/>
              <a:t>су</a:t>
            </a:r>
            <a:r>
              <a:rPr lang="en-GB" sz="2200" dirty="0"/>
              <a:t> </a:t>
            </a:r>
            <a:r>
              <a:rPr lang="en-GB" sz="2200" dirty="0" err="1"/>
              <a:t>потребне</a:t>
            </a:r>
            <a:r>
              <a:rPr lang="en-GB" sz="2200" dirty="0"/>
              <a:t> у 21. </a:t>
            </a:r>
            <a:r>
              <a:rPr lang="en-GB" sz="2200" dirty="0" err="1"/>
              <a:t>веку</a:t>
            </a:r>
            <a:r>
              <a:rPr lang="en-GB" sz="2200" dirty="0"/>
              <a:t>.</a:t>
            </a:r>
            <a:endParaRPr lang="en-IE" sz="2200" dirty="0"/>
          </a:p>
        </p:txBody>
      </p:sp>
    </p:spTree>
    <p:extLst>
      <p:ext uri="{BB962C8B-B14F-4D97-AF65-F5344CB8AC3E}">
        <p14:creationId xmlns:p14="http://schemas.microsoft.com/office/powerpoint/2010/main" val="2461546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Two colleagues planning on board with sticky notes">
            <a:extLst>
              <a:ext uri="{FF2B5EF4-FFF2-40B4-BE49-F238E27FC236}">
                <a16:creationId xmlns:a16="http://schemas.microsoft.com/office/drawing/2014/main" id="{79C46F83-7428-4387-6477-AD3C7E03E247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t="7833" b="7833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CC6BC1-9064-B1EE-540D-52E41EFA459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0956" y="1098738"/>
            <a:ext cx="6749339" cy="808098"/>
          </a:xfrm>
        </p:spPr>
        <p:txBody>
          <a:bodyPr/>
          <a:lstStyle/>
          <a:p>
            <a:pPr algn="l" rtl="0"/>
            <a:r>
              <a:rPr lang="en-IE" sz="3000" dirty="0" err="1"/>
              <a:t>Дефинисање</a:t>
            </a:r>
            <a:r>
              <a:rPr lang="en-IE" sz="3000" dirty="0"/>
              <a:t> </a:t>
            </a:r>
            <a:r>
              <a:rPr lang="en-IE" sz="3000" dirty="0" err="1"/>
              <a:t>иновативних</a:t>
            </a:r>
            <a:r>
              <a:rPr lang="en-IE" sz="3000" dirty="0"/>
              <a:t> </a:t>
            </a:r>
            <a:r>
              <a:rPr lang="en-IE" sz="3000" dirty="0" err="1"/>
              <a:t>педаго</a:t>
            </a:r>
            <a:r>
              <a:rPr lang="sr-Cyrl-RS" sz="3000" dirty="0"/>
              <a:t>шких пракси за вештине за 21. век</a:t>
            </a:r>
            <a:endParaRPr lang="en-IE" sz="3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459C31-0D92-9BA3-0F2B-5C20EBB0EDE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40955" y="2276108"/>
            <a:ext cx="6749339" cy="2965622"/>
          </a:xfrm>
        </p:spPr>
        <p:txBody>
          <a:bodyPr/>
          <a:lstStyle/>
          <a:p>
            <a:pPr algn="just" rtl="0"/>
            <a:r>
              <a:rPr lang="en-GB" sz="2000" dirty="0" err="1"/>
              <a:t>Иновативне</a:t>
            </a:r>
            <a:r>
              <a:rPr lang="en-GB" sz="2000" dirty="0"/>
              <a:t> </a:t>
            </a:r>
            <a:r>
              <a:rPr lang="en-GB" sz="2000" dirty="0" err="1"/>
              <a:t>педаго</a:t>
            </a:r>
            <a:r>
              <a:rPr lang="sr-Cyrl-RS" sz="2000" dirty="0"/>
              <a:t>шке праксе</a:t>
            </a:r>
            <a:r>
              <a:rPr lang="en-GB" sz="2000" dirty="0"/>
              <a:t> </a:t>
            </a:r>
            <a:r>
              <a:rPr lang="en-GB" sz="2000" dirty="0" err="1"/>
              <a:t>карактерише</a:t>
            </a:r>
            <a:r>
              <a:rPr lang="sr-Cyrl-RS" sz="2000" dirty="0"/>
              <a:t> </a:t>
            </a:r>
            <a:r>
              <a:rPr lang="en-GB" sz="2000" dirty="0" err="1"/>
              <a:t>фокус</a:t>
            </a:r>
            <a:r>
              <a:rPr lang="en-GB" sz="2000" dirty="0"/>
              <a:t> </a:t>
            </a:r>
            <a:r>
              <a:rPr lang="en-GB" sz="2000" dirty="0" err="1"/>
              <a:t>на</a:t>
            </a:r>
            <a:r>
              <a:rPr lang="en-GB" sz="2000" dirty="0"/>
              <a:t> </a:t>
            </a:r>
            <a:r>
              <a:rPr lang="en-GB" sz="2000" dirty="0" err="1"/>
              <a:t>активно</a:t>
            </a:r>
            <a:r>
              <a:rPr lang="en-GB" sz="2000" dirty="0"/>
              <a:t> </a:t>
            </a:r>
            <a:r>
              <a:rPr lang="en-GB" sz="2000" dirty="0" err="1"/>
              <a:t>ангажовање</a:t>
            </a:r>
            <a:r>
              <a:rPr lang="en-GB" sz="2000" dirty="0"/>
              <a:t> </a:t>
            </a:r>
            <a:r>
              <a:rPr lang="en-GB" sz="2000" dirty="0" err="1"/>
              <a:t>ученика</a:t>
            </a:r>
            <a:r>
              <a:rPr lang="sr-Cyrl-RS" sz="2000" dirty="0"/>
              <a:t>/студената</a:t>
            </a:r>
            <a:r>
              <a:rPr lang="en-GB" sz="2000" dirty="0"/>
              <a:t>, </a:t>
            </a:r>
            <a:r>
              <a:rPr lang="en-GB" sz="2000" dirty="0" err="1"/>
              <a:t>интеграцију</a:t>
            </a:r>
            <a:r>
              <a:rPr lang="en-GB" sz="2000" dirty="0"/>
              <a:t> </a:t>
            </a:r>
            <a:r>
              <a:rPr lang="en-GB" sz="2000" dirty="0" err="1"/>
              <a:t>технологије</a:t>
            </a:r>
            <a:r>
              <a:rPr lang="en-GB" sz="2000" dirty="0"/>
              <a:t> </a:t>
            </a:r>
            <a:r>
              <a:rPr lang="en-GB" sz="2000" dirty="0" err="1"/>
              <a:t>на</a:t>
            </a:r>
            <a:r>
              <a:rPr lang="en-GB" sz="2000" dirty="0"/>
              <a:t> </a:t>
            </a:r>
            <a:r>
              <a:rPr lang="en-GB" sz="2000" dirty="0" err="1"/>
              <a:t>смислен</a:t>
            </a:r>
            <a:r>
              <a:rPr lang="en-GB" sz="2000" dirty="0"/>
              <a:t> </a:t>
            </a:r>
            <a:r>
              <a:rPr lang="en-GB" sz="2000" dirty="0" err="1"/>
              <a:t>начин</a:t>
            </a:r>
            <a:r>
              <a:rPr lang="en-GB" sz="2000" dirty="0"/>
              <a:t> и </a:t>
            </a:r>
            <a:r>
              <a:rPr lang="en-GB" sz="2000" dirty="0" err="1"/>
              <a:t>усклађивање</a:t>
            </a:r>
            <a:r>
              <a:rPr lang="en-GB" sz="2000" dirty="0"/>
              <a:t> </a:t>
            </a:r>
            <a:r>
              <a:rPr lang="en-GB" sz="2000" dirty="0" err="1"/>
              <a:t>образовних</a:t>
            </a:r>
            <a:r>
              <a:rPr lang="en-GB" sz="2000" dirty="0"/>
              <a:t> </a:t>
            </a:r>
            <a:r>
              <a:rPr lang="en-GB" sz="2000" dirty="0" err="1"/>
              <a:t>искустава</a:t>
            </a:r>
            <a:r>
              <a:rPr lang="en-GB" sz="2000" dirty="0"/>
              <a:t> </a:t>
            </a:r>
            <a:r>
              <a:rPr lang="en-GB" sz="2000" dirty="0" err="1"/>
              <a:t>са</a:t>
            </a:r>
            <a:r>
              <a:rPr lang="en-GB" sz="2000" dirty="0"/>
              <a:t> </a:t>
            </a:r>
            <a:r>
              <a:rPr lang="en-GB" sz="2000" dirty="0" err="1"/>
              <a:t>контекстима</a:t>
            </a:r>
            <a:r>
              <a:rPr lang="en-GB" sz="2000" dirty="0"/>
              <a:t> </a:t>
            </a:r>
            <a:r>
              <a:rPr lang="en-GB" sz="2000" dirty="0" err="1"/>
              <a:t>из</a:t>
            </a:r>
            <a:r>
              <a:rPr lang="en-GB" sz="2000" dirty="0"/>
              <a:t> </a:t>
            </a:r>
            <a:r>
              <a:rPr lang="en-GB" sz="2000" dirty="0" err="1"/>
              <a:t>стварног</a:t>
            </a:r>
            <a:r>
              <a:rPr lang="en-GB" sz="2000" dirty="0"/>
              <a:t> </a:t>
            </a:r>
            <a:r>
              <a:rPr lang="en-GB" sz="2000" dirty="0" err="1"/>
              <a:t>света</a:t>
            </a:r>
            <a:r>
              <a:rPr lang="en-GB" sz="2000" dirty="0"/>
              <a:t>. </a:t>
            </a:r>
            <a:r>
              <a:rPr lang="en-GB" sz="2000" dirty="0" err="1"/>
              <a:t>Ови</a:t>
            </a:r>
            <a:r>
              <a:rPr lang="en-GB" sz="2000" dirty="0"/>
              <a:t> </a:t>
            </a:r>
            <a:r>
              <a:rPr lang="en-GB" sz="2000" dirty="0" err="1"/>
              <a:t>приступи</a:t>
            </a:r>
            <a:r>
              <a:rPr lang="en-GB" sz="2000" dirty="0"/>
              <a:t> </a:t>
            </a:r>
            <a:r>
              <a:rPr lang="en-GB" sz="2000" dirty="0" err="1"/>
              <a:t>често</a:t>
            </a:r>
            <a:r>
              <a:rPr lang="en-GB" sz="2000" dirty="0"/>
              <a:t> </a:t>
            </a:r>
            <a:r>
              <a:rPr lang="en-GB" sz="2000" dirty="0" err="1"/>
              <a:t>укључују</a:t>
            </a:r>
            <a:r>
              <a:rPr lang="en-GB" sz="2000" dirty="0"/>
              <a:t> </a:t>
            </a:r>
            <a:r>
              <a:rPr lang="en-GB" sz="2000" dirty="0" err="1"/>
              <a:t>учење</a:t>
            </a:r>
            <a:r>
              <a:rPr lang="en-GB" sz="2000" dirty="0"/>
              <a:t> </a:t>
            </a:r>
            <a:r>
              <a:rPr lang="en-GB" sz="2000" dirty="0" err="1"/>
              <a:t>засновано</a:t>
            </a:r>
            <a:r>
              <a:rPr lang="en-GB" sz="2000" dirty="0"/>
              <a:t> </a:t>
            </a:r>
            <a:r>
              <a:rPr lang="en-GB" sz="2000" dirty="0" err="1"/>
              <a:t>на</a:t>
            </a:r>
            <a:r>
              <a:rPr lang="en-GB" sz="2000" dirty="0"/>
              <a:t> </a:t>
            </a:r>
            <a:r>
              <a:rPr lang="en-GB" sz="2000" dirty="0" err="1"/>
              <a:t>проблемима</a:t>
            </a:r>
            <a:r>
              <a:rPr lang="en-GB" sz="2000" dirty="0"/>
              <a:t>, </a:t>
            </a:r>
            <a:r>
              <a:rPr lang="en-GB" sz="2000" dirty="0" err="1"/>
              <a:t>учење</a:t>
            </a:r>
            <a:r>
              <a:rPr lang="en-GB" sz="2000" dirty="0"/>
              <a:t> </a:t>
            </a:r>
            <a:r>
              <a:rPr lang="en-GB" sz="2000" dirty="0" err="1"/>
              <a:t>засновано</a:t>
            </a:r>
            <a:r>
              <a:rPr lang="en-GB" sz="2000" dirty="0"/>
              <a:t> </a:t>
            </a:r>
            <a:r>
              <a:rPr lang="en-GB" sz="2000" dirty="0" err="1"/>
              <a:t>на</a:t>
            </a:r>
            <a:r>
              <a:rPr lang="en-GB" sz="2000" dirty="0"/>
              <a:t> </a:t>
            </a:r>
            <a:r>
              <a:rPr lang="en-GB" sz="2000" dirty="0" err="1"/>
              <a:t>пројектима</a:t>
            </a:r>
            <a:r>
              <a:rPr lang="en-GB" sz="2000" dirty="0"/>
              <a:t> и </a:t>
            </a:r>
            <a:r>
              <a:rPr lang="en-GB" sz="2000" dirty="0" err="1"/>
              <a:t>стратегије</a:t>
            </a:r>
            <a:r>
              <a:rPr lang="en-GB" sz="2000" dirty="0"/>
              <a:t> </a:t>
            </a:r>
            <a:r>
              <a:rPr lang="en-GB" sz="2000" dirty="0" err="1"/>
              <a:t>учења</a:t>
            </a:r>
            <a:r>
              <a:rPr lang="en-GB" sz="2000" dirty="0"/>
              <a:t> </a:t>
            </a:r>
            <a:r>
              <a:rPr lang="en-GB" sz="2000" dirty="0" err="1"/>
              <a:t>заснованог</a:t>
            </a:r>
            <a:r>
              <a:rPr lang="en-GB" sz="2000" dirty="0"/>
              <a:t> </a:t>
            </a:r>
            <a:r>
              <a:rPr lang="en-GB" sz="2000" dirty="0" err="1"/>
              <a:t>на</a:t>
            </a:r>
            <a:r>
              <a:rPr lang="en-GB" sz="2000" dirty="0"/>
              <a:t> </a:t>
            </a:r>
            <a:r>
              <a:rPr lang="en-GB" sz="2000" dirty="0" err="1"/>
              <a:t>истраживању</a:t>
            </a:r>
            <a:r>
              <a:rPr lang="en-GB" sz="2000" dirty="0"/>
              <a:t> </a:t>
            </a:r>
            <a:r>
              <a:rPr lang="en-GB" sz="2000" dirty="0" err="1"/>
              <a:t>које</a:t>
            </a:r>
            <a:r>
              <a:rPr lang="en-GB" sz="2000" dirty="0"/>
              <a:t> </a:t>
            </a:r>
            <a:r>
              <a:rPr lang="en-GB" sz="2000" dirty="0" err="1"/>
              <a:t>помаж</a:t>
            </a:r>
            <a:r>
              <a:rPr lang="sr-Cyrl-RS" sz="2000" dirty="0"/>
              <a:t>е</a:t>
            </a:r>
            <a:r>
              <a:rPr lang="en-GB" sz="2000" dirty="0"/>
              <a:t> </a:t>
            </a:r>
            <a:r>
              <a:rPr lang="en-GB" sz="2000" dirty="0" err="1"/>
              <a:t>ученицима</a:t>
            </a:r>
            <a:r>
              <a:rPr lang="sr-Cyrl-RS" sz="2000" dirty="0"/>
              <a:t>/студентима</a:t>
            </a:r>
            <a:r>
              <a:rPr lang="en-GB" sz="2000" dirty="0"/>
              <a:t> </a:t>
            </a:r>
            <a:r>
              <a:rPr lang="en-GB" sz="2000" dirty="0" err="1"/>
              <a:t>не</a:t>
            </a:r>
            <a:r>
              <a:rPr lang="en-GB" sz="2000" dirty="0"/>
              <a:t> </a:t>
            </a:r>
            <a:r>
              <a:rPr lang="en-GB" sz="2000" dirty="0" err="1"/>
              <a:t>само</a:t>
            </a:r>
            <a:r>
              <a:rPr lang="sr-Cyrl-RS" sz="2000" dirty="0"/>
              <a:t> да</a:t>
            </a:r>
            <a:r>
              <a:rPr lang="en-GB" sz="2000" dirty="0"/>
              <a:t> </a:t>
            </a:r>
            <a:r>
              <a:rPr lang="en-GB" sz="2000" dirty="0" err="1"/>
              <a:t>стекну</a:t>
            </a:r>
            <a:r>
              <a:rPr lang="en-GB" sz="2000" dirty="0"/>
              <a:t> </a:t>
            </a:r>
            <a:r>
              <a:rPr lang="en-GB" sz="2000" dirty="0" err="1"/>
              <a:t>знање</a:t>
            </a:r>
            <a:r>
              <a:rPr lang="en-GB" sz="2000" dirty="0"/>
              <a:t> </a:t>
            </a:r>
            <a:r>
              <a:rPr lang="en-GB" sz="2000" dirty="0" err="1"/>
              <a:t>већ</a:t>
            </a:r>
            <a:r>
              <a:rPr lang="en-GB" sz="2000" dirty="0"/>
              <a:t> и </a:t>
            </a:r>
            <a:r>
              <a:rPr lang="en-GB" sz="2000" dirty="0" err="1"/>
              <a:t>да</a:t>
            </a:r>
            <a:r>
              <a:rPr lang="en-GB" sz="2000" dirty="0"/>
              <a:t> </a:t>
            </a:r>
            <a:r>
              <a:rPr lang="en-GB" sz="2000" dirty="0" err="1"/>
              <a:t>га</a:t>
            </a:r>
            <a:r>
              <a:rPr lang="en-GB" sz="2000" dirty="0"/>
              <a:t> </a:t>
            </a:r>
            <a:r>
              <a:rPr lang="en-GB" sz="2000" dirty="0" err="1"/>
              <a:t>примене</a:t>
            </a:r>
            <a:r>
              <a:rPr lang="en-GB" sz="2000" dirty="0"/>
              <a:t> </a:t>
            </a:r>
            <a:r>
              <a:rPr lang="en-GB" sz="2000" dirty="0" err="1"/>
              <a:t>на</a:t>
            </a:r>
            <a:r>
              <a:rPr lang="en-GB" sz="2000" dirty="0"/>
              <a:t> </a:t>
            </a:r>
            <a:r>
              <a:rPr lang="en-GB" sz="2000" dirty="0" err="1"/>
              <a:t>иновативне</a:t>
            </a:r>
            <a:r>
              <a:rPr lang="en-GB" sz="2000" dirty="0"/>
              <a:t> и </a:t>
            </a:r>
            <a:r>
              <a:rPr lang="en-GB" sz="2000" dirty="0" err="1"/>
              <a:t>практичне</a:t>
            </a:r>
            <a:r>
              <a:rPr lang="en-GB" sz="2000" dirty="0"/>
              <a:t> </a:t>
            </a:r>
            <a:r>
              <a:rPr lang="en-GB" sz="2000" dirty="0" err="1"/>
              <a:t>начине</a:t>
            </a:r>
            <a:r>
              <a:rPr lang="en-GB" sz="2000" dirty="0"/>
              <a:t>.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1097085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EF3E12-C42F-EF87-69C8-46974A03C09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54279" y="464504"/>
            <a:ext cx="10483431" cy="804265"/>
          </a:xfrm>
        </p:spPr>
        <p:txBody>
          <a:bodyPr/>
          <a:lstStyle/>
          <a:p>
            <a:pPr algn="ctr" rtl="0"/>
            <a:r>
              <a:rPr lang="en-IE" dirty="0" err="1"/>
              <a:t>Преобликовање</a:t>
            </a:r>
            <a:r>
              <a:rPr lang="en-IE" dirty="0"/>
              <a:t> </a:t>
            </a:r>
            <a:r>
              <a:rPr lang="en-IE" dirty="0" err="1"/>
              <a:t>педагошких</a:t>
            </a:r>
            <a:r>
              <a:rPr lang="en-IE" dirty="0"/>
              <a:t> </a:t>
            </a:r>
            <a:r>
              <a:rPr lang="en-IE" dirty="0" err="1"/>
              <a:t>трендова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35E891-1722-316B-D67A-F7EC5F2A570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26130" y="1333085"/>
            <a:ext cx="2183116" cy="4439577"/>
          </a:xfrm>
          <a:solidFill>
            <a:srgbClr val="60A9DD"/>
          </a:solidFill>
        </p:spPr>
        <p:txBody>
          <a:bodyPr/>
          <a:lstStyle/>
          <a:p>
            <a:pPr algn="ctr" rtl="0"/>
            <a:br>
              <a:rPr lang="en-GB" sz="1800" b="1" dirty="0">
                <a:solidFill>
                  <a:schemeClr val="bg1"/>
                </a:solidFill>
              </a:rPr>
            </a:br>
            <a:br>
              <a:rPr lang="en-GB" sz="1800" b="1" dirty="0">
                <a:solidFill>
                  <a:schemeClr val="bg1"/>
                </a:solidFill>
              </a:rPr>
            </a:br>
            <a:br>
              <a:rPr lang="en-GB" sz="1800" b="1" dirty="0">
                <a:solidFill>
                  <a:schemeClr val="bg1"/>
                </a:solidFill>
              </a:rPr>
            </a:br>
            <a:endParaRPr lang="sr-Cyrl-RS" sz="1800" b="1" dirty="0">
              <a:solidFill>
                <a:schemeClr val="bg1"/>
              </a:solidFill>
            </a:endParaRPr>
          </a:p>
          <a:p>
            <a:pPr algn="ctr" rtl="0"/>
            <a:r>
              <a:rPr lang="en-GB" sz="1800" b="1" dirty="0" err="1">
                <a:solidFill>
                  <a:schemeClr val="bg1"/>
                </a:solidFill>
              </a:rPr>
              <a:t>Интеграција</a:t>
            </a:r>
            <a:r>
              <a:rPr lang="en-GB" sz="1800" b="1" dirty="0">
                <a:solidFill>
                  <a:schemeClr val="bg1"/>
                </a:solidFill>
              </a:rPr>
              <a:t> </a:t>
            </a:r>
            <a:r>
              <a:rPr lang="en-GB" sz="1800" b="1" dirty="0" err="1">
                <a:solidFill>
                  <a:schemeClr val="bg1"/>
                </a:solidFill>
              </a:rPr>
              <a:t>технологије</a:t>
            </a:r>
            <a:br>
              <a:rPr lang="en-GB" sz="1800" b="1" dirty="0">
                <a:solidFill>
                  <a:schemeClr val="bg1"/>
                </a:solidFill>
              </a:rPr>
            </a:br>
            <a:r>
              <a:rPr lang="en-GB" sz="1800" b="1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Коришћење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дигиталних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алата</a:t>
            </a:r>
            <a:r>
              <a:rPr lang="en-GB" sz="1800" dirty="0">
                <a:solidFill>
                  <a:schemeClr val="bg1"/>
                </a:solidFill>
              </a:rPr>
              <a:t> и </a:t>
            </a:r>
            <a:r>
              <a:rPr lang="en-GB" sz="1800" dirty="0" err="1">
                <a:solidFill>
                  <a:schemeClr val="bg1"/>
                </a:solidFill>
              </a:rPr>
              <a:t>ресурса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за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побољшање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искустава</a:t>
            </a:r>
            <a:r>
              <a:rPr lang="en-GB" sz="1800" dirty="0">
                <a:solidFill>
                  <a:schemeClr val="bg1"/>
                </a:solidFill>
              </a:rPr>
              <a:t> и </a:t>
            </a:r>
            <a:r>
              <a:rPr lang="en-GB" sz="1800" dirty="0" err="1">
                <a:solidFill>
                  <a:schemeClr val="bg1"/>
                </a:solidFill>
              </a:rPr>
              <a:t>исхода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учења</a:t>
            </a:r>
            <a:r>
              <a:rPr lang="en-GB" sz="1800" dirty="0">
                <a:solidFill>
                  <a:schemeClr val="bg1"/>
                </a:solidFill>
              </a:rPr>
              <a:t>.</a:t>
            </a:r>
            <a:endParaRPr lang="en-IE" sz="1800" dirty="0">
              <a:solidFill>
                <a:schemeClr val="bg1"/>
              </a:solidFill>
            </a:endParaRPr>
          </a:p>
        </p:txBody>
      </p:sp>
      <p:pic>
        <p:nvPicPr>
          <p:cNvPr id="8" name="Graphic 7" descr="Smart Phone with solid fill">
            <a:extLst>
              <a:ext uri="{FF2B5EF4-FFF2-40B4-BE49-F238E27FC236}">
                <a16:creationId xmlns:a16="http://schemas.microsoft.com/office/drawing/2014/main" id="{63AC23C5-1DD2-2747-89B9-08BD3D4DD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0488" y="1444401"/>
            <a:ext cx="914400" cy="91440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9C1989E-C632-0E5C-F374-CD5C6FE4F725}"/>
              </a:ext>
            </a:extLst>
          </p:cNvPr>
          <p:cNvSpPr txBox="1">
            <a:spLocks/>
          </p:cNvSpPr>
          <p:nvPr/>
        </p:nvSpPr>
        <p:spPr>
          <a:xfrm>
            <a:off x="2593449" y="1323725"/>
            <a:ext cx="2405065" cy="4439577"/>
          </a:xfrm>
          <a:prstGeom prst="rect">
            <a:avLst/>
          </a:prstGeom>
          <a:solidFill>
            <a:srgbClr val="60A9DD"/>
          </a:solidFill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br>
              <a:rPr lang="en-GB" sz="1800" b="1" dirty="0">
                <a:solidFill>
                  <a:schemeClr val="bg1"/>
                </a:solidFill>
              </a:rPr>
            </a:br>
            <a:br>
              <a:rPr lang="en-GB" sz="1800" b="1" dirty="0">
                <a:solidFill>
                  <a:schemeClr val="bg1"/>
                </a:solidFill>
              </a:rPr>
            </a:br>
            <a:br>
              <a:rPr lang="en-GB" sz="1800" b="1" dirty="0">
                <a:solidFill>
                  <a:schemeClr val="bg1"/>
                </a:solidFill>
              </a:rPr>
            </a:br>
            <a:endParaRPr lang="sr-Cyrl-RS" sz="1800" b="1" dirty="0">
              <a:solidFill>
                <a:schemeClr val="bg1"/>
              </a:solidFill>
            </a:endParaRPr>
          </a:p>
          <a:p>
            <a:pPr algn="ctr" rtl="0"/>
            <a:r>
              <a:rPr lang="sr-Cyrl-RS" sz="1800" b="1" dirty="0">
                <a:solidFill>
                  <a:schemeClr val="bg1"/>
                </a:solidFill>
              </a:rPr>
              <a:t>Ученик/студент у фокусу</a:t>
            </a:r>
            <a:br>
              <a:rPr lang="en-GB" sz="1800" b="1" dirty="0">
                <a:solidFill>
                  <a:schemeClr val="bg1"/>
                </a:solidFill>
              </a:rPr>
            </a:br>
            <a:r>
              <a:rPr lang="sr-Cyrl-RS" sz="1800" dirty="0">
                <a:solidFill>
                  <a:schemeClr val="bg1"/>
                </a:solidFill>
              </a:rPr>
              <a:t>Наставу не води само </a:t>
            </a:r>
            <a:r>
              <a:rPr lang="en-GB" sz="1800" dirty="0" err="1">
                <a:solidFill>
                  <a:schemeClr val="bg1"/>
                </a:solidFill>
              </a:rPr>
              <a:t>наставник</a:t>
            </a:r>
            <a:r>
              <a:rPr lang="sr-Cyrl-RS" sz="1800" dirty="0">
                <a:solidFill>
                  <a:schemeClr val="bg1"/>
                </a:solidFill>
              </a:rPr>
              <a:t>/професор</a:t>
            </a:r>
            <a:r>
              <a:rPr lang="en-GB" sz="1800" dirty="0">
                <a:solidFill>
                  <a:schemeClr val="bg1"/>
                </a:solidFill>
              </a:rPr>
              <a:t>, </a:t>
            </a:r>
            <a:r>
              <a:rPr lang="en-GB" sz="1800" dirty="0" err="1">
                <a:solidFill>
                  <a:schemeClr val="bg1"/>
                </a:solidFill>
              </a:rPr>
              <a:t>ученици</a:t>
            </a:r>
            <a:r>
              <a:rPr lang="sr-Cyrl-RS" sz="1800" dirty="0">
                <a:solidFill>
                  <a:schemeClr val="bg1"/>
                </a:solidFill>
              </a:rPr>
              <a:t>/студенти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преузимају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активну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улогу</a:t>
            </a:r>
            <a:r>
              <a:rPr lang="en-GB" sz="1800" dirty="0">
                <a:solidFill>
                  <a:schemeClr val="bg1"/>
                </a:solidFill>
              </a:rPr>
              <a:t> у </a:t>
            </a:r>
            <a:r>
              <a:rPr lang="en-GB" sz="1800" dirty="0" err="1">
                <a:solidFill>
                  <a:schemeClr val="bg1"/>
                </a:solidFill>
              </a:rPr>
              <a:t>свом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учењу</a:t>
            </a:r>
            <a:r>
              <a:rPr lang="en-GB" sz="1800" dirty="0">
                <a:solidFill>
                  <a:schemeClr val="bg1"/>
                </a:solidFill>
              </a:rPr>
              <a:t>.</a:t>
            </a:r>
            <a:endParaRPr lang="en-IE" sz="1800" dirty="0">
              <a:solidFill>
                <a:schemeClr val="bg1"/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E460914-5638-DDCD-2164-1FB6D8F3916F}"/>
              </a:ext>
            </a:extLst>
          </p:cNvPr>
          <p:cNvSpPr txBox="1">
            <a:spLocks/>
          </p:cNvSpPr>
          <p:nvPr/>
        </p:nvSpPr>
        <p:spPr>
          <a:xfrm>
            <a:off x="5004437" y="1323725"/>
            <a:ext cx="2183116" cy="4439577"/>
          </a:xfrm>
          <a:prstGeom prst="rect">
            <a:avLst/>
          </a:prstGeom>
          <a:solidFill>
            <a:srgbClr val="60A9DD"/>
          </a:solidFill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br>
              <a:rPr lang="en-GB" sz="1800" b="1" dirty="0">
                <a:solidFill>
                  <a:schemeClr val="bg1"/>
                </a:solidFill>
              </a:rPr>
            </a:br>
            <a:br>
              <a:rPr lang="en-GB" sz="1800" b="1" dirty="0">
                <a:solidFill>
                  <a:schemeClr val="bg1"/>
                </a:solidFill>
              </a:rPr>
            </a:br>
            <a:br>
              <a:rPr lang="en-GB" sz="1800" b="1" dirty="0">
                <a:solidFill>
                  <a:schemeClr val="bg1"/>
                </a:solidFill>
              </a:rPr>
            </a:br>
            <a:endParaRPr lang="sr-Cyrl-RS" sz="1800" b="1" dirty="0">
              <a:solidFill>
                <a:schemeClr val="bg1"/>
              </a:solidFill>
            </a:endParaRPr>
          </a:p>
          <a:p>
            <a:pPr algn="ctr" rtl="0"/>
            <a:r>
              <a:rPr lang="sr-Cyrl-RS" sz="1800" b="1" dirty="0">
                <a:solidFill>
                  <a:schemeClr val="bg1"/>
                </a:solidFill>
              </a:rPr>
              <a:t>Учење уз сарадњу</a:t>
            </a:r>
          </a:p>
          <a:p>
            <a:pPr algn="ctr" rtl="0"/>
            <a:r>
              <a:rPr lang="en-GB" sz="1800" dirty="0" err="1">
                <a:solidFill>
                  <a:schemeClr val="bg1"/>
                </a:solidFill>
              </a:rPr>
              <a:t>Ученици</a:t>
            </a:r>
            <a:r>
              <a:rPr lang="sr-Cyrl-RS" sz="1800" dirty="0">
                <a:solidFill>
                  <a:schemeClr val="bg1"/>
                </a:solidFill>
              </a:rPr>
              <a:t>/студенти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раде</a:t>
            </a:r>
            <a:r>
              <a:rPr lang="en-GB" sz="1800" dirty="0">
                <a:solidFill>
                  <a:schemeClr val="bg1"/>
                </a:solidFill>
              </a:rPr>
              <a:t> у </a:t>
            </a:r>
            <a:r>
              <a:rPr lang="en-GB" sz="1800" dirty="0" err="1">
                <a:solidFill>
                  <a:schemeClr val="bg1"/>
                </a:solidFill>
              </a:rPr>
              <a:t>различитим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групама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или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тимовима</a:t>
            </a:r>
            <a:r>
              <a:rPr lang="en-GB" sz="1800" dirty="0">
                <a:solidFill>
                  <a:schemeClr val="bg1"/>
                </a:solidFill>
              </a:rPr>
              <a:t>, </a:t>
            </a:r>
            <a:r>
              <a:rPr lang="en-GB" sz="1800" dirty="0" err="1">
                <a:solidFill>
                  <a:schemeClr val="bg1"/>
                </a:solidFill>
              </a:rPr>
              <a:t>да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решавају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проблеме</a:t>
            </a:r>
            <a:r>
              <a:rPr lang="en-GB" sz="1800" dirty="0">
                <a:solidFill>
                  <a:schemeClr val="bg1"/>
                </a:solidFill>
              </a:rPr>
              <a:t> и </a:t>
            </a:r>
            <a:r>
              <a:rPr lang="en-GB" sz="1800" dirty="0" err="1">
                <a:solidFill>
                  <a:schemeClr val="bg1"/>
                </a:solidFill>
              </a:rPr>
              <a:t>завршавају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пројекте</a:t>
            </a:r>
            <a:r>
              <a:rPr lang="en-GB" sz="1800" dirty="0">
                <a:solidFill>
                  <a:schemeClr val="bg1"/>
                </a:solidFill>
              </a:rPr>
              <a:t>.</a:t>
            </a:r>
            <a:endParaRPr lang="en-IE" sz="1800" dirty="0">
              <a:solidFill>
                <a:schemeClr val="bg1"/>
              </a:solidFill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458FBCB-4B45-2911-8F5A-6ABCB4FE8B4D}"/>
              </a:ext>
            </a:extLst>
          </p:cNvPr>
          <p:cNvSpPr txBox="1">
            <a:spLocks/>
          </p:cNvSpPr>
          <p:nvPr/>
        </p:nvSpPr>
        <p:spPr>
          <a:xfrm>
            <a:off x="7399522" y="1323724"/>
            <a:ext cx="2183116" cy="4439577"/>
          </a:xfrm>
          <a:prstGeom prst="rect">
            <a:avLst/>
          </a:prstGeom>
          <a:solidFill>
            <a:srgbClr val="60A9DD"/>
          </a:solidFill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br>
              <a:rPr lang="en-GB" sz="1800" b="1" dirty="0">
                <a:solidFill>
                  <a:schemeClr val="bg1"/>
                </a:solidFill>
              </a:rPr>
            </a:br>
            <a:br>
              <a:rPr lang="en-GB" sz="1800" b="1" dirty="0">
                <a:solidFill>
                  <a:schemeClr val="bg1"/>
                </a:solidFill>
              </a:rPr>
            </a:br>
            <a:br>
              <a:rPr lang="en-GB" sz="1800" b="1" dirty="0">
                <a:solidFill>
                  <a:schemeClr val="bg1"/>
                </a:solidFill>
              </a:rPr>
            </a:br>
            <a:endParaRPr lang="sr-Cyrl-RS" sz="1800" b="1" dirty="0">
              <a:solidFill>
                <a:schemeClr val="bg1"/>
              </a:solidFill>
            </a:endParaRPr>
          </a:p>
          <a:p>
            <a:pPr algn="ctr" rtl="0"/>
            <a:r>
              <a:rPr lang="sr-Cyrl-RS" sz="1800" b="1" dirty="0">
                <a:solidFill>
                  <a:schemeClr val="bg1"/>
                </a:solidFill>
              </a:rPr>
              <a:t>Изокренута</a:t>
            </a:r>
            <a:r>
              <a:rPr lang="en-GB" sz="1800" b="1" dirty="0">
                <a:solidFill>
                  <a:schemeClr val="bg1"/>
                </a:solidFill>
              </a:rPr>
              <a:t> </a:t>
            </a:r>
            <a:r>
              <a:rPr lang="en-GB" sz="1800" b="1" dirty="0" err="1">
                <a:solidFill>
                  <a:schemeClr val="bg1"/>
                </a:solidFill>
              </a:rPr>
              <a:t>учионица</a:t>
            </a:r>
            <a:endParaRPr lang="sr-Cyrl-RS" sz="1800" b="1" dirty="0">
              <a:solidFill>
                <a:schemeClr val="bg1"/>
              </a:solidFill>
            </a:endParaRPr>
          </a:p>
          <a:p>
            <a:pPr algn="ctr" rtl="0"/>
            <a:r>
              <a:rPr lang="sr-Cyrl-RS" sz="1800" dirty="0">
                <a:solidFill>
                  <a:schemeClr val="bg1"/>
                </a:solidFill>
              </a:rPr>
              <a:t>Учење </a:t>
            </a:r>
            <a:r>
              <a:rPr lang="en-GB" sz="1800" dirty="0" err="1">
                <a:solidFill>
                  <a:schemeClr val="bg1"/>
                </a:solidFill>
              </a:rPr>
              <a:t>засновано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на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апликацијама</a:t>
            </a:r>
            <a:r>
              <a:rPr lang="en-GB" sz="1800" dirty="0">
                <a:solidFill>
                  <a:schemeClr val="bg1"/>
                </a:solidFill>
              </a:rPr>
              <a:t>.</a:t>
            </a:r>
            <a:endParaRPr lang="en-IE" sz="1800" dirty="0">
              <a:solidFill>
                <a:schemeClr val="bg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BFEC78E-35A2-2D09-C021-30957253EFDC}"/>
              </a:ext>
            </a:extLst>
          </p:cNvPr>
          <p:cNvSpPr txBox="1">
            <a:spLocks/>
          </p:cNvSpPr>
          <p:nvPr/>
        </p:nvSpPr>
        <p:spPr>
          <a:xfrm>
            <a:off x="9782754" y="1323723"/>
            <a:ext cx="2183116" cy="4439577"/>
          </a:xfrm>
          <a:prstGeom prst="rect">
            <a:avLst/>
          </a:prstGeom>
          <a:solidFill>
            <a:srgbClr val="60A9DD"/>
          </a:solidFill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br>
              <a:rPr lang="en-GB" sz="1800" b="1" dirty="0">
                <a:solidFill>
                  <a:schemeClr val="bg1"/>
                </a:solidFill>
              </a:rPr>
            </a:br>
            <a:br>
              <a:rPr lang="en-GB" sz="1800" b="1" dirty="0">
                <a:solidFill>
                  <a:schemeClr val="bg1"/>
                </a:solidFill>
              </a:rPr>
            </a:br>
            <a:br>
              <a:rPr lang="en-GB" sz="1800" b="1" dirty="0">
                <a:solidFill>
                  <a:schemeClr val="bg1"/>
                </a:solidFill>
              </a:rPr>
            </a:br>
            <a:r>
              <a:rPr lang="sr-Cyrl-RS" sz="1800" b="1" dirty="0">
                <a:solidFill>
                  <a:schemeClr val="bg1"/>
                </a:solidFill>
              </a:rPr>
              <a:t>„Гејмификација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GB" sz="1800" b="1" dirty="0">
                <a:solidFill>
                  <a:schemeClr val="bg1"/>
                </a:solidFill>
              </a:rPr>
              <a:t> и </a:t>
            </a:r>
            <a:r>
              <a:rPr lang="en-GB" sz="1800" b="1" dirty="0" err="1">
                <a:solidFill>
                  <a:schemeClr val="bg1"/>
                </a:solidFill>
              </a:rPr>
              <a:t>интерактивно</a:t>
            </a:r>
            <a:r>
              <a:rPr lang="en-GB" sz="1800" b="1" dirty="0">
                <a:solidFill>
                  <a:schemeClr val="bg1"/>
                </a:solidFill>
              </a:rPr>
              <a:t> </a:t>
            </a:r>
            <a:r>
              <a:rPr lang="en-GB" sz="1800" b="1" dirty="0" err="1">
                <a:solidFill>
                  <a:schemeClr val="bg1"/>
                </a:solidFill>
              </a:rPr>
              <a:t>учење</a:t>
            </a:r>
            <a:endParaRPr lang="sr-Cyrl-RS" sz="1800" b="1" dirty="0">
              <a:solidFill>
                <a:schemeClr val="bg1"/>
              </a:solidFill>
            </a:endParaRPr>
          </a:p>
          <a:p>
            <a:pPr algn="ctr" rtl="0"/>
            <a:r>
              <a:rPr lang="en-GB" sz="1800" dirty="0" err="1">
                <a:solidFill>
                  <a:schemeClr val="bg1"/>
                </a:solidFill>
              </a:rPr>
              <a:t>Примена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елемената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дизајна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игре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за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повећање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ангажовања</a:t>
            </a:r>
            <a:r>
              <a:rPr lang="en-GB" sz="1800" dirty="0">
                <a:solidFill>
                  <a:schemeClr val="bg1"/>
                </a:solidFill>
              </a:rPr>
              <a:t> и </a:t>
            </a:r>
            <a:r>
              <a:rPr lang="en-GB" sz="1800" dirty="0" err="1">
                <a:solidFill>
                  <a:schemeClr val="bg1"/>
                </a:solidFill>
              </a:rPr>
              <a:t>мотивације</a:t>
            </a:r>
            <a:r>
              <a:rPr lang="en-GB" sz="1800" b="1" dirty="0">
                <a:solidFill>
                  <a:schemeClr val="bg1"/>
                </a:solidFill>
              </a:rPr>
              <a:t>.</a:t>
            </a:r>
            <a:endParaRPr lang="en-IE" sz="1800" dirty="0">
              <a:solidFill>
                <a:schemeClr val="bg1"/>
              </a:solidFill>
            </a:endParaRPr>
          </a:p>
        </p:txBody>
      </p:sp>
      <p:pic>
        <p:nvPicPr>
          <p:cNvPr id="16" name="Graphic 15" descr="Social network with solid fill">
            <a:extLst>
              <a:ext uri="{FF2B5EF4-FFF2-40B4-BE49-F238E27FC236}">
                <a16:creationId xmlns:a16="http://schemas.microsoft.com/office/drawing/2014/main" id="{2E5A24E2-7FA8-6C2C-C528-2BD5345C5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49637" y="1442990"/>
            <a:ext cx="914400" cy="914400"/>
          </a:xfrm>
          <a:prstGeom prst="rect">
            <a:avLst/>
          </a:prstGeom>
        </p:spPr>
      </p:pic>
      <p:pic>
        <p:nvPicPr>
          <p:cNvPr id="18" name="Graphic 17" descr="Cheers with solid fill">
            <a:extLst>
              <a:ext uri="{FF2B5EF4-FFF2-40B4-BE49-F238E27FC236}">
                <a16:creationId xmlns:a16="http://schemas.microsoft.com/office/drawing/2014/main" id="{FB9A606F-DF91-D9A9-2A5E-33DAE95785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8800" y="1442990"/>
            <a:ext cx="914400" cy="914400"/>
          </a:xfrm>
          <a:prstGeom prst="rect">
            <a:avLst/>
          </a:prstGeom>
        </p:spPr>
      </p:pic>
      <p:pic>
        <p:nvPicPr>
          <p:cNvPr id="20" name="Graphic 19" descr="Customer review with solid fill">
            <a:extLst>
              <a:ext uri="{FF2B5EF4-FFF2-40B4-BE49-F238E27FC236}">
                <a16:creationId xmlns:a16="http://schemas.microsoft.com/office/drawing/2014/main" id="{775F3D1B-E692-8608-B380-B6A4920B29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27953" y="1442990"/>
            <a:ext cx="914400" cy="914400"/>
          </a:xfrm>
          <a:prstGeom prst="rect">
            <a:avLst/>
          </a:prstGeom>
        </p:spPr>
      </p:pic>
      <p:pic>
        <p:nvPicPr>
          <p:cNvPr id="22" name="Graphic 21" descr="Puzzle pieces with solid fill">
            <a:extLst>
              <a:ext uri="{FF2B5EF4-FFF2-40B4-BE49-F238E27FC236}">
                <a16:creationId xmlns:a16="http://schemas.microsoft.com/office/drawing/2014/main" id="{1804FB61-8217-4358-11A2-1CE95C4DFA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97047" y="1442990"/>
            <a:ext cx="914400" cy="914400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BDE2C42-B719-6619-3218-C37668A335A5}"/>
              </a:ext>
            </a:extLst>
          </p:cNvPr>
          <p:cNvSpPr txBox="1">
            <a:spLocks/>
          </p:cNvSpPr>
          <p:nvPr/>
        </p:nvSpPr>
        <p:spPr>
          <a:xfrm>
            <a:off x="311106" y="5938991"/>
            <a:ext cx="8930919" cy="3731669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lnSpc>
                <a:spcPts val="2440"/>
              </a:lnSpc>
            </a:pPr>
            <a:r>
              <a:rPr lang="en-GB" sz="2200" dirty="0" err="1"/>
              <a:t>Погледаћемо</a:t>
            </a:r>
            <a:r>
              <a:rPr lang="sr-Cyrl-RS" sz="2200" dirty="0"/>
              <a:t> ове ставке</a:t>
            </a:r>
            <a:r>
              <a:rPr lang="en-GB" sz="2200" dirty="0"/>
              <a:t> </a:t>
            </a:r>
            <a:r>
              <a:rPr lang="en-GB" sz="2200" dirty="0" err="1"/>
              <a:t>мало</a:t>
            </a:r>
            <a:r>
              <a:rPr lang="en-GB" sz="2200" dirty="0"/>
              <a:t> </a:t>
            </a:r>
            <a:r>
              <a:rPr lang="en-GB" sz="2200" dirty="0" err="1"/>
              <a:t>детаљније</a:t>
            </a:r>
            <a:r>
              <a:rPr lang="en-GB" sz="2200" dirty="0"/>
              <a:t> </a:t>
            </a:r>
            <a:r>
              <a:rPr lang="sr-Cyrl-RS" sz="2200" dirty="0"/>
              <a:t>у наставку модула.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490983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2B43CF9-E79A-D126-9E02-E5CFDB72A78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l="54079" r="18975"/>
          <a:stretch/>
        </p:blipFill>
        <p:spPr>
          <a:xfrm>
            <a:off x="884606" y="0"/>
            <a:ext cx="2038209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9</a:t>
            </a:fld>
            <a:endParaRPr lang="en-US" sz="1291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024860" y="1181781"/>
            <a:ext cx="8999499" cy="3731669"/>
          </a:xfrm>
        </p:spPr>
        <p:txBody>
          <a:bodyPr/>
          <a:lstStyle/>
          <a:p>
            <a:pPr algn="just" rtl="0">
              <a:lnSpc>
                <a:spcPts val="2440"/>
              </a:lnSpc>
            </a:pPr>
            <a:r>
              <a:rPr lang="en-GB" sz="2000" dirty="0"/>
              <a:t>У </a:t>
            </a:r>
            <a:r>
              <a:rPr lang="en-GB" sz="2000" dirty="0" err="1"/>
              <a:t>данашњем</a:t>
            </a:r>
            <a:r>
              <a:rPr lang="en-GB" sz="2000" dirty="0"/>
              <a:t> </a:t>
            </a:r>
            <a:r>
              <a:rPr lang="en-GB" sz="2000" dirty="0" err="1"/>
              <a:t>свету</a:t>
            </a:r>
            <a:r>
              <a:rPr lang="en-GB" sz="2000" dirty="0"/>
              <a:t> </a:t>
            </a:r>
            <a:r>
              <a:rPr lang="en-GB" sz="2000" dirty="0" err="1"/>
              <a:t>који</a:t>
            </a:r>
            <a:r>
              <a:rPr lang="en-GB" sz="2000" dirty="0"/>
              <a:t> </a:t>
            </a:r>
            <a:r>
              <a:rPr lang="en-GB" sz="2000" dirty="0" err="1"/>
              <a:t>се</a:t>
            </a:r>
            <a:r>
              <a:rPr lang="en-GB" sz="2000" dirty="0"/>
              <a:t> </a:t>
            </a:r>
            <a:r>
              <a:rPr lang="en-GB" sz="2000" dirty="0" err="1"/>
              <a:t>брзо</a:t>
            </a:r>
            <a:r>
              <a:rPr lang="en-GB" sz="2000" dirty="0"/>
              <a:t> </a:t>
            </a:r>
            <a:r>
              <a:rPr lang="en-GB" sz="2000" dirty="0" err="1"/>
              <a:t>развија</a:t>
            </a:r>
            <a:r>
              <a:rPr lang="en-GB" sz="2000" dirty="0"/>
              <a:t>, </a:t>
            </a:r>
            <a:r>
              <a:rPr lang="en-GB" sz="2000" dirty="0" err="1"/>
              <a:t>критичко</a:t>
            </a:r>
            <a:r>
              <a:rPr lang="en-GB" sz="2000" dirty="0"/>
              <a:t> </a:t>
            </a:r>
            <a:r>
              <a:rPr lang="en-GB" sz="2000" dirty="0" err="1"/>
              <a:t>размишљање</a:t>
            </a:r>
            <a:r>
              <a:rPr lang="en-GB" sz="2000" dirty="0"/>
              <a:t> и </a:t>
            </a:r>
            <a:r>
              <a:rPr lang="en-GB" sz="2000" dirty="0" err="1"/>
              <a:t>вештине</a:t>
            </a:r>
            <a:r>
              <a:rPr lang="en-GB" sz="2000" dirty="0"/>
              <a:t> </a:t>
            </a:r>
            <a:r>
              <a:rPr lang="en-GB" sz="2000" dirty="0" err="1"/>
              <a:t>решавања</a:t>
            </a:r>
            <a:r>
              <a:rPr lang="en-GB" sz="2000" dirty="0"/>
              <a:t> </a:t>
            </a:r>
            <a:r>
              <a:rPr lang="en-GB" sz="2000" dirty="0" err="1"/>
              <a:t>проблема</a:t>
            </a:r>
            <a:r>
              <a:rPr lang="en-GB" sz="2000" dirty="0"/>
              <a:t> </a:t>
            </a:r>
            <a:r>
              <a:rPr lang="en-GB" sz="2000" dirty="0" err="1"/>
              <a:t>су</a:t>
            </a:r>
            <a:r>
              <a:rPr lang="en-GB" sz="2000" dirty="0"/>
              <a:t> </a:t>
            </a:r>
            <a:r>
              <a:rPr lang="en-GB" sz="2000" dirty="0" err="1"/>
              <a:t>суштински</a:t>
            </a:r>
            <a:r>
              <a:rPr lang="en-GB" sz="2000" dirty="0"/>
              <a:t> </a:t>
            </a:r>
            <a:r>
              <a:rPr lang="en-GB" sz="2000" dirty="0" err="1"/>
              <a:t>алати</a:t>
            </a:r>
            <a:r>
              <a:rPr lang="en-GB" sz="2000" dirty="0"/>
              <a:t> </a:t>
            </a:r>
            <a:r>
              <a:rPr lang="en-GB" sz="2000" dirty="0" err="1"/>
              <a:t>за</a:t>
            </a:r>
            <a:r>
              <a:rPr lang="en-GB" sz="2000" dirty="0"/>
              <a:t> </a:t>
            </a:r>
            <a:r>
              <a:rPr lang="en-GB" sz="2000" dirty="0" err="1"/>
              <a:t>лични</a:t>
            </a:r>
            <a:r>
              <a:rPr lang="en-GB" sz="2000" dirty="0"/>
              <a:t> и </a:t>
            </a:r>
            <a:r>
              <a:rPr lang="en-GB" sz="2000" dirty="0" err="1"/>
              <a:t>професионални</a:t>
            </a:r>
            <a:r>
              <a:rPr lang="en-GB" sz="2000" dirty="0"/>
              <a:t> </a:t>
            </a:r>
            <a:r>
              <a:rPr lang="en-GB" sz="2000" dirty="0" err="1"/>
              <a:t>успех</a:t>
            </a:r>
            <a:r>
              <a:rPr lang="en-GB" sz="2000" dirty="0"/>
              <a:t>. </a:t>
            </a:r>
            <a:r>
              <a:rPr lang="en-GB" sz="2000" dirty="0" err="1"/>
              <a:t>Док</a:t>
            </a:r>
            <a:r>
              <a:rPr lang="en-GB" sz="2000" dirty="0"/>
              <a:t> </a:t>
            </a:r>
            <a:r>
              <a:rPr lang="en-GB" sz="2000" dirty="0" err="1"/>
              <a:t>припремамо</a:t>
            </a:r>
            <a:r>
              <a:rPr lang="en-GB" sz="2000" dirty="0"/>
              <a:t> </a:t>
            </a:r>
            <a:r>
              <a:rPr lang="en-GB" sz="2000" dirty="0" err="1"/>
              <a:t>ученике</a:t>
            </a:r>
            <a:r>
              <a:rPr lang="sr-Cyrl-RS" sz="2000" dirty="0"/>
              <a:t>/студенте</a:t>
            </a:r>
            <a:r>
              <a:rPr lang="en-GB" sz="2000" dirty="0"/>
              <a:t> </a:t>
            </a:r>
            <a:r>
              <a:rPr lang="en-GB" sz="2000" dirty="0" err="1"/>
              <a:t>за</a:t>
            </a:r>
            <a:r>
              <a:rPr lang="en-GB" sz="2000" dirty="0"/>
              <a:t> </a:t>
            </a:r>
            <a:r>
              <a:rPr lang="en-GB" sz="2000" dirty="0" err="1"/>
              <a:t>неизвесности</a:t>
            </a:r>
            <a:r>
              <a:rPr lang="en-GB" sz="2000" dirty="0"/>
              <a:t> </a:t>
            </a:r>
            <a:r>
              <a:rPr lang="en-GB" sz="2000" dirty="0" err="1"/>
              <a:t>будућности</a:t>
            </a:r>
            <a:r>
              <a:rPr lang="en-GB" sz="2000" dirty="0"/>
              <a:t>, </a:t>
            </a:r>
            <a:r>
              <a:rPr lang="en-GB" sz="2000" dirty="0" err="1"/>
              <a:t>неговање</a:t>
            </a:r>
            <a:r>
              <a:rPr lang="en-GB" sz="2000" dirty="0"/>
              <a:t> </a:t>
            </a:r>
            <a:r>
              <a:rPr lang="en-GB" sz="2000" dirty="0" err="1"/>
              <a:t>ових</a:t>
            </a:r>
            <a:r>
              <a:rPr lang="en-GB" sz="2000" dirty="0"/>
              <a:t> </a:t>
            </a:r>
            <a:r>
              <a:rPr lang="en-GB" sz="2000" dirty="0" err="1"/>
              <a:t>вештина</a:t>
            </a:r>
            <a:r>
              <a:rPr lang="en-GB" sz="2000" dirty="0"/>
              <a:t> </a:t>
            </a:r>
            <a:r>
              <a:rPr lang="en-GB" sz="2000" dirty="0" err="1"/>
              <a:t>постаје</a:t>
            </a:r>
            <a:r>
              <a:rPr lang="en-GB" sz="2000" dirty="0"/>
              <a:t> </a:t>
            </a:r>
            <a:r>
              <a:rPr lang="en-GB" sz="2000" dirty="0" err="1"/>
              <a:t>приоритет</a:t>
            </a:r>
            <a:r>
              <a:rPr lang="en-GB" sz="2000" dirty="0"/>
              <a:t> </a:t>
            </a:r>
            <a:r>
              <a:rPr lang="en-GB" sz="2000" dirty="0" err="1"/>
              <a:t>за</a:t>
            </a:r>
            <a:r>
              <a:rPr lang="en-GB" sz="2000" dirty="0"/>
              <a:t> </a:t>
            </a:r>
            <a:r>
              <a:rPr lang="en-GB" sz="2000" dirty="0" err="1"/>
              <a:t>наставнике</a:t>
            </a:r>
            <a:r>
              <a:rPr lang="sr-Cyrl-RS" sz="2000" dirty="0"/>
              <a:t>/професоре </a:t>
            </a:r>
            <a:r>
              <a:rPr lang="en-GB" sz="2000" dirty="0"/>
              <a:t>у </a:t>
            </a:r>
            <a:r>
              <a:rPr lang="en-GB" sz="2000" dirty="0" err="1"/>
              <a:t>различитим</a:t>
            </a:r>
            <a:r>
              <a:rPr lang="en-GB" sz="2000" dirty="0"/>
              <a:t> </a:t>
            </a:r>
            <a:r>
              <a:rPr lang="en-GB" sz="2000" dirty="0" err="1"/>
              <a:t>дисциплинама</a:t>
            </a:r>
            <a:r>
              <a:rPr lang="en-GB" sz="2000" dirty="0"/>
              <a:t>. </a:t>
            </a:r>
            <a:r>
              <a:rPr lang="en-GB" sz="2000" dirty="0" err="1"/>
              <a:t>Критичко</a:t>
            </a:r>
            <a:r>
              <a:rPr lang="en-GB" sz="2000" dirty="0"/>
              <a:t> </a:t>
            </a:r>
            <a:r>
              <a:rPr lang="en-GB" sz="2000" dirty="0" err="1"/>
              <a:t>мишљење</a:t>
            </a:r>
            <a:r>
              <a:rPr lang="en-GB" sz="2000" dirty="0"/>
              <a:t> </a:t>
            </a:r>
            <a:r>
              <a:rPr lang="en-GB" sz="2000" dirty="0" err="1"/>
              <a:t>укључује</a:t>
            </a:r>
            <a:r>
              <a:rPr lang="en-GB" sz="2000" dirty="0"/>
              <a:t> </a:t>
            </a:r>
            <a:r>
              <a:rPr lang="en-GB" sz="2000" dirty="0" err="1"/>
              <a:t>способност</a:t>
            </a:r>
            <a:r>
              <a:rPr lang="en-GB" sz="2000" dirty="0"/>
              <a:t> </a:t>
            </a:r>
            <a:r>
              <a:rPr lang="en-GB" sz="2000" dirty="0" err="1"/>
              <a:t>анализе</a:t>
            </a:r>
            <a:r>
              <a:rPr lang="en-GB" sz="2000" dirty="0"/>
              <a:t> </a:t>
            </a:r>
            <a:r>
              <a:rPr lang="en-GB" sz="2000" dirty="0" err="1"/>
              <a:t>информација</a:t>
            </a:r>
            <a:r>
              <a:rPr lang="en-GB" sz="2000" dirty="0"/>
              <a:t> и </a:t>
            </a:r>
            <a:r>
              <a:rPr lang="en-GB" sz="2000" dirty="0" err="1"/>
              <a:t>аргумената</a:t>
            </a:r>
            <a:r>
              <a:rPr lang="en-GB" sz="2000" dirty="0"/>
              <a:t>, </a:t>
            </a:r>
            <a:r>
              <a:rPr lang="en-GB" sz="2000" dirty="0" err="1"/>
              <a:t>идентификовања</a:t>
            </a:r>
            <a:r>
              <a:rPr lang="en-GB" sz="2000" dirty="0"/>
              <a:t> </a:t>
            </a:r>
            <a:r>
              <a:rPr lang="en-GB" sz="2000" dirty="0" err="1"/>
              <a:t>претпоставки</a:t>
            </a:r>
            <a:r>
              <a:rPr lang="en-GB" sz="2000" dirty="0"/>
              <a:t>, </a:t>
            </a:r>
            <a:r>
              <a:rPr lang="en-GB" sz="2000" dirty="0" err="1"/>
              <a:t>процене</a:t>
            </a:r>
            <a:r>
              <a:rPr lang="en-GB" sz="2000" dirty="0"/>
              <a:t> </a:t>
            </a:r>
            <a:r>
              <a:rPr lang="en-GB" sz="2000" dirty="0" err="1"/>
              <a:t>доказа</a:t>
            </a:r>
            <a:r>
              <a:rPr lang="en-GB" sz="2000" dirty="0"/>
              <a:t> и </a:t>
            </a:r>
            <a:r>
              <a:rPr lang="en-GB" sz="2000" dirty="0" err="1"/>
              <a:t>конструисања</a:t>
            </a:r>
            <a:r>
              <a:rPr lang="en-GB" sz="2000" dirty="0"/>
              <a:t> </a:t>
            </a:r>
            <a:r>
              <a:rPr lang="en-GB" sz="2000" dirty="0" err="1"/>
              <a:t>аргументованих</a:t>
            </a:r>
            <a:r>
              <a:rPr lang="en-GB" sz="2000" dirty="0"/>
              <a:t> </a:t>
            </a:r>
            <a:r>
              <a:rPr lang="en-GB" sz="2000" dirty="0" err="1"/>
              <a:t>закључака</a:t>
            </a:r>
            <a:r>
              <a:rPr lang="en-GB" sz="2000" dirty="0"/>
              <a:t>. </a:t>
            </a:r>
            <a:r>
              <a:rPr lang="en-GB" sz="2000" dirty="0" err="1"/>
              <a:t>Решавање</a:t>
            </a:r>
            <a:r>
              <a:rPr lang="en-GB" sz="2000" dirty="0"/>
              <a:t> </a:t>
            </a:r>
            <a:r>
              <a:rPr lang="en-GB" sz="2000" dirty="0" err="1"/>
              <a:t>проблема</a:t>
            </a:r>
            <a:r>
              <a:rPr lang="en-GB" sz="2000" dirty="0"/>
              <a:t> </a:t>
            </a:r>
            <a:r>
              <a:rPr lang="en-GB" sz="2000" dirty="0" err="1"/>
              <a:t>је</a:t>
            </a:r>
            <a:r>
              <a:rPr lang="en-GB" sz="2000" dirty="0"/>
              <a:t>, с </a:t>
            </a:r>
            <a:r>
              <a:rPr lang="en-GB" sz="2000" dirty="0" err="1"/>
              <a:t>друге</a:t>
            </a:r>
            <a:r>
              <a:rPr lang="en-GB" sz="2000" dirty="0"/>
              <a:t> </a:t>
            </a:r>
            <a:r>
              <a:rPr lang="en-GB" sz="2000" dirty="0" err="1"/>
              <a:t>стране</a:t>
            </a:r>
            <a:r>
              <a:rPr lang="en-GB" sz="2000" dirty="0"/>
              <a:t>, </a:t>
            </a:r>
            <a:r>
              <a:rPr lang="en-GB" sz="2000" dirty="0" err="1"/>
              <a:t>процес</a:t>
            </a:r>
            <a:r>
              <a:rPr lang="en-GB" sz="2000" dirty="0"/>
              <a:t> </a:t>
            </a:r>
            <a:r>
              <a:rPr lang="en-GB" sz="2000" dirty="0" err="1"/>
              <a:t>идентификације</a:t>
            </a:r>
            <a:r>
              <a:rPr lang="en-GB" sz="2000" dirty="0"/>
              <a:t> </a:t>
            </a:r>
            <a:r>
              <a:rPr lang="en-GB" sz="2000" dirty="0" err="1"/>
              <a:t>сложених</a:t>
            </a:r>
            <a:r>
              <a:rPr lang="en-GB" sz="2000" dirty="0"/>
              <a:t> </a:t>
            </a:r>
            <a:r>
              <a:rPr lang="en-GB" sz="2000" dirty="0" err="1"/>
              <a:t>проблема</a:t>
            </a:r>
            <a:r>
              <a:rPr lang="en-GB" sz="2000" dirty="0"/>
              <a:t> и </a:t>
            </a:r>
            <a:r>
              <a:rPr lang="en-GB" sz="2000" dirty="0" err="1"/>
              <a:t>имплементације</a:t>
            </a:r>
            <a:r>
              <a:rPr lang="en-GB" sz="2000" dirty="0"/>
              <a:t> </a:t>
            </a:r>
            <a:r>
              <a:rPr lang="en-GB" sz="2000" dirty="0" err="1"/>
              <a:t>ефикасних</a:t>
            </a:r>
            <a:r>
              <a:rPr lang="en-GB" sz="2000" dirty="0"/>
              <a:t> </a:t>
            </a:r>
            <a:r>
              <a:rPr lang="en-GB" sz="2000" dirty="0" err="1"/>
              <a:t>решења</a:t>
            </a:r>
            <a:r>
              <a:rPr lang="en-GB" sz="2000" dirty="0"/>
              <a:t>.</a:t>
            </a:r>
          </a:p>
          <a:p>
            <a:pPr algn="just" rtl="0">
              <a:lnSpc>
                <a:spcPts val="2440"/>
              </a:lnSpc>
            </a:pPr>
            <a:endParaRPr lang="en-GB" sz="2000" dirty="0"/>
          </a:p>
          <a:p>
            <a:pPr algn="just" rtl="0">
              <a:lnSpc>
                <a:spcPts val="2440"/>
              </a:lnSpc>
            </a:pPr>
            <a:r>
              <a:rPr lang="en-GB" sz="2000" dirty="0" err="1"/>
              <a:t>Заједно</a:t>
            </a:r>
            <a:r>
              <a:rPr lang="en-GB" sz="2000" dirty="0"/>
              <a:t>, </a:t>
            </a:r>
            <a:r>
              <a:rPr lang="en-GB" sz="2000" dirty="0" err="1"/>
              <a:t>ове</a:t>
            </a:r>
            <a:r>
              <a:rPr lang="en-GB" sz="2000" dirty="0"/>
              <a:t> </a:t>
            </a:r>
            <a:r>
              <a:rPr lang="en-GB" sz="2000" dirty="0" err="1"/>
              <a:t>вештине</a:t>
            </a:r>
            <a:r>
              <a:rPr lang="en-GB" sz="2000" dirty="0"/>
              <a:t> </a:t>
            </a:r>
            <a:r>
              <a:rPr lang="en-GB" sz="2000" dirty="0" err="1"/>
              <a:t>оснажују</a:t>
            </a:r>
            <a:r>
              <a:rPr lang="en-GB" sz="2000" dirty="0"/>
              <a:t> </a:t>
            </a:r>
            <a:r>
              <a:rPr lang="en-GB" sz="2000" dirty="0" err="1"/>
              <a:t>ученике</a:t>
            </a:r>
            <a:r>
              <a:rPr lang="sr-Cyrl-RS" sz="2000" dirty="0"/>
              <a:t>/студенте</a:t>
            </a:r>
            <a:r>
              <a:rPr lang="en-GB" sz="2000" dirty="0"/>
              <a:t> </a:t>
            </a:r>
            <a:r>
              <a:rPr lang="en-GB" sz="2000" dirty="0" err="1"/>
              <a:t>да</a:t>
            </a:r>
            <a:r>
              <a:rPr lang="en-GB" sz="2000" dirty="0"/>
              <a:t> </a:t>
            </a:r>
            <a:r>
              <a:rPr lang="en-GB" sz="2000" dirty="0" err="1"/>
              <a:t>се</a:t>
            </a:r>
            <a:r>
              <a:rPr lang="en-GB" sz="2000" dirty="0"/>
              <a:t> </a:t>
            </a:r>
            <a:r>
              <a:rPr lang="en-GB" sz="2000" dirty="0" err="1"/>
              <a:t>крећу</a:t>
            </a:r>
            <a:r>
              <a:rPr lang="en-GB" sz="2000" dirty="0"/>
              <a:t> </a:t>
            </a:r>
            <a:r>
              <a:rPr lang="en-GB" sz="2000" dirty="0" err="1"/>
              <a:t>кроз</a:t>
            </a:r>
            <a:r>
              <a:rPr lang="en-GB" sz="2000" dirty="0"/>
              <a:t> </a:t>
            </a:r>
            <a:r>
              <a:rPr lang="en-GB" sz="2000" dirty="0" err="1"/>
              <a:t>сложеност</a:t>
            </a:r>
            <a:r>
              <a:rPr lang="en-GB" sz="2000" dirty="0"/>
              <a:t> </a:t>
            </a:r>
            <a:r>
              <a:rPr lang="en-GB" sz="2000" dirty="0" err="1"/>
              <a:t>савременог</a:t>
            </a:r>
            <a:r>
              <a:rPr lang="en-GB" sz="2000" dirty="0"/>
              <a:t> </a:t>
            </a:r>
            <a:r>
              <a:rPr lang="en-GB" sz="2000" dirty="0" err="1"/>
              <a:t>света</a:t>
            </a:r>
            <a:r>
              <a:rPr lang="en-GB" sz="2000" dirty="0"/>
              <a:t> </a:t>
            </a:r>
            <a:r>
              <a:rPr lang="en-GB" sz="2000" dirty="0" err="1"/>
              <a:t>са</a:t>
            </a:r>
            <a:r>
              <a:rPr lang="en-GB" sz="2000" dirty="0"/>
              <a:t> </a:t>
            </a:r>
            <a:r>
              <a:rPr lang="en-GB" sz="2000" dirty="0" err="1"/>
              <a:t>самопоуздањем</a:t>
            </a:r>
            <a:r>
              <a:rPr lang="en-GB" sz="2000" dirty="0"/>
              <a:t> и </a:t>
            </a:r>
            <a:r>
              <a:rPr lang="en-GB" sz="2000" dirty="0" err="1"/>
              <a:t>креативношћу</a:t>
            </a:r>
            <a:r>
              <a:rPr lang="en-GB" sz="2000" dirty="0"/>
              <a:t>. </a:t>
            </a:r>
            <a:r>
              <a:rPr lang="en-GB" sz="2000" dirty="0" err="1"/>
              <a:t>Иновативне</a:t>
            </a:r>
            <a:r>
              <a:rPr lang="en-GB" sz="2000" dirty="0"/>
              <a:t> </a:t>
            </a:r>
            <a:r>
              <a:rPr lang="en-GB" sz="2000" dirty="0" err="1"/>
              <a:t>педагошке</a:t>
            </a:r>
            <a:r>
              <a:rPr lang="en-GB" sz="2000" dirty="0"/>
              <a:t> </a:t>
            </a:r>
            <a:r>
              <a:rPr lang="en-GB" sz="2000" dirty="0" err="1"/>
              <a:t>стратегије</a:t>
            </a:r>
            <a:r>
              <a:rPr lang="en-GB" sz="2000" dirty="0"/>
              <a:t>, </a:t>
            </a:r>
            <a:r>
              <a:rPr lang="en-GB" sz="2000" dirty="0" err="1"/>
              <a:t>као</a:t>
            </a:r>
            <a:r>
              <a:rPr lang="en-GB" sz="2000" dirty="0"/>
              <a:t> </a:t>
            </a:r>
            <a:r>
              <a:rPr lang="en-GB" sz="2000" dirty="0" err="1"/>
              <a:t>што</a:t>
            </a:r>
            <a:r>
              <a:rPr lang="en-GB" sz="2000" dirty="0"/>
              <a:t> </a:t>
            </a:r>
            <a:r>
              <a:rPr lang="en-GB" sz="2000" dirty="0" err="1"/>
              <a:t>су</a:t>
            </a:r>
            <a:r>
              <a:rPr lang="en-GB" sz="2000" dirty="0"/>
              <a:t> </a:t>
            </a:r>
            <a:r>
              <a:rPr lang="en-GB" sz="2000" dirty="0" err="1"/>
              <a:t>учење</a:t>
            </a:r>
            <a:r>
              <a:rPr lang="en-GB" sz="2000" dirty="0"/>
              <a:t> </a:t>
            </a:r>
            <a:r>
              <a:rPr lang="en-GB" sz="2000" dirty="0" err="1"/>
              <a:t>засновано</a:t>
            </a:r>
            <a:r>
              <a:rPr lang="en-GB" sz="2000" dirty="0"/>
              <a:t> </a:t>
            </a:r>
            <a:r>
              <a:rPr lang="en-GB" sz="2000" dirty="0" err="1"/>
              <a:t>на</a:t>
            </a:r>
            <a:r>
              <a:rPr lang="en-GB" sz="2000" dirty="0"/>
              <a:t> </a:t>
            </a:r>
            <a:r>
              <a:rPr lang="en-GB" sz="2000" dirty="0" err="1"/>
              <a:t>проблемима</a:t>
            </a:r>
            <a:r>
              <a:rPr lang="en-GB" sz="2000" dirty="0"/>
              <a:t> и </a:t>
            </a:r>
            <a:r>
              <a:rPr lang="en-GB" sz="2000" dirty="0" err="1"/>
              <a:t>учење</a:t>
            </a:r>
            <a:r>
              <a:rPr lang="en-GB" sz="2000" dirty="0"/>
              <a:t> </a:t>
            </a:r>
            <a:r>
              <a:rPr lang="en-GB" sz="2000" dirty="0" err="1"/>
              <a:t>засновано</a:t>
            </a:r>
            <a:r>
              <a:rPr lang="en-GB" sz="2000" dirty="0"/>
              <a:t> </a:t>
            </a:r>
            <a:r>
              <a:rPr lang="en-GB" sz="2000" dirty="0" err="1"/>
              <a:t>на</a:t>
            </a:r>
            <a:r>
              <a:rPr lang="en-GB" sz="2000" dirty="0"/>
              <a:t> </a:t>
            </a:r>
            <a:r>
              <a:rPr lang="en-GB" sz="2000" dirty="0" err="1"/>
              <a:t>упитима</a:t>
            </a:r>
            <a:r>
              <a:rPr lang="en-GB" sz="2000" dirty="0"/>
              <a:t>, </a:t>
            </a:r>
            <a:r>
              <a:rPr lang="en-GB" sz="2000" dirty="0" err="1"/>
              <a:t>су</a:t>
            </a:r>
            <a:r>
              <a:rPr lang="en-GB" sz="2000" dirty="0"/>
              <a:t> </a:t>
            </a:r>
            <a:r>
              <a:rPr lang="en-GB" sz="2000" dirty="0" err="1"/>
              <a:t>на</a:t>
            </a:r>
            <a:r>
              <a:rPr lang="en-GB" sz="2000" dirty="0"/>
              <a:t> </a:t>
            </a:r>
            <a:r>
              <a:rPr lang="en-GB" sz="2000" dirty="0" err="1"/>
              <a:t>челу</a:t>
            </a:r>
            <a:r>
              <a:rPr lang="en-GB" sz="2000" dirty="0"/>
              <a:t> </a:t>
            </a:r>
            <a:r>
              <a:rPr lang="en-GB" sz="2000" dirty="0" err="1"/>
              <a:t>ове</a:t>
            </a:r>
            <a:r>
              <a:rPr lang="en-GB" sz="2000" dirty="0"/>
              <a:t> </a:t>
            </a:r>
            <a:r>
              <a:rPr lang="en-GB" sz="2000" dirty="0" err="1"/>
              <a:t>образовне</a:t>
            </a:r>
            <a:r>
              <a:rPr lang="en-GB" sz="2000" dirty="0"/>
              <a:t> </a:t>
            </a:r>
            <a:r>
              <a:rPr lang="en-GB" sz="2000" dirty="0" err="1"/>
              <a:t>промене</a:t>
            </a:r>
            <a:r>
              <a:rPr lang="en-GB" sz="2000" dirty="0"/>
              <a:t>, </a:t>
            </a:r>
            <a:r>
              <a:rPr lang="en-GB" sz="2000" dirty="0" err="1"/>
              <a:t>пружајући</a:t>
            </a:r>
            <a:r>
              <a:rPr lang="en-GB" sz="2000" dirty="0"/>
              <a:t> </a:t>
            </a:r>
            <a:r>
              <a:rPr lang="en-GB" sz="2000" dirty="0" err="1"/>
              <a:t>оквире</a:t>
            </a:r>
            <a:r>
              <a:rPr lang="en-GB" sz="2000" dirty="0"/>
              <a:t> </a:t>
            </a:r>
            <a:r>
              <a:rPr lang="en-GB" sz="2000" dirty="0" err="1"/>
              <a:t>који</a:t>
            </a:r>
            <a:r>
              <a:rPr lang="en-GB" sz="2000" dirty="0"/>
              <a:t> </a:t>
            </a:r>
            <a:r>
              <a:rPr lang="en-GB" sz="2000" dirty="0" err="1"/>
              <a:t>подстичу</a:t>
            </a:r>
            <a:r>
              <a:rPr lang="en-GB" sz="2000" dirty="0"/>
              <a:t> </a:t>
            </a:r>
            <a:r>
              <a:rPr lang="en-GB" sz="2000" dirty="0" err="1"/>
              <a:t>ученике</a:t>
            </a:r>
            <a:r>
              <a:rPr lang="sr-Cyrl-RS" sz="2000" dirty="0"/>
              <a:t>/студенте</a:t>
            </a:r>
            <a:r>
              <a:rPr lang="en-GB" sz="2000" dirty="0"/>
              <a:t> д</a:t>
            </a:r>
            <a:r>
              <a:rPr lang="sr-Cyrl-RS" sz="2000" dirty="0"/>
              <a:t>а истражују</a:t>
            </a:r>
            <a:r>
              <a:rPr lang="en-GB" sz="2000" dirty="0"/>
              <a:t>, </a:t>
            </a:r>
            <a:r>
              <a:rPr lang="en-GB" sz="2000" dirty="0" err="1"/>
              <a:t>анализирају</a:t>
            </a:r>
            <a:r>
              <a:rPr lang="en-GB" sz="2000" dirty="0"/>
              <a:t> и </a:t>
            </a:r>
            <a:r>
              <a:rPr lang="en-GB" sz="2000" dirty="0" err="1"/>
              <a:t>решавају</a:t>
            </a:r>
            <a:r>
              <a:rPr lang="en-GB" sz="2000" dirty="0"/>
              <a:t> </a:t>
            </a:r>
            <a:r>
              <a:rPr lang="en-GB" sz="2000" dirty="0" err="1"/>
              <a:t>проблеме</a:t>
            </a:r>
            <a:r>
              <a:rPr lang="en-GB" sz="2000" dirty="0"/>
              <a:t> </a:t>
            </a:r>
            <a:r>
              <a:rPr lang="en-GB" sz="2000" dirty="0" err="1"/>
              <a:t>из</a:t>
            </a:r>
            <a:r>
              <a:rPr lang="en-GB" sz="2000" dirty="0"/>
              <a:t> </a:t>
            </a:r>
            <a:r>
              <a:rPr lang="en-GB" sz="2000" dirty="0" err="1"/>
              <a:t>стварног</a:t>
            </a:r>
            <a:r>
              <a:rPr lang="en-GB" sz="2000" dirty="0"/>
              <a:t> </a:t>
            </a:r>
            <a:r>
              <a:rPr lang="en-GB" sz="2000" dirty="0" err="1"/>
              <a:t>света</a:t>
            </a:r>
            <a:r>
              <a:rPr lang="en-GB" sz="2000" dirty="0"/>
              <a:t>. </a:t>
            </a:r>
            <a:r>
              <a:rPr lang="en-GB" sz="2000" dirty="0" err="1"/>
              <a:t>Интеграцијом</a:t>
            </a:r>
            <a:r>
              <a:rPr lang="en-GB" sz="2000" dirty="0"/>
              <a:t> </a:t>
            </a:r>
            <a:r>
              <a:rPr lang="en-GB" sz="2000" dirty="0" err="1"/>
              <a:t>ових</a:t>
            </a:r>
            <a:r>
              <a:rPr lang="en-GB" sz="2000" dirty="0"/>
              <a:t> </a:t>
            </a:r>
            <a:r>
              <a:rPr lang="en-GB" sz="2000" dirty="0" err="1"/>
              <a:t>приступа</a:t>
            </a:r>
            <a:r>
              <a:rPr lang="en-GB" sz="2000" dirty="0"/>
              <a:t> у </a:t>
            </a:r>
            <a:r>
              <a:rPr lang="en-GB" sz="2000" dirty="0" err="1"/>
              <a:t>наставни</a:t>
            </a:r>
            <a:r>
              <a:rPr lang="en-GB" sz="2000" dirty="0"/>
              <a:t> </a:t>
            </a:r>
            <a:r>
              <a:rPr lang="en-GB" sz="2000" dirty="0" err="1"/>
              <a:t>план</a:t>
            </a:r>
            <a:r>
              <a:rPr lang="en-GB" sz="2000" dirty="0"/>
              <a:t> и </a:t>
            </a:r>
            <a:r>
              <a:rPr lang="en-GB" sz="2000" dirty="0" err="1"/>
              <a:t>програм</a:t>
            </a:r>
            <a:r>
              <a:rPr lang="en-GB" sz="2000" dirty="0"/>
              <a:t>, </a:t>
            </a:r>
            <a:r>
              <a:rPr lang="en-GB" sz="2000" dirty="0" err="1"/>
              <a:t>наставници</a:t>
            </a:r>
            <a:r>
              <a:rPr lang="sr-Cyrl-RS" sz="2000" dirty="0"/>
              <a:t>/професори</a:t>
            </a:r>
            <a:r>
              <a:rPr lang="en-GB" sz="2000" dirty="0"/>
              <a:t> </a:t>
            </a:r>
            <a:r>
              <a:rPr lang="en-GB" sz="2000" dirty="0" err="1"/>
              <a:t>могу</a:t>
            </a:r>
            <a:r>
              <a:rPr lang="en-GB" sz="2000" dirty="0"/>
              <a:t> </a:t>
            </a:r>
            <a:r>
              <a:rPr lang="en-GB" sz="2000" dirty="0" err="1"/>
              <a:t>да</a:t>
            </a:r>
            <a:r>
              <a:rPr lang="en-GB" sz="2000" dirty="0"/>
              <a:t> </a:t>
            </a:r>
            <a:r>
              <a:rPr lang="en-GB" sz="2000" dirty="0" err="1"/>
              <a:t>створе</a:t>
            </a:r>
            <a:r>
              <a:rPr lang="en-GB" sz="2000" dirty="0"/>
              <a:t> </a:t>
            </a:r>
            <a:r>
              <a:rPr lang="en-GB" sz="2000" dirty="0" err="1"/>
              <a:t>динамично</a:t>
            </a:r>
            <a:r>
              <a:rPr lang="en-GB" sz="2000" dirty="0"/>
              <a:t> </a:t>
            </a:r>
            <a:r>
              <a:rPr lang="en-GB" sz="2000" dirty="0" err="1"/>
              <a:t>окружење</a:t>
            </a:r>
            <a:r>
              <a:rPr lang="en-GB" sz="2000" dirty="0"/>
              <a:t> </a:t>
            </a:r>
            <a:r>
              <a:rPr lang="en-GB" sz="2000" dirty="0" err="1"/>
              <a:t>за</a:t>
            </a:r>
            <a:r>
              <a:rPr lang="en-GB" sz="2000" dirty="0"/>
              <a:t> </a:t>
            </a:r>
            <a:r>
              <a:rPr lang="en-GB" sz="2000" dirty="0" err="1"/>
              <a:t>учење</a:t>
            </a:r>
            <a:r>
              <a:rPr lang="en-GB" sz="2000" dirty="0"/>
              <a:t> </a:t>
            </a:r>
            <a:r>
              <a:rPr lang="en-GB" sz="2000" dirty="0" err="1"/>
              <a:t>које</a:t>
            </a:r>
            <a:r>
              <a:rPr lang="en-GB" sz="2000" dirty="0"/>
              <a:t> </a:t>
            </a:r>
            <a:r>
              <a:rPr lang="en-GB" sz="2000" dirty="0" err="1"/>
              <a:t>не</a:t>
            </a:r>
            <a:r>
              <a:rPr lang="en-GB" sz="2000" dirty="0"/>
              <a:t> </a:t>
            </a:r>
            <a:r>
              <a:rPr lang="en-GB" sz="2000" dirty="0" err="1"/>
              <a:t>само</a:t>
            </a:r>
            <a:r>
              <a:rPr lang="en-GB" sz="2000" dirty="0"/>
              <a:t> </a:t>
            </a:r>
            <a:r>
              <a:rPr lang="en-GB" sz="2000" dirty="0" err="1"/>
              <a:t>да</a:t>
            </a:r>
            <a:r>
              <a:rPr lang="en-GB" sz="2000" dirty="0"/>
              <a:t> </a:t>
            </a:r>
            <a:r>
              <a:rPr lang="en-GB" sz="2000" dirty="0" err="1"/>
              <a:t>преноси</a:t>
            </a:r>
            <a:r>
              <a:rPr lang="en-GB" sz="2000" dirty="0"/>
              <a:t> </a:t>
            </a:r>
            <a:r>
              <a:rPr lang="en-GB" sz="2000" dirty="0" err="1"/>
              <a:t>знање</a:t>
            </a:r>
            <a:r>
              <a:rPr lang="en-GB" sz="2000" dirty="0"/>
              <a:t> </a:t>
            </a:r>
            <a:r>
              <a:rPr lang="en-GB" sz="2000" dirty="0" err="1"/>
              <a:t>већ</a:t>
            </a:r>
            <a:r>
              <a:rPr lang="en-GB" sz="2000" dirty="0"/>
              <a:t> и </a:t>
            </a:r>
            <a:r>
              <a:rPr lang="en-GB" sz="2000" dirty="0" err="1"/>
              <a:t>негује</a:t>
            </a:r>
            <a:r>
              <a:rPr lang="en-GB" sz="2000" dirty="0"/>
              <a:t> </a:t>
            </a:r>
            <a:r>
              <a:rPr lang="en-GB" sz="2000" dirty="0" err="1"/>
              <a:t>критички</a:t>
            </a:r>
            <a:r>
              <a:rPr lang="en-GB" sz="2000" dirty="0"/>
              <a:t> и </a:t>
            </a:r>
            <a:r>
              <a:rPr lang="en-GB" sz="2000" dirty="0" err="1"/>
              <a:t>аналитички</a:t>
            </a:r>
            <a:r>
              <a:rPr lang="en-GB" sz="2000" dirty="0"/>
              <a:t> </a:t>
            </a:r>
            <a:r>
              <a:rPr lang="en-GB" sz="2000" dirty="0" err="1"/>
              <a:t>начин</a:t>
            </a:r>
            <a:r>
              <a:rPr lang="en-GB" sz="2000" dirty="0"/>
              <a:t> </a:t>
            </a:r>
            <a:r>
              <a:rPr lang="en-GB" sz="2000" dirty="0" err="1"/>
              <a:t>размишљања</a:t>
            </a:r>
            <a:r>
              <a:rPr lang="en-GB" sz="2000" dirty="0"/>
              <a:t> </a:t>
            </a:r>
            <a:r>
              <a:rPr lang="en-GB" sz="2000" dirty="0" err="1"/>
              <a:t>неопходан</a:t>
            </a:r>
            <a:r>
              <a:rPr lang="en-GB" sz="2000" dirty="0"/>
              <a:t> </a:t>
            </a:r>
            <a:r>
              <a:rPr lang="en-GB" sz="2000" dirty="0" err="1"/>
              <a:t>за</a:t>
            </a:r>
            <a:r>
              <a:rPr lang="en-GB" sz="2000" dirty="0"/>
              <a:t> 21. </a:t>
            </a:r>
            <a:r>
              <a:rPr lang="en-GB" sz="2000" dirty="0" err="1"/>
              <a:t>век</a:t>
            </a:r>
            <a:r>
              <a:rPr lang="en-GB" sz="2000" dirty="0"/>
              <a:t>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FCCA58-E6AE-D030-CB6C-0809439C7D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118882" y="55660"/>
            <a:ext cx="9497059" cy="1014036"/>
          </a:xfrm>
          <a:gradFill flip="none" rotWithShape="1">
            <a:gsLst>
              <a:gs pos="99000">
                <a:srgbClr val="1C1442"/>
              </a:gs>
              <a:gs pos="14000">
                <a:srgbClr val="186BA8"/>
              </a:gs>
              <a:gs pos="68000">
                <a:srgbClr val="8A206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ctr"/>
          <a:lstStyle/>
          <a:p>
            <a:pPr algn="l" rtl="0"/>
            <a:r>
              <a:rPr lang="en-GB" sz="3200" dirty="0" err="1">
                <a:solidFill>
                  <a:schemeClr val="bg1"/>
                </a:solidFill>
              </a:rPr>
              <a:t>Стратегије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за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подстицање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критичког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мишљења</a:t>
            </a:r>
            <a:r>
              <a:rPr lang="en-GB" sz="3200" dirty="0">
                <a:solidFill>
                  <a:schemeClr val="bg1"/>
                </a:solidFill>
              </a:rPr>
              <a:t> и </a:t>
            </a:r>
            <a:r>
              <a:rPr lang="en-GB" sz="3200" dirty="0" err="1">
                <a:solidFill>
                  <a:schemeClr val="bg1"/>
                </a:solidFill>
              </a:rPr>
              <a:t>решавања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проблема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BC65BD6-5C07-465C-464E-356322CA048C}"/>
              </a:ext>
            </a:extLst>
          </p:cNvPr>
          <p:cNvSpPr txBox="1">
            <a:spLocks/>
          </p:cNvSpPr>
          <p:nvPr/>
        </p:nvSpPr>
        <p:spPr>
          <a:xfrm>
            <a:off x="1193353" y="4821566"/>
            <a:ext cx="1831508" cy="1358352"/>
          </a:xfrm>
          <a:prstGeom prst="rect">
            <a:avLst/>
          </a:prstGeom>
        </p:spPr>
        <p:txBody>
          <a:bodyPr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9600" b="1">
                <a:solidFill>
                  <a:schemeClr val="bg1"/>
                </a:solidFill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4028772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gazine Layout 01 - AE_CA_v4" id="{F9D5F4D5-9454-45C5-AFC0-38A7887A0E87}" vid="{A7535069-094F-4B33-8094-ED35EDC7CF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D2295954AF1042ACC23876AF319FBF" ma:contentTypeVersion="16" ma:contentTypeDescription="Create a new document." ma:contentTypeScope="" ma:versionID="f28d89e83c69f0a3c9d560bcfccc4c52">
  <xsd:schema xmlns:xsd="http://www.w3.org/2001/XMLSchema" xmlns:xs="http://www.w3.org/2001/XMLSchema" xmlns:p="http://schemas.microsoft.com/office/2006/metadata/properties" xmlns:ns2="1e5ca055-2fcb-431f-9f0c-13148e81002f" xmlns:ns3="478cfa9a-b818-4e35-b564-971bd04e2ab8" targetNamespace="http://schemas.microsoft.com/office/2006/metadata/properties" ma:root="true" ma:fieldsID="d7a1d0ac65e731a00ee01e87b2778442" ns2:_="" ns3:_="">
    <xsd:import namespace="1e5ca055-2fcb-431f-9f0c-13148e81002f"/>
    <xsd:import namespace="478cfa9a-b818-4e35-b564-971bd04e2a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5ca055-2fcb-431f-9f0c-13148e8100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32bf106-b365-443e-bdf9-9561cb4f30d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8cfa9a-b818-4e35-b564-971bd04e2ab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0516d3d-1bfe-44fe-867d-95fe1bd01696}" ma:internalName="TaxCatchAll" ma:showField="CatchAllData" ma:web="478cfa9a-b818-4e35-b564-971bd04e2a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1e5ca055-2fcb-431f-9f0c-13148e81002f" xsi:nil="true"/>
    <lcf76f155ced4ddcb4097134ff3c332f xmlns="1e5ca055-2fcb-431f-9f0c-13148e81002f">
      <Terms xmlns="http://schemas.microsoft.com/office/infopath/2007/PartnerControls"/>
    </lcf76f155ced4ddcb4097134ff3c332f>
    <TaxCatchAll xmlns="478cfa9a-b818-4e35-b564-971bd04e2ab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6E560F-4BA7-4BB6-B943-BEDA3698188F}">
  <ds:schemaRefs>
    <ds:schemaRef ds:uri="1e5ca055-2fcb-431f-9f0c-13148e81002f"/>
    <ds:schemaRef ds:uri="478cfa9a-b818-4e35-b564-971bd04e2ab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69AD2B3-D789-4FC7-A14D-89ADA76B73A8}">
  <ds:schemaRefs>
    <ds:schemaRef ds:uri="http://schemas.microsoft.com/office/2006/documentManagement/types"/>
    <ds:schemaRef ds:uri="http://purl.org/dc/dcmitype/"/>
    <ds:schemaRef ds:uri="http://purl.org/dc/elements/1.1/"/>
    <ds:schemaRef ds:uri="http://www.w3.org/XML/1998/namespace"/>
    <ds:schemaRef ds:uri="478cfa9a-b818-4e35-b564-971bd04e2ab8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1e5ca055-2fcb-431f-9f0c-13148e81002f"/>
  </ds:schemaRefs>
</ds:datastoreItem>
</file>

<file path=customXml/itemProps3.xml><?xml version="1.0" encoding="utf-8"?>
<ds:datastoreItem xmlns:ds="http://schemas.openxmlformats.org/officeDocument/2006/customXml" ds:itemID="{B39800E7-4362-4A70-9B48-B5AE1C9F476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Magazine layout</Template>
  <TotalTime>452</TotalTime>
  <Words>6987</Words>
  <Application>Microsoft Office PowerPoint</Application>
  <PresentationFormat>Widescreen</PresentationFormat>
  <Paragraphs>395</Paragraphs>
  <Slides>53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9" baseType="lpstr">
      <vt:lpstr>Arial</vt:lpstr>
      <vt:lpstr>Calibri</vt:lpstr>
      <vt:lpstr>Montserrat</vt:lpstr>
      <vt:lpstr>Söhne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Front cover</dc:title>
  <dc:creator>Samantha Carty</dc:creator>
  <cp:lastModifiedBy>Sinisa Djurasevic</cp:lastModifiedBy>
  <cp:revision>49</cp:revision>
  <dcterms:created xsi:type="dcterms:W3CDTF">2021-06-15T11:45:52Z</dcterms:created>
  <dcterms:modified xsi:type="dcterms:W3CDTF">2024-06-17T09:37:01Z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0x0101005F02E0EF7D44C04B9FA644DBFF45FF6A</vt:lpwstr>
  </property>
  <property fmtid="{D5CDD505-2E9C-101B-9397-08002B2CF9AE}" pid="3" name="MediaServiceImageTags">
    <vt:lpwstr/>
  </property>
</Properties>
</file>