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690" r:id="rId5"/>
    <p:sldId id="695" r:id="rId6"/>
    <p:sldId id="734" r:id="rId7"/>
    <p:sldId id="733" r:id="rId8"/>
    <p:sldId id="678" r:id="rId9"/>
    <p:sldId id="744" r:id="rId10"/>
    <p:sldId id="699" r:id="rId11"/>
    <p:sldId id="731" r:id="rId12"/>
    <p:sldId id="738" r:id="rId13"/>
    <p:sldId id="739" r:id="rId14"/>
    <p:sldId id="743" r:id="rId15"/>
    <p:sldId id="735" r:id="rId16"/>
    <p:sldId id="741" r:id="rId17"/>
    <p:sldId id="745" r:id="rId18"/>
    <p:sldId id="763" r:id="rId19"/>
    <p:sldId id="742" r:id="rId20"/>
    <p:sldId id="764" r:id="rId21"/>
    <p:sldId id="747" r:id="rId22"/>
    <p:sldId id="746" r:id="rId23"/>
    <p:sldId id="768" r:id="rId24"/>
    <p:sldId id="728" r:id="rId25"/>
    <p:sldId id="737" r:id="rId26"/>
    <p:sldId id="727" r:id="rId27"/>
    <p:sldId id="694" r:id="rId28"/>
    <p:sldId id="696" r:id="rId29"/>
    <p:sldId id="750" r:id="rId30"/>
    <p:sldId id="751" r:id="rId31"/>
    <p:sldId id="752" r:id="rId32"/>
    <p:sldId id="753" r:id="rId33"/>
    <p:sldId id="749" r:id="rId34"/>
    <p:sldId id="748" r:id="rId35"/>
    <p:sldId id="765" r:id="rId36"/>
    <p:sldId id="766" r:id="rId37"/>
    <p:sldId id="767" r:id="rId38"/>
    <p:sldId id="759" r:id="rId39"/>
    <p:sldId id="756" r:id="rId40"/>
    <p:sldId id="769" r:id="rId41"/>
    <p:sldId id="754" r:id="rId42"/>
    <p:sldId id="755" r:id="rId43"/>
    <p:sldId id="757" r:id="rId44"/>
    <p:sldId id="761" r:id="rId45"/>
    <p:sldId id="770" r:id="rId46"/>
    <p:sldId id="758" r:id="rId47"/>
    <p:sldId id="762" r:id="rId48"/>
    <p:sldId id="771" r:id="rId49"/>
    <p:sldId id="677" r:id="rId50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2061"/>
    <a:srgbClr val="60A9DD"/>
    <a:srgbClr val="151D24"/>
    <a:srgbClr val="404040"/>
    <a:srgbClr val="1C1442"/>
    <a:srgbClr val="AD4097"/>
    <a:srgbClr val="186BA8"/>
    <a:srgbClr val="305C6F"/>
    <a:srgbClr val="7C946D"/>
    <a:srgbClr val="005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3978"/>
  </p:normalViewPr>
  <p:slideViewPr>
    <p:cSldViewPr snapToGrid="0" snapToObjects="1">
      <p:cViewPr varScale="1">
        <p:scale>
          <a:sx n="87" d="100"/>
          <a:sy n="87" d="100"/>
        </p:scale>
        <p:origin x="114" y="-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1" d="100"/>
          <a:sy n="71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6/16/2024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6/16/2024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0" y="-35739"/>
            <a:ext cx="12192000" cy="5593064"/>
            <a:chOff x="0" y="-39857"/>
            <a:chExt cx="9964056" cy="45709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02A00-6F9F-716E-6C6B-DD677521DC74}"/>
                </a:ext>
              </a:extLst>
            </p:cNvPr>
            <p:cNvSpPr/>
            <p:nvPr userDrawn="1"/>
          </p:nvSpPr>
          <p:spPr>
            <a:xfrm>
              <a:off x="4754232" y="-29837"/>
              <a:ext cx="4680655" cy="4560978"/>
            </a:xfrm>
            <a:prstGeom prst="rect">
              <a:avLst/>
            </a:prstGeom>
            <a:solidFill>
              <a:srgbClr val="1C1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-495" r="26263" b="495"/>
            <a:stretch/>
          </p:blipFill>
          <p:spPr>
            <a:xfrm>
              <a:off x="0" y="-39857"/>
              <a:ext cx="4754232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8638839" y="-29837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3936" y="1246695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199" y="2720655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98525-D007-B046-86E8-5EF3BD68C53F}"/>
              </a:ext>
            </a:extLst>
          </p:cNvPr>
          <p:cNvGrpSpPr/>
          <p:nvPr userDrawn="1"/>
        </p:nvGrpSpPr>
        <p:grpSpPr>
          <a:xfrm>
            <a:off x="9456007" y="5829539"/>
            <a:ext cx="2735993" cy="679345"/>
            <a:chOff x="0" y="0"/>
            <a:chExt cx="2301694" cy="571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FCE430-8697-AD45-9630-7F3B0A0F05BB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2B06D4-BE0E-3F41-801B-DF6CD0A7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5" name="Text Placeholder 62">
            <a:extLst>
              <a:ext uri="{FF2B5EF4-FFF2-40B4-BE49-F238E27FC236}">
                <a16:creationId xmlns:a16="http://schemas.microsoft.com/office/drawing/2014/main" id="{CC8023F2-90DE-B90C-F4F9-B78B3046F7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1" y="5319087"/>
            <a:ext cx="2946757" cy="624849"/>
          </a:xfrm>
          <a:solidFill>
            <a:srgbClr val="186BA8"/>
          </a:solidFill>
        </p:spPr>
        <p:txBody>
          <a:bodyPr anchor="ctr"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 </a:t>
            </a:r>
          </a:p>
        </p:txBody>
      </p:sp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AEC429-C7CB-E74A-9334-7837722EA7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EB196D6-D69C-2F42-9841-B7A481B12B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260" y="401014"/>
            <a:ext cx="10644249" cy="47920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BE49C4-98CB-9C45-BD57-28C8BFB0F07D}"/>
              </a:ext>
            </a:extLst>
          </p:cNvPr>
          <p:cNvSpPr/>
          <p:nvPr userDrawn="1"/>
        </p:nvSpPr>
        <p:spPr>
          <a:xfrm>
            <a:off x="0" y="224003"/>
            <a:ext cx="12192000" cy="414293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FAA2AC1-2BB2-C547-AF06-7C9874DC88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6246" y="5087694"/>
            <a:ext cx="4403214" cy="1346830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5D0ABF6D-9B7F-9841-95F1-1A05A28A9CF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79610" y="5087694"/>
            <a:ext cx="5726769" cy="1346831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018A5E-BD0C-FB4B-BF50-C125A1DB39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02086" y="553828"/>
            <a:ext cx="6130153" cy="1964833"/>
          </a:xfrm>
          <a:custGeom>
            <a:avLst/>
            <a:gdLst>
              <a:gd name="connsiteX0" fmla="*/ 0 w 6130153"/>
              <a:gd name="connsiteY0" fmla="*/ 0 h 1964833"/>
              <a:gd name="connsiteX1" fmla="*/ 6130153 w 6130153"/>
              <a:gd name="connsiteY1" fmla="*/ 0 h 1964833"/>
              <a:gd name="connsiteX2" fmla="*/ 6130153 w 6130153"/>
              <a:gd name="connsiteY2" fmla="*/ 231958 h 1964833"/>
              <a:gd name="connsiteX3" fmla="*/ 5992823 w 6130153"/>
              <a:gd name="connsiteY3" fmla="*/ 231958 h 1964833"/>
              <a:gd name="connsiteX4" fmla="*/ 5992823 w 6130153"/>
              <a:gd name="connsiteY4" fmla="*/ 1671959 h 1964833"/>
              <a:gd name="connsiteX5" fmla="*/ 6130153 w 6130153"/>
              <a:gd name="connsiteY5" fmla="*/ 1671959 h 1964833"/>
              <a:gd name="connsiteX6" fmla="*/ 6130153 w 6130153"/>
              <a:gd name="connsiteY6" fmla="*/ 1964833 h 1964833"/>
              <a:gd name="connsiteX7" fmla="*/ 0 w 6130153"/>
              <a:gd name="connsiteY7" fmla="*/ 1964833 h 196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0153" h="1964833">
                <a:moveTo>
                  <a:pt x="0" y="0"/>
                </a:moveTo>
                <a:lnTo>
                  <a:pt x="6130153" y="0"/>
                </a:lnTo>
                <a:lnTo>
                  <a:pt x="6130153" y="231958"/>
                </a:lnTo>
                <a:lnTo>
                  <a:pt x="5992823" y="231958"/>
                </a:lnTo>
                <a:lnTo>
                  <a:pt x="5992823" y="1671959"/>
                </a:lnTo>
                <a:lnTo>
                  <a:pt x="6130153" y="1671959"/>
                </a:lnTo>
                <a:lnTo>
                  <a:pt x="6130153" y="1964833"/>
                </a:lnTo>
                <a:lnTo>
                  <a:pt x="0" y="19648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50EA441-1AA7-7946-82C6-35FEB2BA56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112" y="553828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3EC1EBA-930B-364B-8FFD-A3A37D85E04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112" y="2749084"/>
            <a:ext cx="6130153" cy="196483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2415A37-99DF-6D48-A82B-08B0B77A1BC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154359" y="2749084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4B7423-308C-1705-5270-696C7500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0753110" y="1325787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photo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BB55D3C9-D9E1-3C4C-BCEE-D89966A31615}"/>
              </a:ext>
            </a:extLst>
          </p:cNvPr>
          <p:cNvSpPr/>
          <p:nvPr userDrawn="1"/>
        </p:nvSpPr>
        <p:spPr>
          <a:xfrm>
            <a:off x="1165743" y="918406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7D2CEAEF-DB4C-9245-AB85-9E2643AF76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46104" y="387792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043C13A9-DCE4-E54F-B82D-25FDA2086A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58285" y="109100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5" name="Text Placeholder 32">
            <a:extLst>
              <a:ext uri="{FF2B5EF4-FFF2-40B4-BE49-F238E27FC236}">
                <a16:creationId xmlns:a16="http://schemas.microsoft.com/office/drawing/2014/main" id="{9F711D42-C3C7-F94F-A6A2-DBA59D2E1B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46104" y="2462666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0DA45F84-5354-9B4C-B97F-2229C57C159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58285" y="3165882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9" name="Text Placeholder 32">
            <a:extLst>
              <a:ext uri="{FF2B5EF4-FFF2-40B4-BE49-F238E27FC236}">
                <a16:creationId xmlns:a16="http://schemas.microsoft.com/office/drawing/2014/main" id="{2E9877C6-E249-4F4E-8097-E7C44AB5FE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8285" y="4537541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05D67838-D162-BA4F-965A-715CEE8EB1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0466" y="524075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E122C5-B93C-2443-9586-190A159CBB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49252" y="4604263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9F14B25-1234-BA4F-9F66-85ABB4C39CE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449252" y="2506660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D6ADA64-2331-8649-9B72-19062F5F59FE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449252" y="409057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64C767-0A40-C041-96CE-FAE9BC9F5FCA}"/>
              </a:ext>
            </a:extLst>
          </p:cNvPr>
          <p:cNvSpPr/>
          <p:nvPr userDrawn="1"/>
        </p:nvSpPr>
        <p:spPr>
          <a:xfrm>
            <a:off x="1165743" y="5101627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6564EE-36DE-654D-A323-79ED5B95A582}"/>
              </a:ext>
            </a:extLst>
          </p:cNvPr>
          <p:cNvSpPr/>
          <p:nvPr userDrawn="1"/>
        </p:nvSpPr>
        <p:spPr>
          <a:xfrm>
            <a:off x="1165742" y="3004024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AB41CE-F6BA-8449-B846-3526857402BA}"/>
              </a:ext>
            </a:extLst>
          </p:cNvPr>
          <p:cNvSpPr/>
          <p:nvPr userDrawn="1"/>
        </p:nvSpPr>
        <p:spPr>
          <a:xfrm>
            <a:off x="1" y="1723900"/>
            <a:ext cx="12191998" cy="4053499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CFA480F-7E74-BF47-8D97-68745F852A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75" y="612133"/>
            <a:ext cx="10644249" cy="80878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4A7C2CE-8B7D-0642-9F33-2728633924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3877" y="2527915"/>
            <a:ext cx="5322123" cy="253835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211F0D-9051-024B-9DC9-CAAD6DD6F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29317" y="1659698"/>
            <a:ext cx="3693498" cy="5831867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5EDD9E2-AF44-6C49-9A06-EA7CD926F60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36587" y="3108173"/>
            <a:ext cx="4755412" cy="28793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C656A-226E-21D3-AABB-2A6569605559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>
            <a:off x="9978123" y="162860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3F6002-DCA8-D534-F7A1-14CEDC71621A}"/>
              </a:ext>
            </a:extLst>
          </p:cNvPr>
          <p:cNvSpPr/>
          <p:nvPr userDrawn="1"/>
        </p:nvSpPr>
        <p:spPr bwMode="auto">
          <a:xfrm>
            <a:off x="1592486" y="-1"/>
            <a:ext cx="9007028" cy="34598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73477" y="925681"/>
            <a:ext cx="6564233" cy="537845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F6003F-60EF-025F-4B6D-09507F98C84D}"/>
              </a:ext>
            </a:extLst>
          </p:cNvPr>
          <p:cNvSpPr/>
          <p:nvPr userDrawn="1"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D4E8C-F0AD-ACCF-1BB8-BA9B44BC2DD2}"/>
              </a:ext>
            </a:extLst>
          </p:cNvPr>
          <p:cNvSpPr/>
          <p:nvPr userDrawn="1"/>
        </p:nvSpPr>
        <p:spPr>
          <a:xfrm>
            <a:off x="464951" y="0"/>
            <a:ext cx="399856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6340692-36DC-AD74-587E-3A461ABA2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2834317" cy="2375459"/>
          </a:xfrm>
        </p:spPr>
        <p:txBody>
          <a:bodyPr>
            <a:noAutofit/>
          </a:bodyPr>
          <a:lstStyle>
            <a:lvl1pPr marL="0" indent="0" algn="l">
              <a:lnSpc>
                <a:spcPts val="402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-9010" y="-23479"/>
            <a:ext cx="12189848" cy="5616042"/>
            <a:chOff x="-7363" y="-29837"/>
            <a:chExt cx="9962297" cy="4589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67" t="564" r="21651" b="3139"/>
            <a:stretch/>
          </p:blipFill>
          <p:spPr>
            <a:xfrm>
              <a:off x="4206600" y="-29837"/>
              <a:ext cx="5748334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-7363" y="-1038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8303" y="1286068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566" y="2760028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7" name="Text Placeholder 62">
            <a:extLst>
              <a:ext uri="{FF2B5EF4-FFF2-40B4-BE49-F238E27FC236}">
                <a16:creationId xmlns:a16="http://schemas.microsoft.com/office/drawing/2014/main" id="{B3A84765-430F-A09E-81CE-6FACEF262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-1616217" y="3735565"/>
            <a:ext cx="4835946" cy="624849"/>
          </a:xfrm>
          <a:solidFill>
            <a:srgbClr val="1C144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</a:t>
            </a:r>
          </a:p>
        </p:txBody>
      </p:sp>
    </p:spTree>
    <p:extLst>
      <p:ext uri="{BB962C8B-B14F-4D97-AF65-F5344CB8AC3E}">
        <p14:creationId xmlns:p14="http://schemas.microsoft.com/office/powerpoint/2010/main" val="2883806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940" y="52201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83127" y="522012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40" y="98360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3127" y="983601"/>
            <a:ext cx="7236000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940" y="14095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3127" y="14095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9940" y="182231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3127" y="182231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940" y="224867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127" y="2248673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69940" y="2692614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127" y="2692614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69940" y="317688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83127" y="317688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A7E9440F-DDEC-434B-9346-8F02B164E9B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2833" y="664536"/>
            <a:ext cx="2460998" cy="594309"/>
          </a:xfrm>
        </p:spPr>
        <p:txBody>
          <a:bodyPr anchor="ctr">
            <a:noAutofit/>
          </a:bodyPr>
          <a:lstStyle>
            <a:lvl1pPr marL="0" indent="0" algn="l">
              <a:lnSpc>
                <a:spcPts val="3590"/>
              </a:lnSpc>
              <a:spcBef>
                <a:spcPts val="0"/>
              </a:spcBef>
              <a:buNone/>
              <a:defRPr sz="3600" b="1" i="0" spc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925AF36-36AA-B9EE-7A29-889B605DE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2" r="700" b="83238"/>
          <a:stretch/>
        </p:blipFill>
        <p:spPr>
          <a:xfrm rot="16200000">
            <a:off x="-3150617" y="3130667"/>
            <a:ext cx="6877951" cy="57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5E9240-C10D-8849-BAE0-7C438EC081DC}"/>
              </a:ext>
            </a:extLst>
          </p:cNvPr>
          <p:cNvGrpSpPr/>
          <p:nvPr userDrawn="1"/>
        </p:nvGrpSpPr>
        <p:grpSpPr>
          <a:xfrm>
            <a:off x="3712795" y="839176"/>
            <a:ext cx="8204056" cy="1773167"/>
            <a:chOff x="2315424" y="2387814"/>
            <a:chExt cx="7663872" cy="1299876"/>
          </a:xfrm>
          <a:solidFill>
            <a:srgbClr val="186BA8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0747C1-EB9A-C241-9511-DEA85DB5444C}"/>
                </a:ext>
              </a:extLst>
            </p:cNvPr>
            <p:cNvGrpSpPr/>
            <p:nvPr userDrawn="1"/>
          </p:nvGrpSpPr>
          <p:grpSpPr>
            <a:xfrm>
              <a:off x="2315424" y="2387814"/>
              <a:ext cx="7663872" cy="978369"/>
              <a:chOff x="1265109" y="2728756"/>
              <a:chExt cx="4752000" cy="1525304"/>
            </a:xfrm>
            <a:grpFill/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3CB224-BC37-A449-A879-B518A8300CF6}"/>
                  </a:ext>
                </a:extLst>
              </p:cNvPr>
              <p:cNvSpPr/>
              <p:nvPr userDrawn="1"/>
            </p:nvSpPr>
            <p:spPr>
              <a:xfrm>
                <a:off x="1265109" y="2728756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 dirty="0">
                  <a:latin typeface="Montserrat" panose="00000500000000000000" pitchFamily="50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E0C682E-9999-0944-9853-BF0C05DDBEFD}"/>
                  </a:ext>
                </a:extLst>
              </p:cNvPr>
              <p:cNvSpPr/>
              <p:nvPr userDrawn="1"/>
            </p:nvSpPr>
            <p:spPr>
              <a:xfrm>
                <a:off x="1265109" y="3229991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 dirty="0">
                  <a:latin typeface="Montserrat" panose="00000500000000000000" pitchFamily="50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FBE4FB1-974E-C042-9FE7-2EC8CB8A2A56}"/>
                  </a:ext>
                </a:extLst>
              </p:cNvPr>
              <p:cNvSpPr/>
              <p:nvPr userDrawn="1"/>
            </p:nvSpPr>
            <p:spPr>
              <a:xfrm>
                <a:off x="1265109" y="3731226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 dirty="0">
                  <a:latin typeface="Montserrat" panose="00000500000000000000" pitchFamily="50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95CE4C3-6683-AB4A-B2F4-EAA4EBA84200}"/>
                  </a:ext>
                </a:extLst>
              </p:cNvPr>
              <p:cNvSpPr/>
              <p:nvPr userDrawn="1"/>
            </p:nvSpPr>
            <p:spPr>
              <a:xfrm>
                <a:off x="1265109" y="4232460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 dirty="0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5748608-FDE9-4648-BB0B-46BD9D014EC5}"/>
                </a:ext>
              </a:extLst>
            </p:cNvPr>
            <p:cNvSpPr/>
            <p:nvPr userDrawn="1"/>
          </p:nvSpPr>
          <p:spPr>
            <a:xfrm>
              <a:off x="2315424" y="3673835"/>
              <a:ext cx="7663872" cy="13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8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AC7C9F82-8C1A-E990-F262-A12DBBFC0C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69940" y="359950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08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BACD29F-CE8E-DD2B-AF73-458A329D31D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3127" y="3599509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4F2598F-7670-4358-8438-B38C70AC48A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69940" y="401227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09</a:t>
            </a: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911D1776-2E15-3CC1-95D6-1E5DD81890D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69940" y="4438637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10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0B3FD82-56E1-1CBC-018B-D2386FCFAE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69940" y="4882578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11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5757204-1432-36D4-2347-54F5282E19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69940" y="53668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12</a:t>
            </a:r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55A15E2E-ED06-D90C-076E-D77249C034B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83127" y="53668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844F8-FCB0-C045-A083-951082B658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4606" y="0"/>
            <a:ext cx="4993772" cy="6858000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AF944C7-C217-DB48-AC66-EC08BD9F2E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90795" y="738798"/>
            <a:ext cx="6776598" cy="842867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64ED5023-80E2-C04D-8620-99E5F464CE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7723" y="2412091"/>
            <a:ext cx="4939670" cy="3889855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8BA31-936A-F4AF-6204-6698AEF46A6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2EE2CF0-D590-9D49-88CE-03DDDC527C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5059" y="994716"/>
            <a:ext cx="4279038" cy="757034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11613" b="1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9115F-7F21-AB8F-4850-E307E7254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8" t="-5799" r="12668" b="81249"/>
          <a:stretch/>
        </p:blipFill>
        <p:spPr>
          <a:xfrm>
            <a:off x="0" y="3959835"/>
            <a:ext cx="12192000" cy="190345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A1F1DAD-078A-A73A-851E-3376F966C1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774915"/>
            <a:ext cx="7377194" cy="4244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C0AFDB2-F4C8-2497-DE89-16ABCC9A30E6}"/>
              </a:ext>
            </a:extLst>
          </p:cNvPr>
          <p:cNvSpPr/>
          <p:nvPr userDrawn="1"/>
        </p:nvSpPr>
        <p:spPr>
          <a:xfrm rot="5400000">
            <a:off x="7856728" y="743899"/>
            <a:ext cx="86263" cy="1080000"/>
          </a:xfrm>
          <a:custGeom>
            <a:avLst/>
            <a:gdLst>
              <a:gd name="connsiteX0" fmla="*/ 0 w 86263"/>
              <a:gd name="connsiteY0" fmla="*/ 0 h 1868579"/>
              <a:gd name="connsiteX1" fmla="*/ 86263 w 86263"/>
              <a:gd name="connsiteY1" fmla="*/ 0 h 1868579"/>
              <a:gd name="connsiteX2" fmla="*/ 86263 w 86263"/>
              <a:gd name="connsiteY2" fmla="*/ 1868580 h 1868579"/>
              <a:gd name="connsiteX3" fmla="*/ 0 w 86263"/>
              <a:gd name="connsiteY3" fmla="*/ 1868580 h 186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3" h="1868579">
                <a:moveTo>
                  <a:pt x="0" y="0"/>
                </a:moveTo>
                <a:lnTo>
                  <a:pt x="86263" y="0"/>
                </a:lnTo>
                <a:lnTo>
                  <a:pt x="86263" y="1868580"/>
                </a:lnTo>
                <a:lnTo>
                  <a:pt x="0" y="1868580"/>
                </a:lnTo>
                <a:close/>
              </a:path>
            </a:pathLst>
          </a:custGeom>
          <a:gradFill flip="none" rotWithShape="1">
            <a:gsLst>
              <a:gs pos="22000">
                <a:srgbClr val="1C1442"/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20215C-2ADA-6008-9C24-7D5642C297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4200" y="1109465"/>
            <a:ext cx="3113515" cy="285037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EA9094F-CE4B-0154-3FA5-E8699A6251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4955" y="1970828"/>
            <a:ext cx="4568533" cy="251349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2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4DD511-F818-3742-804D-F48935BFC7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74559" y="546533"/>
            <a:ext cx="5884396" cy="564000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84BE7BB-B86A-F14B-AAC9-4DF7A79CCB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3723" y="2843169"/>
            <a:ext cx="4654800" cy="3343370"/>
          </a:xfrm>
          <a:custGeom>
            <a:avLst/>
            <a:gdLst>
              <a:gd name="connsiteX0" fmla="*/ 0 w 4654800"/>
              <a:gd name="connsiteY0" fmla="*/ 0 h 3343370"/>
              <a:gd name="connsiteX1" fmla="*/ 4654800 w 4654800"/>
              <a:gd name="connsiteY1" fmla="*/ 0 h 3343370"/>
              <a:gd name="connsiteX2" fmla="*/ 4654800 w 4654800"/>
              <a:gd name="connsiteY2" fmla="*/ 3343370 h 3343370"/>
              <a:gd name="connsiteX3" fmla="*/ 0 w 4654800"/>
              <a:gd name="connsiteY3" fmla="*/ 3343370 h 3343370"/>
              <a:gd name="connsiteX4" fmla="*/ 0 w 4654800"/>
              <a:gd name="connsiteY4" fmla="*/ 2836855 h 3343370"/>
              <a:gd name="connsiteX5" fmla="*/ 245549 w 4654800"/>
              <a:gd name="connsiteY5" fmla="*/ 2836855 h 3343370"/>
              <a:gd name="connsiteX6" fmla="*/ 245549 w 4654800"/>
              <a:gd name="connsiteY6" fmla="*/ 1396854 h 3343370"/>
              <a:gd name="connsiteX7" fmla="*/ 0 w 4654800"/>
              <a:gd name="connsiteY7" fmla="*/ 1396854 h 334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4800" h="3343370">
                <a:moveTo>
                  <a:pt x="0" y="0"/>
                </a:moveTo>
                <a:lnTo>
                  <a:pt x="4654800" y="0"/>
                </a:lnTo>
                <a:lnTo>
                  <a:pt x="4654800" y="3343370"/>
                </a:lnTo>
                <a:lnTo>
                  <a:pt x="0" y="3343370"/>
                </a:lnTo>
                <a:lnTo>
                  <a:pt x="0" y="2836855"/>
                </a:lnTo>
                <a:lnTo>
                  <a:pt x="245549" y="2836855"/>
                </a:lnTo>
                <a:lnTo>
                  <a:pt x="245549" y="1396854"/>
                </a:lnTo>
                <a:lnTo>
                  <a:pt x="0" y="13968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0BC1973-E64D-D942-9664-0F5CC3679F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3723" y="566733"/>
            <a:ext cx="4654800" cy="205227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01952-544A-D4AA-A62D-6FC8980B06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14569" y="478259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B69382-839E-D646-89C9-E5867CB9B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5875886" cy="6858000"/>
          </a:xfrm>
          <a:custGeom>
            <a:avLst/>
            <a:gdLst>
              <a:gd name="connsiteX0" fmla="*/ 0 w 5875886"/>
              <a:gd name="connsiteY0" fmla="*/ 0 h 6858000"/>
              <a:gd name="connsiteX1" fmla="*/ 5875886 w 5875886"/>
              <a:gd name="connsiteY1" fmla="*/ 0 h 6858000"/>
              <a:gd name="connsiteX2" fmla="*/ 5875886 w 5875886"/>
              <a:gd name="connsiteY2" fmla="*/ 737390 h 6858000"/>
              <a:gd name="connsiteX3" fmla="*/ 5688883 w 5875886"/>
              <a:gd name="connsiteY3" fmla="*/ 737390 h 6858000"/>
              <a:gd name="connsiteX4" fmla="*/ 5688883 w 5875886"/>
              <a:gd name="connsiteY4" fmla="*/ 2177391 h 6858000"/>
              <a:gd name="connsiteX5" fmla="*/ 5875886 w 5875886"/>
              <a:gd name="connsiteY5" fmla="*/ 2177391 h 6858000"/>
              <a:gd name="connsiteX6" fmla="*/ 5875886 w 5875886"/>
              <a:gd name="connsiteY6" fmla="*/ 6858000 h 6858000"/>
              <a:gd name="connsiteX7" fmla="*/ 0 w 587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886" h="6858000">
                <a:moveTo>
                  <a:pt x="0" y="0"/>
                </a:moveTo>
                <a:lnTo>
                  <a:pt x="5875886" y="0"/>
                </a:lnTo>
                <a:lnTo>
                  <a:pt x="5875886" y="737390"/>
                </a:lnTo>
                <a:lnTo>
                  <a:pt x="5688883" y="737390"/>
                </a:lnTo>
                <a:lnTo>
                  <a:pt x="5688883" y="2177391"/>
                </a:lnTo>
                <a:lnTo>
                  <a:pt x="5875886" y="2177391"/>
                </a:lnTo>
                <a:lnTo>
                  <a:pt x="5875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D1327D4F-D423-AA4A-B02C-CB1BD40DAD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1429" y="1034821"/>
            <a:ext cx="4951851" cy="845139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0D0EC778-7AF1-8B42-A6E0-0E1E706BF8C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1429" y="2603039"/>
            <a:ext cx="4939670" cy="346657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2B4B6-B0E6-33B6-C463-24FFD09193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145284" y="1280991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587D0C7-C4F0-F44B-8FD9-25E71566265C}"/>
              </a:ext>
            </a:extLst>
          </p:cNvPr>
          <p:cNvGrpSpPr/>
          <p:nvPr userDrawn="1"/>
        </p:nvGrpSpPr>
        <p:grpSpPr>
          <a:xfrm>
            <a:off x="2031600" y="-4917"/>
            <a:ext cx="8128800" cy="4665503"/>
            <a:chOff x="987424" y="0"/>
            <a:chExt cx="5584826" cy="3254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FAD2C0-DBDF-CC43-8DF5-5E7DB4F84012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30382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BB91B351-EDDA-B34A-B0F8-DBC4CBB99DAF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E42465-1BA7-D440-A53F-E8A7AD1B0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031600 w 12192000"/>
              <a:gd name="connsiteY1" fmla="*/ 0 h 6858000"/>
              <a:gd name="connsiteX2" fmla="*/ 2031600 w 12192000"/>
              <a:gd name="connsiteY2" fmla="*/ 304623 h 6858000"/>
              <a:gd name="connsiteX3" fmla="*/ 2031600 w 12192000"/>
              <a:gd name="connsiteY3" fmla="*/ 425819 h 6858000"/>
              <a:gd name="connsiteX4" fmla="*/ 2031600 w 12192000"/>
              <a:gd name="connsiteY4" fmla="*/ 4660586 h 6858000"/>
              <a:gd name="connsiteX5" fmla="*/ 10160400 w 12192000"/>
              <a:gd name="connsiteY5" fmla="*/ 4660586 h 6858000"/>
              <a:gd name="connsiteX6" fmla="*/ 10160400 w 12192000"/>
              <a:gd name="connsiteY6" fmla="*/ 425819 h 6858000"/>
              <a:gd name="connsiteX7" fmla="*/ 10160400 w 12192000"/>
              <a:gd name="connsiteY7" fmla="*/ 304623 h 6858000"/>
              <a:gd name="connsiteX8" fmla="*/ 1016040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031600" y="0"/>
                </a:lnTo>
                <a:lnTo>
                  <a:pt x="2031600" y="304623"/>
                </a:lnTo>
                <a:lnTo>
                  <a:pt x="2031600" y="425819"/>
                </a:lnTo>
                <a:lnTo>
                  <a:pt x="2031600" y="4660586"/>
                </a:lnTo>
                <a:lnTo>
                  <a:pt x="10160400" y="4660586"/>
                </a:lnTo>
                <a:lnTo>
                  <a:pt x="10160400" y="425819"/>
                </a:lnTo>
                <a:lnTo>
                  <a:pt x="10160400" y="304623"/>
                </a:lnTo>
                <a:lnTo>
                  <a:pt x="101604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F020C69-ED5E-F94A-97D2-8608828E75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3461" y="676344"/>
            <a:ext cx="7465079" cy="723352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7FF297-8125-B740-A6B3-F1766B3775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363461" y="1694964"/>
            <a:ext cx="7465079" cy="2654613"/>
          </a:xfrm>
        </p:spPr>
        <p:txBody>
          <a:bodyPr numCol="1" spcCol="288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3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0BEF3-61C2-4742-AAA9-8A775E25A8B1}"/>
              </a:ext>
            </a:extLst>
          </p:cNvPr>
          <p:cNvGrpSpPr/>
          <p:nvPr userDrawn="1"/>
        </p:nvGrpSpPr>
        <p:grpSpPr>
          <a:xfrm rot="5400000">
            <a:off x="1642620" y="-686627"/>
            <a:ext cx="4845505" cy="8130745"/>
            <a:chOff x="987424" y="0"/>
            <a:chExt cx="5584826" cy="56697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93A69-EE97-8E46-B290-315304A87853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54538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9AF571A1-90AF-2040-A9E6-44B98CE9D84A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ABB9DF-1DB8-C14F-B6BD-AD6307C52A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801498 h 6858000"/>
              <a:gd name="connsiteX5" fmla="*/ 7699906 w 12192000"/>
              <a:gd name="connsiteY5" fmla="*/ 5801498 h 6858000"/>
              <a:gd name="connsiteX6" fmla="*/ 7821131 w 12192000"/>
              <a:gd name="connsiteY6" fmla="*/ 5801498 h 6858000"/>
              <a:gd name="connsiteX7" fmla="*/ 8130745 w 12192000"/>
              <a:gd name="connsiteY7" fmla="*/ 5801498 h 6858000"/>
              <a:gd name="connsiteX8" fmla="*/ 8130745 w 12192000"/>
              <a:gd name="connsiteY8" fmla="*/ 955993 h 6858000"/>
              <a:gd name="connsiteX9" fmla="*/ 7821131 w 12192000"/>
              <a:gd name="connsiteY9" fmla="*/ 955993 h 6858000"/>
              <a:gd name="connsiteX10" fmla="*/ 7699906 w 12192000"/>
              <a:gd name="connsiteY10" fmla="*/ 955993 h 6858000"/>
              <a:gd name="connsiteX11" fmla="*/ 0 w 12192000"/>
              <a:gd name="connsiteY11" fmla="*/ 955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01498"/>
                </a:lnTo>
                <a:lnTo>
                  <a:pt x="7699906" y="5801498"/>
                </a:lnTo>
                <a:lnTo>
                  <a:pt x="7821131" y="5801498"/>
                </a:lnTo>
                <a:lnTo>
                  <a:pt x="8130745" y="5801498"/>
                </a:lnTo>
                <a:lnTo>
                  <a:pt x="8130745" y="955993"/>
                </a:lnTo>
                <a:lnTo>
                  <a:pt x="7821131" y="955993"/>
                </a:lnTo>
                <a:lnTo>
                  <a:pt x="7699906" y="955993"/>
                </a:lnTo>
                <a:lnTo>
                  <a:pt x="0" y="9559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066AB797-8A89-1847-80D1-724FF49999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956" y="1409888"/>
            <a:ext cx="6749339" cy="80809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FEE3E3B2-D340-544F-9FCD-5AF1F67067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0953" y="2428508"/>
            <a:ext cx="6749339" cy="2965622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E1FF-1F45-E24F-816F-7F9439E481F4}"/>
              </a:ext>
            </a:extLst>
          </p:cNvPr>
          <p:cNvSpPr/>
          <p:nvPr userDrawn="1"/>
        </p:nvSpPr>
        <p:spPr>
          <a:xfrm>
            <a:off x="10953752" y="6455249"/>
            <a:ext cx="118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0" i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21 SKILLED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A7BE3-ADB3-6045-9800-D5B95B46CD8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69230" y="6419863"/>
            <a:ext cx="0" cy="281607"/>
          </a:xfrm>
          <a:prstGeom prst="line">
            <a:avLst/>
          </a:prstGeom>
          <a:noFill/>
          <a:ln w="9525" cap="flat">
            <a:solidFill>
              <a:srgbClr val="AD409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6" r:id="rId2"/>
    <p:sldLayoutId id="2147483683" r:id="rId3"/>
    <p:sldLayoutId id="2147483697" r:id="rId4"/>
    <p:sldLayoutId id="2147483703" r:id="rId5"/>
    <p:sldLayoutId id="2147483700" r:id="rId6"/>
    <p:sldLayoutId id="2147483723" r:id="rId7"/>
    <p:sldLayoutId id="2147483698" r:id="rId8"/>
    <p:sldLayoutId id="2147483695" r:id="rId9"/>
    <p:sldLayoutId id="2147483702" r:id="rId10"/>
    <p:sldLayoutId id="2147483735" r:id="rId11"/>
    <p:sldLayoutId id="2147483734" r:id="rId12"/>
    <p:sldLayoutId id="2147483708" r:id="rId13"/>
    <p:sldLayoutId id="2147483733" r:id="rId14"/>
    <p:sldLayoutId id="2147483738" r:id="rId15"/>
    <p:sldLayoutId id="2147483737" r:id="rId16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emerald.com/insight/content/doi/10.1108/BL-03-2020-0021/full/html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roundersenseofpurpose.eu/sdgs/sdg9/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ybssd2022.org/sdgs-in-the-report-of-the-international-year-of-light-2015-2-4/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gemreportunesco.wordpress.com/2016/11/03/madrid-meeting-approves-the-indicators-to-monitor-progress-towards-sdg-4-in-2017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roundersenseofpurpose.eu/sdgs/sdg10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oundersenseofpurpose.eu/sdgs/sdg12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appropedia.org/SDG1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ybssd2022.org/the-science-council-of-japan-and-the-sdgs-10-10/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www.appropedia.org/ODS1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community-engagement.e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alto.fi/e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to.fi/en/advancing-entrepreneurship-and-innovation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alto.fi/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tue.nl/e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c.gov.lv/lv/nozaru-kvalifikacijas-strukturas" TargetMode="External"/><Relationship Id="rId2" Type="http://schemas.openxmlformats.org/officeDocument/2006/relationships/hyperlink" Target="https://lddk.lv/atbalsts-biznesam/nozaru-ekspertu-padomes/metalapstrade-masinbuve-masinziniba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s://epale.ec.europa.eu/en/blog/short-guide-sectoral-expert-councils-latvia-lithuania-and-estoni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or.europa.eu/divisionpowers/Pages/Serbia-Employment.asp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eta.gov.rs/wp-content/uploads/2020/01/Masterplan-2019-ENG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meclustergrowth.eu/investigation/" TargetMode="External"/><Relationship Id="rId7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smeclustergrowth.eu/learning/" TargetMode="External"/><Relationship Id="rId4" Type="http://schemas.openxmlformats.org/officeDocument/2006/relationships/hyperlink" Target="https://smeclustergrowth.eu/growth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smeclustergrowth.eu/cluster-growth-councils/#malaga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smeclustergrowth.eu/cluster-growth-councils/#istanbu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meclustergrowth.eu/cluster-growth-councils/#cork" TargetMode="External"/><Relationship Id="rId5" Type="http://schemas.openxmlformats.org/officeDocument/2006/relationships/hyperlink" Target="https://smeclustergrowth.eu/cluster-growth-councils/#bologna" TargetMode="External"/><Relationship Id="rId4" Type="http://schemas.openxmlformats.org/officeDocument/2006/relationships/hyperlink" Target="https://smeclustergrowth.eu/cluster-growth-councils/#alcala" TargetMode="External"/><Relationship Id="rId9" Type="http://schemas.openxmlformats.org/officeDocument/2006/relationships/hyperlink" Target="https://smeclustergrowth.eu/cluster-growth-councils/#pari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eknopark.boun.edu.tr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meclustergrowth.eu/resources/" TargetMode="Externa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alskills.i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egionalskills.ie/regions/northwest/news/-launch-the-national-skills-council-and-nine-regional-skills-fora.html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pPr algn="l" rtl="0"/>
            <a:r>
              <a:rPr lang="en-US" sz="3400" dirty="0"/>
              <a:t>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1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1996036" y="3872469"/>
            <a:ext cx="5243750" cy="1519663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УЛОГА РЕГИОНАЛНИХ </a:t>
            </a:r>
            <a:r>
              <a:rPr lang="sr-Cyrl-RS" sz="3200" b="1" dirty="0">
                <a:solidFill>
                  <a:schemeClr val="bg1"/>
                </a:solidFill>
              </a:rPr>
              <a:t>ВЕЋА </a:t>
            </a:r>
            <a:r>
              <a:rPr lang="en-US" sz="3200" b="1" dirty="0">
                <a:solidFill>
                  <a:schemeClr val="bg1"/>
                </a:solidFill>
              </a:rPr>
              <a:t>ЗА </a:t>
            </a:r>
            <a:r>
              <a:rPr lang="sr-Cyrl-RS" sz="3200" b="1" dirty="0">
                <a:solidFill>
                  <a:schemeClr val="bg1"/>
                </a:solidFill>
              </a:rPr>
              <a:t>ВЕШТИНЕ </a:t>
            </a:r>
            <a:r>
              <a:rPr lang="en-US" sz="3200" b="1" dirty="0">
                <a:solidFill>
                  <a:schemeClr val="bg1"/>
                </a:solidFill>
              </a:rPr>
              <a:t>И САРАДЊА</a:t>
            </a:r>
            <a:r>
              <a:rPr lang="sr-Cyrl-RS" sz="3200" b="1" dirty="0">
                <a:solidFill>
                  <a:schemeClr val="bg1"/>
                </a:solidFill>
              </a:rPr>
              <a:t> СА ЕКСТЕРНИМ ФАКТОРИМА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1923150" y="2905725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МОДУЛ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498ED-9A13-B691-49F7-C583357BFFB1}"/>
              </a:ext>
            </a:extLst>
          </p:cNvPr>
          <p:cNvSpPr txBox="1"/>
          <p:nvPr/>
        </p:nvSpPr>
        <p:spPr>
          <a:xfrm>
            <a:off x="1996036" y="898989"/>
            <a:ext cx="3164687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pPr algn="l" rtl="0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„BE 21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SKILLED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 ОСНАЖИВАЊА НАСТАВНИКА</a:t>
            </a:r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643F19-2E2C-486B-5007-231327E6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"/>
    </mc:Choice>
    <mc:Fallback xmlns="">
      <p:transition spd="slow" advTm="94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10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>
                <a:solidFill>
                  <a:srgbClr val="8A2061"/>
                </a:solidFill>
              </a:rPr>
              <a:t>Теорија заинтересованих страна у образовању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>
              <a:lnSpc>
                <a:spcPts val="2440"/>
              </a:lnSpc>
            </a:pPr>
            <a:r>
              <a:rPr lang="en-GB" sz="2000" dirty="0"/>
              <a:t>СР. Едвард Фриман је значајна личност у области пословног управљања, познат </a:t>
            </a:r>
            <a:r>
              <a:rPr lang="en-GB" sz="2000" dirty="0" err="1"/>
              <a:t>по</a:t>
            </a:r>
            <a:r>
              <a:rPr lang="en-GB" sz="2000" dirty="0"/>
              <a:t> </a:t>
            </a:r>
            <a:r>
              <a:rPr lang="en-GB" sz="2000" dirty="0" err="1"/>
              <a:t>развоју</a:t>
            </a:r>
            <a:r>
              <a:rPr lang="en-GB" sz="2000" dirty="0"/>
              <a:t> </a:t>
            </a:r>
            <a:r>
              <a:rPr lang="sr-Cyrl-RS" sz="2000" b="1" dirty="0"/>
              <a:t>теорије заинтересованих страна</a:t>
            </a:r>
            <a:r>
              <a:rPr lang="en-US" sz="2000" b="1" dirty="0"/>
              <a:t> (</a:t>
            </a:r>
            <a:r>
              <a:rPr lang="en-GB" sz="2000" b="1" dirty="0"/>
              <a:t>stakeholder theory). </a:t>
            </a:r>
            <a:r>
              <a:rPr lang="en-GB" sz="2000" dirty="0" err="1"/>
              <a:t>Теорија</a:t>
            </a:r>
            <a:r>
              <a:rPr lang="en-GB" sz="2000" dirty="0"/>
              <a:t> заинтересованих страна, како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sr-Cyrl-RS" sz="2000" dirty="0"/>
              <a:t>сугерисао</a:t>
            </a:r>
            <a:r>
              <a:rPr lang="en-GB" sz="2000" dirty="0"/>
              <a:t> </a:t>
            </a:r>
            <a:r>
              <a:rPr lang="en-GB" sz="2000" dirty="0" err="1"/>
              <a:t>Фр</a:t>
            </a:r>
            <a:r>
              <a:rPr lang="sr-Cyrl-RS" sz="2000" dirty="0"/>
              <a:t>и</a:t>
            </a:r>
            <a:r>
              <a:rPr lang="en-GB" sz="2000" dirty="0" err="1"/>
              <a:t>ман</a:t>
            </a:r>
            <a:r>
              <a:rPr lang="en-GB" sz="2000" dirty="0"/>
              <a:t> (1984), каже да организације треба да узму у </a:t>
            </a:r>
            <a:r>
              <a:rPr lang="en-GB" sz="2000" dirty="0" err="1"/>
              <a:t>обзир</a:t>
            </a:r>
            <a:r>
              <a:rPr lang="en-GB" sz="2000" dirty="0"/>
              <a:t> </a:t>
            </a:r>
            <a:r>
              <a:rPr lang="en-GB" sz="2000" dirty="0" err="1"/>
              <a:t>интересе</a:t>
            </a:r>
            <a:r>
              <a:rPr lang="en-GB" sz="2000" dirty="0"/>
              <a:t> </a:t>
            </a:r>
            <a:r>
              <a:rPr lang="sr-Cyrl-RS" sz="2000" dirty="0"/>
              <a:t>свих заинтересованих страна, а не само </a:t>
            </a:r>
            <a:r>
              <a:rPr lang="en-GB" sz="2000" dirty="0"/>
              <a:t>„</a:t>
            </a:r>
            <a:r>
              <a:rPr lang="en-GB" sz="2000" dirty="0" err="1"/>
              <a:t>акционар</a:t>
            </a:r>
            <a:r>
              <a:rPr lang="sr-Cyrl-RS" sz="2000" dirty="0"/>
              <a:t>а</a:t>
            </a:r>
            <a:r>
              <a:rPr lang="en-GB" sz="2000" dirty="0"/>
              <a:t>”.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/>
              <a:t>У високошколским установама, заинтересоване стране укључују студенте, факултете, алумнисте, послодавце, владина тела и </a:t>
            </a:r>
            <a:r>
              <a:rPr lang="sr-Cyrl-RS" sz="2000" dirty="0"/>
              <a:t>локалну </a:t>
            </a:r>
            <a:r>
              <a:rPr lang="en-GB" sz="2000" dirty="0" err="1"/>
              <a:t>заједницу</a:t>
            </a:r>
            <a:r>
              <a:rPr lang="en-GB" sz="2000" dirty="0"/>
              <a:t>. Примена </a:t>
            </a:r>
            <a:r>
              <a:rPr lang="en-GB" sz="2000" dirty="0" err="1"/>
              <a:t>теорије</a:t>
            </a:r>
            <a:r>
              <a:rPr lang="en-GB" sz="2000" dirty="0"/>
              <a:t> </a:t>
            </a:r>
            <a:r>
              <a:rPr lang="sr-Cyrl-RS" sz="2000" dirty="0"/>
              <a:t>заинтересованих страна </a:t>
            </a:r>
            <a:r>
              <a:rPr lang="en-GB" sz="2000" dirty="0"/>
              <a:t>у </a:t>
            </a:r>
            <a:r>
              <a:rPr lang="en-GB" sz="2000" dirty="0" err="1"/>
              <a:t>образовању</a:t>
            </a:r>
            <a:r>
              <a:rPr lang="sr-Cyrl-RS" sz="2000" dirty="0"/>
              <a:t> </a:t>
            </a:r>
            <a:r>
              <a:rPr lang="en-GB" sz="2000" dirty="0" err="1"/>
              <a:t>укључује</a:t>
            </a:r>
            <a:r>
              <a:rPr lang="en-GB" sz="2000" dirty="0"/>
              <a:t> активно ангажовање ових група у управљању, </a:t>
            </a:r>
            <a:r>
              <a:rPr lang="en-GB" sz="2000" dirty="0" err="1"/>
              <a:t>дизајну</a:t>
            </a:r>
            <a:r>
              <a:rPr lang="en-GB" sz="2000" dirty="0"/>
              <a:t> </a:t>
            </a:r>
            <a:r>
              <a:rPr lang="sr-Cyrl-RS" sz="2000" dirty="0"/>
              <a:t>наставног плана и програма</a:t>
            </a:r>
            <a:r>
              <a:rPr lang="en-GB" sz="2000" dirty="0"/>
              <a:t> и стратешком планирању како би се осигурало да образовне услуге задовоље </a:t>
            </a:r>
            <a:r>
              <a:rPr lang="en-GB" sz="2000" dirty="0" err="1"/>
              <a:t>широк</a:t>
            </a:r>
            <a:r>
              <a:rPr lang="en-GB" sz="2000" dirty="0"/>
              <a:t> </a:t>
            </a:r>
            <a:r>
              <a:rPr lang="sr-Cyrl-RS" sz="2000" dirty="0"/>
              <a:t>спектар</a:t>
            </a:r>
            <a:r>
              <a:rPr lang="en-GB" sz="2000" dirty="0"/>
              <a:t> потреба и очекивања.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/>
              <a:t>Овај приступ подстиче високошколске установе да раде на друштвено одговоран начин, доприносећи својим заједницама и припремајући студенте за њихове </a:t>
            </a:r>
            <a:r>
              <a:rPr lang="en-GB" sz="2000" dirty="0" err="1"/>
              <a:t>друштвене</a:t>
            </a:r>
            <a:r>
              <a:rPr lang="en-GB" sz="2000" dirty="0"/>
              <a:t> </a:t>
            </a:r>
            <a:r>
              <a:rPr lang="en-GB" sz="2000" dirty="0" err="1"/>
              <a:t>улоге</a:t>
            </a:r>
            <a:r>
              <a:rPr lang="sr-Cyrl-RS" sz="2000" dirty="0"/>
              <a:t>,</a:t>
            </a:r>
            <a:r>
              <a:rPr lang="en-GB" sz="2000" dirty="0"/>
              <a:t> као и за каријеру.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/>
              <a:t>Узимајући у обзир широк спектар доприноса заинтересованих страна, високошколске установе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sr-Cyrl-RS" sz="2000" dirty="0"/>
              <a:t>да</a:t>
            </a:r>
            <a:r>
              <a:rPr lang="en-US" sz="2000" dirty="0"/>
              <a:t> </a:t>
            </a:r>
            <a:r>
              <a:rPr lang="sr-Cyrl-RS" sz="2000" dirty="0"/>
              <a:t>побољшају </a:t>
            </a:r>
            <a:r>
              <a:rPr lang="en-GB" sz="2000" dirty="0" err="1"/>
              <a:t>своју</a:t>
            </a:r>
            <a:r>
              <a:rPr lang="en-GB" sz="2000" dirty="0"/>
              <a:t> образовну понуду, </a:t>
            </a:r>
            <a:r>
              <a:rPr lang="en-GB" sz="2000" dirty="0" err="1"/>
              <a:t>подста</a:t>
            </a:r>
            <a:r>
              <a:rPr lang="sr-Cyrl-RS" sz="2000" dirty="0"/>
              <a:t>кну </a:t>
            </a:r>
            <a:r>
              <a:rPr lang="en-GB" sz="2000" dirty="0" err="1"/>
              <a:t>иновације</a:t>
            </a:r>
            <a:r>
              <a:rPr lang="en-GB" sz="2000" dirty="0"/>
              <a:t> и </a:t>
            </a:r>
            <a:r>
              <a:rPr lang="en-GB" sz="2000" dirty="0" err="1"/>
              <a:t>по</a:t>
            </a:r>
            <a:r>
              <a:rPr lang="sr-Cyrl-RS" sz="2000" dirty="0"/>
              <a:t>дигну</a:t>
            </a:r>
            <a:r>
              <a:rPr lang="en-GB" sz="2000" dirty="0"/>
              <a:t> </a:t>
            </a:r>
            <a:r>
              <a:rPr lang="en-GB" sz="2000" dirty="0" err="1"/>
              <a:t>укупн</a:t>
            </a:r>
            <a:r>
              <a:rPr lang="sr-Cyrl-RS" sz="2000" dirty="0"/>
              <a:t>у</a:t>
            </a:r>
            <a:r>
              <a:rPr lang="en-GB" sz="2000" dirty="0"/>
              <a:t> </a:t>
            </a:r>
            <a:r>
              <a:rPr lang="en-GB" sz="2000" dirty="0" err="1"/>
              <a:t>успе</a:t>
            </a:r>
            <a:r>
              <a:rPr lang="sr-Cyrl-RS" sz="2000" dirty="0"/>
              <a:t>шност институције</a:t>
            </a:r>
            <a:r>
              <a:rPr lang="en-GB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endParaRPr lang="en-GB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2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11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GB" sz="2400" b="1" dirty="0">
                <a:solidFill>
                  <a:srgbClr val="8A2061"/>
                </a:solidFill>
              </a:rPr>
              <a:t>Теорија заинтересованих страна у образовању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Приступ теорије заинтересованих страна </a:t>
            </a:r>
            <a:r>
              <a:rPr lang="en-GB" sz="2200" dirty="0" err="1"/>
              <a:t>може</a:t>
            </a:r>
            <a:r>
              <a:rPr lang="en-GB" sz="2200" dirty="0"/>
              <a:t> </a:t>
            </a:r>
            <a:r>
              <a:rPr lang="sr-Cyrl-RS" sz="2200" dirty="0"/>
              <a:t>да </a:t>
            </a:r>
            <a:r>
              <a:rPr lang="en-GB" sz="2200" dirty="0" err="1"/>
              <a:t>створи</a:t>
            </a:r>
            <a:r>
              <a:rPr lang="en-GB" sz="2200" dirty="0"/>
              <a:t> већу вредност у </a:t>
            </a:r>
            <a:r>
              <a:rPr lang="sr-Cyrl-RS" sz="2200" dirty="0"/>
              <a:t>високошколским институцијама</a:t>
            </a:r>
            <a:r>
              <a:rPr lang="en-GB" sz="2200" dirty="0"/>
              <a:t> (</a:t>
            </a:r>
            <a:r>
              <a:rPr lang="en-GB" sz="2200" dirty="0">
                <a:hlinkClick r:id="rId2"/>
              </a:rPr>
              <a:t>линк</a:t>
            </a:r>
            <a:r>
              <a:rPr lang="en-GB" sz="2200" dirty="0"/>
              <a:t>). Развој побољшаних односа </a:t>
            </a:r>
            <a:r>
              <a:rPr lang="en-GB" sz="2200" dirty="0" err="1"/>
              <a:t>између</a:t>
            </a:r>
            <a:r>
              <a:rPr lang="en-GB" sz="2200" dirty="0"/>
              <a:t> </a:t>
            </a:r>
            <a:r>
              <a:rPr lang="sr-Cyrl-RS" sz="2200" dirty="0"/>
              <a:t>високошколских институција</a:t>
            </a:r>
            <a:r>
              <a:rPr lang="en-GB" sz="2200" dirty="0"/>
              <a:t> и њихових заинтересованих страна на основу принципа теорије заинтересованих страна може довести </a:t>
            </a:r>
            <a:r>
              <a:rPr lang="en-GB" sz="2200" dirty="0" err="1"/>
              <a:t>до</a:t>
            </a:r>
            <a:r>
              <a:rPr lang="en-GB" sz="2200" dirty="0"/>
              <a:t> </a:t>
            </a:r>
            <a:r>
              <a:rPr lang="sr-Cyrl-RS" sz="2200" dirty="0"/>
              <a:t>даљег</a:t>
            </a:r>
            <a:r>
              <a:rPr lang="en-GB" sz="2200" dirty="0"/>
              <a:t> </a:t>
            </a:r>
            <a:r>
              <a:rPr lang="en-GB" sz="2200" dirty="0" err="1"/>
              <a:t>стварања</a:t>
            </a:r>
            <a:r>
              <a:rPr lang="en-GB" sz="2200" dirty="0"/>
              <a:t> </a:t>
            </a:r>
            <a:r>
              <a:rPr lang="sr-Cyrl-RS" sz="2200" dirty="0"/>
              <a:t>нових </a:t>
            </a:r>
            <a:r>
              <a:rPr lang="en-GB" sz="2200" dirty="0" err="1"/>
              <a:t>вредности</a:t>
            </a:r>
            <a:r>
              <a:rPr lang="en-GB" sz="2200" dirty="0"/>
              <a:t>. Ово укључује размену знања и информација, међусобно поверење, укључивање у процес доношења одлука и усклађивање интереса заинтересованих страна у процесу стратешког планирања.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У контексту СТЕМ </a:t>
            </a:r>
            <a:r>
              <a:rPr lang="en-GB" sz="2200" dirty="0" err="1"/>
              <a:t>образовања</a:t>
            </a:r>
            <a:r>
              <a:rPr lang="en-GB" sz="2200" dirty="0"/>
              <a:t>, предложен је теоријски оквир који </a:t>
            </a:r>
            <a:r>
              <a:rPr lang="en-GB" sz="2200" dirty="0" err="1"/>
              <a:t>региони</a:t>
            </a:r>
            <a:r>
              <a:rPr lang="en-GB" sz="2200" dirty="0"/>
              <a:t> </a:t>
            </a:r>
            <a:r>
              <a:rPr lang="en-GB" sz="2200" dirty="0" err="1"/>
              <a:t>могу</a:t>
            </a:r>
            <a:r>
              <a:rPr lang="sr-Cyrl-RS" sz="2200" dirty="0"/>
              <a:t> да</a:t>
            </a:r>
            <a:r>
              <a:rPr lang="en-GB" sz="2200" dirty="0"/>
              <a:t> </a:t>
            </a:r>
            <a:r>
              <a:rPr lang="en-GB" sz="2200" dirty="0" err="1"/>
              <a:t>усвој</a:t>
            </a:r>
            <a:r>
              <a:rPr lang="sr-Cyrl-RS" sz="2200" dirty="0"/>
              <a:t>е</a:t>
            </a:r>
            <a:r>
              <a:rPr lang="en-GB" sz="2200" dirty="0"/>
              <a:t> и/</a:t>
            </a:r>
            <a:r>
              <a:rPr lang="en-GB" sz="2200" dirty="0" err="1"/>
              <a:t>или</a:t>
            </a:r>
            <a:r>
              <a:rPr lang="en-GB" sz="2200" dirty="0"/>
              <a:t> </a:t>
            </a:r>
            <a:r>
              <a:rPr lang="en-GB" sz="2200" dirty="0" err="1"/>
              <a:t>прилагод</a:t>
            </a:r>
            <a:r>
              <a:rPr lang="sr-Cyrl-RS" sz="2200" dirty="0"/>
              <a:t>е</a:t>
            </a:r>
            <a:r>
              <a:rPr lang="en-GB" sz="2200" dirty="0"/>
              <a:t> да би њихово СТЕМ образовање било успешно. Овај оквир наглашава важност праксе у учионици, СТЕМ едукатора и теоријских оквира. Такође наглашава улогу теорије заинтересованих страна у стварању заједничког значења и духа СТЕМ образовања међу заинтересованим странама.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just">
              <a:lnSpc>
                <a:spcPts val="2440"/>
              </a:lnSpc>
            </a:pPr>
            <a:r>
              <a:rPr lang="en-GB" sz="2200" b="1" dirty="0"/>
              <a:t>Стога, теорија заинтересованих страна није само релевантна већ и кључна у </a:t>
            </a:r>
            <a:r>
              <a:rPr lang="en-GB" sz="2200" b="1" dirty="0" err="1"/>
              <a:t>контексту</a:t>
            </a:r>
            <a:r>
              <a:rPr lang="en-GB" sz="2200" b="1" dirty="0"/>
              <a:t> </a:t>
            </a:r>
            <a:r>
              <a:rPr lang="sr-Cyrl-RS" sz="2200" b="1" dirty="0"/>
              <a:t>високошколских установа</a:t>
            </a:r>
            <a:r>
              <a:rPr lang="en-GB" sz="2200" b="1" dirty="0"/>
              <a:t> у СТЕМ</a:t>
            </a:r>
            <a:r>
              <a:rPr lang="sr-Cyrl-RS" sz="2200" b="1" dirty="0"/>
              <a:t> </a:t>
            </a:r>
            <a:r>
              <a:rPr lang="en-GB" sz="2200" b="1" dirty="0" err="1"/>
              <a:t>областима</a:t>
            </a:r>
            <a:r>
              <a:rPr lang="en-GB" sz="2200" b="1" dirty="0"/>
              <a:t>. Помаже у стварању вредности, побољшању односа са заинтересованим странама и </a:t>
            </a:r>
            <a:r>
              <a:rPr lang="en-GB" sz="2200" b="1" dirty="0" err="1"/>
              <a:t>допринос</a:t>
            </a:r>
            <a:r>
              <a:rPr lang="sr-Cyrl-RS" sz="2200" b="1" dirty="0"/>
              <a:t>и</a:t>
            </a:r>
            <a:r>
              <a:rPr lang="en-GB" sz="2200" b="1" dirty="0"/>
              <a:t> успеху СТЕМ образовања.</a:t>
            </a: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12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6348046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400" b="1" dirty="0">
                <a:solidFill>
                  <a:srgbClr val="8A2061"/>
                </a:solidFill>
              </a:rPr>
              <a:t>Предности ангажовања заинтересованих страна</a:t>
            </a:r>
            <a:endParaRPr lang="en-GB" sz="2200" dirty="0"/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Ангажовање заинтересованих страна побољшава институционалну ефикасност кроз примере из стварног света. </a:t>
            </a:r>
            <a:r>
              <a:rPr lang="sr-Cyrl-RS" sz="2200" dirty="0"/>
              <a:t>Ако је </a:t>
            </a:r>
            <a:r>
              <a:rPr lang="en-GB" sz="2200" dirty="0" err="1"/>
              <a:t>ефикасно</a:t>
            </a:r>
            <a:r>
              <a:rPr lang="en-GB" sz="2200" dirty="0"/>
              <a:t>, </a:t>
            </a:r>
            <a:r>
              <a:rPr lang="en-GB" sz="2200" dirty="0" err="1"/>
              <a:t>може</a:t>
            </a:r>
            <a:r>
              <a:rPr lang="en-GB" sz="2200" dirty="0"/>
              <a:t> </a:t>
            </a:r>
            <a:r>
              <a:rPr lang="sr-Cyrl-RS" sz="2200" dirty="0"/>
              <a:t>да изнедри</a:t>
            </a:r>
            <a:r>
              <a:rPr lang="en-GB" sz="2200" dirty="0"/>
              <a:t> културу сталног побољшања, </a:t>
            </a:r>
            <a:r>
              <a:rPr lang="en-GB" sz="2200" dirty="0" err="1"/>
              <a:t>кој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негуј</a:t>
            </a:r>
            <a:r>
              <a:rPr lang="sr-Cyrl-RS" sz="2200" dirty="0"/>
              <a:t>е</a:t>
            </a:r>
            <a:r>
              <a:rPr lang="en-GB" sz="2200" dirty="0"/>
              <a:t> редовне, </a:t>
            </a:r>
            <a:r>
              <a:rPr lang="en-GB" sz="2200" dirty="0" err="1"/>
              <a:t>структу</a:t>
            </a:r>
            <a:r>
              <a:rPr lang="sr-Cyrl-RS" sz="2200" dirty="0"/>
              <a:t>р</a:t>
            </a:r>
            <a:r>
              <a:rPr lang="en-GB" sz="2200" dirty="0" err="1"/>
              <a:t>иране</a:t>
            </a:r>
            <a:r>
              <a:rPr lang="en-GB" sz="2200" dirty="0"/>
              <a:t> повратне </a:t>
            </a:r>
            <a:r>
              <a:rPr lang="en-GB" sz="2200" dirty="0" err="1"/>
              <a:t>информације</a:t>
            </a:r>
            <a:r>
              <a:rPr lang="en-GB" sz="2200" dirty="0"/>
              <a:t> </a:t>
            </a:r>
            <a:r>
              <a:rPr lang="sr-Cyrl-RS" sz="2200" dirty="0"/>
              <a:t>међу </a:t>
            </a:r>
            <a:r>
              <a:rPr lang="en-GB" sz="2200" dirty="0" err="1"/>
              <a:t>заинтересовани</a:t>
            </a:r>
            <a:r>
              <a:rPr lang="sr-Cyrl-RS" sz="2200" dirty="0"/>
              <a:t>м</a:t>
            </a:r>
            <a:r>
              <a:rPr lang="en-GB" sz="2200" dirty="0"/>
              <a:t> </a:t>
            </a:r>
            <a:r>
              <a:rPr lang="en-GB" sz="2200" dirty="0" err="1"/>
              <a:t>страна</a:t>
            </a:r>
            <a:r>
              <a:rPr lang="sr-Cyrl-RS" sz="2200" dirty="0"/>
              <a:t>ма</a:t>
            </a:r>
            <a:r>
              <a:rPr lang="en-GB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Ангажовање заинтересованих страна има кључну улогу у управљању репутацијом високог образовања и брендирању институција.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13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87777" y="373314"/>
            <a:ext cx="9449908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1800" b="1" dirty="0">
                <a:solidFill>
                  <a:srgbClr val="8A2061"/>
                </a:solidFill>
              </a:rPr>
              <a:t>Како ангажовање заинтересованих страна може да усклади образовне институције </a:t>
            </a:r>
            <a:r>
              <a:rPr lang="en-GB" sz="1800" b="1" dirty="0" err="1">
                <a:solidFill>
                  <a:srgbClr val="8A2061"/>
                </a:solidFill>
              </a:rPr>
              <a:t>са</a:t>
            </a:r>
            <a:r>
              <a:rPr lang="en-GB" sz="1800" b="1" dirty="0">
                <a:solidFill>
                  <a:srgbClr val="8A2061"/>
                </a:solidFill>
              </a:rPr>
              <a:t> </a:t>
            </a:r>
            <a:r>
              <a:rPr lang="sr-Cyrl-RS" sz="1800" b="1" dirty="0">
                <a:solidFill>
                  <a:srgbClr val="8A2061"/>
                </a:solidFill>
              </a:rPr>
              <a:t>Ц</a:t>
            </a:r>
            <a:r>
              <a:rPr lang="en-GB" sz="1800" b="1" dirty="0" err="1">
                <a:solidFill>
                  <a:srgbClr val="8A2061"/>
                </a:solidFill>
              </a:rPr>
              <a:t>иљевима</a:t>
            </a:r>
            <a:r>
              <a:rPr lang="en-GB" sz="1800" b="1" dirty="0">
                <a:solidFill>
                  <a:srgbClr val="8A2061"/>
                </a:solidFill>
              </a:rPr>
              <a:t> одрживог развоја </a:t>
            </a:r>
            <a:r>
              <a:rPr lang="en-GB" sz="1800" b="1" dirty="0" err="1">
                <a:solidFill>
                  <a:srgbClr val="8A2061"/>
                </a:solidFill>
              </a:rPr>
              <a:t>Уједињених</a:t>
            </a:r>
            <a:r>
              <a:rPr lang="en-GB" sz="1800" b="1" dirty="0">
                <a:solidFill>
                  <a:srgbClr val="8A2061"/>
                </a:solidFill>
              </a:rPr>
              <a:t> </a:t>
            </a:r>
            <a:r>
              <a:rPr lang="en-GB" sz="1800" b="1" dirty="0" err="1">
                <a:solidFill>
                  <a:srgbClr val="8A2061"/>
                </a:solidFill>
              </a:rPr>
              <a:t>нација</a:t>
            </a:r>
            <a:r>
              <a:rPr lang="sr-Cyrl-RS" sz="1800" b="1" dirty="0">
                <a:solidFill>
                  <a:srgbClr val="8A2061"/>
                </a:solidFill>
              </a:rPr>
              <a:t>?</a:t>
            </a:r>
            <a:endParaRPr lang="en-GB" sz="18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1800" b="1" dirty="0">
              <a:solidFill>
                <a:srgbClr val="8A2061"/>
              </a:solidFill>
            </a:endParaRPr>
          </a:p>
          <a:p>
            <a:pPr algn="just" rtl="0"/>
            <a:r>
              <a:rPr lang="en-GB" sz="1800" b="0" i="0" dirty="0">
                <a:effectLst/>
                <a:latin typeface="Söhne"/>
              </a:rPr>
              <a:t>Ангажовање заинтересованих страна може </a:t>
            </a:r>
            <a:r>
              <a:rPr lang="en-GB" sz="1800" b="0" i="0" dirty="0" err="1">
                <a:effectLst/>
                <a:latin typeface="Söhne"/>
              </a:rPr>
              <a:t>ефикасно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да усклади</a:t>
            </a:r>
            <a:r>
              <a:rPr lang="en-GB" sz="1800" b="0" i="0" dirty="0">
                <a:effectLst/>
                <a:latin typeface="Söhne"/>
              </a:rPr>
              <a:t> образовне институције са циљевима одрживог развоја Уједињених нација на следеће начине:</a:t>
            </a:r>
          </a:p>
          <a:p>
            <a:pPr algn="just" rtl="0"/>
            <a:endParaRPr lang="en-GB" sz="1800" b="0" i="0" dirty="0">
              <a:effectLst/>
              <a:latin typeface="Söhne"/>
            </a:endParaRPr>
          </a:p>
          <a:p>
            <a:pPr algn="just" rtl="0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Квалитетно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образовање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i="0" dirty="0">
                <a:solidFill>
                  <a:srgbClr val="60A9DD"/>
                </a:solidFill>
                <a:effectLst/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4)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Сарадња</a:t>
            </a:r>
            <a:r>
              <a:rPr lang="en-GB" sz="1800" b="0" i="0" dirty="0">
                <a:effectLst/>
                <a:latin typeface="Söhne"/>
              </a:rPr>
              <a:t> са заинтересованим странама као што су невладине организације и стручњаци </a:t>
            </a:r>
            <a:r>
              <a:rPr lang="en-GB" sz="1800" b="0" i="0" dirty="0" err="1">
                <a:effectLst/>
                <a:latin typeface="Söhne"/>
              </a:rPr>
              <a:t>из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привреде</a:t>
            </a:r>
            <a:r>
              <a:rPr lang="en-GB" sz="1800" b="0" i="0" dirty="0">
                <a:effectLst/>
                <a:latin typeface="Söhne"/>
              </a:rPr>
              <a:t> помаже да се </a:t>
            </a:r>
            <a:r>
              <a:rPr lang="en-GB" sz="1800" b="0" i="0" dirty="0" err="1">
                <a:effectLst/>
                <a:latin typeface="Söhne"/>
              </a:rPr>
              <a:t>принципи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dirty="0">
                <a:latin typeface="Söhne"/>
              </a:rPr>
              <a:t>Циљева одрживог развоја</a:t>
            </a:r>
            <a:r>
              <a:rPr lang="en-GB" sz="1800" b="0" i="0" dirty="0">
                <a:effectLst/>
                <a:latin typeface="Söhne"/>
              </a:rPr>
              <a:t> уграде у наставни план и програм. </a:t>
            </a:r>
            <a:r>
              <a:rPr lang="en-GB" sz="1800" b="0" i="0" dirty="0" err="1">
                <a:effectLst/>
                <a:latin typeface="Söhne"/>
              </a:rPr>
              <a:t>Ово</a:t>
            </a:r>
            <a:r>
              <a:rPr lang="en-GB" sz="1800" b="0" i="0" dirty="0">
                <a:effectLst/>
                <a:latin typeface="Söhne"/>
              </a:rPr>
              <a:t> о</a:t>
            </a:r>
            <a:r>
              <a:rPr lang="sr-Cyrl-RS" sz="1800" b="0" i="0" dirty="0">
                <a:effectLst/>
                <a:latin typeface="Söhne"/>
              </a:rPr>
              <a:t>безбеђује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да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образовање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буде </a:t>
            </a:r>
            <a:r>
              <a:rPr lang="en-GB" sz="1800" b="0" i="0" dirty="0" err="1">
                <a:effectLst/>
                <a:latin typeface="Söhne"/>
              </a:rPr>
              <a:t>инклузивно</a:t>
            </a:r>
            <a:r>
              <a:rPr lang="en-GB" sz="1800" b="0" i="0" dirty="0">
                <a:effectLst/>
                <a:latin typeface="Söhne"/>
              </a:rPr>
              <a:t> и промовише могућности </a:t>
            </a:r>
            <a:r>
              <a:rPr lang="en-GB" sz="1800" b="0" i="0" dirty="0" err="1">
                <a:effectLst/>
                <a:latin typeface="Söhne"/>
              </a:rPr>
              <a:t>доживотног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учења</a:t>
            </a:r>
            <a:r>
              <a:rPr lang="sr-Cyrl-RS" sz="1800" dirty="0">
                <a:latin typeface="Söhne"/>
              </a:rPr>
              <a:t>.</a:t>
            </a:r>
            <a:endParaRPr lang="en-GB" sz="1800" b="0" i="0" dirty="0">
              <a:effectLst/>
              <a:latin typeface="Söhne"/>
            </a:endParaRPr>
          </a:p>
          <a:p>
            <a:pPr algn="just" rtl="0"/>
            <a:endParaRPr lang="en-GB" sz="1800" b="1" i="0" dirty="0">
              <a:solidFill>
                <a:srgbClr val="60A9DD"/>
              </a:solidFill>
              <a:effectLst/>
              <a:latin typeface="Söhne"/>
            </a:endParaRPr>
          </a:p>
          <a:p>
            <a:pPr algn="just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Родна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равноправност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5)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Ангажовање</a:t>
            </a:r>
            <a:r>
              <a:rPr lang="en-GB" sz="1800" b="0" i="0" dirty="0">
                <a:effectLst/>
                <a:latin typeface="Söhne"/>
              </a:rPr>
              <a:t> са организацијама које се фокусирају на родну равноправност </a:t>
            </a:r>
            <a:r>
              <a:rPr lang="en-GB" sz="1800" b="0" i="0" dirty="0" err="1">
                <a:effectLst/>
                <a:latin typeface="Söhne"/>
              </a:rPr>
              <a:t>може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да помогне</a:t>
            </a:r>
            <a:r>
              <a:rPr lang="en-GB" sz="1800" b="0" i="0" dirty="0">
                <a:effectLst/>
                <a:latin typeface="Söhne"/>
              </a:rPr>
              <a:t> институцијама да се позабаве родним диспаритетима у образовању, посебно у </a:t>
            </a:r>
            <a:r>
              <a:rPr lang="en-GB" sz="1800" b="0" i="0" dirty="0" err="1">
                <a:effectLst/>
                <a:latin typeface="Söhne"/>
              </a:rPr>
              <a:t>областима</a:t>
            </a:r>
            <a:r>
              <a:rPr lang="en-GB" sz="1800" b="0" i="0" dirty="0">
                <a:effectLst/>
                <a:latin typeface="Söhne"/>
              </a:rPr>
              <a:t> СТЕМ</a:t>
            </a:r>
            <a:r>
              <a:rPr lang="sr-Cyrl-RS" sz="1800" dirty="0">
                <a:latin typeface="Söhne"/>
              </a:rPr>
              <a:t>.</a:t>
            </a:r>
            <a:endParaRPr lang="en-GB" sz="1800" b="0" i="0" dirty="0">
              <a:effectLst/>
              <a:latin typeface="Söhne"/>
            </a:endParaRPr>
          </a:p>
          <a:p>
            <a:pPr algn="just" rtl="0"/>
            <a:endParaRPr lang="en-GB" sz="1800" dirty="0">
              <a:latin typeface="Söhne"/>
            </a:endParaRPr>
          </a:p>
          <a:p>
            <a:pPr algn="just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Индустрија, иновације и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инфраструктура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9)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Партнерство</a:t>
            </a:r>
            <a:r>
              <a:rPr lang="en-GB" sz="1800" b="0" i="0" dirty="0">
                <a:effectLst/>
                <a:latin typeface="Söhne"/>
              </a:rPr>
              <a:t> са заинтересованим странама </a:t>
            </a:r>
            <a:r>
              <a:rPr lang="en-GB" sz="1800" b="0" i="0" dirty="0" err="1">
                <a:effectLst/>
                <a:latin typeface="Söhne"/>
              </a:rPr>
              <a:t>из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привреде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може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да изоштри</a:t>
            </a:r>
            <a:r>
              <a:rPr lang="en-GB" sz="1800" b="0" i="0" dirty="0">
                <a:effectLst/>
                <a:latin typeface="Söhne"/>
              </a:rPr>
              <a:t> фокус на иновацијама и инфраструктури у образовању, покретању истраживања и развоја </a:t>
            </a:r>
            <a:r>
              <a:rPr lang="en-GB" sz="1800" b="0" i="0" dirty="0" err="1">
                <a:effectLst/>
                <a:latin typeface="Söhne"/>
              </a:rPr>
              <a:t>одрживих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технологија</a:t>
            </a:r>
            <a:r>
              <a:rPr lang="sr-Cyrl-RS" sz="1800" dirty="0">
                <a:latin typeface="Söhne"/>
              </a:rPr>
              <a:t>.</a:t>
            </a:r>
            <a:endParaRPr lang="en-GB" sz="1800" b="0" i="0" dirty="0">
              <a:effectLst/>
              <a:latin typeface="Söhne"/>
            </a:endParaRPr>
          </a:p>
          <a:p>
            <a:pPr algn="l" rtl="0">
              <a:lnSpc>
                <a:spcPts val="2440"/>
              </a:lnSpc>
            </a:pPr>
            <a:endParaRPr lang="en-GB" sz="1800" b="1" dirty="0">
              <a:solidFill>
                <a:srgbClr val="8A2061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3" name="Picture 2" descr="A red sign with a book and a pencil  Description automatically generated">
            <a:extLst>
              <a:ext uri="{FF2B5EF4-FFF2-40B4-BE49-F238E27FC236}">
                <a16:creationId xmlns:a16="http://schemas.microsoft.com/office/drawing/2014/main" id="{52E604AF-CCAC-BF6D-EBB9-EF27CA6BC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37685" y="2258326"/>
            <a:ext cx="978257" cy="978257"/>
          </a:xfrm>
          <a:prstGeom prst="rect">
            <a:avLst/>
          </a:prstGeom>
        </p:spPr>
      </p:pic>
      <p:pic>
        <p:nvPicPr>
          <p:cNvPr id="7" name="Picture 6" descr="A red square with white text and a symbol  Description automatically generated">
            <a:extLst>
              <a:ext uri="{FF2B5EF4-FFF2-40B4-BE49-F238E27FC236}">
                <a16:creationId xmlns:a16="http://schemas.microsoft.com/office/drawing/2014/main" id="{A822EB50-4C61-DA89-55ED-040F21E2B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37685" y="3910615"/>
            <a:ext cx="978257" cy="978257"/>
          </a:xfrm>
          <a:prstGeom prst="rect">
            <a:avLst/>
          </a:prstGeom>
        </p:spPr>
      </p:pic>
      <p:pic>
        <p:nvPicPr>
          <p:cNvPr id="15" name="Picture 14" descr="A logo for a company  Description automatically generated">
            <a:extLst>
              <a:ext uri="{FF2B5EF4-FFF2-40B4-BE49-F238E27FC236}">
                <a16:creationId xmlns:a16="http://schemas.microsoft.com/office/drawing/2014/main" id="{9900F1AB-52B5-8158-5BFB-84B014CE0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637685" y="5413383"/>
            <a:ext cx="1071303" cy="10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14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8693689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1800" b="1" dirty="0">
                <a:solidFill>
                  <a:srgbClr val="8A2061"/>
                </a:solidFill>
              </a:rPr>
              <a:t>Како ангажовање заинтересованих страна може да усклади образовне институције </a:t>
            </a:r>
            <a:r>
              <a:rPr lang="en-GB" sz="1800" b="1" dirty="0" err="1">
                <a:solidFill>
                  <a:srgbClr val="8A2061"/>
                </a:solidFill>
              </a:rPr>
              <a:t>са</a:t>
            </a:r>
            <a:r>
              <a:rPr lang="en-GB" sz="1800" b="1" dirty="0">
                <a:solidFill>
                  <a:srgbClr val="8A2061"/>
                </a:solidFill>
              </a:rPr>
              <a:t> </a:t>
            </a:r>
            <a:r>
              <a:rPr lang="sr-Cyrl-RS" sz="1800" b="1" dirty="0">
                <a:solidFill>
                  <a:srgbClr val="8A2061"/>
                </a:solidFill>
              </a:rPr>
              <a:t>Ц</a:t>
            </a:r>
            <a:r>
              <a:rPr lang="en-GB" sz="1800" b="1" dirty="0" err="1">
                <a:solidFill>
                  <a:srgbClr val="8A2061"/>
                </a:solidFill>
              </a:rPr>
              <a:t>иљевима</a:t>
            </a:r>
            <a:r>
              <a:rPr lang="en-GB" sz="1800" b="1" dirty="0">
                <a:solidFill>
                  <a:srgbClr val="8A2061"/>
                </a:solidFill>
              </a:rPr>
              <a:t> одрживог развоја </a:t>
            </a:r>
            <a:r>
              <a:rPr lang="en-GB" sz="1800" b="1" dirty="0" err="1">
                <a:solidFill>
                  <a:srgbClr val="8A2061"/>
                </a:solidFill>
              </a:rPr>
              <a:t>Уједињених</a:t>
            </a:r>
            <a:r>
              <a:rPr lang="en-GB" sz="1800" b="1" dirty="0">
                <a:solidFill>
                  <a:srgbClr val="8A2061"/>
                </a:solidFill>
              </a:rPr>
              <a:t> </a:t>
            </a:r>
            <a:r>
              <a:rPr lang="en-GB" sz="1800" b="1" dirty="0" err="1">
                <a:solidFill>
                  <a:srgbClr val="8A2061"/>
                </a:solidFill>
              </a:rPr>
              <a:t>нација</a:t>
            </a:r>
            <a:r>
              <a:rPr lang="sr-Cyrl-RS" sz="1800" b="1" dirty="0">
                <a:solidFill>
                  <a:srgbClr val="8A2061"/>
                </a:solidFill>
              </a:rPr>
              <a:t>?</a:t>
            </a:r>
            <a:endParaRPr lang="en-GB" sz="18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1800" b="1" dirty="0">
              <a:solidFill>
                <a:srgbClr val="8A2061"/>
              </a:solidFill>
            </a:endParaRPr>
          </a:p>
          <a:p>
            <a:pPr algn="just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Смањене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неједнакости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10)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Сарадња</a:t>
            </a:r>
            <a:r>
              <a:rPr lang="en-GB" sz="1800" b="0" i="0" dirty="0">
                <a:effectLst/>
                <a:latin typeface="Söhne"/>
              </a:rPr>
              <a:t> са групама у заједници и непрофитним организацијама </a:t>
            </a:r>
            <a:r>
              <a:rPr lang="en-GB" sz="1800" b="0" i="0" dirty="0" err="1">
                <a:effectLst/>
                <a:latin typeface="Söhne"/>
              </a:rPr>
              <a:t>може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sr-Cyrl-RS" sz="1800" b="0" i="0" dirty="0">
                <a:effectLst/>
                <a:latin typeface="Söhne"/>
              </a:rPr>
              <a:t>да помогне</a:t>
            </a:r>
            <a:r>
              <a:rPr lang="en-GB" sz="1800" b="0" i="0" dirty="0">
                <a:effectLst/>
                <a:latin typeface="Söhne"/>
              </a:rPr>
              <a:t> у решавању неједнакости у приступу образовању и </a:t>
            </a:r>
            <a:r>
              <a:rPr lang="sr-Cyrl-RS" sz="1800" b="0" i="0" dirty="0">
                <a:effectLst/>
                <a:latin typeface="Söhne"/>
              </a:rPr>
              <a:t>да промовише </a:t>
            </a:r>
            <a:r>
              <a:rPr lang="en-GB" sz="1800" b="0" i="0" dirty="0" err="1">
                <a:effectLst/>
                <a:latin typeface="Söhne"/>
              </a:rPr>
              <a:t>праксе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инклузивног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образовања</a:t>
            </a:r>
            <a:r>
              <a:rPr lang="sr-Cyrl-RS" sz="1800" b="0" i="0" dirty="0">
                <a:effectLst/>
                <a:latin typeface="Söhne"/>
              </a:rPr>
              <a:t>;</a:t>
            </a:r>
            <a:endParaRPr lang="en-GB" sz="1800" b="0" i="0" dirty="0">
              <a:effectLst/>
              <a:latin typeface="Söhne"/>
            </a:endParaRPr>
          </a:p>
          <a:p>
            <a:pPr algn="just" rtl="0"/>
            <a:endParaRPr lang="en-GB" sz="1800" b="0" i="0" dirty="0">
              <a:effectLst/>
              <a:latin typeface="Söhne"/>
            </a:endParaRPr>
          </a:p>
          <a:p>
            <a:pPr algn="just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Одрживи градови и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заједнице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11)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Рад</a:t>
            </a:r>
            <a:r>
              <a:rPr lang="en-GB" sz="1800" b="0" i="0" dirty="0">
                <a:effectLst/>
                <a:latin typeface="Söhne"/>
              </a:rPr>
              <a:t> са локалним самоуправама и урбанистима може интегрисати праксе одрживог развоја у образовање, доприносећи стварању одрживих градова и </a:t>
            </a:r>
            <a:r>
              <a:rPr lang="en-GB" sz="1800" b="0" i="0" dirty="0" err="1">
                <a:effectLst/>
                <a:latin typeface="Söhne"/>
              </a:rPr>
              <a:t>заједница</a:t>
            </a:r>
            <a:r>
              <a:rPr lang="sr-Cyrl-RS" sz="1800" b="0" i="0" dirty="0">
                <a:effectLst/>
                <a:latin typeface="Söhne"/>
              </a:rPr>
              <a:t>;</a:t>
            </a:r>
            <a:endParaRPr lang="en-GB" sz="1800" b="0" i="0" dirty="0">
              <a:effectLst/>
              <a:latin typeface="Söhne"/>
            </a:endParaRPr>
          </a:p>
          <a:p>
            <a:pPr algn="just" rtl="0"/>
            <a:endParaRPr lang="en-GB" sz="1800" dirty="0">
              <a:latin typeface="Söhne"/>
            </a:endParaRPr>
          </a:p>
          <a:p>
            <a:pPr algn="just"/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Одговорна потрошња и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производња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(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Циљ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12)</a:t>
            </a:r>
            <a:r>
              <a:rPr lang="en-GB" sz="18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18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Ангажовање</a:t>
            </a:r>
            <a:r>
              <a:rPr lang="en-GB" sz="1800" b="0" i="0" dirty="0">
                <a:effectLst/>
                <a:latin typeface="Söhne"/>
              </a:rPr>
              <a:t> са еколошким организацијама и предузећима може довести до интеграције праксе одрживе потрошње и производње у </a:t>
            </a:r>
            <a:r>
              <a:rPr lang="en-GB" sz="1800" b="0" i="0" dirty="0" err="1">
                <a:effectLst/>
                <a:latin typeface="Söhne"/>
              </a:rPr>
              <a:t>операције</a:t>
            </a:r>
            <a:r>
              <a:rPr lang="en-GB" sz="1800" b="0" i="0" dirty="0">
                <a:effectLst/>
                <a:latin typeface="Söhne"/>
              </a:rPr>
              <a:t> </a:t>
            </a:r>
            <a:r>
              <a:rPr lang="en-GB" sz="1800" b="0" i="0" dirty="0" err="1">
                <a:effectLst/>
                <a:latin typeface="Söhne"/>
              </a:rPr>
              <a:t>кампуса</a:t>
            </a:r>
            <a:r>
              <a:rPr lang="sr-Cyrl-RS" sz="1800" b="0" i="0" dirty="0">
                <a:effectLst/>
                <a:latin typeface="Söhne"/>
              </a:rPr>
              <a:t>;</a:t>
            </a:r>
            <a:endParaRPr lang="en-GB" sz="1800" b="0" i="0" dirty="0">
              <a:effectLst/>
              <a:latin typeface="Söhne"/>
            </a:endParaRPr>
          </a:p>
          <a:p>
            <a:pPr algn="just" rtl="0">
              <a:lnSpc>
                <a:spcPts val="2440"/>
              </a:lnSpc>
            </a:pPr>
            <a:endParaRPr lang="en-GB" sz="18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6" name="Picture 5" descr="A white and orange sign with buildings and text  Description automatically generated">
            <a:extLst>
              <a:ext uri="{FF2B5EF4-FFF2-40B4-BE49-F238E27FC236}">
                <a16:creationId xmlns:a16="http://schemas.microsoft.com/office/drawing/2014/main" id="{2ED2C2D7-3878-D3AF-3400-7E86785F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07082" y="2967358"/>
            <a:ext cx="1221381" cy="1221381"/>
          </a:xfrm>
          <a:prstGeom prst="rect">
            <a:avLst/>
          </a:prstGeom>
        </p:spPr>
      </p:pic>
      <p:pic>
        <p:nvPicPr>
          <p:cNvPr id="13" name="Picture 12" descr="A yellow rectangular sign with white text  Description automatically generated">
            <a:extLst>
              <a:ext uri="{FF2B5EF4-FFF2-40B4-BE49-F238E27FC236}">
                <a16:creationId xmlns:a16="http://schemas.microsoft.com/office/drawing/2014/main" id="{78F6002D-ACAB-E23B-547F-C27D99D48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07082" y="4647590"/>
            <a:ext cx="1221381" cy="1221381"/>
          </a:xfrm>
          <a:prstGeom prst="rect">
            <a:avLst/>
          </a:prstGeom>
        </p:spPr>
      </p:pic>
      <p:pic>
        <p:nvPicPr>
          <p:cNvPr id="3" name="Picture 2" descr="A pink background with white text and white arrows  Description automatically generated">
            <a:extLst>
              <a:ext uri="{FF2B5EF4-FFF2-40B4-BE49-F238E27FC236}">
                <a16:creationId xmlns:a16="http://schemas.microsoft.com/office/drawing/2014/main" id="{AC1C4788-31EE-91A5-CF84-6E726E513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44878" y="1388963"/>
            <a:ext cx="1221381" cy="1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2" y="510364"/>
            <a:ext cx="8401458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200" b="1" dirty="0">
                <a:solidFill>
                  <a:srgbClr val="8A2061"/>
                </a:solidFill>
              </a:rPr>
              <a:t>Како ангажовање заинтересованих страна може да усклади образовне институције </a:t>
            </a:r>
            <a:r>
              <a:rPr lang="en-GB" sz="2200" b="1" dirty="0" err="1">
                <a:solidFill>
                  <a:srgbClr val="8A2061"/>
                </a:solidFill>
              </a:rPr>
              <a:t>са</a:t>
            </a:r>
            <a:r>
              <a:rPr lang="en-GB" sz="2200" b="1" dirty="0">
                <a:solidFill>
                  <a:srgbClr val="8A2061"/>
                </a:solidFill>
              </a:rPr>
              <a:t> </a:t>
            </a:r>
            <a:r>
              <a:rPr lang="sr-Cyrl-RS" sz="2200" b="1" dirty="0">
                <a:solidFill>
                  <a:srgbClr val="8A2061"/>
                </a:solidFill>
              </a:rPr>
              <a:t>Ц</a:t>
            </a:r>
            <a:r>
              <a:rPr lang="en-GB" sz="2200" b="1" dirty="0" err="1">
                <a:solidFill>
                  <a:srgbClr val="8A2061"/>
                </a:solidFill>
              </a:rPr>
              <a:t>иљевима</a:t>
            </a:r>
            <a:r>
              <a:rPr lang="en-GB" sz="2200" b="1" dirty="0">
                <a:solidFill>
                  <a:srgbClr val="8A2061"/>
                </a:solidFill>
              </a:rPr>
              <a:t> одрживог развоја </a:t>
            </a:r>
            <a:r>
              <a:rPr lang="en-GB" sz="2200" b="1" dirty="0" err="1">
                <a:solidFill>
                  <a:srgbClr val="8A2061"/>
                </a:solidFill>
              </a:rPr>
              <a:t>Уједињених</a:t>
            </a:r>
            <a:r>
              <a:rPr lang="en-GB" sz="2200" b="1" dirty="0">
                <a:solidFill>
                  <a:srgbClr val="8A2061"/>
                </a:solidFill>
              </a:rPr>
              <a:t> </a:t>
            </a:r>
            <a:r>
              <a:rPr lang="en-GB" sz="2200" b="1" dirty="0" err="1">
                <a:solidFill>
                  <a:srgbClr val="8A2061"/>
                </a:solidFill>
              </a:rPr>
              <a:t>нација</a:t>
            </a:r>
            <a:r>
              <a:rPr lang="sr-Cyrl-RS" sz="2200" b="1" dirty="0">
                <a:solidFill>
                  <a:srgbClr val="8A2061"/>
                </a:solidFill>
              </a:rPr>
              <a:t>?</a:t>
            </a:r>
            <a:endParaRPr lang="en-GB" sz="2200" b="1" dirty="0">
              <a:solidFill>
                <a:srgbClr val="8A2061"/>
              </a:solidFill>
            </a:endParaRPr>
          </a:p>
          <a:p>
            <a:pPr algn="just" rtl="0"/>
            <a:endParaRPr lang="en-GB" sz="2200" b="1" dirty="0">
              <a:solidFill>
                <a:srgbClr val="8A2061"/>
              </a:solidFill>
            </a:endParaRPr>
          </a:p>
          <a:p>
            <a:pPr algn="just" rtl="0"/>
            <a:r>
              <a:rPr lang="sr-Cyrl-RS" sz="2200" b="1" i="0" dirty="0">
                <a:solidFill>
                  <a:srgbClr val="60A9DD"/>
                </a:solidFill>
                <a:effectLst/>
                <a:latin typeface="Söhne"/>
              </a:rPr>
              <a:t>Акција за климу </a:t>
            </a:r>
            <a:r>
              <a:rPr lang="en-GB" sz="2200" b="1" i="0" dirty="0">
                <a:solidFill>
                  <a:srgbClr val="60A9DD"/>
                </a:solidFill>
                <a:effectLst/>
                <a:latin typeface="Söhne"/>
              </a:rPr>
              <a:t>(СДГ 13)</a:t>
            </a:r>
            <a:r>
              <a:rPr lang="en-GB" sz="2200" b="0" i="0" dirty="0">
                <a:solidFill>
                  <a:srgbClr val="60A9DD"/>
                </a:solidFill>
                <a:effectLst/>
                <a:latin typeface="Söhne"/>
              </a:rPr>
              <a:t>:</a:t>
            </a:r>
            <a:r>
              <a:rPr lang="sr-Cyrl-RS" sz="22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2200" b="0" i="0" dirty="0" err="1">
                <a:effectLst/>
                <a:latin typeface="Söhne"/>
              </a:rPr>
              <a:t>Сарадња</a:t>
            </a:r>
            <a:r>
              <a:rPr lang="en-GB" sz="2200" b="0" i="0" dirty="0">
                <a:effectLst/>
                <a:latin typeface="Söhne"/>
              </a:rPr>
              <a:t> са климатским акционим </a:t>
            </a:r>
            <a:r>
              <a:rPr lang="en-GB" sz="2200" b="0" i="0" dirty="0" err="1">
                <a:effectLst/>
                <a:latin typeface="Söhne"/>
              </a:rPr>
              <a:t>групама</a:t>
            </a:r>
            <a:r>
              <a:rPr lang="en-GB" sz="2200" b="0" i="0" dirty="0">
                <a:effectLst/>
                <a:latin typeface="Söhne"/>
              </a:rPr>
              <a:t> </a:t>
            </a:r>
            <a:r>
              <a:rPr lang="en-GB" sz="2200" b="0" i="0" dirty="0" err="1">
                <a:effectLst/>
                <a:latin typeface="Söhne"/>
              </a:rPr>
              <a:t>може</a:t>
            </a:r>
            <a:r>
              <a:rPr lang="sr-Cyrl-RS" sz="2200" dirty="0">
                <a:latin typeface="Söhne"/>
              </a:rPr>
              <a:t> да изоштри</a:t>
            </a:r>
            <a:r>
              <a:rPr lang="en-GB" sz="2200" b="0" i="0" dirty="0">
                <a:effectLst/>
                <a:latin typeface="Söhne"/>
              </a:rPr>
              <a:t> </a:t>
            </a:r>
            <a:r>
              <a:rPr lang="en-GB" sz="2200" b="0" i="0" dirty="0" err="1">
                <a:effectLst/>
                <a:latin typeface="Söhne"/>
              </a:rPr>
              <a:t>фокус</a:t>
            </a:r>
            <a:r>
              <a:rPr lang="en-GB" sz="2200" b="0" i="0" dirty="0">
                <a:effectLst/>
                <a:latin typeface="Söhne"/>
              </a:rPr>
              <a:t> институције на образовање и иницијативе о климатским променама, усклађујући се са глобалним напорима у борби против </a:t>
            </a:r>
            <a:r>
              <a:rPr lang="en-GB" sz="2200" b="0" i="0" dirty="0" err="1">
                <a:effectLst/>
                <a:latin typeface="Söhne"/>
              </a:rPr>
              <a:t>климатских</a:t>
            </a:r>
            <a:r>
              <a:rPr lang="en-GB" sz="2200" b="0" i="0" dirty="0">
                <a:effectLst/>
                <a:latin typeface="Söhne"/>
              </a:rPr>
              <a:t> </a:t>
            </a:r>
            <a:r>
              <a:rPr lang="en-GB" sz="2200" b="0" i="0" dirty="0" err="1">
                <a:effectLst/>
                <a:latin typeface="Söhne"/>
              </a:rPr>
              <a:t>промена</a:t>
            </a:r>
            <a:r>
              <a:rPr lang="sr-Cyrl-RS" sz="2200" b="0" i="0" dirty="0">
                <a:effectLst/>
                <a:latin typeface="Söhne"/>
              </a:rPr>
              <a:t>;</a:t>
            </a:r>
            <a:endParaRPr lang="en-GB" sz="2200" b="0" i="0" dirty="0">
              <a:effectLst/>
              <a:latin typeface="Söhne"/>
            </a:endParaRPr>
          </a:p>
          <a:p>
            <a:pPr algn="just" rtl="0"/>
            <a:endParaRPr lang="en-GB" sz="2200" dirty="0">
              <a:latin typeface="Söhne"/>
            </a:endParaRPr>
          </a:p>
          <a:p>
            <a:pPr algn="just" rtl="0"/>
            <a:r>
              <a:rPr lang="en-GB" sz="2200" b="1" i="0" dirty="0" err="1">
                <a:solidFill>
                  <a:srgbClr val="60A9DD"/>
                </a:solidFill>
                <a:effectLst/>
                <a:latin typeface="Söhne"/>
              </a:rPr>
              <a:t>Партнерств</a:t>
            </a:r>
            <a:r>
              <a:rPr lang="sr-Cyrl-RS" sz="2200" b="1" i="0" dirty="0">
                <a:solidFill>
                  <a:srgbClr val="60A9DD"/>
                </a:solidFill>
                <a:effectLst/>
                <a:latin typeface="Söhne"/>
              </a:rPr>
              <a:t>ом до циљева</a:t>
            </a:r>
            <a:r>
              <a:rPr lang="en-GB" sz="2200" b="1" i="0" dirty="0">
                <a:solidFill>
                  <a:srgbClr val="60A9DD"/>
                </a:solidFill>
                <a:effectLst/>
                <a:latin typeface="Söhne"/>
              </a:rPr>
              <a:t> (СДГ 17)</a:t>
            </a:r>
            <a:r>
              <a:rPr lang="en-GB" sz="2200" b="0" i="0" dirty="0">
                <a:solidFill>
                  <a:srgbClr val="60A9DD"/>
                </a:solidFill>
                <a:effectLst/>
                <a:latin typeface="Söhne"/>
              </a:rPr>
              <a:t>: </a:t>
            </a:r>
            <a:r>
              <a:rPr lang="sr-Cyrl-RS" sz="2200" b="0" i="0" dirty="0">
                <a:solidFill>
                  <a:schemeClr val="tx1"/>
                </a:solidFill>
                <a:effectLst/>
                <a:latin typeface="Söhne"/>
              </a:rPr>
              <a:t>Градећи</a:t>
            </a:r>
            <a:r>
              <a:rPr lang="sr-Cyrl-RS" sz="2200" b="0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GB" sz="2200" b="0" i="0" dirty="0" err="1">
                <a:effectLst/>
                <a:latin typeface="Söhne"/>
              </a:rPr>
              <a:t>различита</a:t>
            </a:r>
            <a:r>
              <a:rPr lang="en-GB" sz="2200" b="0" i="0" dirty="0">
                <a:effectLst/>
                <a:latin typeface="Söhne"/>
              </a:rPr>
              <a:t> партнерства, образовне институције могу да искористе ресурсе, стручност и мреже како би ефикасно унапредиле </a:t>
            </a:r>
            <a:r>
              <a:rPr lang="en-GB" sz="2200" b="0" i="0" dirty="0" err="1">
                <a:effectLst/>
                <a:latin typeface="Söhne"/>
              </a:rPr>
              <a:t>све</a:t>
            </a:r>
            <a:r>
              <a:rPr lang="en-GB" sz="2200" b="0" i="0" dirty="0">
                <a:effectLst/>
                <a:latin typeface="Söhne"/>
              </a:rPr>
              <a:t> </a:t>
            </a:r>
            <a:r>
              <a:rPr lang="sr-Cyrl-RS" sz="2200" b="0" i="0" dirty="0">
                <a:effectLst/>
                <a:latin typeface="Söhne"/>
              </a:rPr>
              <a:t>Циљеве одрживог развоја</a:t>
            </a:r>
            <a:r>
              <a:rPr lang="en-GB" sz="2200" b="0" i="0" dirty="0">
                <a:effectLst/>
                <a:latin typeface="Söhne"/>
              </a:rPr>
              <a:t>.</a:t>
            </a:r>
          </a:p>
          <a:p>
            <a:pPr algn="l" rtl="0">
              <a:lnSpc>
                <a:spcPts val="2440"/>
              </a:lnSpc>
            </a:pPr>
            <a:endParaRPr lang="en-GB" sz="2400" b="1" dirty="0">
              <a:solidFill>
                <a:srgbClr val="8A2061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20" name="Picture 19" descr="A green and white sign with a planet earth in the middle  Description automatically generated">
            <a:extLst>
              <a:ext uri="{FF2B5EF4-FFF2-40B4-BE49-F238E27FC236}">
                <a16:creationId xmlns:a16="http://schemas.microsoft.com/office/drawing/2014/main" id="{CB034679-14FE-7F12-4515-EF183D0BD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95091" y="1581666"/>
            <a:ext cx="1220011" cy="1220011"/>
          </a:xfrm>
          <a:prstGeom prst="rect">
            <a:avLst/>
          </a:prstGeom>
        </p:spPr>
      </p:pic>
      <p:pic>
        <p:nvPicPr>
          <p:cNvPr id="23" name="Picture 22" descr="A blue background with white text and a logo  Description automatically generated">
            <a:extLst>
              <a:ext uri="{FF2B5EF4-FFF2-40B4-BE49-F238E27FC236}">
                <a16:creationId xmlns:a16="http://schemas.microsoft.com/office/drawing/2014/main" id="{B2A9D643-C62E-CA57-4DB7-5D8439E6C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195090" y="3216706"/>
            <a:ext cx="1220012" cy="12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3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59172" y="742901"/>
            <a:ext cx="7602023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endParaRPr lang="en-GB" sz="2800" b="1" dirty="0">
              <a:solidFill>
                <a:srgbClr val="8A2061"/>
              </a:solidFill>
            </a:endParaRPr>
          </a:p>
          <a:p>
            <a:pPr algn="just"/>
            <a:r>
              <a:rPr lang="en-GB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Студија 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случаја</a:t>
            </a:r>
            <a:r>
              <a:rPr lang="en-GB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 1:</a:t>
            </a:r>
            <a:r>
              <a:rPr lang="sr-Cyrl-RS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Те</a:t>
            </a:r>
            <a:r>
              <a:rPr lang="sr-Cyrl-RS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хнички 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Универ</a:t>
            </a:r>
            <a:r>
              <a:rPr lang="sr-Cyrl-RS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зитет</a:t>
            </a:r>
            <a:r>
              <a:rPr lang="en-GB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Дре</a:t>
            </a:r>
            <a:r>
              <a:rPr lang="sr-Cyrl-RS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з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ден</a:t>
            </a:r>
            <a:r>
              <a:rPr lang="en-GB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GB" sz="2200" b="1" i="0" dirty="0" err="1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Немачка</a:t>
            </a:r>
            <a:r>
              <a:rPr lang="sr-Cyrl-RS" sz="2200" b="1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GB" sz="2200" b="0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(ТУД)</a:t>
            </a:r>
            <a:r>
              <a:rPr lang="sr-Cyrl-RS" sz="2200" b="0" i="0" dirty="0">
                <a:solidFill>
                  <a:srgbClr val="60A9DD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има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широк спектар СТЕМ дисциплина и историју сарадње са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разним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екстерним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институцијама. Они су партнер у Европској платформи за ангажовање заједнице у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високом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образовању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dirty="0">
                <a:ea typeface="Calibri" panose="020F0502020204030204" pitchFamily="34" charset="0"/>
                <a:hlinkClick r:id="rId2"/>
              </a:rPr>
              <a:t>www.community-engagement.eu</a:t>
            </a:r>
            <a:r>
              <a:rPr lang="sr-Cyrl-RS" sz="2200" dirty="0">
                <a:ea typeface="Calibri" panose="020F0502020204030204" pitchFamily="34" charset="0"/>
              </a:rPr>
              <a:t> што је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веб</a:t>
            </a:r>
            <a:r>
              <a:rPr lang="sr-Cyrl-RS" sz="2200" dirty="0">
                <a:ea typeface="Calibri" panose="020F0502020204030204" pitchFamily="34" charset="0"/>
              </a:rPr>
              <a:t>-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ресурс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за подршку универзитетима који желе да се позабаве друштвеним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потребама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кроз партнерство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са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својим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заједницама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, обухватајући јавно, пословно и цивилно друштво. 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Програм </a:t>
            </a:r>
            <a:r>
              <a:rPr lang="sr-Cyrl-RS" sz="2200" dirty="0">
                <a:ea typeface="Calibri" panose="020F0502020204030204" pitchFamily="34" charset="0"/>
              </a:rPr>
              <a:t>ф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инансира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Европска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унија из програма Еразмус+.</a:t>
            </a:r>
          </a:p>
          <a:p>
            <a:pPr algn="l" rtl="0"/>
            <a:endParaRPr lang="en-GB" sz="2200" b="0" i="0" dirty="0">
              <a:effectLst/>
              <a:ea typeface="Calibri" panose="020F0502020204030204" pitchFamily="34" charset="0"/>
            </a:endParaRPr>
          </a:p>
          <a:p>
            <a:pPr algn="just"/>
            <a:r>
              <a:rPr lang="en-GB" sz="2200" b="0" i="0" dirty="0" err="1">
                <a:effectLst/>
                <a:ea typeface="Calibri" panose="020F0502020204030204" pitchFamily="34" charset="0"/>
              </a:rPr>
              <a:t>Пилотирањем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sr-Cyrl-RS" sz="2200" b="1" i="0" dirty="0">
                <a:solidFill>
                  <a:srgbClr val="92D050"/>
                </a:solidFill>
                <a:effectLst/>
                <a:ea typeface="Calibri" panose="020F0502020204030204" pitchFamily="34" charset="0"/>
              </a:rPr>
              <a:t>„</a:t>
            </a:r>
            <a:r>
              <a:rPr lang="en-GB" sz="2200" b="1" dirty="0">
                <a:solidFill>
                  <a:srgbClr val="92D050"/>
                </a:solidFill>
                <a:ea typeface="Calibri" panose="020F0502020204030204" pitchFamily="34" charset="0"/>
              </a:rPr>
              <a:t>TEFCE Toolbox</a:t>
            </a:r>
            <a:r>
              <a:rPr lang="en-US" sz="2200" b="1" dirty="0">
                <a:solidFill>
                  <a:srgbClr val="92D050"/>
                </a:solidFill>
                <a:ea typeface="Calibri" panose="020F0502020204030204" pitchFamily="34" charset="0"/>
              </a:rPr>
              <a:t>”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, ТУД је учествовао у партиципативним дискусијама како би категоризовао и проценио своје праксе ангажовања у заједници. Упркос недостатку централне политике за ангажовање заједнице, многи запослени и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студенти</a:t>
            </a:r>
            <a:r>
              <a:rPr lang="en-GB" sz="2200" dirty="0">
                <a:ea typeface="Calibri" panose="020F0502020204030204" pitchFamily="34" charset="0"/>
              </a:rPr>
              <a:t> </a:t>
            </a:r>
            <a:r>
              <a:rPr lang="en-GB" sz="2200" dirty="0" err="1">
                <a:ea typeface="Calibri" panose="020F0502020204030204" pitchFamily="34" charset="0"/>
              </a:rPr>
              <a:t>су</a:t>
            </a:r>
            <a:r>
              <a:rPr lang="en-GB" sz="2200" dirty="0">
                <a:ea typeface="Calibri" panose="020F0502020204030204" pitchFamily="34" charset="0"/>
              </a:rPr>
              <a:t> </a:t>
            </a:r>
            <a:r>
              <a:rPr lang="en-GB" sz="2200" dirty="0" err="1">
                <a:ea typeface="Calibri" panose="020F0502020204030204" pitchFamily="34" charset="0"/>
              </a:rPr>
              <a:t>били</a:t>
            </a:r>
            <a:r>
              <a:rPr lang="en-GB" sz="2200" dirty="0">
                <a:ea typeface="Calibri" panose="020F0502020204030204" pitchFamily="34" charset="0"/>
              </a:rPr>
              <a:t> </a:t>
            </a:r>
            <a:r>
              <a:rPr lang="en-GB" sz="2200" dirty="0" err="1">
                <a:ea typeface="Calibri" panose="020F0502020204030204" pitchFamily="34" charset="0"/>
              </a:rPr>
              <a:t>активно</a:t>
            </a:r>
            <a:r>
              <a:rPr lang="en-GB" sz="2200" dirty="0">
                <a:ea typeface="Calibri" panose="020F0502020204030204" pitchFamily="34" charset="0"/>
              </a:rPr>
              <a:t> 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укључени у друштвене пројекте, показујући снажну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посвећеност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коришћењу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свог знања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за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ea typeface="Calibri" panose="020F0502020204030204" pitchFamily="34" charset="0"/>
              </a:rPr>
              <a:t>друштве</a:t>
            </a:r>
            <a:r>
              <a:rPr lang="sr-Cyrl-RS" sz="2200" b="0" i="0" dirty="0">
                <a:effectLst/>
                <a:ea typeface="Calibri" panose="020F0502020204030204" pitchFamily="34" charset="0"/>
              </a:rPr>
              <a:t>но добро</a:t>
            </a:r>
            <a:r>
              <a:rPr lang="en-GB" sz="2200" b="0" i="0" dirty="0">
                <a:effectLst/>
                <a:ea typeface="Calibri" panose="020F0502020204030204" pitchFamily="34" charset="0"/>
              </a:rPr>
              <a:t>.</a:t>
            </a:r>
          </a:p>
          <a:p>
            <a:pPr algn="l" rtl="0"/>
            <a:endParaRPr lang="en-GB" sz="2200" dirty="0">
              <a:ea typeface="Calibri" panose="020F0502020204030204" pitchFamily="34" charset="0"/>
            </a:endParaRPr>
          </a:p>
          <a:p>
            <a:pPr algn="l" rtl="0"/>
            <a:endParaRPr lang="en-GB" sz="2200" b="0" i="0" dirty="0">
              <a:effectLst/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2C6C4-CD0F-F62D-E931-CB2339A8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039" y="3085955"/>
            <a:ext cx="3195961" cy="997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BA178-6013-4D3E-CEB4-8672F4A5E8DC}"/>
              </a:ext>
            </a:extLst>
          </p:cNvPr>
          <p:cNvSpPr txBox="1"/>
          <p:nvPr/>
        </p:nvSpPr>
        <p:spPr>
          <a:xfrm>
            <a:off x="1256145" y="175240"/>
            <a:ext cx="9384146" cy="40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440"/>
              </a:lnSpc>
            </a:pP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Студије случаја успешног ангажовања заинтересованих страна у европским високошколским установама</a:t>
            </a:r>
          </a:p>
        </p:txBody>
      </p:sp>
    </p:spTree>
    <p:extLst>
      <p:ext uri="{BB962C8B-B14F-4D97-AF65-F5344CB8AC3E}">
        <p14:creationId xmlns:p14="http://schemas.microsoft.com/office/powerpoint/2010/main" val="384667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59173" y="742901"/>
            <a:ext cx="10356769" cy="5189591"/>
          </a:xfrm>
        </p:spPr>
        <p:txBody>
          <a:bodyPr/>
          <a:lstStyle/>
          <a:p>
            <a:pPr algn="l" rtl="0"/>
            <a:endParaRPr lang="sr-Cyrl-RS" sz="1800" b="1" i="0" dirty="0">
              <a:effectLst/>
              <a:ea typeface="Calibri" panose="020F0502020204030204" pitchFamily="34" charset="0"/>
            </a:endParaRPr>
          </a:p>
          <a:p>
            <a:pPr algn="l" rtl="0"/>
            <a:r>
              <a:rPr lang="sr-Cyrl-RS" sz="1800" b="1" dirty="0">
                <a:solidFill>
                  <a:srgbClr val="60A9DD"/>
                </a:solidFill>
                <a:latin typeface="Söhne"/>
              </a:rPr>
              <a:t>Студија </a:t>
            </a:r>
            <a:r>
              <a:rPr lang="en-GB" sz="1800" b="1" dirty="0" err="1">
                <a:solidFill>
                  <a:srgbClr val="60A9DD"/>
                </a:solidFill>
                <a:latin typeface="Söhne"/>
              </a:rPr>
              <a:t>случаја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GB" sz="1800" b="1" dirty="0">
                <a:solidFill>
                  <a:srgbClr val="60A9DD"/>
                </a:solidFill>
                <a:latin typeface="Söhne"/>
              </a:rPr>
              <a:t>2: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Универзитет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 Аалто (</a:t>
            </a:r>
            <a:r>
              <a:rPr lang="en-GB" sz="1800" b="1" i="0" dirty="0" err="1">
                <a:solidFill>
                  <a:srgbClr val="60A9DD"/>
                </a:solidFill>
                <a:effectLst/>
                <a:latin typeface="Söhne"/>
              </a:rPr>
              <a:t>Финска</a:t>
            </a:r>
            <a:r>
              <a:rPr lang="en-GB" sz="1800" b="1" i="0" dirty="0">
                <a:solidFill>
                  <a:srgbClr val="60A9DD"/>
                </a:solidFill>
                <a:effectLst/>
                <a:latin typeface="Söhne"/>
              </a:rPr>
              <a:t>)</a:t>
            </a:r>
            <a:r>
              <a:rPr lang="sr-Cyrl-RS" sz="1800" b="1" i="0" dirty="0">
                <a:solidFill>
                  <a:srgbClr val="60A9DD"/>
                </a:solidFill>
                <a:effectLst/>
                <a:latin typeface="Söhne"/>
              </a:rPr>
              <a:t> </a:t>
            </a:r>
            <a:r>
              <a:rPr lang="en-IE" sz="1800" dirty="0" err="1">
                <a:hlinkClick r:id="rId2"/>
              </a:rPr>
              <a:t>Универзитет</a:t>
            </a:r>
            <a:r>
              <a:rPr lang="en-IE" sz="1800" dirty="0">
                <a:hlinkClick r:id="rId2"/>
              </a:rPr>
              <a:t> </a:t>
            </a:r>
            <a:r>
              <a:rPr lang="en-IE" sz="1800" dirty="0" err="1">
                <a:hlinkClick r:id="rId2"/>
              </a:rPr>
              <a:t>Аалто</a:t>
            </a:r>
            <a:r>
              <a:rPr lang="sr-Cyrl-RS" sz="1800" dirty="0"/>
              <a:t> </a:t>
            </a:r>
            <a:r>
              <a:rPr lang="en-GB" sz="1800" b="1" i="0" dirty="0">
                <a:solidFill>
                  <a:srgbClr val="0F0F0F"/>
                </a:solidFill>
                <a:effectLst/>
                <a:latin typeface="Söhne"/>
              </a:rPr>
              <a:t>- Интердисциплинарни приступ и ангажовање индустрије:</a:t>
            </a:r>
            <a:endParaRPr lang="en-GB" sz="1800" b="0" i="0" dirty="0">
              <a:solidFill>
                <a:srgbClr val="0F0F0F"/>
              </a:solidFill>
              <a:effectLst/>
              <a:latin typeface="Söhne"/>
            </a:endParaRPr>
          </a:p>
          <a:p>
            <a:pPr algn="l" rtl="0"/>
            <a:endParaRPr lang="sr-Cyrl-RS" sz="1800" b="0" i="0" dirty="0">
              <a:solidFill>
                <a:srgbClr val="0F0F0F"/>
              </a:solidFill>
              <a:effectLst/>
              <a:latin typeface="Söhne"/>
            </a:endParaRPr>
          </a:p>
          <a:p>
            <a:pPr algn="just" rtl="0"/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Универзитет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Аалто је познат по свом интердисциплинарном приступу, комбинујући технологију, дизајн и пословање. Универзитет ангажује заинтересоване стране организовањем заједничких пројеката и такмичења, где студенти из различитих дисциплина раде заједно на решавању изазова које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постављају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1800" b="0" i="0" dirty="0">
                <a:solidFill>
                  <a:srgbClr val="0F0F0F"/>
                </a:solidFill>
                <a:effectLst/>
                <a:latin typeface="Söhne"/>
              </a:rPr>
              <a:t>привредни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партнери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/>
            <a:endParaRPr lang="en-GB" sz="1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BA178-6013-4D3E-CEB4-8672F4A5E8DC}"/>
              </a:ext>
            </a:extLst>
          </p:cNvPr>
          <p:cNvSpPr txBox="1"/>
          <p:nvPr/>
        </p:nvSpPr>
        <p:spPr>
          <a:xfrm>
            <a:off x="1256144" y="175240"/>
            <a:ext cx="10355749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ts val="2440"/>
              </a:lnSpc>
            </a:pP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Студије случаја успешног ангажовања заинтересованих страна у европским високошколским установама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D88E9-3A2F-5353-99BA-0850BF6DF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77" y="3125648"/>
            <a:ext cx="9961917" cy="28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07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18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BA178-6013-4D3E-CEB4-8672F4A5E8DC}"/>
              </a:ext>
            </a:extLst>
          </p:cNvPr>
          <p:cNvSpPr txBox="1"/>
          <p:nvPr/>
        </p:nvSpPr>
        <p:spPr>
          <a:xfrm>
            <a:off x="1256145" y="175240"/>
            <a:ext cx="93841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ts val="2440"/>
              </a:lnSpc>
            </a:pPr>
            <a:r>
              <a:rPr lang="en-GB" sz="24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Студије</a:t>
            </a: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случаја успешног ангажовања заинтересованих страна у европским </a:t>
            </a:r>
            <a:r>
              <a:rPr lang="en-GB" sz="24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високошколским</a:t>
            </a: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установама</a:t>
            </a: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sr-Cyrl-RS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2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93D61-48F4-7F0F-CDBE-5178F1AA9C70}"/>
              </a:ext>
            </a:extLst>
          </p:cNvPr>
          <p:cNvSpPr txBox="1"/>
          <p:nvPr/>
        </p:nvSpPr>
        <p:spPr>
          <a:xfrm>
            <a:off x="4152782" y="4211740"/>
            <a:ext cx="784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Радознали умови који обликују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одрживу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будућност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Наша заједница ради на решавању изазова које већина сматра немогућим.</a:t>
            </a:r>
          </a:p>
          <a:p>
            <a:pPr algn="l" rtl="0"/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нека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од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ун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апређе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них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предузетништва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и иновација | Универзитет Аалто</a:t>
            </a:r>
            <a:endParaRPr lang="en-I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EBC87B-7E7B-2B51-301E-6984F65AE274}"/>
              </a:ext>
            </a:extLst>
          </p:cNvPr>
          <p:cNvCxnSpPr/>
          <p:nvPr/>
        </p:nvCxnSpPr>
        <p:spPr>
          <a:xfrm>
            <a:off x="3440784" y="3902696"/>
            <a:ext cx="51281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59173" y="844062"/>
            <a:ext cx="10356769" cy="5088430"/>
          </a:xfrm>
        </p:spPr>
        <p:txBody>
          <a:bodyPr/>
          <a:lstStyle/>
          <a:p>
            <a:pPr algn="just"/>
            <a:endParaRPr lang="sr-Cyrl-RS" sz="2400" b="1" dirty="0">
              <a:solidFill>
                <a:srgbClr val="60A9DD"/>
              </a:solidFill>
              <a:latin typeface="Söhne"/>
            </a:endParaRPr>
          </a:p>
          <a:p>
            <a:pPr algn="just"/>
            <a:r>
              <a:rPr lang="sr-Cyrl-RS" sz="1800" b="1" dirty="0">
                <a:solidFill>
                  <a:srgbClr val="60A9DD"/>
                </a:solidFill>
                <a:latin typeface="Söhne"/>
              </a:rPr>
              <a:t>Студија </a:t>
            </a:r>
            <a:r>
              <a:rPr lang="en-GB" sz="1800" b="1" dirty="0" err="1">
                <a:solidFill>
                  <a:srgbClr val="60A9DD"/>
                </a:solidFill>
                <a:latin typeface="Söhne"/>
              </a:rPr>
              <a:t>случаја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GB" sz="1800" b="1" dirty="0">
                <a:solidFill>
                  <a:srgbClr val="60A9DD"/>
                </a:solidFill>
                <a:latin typeface="Söhne"/>
              </a:rPr>
              <a:t>2: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GB" sz="1800" b="1" dirty="0" err="1">
                <a:solidFill>
                  <a:srgbClr val="60A9DD"/>
                </a:solidFill>
                <a:latin typeface="Söhne"/>
              </a:rPr>
              <a:t>Универзитет</a:t>
            </a:r>
            <a:r>
              <a:rPr lang="en-GB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GB" sz="1800" b="1" dirty="0" err="1">
                <a:solidFill>
                  <a:srgbClr val="60A9DD"/>
                </a:solidFill>
                <a:latin typeface="Söhne"/>
              </a:rPr>
              <a:t>Аалто</a:t>
            </a:r>
            <a:r>
              <a:rPr lang="en-GB" sz="1800" b="1" dirty="0">
                <a:solidFill>
                  <a:srgbClr val="60A9DD"/>
                </a:solidFill>
                <a:latin typeface="Söhne"/>
              </a:rPr>
              <a:t> (</a:t>
            </a:r>
            <a:r>
              <a:rPr lang="en-GB" sz="1800" b="1" dirty="0" err="1">
                <a:solidFill>
                  <a:srgbClr val="60A9DD"/>
                </a:solidFill>
                <a:latin typeface="Söhne"/>
              </a:rPr>
              <a:t>Финска</a:t>
            </a:r>
            <a:r>
              <a:rPr lang="en-GB" sz="1800" b="1" dirty="0">
                <a:solidFill>
                  <a:srgbClr val="60A9DD"/>
                </a:solidFill>
                <a:latin typeface="Söhne"/>
              </a:rPr>
              <a:t>)</a:t>
            </a:r>
            <a:r>
              <a:rPr lang="sr-Cyrl-RS" sz="1800" b="1" dirty="0">
                <a:solidFill>
                  <a:srgbClr val="60A9DD"/>
                </a:solidFill>
                <a:latin typeface="Söhne"/>
              </a:rPr>
              <a:t> </a:t>
            </a:r>
            <a:r>
              <a:rPr lang="en-IE" sz="1800" dirty="0" err="1">
                <a:hlinkClick r:id="rId4"/>
              </a:rPr>
              <a:t>Универзитет</a:t>
            </a:r>
            <a:r>
              <a:rPr lang="en-IE" sz="1800" dirty="0">
                <a:hlinkClick r:id="rId4"/>
              </a:rPr>
              <a:t> </a:t>
            </a:r>
            <a:r>
              <a:rPr lang="en-IE" sz="1800" dirty="0" err="1">
                <a:hlinkClick r:id="rId4"/>
              </a:rPr>
              <a:t>Аалто</a:t>
            </a:r>
            <a:r>
              <a:rPr lang="sr-Cyrl-RS" sz="1800" dirty="0"/>
              <a:t> </a:t>
            </a:r>
            <a:r>
              <a:rPr lang="en-GB" sz="1800" b="1" dirty="0">
                <a:solidFill>
                  <a:srgbClr val="0F0F0F"/>
                </a:solidFill>
                <a:latin typeface="Söhne"/>
              </a:rPr>
              <a:t>- </a:t>
            </a:r>
            <a:r>
              <a:rPr lang="en-GB" sz="1800" b="1" dirty="0" err="1">
                <a:solidFill>
                  <a:srgbClr val="0F0F0F"/>
                </a:solidFill>
                <a:latin typeface="Söhne"/>
              </a:rPr>
              <a:t>Интердисциплинарни</a:t>
            </a:r>
            <a:r>
              <a:rPr lang="en-GB" sz="1800" b="1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GB" sz="1800" b="1" dirty="0" err="1">
                <a:solidFill>
                  <a:srgbClr val="0F0F0F"/>
                </a:solidFill>
                <a:latin typeface="Söhne"/>
              </a:rPr>
              <a:t>приступ</a:t>
            </a:r>
            <a:r>
              <a:rPr lang="en-GB" sz="1800" b="1" dirty="0">
                <a:solidFill>
                  <a:srgbClr val="0F0F0F"/>
                </a:solidFill>
                <a:latin typeface="Söhne"/>
              </a:rPr>
              <a:t> и </a:t>
            </a:r>
            <a:r>
              <a:rPr lang="en-GB" sz="1800" b="1" dirty="0" err="1">
                <a:solidFill>
                  <a:srgbClr val="0F0F0F"/>
                </a:solidFill>
                <a:latin typeface="Söhne"/>
              </a:rPr>
              <a:t>ангажовање</a:t>
            </a:r>
            <a:r>
              <a:rPr lang="en-GB" sz="1800" b="1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GB" sz="1800" b="1" dirty="0" err="1">
                <a:solidFill>
                  <a:srgbClr val="0F0F0F"/>
                </a:solidFill>
                <a:latin typeface="Söhne"/>
              </a:rPr>
              <a:t>индустрије</a:t>
            </a:r>
            <a:r>
              <a:rPr lang="en-GB" sz="1800" b="1" dirty="0">
                <a:solidFill>
                  <a:srgbClr val="0F0F0F"/>
                </a:solidFill>
                <a:latin typeface="Söhne"/>
              </a:rPr>
              <a:t>:</a:t>
            </a:r>
            <a:endParaRPr lang="en-GB" sz="1800" dirty="0">
              <a:solidFill>
                <a:srgbClr val="0F0F0F"/>
              </a:solidFill>
              <a:latin typeface="Söhne"/>
            </a:endParaRPr>
          </a:p>
          <a:p>
            <a:pPr algn="just" rtl="0"/>
            <a:endParaRPr lang="en-GB" sz="1800" dirty="0">
              <a:solidFill>
                <a:srgbClr val="0F0F0F"/>
              </a:solidFill>
              <a:latin typeface="Söhne"/>
            </a:endParaRPr>
          </a:p>
          <a:p>
            <a:pPr algn="just" rtl="0"/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Аалтова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сарадња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компанијама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као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што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Коне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,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Нокиа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Фортум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пружа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студентима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практично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искуство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помаже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у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усклађивању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свог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образовања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тренутним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потребама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1800" b="0" i="0" dirty="0">
                <a:solidFill>
                  <a:srgbClr val="0F0F0F"/>
                </a:solidFill>
                <a:effectLst/>
                <a:latin typeface="Söhne"/>
              </a:rPr>
              <a:t>привреде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just" rtl="0"/>
            <a:endParaRPr lang="en-GB" sz="1800" b="0" i="0" dirty="0">
              <a:solidFill>
                <a:srgbClr val="0F0F0F"/>
              </a:solidFill>
              <a:effectLst/>
              <a:latin typeface="Söhne"/>
            </a:endParaRPr>
          </a:p>
          <a:p>
            <a:pPr algn="just" rtl="0"/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Ова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партнерства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не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само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да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побољшавају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образовно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искуство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већ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подстичу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иновације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припремају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ученике</a:t>
            </a:r>
            <a:r>
              <a:rPr lang="sr-Cyrl-RS" sz="1800" b="0" i="0" dirty="0">
                <a:solidFill>
                  <a:srgbClr val="0F0F0F"/>
                </a:solidFill>
                <a:effectLst/>
                <a:latin typeface="Söhne"/>
              </a:rPr>
              <a:t>/студенте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за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захтеве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модерне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радне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Söhne"/>
              </a:rPr>
              <a:t>снаге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</a:p>
          <a:p>
            <a:pPr algn="l" rtl="0"/>
            <a:r>
              <a:rPr lang="sr-Cyrl-RS" sz="3200" b="1" dirty="0"/>
              <a:t> </a:t>
            </a:r>
            <a:endParaRPr lang="en-GB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91920" y="4500880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ЗАЈЕДНО У СУСРЕТ БОЉЕМ СВЕТУ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9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59172" y="742901"/>
            <a:ext cx="8912350" cy="5189591"/>
          </a:xfrm>
        </p:spPr>
        <p:txBody>
          <a:bodyPr/>
          <a:lstStyle/>
          <a:p>
            <a:pPr algn="just" rtl="0"/>
            <a:endParaRPr lang="sr-Cyrl-RS" sz="2000" b="1" i="0" dirty="0"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1" i="0" dirty="0" err="1">
                <a:effectLst/>
                <a:ea typeface="Calibri" panose="020F0502020204030204" pitchFamily="34" charset="0"/>
              </a:rPr>
              <a:t>Студија</a:t>
            </a:r>
            <a:r>
              <a:rPr lang="en-GB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GB" sz="2000" b="1" i="0" dirty="0" err="1">
                <a:effectLst/>
                <a:ea typeface="Calibri" panose="020F0502020204030204" pitchFamily="34" charset="0"/>
              </a:rPr>
              <a:t>случаја</a:t>
            </a:r>
            <a:r>
              <a:rPr lang="en-GB" sz="2000" b="1" i="0" dirty="0">
                <a:effectLst/>
                <a:ea typeface="Calibri" panose="020F0502020204030204" pitchFamily="34" charset="0"/>
              </a:rPr>
              <a:t> 3</a:t>
            </a:r>
            <a:r>
              <a:rPr lang="sr-Cyrl-RS" sz="2000" b="1" i="0" dirty="0">
                <a:effectLst/>
                <a:ea typeface="Calibri" panose="020F0502020204030204" pitchFamily="34" charset="0"/>
              </a:rPr>
              <a:t>: </a:t>
            </a:r>
            <a:r>
              <a:rPr lang="en-IE" sz="2000" b="1" dirty="0" err="1">
                <a:hlinkClick r:id="rId2"/>
              </a:rPr>
              <a:t>Технолошки</a:t>
            </a:r>
            <a:r>
              <a:rPr lang="en-IE" sz="2000" b="1" dirty="0">
                <a:hlinkClick r:id="rId2"/>
              </a:rPr>
              <a:t> универзитет у </a:t>
            </a:r>
            <a:r>
              <a:rPr lang="en-IE" sz="2000" b="1" dirty="0" err="1">
                <a:hlinkClick r:id="rId2"/>
              </a:rPr>
              <a:t>Ајндховену</a:t>
            </a:r>
            <a:r>
              <a:rPr lang="sr-Cyrl-RS" sz="2000" b="1" dirty="0">
                <a:hlinkClick r:id="rId2"/>
              </a:rPr>
              <a:t> </a:t>
            </a:r>
            <a:r>
              <a:rPr lang="en-IE" sz="2000" dirty="0">
                <a:hlinkClick r:id="rId2"/>
              </a:rPr>
              <a:t>(</a:t>
            </a:r>
            <a:r>
              <a:rPr lang="en-US" sz="2000" dirty="0" err="1">
                <a:hlinkClick r:id="rId2"/>
              </a:rPr>
              <a:t>tue</a:t>
            </a:r>
            <a:r>
              <a:rPr lang="en-IE" sz="2000" dirty="0">
                <a:hlinkClick r:id="rId2"/>
              </a:rPr>
              <a:t>.</a:t>
            </a:r>
            <a:r>
              <a:rPr lang="en-IE" sz="2000" dirty="0" err="1">
                <a:hlinkClick r:id="rId2"/>
              </a:rPr>
              <a:t>nl</a:t>
            </a:r>
            <a:r>
              <a:rPr lang="en-IE" sz="2000" dirty="0">
                <a:hlinkClick r:id="rId2"/>
              </a:rPr>
              <a:t>)</a:t>
            </a:r>
            <a:r>
              <a:rPr lang="en-GB" sz="2000" b="1" dirty="0">
                <a:ea typeface="Calibri" panose="020F0502020204030204" pitchFamily="34" charset="0"/>
              </a:rPr>
              <a:t> </a:t>
            </a:r>
          </a:p>
          <a:p>
            <a:pPr algn="just" rtl="0"/>
            <a:r>
              <a:rPr lang="en-GB" sz="2000" b="1" dirty="0">
                <a:ea typeface="Calibri" panose="020F0502020204030204" pitchFamily="34" charset="0"/>
              </a:rPr>
              <a:t>Модел </a:t>
            </a:r>
            <a:r>
              <a:rPr lang="en-GB" sz="2000" b="1" dirty="0" err="1">
                <a:ea typeface="Calibri" panose="020F0502020204030204" pitchFamily="34" charset="0"/>
              </a:rPr>
              <a:t>сарадње</a:t>
            </a:r>
            <a:r>
              <a:rPr lang="en-GB" sz="2000" b="1" dirty="0">
                <a:ea typeface="Calibri" panose="020F0502020204030204" pitchFamily="34" charset="0"/>
              </a:rPr>
              <a:t> у </a:t>
            </a:r>
            <a:r>
              <a:rPr lang="sr-Cyrl-RS" sz="2000" b="1" dirty="0">
                <a:ea typeface="Calibri" panose="020F0502020204030204" pitchFamily="34" charset="0"/>
              </a:rPr>
              <a:t>привреди</a:t>
            </a:r>
            <a:r>
              <a:rPr lang="en-GB" sz="2000" b="1" dirty="0">
                <a:ea typeface="Calibri" panose="020F0502020204030204" pitchFamily="34" charset="0"/>
              </a:rPr>
              <a:t>:</a:t>
            </a:r>
          </a:p>
          <a:p>
            <a:pPr algn="just" rtl="0"/>
            <a:endParaRPr lang="en-GB" sz="2000" b="1" dirty="0">
              <a:ea typeface="Calibri" panose="020F0502020204030204" pitchFamily="34" charset="0"/>
            </a:endParaRPr>
          </a:p>
          <a:p>
            <a:pPr algn="just" rtl="0"/>
            <a:r>
              <a:rPr lang="en-GB" sz="2000" dirty="0">
                <a:ea typeface="Calibri" panose="020F0502020204030204" pitchFamily="34" charset="0"/>
              </a:rPr>
              <a:t>Технолошки универзитет у Ајндховену је познат по блиској сарадњи са </a:t>
            </a:r>
            <a:r>
              <a:rPr lang="en-GB" sz="2000" dirty="0" err="1">
                <a:ea typeface="Calibri" panose="020F0502020204030204" pitchFamily="34" charset="0"/>
              </a:rPr>
              <a:t>високотехнолошким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предузећима </a:t>
            </a:r>
            <a:r>
              <a:rPr lang="en-GB" sz="2000" dirty="0">
                <a:ea typeface="Calibri" panose="020F0502020204030204" pitchFamily="34" charset="0"/>
              </a:rPr>
              <a:t>у региону, </a:t>
            </a:r>
            <a:r>
              <a:rPr lang="en-GB" sz="2000" dirty="0" err="1">
                <a:ea typeface="Calibri" panose="020F0502020204030204" pitchFamily="34" charset="0"/>
              </a:rPr>
              <a:t>посебно</a:t>
            </a:r>
            <a:r>
              <a:rPr lang="en-GB" sz="2000" dirty="0">
                <a:ea typeface="Calibri" panose="020F0502020204030204" pitchFamily="34" charset="0"/>
              </a:rPr>
              <a:t> у</a:t>
            </a:r>
            <a:r>
              <a:rPr lang="sr-Cyrl-RS" sz="2000" dirty="0">
                <a:ea typeface="Calibri" panose="020F0502020204030204" pitchFamily="34" charset="0"/>
              </a:rPr>
              <a:t> области </a:t>
            </a:r>
            <a:r>
              <a:rPr lang="en-GB" sz="2000" dirty="0" err="1">
                <a:ea typeface="Calibri" panose="020F0502020204030204" pitchFamily="34" charset="0"/>
              </a:rPr>
              <a:t>Бр</a:t>
            </a:r>
            <a:r>
              <a:rPr lang="sr-Cyrl-RS" sz="2000" dirty="0">
                <a:ea typeface="Calibri" panose="020F0502020204030204" pitchFamily="34" charset="0"/>
              </a:rPr>
              <a:t>ејнпорт Ајндховен</a:t>
            </a:r>
            <a:r>
              <a:rPr lang="en-GB" sz="2000" dirty="0">
                <a:ea typeface="Calibri" panose="020F0502020204030204" pitchFamily="34" charset="0"/>
              </a:rPr>
              <a:t>. Универзитет је успоставио снажна партнерства са водећим технолошким компанијама као што </a:t>
            </a:r>
            <a:r>
              <a:rPr lang="en-GB" sz="2000" dirty="0" err="1">
                <a:ea typeface="Calibri" panose="020F0502020204030204" pitchFamily="34" charset="0"/>
              </a:rPr>
              <a:t>су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Филипс</a:t>
            </a:r>
            <a:r>
              <a:rPr lang="en-GB" sz="2000" dirty="0">
                <a:ea typeface="Calibri" panose="020F0502020204030204" pitchFamily="34" charset="0"/>
              </a:rPr>
              <a:t>, АСМЛ и </a:t>
            </a:r>
            <a:r>
              <a:rPr lang="sr-Cyrl-RS" sz="2000" dirty="0">
                <a:ea typeface="Calibri" panose="020F0502020204030204" pitchFamily="34" charset="0"/>
              </a:rPr>
              <a:t>„</a:t>
            </a:r>
            <a:r>
              <a:rPr lang="en-US" sz="2000" dirty="0">
                <a:ea typeface="Calibri" panose="020F0502020204030204" pitchFamily="34" charset="0"/>
              </a:rPr>
              <a:t>NXP Semiconductors”</a:t>
            </a:r>
            <a:r>
              <a:rPr lang="en-GB" sz="2000" dirty="0">
                <a:ea typeface="Calibri" panose="020F0502020204030204" pitchFamily="34" charset="0"/>
              </a:rPr>
              <a:t>. Taj модел ангажовања заинтересованих страна значајно доприноси регионалном економском развоју и пружа студентима </a:t>
            </a:r>
            <a:r>
              <a:rPr lang="en-GB" sz="2000" dirty="0" err="1">
                <a:ea typeface="Calibri" panose="020F0502020204030204" pitchFamily="34" charset="0"/>
              </a:rPr>
              <a:t>непроцењиву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препознатљивост</a:t>
            </a:r>
            <a:r>
              <a:rPr lang="en-GB" sz="2000" dirty="0">
                <a:ea typeface="Calibri" panose="020F0502020204030204" pitchFamily="34" charset="0"/>
              </a:rPr>
              <a:t> и искуство у </a:t>
            </a:r>
            <a:r>
              <a:rPr lang="sr-Cyrl-RS" sz="2000" dirty="0">
                <a:ea typeface="Calibri" panose="020F0502020204030204" pitchFamily="34" charset="0"/>
              </a:rPr>
              <a:t>привреди</a:t>
            </a:r>
            <a:r>
              <a:rPr lang="en-GB" sz="2000" dirty="0">
                <a:ea typeface="Calibri" panose="020F0502020204030204" pitchFamily="34" charset="0"/>
              </a:rPr>
              <a:t>.</a:t>
            </a:r>
            <a:endParaRPr lang="en-GB" sz="2000" dirty="0"/>
          </a:p>
          <a:p>
            <a:pPr algn="just" rtl="0"/>
            <a:endParaRPr lang="en-GB" sz="2000" dirty="0">
              <a:ea typeface="Calibri" panose="020F0502020204030204" pitchFamily="34" charset="0"/>
            </a:endParaRPr>
          </a:p>
          <a:p>
            <a:pPr algn="just"/>
            <a:r>
              <a:rPr lang="en-GB" sz="2000" b="1" dirty="0" err="1">
                <a:ea typeface="Calibri" panose="020F0502020204030204" pitchFamily="34" charset="0"/>
              </a:rPr>
              <a:t>Технолошки</a:t>
            </a:r>
            <a:r>
              <a:rPr lang="en-GB" sz="2000" b="1" dirty="0">
                <a:ea typeface="Calibri" panose="020F0502020204030204" pitchFamily="34" charset="0"/>
              </a:rPr>
              <a:t> </a:t>
            </a:r>
            <a:r>
              <a:rPr lang="en-GB" sz="2000" b="1" dirty="0" err="1">
                <a:ea typeface="Calibri" panose="020F0502020204030204" pitchFamily="34" charset="0"/>
              </a:rPr>
              <a:t>универзитет</a:t>
            </a:r>
            <a:r>
              <a:rPr lang="en-GB" sz="2000" b="1" dirty="0">
                <a:ea typeface="Calibri" panose="020F0502020204030204" pitchFamily="34" charset="0"/>
              </a:rPr>
              <a:t> у </a:t>
            </a:r>
            <a:r>
              <a:rPr lang="en-GB" sz="2000" b="1" dirty="0" err="1">
                <a:ea typeface="Calibri" panose="020F0502020204030204" pitchFamily="34" charset="0"/>
              </a:rPr>
              <a:t>Ајндховену</a:t>
            </a:r>
            <a:r>
              <a:rPr lang="en-GB" sz="2000" b="1" dirty="0">
                <a:ea typeface="Calibri" panose="020F0502020204030204" pitchFamily="34" charset="0"/>
              </a:rPr>
              <a:t> и</a:t>
            </a:r>
            <a:r>
              <a:rPr lang="sr-Cyrl-RS" sz="2000" b="1" dirty="0">
                <a:ea typeface="Calibri" panose="020F0502020204030204" pitchFamily="34" charset="0"/>
              </a:rPr>
              <a:t> </a:t>
            </a:r>
            <a:r>
              <a:rPr lang="en-GB" sz="2000" b="1" dirty="0" err="1">
                <a:ea typeface="Calibri" panose="020F0502020204030204" pitchFamily="34" charset="0"/>
              </a:rPr>
              <a:t>Бр</a:t>
            </a:r>
            <a:r>
              <a:rPr lang="sr-Cyrl-RS" sz="2000" b="1" dirty="0">
                <a:ea typeface="Calibri" panose="020F0502020204030204" pitchFamily="34" charset="0"/>
              </a:rPr>
              <a:t>ејнпор</a:t>
            </a:r>
            <a:r>
              <a:rPr lang="en-GB" sz="2000" b="1" dirty="0">
                <a:ea typeface="Calibri" panose="020F0502020204030204" pitchFamily="34" charset="0"/>
              </a:rPr>
              <a:t>т: напредан екосистем</a:t>
            </a:r>
          </a:p>
          <a:p>
            <a:pPr algn="just"/>
            <a:r>
              <a:rPr lang="sr-Cyrl-RS" sz="2000" dirty="0">
                <a:ea typeface="Calibri" panose="020F0502020204030204" pitchFamily="34" charset="0"/>
              </a:rPr>
              <a:t>Ка</a:t>
            </a:r>
            <a:r>
              <a:rPr lang="en-GB" sz="2000" dirty="0" err="1">
                <a:ea typeface="Calibri" panose="020F0502020204030204" pitchFamily="34" charset="0"/>
              </a:rPr>
              <a:t>мпус</a:t>
            </a:r>
            <a:r>
              <a:rPr lang="sr-Cyrl-RS" sz="2000" dirty="0"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Технолошк</a:t>
            </a:r>
            <a:r>
              <a:rPr lang="sr-Cyrl-RS" sz="2000" dirty="0">
                <a:ea typeface="Calibri" panose="020F0502020204030204" pitchFamily="34" charset="0"/>
              </a:rPr>
              <a:t>ог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универзитет</a:t>
            </a:r>
            <a:r>
              <a:rPr lang="sr-Cyrl-RS" sz="2000" dirty="0">
                <a:ea typeface="Calibri" panose="020F0502020204030204" pitchFamily="34" charset="0"/>
              </a:rPr>
              <a:t>а</a:t>
            </a:r>
            <a:r>
              <a:rPr lang="en-GB" sz="2000" dirty="0">
                <a:ea typeface="Calibri" panose="020F0502020204030204" pitchFamily="34" charset="0"/>
              </a:rPr>
              <a:t> у </a:t>
            </a:r>
            <a:r>
              <a:rPr lang="en-GB" sz="2000" dirty="0" err="1">
                <a:ea typeface="Calibri" panose="020F0502020204030204" pitchFamily="34" charset="0"/>
              </a:rPr>
              <a:t>Ајндховену</a:t>
            </a:r>
            <a:r>
              <a:rPr lang="en-GB" sz="2000" dirty="0">
                <a:ea typeface="Calibri" panose="020F0502020204030204" pitchFamily="34" charset="0"/>
              </a:rPr>
              <a:t> је у центру „једног од најмоћнијих технолошких центара </a:t>
            </a:r>
            <a:r>
              <a:rPr lang="en-GB" sz="2000" dirty="0" err="1">
                <a:ea typeface="Calibri" panose="020F0502020204030204" pitchFamily="34" charset="0"/>
              </a:rPr>
              <a:t>на</a:t>
            </a:r>
            <a:r>
              <a:rPr lang="en-GB" sz="2000" dirty="0"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свету</a:t>
            </a:r>
            <a:r>
              <a:rPr lang="sr-Cyrl-RS" sz="2000" dirty="0">
                <a:ea typeface="Calibri" panose="020F0502020204030204" pitchFamily="34" charset="0"/>
              </a:rPr>
              <a:t>’’ </a:t>
            </a:r>
            <a:r>
              <a:rPr lang="en-GB" sz="2000" dirty="0">
                <a:ea typeface="Calibri" panose="020F0502020204030204" pitchFamily="34" charset="0"/>
              </a:rPr>
              <a:t>–</a:t>
            </a:r>
            <a:r>
              <a:rPr lang="sr-Cyrl-RS" sz="2000" dirty="0">
                <a:ea typeface="Calibri" panose="020F0502020204030204" pitchFamily="34" charset="0"/>
              </a:rPr>
              <a:t> </a:t>
            </a:r>
            <a:r>
              <a:rPr lang="en-GB" sz="2000" dirty="0" err="1">
                <a:ea typeface="Calibri" panose="020F0502020204030204" pitchFamily="34" charset="0"/>
              </a:rPr>
              <a:t>Бр</a:t>
            </a:r>
            <a:r>
              <a:rPr lang="sr-Cyrl-RS" sz="2000" dirty="0">
                <a:ea typeface="Calibri" panose="020F0502020204030204" pitchFamily="34" charset="0"/>
              </a:rPr>
              <a:t>ејнпорт Ајндховен</a:t>
            </a:r>
            <a:r>
              <a:rPr lang="en-GB" sz="2000" dirty="0">
                <a:ea typeface="Calibri" panose="020F0502020204030204" pitchFamily="34" charset="0"/>
              </a:rPr>
              <a:t>. </a:t>
            </a:r>
            <a:r>
              <a:rPr lang="en-GB" sz="2000" dirty="0" err="1">
                <a:ea typeface="Calibri" panose="020F0502020204030204" pitchFamily="34" charset="0"/>
              </a:rPr>
              <a:t>Заједно</a:t>
            </a:r>
            <a:r>
              <a:rPr lang="en-GB" sz="2000" dirty="0">
                <a:ea typeface="Calibri" panose="020F0502020204030204" pitchFamily="34" charset="0"/>
              </a:rPr>
              <a:t> са другим институцијама, они чине успешан екосистем са једним заједничким циљем – побољшањем квалитета живота кроз одрживе иновације.</a:t>
            </a:r>
          </a:p>
          <a:p>
            <a:pPr algn="just" rtl="0"/>
            <a:endParaRPr lang="en-GB" sz="2000" dirty="0"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BA178-6013-4D3E-CEB4-8672F4A5E8DC}"/>
              </a:ext>
            </a:extLst>
          </p:cNvPr>
          <p:cNvSpPr txBox="1"/>
          <p:nvPr/>
        </p:nvSpPr>
        <p:spPr>
          <a:xfrm>
            <a:off x="1256144" y="175240"/>
            <a:ext cx="10359797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ts val="2440"/>
              </a:lnSpc>
            </a:pP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Студије случаја успешног ангажовања заинтересованих страна у европским високошколским установама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E26F0-41DA-CB09-5D48-136BBE9FF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582" y="887423"/>
            <a:ext cx="2462390" cy="8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3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0AAB32-2C3A-1768-2629-4DE6C9A420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483127" y="552799"/>
            <a:ext cx="7236000" cy="223473"/>
          </a:xfrm>
        </p:spPr>
        <p:txBody>
          <a:bodyPr/>
          <a:lstStyle/>
          <a:p>
            <a:pPr algn="l" rtl="0"/>
            <a:r>
              <a:rPr lang="en-US" dirty="0"/>
              <a:t>Модул 3 Увод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2549A-8325-D977-9719-23BB94E96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5D588-8033-51A3-6E1D-674C8DAFE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n-US" dirty="0"/>
              <a:t>Шта је </a:t>
            </a:r>
            <a:r>
              <a:rPr lang="en-US" dirty="0" err="1"/>
              <a:t>Регионални</a:t>
            </a:r>
            <a:r>
              <a:rPr lang="en-US" dirty="0"/>
              <a:t> </a:t>
            </a:r>
            <a:r>
              <a:rPr lang="en-US" dirty="0" err="1"/>
              <a:t>савет</a:t>
            </a:r>
            <a:r>
              <a:rPr lang="sr-Cyrl-RS" dirty="0"/>
              <a:t>/веће</a:t>
            </a:r>
            <a:r>
              <a:rPr lang="en-US" dirty="0"/>
              <a:t> за вештине?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FBE50B-C668-7F11-6939-F63F0E512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en-US" dirty="0"/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60250C-A8C5-D91D-5DCA-A0970F8E7D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l" rtl="0"/>
            <a:r>
              <a:rPr lang="en-US" dirty="0" err="1"/>
              <a:t>Укључивањ</a:t>
            </a:r>
            <a:r>
              <a:rPr lang="sr-Cyrl-RS" dirty="0"/>
              <a:t>е</a:t>
            </a:r>
            <a:r>
              <a:rPr lang="en-US" dirty="0"/>
              <a:t> заинтересованих страна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4BE5F8-1635-8C12-4AC3-ACF341B6F9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r>
              <a:rPr lang="en-US" dirty="0"/>
              <a:t>03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F22282-CC35-4A74-8E9A-BAC48469C8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3127" y="1810152"/>
            <a:ext cx="7236000" cy="223473"/>
          </a:xfrm>
        </p:spPr>
        <p:txBody>
          <a:bodyPr/>
          <a:lstStyle/>
          <a:p>
            <a:pPr algn="l" rtl="0"/>
            <a:r>
              <a:rPr lang="en-GB" sz="2200" dirty="0"/>
              <a:t>Регионална прилагодљивост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DB9DF9-3ABF-9644-76D5-BB7BF77E4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 rtl="0"/>
            <a:r>
              <a:rPr lang="en-US" dirty="0"/>
              <a:t>04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5567E9-1822-A0E5-738F-FB917DF0AD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l" rtl="0"/>
            <a:r>
              <a:rPr lang="en-GB" sz="2200" dirty="0"/>
              <a:t>Идентификација и интеграција вештина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3B62C8-37B9-190D-DBFE-EF0AA6ECA06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l" rtl="0"/>
            <a:r>
              <a:rPr lang="en-US" dirty="0"/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E468A1-4C81-1D08-48FB-A17942B1CE2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algn="l" rtl="0"/>
            <a:r>
              <a:rPr lang="en-GB" sz="2200" dirty="0"/>
              <a:t>Развој наставног плана и програма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8B8F1F-B68E-80A9-7007-8511D3241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pPr algn="l" rtl="0"/>
            <a:r>
              <a:rPr lang="en-US" dirty="0"/>
              <a:t>САДРЖАЈ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2B02D-A4E0-AD45-F798-1FBFD564F0B7}"/>
              </a:ext>
            </a:extLst>
          </p:cNvPr>
          <p:cNvSpPr txBox="1"/>
          <p:nvPr/>
        </p:nvSpPr>
        <p:spPr>
          <a:xfrm>
            <a:off x="697724" y="5032672"/>
            <a:ext cx="33481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 дело је лиценцирано под међународном лиценцом </a:t>
            </a:r>
            <a:r>
              <a:rPr lang="sr-Cyrl-R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 Commons Attribution-Non-Commercial-No Derivatives 4.0 International License (CC BY-NC-4.0)</a:t>
            </a:r>
            <a:r>
              <a:rPr lang="en-US" sz="1400" dirty="0"/>
              <a:t>”</a:t>
            </a:r>
            <a:endParaRPr lang="en-GB" sz="1400" b="1" dirty="0">
              <a:solidFill>
                <a:srgbClr val="186B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4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Број пројекта:</a:t>
            </a:r>
            <a:r>
              <a:rPr lang="en-GB" sz="14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2021-1-LV01-KA220-HED-000027581 </a:t>
            </a:r>
            <a:endParaRPr lang="lv-LV" sz="1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A9BFD05-B60C-E67D-3A62-041B5E71FD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24" y="4282773"/>
            <a:ext cx="2070528" cy="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20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58574" y="105011"/>
            <a:ext cx="10279511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endParaRPr lang="en-GB" sz="3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Сваки од ових примера сарадње заинтересованих страна у високом образовању деле заједничку нит – могу се </a:t>
            </a:r>
            <a:r>
              <a:rPr lang="en-GB" sz="2200" dirty="0" err="1"/>
              <a:t>сматрати</a:t>
            </a:r>
            <a:r>
              <a:rPr lang="en-GB" sz="2200" dirty="0"/>
              <a:t> </a:t>
            </a:r>
            <a:r>
              <a:rPr lang="en-GB" sz="2200" dirty="0" err="1"/>
              <a:t>као</a:t>
            </a:r>
            <a:r>
              <a:rPr lang="sr-Cyrl-RS" sz="2200" dirty="0"/>
              <a:t> </a:t>
            </a:r>
            <a:r>
              <a:rPr lang="en-GB" sz="2200" b="1" dirty="0" err="1">
                <a:solidFill>
                  <a:srgbClr val="8A2061"/>
                </a:solidFill>
              </a:rPr>
              <a:t>Предузетнички</a:t>
            </a:r>
            <a:r>
              <a:rPr lang="en-GB" sz="2200" b="1" dirty="0">
                <a:solidFill>
                  <a:srgbClr val="8A2061"/>
                </a:solidFill>
              </a:rPr>
              <a:t> и </a:t>
            </a:r>
            <a:r>
              <a:rPr lang="en-GB" sz="2200" b="1" dirty="0" err="1">
                <a:solidFill>
                  <a:srgbClr val="8A2061"/>
                </a:solidFill>
              </a:rPr>
              <a:t>ангажовани</a:t>
            </a:r>
            <a:r>
              <a:rPr lang="en-GB" sz="2200" b="1" dirty="0">
                <a:solidFill>
                  <a:srgbClr val="8A2061"/>
                </a:solidFill>
              </a:rPr>
              <a:t> </a:t>
            </a:r>
            <a:r>
              <a:rPr lang="en-GB" sz="2200" b="1" dirty="0" err="1">
                <a:solidFill>
                  <a:srgbClr val="8A2061"/>
                </a:solidFill>
              </a:rPr>
              <a:t>универзитети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GB" sz="2200" dirty="0" err="1"/>
              <a:t>који</a:t>
            </a:r>
            <a:r>
              <a:rPr lang="en-GB" sz="2200" dirty="0"/>
              <a:t> активно промовишу предузетништво, друштвено ангажовање и иновације међу својим студентима и факултетима.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>
              <a:lnSpc>
                <a:spcPts val="2440"/>
              </a:lnSpc>
            </a:pPr>
            <a:r>
              <a:rPr lang="en-GB" sz="2200" dirty="0"/>
              <a:t>Као што је </a:t>
            </a:r>
            <a:r>
              <a:rPr lang="en-GB" sz="2200" dirty="0" err="1"/>
              <a:t>дефинисао</a:t>
            </a:r>
            <a:r>
              <a:rPr lang="en-GB" sz="2200" dirty="0"/>
              <a:t> </a:t>
            </a:r>
            <a:r>
              <a:rPr lang="sr-Cyrl-RS" sz="2200" dirty="0"/>
              <a:t>од стране </a:t>
            </a:r>
            <a:r>
              <a:rPr lang="en-GB" sz="2200" dirty="0" err="1"/>
              <a:t>наш</a:t>
            </a:r>
            <a:r>
              <a:rPr lang="sr-Cyrl-RS" sz="2200" dirty="0"/>
              <a:t>ег</a:t>
            </a:r>
            <a:r>
              <a:rPr lang="en-GB" sz="2200" dirty="0"/>
              <a:t> </a:t>
            </a:r>
            <a:r>
              <a:rPr lang="en-GB" sz="2200" dirty="0" err="1"/>
              <a:t>партнер</a:t>
            </a:r>
            <a:r>
              <a:rPr lang="sr-Cyrl-RS" sz="2200" dirty="0"/>
              <a:t>а на</a:t>
            </a:r>
            <a:r>
              <a:rPr lang="en-GB" sz="2200" dirty="0"/>
              <a:t> </a:t>
            </a:r>
            <a:r>
              <a:rPr lang="en-GB" sz="2200" dirty="0" err="1"/>
              <a:t>пројект</a:t>
            </a:r>
            <a:r>
              <a:rPr lang="sr-Cyrl-RS" sz="2200" dirty="0"/>
              <a:t>у</a:t>
            </a:r>
            <a:r>
              <a:rPr lang="en-GB" sz="2200" dirty="0"/>
              <a:t> </a:t>
            </a:r>
            <a:r>
              <a:rPr lang="sr-Cyrl-RS" sz="2200" dirty="0"/>
              <a:t>„</a:t>
            </a:r>
            <a:r>
              <a:rPr lang="en-GB" sz="2200" dirty="0"/>
              <a:t>Be 21 Skilled</a:t>
            </a:r>
            <a:r>
              <a:rPr lang="en-US" sz="2200" dirty="0"/>
              <a:t>”</a:t>
            </a:r>
            <a:r>
              <a:rPr lang="sr-Cyrl-RS" sz="2200" dirty="0"/>
              <a:t>, </a:t>
            </a:r>
            <a:r>
              <a:rPr lang="sr-Latn-RS" sz="2200" dirty="0"/>
              <a:t>„</a:t>
            </a:r>
            <a:r>
              <a:rPr lang="en-GB" sz="2200" dirty="0"/>
              <a:t>ACEEU</a:t>
            </a:r>
            <a:r>
              <a:rPr lang="en-US" sz="2200" dirty="0"/>
              <a:t>”</a:t>
            </a:r>
            <a:r>
              <a:rPr lang="en-GB" sz="2200" dirty="0"/>
              <a:t> (Акредитациони савет за предузетничке и ангажоване универзитете), ангажовани и предузетнички универзитети су они који, </a:t>
            </a:r>
            <a:r>
              <a:rPr lang="en-GB" sz="2200" dirty="0" err="1"/>
              <a:t>између</a:t>
            </a:r>
            <a:r>
              <a:rPr lang="en-GB" sz="2200" dirty="0"/>
              <a:t> </a:t>
            </a:r>
            <a:r>
              <a:rPr lang="en-GB" sz="2200" dirty="0" err="1"/>
              <a:t>остал</a:t>
            </a:r>
            <a:r>
              <a:rPr lang="sr-Cyrl-RS" sz="2200" dirty="0"/>
              <a:t>ог</a:t>
            </a:r>
            <a:r>
              <a:rPr lang="en-GB" sz="2200" dirty="0"/>
              <a:t>, имају јасну и </a:t>
            </a:r>
            <a:r>
              <a:rPr lang="sr-Cyrl-RS" sz="2200" dirty="0"/>
              <a:t>доказану</a:t>
            </a:r>
            <a:r>
              <a:rPr lang="en-GB" sz="2200" dirty="0"/>
              <a:t> посвећеност да буду предузетнички/ангажовани. </a:t>
            </a:r>
            <a:r>
              <a:rPr lang="en-GB" sz="2200" dirty="0" err="1"/>
              <a:t>Ови</a:t>
            </a:r>
            <a:r>
              <a:rPr lang="en-GB" sz="2200" dirty="0"/>
              <a:t> </a:t>
            </a:r>
            <a:r>
              <a:rPr lang="en-GB" sz="2200" dirty="0" err="1"/>
              <a:t>универзитети</a:t>
            </a:r>
            <a:r>
              <a:rPr lang="sr-Cyrl-RS" sz="2200" dirty="0"/>
              <a:t> су:</a:t>
            </a:r>
            <a:endParaRPr lang="en-GB" sz="2200" dirty="0"/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уградили дух предузетништва и ангажовања у свој ДНК чинећи га делом различитих структура, процеса и </a:t>
            </a:r>
            <a:r>
              <a:rPr lang="en-GB" sz="2200" dirty="0" err="1"/>
              <a:t>одлука</a:t>
            </a:r>
            <a:r>
              <a:rPr lang="sr-Cyrl-RS" sz="2200" dirty="0"/>
              <a:t>,</a:t>
            </a: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 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200" dirty="0" err="1"/>
              <a:t>препозна</a:t>
            </a:r>
            <a:r>
              <a:rPr lang="sr-Cyrl-RS" sz="2200" dirty="0"/>
              <a:t>ли</a:t>
            </a:r>
            <a:r>
              <a:rPr lang="en-GB" sz="2200" dirty="0"/>
              <a:t> </a:t>
            </a:r>
            <a:r>
              <a:rPr lang="en-GB" sz="2200" dirty="0" err="1"/>
              <a:t>важност</a:t>
            </a:r>
            <a:r>
              <a:rPr lang="en-GB" sz="2200" dirty="0"/>
              <a:t> </a:t>
            </a:r>
            <a:r>
              <a:rPr lang="sr-Cyrl-RS" sz="2200" dirty="0"/>
              <a:t>да студенти поседују </a:t>
            </a:r>
            <a:r>
              <a:rPr lang="en-GB" sz="2200" dirty="0" err="1"/>
              <a:t>вештин</a:t>
            </a:r>
            <a:r>
              <a:rPr lang="sr-Cyrl-RS" sz="2200" dirty="0"/>
              <a:t>е</a:t>
            </a:r>
            <a:r>
              <a:rPr lang="en-GB" sz="2200" dirty="0"/>
              <a:t> и </a:t>
            </a:r>
            <a:r>
              <a:rPr lang="en-GB" sz="2200" dirty="0" err="1"/>
              <a:t>компетенциј</a:t>
            </a:r>
            <a:r>
              <a:rPr lang="sr-Cyrl-RS" sz="2200" dirty="0"/>
              <a:t>е које су</a:t>
            </a:r>
            <a:r>
              <a:rPr lang="en-GB" sz="2200" dirty="0"/>
              <a:t> </a:t>
            </a:r>
            <a:r>
              <a:rPr lang="en-GB" sz="2200" dirty="0" err="1"/>
              <a:t>потребн</a:t>
            </a:r>
            <a:r>
              <a:rPr lang="sr-Cyrl-RS" sz="2200" dirty="0"/>
              <a:t>е</a:t>
            </a:r>
            <a:r>
              <a:rPr lang="en-GB" sz="2200" dirty="0"/>
              <a:t> за успех у свету који се </a:t>
            </a:r>
            <a:r>
              <a:rPr lang="en-GB" sz="2200" dirty="0" err="1"/>
              <a:t>брзо</a:t>
            </a:r>
            <a:r>
              <a:rPr lang="en-GB" sz="2200" dirty="0"/>
              <a:t> </a:t>
            </a:r>
            <a:r>
              <a:rPr lang="en-GB" sz="2200" dirty="0" err="1"/>
              <a:t>мења</a:t>
            </a:r>
            <a:r>
              <a:rPr lang="sr-Cyrl-RS" sz="2200" dirty="0"/>
              <a:t>,</a:t>
            </a:r>
            <a:endParaRPr lang="en-GB" sz="2200" dirty="0"/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200" dirty="0" err="1"/>
              <a:t>охрабри</a:t>
            </a:r>
            <a:r>
              <a:rPr lang="sr-Cyrl-RS" sz="2200" dirty="0"/>
              <a:t>ли</a:t>
            </a:r>
            <a:r>
              <a:rPr lang="en-GB" sz="2200" dirty="0"/>
              <a:t> </a:t>
            </a:r>
            <a:r>
              <a:rPr lang="sr-Cyrl-RS" sz="2200" dirty="0"/>
              <a:t>студенте</a:t>
            </a:r>
            <a:r>
              <a:rPr lang="en-GB" sz="2200" dirty="0"/>
              <a:t> да развију свој предузетнички начин размишљања, креативност и способности решавања проблема, што </a:t>
            </a:r>
            <a:r>
              <a:rPr lang="en-GB" sz="2200" dirty="0" err="1"/>
              <a:t>може</a:t>
            </a:r>
            <a:r>
              <a:rPr lang="en-GB" sz="2200" dirty="0"/>
              <a:t> </a:t>
            </a:r>
            <a:r>
              <a:rPr lang="sr-Cyrl-RS" sz="2200" dirty="0"/>
              <a:t>да доведе</a:t>
            </a:r>
            <a:r>
              <a:rPr lang="en-GB" sz="2200" dirty="0"/>
              <a:t> до развоја нових производа, </a:t>
            </a:r>
            <a:r>
              <a:rPr lang="en-GB" sz="2200" dirty="0" err="1"/>
              <a:t>услуга</a:t>
            </a:r>
            <a:r>
              <a:rPr lang="en-GB" sz="2200" dirty="0"/>
              <a:t> и</a:t>
            </a:r>
            <a:r>
              <a:rPr lang="sr-Cyrl-RS" sz="2200" dirty="0"/>
              <a:t> оснивања привредних субјеката</a:t>
            </a:r>
            <a:r>
              <a:rPr lang="en-GB" sz="2200" dirty="0"/>
              <a:t>.</a:t>
            </a:r>
          </a:p>
          <a:p>
            <a:pPr algn="l" rtl="0">
              <a:lnSpc>
                <a:spcPts val="2440"/>
              </a:lnSpc>
            </a:pPr>
            <a:endParaRPr lang="en-GB" sz="3200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6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85877-CE4C-0943-802D-DB4598E712B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0342" y="1133933"/>
            <a:ext cx="6852047" cy="3235130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1800" dirty="0"/>
              <a:t>У </a:t>
            </a:r>
            <a:r>
              <a:rPr lang="en-GB" sz="1800" dirty="0" err="1"/>
              <a:t>високошколским</a:t>
            </a:r>
            <a:r>
              <a:rPr lang="en-GB" sz="1800" dirty="0"/>
              <a:t> </a:t>
            </a:r>
            <a:r>
              <a:rPr lang="en-GB" sz="1800" dirty="0" err="1"/>
              <a:t>установама</a:t>
            </a:r>
            <a:r>
              <a:rPr lang="en-GB" sz="1800" dirty="0"/>
              <a:t>, </a:t>
            </a:r>
            <a:r>
              <a:rPr lang="en-GB" sz="1800" dirty="0" err="1"/>
              <a:t>ангажовање</a:t>
            </a:r>
            <a:r>
              <a:rPr lang="en-GB" sz="1800" dirty="0"/>
              <a:t> </a:t>
            </a:r>
            <a:r>
              <a:rPr lang="en-GB" sz="1800" dirty="0" err="1"/>
              <a:t>заинтересованих</a:t>
            </a:r>
            <a:r>
              <a:rPr lang="en-GB" sz="1800" dirty="0"/>
              <a:t> </a:t>
            </a:r>
            <a:r>
              <a:rPr lang="en-GB" sz="1800" dirty="0" err="1"/>
              <a:t>страна</a:t>
            </a:r>
            <a:r>
              <a:rPr lang="en-GB" sz="1800" dirty="0"/>
              <a:t> </a:t>
            </a:r>
            <a:r>
              <a:rPr lang="sr-Cyrl-RS" sz="1800" dirty="0"/>
              <a:t>подразумева</a:t>
            </a:r>
            <a:r>
              <a:rPr lang="en-GB" sz="1800" dirty="0"/>
              <a:t> </a:t>
            </a:r>
            <a:r>
              <a:rPr lang="en-GB" sz="1800" dirty="0" err="1"/>
              <a:t>партнерство</a:t>
            </a:r>
            <a:r>
              <a:rPr lang="en-GB" sz="1800" dirty="0"/>
              <a:t>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en-GB" sz="1800" dirty="0" err="1"/>
              <a:t>предузећима</a:t>
            </a:r>
            <a:r>
              <a:rPr lang="en-GB" sz="1800" dirty="0"/>
              <a:t>, </a:t>
            </a:r>
            <a:r>
              <a:rPr lang="en-GB" sz="1800" dirty="0" err="1"/>
              <a:t>локалним</a:t>
            </a:r>
            <a:r>
              <a:rPr lang="en-GB" sz="1800" dirty="0"/>
              <a:t> </a:t>
            </a:r>
            <a:r>
              <a:rPr lang="en-GB" sz="1800" dirty="0" err="1"/>
              <a:t>заједницама</a:t>
            </a:r>
            <a:r>
              <a:rPr lang="en-GB" sz="1800" dirty="0"/>
              <a:t> и </a:t>
            </a:r>
            <a:r>
              <a:rPr lang="en-GB" sz="1800" dirty="0" err="1"/>
              <a:t>креаторима</a:t>
            </a:r>
            <a:r>
              <a:rPr lang="en-GB" sz="1800" dirty="0"/>
              <a:t> </a:t>
            </a:r>
            <a:r>
              <a:rPr lang="en-GB" sz="1800" dirty="0" err="1"/>
              <a:t>политик</a:t>
            </a:r>
            <a:r>
              <a:rPr lang="sr-Cyrl-RS" sz="1800" dirty="0"/>
              <a:t>а</a:t>
            </a:r>
            <a:r>
              <a:rPr lang="en-GB" sz="1800" dirty="0"/>
              <a:t> </a:t>
            </a:r>
            <a:r>
              <a:rPr lang="en-GB" sz="1800" dirty="0" err="1"/>
              <a:t>како</a:t>
            </a:r>
            <a:r>
              <a:rPr lang="en-GB" sz="1800" dirty="0"/>
              <a:t> </a:t>
            </a:r>
            <a:r>
              <a:rPr lang="en-GB" sz="1800" dirty="0" err="1"/>
              <a:t>би</a:t>
            </a:r>
            <a:r>
              <a:rPr lang="en-GB" sz="1800" dirty="0"/>
              <a:t> </a:t>
            </a:r>
            <a:r>
              <a:rPr lang="en-GB" sz="1800" dirty="0" err="1"/>
              <a:t>се</a:t>
            </a:r>
            <a:r>
              <a:rPr lang="en-GB" sz="1800" dirty="0"/>
              <a:t> </a:t>
            </a:r>
            <a:r>
              <a:rPr lang="en-GB" sz="1800" dirty="0" err="1"/>
              <a:t>обогатили</a:t>
            </a:r>
            <a:r>
              <a:rPr lang="en-GB" sz="1800" dirty="0"/>
              <a:t> </a:t>
            </a:r>
            <a:r>
              <a:rPr lang="en-GB" sz="1800" dirty="0" err="1"/>
              <a:t>резултати</a:t>
            </a:r>
            <a:r>
              <a:rPr lang="en-GB" sz="1800" dirty="0"/>
              <a:t> </a:t>
            </a:r>
            <a:r>
              <a:rPr lang="en-GB" sz="1800" dirty="0" err="1"/>
              <a:t>образовања</a:t>
            </a:r>
            <a:r>
              <a:rPr lang="en-GB" sz="1800" dirty="0"/>
              <a:t> и </a:t>
            </a:r>
            <a:r>
              <a:rPr lang="en-GB" sz="1800" dirty="0" err="1"/>
              <a:t>ускладили</a:t>
            </a:r>
            <a:r>
              <a:rPr lang="en-GB" sz="1800" dirty="0"/>
              <a:t>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en-GB" sz="1800" dirty="0" err="1"/>
              <a:t>потребама</a:t>
            </a:r>
            <a:r>
              <a:rPr lang="en-GB" sz="1800" dirty="0"/>
              <a:t> </a:t>
            </a:r>
            <a:r>
              <a:rPr lang="en-GB" sz="1800" dirty="0" err="1"/>
              <a:t>тржишта</a:t>
            </a:r>
            <a:r>
              <a:rPr lang="en-GB" sz="1800" dirty="0"/>
              <a:t> </a:t>
            </a:r>
            <a:r>
              <a:rPr lang="en-GB" sz="1800" dirty="0" err="1"/>
              <a:t>рада</a:t>
            </a:r>
            <a:r>
              <a:rPr lang="en-GB" sz="1800" dirty="0"/>
              <a:t>.</a:t>
            </a:r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algn="just" rtl="0">
              <a:lnSpc>
                <a:spcPts val="2440"/>
              </a:lnSpc>
            </a:pPr>
            <a:r>
              <a:rPr lang="en-GB" sz="1800" dirty="0" err="1"/>
              <a:t>Ангажовањем</a:t>
            </a:r>
            <a:r>
              <a:rPr lang="en-GB" sz="1800" dirty="0"/>
              <a:t>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sr-Cyrl-RS" sz="1800" dirty="0"/>
              <a:t>екстерним </a:t>
            </a:r>
            <a:r>
              <a:rPr lang="en-GB" sz="1800" dirty="0" err="1"/>
              <a:t>заинтересованим</a:t>
            </a:r>
            <a:r>
              <a:rPr lang="en-GB" sz="1800" dirty="0"/>
              <a:t> </a:t>
            </a:r>
            <a:r>
              <a:rPr lang="en-GB" sz="1800" dirty="0" err="1"/>
              <a:t>странама</a:t>
            </a:r>
            <a:r>
              <a:rPr lang="en-GB" sz="1800" dirty="0"/>
              <a:t>, </a:t>
            </a:r>
            <a:r>
              <a:rPr lang="en-GB" sz="1800" dirty="0" err="1"/>
              <a:t>високошколске</a:t>
            </a:r>
            <a:r>
              <a:rPr lang="en-GB" sz="1800" dirty="0"/>
              <a:t> </a:t>
            </a:r>
            <a:r>
              <a:rPr lang="en-GB" sz="1800" dirty="0" err="1"/>
              <a:t>институције</a:t>
            </a:r>
            <a:r>
              <a:rPr lang="en-GB" sz="1800" dirty="0"/>
              <a:t> </a:t>
            </a:r>
            <a:r>
              <a:rPr lang="en-GB" sz="1800" dirty="0" err="1"/>
              <a:t>могу</a:t>
            </a:r>
            <a:r>
              <a:rPr lang="en-GB" sz="1800" dirty="0"/>
              <a:t> </a:t>
            </a:r>
            <a:r>
              <a:rPr lang="sr-Cyrl-RS" sz="1800" dirty="0"/>
              <a:t>да </a:t>
            </a:r>
            <a:r>
              <a:rPr lang="en-GB" sz="1800" dirty="0" err="1"/>
              <a:t>по</a:t>
            </a:r>
            <a:r>
              <a:rPr lang="sr-Cyrl-RS" sz="1800" dirty="0"/>
              <a:t>дигну</a:t>
            </a:r>
            <a:r>
              <a:rPr lang="en-GB" sz="1800" dirty="0"/>
              <a:t> </a:t>
            </a:r>
            <a:r>
              <a:rPr lang="en-GB" sz="1800" dirty="0" err="1"/>
              <a:t>своју</a:t>
            </a:r>
            <a:r>
              <a:rPr lang="en-GB" sz="1800" dirty="0"/>
              <a:t> </a:t>
            </a:r>
            <a:r>
              <a:rPr lang="en-GB" sz="1800" dirty="0" err="1"/>
              <a:t>институционалну</a:t>
            </a:r>
            <a:r>
              <a:rPr lang="en-GB" sz="1800" dirty="0"/>
              <a:t> </a:t>
            </a:r>
            <a:r>
              <a:rPr lang="en-GB" sz="1800" dirty="0" err="1"/>
              <a:t>ефикасност</a:t>
            </a:r>
            <a:r>
              <a:rPr lang="en-GB" sz="1800" dirty="0"/>
              <a:t>, </a:t>
            </a:r>
            <a:r>
              <a:rPr lang="en-GB" sz="1800" dirty="0" err="1"/>
              <a:t>подста</a:t>
            </a:r>
            <a:r>
              <a:rPr lang="sr-Cyrl-RS" sz="1800" dirty="0"/>
              <a:t>кну</a:t>
            </a:r>
            <a:r>
              <a:rPr lang="en-GB" sz="1800" dirty="0"/>
              <a:t> </a:t>
            </a:r>
            <a:r>
              <a:rPr lang="en-GB" sz="1800" dirty="0" err="1"/>
              <a:t>културу</a:t>
            </a:r>
            <a:r>
              <a:rPr lang="en-GB" sz="1800" dirty="0"/>
              <a:t> </a:t>
            </a:r>
            <a:r>
              <a:rPr lang="en-GB" sz="1800" dirty="0" err="1"/>
              <a:t>сталног</a:t>
            </a:r>
            <a:r>
              <a:rPr lang="en-GB" sz="1800" dirty="0"/>
              <a:t> </a:t>
            </a:r>
            <a:r>
              <a:rPr lang="en-GB" sz="1800" dirty="0" err="1"/>
              <a:t>побољшања</a:t>
            </a:r>
            <a:r>
              <a:rPr lang="en-GB" sz="1800" dirty="0"/>
              <a:t>, </a:t>
            </a:r>
            <a:r>
              <a:rPr lang="en-GB" sz="1800" dirty="0" err="1"/>
              <a:t>побољша</a:t>
            </a:r>
            <a:r>
              <a:rPr lang="sr-Cyrl-RS" sz="1800" dirty="0"/>
              <a:t>ју</a:t>
            </a:r>
            <a:r>
              <a:rPr lang="en-GB" sz="1800" dirty="0"/>
              <a:t> </a:t>
            </a:r>
            <a:r>
              <a:rPr lang="en-GB" sz="1800" dirty="0" err="1"/>
              <a:t>репутацију</a:t>
            </a:r>
            <a:r>
              <a:rPr lang="en-GB" sz="1800" dirty="0"/>
              <a:t> и </a:t>
            </a:r>
            <a:r>
              <a:rPr lang="en-GB" sz="1800" dirty="0" err="1"/>
              <a:t>доприне</a:t>
            </a:r>
            <a:r>
              <a:rPr lang="sr-Cyrl-RS" sz="1800" dirty="0"/>
              <a:t>су</a:t>
            </a:r>
            <a:r>
              <a:rPr lang="en-GB" sz="1800" dirty="0"/>
              <a:t> </a:t>
            </a:r>
            <a:r>
              <a:rPr lang="en-GB" sz="1800" dirty="0" err="1"/>
              <a:t>бољем</a:t>
            </a:r>
            <a:r>
              <a:rPr lang="en-GB" sz="1800" dirty="0"/>
              <a:t> </a:t>
            </a:r>
            <a:r>
              <a:rPr lang="en-GB" sz="1800" dirty="0" err="1"/>
              <a:t>развоју</a:t>
            </a:r>
            <a:r>
              <a:rPr lang="en-GB" sz="1800" dirty="0"/>
              <a:t> </a:t>
            </a:r>
            <a:r>
              <a:rPr lang="en-GB" sz="1800" dirty="0" err="1"/>
              <a:t>вештина</a:t>
            </a:r>
            <a:r>
              <a:rPr lang="sr-Cyrl-RS" sz="1800" dirty="0"/>
              <a:t> за</a:t>
            </a:r>
            <a:r>
              <a:rPr lang="en-GB" sz="1800" dirty="0"/>
              <a:t> 21. </a:t>
            </a:r>
            <a:r>
              <a:rPr lang="en-GB" sz="1800" dirty="0" err="1"/>
              <a:t>век</a:t>
            </a:r>
            <a:r>
              <a:rPr lang="en-GB" sz="1800" dirty="0"/>
              <a:t> </a:t>
            </a:r>
            <a:r>
              <a:rPr lang="en-GB" sz="1800" dirty="0" err="1"/>
              <a:t>кроз</a:t>
            </a:r>
            <a:r>
              <a:rPr lang="sr-Cyrl-RS" sz="1800" dirty="0"/>
              <a:t>:</a:t>
            </a:r>
            <a:endParaRPr lang="en-GB" sz="1800" dirty="0"/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 err="1"/>
              <a:t>п</a:t>
            </a:r>
            <a:r>
              <a:rPr lang="en-GB" sz="1800" dirty="0" err="1"/>
              <a:t>релазак</a:t>
            </a:r>
            <a:r>
              <a:rPr lang="en-GB" sz="1800" dirty="0"/>
              <a:t>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en-GB" sz="1800" dirty="0" err="1"/>
              <a:t>индустријске</a:t>
            </a:r>
            <a:r>
              <a:rPr lang="en-GB" sz="1800" dirty="0"/>
              <a:t> </a:t>
            </a:r>
            <a:r>
              <a:rPr lang="en-GB" sz="1800" dirty="0" err="1"/>
              <a:t>на</a:t>
            </a:r>
            <a:r>
              <a:rPr lang="en-GB" sz="1800" dirty="0"/>
              <a:t> </a:t>
            </a:r>
            <a:r>
              <a:rPr lang="en-GB" sz="1800" dirty="0" err="1"/>
              <a:t>економиј</a:t>
            </a:r>
            <a:r>
              <a:rPr lang="sr-Cyrl-RS" sz="1800" dirty="0"/>
              <a:t>у</a:t>
            </a:r>
            <a:r>
              <a:rPr lang="en-GB" sz="1800" dirty="0"/>
              <a:t> </a:t>
            </a:r>
            <a:r>
              <a:rPr lang="en-GB" sz="1800" dirty="0" err="1"/>
              <a:t>заснован</a:t>
            </a:r>
            <a:r>
              <a:rPr lang="sr-Cyrl-RS" sz="1800" dirty="0"/>
              <a:t>ој</a:t>
            </a:r>
            <a:r>
              <a:rPr lang="en-GB" sz="1800" dirty="0"/>
              <a:t> </a:t>
            </a:r>
            <a:r>
              <a:rPr lang="en-GB" sz="1800" dirty="0" err="1"/>
              <a:t>на</a:t>
            </a:r>
            <a:r>
              <a:rPr lang="en-GB" sz="1800" dirty="0"/>
              <a:t> </a:t>
            </a:r>
            <a:r>
              <a:rPr lang="en-GB" sz="1800" dirty="0" err="1"/>
              <a:t>знању</a:t>
            </a:r>
            <a:r>
              <a:rPr lang="sr-Cyrl-RS" sz="1800" dirty="0"/>
              <a:t>,</a:t>
            </a: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 err="1"/>
              <a:t>с</a:t>
            </a:r>
            <a:r>
              <a:rPr lang="en-GB" sz="1800" dirty="0" err="1"/>
              <a:t>усрет</a:t>
            </a:r>
            <a:r>
              <a:rPr lang="en-GB" sz="1800" dirty="0"/>
              <a:t>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en-GB" sz="1800" dirty="0" err="1"/>
              <a:t>растућим</a:t>
            </a:r>
            <a:r>
              <a:rPr lang="en-GB" sz="1800" dirty="0"/>
              <a:t> </a:t>
            </a:r>
            <a:r>
              <a:rPr lang="en-GB" sz="1800" dirty="0" err="1"/>
              <a:t>значајем</a:t>
            </a:r>
            <a:r>
              <a:rPr lang="en-GB" sz="1800" dirty="0"/>
              <a:t> </a:t>
            </a:r>
            <a:r>
              <a:rPr lang="en-GB" sz="1800" dirty="0" err="1"/>
              <a:t>глобализације</a:t>
            </a:r>
            <a:r>
              <a:rPr lang="en-GB" sz="1800" dirty="0"/>
              <a:t> и </a:t>
            </a:r>
            <a:r>
              <a:rPr lang="en-GB" sz="1800" dirty="0" err="1"/>
              <a:t>технологије</a:t>
            </a:r>
            <a:r>
              <a:rPr lang="en-GB" sz="1800" dirty="0"/>
              <a:t> у </a:t>
            </a:r>
            <a:r>
              <a:rPr lang="en-GB" sz="1800" dirty="0" err="1"/>
              <a:t>образовном</a:t>
            </a:r>
            <a:r>
              <a:rPr lang="en-GB" sz="1800" dirty="0"/>
              <a:t> </a:t>
            </a:r>
            <a:r>
              <a:rPr lang="en-GB" sz="1800" dirty="0" err="1"/>
              <a:t>контексту</a:t>
            </a:r>
            <a:r>
              <a:rPr lang="sr-Cyrl-RS" sz="1800" dirty="0"/>
              <a:t>,</a:t>
            </a: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 err="1"/>
              <a:t>р</a:t>
            </a:r>
            <a:r>
              <a:rPr lang="en-GB" sz="1800" dirty="0" err="1"/>
              <a:t>ешавање</a:t>
            </a:r>
            <a:r>
              <a:rPr lang="en-GB" sz="1800" dirty="0"/>
              <a:t> </a:t>
            </a:r>
            <a:r>
              <a:rPr lang="en-GB" sz="1800" dirty="0" err="1"/>
              <a:t>хитне</a:t>
            </a:r>
            <a:r>
              <a:rPr lang="en-GB" sz="1800" dirty="0"/>
              <a:t> </a:t>
            </a:r>
            <a:r>
              <a:rPr lang="en-GB" sz="1800" dirty="0" err="1"/>
              <a:t>потребе</a:t>
            </a:r>
            <a:r>
              <a:rPr lang="en-GB" sz="1800" dirty="0"/>
              <a:t>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sr-Cyrl-RS" sz="1800" dirty="0"/>
              <a:t>свршени студенти</a:t>
            </a:r>
            <a:r>
              <a:rPr lang="en-GB" sz="1800" dirty="0"/>
              <a:t> </a:t>
            </a:r>
            <a:r>
              <a:rPr lang="sr-Cyrl-RS" sz="1800" dirty="0"/>
              <a:t>поседују </a:t>
            </a:r>
            <a:r>
              <a:rPr lang="en-GB" sz="1800" dirty="0" err="1"/>
              <a:t>прилагодљиве</a:t>
            </a:r>
            <a:r>
              <a:rPr lang="en-GB" sz="1800" dirty="0"/>
              <a:t> и </a:t>
            </a:r>
            <a:r>
              <a:rPr lang="en-GB" sz="1800" dirty="0" err="1"/>
              <a:t>разнолике</a:t>
            </a:r>
            <a:r>
              <a:rPr lang="en-GB" sz="1800" dirty="0"/>
              <a:t> </a:t>
            </a:r>
            <a:r>
              <a:rPr lang="en-GB" sz="1800" dirty="0" err="1"/>
              <a:t>сетове</a:t>
            </a:r>
            <a:r>
              <a:rPr lang="en-GB" sz="1800" dirty="0"/>
              <a:t> </a:t>
            </a:r>
            <a:r>
              <a:rPr lang="en-GB" sz="1800" dirty="0" err="1"/>
              <a:t>вештина</a:t>
            </a:r>
            <a:r>
              <a:rPr lang="en-GB" sz="1800" dirty="0"/>
              <a:t>.</a:t>
            </a:r>
          </a:p>
          <a:p>
            <a:pPr algn="l" rtl="0"/>
            <a:endParaRPr lang="en-US" sz="18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669E9A9-4FAD-5167-C79A-DCB89ED3CD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667" r="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14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22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58575" y="105011"/>
            <a:ext cx="5760700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endParaRPr lang="en-GB" sz="3200" dirty="0">
              <a:solidFill>
                <a:srgbClr val="8A2061"/>
              </a:solidFill>
            </a:endParaRPr>
          </a:p>
          <a:p>
            <a:pPr algn="l" rtl="0">
              <a:lnSpc>
                <a:spcPts val="2440"/>
              </a:lnSpc>
            </a:pPr>
            <a:r>
              <a:rPr lang="en-GB" sz="2200" b="1" dirty="0">
                <a:solidFill>
                  <a:srgbClr val="8A2061"/>
                </a:solidFill>
              </a:rPr>
              <a:t>Баријере за ангажовање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Уобичајене </a:t>
            </a:r>
            <a:r>
              <a:rPr lang="en-GB" sz="2200" dirty="0" err="1"/>
              <a:t>препреке</a:t>
            </a:r>
            <a:r>
              <a:rPr lang="en-GB" sz="2200" dirty="0"/>
              <a:t> </a:t>
            </a:r>
            <a:r>
              <a:rPr lang="sr-Cyrl-RS" sz="2200" dirty="0"/>
              <a:t>за </a:t>
            </a:r>
            <a:r>
              <a:rPr lang="en-GB" sz="2200" dirty="0" err="1"/>
              <a:t>ефикасно</a:t>
            </a:r>
            <a:r>
              <a:rPr lang="en-GB" sz="2200" dirty="0"/>
              <a:t> </a:t>
            </a:r>
            <a:r>
              <a:rPr lang="en-GB" sz="2200" dirty="0" err="1"/>
              <a:t>ангажовањ</a:t>
            </a:r>
            <a:r>
              <a:rPr lang="sr-Cyrl-RS" sz="2200" dirty="0"/>
              <a:t>е</a:t>
            </a:r>
            <a:r>
              <a:rPr lang="en-GB" sz="2200" dirty="0"/>
              <a:t> заинтересованих страна укључују институционални отпор променама, ограничене ресурсе и недостатак јасних канала комуникације.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Високошколске установе могу да превазиђу ове препреке неговањем културе прилагодљивости, обезбеђивањем наменских ресурса за активности ангажовања и успостављањем транспарентних пракси комуникације.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Превазилажење ових баријера је од кључног значаја за високошколске </a:t>
            </a:r>
            <a:r>
              <a:rPr lang="en-GB" sz="2200" dirty="0" err="1"/>
              <a:t>установе</a:t>
            </a:r>
            <a:r>
              <a:rPr lang="en-GB" sz="2200" dirty="0"/>
              <a:t> </a:t>
            </a:r>
            <a:r>
              <a:rPr lang="en-GB" sz="2200" dirty="0" err="1"/>
              <a:t>како</a:t>
            </a:r>
            <a:r>
              <a:rPr lang="sr-Cyrl-RS" sz="2200" dirty="0"/>
              <a:t> би</a:t>
            </a:r>
            <a:r>
              <a:rPr lang="en-GB" sz="2200" dirty="0"/>
              <a:t> </a:t>
            </a:r>
            <a:r>
              <a:rPr lang="sr-Cyrl-RS" sz="2200" dirty="0"/>
              <a:t>имале слуха за</a:t>
            </a:r>
            <a:r>
              <a:rPr lang="en-GB" sz="2200" dirty="0"/>
              <a:t> потребе заинтересованих страна и </a:t>
            </a:r>
            <a:r>
              <a:rPr lang="sr-Cyrl-RS" sz="2200" dirty="0"/>
              <a:t>очувале </a:t>
            </a:r>
            <a:r>
              <a:rPr lang="en-GB" sz="2200" dirty="0" err="1"/>
              <a:t>релевантност</a:t>
            </a:r>
            <a:r>
              <a:rPr lang="en-GB" sz="2200" dirty="0"/>
              <a:t>.</a:t>
            </a:r>
          </a:p>
          <a:p>
            <a:pPr algn="l" rtl="0">
              <a:lnSpc>
                <a:spcPts val="2440"/>
              </a:lnSpc>
            </a:pPr>
            <a:endParaRPr lang="en-GB" sz="3200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2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23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9752396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sz="3600" dirty="0">
                <a:solidFill>
                  <a:schemeClr val="bg1"/>
                </a:solidFill>
              </a:rPr>
              <a:t>Регионална прилагодљивост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36C67-2640-5760-C042-745A7C424EEE}"/>
              </a:ext>
            </a:extLst>
          </p:cNvPr>
          <p:cNvSpPr txBox="1"/>
          <p:nvPr/>
        </p:nvSpPr>
        <p:spPr>
          <a:xfrm>
            <a:off x="3024861" y="1618819"/>
            <a:ext cx="89660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Видели смо да регионални савети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олакшавају сарадњу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између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високошколских установа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 на локалу 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других заинтересованих страна,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вазилазећи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јаз између академског учења и практичне примене. Ова сарадња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резултира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наставним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планом и програмом који одговара специфичним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 тржишта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радне снаге.</a:t>
            </a:r>
          </a:p>
          <a:p>
            <a:pPr algn="just" rtl="0"/>
            <a:endParaRPr lang="en-GB" sz="2000" dirty="0">
              <a:solidFill>
                <a:srgbClr val="0F0F0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Таква спољна сарадња јасно подржава стратегије регионалног развоја. Усклађивањем образовне понуде са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локалним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требама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раста, </a:t>
            </a:r>
            <a:r>
              <a:rPr lang="en-GB" sz="2000" dirty="0" err="1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</a:t>
            </a:r>
            <a:r>
              <a:rPr lang="en-GB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en-GB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sr-Cyrl-RS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2000" b="0" i="0" dirty="0">
              <a:solidFill>
                <a:srgbClr val="0F0F0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доприносе економском развоју региона, стварању могућности за запошљавање и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привлачењ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инвестиција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dirty="0">
              <a:solidFill>
                <a:srgbClr val="0F0F0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играју кључну улогу у реаговању на промене на регионалним тржиштима рада, као што су промене услед технолошког напретка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привредних грана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настајању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dirty="0">
              <a:solidFill>
                <a:srgbClr val="0F0F0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0F0F0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ажу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високошколским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установама да брзо прилагоде наставне планове и програме како би припремиле студенте за ове нове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могућности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71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6A94DC-8B76-03D8-29C4-32FC3CEB2C59}"/>
              </a:ext>
            </a:extLst>
          </p:cNvPr>
          <p:cNvSpPr/>
          <p:nvPr/>
        </p:nvSpPr>
        <p:spPr>
          <a:xfrm>
            <a:off x="-1" y="655341"/>
            <a:ext cx="12192001" cy="510751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0938E-B6E7-5004-CBD5-39FB56FE7E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11723" y="1095144"/>
            <a:ext cx="10317258" cy="4716002"/>
          </a:xfrm>
        </p:spPr>
        <p:txBody>
          <a:bodyPr/>
          <a:lstStyle/>
          <a:p>
            <a:pPr algn="just" rtl="0">
              <a:lnSpc>
                <a:spcPts val="258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Укључивање у </a:t>
            </a:r>
            <a:r>
              <a:rPr lang="sr-Cyrl-RS" dirty="0">
                <a:solidFill>
                  <a:schemeClr val="bg1"/>
                </a:solidFill>
                <a:latin typeface="Söhne"/>
              </a:rPr>
              <a:t>регионална већа за вештине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нуди високошколским установама прилику да учествују у ширем дијалогу о регионалном развоју, о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безбеђујући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да њихови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програми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не</a:t>
            </a:r>
            <a:r>
              <a:rPr lang="sr-Cyrl-RS" dirty="0">
                <a:solidFill>
                  <a:schemeClr val="bg1"/>
                </a:solidFill>
                <a:latin typeface="Söhne"/>
              </a:rPr>
              <a:t> само да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„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производе</a:t>
            </a:r>
            <a:r>
              <a:rPr lang="en-US" dirty="0">
                <a:solidFill>
                  <a:schemeClr val="bg1"/>
                </a:solidFill>
                <a:latin typeface="Söhne"/>
              </a:rPr>
              <a:t>”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квалификоване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свршене студенте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већ и доприносе ширим друштвеним циљевима и регионалној одрживости.</a:t>
            </a:r>
          </a:p>
          <a:p>
            <a:pPr algn="just" rtl="0">
              <a:lnSpc>
                <a:spcPts val="2580"/>
              </a:lnSpc>
            </a:pPr>
            <a:endParaRPr lang="en-GB" b="0" i="0" dirty="0">
              <a:solidFill>
                <a:schemeClr val="bg1"/>
              </a:solidFill>
              <a:effectLst/>
              <a:latin typeface="Söhne"/>
            </a:endParaRPr>
          </a:p>
          <a:p>
            <a:pPr algn="just" rtl="0">
              <a:lnSpc>
                <a:spcPts val="2580"/>
              </a:lnSpc>
            </a:pPr>
            <a:r>
              <a:rPr lang="sr-Cyrl-RS" dirty="0">
                <a:solidFill>
                  <a:schemeClr val="bg1"/>
                </a:solidFill>
                <a:latin typeface="Söhne"/>
              </a:rPr>
              <a:t>Трудећи се да високошколске институције буду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прилагодљив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специфичним потребама и могућностима својих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региона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,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 регионална већа за вештине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чине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тако образовање релевантнијим и утицајнијим.</a:t>
            </a:r>
          </a:p>
          <a:p>
            <a:pPr algn="just" rtl="0">
              <a:lnSpc>
                <a:spcPts val="2580"/>
              </a:lnSpc>
            </a:pPr>
            <a:endParaRPr lang="en-GB" dirty="0">
              <a:solidFill>
                <a:schemeClr val="bg1"/>
              </a:solidFill>
              <a:latin typeface="Söhne"/>
            </a:endParaRPr>
          </a:p>
          <a:p>
            <a:pPr algn="just" rtl="0">
              <a:lnSpc>
                <a:spcPts val="258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Хајде да видимо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како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Söhne"/>
              </a:rPr>
              <a:t>регионал</a:t>
            </a:r>
            <a:r>
              <a:rPr lang="sr-Cyrl-RS" b="0" i="0" dirty="0">
                <a:solidFill>
                  <a:schemeClr val="bg1"/>
                </a:solidFill>
                <a:effectLst/>
                <a:latin typeface="Söhne"/>
              </a:rPr>
              <a:t>на већа</a:t>
            </a:r>
            <a:r>
              <a:rPr lang="en-GB" b="0" i="0" dirty="0">
                <a:solidFill>
                  <a:schemeClr val="bg1"/>
                </a:solidFill>
                <a:effectLst/>
                <a:latin typeface="Söhne"/>
              </a:rPr>
              <a:t> за вештине функционишу у Летонији и Србији, а затим и на нивоу ЕУ.</a:t>
            </a:r>
            <a:r>
              <a:rPr lang="en-GB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l" rtl="0">
              <a:lnSpc>
                <a:spcPts val="258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2371072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56142" y="1618819"/>
            <a:ext cx="8783924" cy="3731669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Летонија је успоставила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снажан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</a:t>
            </a:r>
            <a:r>
              <a:rPr lang="sr-Cyrl-R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sr-Cyrl-RS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IE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тручних</a:t>
            </a:r>
            <a:r>
              <a:rPr lang="sr-Cyrl-RS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с</a:t>
            </a:r>
            <a:r>
              <a:rPr lang="en-IE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екторских</a:t>
            </a:r>
            <a:r>
              <a:rPr lang="en-IE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већа</a:t>
            </a:r>
            <a:r>
              <a:rPr lang="sr-Cyrl-R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</a:t>
            </a:r>
            <a:r>
              <a:rPr lang="sr-Cyrl-R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раде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</a:t>
            </a:r>
            <a:r>
              <a:rPr lang="sr-Cyrl-R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ошколским институцијама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развоју оквира квалификација и стандарда занимања. О</a:t>
            </a:r>
            <a:r>
              <a:rPr lang="sr-Cyrl-R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 већа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обезбеђују да су образовне понуде високошколских установа усклађене са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потребама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привреде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негују партнерства која су саставни део целог образовног процеса, од планирања наставног плана и програма до процене исхода </a:t>
            </a:r>
            <a:r>
              <a:rPr lang="en-IE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учења</a:t>
            </a:r>
            <a:r>
              <a:rPr lang="en-IE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E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ts val="2440"/>
              </a:lnSpc>
              <a:buClr>
                <a:srgbClr val="186BA8"/>
              </a:buClr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10499063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Летонски приступ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4CF9C-1FA4-1A7C-1E72-1B7959CFFB3A}"/>
              </a:ext>
            </a:extLst>
          </p:cNvPr>
          <p:cNvSpPr txBox="1"/>
          <p:nvPr/>
        </p:nvSpPr>
        <p:spPr>
          <a:xfrm>
            <a:off x="3305210" y="3820998"/>
            <a:ext cx="8444059" cy="286232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rtl="0"/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Бизнис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финансије, рачуноводство и администрација</a:t>
            </a: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хеми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јске производе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животну средину</a:t>
            </a: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Веће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грађевинарство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Културно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просветни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/веће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Веће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енергетику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производњу хране и пољопривреду</a:t>
            </a:r>
          </a:p>
          <a:p>
            <a:pPr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Производња електронске и оптичке опреме, 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КТ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веће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Обрада метала, машиноградња,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машинство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Технологија штампе 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медија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Текстил, одећа, кожа и производи од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Дрвна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индустрија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Туризам 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лепота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ранспорт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логисти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2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52454" y="410725"/>
            <a:ext cx="10279511" cy="5189591"/>
          </a:xfrm>
        </p:spPr>
        <p:txBody>
          <a:bodyPr/>
          <a:lstStyle/>
          <a:p>
            <a:pPr algn="just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Сектори 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којима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већа нису основана се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углавном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тичу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он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их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области које финансира држава и које су регулисане посебним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регулаторним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актима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нпр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о</a:t>
            </a:r>
            <a:r>
              <a:rPr lang="en-IE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дбрана</a:t>
            </a:r>
            <a:r>
              <a:rPr lang="en-IE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ц</a:t>
            </a:r>
            <a:r>
              <a:rPr lang="en-IE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аринска</a:t>
            </a:r>
            <a:r>
              <a:rPr lang="en-IE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политика итд.</a:t>
            </a:r>
          </a:p>
          <a:p>
            <a:pPr algn="just" rtl="0"/>
            <a:endParaRPr lang="en-IE" sz="2000" dirty="0">
              <a:solidFill>
                <a:srgbClr val="262526"/>
              </a:solidFill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У погледу формата,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стручна секторска већа 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у Летонији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су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трипартитн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и укључују:</a:t>
            </a:r>
          </a:p>
          <a:p>
            <a:pPr marL="457200" indent="-457200" algn="just" rtl="0">
              <a:buClr>
                <a:srgbClr val="8A2061"/>
              </a:buClr>
              <a:buFont typeface="+mj-lt"/>
              <a:buAutoNum type="arabicPeriod"/>
            </a:pPr>
            <a:r>
              <a:rPr lang="sr-Cyrl-RS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п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редставниц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државе (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министарства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и агенције),</a:t>
            </a:r>
          </a:p>
          <a:p>
            <a:pPr marL="457200" indent="-457200" algn="just" rtl="0">
              <a:buClr>
                <a:srgbClr val="8A2061"/>
              </a:buClr>
              <a:buFont typeface="+mj-lt"/>
              <a:buAutoNum type="arabicPeriod"/>
            </a:pP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п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редставни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ке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послодаваца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(организације послодаваца, професионална удружења),</a:t>
            </a:r>
          </a:p>
          <a:p>
            <a:pPr marL="457200" indent="-457200" algn="just" rtl="0">
              <a:buClr>
                <a:srgbClr val="8A2061"/>
              </a:buClr>
              <a:buFont typeface="+mj-lt"/>
              <a:buAutoNum type="arabicPeriod"/>
            </a:pP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п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редставни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запослених (синдикати и њихова удружења).</a:t>
            </a:r>
          </a:p>
          <a:p>
            <a:pPr algn="just" rtl="0"/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Занимљиво је да би број представника послодаваца и професионалних организација требало да чини најмање половину свих чланова секторских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стручних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већа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Одлуке се доносе већином гласова, али у пракси обично консензусом.</a:t>
            </a:r>
          </a:p>
          <a:p>
            <a:pPr algn="just" rtl="0"/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Приметно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је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институције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за стручно оспособљавање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могу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да буду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чланови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већа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са правом гласа, али су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релевантне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институције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такве врсте 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посебно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оне одговорне за методолошки развој) позване да учествују као стални посматрачи.</a:t>
            </a:r>
          </a:p>
          <a:p>
            <a:pPr algn="l" rtl="0"/>
            <a:r>
              <a:rPr lang="en-GB" sz="22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l" rtl="0"/>
            <a:endParaRPr lang="en-IE" sz="22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2200" b="1" dirty="0"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74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07883" y="521107"/>
            <a:ext cx="10279511" cy="5189591"/>
          </a:xfrm>
        </p:spPr>
        <p:txBody>
          <a:bodyPr/>
          <a:lstStyle/>
          <a:p>
            <a:pPr algn="l" rtl="0"/>
            <a:r>
              <a:rPr lang="en-GB" sz="22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Менаџмент и операције</a:t>
            </a:r>
          </a:p>
          <a:p>
            <a:pPr algn="l" rtl="0"/>
            <a:endParaRPr lang="en-GB" sz="2200" b="1" i="0" dirty="0">
              <a:solidFill>
                <a:srgbClr val="8A2061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Као што видимо,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стручна већа 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у Летонији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су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независн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у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погледу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доношењ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одлука.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Свак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веће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има свог председника и потпредседника (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мо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же их бити и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више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), који се бирају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из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ред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ова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чланова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већа.</a:t>
            </a:r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Међусекторско управљање и сарадња се спроводи кроз неформалне консултативне састанке са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Саветом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већа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који укључују представнике руководства и координаторе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свих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већа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У погледу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операција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рад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 11 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већа координише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Конфедерација послодаваца Летоније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 национални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координатор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Секторских стручних већа/савета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рад једног већа координише Летонски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ru-RU" sz="2000" dirty="0"/>
              <a:t>савет за сарадњу пољопривредних организација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и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једно Летонски национални центар за културу.</a:t>
            </a:r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endParaRPr lang="en-GB" sz="2000" dirty="0">
              <a:solidFill>
                <a:srgbClr val="262526"/>
              </a:solidFill>
              <a:ea typeface="Calibri" panose="020F0502020204030204" pitchFamily="34" charset="0"/>
            </a:endParaRPr>
          </a:p>
          <a:p>
            <a:pPr algn="just"/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Летонски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62526"/>
                </a:solidFill>
                <a:ea typeface="Calibri" panose="020F0502020204030204" pitchFamily="34" charset="0"/>
              </a:rPr>
              <a:t>савет за сарадњу пољопривредних организација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и Летонски национални центар за културу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као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координационе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институције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Стручних секторских већа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су одговорне Министарству просвете и науке за спровођење задатака из годишњег споразума о финансирању.</a:t>
            </a:r>
          </a:p>
          <a:p>
            <a:pPr algn="l" rtl="0"/>
            <a:r>
              <a:rPr lang="en-GB" sz="22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l" rtl="0"/>
            <a:endParaRPr lang="en-IE" sz="22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2200" b="1" dirty="0">
              <a:ea typeface="Calibri" panose="020F0502020204030204" pitchFamily="34" charset="0"/>
            </a:endParaRP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05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28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58574" y="105011"/>
            <a:ext cx="10279511" cy="5189591"/>
          </a:xfrm>
        </p:spPr>
        <p:txBody>
          <a:bodyPr/>
          <a:lstStyle/>
          <a:p>
            <a:pPr algn="just" rtl="0"/>
            <a:r>
              <a:rPr lang="en-GB" sz="2000" b="1" dirty="0">
                <a:solidFill>
                  <a:srgbClr val="8A2061"/>
                </a:solidFill>
                <a:ea typeface="Calibri" panose="020F0502020204030204" pitchFamily="34" charset="0"/>
              </a:rPr>
              <a:t>Финансирање</a:t>
            </a:r>
          </a:p>
          <a:p>
            <a:pPr algn="just" rtl="0"/>
            <a:endParaRPr lang="en-GB" sz="2000" b="1" i="0" dirty="0">
              <a:solidFill>
                <a:srgbClr val="8A2061"/>
              </a:solidFill>
              <a:effectLst/>
              <a:ea typeface="Calibri" panose="020F0502020204030204" pitchFamily="34" charset="0"/>
            </a:endParaRPr>
          </a:p>
          <a:p>
            <a:pPr algn="just"/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Летонски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262526"/>
                </a:solidFill>
                <a:ea typeface="Calibri" panose="020F0502020204030204" pitchFamily="34" charset="0"/>
              </a:rPr>
              <a:t>савет за сарадњу пољопривредних организација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и Летоснки национални центар за културу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финансирају из јавних средстава (једногодишњи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споразум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између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Министарств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а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просвете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науке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и институција за координацију).</a:t>
            </a:r>
          </a:p>
          <a:p>
            <a:pPr algn="just" rtl="0"/>
            <a:endParaRPr lang="en-GB" sz="2000" dirty="0">
              <a:solidFill>
                <a:srgbClr val="262526"/>
              </a:solidFill>
              <a:ea typeface="Calibri" panose="020F0502020204030204" pitchFamily="34" charset="0"/>
            </a:endParaRPr>
          </a:p>
          <a:p>
            <a:pPr algn="just" rtl="0"/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Чланови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Стручниог секторских већа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раде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на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добровољно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ј бази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000" b="1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sr-Cyrl-RS" sz="2000" b="1" dirty="0">
                <a:solidFill>
                  <a:schemeClr val="bg1"/>
                </a:solidFill>
                <a:highlight>
                  <a:srgbClr val="60A9DD"/>
                </a:highlight>
                <a:ea typeface="Calibri" panose="020F0502020204030204" pitchFamily="34" charset="0"/>
              </a:rPr>
              <a:t>САЗНАЈТЕ</a:t>
            </a:r>
            <a:r>
              <a:rPr lang="en-GB" sz="2000" b="1" i="0" dirty="0">
                <a:solidFill>
                  <a:schemeClr val="bg1"/>
                </a:solidFill>
                <a:effectLst/>
                <a:highlight>
                  <a:srgbClr val="60A9DD"/>
                </a:highlight>
                <a:ea typeface="Calibri" panose="020F0502020204030204" pitchFamily="34" charset="0"/>
              </a:rPr>
              <a:t> ВИШЕ</a:t>
            </a:r>
          </a:p>
          <a:p>
            <a:pPr algn="just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Процедуре за оснивање, рад и координацију активности секторских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стручних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савета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на енглеском језику су на </a:t>
            </a:r>
            <a:r>
              <a:rPr lang="sr-Cyrl-RS" sz="2000" dirty="0">
                <a:solidFill>
                  <a:srgbClr val="2870BD"/>
                </a:solidFill>
                <a:ea typeface="Calibri" panose="020F0502020204030204" pitchFamily="34" charset="0"/>
                <a:hlinkClick r:id="rId2"/>
              </a:rPr>
              <a:t>следећем</a:t>
            </a:r>
            <a:r>
              <a:rPr lang="sr-Cyrl-RS" sz="2000" dirty="0">
                <a:solidFill>
                  <a:srgbClr val="2870BD"/>
                </a:solidFill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870BD"/>
                </a:solidFill>
                <a:ea typeface="Calibri" panose="020F0502020204030204" pitchFamily="34" charset="0"/>
                <a:hlinkClick r:id="rId2"/>
              </a:rPr>
              <a:t>линку</a:t>
            </a:r>
            <a:r>
              <a:rPr lang="en-GB" sz="2000" dirty="0">
                <a:solidFill>
                  <a:srgbClr val="2870BD"/>
                </a:solidFill>
                <a:ea typeface="Calibri" panose="020F0502020204030204" pitchFamily="34" charset="0"/>
                <a:hlinkClick r:id="rId2"/>
              </a:rPr>
              <a:t>.</a:t>
            </a:r>
            <a:endParaRPr lang="en-GB" sz="2000" dirty="0">
              <a:solidFill>
                <a:srgbClr val="2870BD"/>
              </a:solidFill>
              <a:ea typeface="Calibri" panose="020F0502020204030204" pitchFamily="34" charset="0"/>
            </a:endParaRPr>
          </a:p>
          <a:p>
            <a:pPr algn="l" rtl="0"/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just" rtl="0"/>
            <a:r>
              <a:rPr lang="en-GB" sz="200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Секторски </a:t>
            </a:r>
            <a:r>
              <a:rPr lang="en-GB" sz="200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квалификациони</a:t>
            </a:r>
            <a:r>
              <a:rPr lang="en-GB" sz="200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оквири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су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доступ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ни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лето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нском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преко</a:t>
            </a:r>
            <a:r>
              <a:rPr lang="sr-Cyrl-RS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u="none" strike="noStrike" dirty="0" err="1">
                <a:solidFill>
                  <a:srgbClr val="2870BD"/>
                </a:solidFill>
                <a:effectLst/>
                <a:ea typeface="Calibri" panose="020F0502020204030204" pitchFamily="34" charset="0"/>
                <a:hlinkClick r:id="rId3"/>
              </a:rPr>
              <a:t>ов</a:t>
            </a:r>
            <a:r>
              <a:rPr lang="sr-Cyrl-RS" sz="2000" b="0" i="0" u="none" strike="noStrike" dirty="0">
                <a:solidFill>
                  <a:srgbClr val="2870BD"/>
                </a:solidFill>
                <a:effectLst/>
                <a:ea typeface="Calibri" panose="020F0502020204030204" pitchFamily="34" charset="0"/>
                <a:hlinkClick r:id="rId3"/>
              </a:rPr>
              <a:t>ог</a:t>
            </a:r>
            <a:r>
              <a:rPr lang="en-GB" sz="2000" b="0" i="0" u="none" strike="noStrike" dirty="0">
                <a:solidFill>
                  <a:srgbClr val="2870BD"/>
                </a:solidFill>
                <a:effectLst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u="none" strike="noStrike" dirty="0" err="1">
                <a:solidFill>
                  <a:srgbClr val="2870BD"/>
                </a:solidFill>
                <a:effectLst/>
                <a:ea typeface="Calibri" panose="020F0502020204030204" pitchFamily="34" charset="0"/>
                <a:hlinkClick r:id="rId3"/>
              </a:rPr>
              <a:t>лин</a:t>
            </a:r>
            <a:r>
              <a:rPr lang="sr-Cyrl-RS" sz="2000" b="0" i="0" u="none" strike="noStrike" dirty="0">
                <a:solidFill>
                  <a:srgbClr val="2870BD"/>
                </a:solidFill>
                <a:effectLst/>
                <a:ea typeface="Calibri" panose="020F0502020204030204" pitchFamily="34" charset="0"/>
                <a:hlinkClick r:id="rId3"/>
              </a:rPr>
              <a:t>ка</a:t>
            </a:r>
            <a:r>
              <a:rPr lang="en-GB" sz="2000" b="0" i="0" dirty="0">
                <a:solidFill>
                  <a:srgbClr val="262526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000" dirty="0">
              <a:solidFill>
                <a:srgbClr val="262526"/>
              </a:solidFill>
              <a:ea typeface="Calibri" panose="020F0502020204030204" pitchFamily="34" charset="0"/>
            </a:endParaRPr>
          </a:p>
          <a:p>
            <a:pPr algn="just"/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Препоручујемо и занимљиву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публикациј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у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наше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сарадни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це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Анит</a:t>
            </a:r>
            <a:r>
              <a:rPr lang="sr-Cyrl-RS" altLang="en-US" sz="2000" dirty="0">
                <a:solidFill>
                  <a:srgbClr val="262526"/>
                </a:solidFill>
                <a:ea typeface="Calibri" panose="020F0502020204030204" pitchFamily="34" charset="0"/>
              </a:rPr>
              <a:t>е</a:t>
            </a:r>
            <a:r>
              <a:rPr lang="en-GB" altLang="en-US" sz="2000" dirty="0">
                <a:solidFill>
                  <a:srgbClr val="262526"/>
                </a:solidFill>
                <a:ea typeface="Calibri" panose="020F0502020204030204" pitchFamily="34" charset="0"/>
              </a:rPr>
              <a:t> ЛИ</a:t>
            </a:r>
            <a:r>
              <a:rPr lang="sr-Cyrl-RS" altLang="en-US" sz="2000" dirty="0">
                <a:solidFill>
                  <a:srgbClr val="262526"/>
                </a:solidFill>
                <a:ea typeface="Calibri" panose="020F0502020204030204" pitchFamily="34" charset="0"/>
              </a:rPr>
              <a:t>С</a:t>
            </a:r>
            <a:r>
              <a:rPr lang="en-GB" altLang="en-US" sz="2000" dirty="0">
                <a:solidFill>
                  <a:srgbClr val="262526"/>
                </a:solidFill>
                <a:ea typeface="Calibri" panose="020F0502020204030204" pitchFamily="34" charset="0"/>
              </a:rPr>
              <a:t>Е,</a:t>
            </a:r>
            <a:r>
              <a:rPr lang="sr-Cyrl-RS" altLang="en-US" sz="2000" dirty="0">
                <a:solidFill>
                  <a:srgbClr val="262526"/>
                </a:solidFill>
                <a:ea typeface="Calibri" panose="020F0502020204030204" pitchFamily="34" charset="0"/>
              </a:rPr>
              <a:t> под насловом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Кратак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водич кроз секторске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стручне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савете</a:t>
            </a:r>
            <a:r>
              <a:rPr lang="sr-Cyrl-RS" sz="2000" b="1" dirty="0">
                <a:solidFill>
                  <a:srgbClr val="262526"/>
                </a:solidFill>
                <a:ea typeface="Calibri" panose="020F0502020204030204" pitchFamily="34" charset="0"/>
              </a:rPr>
              <a:t>/већа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у Летонији, Литванији и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Естонији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,</a:t>
            </a:r>
            <a:r>
              <a:rPr lang="sr-Cyrl-RS" sz="2000" b="1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кратак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преглед функционисања секторских </a:t>
            </a:r>
            <a:r>
              <a:rPr lang="en-GB" sz="2000" b="1" dirty="0" err="1">
                <a:solidFill>
                  <a:srgbClr val="262526"/>
                </a:solidFill>
                <a:ea typeface="Calibri" panose="020F0502020204030204" pitchFamily="34" charset="0"/>
              </a:rPr>
              <a:t>стручних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sr-Cyrl-RS" sz="2000" b="1" dirty="0">
                <a:solidFill>
                  <a:srgbClr val="262526"/>
                </a:solidFill>
                <a:ea typeface="Calibri" panose="020F0502020204030204" pitchFamily="34" charset="0"/>
              </a:rPr>
              <a:t>већа</a:t>
            </a:r>
            <a:r>
              <a:rPr lang="en-GB" sz="2000" b="1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– обликовање стручног образовања према потребама тржишта рада – у три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балтичке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</a:rPr>
              <a:t>државе</a:t>
            </a:r>
            <a:r>
              <a:rPr lang="sr-Cyrl-RS" sz="2000" dirty="0">
                <a:solidFill>
                  <a:srgbClr val="262526"/>
                </a:solidFill>
                <a:ea typeface="Calibri" panose="020F0502020204030204" pitchFamily="34" charset="0"/>
              </a:rPr>
              <a:t> коме можете приступити преко линка </a:t>
            </a:r>
            <a:r>
              <a:rPr lang="en-GB" sz="2000" dirty="0" err="1">
                <a:solidFill>
                  <a:srgbClr val="262526"/>
                </a:solidFill>
                <a:ea typeface="Calibri" panose="020F0502020204030204" pitchFamily="34" charset="0"/>
                <a:hlinkClick r:id="rId4"/>
              </a:rPr>
              <a:t>Кратак</a:t>
            </a:r>
            <a:r>
              <a:rPr lang="en-GB" sz="2000" dirty="0">
                <a:solidFill>
                  <a:srgbClr val="262526"/>
                </a:solidFill>
                <a:ea typeface="Calibri" panose="020F0502020204030204" pitchFamily="34" charset="0"/>
                <a:hlinkClick r:id="rId4"/>
              </a:rPr>
              <a:t> </a:t>
            </a:r>
            <a:r>
              <a:rPr lang="en-GB" sz="2000" dirty="0">
                <a:hlinkClick r:id="rId4"/>
              </a:rPr>
              <a:t>водич кроз секторске стручне савете у Летонији, Литванији и Естонији | EPALE (europa.eu</a:t>
            </a:r>
            <a:endParaRPr lang="en-GB" sz="20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l" rtl="0"/>
            <a:endParaRPr lang="en-GB" sz="2200" b="0" i="0" dirty="0">
              <a:solidFill>
                <a:srgbClr val="262526"/>
              </a:solidFill>
              <a:effectLst/>
              <a:ea typeface="Calibri" panose="020F0502020204030204" pitchFamily="34" charset="0"/>
            </a:endParaRPr>
          </a:p>
          <a:p>
            <a:pPr algn="l" rtl="0"/>
            <a:endParaRPr lang="en-GB" sz="3200" b="0" i="0" dirty="0">
              <a:solidFill>
                <a:srgbClr val="262526"/>
              </a:solidFill>
              <a:effectLst/>
              <a:latin typeface="EC Square Sans Regular"/>
            </a:endParaRPr>
          </a:p>
          <a:p>
            <a:pPr algn="l" rtl="0"/>
            <a:r>
              <a:rPr lang="en-GB" sz="3200" b="0" i="0" dirty="0">
                <a:solidFill>
                  <a:srgbClr val="262526"/>
                </a:solidFill>
                <a:effectLst/>
                <a:latin typeface="EC Square Sans Regular"/>
              </a:rPr>
              <a:t> </a:t>
            </a:r>
          </a:p>
          <a:p>
            <a:pPr algn="l" rtl="0"/>
            <a:endParaRPr lang="en-IE" sz="3200" b="0" i="0" dirty="0">
              <a:solidFill>
                <a:srgbClr val="262526"/>
              </a:solidFill>
              <a:effectLst/>
              <a:latin typeface="EC Square Sans Regular"/>
            </a:endParaRPr>
          </a:p>
          <a:p>
            <a:pPr algn="l" rtl="0">
              <a:lnSpc>
                <a:spcPts val="2440"/>
              </a:lnSpc>
            </a:pPr>
            <a:endParaRPr lang="en-GB" sz="3200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5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29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415C923-4E6D-6E1F-160E-E32ABC89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736" y="-69290"/>
            <a:ext cx="10562236" cy="28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rgbClr val="262526"/>
              </a:solidFill>
              <a:effectLst/>
              <a:latin typeface="EC Square Sans Regular"/>
            </a:endParaRPr>
          </a:p>
          <a:p>
            <a:pPr lvl="0" algn="just" defTabSz="914400"/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Публикација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је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део</a:t>
            </a:r>
            <a:r>
              <a:rPr lang="sr-Cyrl-RS" altLang="en-US" sz="2000" dirty="0">
                <a:solidFill>
                  <a:srgbClr val="262526"/>
                </a:solidFill>
                <a:latin typeface="EC Square Sans Regular"/>
              </a:rPr>
              <a:t> програма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Ерасмус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+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програм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КА210-</a:t>
            </a:r>
            <a:r>
              <a:rPr lang="en-US" altLang="en-US" sz="2000" dirty="0">
                <a:solidFill>
                  <a:srgbClr val="262526"/>
                </a:solidFill>
                <a:latin typeface="EC Square Sans Regular"/>
              </a:rPr>
              <a:t>VET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–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Партнерства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малог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обима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у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стручном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образовању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и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обуци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бр</a:t>
            </a: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.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lang="en-GB" altLang="en-US" sz="2000" dirty="0">
                <a:solidFill>
                  <a:srgbClr val="262526"/>
                </a:solidFill>
                <a:latin typeface="EC Square Sans Regular"/>
              </a:rPr>
              <a:t>2021-2-LV01-KA210-VET-000051300 „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Јачање сарадње између институција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које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координ</a:t>
            </a: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ишу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рад секторских стручних савета у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балтичким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државама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” </a:t>
            </a:r>
            <a:r>
              <a:rPr lang="en-GB" altLang="en-US" sz="2000" dirty="0">
                <a:solidFill>
                  <a:srgbClr val="262526"/>
                </a:solidFill>
                <a:latin typeface="EC Square Sans Regular"/>
              </a:rPr>
              <a:t>(</a:t>
            </a:r>
            <a:r>
              <a:rPr lang="en-GB" altLang="en-US" sz="2000" dirty="0" err="1">
                <a:solidFill>
                  <a:srgbClr val="262526"/>
                </a:solidFill>
                <a:latin typeface="EC Square Sans Regular"/>
              </a:rPr>
              <a:t>SECBaltics</a:t>
            </a:r>
            <a:r>
              <a:rPr lang="en-GB" altLang="en-US" sz="2000" dirty="0">
                <a:solidFill>
                  <a:srgbClr val="262526"/>
                </a:solidFill>
                <a:latin typeface="EC Square Sans Regular"/>
              </a:rPr>
              <a:t>).</a:t>
            </a:r>
            <a:r>
              <a:rPr lang="sr-Cyrl-RS" altLang="en-US" sz="2000" dirty="0">
                <a:solidFill>
                  <a:srgbClr val="262526"/>
                </a:solidFill>
                <a:latin typeface="EC Square Sans Regular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Сваки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систем има и успешне аспекте и ствари које треба побољшати. Ево главних предности и слабости које виде координатори Савета у три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балтичке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државе</a:t>
            </a:r>
            <a:r>
              <a:rPr lang="sr-Cyrl-RS" altLang="en-US" sz="2000" dirty="0">
                <a:solidFill>
                  <a:srgbClr val="262526"/>
                </a:solidFill>
                <a:latin typeface="EC Square Sans Regular"/>
              </a:rPr>
              <a:t>:</a:t>
            </a:r>
            <a:endParaRPr kumimoji="0" lang="sr-Cyrl-RS" altLang="en-US" sz="2000" b="0" i="0" u="none" strike="noStrike" cap="none" normalizeH="0" baseline="0" dirty="0">
              <a:ln>
                <a:noFill/>
              </a:ln>
              <a:solidFill>
                <a:srgbClr val="262526"/>
              </a:solidFill>
              <a:effectLst/>
              <a:latin typeface="EC Square Sans Regular"/>
            </a:endParaRPr>
          </a:p>
          <a:p>
            <a:pPr lvl="0" algn="just" defTabSz="914400"/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262526"/>
                </a:solidFill>
                <a:effectLst/>
                <a:latin typeface="EC Square Sans Regular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4" descr="Strengths and weaknesses, SECs in Baltic states.">
            <a:extLst>
              <a:ext uri="{FF2B5EF4-FFF2-40B4-BE49-F238E27FC236}">
                <a16:creationId xmlns:a16="http://schemas.microsoft.com/office/drawing/2014/main" id="{5DC47B29-2731-ACCC-D457-3F1D1E5941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4081755" y="175037"/>
            <a:ext cx="1054444" cy="10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/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6" y="2161321"/>
            <a:ext cx="10059327" cy="44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6BCBB65E-66D6-C0CB-ADA1-AB0E9539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2" b="25012"/>
          <a:stretch/>
        </p:blipFill>
        <p:spPr>
          <a:xfrm>
            <a:off x="464951" y="813790"/>
            <a:ext cx="11716366" cy="524021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6C55F-E51E-4846-5B44-99295B228726}"/>
              </a:ext>
            </a:extLst>
          </p:cNvPr>
          <p:cNvSpPr/>
          <p:nvPr/>
        </p:nvSpPr>
        <p:spPr>
          <a:xfrm>
            <a:off x="929901" y="1160584"/>
            <a:ext cx="7774483" cy="4519431"/>
          </a:xfrm>
          <a:prstGeom prst="rect">
            <a:avLst/>
          </a:prstGeom>
          <a:solidFill>
            <a:schemeClr val="bg1">
              <a:alpha val="888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GB" sz="23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МОДУЛ 3 УВОД</a:t>
            </a:r>
          </a:p>
          <a:p>
            <a:pPr algn="just"/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век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контексту СТЕМ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образовања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десити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вакууму.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Пројекат „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на челу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ТЕХНИЧКИМ УНИВЕРЗИТЕТОМ У РИГИ, а 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сарадњи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УНИВЕРЗИТЕТ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БЕОГРАДУ,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је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настоја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истраж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њихову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применљивост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која је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специфичн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регион и контекст тржишта рада кроз заједничке напоре више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заинтересованих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страна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</a:t>
            </a:r>
            <a:r>
              <a:rPr lang="sr-Cyrl-RS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</a:t>
            </a:r>
            <a:r>
              <a:rPr lang="sr-Cyrl-RS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а/већа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вештина.</a:t>
            </a:r>
          </a:p>
          <a:p>
            <a:pPr algn="just" rtl="0"/>
            <a:endParaRPr lang="en-GB" sz="2000" b="1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овом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модулу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ћемо са вама поделити 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процес и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лекције које су научене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од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оснивања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савета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/већа за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Летонији и Србији.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Наставници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могу да примене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сазнања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свом сопственом контексту, обезбеђујући да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не само разумеју већ и практично примењују у другим европским окружењима.</a:t>
            </a: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US" sz="24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42492D1-106C-CDDF-FF87-D037535A81E4}"/>
              </a:ext>
            </a:extLst>
          </p:cNvPr>
          <p:cNvSpPr txBox="1">
            <a:spLocks/>
          </p:cNvSpPr>
          <p:nvPr/>
        </p:nvSpPr>
        <p:spPr>
          <a:xfrm>
            <a:off x="896815" y="1406768"/>
            <a:ext cx="6921438" cy="5011429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ts val="258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30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56142" y="1714460"/>
            <a:ext cx="8559800" cy="3731669"/>
          </a:xfrm>
        </p:spPr>
        <p:txBody>
          <a:bodyPr/>
          <a:lstStyle/>
          <a:p>
            <a:pPr algn="just" rtl="0"/>
            <a:r>
              <a:rPr lang="en-GB" sz="2200" dirty="0"/>
              <a:t>Главни механизми Србије за интеграцију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sr-Cyrl-RS" sz="2200" dirty="0"/>
              <a:t>за </a:t>
            </a:r>
            <a:r>
              <a:rPr lang="en-GB" sz="2200" dirty="0"/>
              <a:t>21. </a:t>
            </a:r>
            <a:r>
              <a:rPr lang="en-GB" sz="2200" dirty="0" err="1"/>
              <a:t>век</a:t>
            </a:r>
            <a:r>
              <a:rPr lang="en-GB" sz="2200" dirty="0"/>
              <a:t> у високо образовање укључују Савет послодаваца, дуални модел студија и </a:t>
            </a:r>
            <a:r>
              <a:rPr lang="en-GB" sz="2200" dirty="0" err="1"/>
              <a:t>секторс</a:t>
            </a:r>
            <a:r>
              <a:rPr lang="sr-Cyrl-RS" sz="2200" dirty="0"/>
              <a:t>ка већа </a:t>
            </a:r>
            <a:r>
              <a:rPr lang="en-GB" sz="2200" dirty="0" err="1"/>
              <a:t>за</a:t>
            </a:r>
            <a:r>
              <a:rPr lang="en-GB" sz="2200" dirty="0"/>
              <a:t> вештине.</a:t>
            </a:r>
          </a:p>
          <a:p>
            <a:pPr algn="l" rtl="0"/>
            <a:endParaRPr lang="en-GB" sz="2200" dirty="0"/>
          </a:p>
          <a:p>
            <a:pPr algn="just" rtl="0"/>
            <a:r>
              <a:rPr lang="en-GB" sz="2200" dirty="0"/>
              <a:t>Србија је увела концепт Савета послодаваца при високошколским установама за усмеравање развоја студијских програма заснованих на потребама тржишта рада. Као што је истакнуто у </a:t>
            </a:r>
            <a:r>
              <a:rPr lang="en-GB" sz="2200" dirty="0" err="1"/>
              <a:t>нашем</a:t>
            </a:r>
            <a:r>
              <a:rPr lang="en-GB" sz="2200" dirty="0"/>
              <a:t> </a:t>
            </a:r>
            <a:r>
              <a:rPr lang="sr-Cyrl-RS" sz="2200" dirty="0"/>
              <a:t>Р</a:t>
            </a:r>
            <a:r>
              <a:rPr lang="en-GB" sz="2200" dirty="0" err="1"/>
              <a:t>езултату</a:t>
            </a:r>
            <a:r>
              <a:rPr lang="en-GB" sz="2200" dirty="0"/>
              <a:t> пројекта 1 (</a:t>
            </a:r>
            <a:r>
              <a:rPr lang="sr-Cyrl-RS" sz="2400" b="1" dirty="0">
                <a:solidFill>
                  <a:srgbClr val="8A2061"/>
                </a:solidFill>
              </a:rPr>
              <a:t>Концептуална база вештина за 21. век, </a:t>
            </a:r>
            <a:r>
              <a:rPr lang="sr-Cyrl-RS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Регионална релевантност</a:t>
            </a: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статус кво и Панорама </a:t>
            </a:r>
            <a:r>
              <a:rPr lang="en-GB" sz="24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24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GB" sz="2400" dirty="0">
                <a:solidFill>
                  <a:srgbClr val="151D24"/>
                </a:solidFill>
                <a:ea typeface="Calibri" panose="020F0502020204030204" pitchFamily="34" charset="0"/>
              </a:rPr>
              <a:t> </a:t>
            </a:r>
            <a:r>
              <a:rPr lang="en-GB" sz="2200" dirty="0" err="1"/>
              <a:t>Српски</a:t>
            </a:r>
            <a:r>
              <a:rPr lang="en-GB" sz="2200" dirty="0"/>
              <a:t> дуални модел студија комбинује академско учење са практичном обуком, нудећи студентима искуство из </a:t>
            </a:r>
            <a:r>
              <a:rPr lang="en-GB" sz="2200" dirty="0" err="1"/>
              <a:t>стварног</a:t>
            </a:r>
            <a:r>
              <a:rPr lang="en-GB" sz="2200" dirty="0"/>
              <a:t> </a:t>
            </a:r>
            <a:r>
              <a:rPr lang="en-GB" sz="2200" dirty="0" err="1"/>
              <a:t>света</a:t>
            </a:r>
            <a:r>
              <a:rPr lang="sr-Cyrl-RS" sz="2200" dirty="0"/>
              <a:t> уз припрему</a:t>
            </a:r>
            <a:r>
              <a:rPr lang="en-GB" sz="2200" dirty="0"/>
              <a:t> </a:t>
            </a:r>
            <a:r>
              <a:rPr lang="sr-Cyrl-RS" sz="2200" dirty="0"/>
              <a:t>за </a:t>
            </a:r>
            <a:r>
              <a:rPr lang="en-GB" sz="2200" dirty="0" err="1"/>
              <a:t>запошљавање</a:t>
            </a:r>
            <a:r>
              <a:rPr lang="en-GB" sz="2200" dirty="0"/>
              <a:t>. Поред тога, секторски савети за вештине играју кључну улогу у усклађивању образовања </a:t>
            </a:r>
            <a:r>
              <a:rPr lang="en-GB" sz="2200" dirty="0" err="1"/>
              <a:t>са</a:t>
            </a:r>
            <a:r>
              <a:rPr lang="en-GB" sz="2200" dirty="0"/>
              <a:t> </a:t>
            </a:r>
            <a:r>
              <a:rPr lang="sr-Cyrl-RS" sz="2200" dirty="0"/>
              <a:t>привредом</a:t>
            </a:r>
            <a:r>
              <a:rPr lang="en-GB" sz="2200" dirty="0"/>
              <a:t> тако што идентификују квалификације и промовишу дијалог између сфера рада и образовања.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10499063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Српски приступ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6176A-7D5C-9EAE-C782-C950BEA2A33D}"/>
              </a:ext>
            </a:extLst>
          </p:cNvPr>
          <p:cNvSpPr txBox="1"/>
          <p:nvPr/>
        </p:nvSpPr>
        <p:spPr>
          <a:xfrm>
            <a:off x="8928" y="4336566"/>
            <a:ext cx="6094428" cy="28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E" dirty="0" err="1">
                <a:hlinkClick r:id="rId3"/>
              </a:rPr>
              <a:t>ЦоР</a:t>
            </a:r>
            <a:r>
              <a:rPr lang="en-IE" dirty="0">
                <a:hlinkClick r:id="rId3"/>
              </a:rPr>
              <a:t>- Србија запошљавање (еуропа.еу)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1494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31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62B8D-3A0E-7C55-B382-B8BDDCA4F47F}"/>
              </a:ext>
            </a:extLst>
          </p:cNvPr>
          <p:cNvSpPr txBox="1"/>
          <p:nvPr/>
        </p:nvSpPr>
        <p:spPr>
          <a:xfrm>
            <a:off x="1538925" y="393277"/>
            <a:ext cx="9848654" cy="685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ts val="2440"/>
              </a:lnSpc>
            </a:pP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 тела дају препоруке за модернизацију наставних планова и програма, усклађивање образовних исхода са тржишним трендовима и подршку ученицима кроз ваннаставне активности. Дуални модел омогућава имплементацију наставних планова и програма кроз академску наставу и практичну обуку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локацијама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послодаваца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Циљеви локалних савета за запошљавање (Л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СЗ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укључују: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ђење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заједнице и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обезбе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ђивање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финансирањ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нализ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локалн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тржишта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азви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јање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мер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повећање запослености кроз Локалне акционе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планове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запошљавања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опринос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имплементацији Националне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стратегије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запошљавања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стимулацију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предузетништв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ање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услов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нова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радна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места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азвој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људских ресурса (усклађивање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пружања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са потребама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послодаваца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b="0" i="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  <a:tabLst>
                <a:tab pos="1611313" algn="l"/>
              </a:tabLst>
            </a:pP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лиминацију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незапослености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посебно за угрожене групе.</a:t>
            </a:r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algn="l" rtl="0">
              <a:lnSpc>
                <a:spcPts val="2440"/>
              </a:lnSpc>
            </a:pPr>
            <a:endParaRPr lang="en-GB" sz="1800" dirty="0"/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8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32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62B8D-3A0E-7C55-B382-B8BDDCA4F47F}"/>
              </a:ext>
            </a:extLst>
          </p:cNvPr>
          <p:cNvSpPr txBox="1"/>
          <p:nvPr/>
        </p:nvSpPr>
        <p:spPr>
          <a:xfrm>
            <a:off x="1538925" y="320511"/>
            <a:ext cx="10077017" cy="581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бија 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Утицај</a:t>
            </a:r>
            <a:r>
              <a:rPr lang="en-IE" sz="2200" b="1" kern="10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b="1" kern="10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дуалног</a:t>
            </a:r>
            <a:r>
              <a:rPr lang="en-IE" sz="2200" b="1" kern="10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модела на СТЕМ </a:t>
            </a:r>
            <a:r>
              <a:rPr lang="en-IE" sz="2200" b="1" kern="100" dirty="0" err="1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образовање</a:t>
            </a:r>
            <a:endParaRPr lang="en-IE" sz="1800" kern="100" dirty="0">
              <a:solidFill>
                <a:srgbClr val="151D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Комбинација академске теорије и практичне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уалног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модела бави се јединственим захтевима СТЕМ каријера, као што је потреба за практичним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искуством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вези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најсавременијим технологијама. Овај образовни приступ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оспособљава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избалансираним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скупом вештина, подстичући и техничку стручност и практичне способности решавања проблема.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СТЕМ образовање има велике користи од дуалног модела јер припрема ученике да буду иноватори и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агилни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мислиоци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секторима у којима је темпо промена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брз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Према 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студији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(prosveta.gov.rs), 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 образовања које ће максимално задовољити потребе тржишта рада и развој националног модела дуалног и предузетничког образовања су били приоритетни циљеви Владе Републике Србије последњих неколико година, и у складу са таквим смерницама развијен је и усвојен Закон о дуалном образовању. Конкретно, Закон о дуалном образовању (ЗДО) је усвојен у новембру 2017. године (Службени гласник Републике Србије, 101/17).</a:t>
            </a:r>
            <a:endParaRPr lang="en-IE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35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62B8D-3A0E-7C55-B382-B8BDDCA4F47F}"/>
              </a:ext>
            </a:extLst>
          </p:cNvPr>
          <p:cNvSpPr txBox="1"/>
          <p:nvPr/>
        </p:nvSpPr>
        <p:spPr>
          <a:xfrm>
            <a:off x="1538925" y="320511"/>
            <a:ext cx="10077017" cy="567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бија 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Утицај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дуалног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модела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СТЕМ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образовање</a:t>
            </a:r>
            <a:endParaRPr lang="en-IE" sz="1800" kern="100" dirty="0">
              <a:solidFill>
                <a:srgbClr val="151D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Дуално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образовање је, према овом закону, модел реализације наставе и учења у систему средњег стручног образовања, у коме кроз теоријску и школску наставу и учење кроз рад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послодавца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ученици стичу компетенције у складу са стандардом квалификација и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наставе и учења. Сам Закон о дуалном образовању дефинише циљеве дуалног образовања (члан 4):</a:t>
            </a: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унапређење средњег стручног образовања које ће бити прилагођено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повећање обима и квалитета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практичне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наставе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обезбеђивање квалитета практичног дела наставе кроз уговорно одређивање права и обавеза ученика, школа и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послодаваца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развијање наставних планова и програма који су у складу са садашњим и будућим потребама привреде;</a:t>
            </a:r>
          </a:p>
        </p:txBody>
      </p:sp>
    </p:spTree>
    <p:extLst>
      <p:ext uri="{BB962C8B-B14F-4D97-AF65-F5344CB8AC3E}">
        <p14:creationId xmlns:p14="http://schemas.microsoft.com/office/powerpoint/2010/main" val="562836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34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62B8D-3A0E-7C55-B382-B8BDDCA4F47F}"/>
              </a:ext>
            </a:extLst>
          </p:cNvPr>
          <p:cNvSpPr txBox="1"/>
          <p:nvPr/>
        </p:nvSpPr>
        <p:spPr>
          <a:xfrm>
            <a:off x="1272619" y="113121"/>
            <a:ext cx="10463752" cy="648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бија 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Утицај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дуалног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модела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IE" sz="2200" b="1" kern="1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СТЕМ </a:t>
            </a:r>
            <a:r>
              <a:rPr lang="en-IE" sz="2200" b="1" kern="100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образовање</a:t>
            </a:r>
            <a:endParaRPr lang="en-IE" sz="1800" kern="100" dirty="0">
              <a:solidFill>
                <a:srgbClr val="151D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систематичан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рационалан и постепен приступ увођењу и развоју дуалног образовања уз свеобухватно разумевање процеса, од почетка до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краја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образовања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стварање система у коме је квалификација стечена на крају дуалног образовања заиста израз стечених компетенција, чиме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повећава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степен запошљивости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младих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предузећа која улажу у образовање, односно у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будуће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раднике, што ће на дужи рок решити проблем недостатка одређених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квалитетних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кадрова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смањење трошкова које издваја Министарство за стручно образовање, пре свега за опремање школских учионица, радионица за реализацију практичног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дела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наставе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повећање шанси да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запосле у некој од компанија у којима се одвија учење засновано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раду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 предузетништва код младих и подстицај за покретање сопственог бизниса, као и наставак школовања на струковним студијама и факултетима.</a:t>
            </a:r>
            <a:endParaRPr lang="en-IE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68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35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62B8D-3A0E-7C55-B382-B8BDDCA4F47F}"/>
              </a:ext>
            </a:extLst>
          </p:cNvPr>
          <p:cNvSpPr txBox="1"/>
          <p:nvPr/>
        </p:nvSpPr>
        <p:spPr>
          <a:xfrm>
            <a:off x="1538925" y="393277"/>
            <a:ext cx="9141643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en-IE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IE" sz="2200" b="1" kern="10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Летонија и Србија: компаративна анализа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Летонија и Србија су примениле механизме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укључ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ивање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заинтересован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високошколске установе. Летонија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секторс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 већа/савете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док је Србија основала Савет послодаваца и усвојила модел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дуалног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Летонији, ангажовање је континуирано и протеже се од планирања наставног плана и програма до одбране тезе. Србија се фокусира на интеграцију практичних радних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искустава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академски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образовања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Упркос разликама у 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спровођењу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обе земље имају заједнички циљ усклађивања образовања са растућим потребама тржишта рада, припремајући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релевантн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вештин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en-IE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en-IE" sz="2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век</a:t>
            </a:r>
            <a:r>
              <a:rPr lang="en-IE" sz="2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IE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88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3454418" y="77276"/>
            <a:ext cx="8574184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sr-Cyrl-R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</a:t>
            </a:r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КЛАСТЕРЕ ЗА АНГАЖОВАЊЕ ЗАИНТЕРЕСОВАНИХ СТРАНА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36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75B07-31BF-4484-2BA8-75E9D5612167}"/>
              </a:ext>
            </a:extLst>
          </p:cNvPr>
          <p:cNvSpPr txBox="1"/>
          <p:nvPr/>
        </p:nvSpPr>
        <p:spPr>
          <a:xfrm>
            <a:off x="1444657" y="1535047"/>
            <a:ext cx="103859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 Cluster Growth</a:t>
            </a:r>
            <a:r>
              <a:rPr lang="en-U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један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ројекат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ЕРАСМУС+ Алијансе знања за оснаживање малих и средњих предузећа у сектору инжењеринга да расту и да се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такмиче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Пројектни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тим води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Универзитет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Малаг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 у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Шпаниј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обухвата девет партнера из седам европских земаља. То је амбициозна сарадња са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високошколским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установама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стручњацима за будуће вештине и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пословни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као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стручњацима за односе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између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факултета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ради унапређења капацитета МСП 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напољу техничких наука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Они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то раде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то кроз пет области подршке, </a:t>
            </a:r>
            <a:r>
              <a:rPr lang="en-GB" sz="2200" b="0" i="0" dirty="0" err="1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укључујући</a:t>
            </a:r>
            <a:r>
              <a:rPr lang="en-GB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sr-Cyrl-RS" sz="2200" b="0" i="0" dirty="0">
                <a:solidFill>
                  <a:srgbClr val="151D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Мапирање</a:t>
            </a:r>
            <a:r>
              <a:rPr lang="en-GB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Савет</a:t>
            </a:r>
            <a:r>
              <a:rPr lang="sr-Cyrl-RS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</a:t>
            </a:r>
            <a:r>
              <a:rPr lang="en-GB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за раст </a:t>
            </a:r>
            <a:r>
              <a:rPr lang="en-GB" sz="22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кластера</a:t>
            </a:r>
            <a:r>
              <a:rPr lang="en-GB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Уч</a:t>
            </a:r>
            <a:r>
              <a:rPr lang="sr-Cyrl-RS" sz="22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ење, Консултантске услуге и Дељење објеката</a:t>
            </a:r>
            <a:r>
              <a:rPr lang="sr-Cyrl-RS" sz="2200" b="1" u="none" strike="noStrike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u="none" strike="noStrike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 којих је свака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релевантн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ангажовање заинтересованих страна </a:t>
            </a:r>
            <a:r>
              <a:rPr lang="en-GB" sz="2200" dirty="0" err="1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>
                <a:solidFill>
                  <a:srgbClr val="151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2200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8A5CD-FA7E-A801-DCEF-BC3A5512D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569" y="81654"/>
            <a:ext cx="1563105" cy="1329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12" y="4642336"/>
            <a:ext cx="8906246" cy="18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87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2737980" y="87894"/>
            <a:ext cx="9033473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</a:t>
            </a:r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КЛАСТЕРЕ ЗА АНГАЖОВАЊЕ </a:t>
            </a:r>
            <a:endParaRPr lang="sr-Cyrl-RS" sz="2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ЗАИНТЕРЕСОВАНИХ СТРАНА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37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8A5CD-FA7E-A801-DCEF-BC3A5512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69" y="81654"/>
            <a:ext cx="1563105" cy="1329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21E94-E4E2-C262-162B-C7D38FD89BA9}"/>
              </a:ext>
            </a:extLst>
          </p:cNvPr>
          <p:cNvSpPr txBox="1"/>
          <p:nvPr/>
        </p:nvSpPr>
        <p:spPr>
          <a:xfrm>
            <a:off x="1583836" y="1502514"/>
            <a:ext cx="1056015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Након успешног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истраживања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узорку 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МСП које је обухватило 500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предузећа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пољу технике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широм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Европе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 Cluster Growth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партнери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основали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авета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раст кластера. Сваки од њих служи као платформа за развој ближих односа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између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малих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средњих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предузећа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 области техничких дисциплина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факултета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циљу изградње заједничких акционих планова и стратегија и усклађивања активности са локалним и регионалним питањима и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агендама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иновациј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решили</a:t>
            </a:r>
            <a:r>
              <a:rPr lang="en-GB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њихови заједнички изазови.</a:t>
            </a:r>
          </a:p>
          <a:p>
            <a:pPr algn="l" rtl="0" fontAlgn="base"/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Шест савета за развој инжењерских кластера, са седиштем у градовима конзорцијума и околним регионима (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Малага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</a:t>
            </a:r>
            <a:r>
              <a:rPr lang="sr-Cyrl-RS" sz="2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ала</a:t>
            </a:r>
            <a:r>
              <a:rPr lang="sr-Cyrl-RS" sz="2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</a:t>
            </a:r>
            <a:r>
              <a:rPr lang="en-IE" sz="22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Хенарес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Болоња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орк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Истанбул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и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Париз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en-IE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сваки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има мрежу сарадње и културу за заједничке иновације у својим партнерским </a:t>
            </a:r>
            <a:r>
              <a:rPr lang="en-IE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регионима</a:t>
            </a:r>
            <a:r>
              <a:rPr lang="en-IE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IE" sz="22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sr-Cyrl-RS" sz="22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огледајте </a:t>
            </a:r>
            <a:r>
              <a:rPr lang="en-IE" sz="2200" b="1" i="0" dirty="0" err="1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путем</a:t>
            </a:r>
            <a:r>
              <a:rPr lang="en-IE" sz="22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200" b="1" i="0" dirty="0" err="1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ових</a:t>
            </a:r>
            <a:r>
              <a:rPr lang="en-IE" sz="22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линкова</a:t>
            </a:r>
            <a:endParaRPr lang="en-IE" sz="2200" b="1" i="0" dirty="0">
              <a:solidFill>
                <a:srgbClr val="8A20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Ал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к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ала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де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Хенарес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Болоња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sr-Cyrl-RS" sz="2200" dirty="0">
                <a:solidFill>
                  <a:srgbClr val="59A6B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Ко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рк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2200" dirty="0">
              <a:solidFill>
                <a:srgbClr val="59A6B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Истанбул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							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Малага</a:t>
            </a:r>
            <a:r>
              <a:rPr lang="en-IE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u="none" strike="noStrike" dirty="0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IE" sz="2200" b="0" u="none" strike="noStrike" dirty="0" err="1">
                <a:solidFill>
                  <a:srgbClr val="59A6B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Париз</a:t>
            </a:r>
            <a:endParaRPr lang="en-I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09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38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8A5CD-FA7E-A801-DCEF-BC3A5512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11" y="109851"/>
            <a:ext cx="1563105" cy="132978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40" y="1413025"/>
            <a:ext cx="10472132" cy="5078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ИСТАНБУЛ – Турски савет за раст кластера малих и средњих предузећа</a:t>
            </a:r>
            <a:endParaRPr lang="en-US" altLang="en-US" sz="22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8A20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defTabSz="914400"/>
            <a:r>
              <a:rPr lang="sr-Cyrl-R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Основан је од стране </a:t>
            </a:r>
            <a:r>
              <a:rPr lang="sr-Cyrl-R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„</a:t>
            </a: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BOĞAZİÇİ TEKNOPARK </a:t>
            </a:r>
            <a:r>
              <a:rPr lang="en-IE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anasayfa</a:t>
            </a: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(boun.edu.tr)</a:t>
            </a:r>
            <a:r>
              <a:rPr lang="sr-Cyrl-R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амбициј</a:t>
            </a:r>
            <a:r>
              <a:rPr lang="sr-Cyrl-R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U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sr-Cyrl-RS" alt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окупи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заинтересоване стране које утичу на раст МСП у екосистему информационих и комуникационих технологија. Савет чине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представници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технолошких паркова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ИКТ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индустриј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консултант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предузетни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високошколске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установе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Он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делује као одбор, посебно за валидацију активности Истанбулског техничког универзитета за пројекат раста кластера малих и средњих предузећа. </a:t>
            </a:r>
            <a:endParaRPr kumimoji="0" lang="sr-Cyrl-R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defTabSz="914400"/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Цитат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члана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Савета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r-Cyrl-R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високошколске установе: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„Бити члан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Савета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омогући</a:t>
            </a:r>
            <a:r>
              <a:rPr lang="sr-Cyrl-R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ближе сагледам потешкоће малих и средњих предузећа и да разговарам о алтернативним решењима која ће их водити на путу њиховог раста. Регрутовање и задржавање квалификованог особља на микро нивоу и омогућавање приступа финансијској подршци су најважнији проблеми које треба решити како </a:t>
            </a:r>
            <a:r>
              <a:rPr lang="en-US" altLang="en-US" sz="2200" i="1" dirty="0" err="1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мала и средња предузећа</a:t>
            </a:r>
            <a:r>
              <a:rPr lang="en-US" altLang="en-US" sz="2200" i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расла здраво”.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F36DB7-4905-3DD1-1B71-6AA609F68531}"/>
              </a:ext>
            </a:extLst>
          </p:cNvPr>
          <p:cNvSpPr/>
          <p:nvPr/>
        </p:nvSpPr>
        <p:spPr>
          <a:xfrm>
            <a:off x="3562681" y="605595"/>
            <a:ext cx="8493288" cy="338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</a:t>
            </a:r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КЛАСТЕРЕ ЗА АНГАЖОВАЊЕ ЗАИНТЕРЕСОВАНИХ СТРАНА</a:t>
            </a:r>
          </a:p>
        </p:txBody>
      </p:sp>
    </p:spTree>
    <p:extLst>
      <p:ext uri="{BB962C8B-B14F-4D97-AF65-F5344CB8AC3E}">
        <p14:creationId xmlns:p14="http://schemas.microsoft.com/office/powerpoint/2010/main" val="1298992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2803967" y="210896"/>
            <a:ext cx="9959925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</a:t>
            </a:r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КЛАСТЕРЕ ЗА АНГАЖОВАЊЕ </a:t>
            </a:r>
            <a:endParaRPr lang="sr-Cyrl-RS" sz="2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ЗАИНТЕРЕСОВАНИХ СТРАНА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39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8A5CD-FA7E-A801-DCEF-BC3A5512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69" y="81654"/>
            <a:ext cx="1563105" cy="132978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20B5750-D5AA-4906-FB87-ABAABA9A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92" y="2134327"/>
            <a:ext cx="3808393" cy="285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A13C0-DC8D-FE9A-C47E-E4C48272E35C}"/>
              </a:ext>
            </a:extLst>
          </p:cNvPr>
          <p:cNvSpPr txBox="1"/>
          <p:nvPr/>
        </p:nvSpPr>
        <p:spPr>
          <a:xfrm>
            <a:off x="1668065" y="1655823"/>
            <a:ext cx="57161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GB" sz="20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Током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развојне </a:t>
            </a:r>
            <a:r>
              <a:rPr lang="en-GB" sz="20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фазе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GB" sz="20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ројекта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развој кластера МСП </a:t>
            </a:r>
            <a:r>
              <a:rPr lang="en-GB" sz="20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истражив</a:t>
            </a:r>
            <a:r>
              <a:rPr lang="sr-Cyrl-RS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ани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</a:t>
            </a:r>
            <a:r>
              <a:rPr lang="sr-Cyrl-RS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са којима се МСП суочавају у развоју кроз свеобухватан скуп интервјуа стручњака и власника, студија случаја и велике анализе потреба раста.</a:t>
            </a:r>
          </a:p>
          <a:p>
            <a:pPr algn="just" rtl="0" fontAlgn="base"/>
            <a:endParaRPr lang="en-GB" sz="20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ај </a:t>
            </a:r>
            <a:r>
              <a:rPr lang="en-GB" sz="2000" b="1" i="0" dirty="0" err="1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Синтет</a:t>
            </a:r>
            <a:r>
              <a:rPr lang="sr-Cyrl-RS" sz="20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ички</a:t>
            </a:r>
            <a:r>
              <a:rPr lang="en-GB" sz="2000" b="1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извештај анализе потреба раста</a:t>
            </a:r>
            <a:r>
              <a:rPr lang="en-GB" sz="2000" b="0" i="0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садржи 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иказује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главне налазе из ове анкете, истраживања и интервјуа са групама експерата, представницима малих и средњих предузећа, предузетницима и другим релевантним групама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заинтересованих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страна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представља и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занимљиво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додатно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штиво за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наставнике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/професоре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 програма „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117CD-02C4-8868-BE61-17AD816FB6E3}"/>
              </a:ext>
            </a:extLst>
          </p:cNvPr>
          <p:cNvSpPr txBox="1"/>
          <p:nvPr/>
        </p:nvSpPr>
        <p:spPr>
          <a:xfrm>
            <a:off x="7973210" y="513714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E" sz="1800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Ресурси - раст кластера МСП</a:t>
            </a:r>
            <a:endParaRPr lang="en-IE" sz="1800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8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213184"/>
            <a:ext cx="10279511" cy="5189591"/>
          </a:xfrm>
        </p:spPr>
        <p:txBody>
          <a:bodyPr/>
          <a:lstStyle/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000" b="1" dirty="0"/>
              <a:t>Завршавањем Модула 3, наши едукатори </a:t>
            </a:r>
            <a:r>
              <a:rPr lang="en-GB" sz="2000" b="1" dirty="0" err="1"/>
              <a:t>ће</a:t>
            </a:r>
            <a:r>
              <a:rPr lang="en-GB" sz="2000" b="1" dirty="0"/>
              <a:t> </a:t>
            </a:r>
            <a:r>
              <a:rPr lang="sr-Cyrl-RS" sz="2000" b="1" dirty="0"/>
              <a:t>„</a:t>
            </a:r>
            <a:r>
              <a:rPr lang="en-GB" sz="2000" b="1" dirty="0" err="1"/>
              <a:t>откључати</a:t>
            </a:r>
            <a:r>
              <a:rPr lang="en-US" sz="2000" b="1" dirty="0"/>
              <a:t>”</a:t>
            </a:r>
            <a:r>
              <a:rPr lang="en-GB" sz="2000" b="1" dirty="0"/>
              <a:t> 4 кључне компетенције</a:t>
            </a:r>
            <a:r>
              <a:rPr lang="en-GB" sz="2000" dirty="0"/>
              <a:t>: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>
                <a:solidFill>
                  <a:srgbClr val="8A2061"/>
                </a:solidFill>
              </a:rPr>
              <a:t>Укључивања заинтересованих </a:t>
            </a:r>
            <a:r>
              <a:rPr lang="en-GB" sz="2000" b="1" dirty="0" err="1">
                <a:solidFill>
                  <a:srgbClr val="8A2061"/>
                </a:solidFill>
              </a:rPr>
              <a:t>страна</a:t>
            </a:r>
            <a:r>
              <a:rPr lang="en-GB" sz="2000" b="1" dirty="0">
                <a:solidFill>
                  <a:srgbClr val="8A2061"/>
                </a:solidFill>
              </a:rPr>
              <a:t>:</a:t>
            </a:r>
            <a:r>
              <a:rPr lang="sr-Cyrl-RS" sz="2000" b="1" dirty="0">
                <a:solidFill>
                  <a:srgbClr val="8A2061"/>
                </a:solidFill>
              </a:rPr>
              <a:t> </a:t>
            </a:r>
            <a:r>
              <a:rPr lang="en-GB" sz="2000" dirty="0" err="1"/>
              <a:t>Оспособљавање</a:t>
            </a:r>
            <a:r>
              <a:rPr lang="en-GB" sz="2000" dirty="0"/>
              <a:t> просветних </a:t>
            </a:r>
            <a:r>
              <a:rPr lang="en-GB" sz="2000" dirty="0" err="1"/>
              <a:t>радника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се ефикасно ангажују са различитим заинтересованим странама, </a:t>
            </a:r>
            <a:r>
              <a:rPr lang="en-GB" sz="2000" dirty="0" err="1"/>
              <a:t>укључујући</a:t>
            </a:r>
            <a:r>
              <a:rPr lang="en-GB" sz="2000" dirty="0"/>
              <a:t> </a:t>
            </a:r>
            <a:r>
              <a:rPr lang="sr-Cyrl-RS" sz="2000" dirty="0"/>
              <a:t>привредне</a:t>
            </a:r>
            <a:r>
              <a:rPr lang="en-GB" sz="2000" dirty="0"/>
              <a:t> партнере, </a:t>
            </a:r>
            <a:r>
              <a:rPr lang="sr-Cyrl-RS" sz="2000" dirty="0"/>
              <a:t>владина тела </a:t>
            </a:r>
            <a:r>
              <a:rPr lang="en-GB" sz="2000" dirty="0"/>
              <a:t>и </a:t>
            </a:r>
            <a:r>
              <a:rPr lang="en-GB" sz="2000" dirty="0" err="1"/>
              <a:t>организације</a:t>
            </a:r>
            <a:r>
              <a:rPr lang="en-GB" sz="2000" dirty="0"/>
              <a:t> </a:t>
            </a:r>
            <a:r>
              <a:rPr lang="sr-Cyrl-RS" sz="2000" dirty="0"/>
              <a:t>у локалној </a:t>
            </a:r>
            <a:r>
              <a:rPr lang="en-GB" sz="2000" dirty="0" err="1"/>
              <a:t>заједниц</a:t>
            </a:r>
            <a:r>
              <a:rPr lang="sr-Cyrl-RS" sz="2000" dirty="0"/>
              <a:t>и</a:t>
            </a:r>
            <a:r>
              <a:rPr lang="en-GB" sz="2000" dirty="0"/>
              <a:t>, како би заједнички развили и побољшали наставне планове и програме СТЕМ </a:t>
            </a:r>
            <a:r>
              <a:rPr lang="en-GB" sz="2000" dirty="0" err="1"/>
              <a:t>образовања</a:t>
            </a:r>
            <a:r>
              <a:rPr lang="sr-Cyrl-RS" sz="2000" dirty="0"/>
              <a:t>;</a:t>
            </a:r>
            <a:endParaRPr lang="en-GB" sz="2000" dirty="0"/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>
                <a:solidFill>
                  <a:srgbClr val="8A2061"/>
                </a:solidFill>
              </a:rPr>
              <a:t>Регионална </a:t>
            </a:r>
            <a:r>
              <a:rPr lang="en-GB" sz="2000" b="1" dirty="0" err="1">
                <a:solidFill>
                  <a:srgbClr val="8A2061"/>
                </a:solidFill>
              </a:rPr>
              <a:t>прилагодљивост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Развијање</a:t>
            </a:r>
            <a:r>
              <a:rPr lang="en-GB" sz="2000" dirty="0"/>
              <a:t> капацитета за прилагођавање СТЕМ образовних стратегија специфичним регионалним потребама и потребама тржишта рада, уважавајући различите економске и културне контексте </a:t>
            </a:r>
            <a:r>
              <a:rPr lang="en-GB" sz="2000" dirty="0" err="1"/>
              <a:t>широм</a:t>
            </a:r>
            <a:r>
              <a:rPr lang="en-GB" sz="2000" dirty="0"/>
              <a:t> </a:t>
            </a:r>
            <a:r>
              <a:rPr lang="en-GB" sz="2000" dirty="0" err="1"/>
              <a:t>Европе</a:t>
            </a:r>
            <a:r>
              <a:rPr lang="sr-Cyrl-RS" sz="2000" dirty="0"/>
              <a:t>;</a:t>
            </a:r>
            <a:endParaRPr lang="en-GB" sz="2000" dirty="0"/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>
                <a:solidFill>
                  <a:srgbClr val="8A2061"/>
                </a:solidFill>
              </a:rPr>
              <a:t>Идентификација и интеграција </a:t>
            </a:r>
            <a:r>
              <a:rPr lang="en-GB" sz="2000" b="1" dirty="0" err="1">
                <a:solidFill>
                  <a:srgbClr val="8A2061"/>
                </a:solidFill>
              </a:rPr>
              <a:t>вештина</a:t>
            </a:r>
            <a:r>
              <a:rPr lang="en-GB" sz="2000" b="1" dirty="0">
                <a:solidFill>
                  <a:srgbClr val="8A2061"/>
                </a:solidFill>
              </a:rPr>
              <a:t>:</a:t>
            </a:r>
            <a:r>
              <a:rPr lang="sr-Cyrl-RS" sz="2000" b="1" dirty="0">
                <a:solidFill>
                  <a:srgbClr val="8A2061"/>
                </a:solidFill>
              </a:rPr>
              <a:t> </a:t>
            </a:r>
            <a:r>
              <a:rPr lang="en-GB" sz="2000" dirty="0" err="1"/>
              <a:t>Унапређење</a:t>
            </a:r>
            <a:r>
              <a:rPr lang="en-GB" sz="2000" dirty="0"/>
              <a:t> вештина просветних радника у идентификацији кључних компетенција 21. века релевантних за тржиште рада у њиховом региону и </a:t>
            </a:r>
            <a:r>
              <a:rPr lang="en-GB" sz="2000" dirty="0" err="1"/>
              <a:t>њихов</a:t>
            </a:r>
            <a:r>
              <a:rPr lang="sr-Cyrl-RS" sz="2000" dirty="0"/>
              <a:t>у</a:t>
            </a:r>
            <a:r>
              <a:rPr lang="en-GB" sz="2000" dirty="0"/>
              <a:t> </a:t>
            </a:r>
            <a:r>
              <a:rPr lang="en-GB" sz="2000" dirty="0" err="1"/>
              <a:t>ефикасн</a:t>
            </a:r>
            <a:r>
              <a:rPr lang="sr-Cyrl-RS" sz="2000" dirty="0"/>
              <a:t>у</a:t>
            </a:r>
            <a:r>
              <a:rPr lang="en-GB" sz="2000" dirty="0"/>
              <a:t> интеграцију у СТЕМ наставни план и </a:t>
            </a:r>
            <a:r>
              <a:rPr lang="en-GB" sz="2000" dirty="0" err="1"/>
              <a:t>програм</a:t>
            </a:r>
            <a:r>
              <a:rPr lang="sr-Cyrl-RS" sz="2000" dirty="0"/>
              <a:t>;</a:t>
            </a:r>
            <a:endParaRPr lang="en-GB" sz="2000" dirty="0"/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>
                <a:solidFill>
                  <a:srgbClr val="8A2061"/>
                </a:solidFill>
              </a:rPr>
              <a:t>Развој наставног плана и програма</a:t>
            </a:r>
            <a:r>
              <a:rPr lang="en-GB" sz="2000" dirty="0"/>
              <a:t>: Подстицање колаборативних вештина за наставнике да раде </a:t>
            </a:r>
            <a:r>
              <a:rPr lang="en-GB" sz="2000" dirty="0" err="1"/>
              <a:t>са</a:t>
            </a:r>
            <a:r>
              <a:rPr lang="en-GB" sz="2000" dirty="0"/>
              <a:t> </a:t>
            </a:r>
            <a:r>
              <a:rPr lang="sr-Cyrl-RS" sz="2000" dirty="0"/>
              <a:t>с</a:t>
            </a:r>
            <a:r>
              <a:rPr lang="en-GB" sz="2000" dirty="0" err="1"/>
              <a:t>аветима</a:t>
            </a:r>
            <a:r>
              <a:rPr lang="en-GB" sz="2000" dirty="0"/>
              <a:t> за вештине и другим заинтересованим странама у заједничком креирању наставних планова и програма који одговарају растућим потребама ученика и </a:t>
            </a:r>
            <a:r>
              <a:rPr lang="sr-Cyrl-RS" sz="2000" dirty="0"/>
              <a:t>привреде</a:t>
            </a:r>
            <a:r>
              <a:rPr lang="en-GB" sz="2000" dirty="0"/>
              <a:t>.</a:t>
            </a: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GB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4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40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9752396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l" rtl="0"/>
            <a:r>
              <a:rPr lang="en-GB" sz="3600" dirty="0">
                <a:solidFill>
                  <a:schemeClr val="bg1"/>
                </a:solidFill>
              </a:rPr>
              <a:t>Идентификација и интеграција вештина</a:t>
            </a:r>
          </a:p>
          <a:p>
            <a:pPr algn="l" rtl="0"/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36C67-2640-5760-C042-745A7C424EEE}"/>
              </a:ext>
            </a:extLst>
          </p:cNvPr>
          <p:cNvSpPr txBox="1"/>
          <p:nvPr/>
        </p:nvSpPr>
        <p:spPr>
          <a:xfrm>
            <a:off x="3118440" y="1714459"/>
            <a:ext cx="8740479" cy="5372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Видели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смо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регионални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sr-Cyrl-RS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/већа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идентификују</a:t>
            </a:r>
            <a:r>
              <a:rPr lang="sr-Cyrl-RS" sz="1800" b="0" i="0" dirty="0">
                <a:solidFill>
                  <a:srgbClr val="0F0F0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јазове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вештинама, посебно у </a:t>
            </a:r>
            <a:r>
              <a:rPr lang="en-I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СТЕМ</a:t>
            </a:r>
            <a:r>
              <a:rPr lang="sr-Cyrl-RS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областима</a:t>
            </a:r>
            <a:r>
              <a:rPr lang="en-I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што је за послодавце </a:t>
            </a:r>
            <a:r>
              <a:rPr lang="en-IE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широм</a:t>
            </a:r>
            <a:r>
              <a:rPr lang="en-I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Европе</a:t>
            </a:r>
            <a:r>
              <a:rPr lang="sr-Cyrl-RS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горући проблем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Сарадњом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</a:t>
            </a:r>
            <a:r>
              <a:rPr lang="sr-Cyrl-R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ошколским институцијама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послодавци имају за циљ да обезбеде да образовање иде у корак са технолошким напретком и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Дакле</a:t>
            </a:r>
            <a:r>
              <a:rPr lang="en-IE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r-Cyrl-RS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циљане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образовне стратегије, засноване на доприносу послодавца, </a:t>
            </a:r>
            <a:r>
              <a:rPr lang="en-IE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sr-Cyrl-RS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суштинског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значаја</a:t>
            </a:r>
            <a:r>
              <a:rPr lang="en-I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стварање радне снаге која је компетентна и конкурентна.</a:t>
            </a:r>
          </a:p>
          <a:p>
            <a:pPr algn="just" rtl="0"/>
            <a:endParaRPr lang="en-IE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0"/>
            <a:r>
              <a:rPr lang="en-IE" sz="1800" b="1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en-IE" sz="1800" b="1" i="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погледу</a:t>
            </a:r>
            <a:r>
              <a:rPr lang="sr-Cyrl-RS" sz="1800" b="1" i="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18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дентификација</a:t>
            </a:r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вештине играју кључну улогу у идентификацији кључних вештина потребних за садашњу и будућу радну снагу. Они спроводе свеобухватне анализе тржишта рада како би уочили нове трендове и недостатке у вештинама. Сарадњом са лидерима у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стичу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увид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традиционалне 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меке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вештине, обезбеђујући да радна снага испуњава растуће захтеве различитих сектора.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Овај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процес идентификације је од кључног значаја за информисање образовних институција о специфичним вештинама које треба интегрисати у њихове наставне планове и програме, осигуравајући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ученици/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буду добро припремљени за своја професионална путовања.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endParaRPr lang="en-I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b="0" i="0" dirty="0">
              <a:solidFill>
                <a:srgbClr val="0F0F0F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109523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41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03646"/>
            <a:ext cx="10729446" cy="66479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Интегрисање вештина у наставни план и програм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Када се идентификују кључне вештине, савети за вештине могу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блиско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сарађ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ују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ошколским институцијама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би интегрисали ове вештине у образовне програме. Ово укључује ажурирање постојећих курсева и развој нових који су у складу са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Углавном, видимо да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већа/савети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залажу за равнотежу између теоријског знања и практичних вештина, обезбеђујући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свршени студенти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поседују добро заокружен скуп вештина. Они такође подстичу укључивање могућности интердисциплинарног и искуственог учења, као што су стажирање и учење засновано на пројектима, како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ученицима/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студентима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пружили искуство из стварног света.</a:t>
            </a:r>
          </a:p>
          <a:p>
            <a:pPr algn="just" rtl="0"/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</a:t>
            </a:r>
            <a:r>
              <a:rPr lang="sr-Cyrl-RS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евазилажење</a:t>
            </a:r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јаза у вештинама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итање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јаза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стално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понавља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Модул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вештине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битни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п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ревазилажењ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јаза између вештина које се предају у образовним институцијама и оних које се траже на тржишту рада. О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безбеђујужи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образовни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буду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блиско усклађени са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/већа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вештине помажу у смањењу неусклађености вештина 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побољшању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степена запослености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дипломираних студената.</a:t>
            </a:r>
          </a:p>
          <a:p>
            <a:pPr algn="just" rtl="0"/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Континуирано праћење и ажурирање вештина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Када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ефикасно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Савети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/већа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вештине су ангажовани на континуираном праћењу тржишта рада како би предвидели будуће потребе за вештинама. Овај проактивни приступ помаже образовним институцијама да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остану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изнад криве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пружајући редовна ажурирања и препоруке високошколским установама за унапређење наставног плана и програма, о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безбеђујући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образовање остане динамично и одговорно. Овај стални процес осигурава да се образовни програми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развијају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заједно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напретком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припремајући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ученике/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студенте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се суоче са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изазовима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тржишт</a:t>
            </a:r>
            <a:r>
              <a:rPr lang="sr-Cyrl-R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се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стално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мењ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ају</a:t>
            </a:r>
            <a:r>
              <a:rPr lang="en-GB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rtl="0"/>
            <a:endParaRPr lang="en-GB" sz="1800" b="0" i="0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894911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42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52521"/>
            <a:ext cx="10729446" cy="63529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endParaRPr lang="en-GB" sz="2000" dirty="0">
              <a:solidFill>
                <a:srgbClr val="1111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Добар пример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Регионалног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већа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вештине који утиче на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наставног плана и програма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 </a:t>
            </a:r>
            <a:r>
              <a:rPr lang="en-GB" sz="20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</a:t>
            </a:r>
            <a:r>
              <a:rPr lang="en-GB" sz="20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форум</a:t>
            </a:r>
            <a:r>
              <a:rPr lang="sr-Cyrl-RS" sz="20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GB" sz="20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sr-Cyrl-RS" sz="20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en-GB" sz="20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Ирск</a:t>
            </a:r>
            <a:r>
              <a:rPr lang="sr-Cyrl-RS" sz="20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ој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мрежа је створена као део Националне стратегије за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Владе Републике И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рске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пружа прилику послодавцима и систему образовања и обуке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заједно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раде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би задовољили нове потребе за вештинама у својим регионима.</a:t>
            </a:r>
            <a:r>
              <a:rPr lang="en-GB" sz="2000" baseline="30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Форум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и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допринос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бољим резултатима за ученике и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подржава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ју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развој предузећа на неколико начина</a:t>
            </a:r>
            <a:r>
              <a:rPr lang="en-GB" sz="20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1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rtl="0"/>
            <a:endParaRPr lang="en-GB" sz="2000" b="0" i="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безбе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ђују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једн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контакт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тачк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сваком региону како би се послодавцима помогло да се повежу са низом услуга и подршке доступних у систему образовања и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обуке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b="0" i="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уде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робусније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информације о тржишту рада и анализу потреба послодаваца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b="0" i="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подстичу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сарадњ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коришћења ресурса у систему образовања и обуке и побољшање путева напредовања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sz="2000" b="0" i="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тварају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послодавце да се више укључе у промовисање радних улога и могућности за напредовање у каријери у својим секторима.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rgbClr val="11111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Ово структурирано ангажовање на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агенди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вештина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и раду Форума доприноси развоју наставног плана и програма тако што осигурава да систем образовања и обуке одговара потребама привреде и радне снаге</a:t>
            </a:r>
            <a:r>
              <a:rPr lang="en-GB" sz="20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2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Ово је јасан пример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веће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вештине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има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значајан утицај на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плана и програма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/>
            <a:endParaRPr lang="en-GB" b="0" i="0" dirty="0"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776922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43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9752396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Развој наставног плана и програма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A09F0-3F97-C8B1-0B10-A8C59D984D5B}"/>
              </a:ext>
            </a:extLst>
          </p:cNvPr>
          <p:cNvSpPr txBox="1"/>
          <p:nvPr/>
        </p:nvSpPr>
        <p:spPr>
          <a:xfrm>
            <a:off x="2643982" y="1581666"/>
            <a:ext cx="95480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/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овом модулу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смо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видели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су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већа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кључни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усклађивању образовања са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регионалним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радн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снаг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високошколским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установама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пружају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стратешки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увид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трендовима у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развоју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 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захтевима за вештинама. Али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активност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мора бити стална и константна у одржавању циклуса континуираног побољшања у високом образовању.</a:t>
            </a:r>
          </a:p>
          <a:p>
            <a:pPr marL="457200" lvl="1" algn="just" rtl="0"/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Регионална већа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треба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безбеде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наставни планови и програми одражавају најновија технолошка достигнућа и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привредне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праксе, чинећи образовање релевантнијим 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применљивим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сценарије из стварног света.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Њихова улога сеже даље од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пуких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консултација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Већа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активно учествују у обликовању и ажурирању академских програма како би се задовољиле динамичне потребе регионалне привреде.</a:t>
            </a:r>
          </a:p>
          <a:p>
            <a:pPr marL="457200" lvl="1" algn="l" rtl="0"/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/>
            <a:endParaRPr lang="en-GB" sz="20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26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44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686660"/>
            <a:ext cx="10729446" cy="197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endParaRPr lang="en-GB" b="0" i="0" dirty="0"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2933-397B-A859-CFD8-810887560044}"/>
              </a:ext>
            </a:extLst>
          </p:cNvPr>
          <p:cNvSpPr txBox="1"/>
          <p:nvPr/>
        </p:nvSpPr>
        <p:spPr>
          <a:xfrm>
            <a:off x="1026878" y="305068"/>
            <a:ext cx="562822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 rtl="0"/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 форум вештина у Мидлендсу у Ирској је одличан пример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форума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регионалног већа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оквиру 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СТЕМ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области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Они су активно укључени у промоцију СТЕМ образовања 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каријер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свом региону. Једна од њихових иницијатива је био Фестивал науке у Мидлендсу, годишњи догађај који има за циљ промоцију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предмета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области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науке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технологије, инжењерства и математике (СТЕМ).</a:t>
            </a:r>
          </a:p>
          <a:p>
            <a:pPr marL="457200" lvl="1" algn="just" rtl="0"/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 форум вештина у Мидлендсу такође блиско сарађује са локалним предузећима, пружаоцима образовања и обуке како би се осигурало да су потребе за вештинама СТЕМ сектора задовољене. </a:t>
            </a:r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Форум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помаж</a:t>
            </a:r>
            <a:r>
              <a:rPr lang="sr-Cyrl-RS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идентификацији тренутних и будућих потреба за вештинама у региону и обезбеђују да постоји довољна понуда СТЕМ вештина како би се задовољила потражња.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DAFB9-7776-DFF6-A616-E0ABE65F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0" r="21300"/>
          <a:stretch/>
        </p:blipFill>
        <p:spPr>
          <a:xfrm>
            <a:off x="6984523" y="3952"/>
            <a:ext cx="5207479" cy="60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62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r>
              <a:rPr lang="en-US" sz="3400" dirty="0"/>
              <a:t> 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45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2080876" y="3417217"/>
            <a:ext cx="4633364" cy="2413714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buNone/>
            </a:pPr>
            <a:r>
              <a:rPr lang="en-GB" sz="3000" b="1" dirty="0">
                <a:solidFill>
                  <a:schemeClr val="bg1"/>
                </a:solidFill>
              </a:rPr>
              <a:t>Иновативне педагошке праксе за </a:t>
            </a:r>
            <a:r>
              <a:rPr lang="en-GB" sz="3000" b="1" dirty="0" err="1">
                <a:solidFill>
                  <a:schemeClr val="bg1"/>
                </a:solidFill>
              </a:rPr>
              <a:t>јачање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релевантн</a:t>
            </a:r>
            <a:r>
              <a:rPr lang="sr-Cyrl-RS" sz="3000" b="1" dirty="0">
                <a:solidFill>
                  <a:schemeClr val="bg1"/>
                </a:solidFill>
              </a:rPr>
              <a:t>их вештина за 21. век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код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ученика</a:t>
            </a:r>
            <a:r>
              <a:rPr lang="sr-Cyrl-RS" sz="3000" b="1" dirty="0">
                <a:solidFill>
                  <a:schemeClr val="bg1"/>
                </a:solidFill>
              </a:rPr>
              <a:t>/студената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2080876" y="2475936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МОДУЛ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CD788-2B21-6C44-76B3-0F1C2C95866A}"/>
              </a:ext>
            </a:extLst>
          </p:cNvPr>
          <p:cNvSpPr txBox="1"/>
          <p:nvPr/>
        </p:nvSpPr>
        <p:spPr>
          <a:xfrm>
            <a:off x="2098456" y="1457737"/>
            <a:ext cx="3164687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ПРОГРАМ ОСНАЖИВАЊА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НАСТАВНИКА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59425-BAF3-0662-FA7C-4AD55A03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3C6DD-5CB2-C5FC-2E33-ECEC803B3657}"/>
              </a:ext>
            </a:extLst>
          </p:cNvPr>
          <p:cNvSpPr txBox="1"/>
          <p:nvPr/>
        </p:nvSpPr>
        <p:spPr>
          <a:xfrm>
            <a:off x="1750938" y="85091"/>
            <a:ext cx="33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 следећи модул фокусира се на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ученике/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иновативне педагошке праксе.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43103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44">
            <a:extLst>
              <a:ext uri="{FF2B5EF4-FFF2-40B4-BE49-F238E27FC236}">
                <a16:creationId xmlns:a16="http://schemas.microsoft.com/office/drawing/2014/main" id="{260DDB99-A106-482E-AB16-6C644FCD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0" b="9140"/>
          <a:stretch/>
        </p:blipFill>
        <p:spPr>
          <a:xfrm>
            <a:off x="4632325" y="0"/>
            <a:ext cx="7559675" cy="5197188"/>
          </a:xfrm>
          <a:prstGeom prst="rect">
            <a:avLst/>
          </a:prstGeom>
        </p:spPr>
      </p:pic>
      <p:sp>
        <p:nvSpPr>
          <p:cNvPr id="68" name="Slide Number Placeholder 8">
            <a:extLst>
              <a:ext uri="{FF2B5EF4-FFF2-40B4-BE49-F238E27FC236}">
                <a16:creationId xmlns:a16="http://schemas.microsoft.com/office/drawing/2014/main" id="{AABDBAD1-0C6B-D953-2F78-AD1337D1D280}"/>
              </a:ext>
            </a:extLst>
          </p:cNvPr>
          <p:cNvSpPr txBox="1">
            <a:spLocks/>
          </p:cNvSpPr>
          <p:nvPr/>
        </p:nvSpPr>
        <p:spPr>
          <a:xfrm>
            <a:off x="7202488" y="9578536"/>
            <a:ext cx="357187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mtClean="0"/>
              <a:pPr algn="l" rtl="0"/>
              <a:t>46</a:t>
            </a:fld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2DA6CD-FFC4-7B90-EE9D-CA32AE079F50}"/>
              </a:ext>
            </a:extLst>
          </p:cNvPr>
          <p:cNvGrpSpPr/>
          <p:nvPr/>
        </p:nvGrpSpPr>
        <p:grpSpPr>
          <a:xfrm>
            <a:off x="10042065" y="5850412"/>
            <a:ext cx="1959435" cy="484201"/>
            <a:chOff x="0" y="9355361"/>
            <a:chExt cx="1959435" cy="4842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93FE277-16B5-D992-C8E0-D6E7163352CB}"/>
                </a:ext>
              </a:extLst>
            </p:cNvPr>
            <p:cNvSpPr/>
            <p:nvPr/>
          </p:nvSpPr>
          <p:spPr>
            <a:xfrm>
              <a:off x="0" y="9355361"/>
              <a:ext cx="1959435" cy="48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E8791C6-1853-66E5-85ED-3379908568A0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80380" y="9442982"/>
              <a:ext cx="1280061" cy="2939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DD8C6B3C-2870-87D3-9592-F5081F92B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1" r="23641"/>
          <a:stretch/>
        </p:blipFill>
        <p:spPr>
          <a:xfrm>
            <a:off x="-10060" y="41"/>
            <a:ext cx="5876719" cy="519718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1D1CDFCE-290D-70E1-FEB1-54DA4F45D669}"/>
              </a:ext>
            </a:extLst>
          </p:cNvPr>
          <p:cNvSpPr/>
          <p:nvPr/>
        </p:nvSpPr>
        <p:spPr>
          <a:xfrm>
            <a:off x="5341684" y="61757"/>
            <a:ext cx="6850316" cy="5135431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3369"/>
                </a:srgbClr>
              </a:gs>
              <a:gs pos="63000">
                <a:srgbClr val="8A2061">
                  <a:alpha val="50000"/>
                </a:srgbClr>
              </a:gs>
              <a:gs pos="100000">
                <a:srgbClr val="1C1442">
                  <a:alpha val="59642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02" name="Graphic 3">
            <a:extLst>
              <a:ext uri="{FF2B5EF4-FFF2-40B4-BE49-F238E27FC236}">
                <a16:creationId xmlns:a16="http://schemas.microsoft.com/office/drawing/2014/main" id="{A923C013-89C3-B0A1-6F89-5A272891DA37}"/>
              </a:ext>
            </a:extLst>
          </p:cNvPr>
          <p:cNvGrpSpPr/>
          <p:nvPr/>
        </p:nvGrpSpPr>
        <p:grpSpPr>
          <a:xfrm>
            <a:off x="11101692" y="4456144"/>
            <a:ext cx="280634" cy="280634"/>
            <a:chOff x="1950027" y="2499889"/>
            <a:chExt cx="850463" cy="850463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FAB65A4-F229-5552-3FB5-65FDE75A9619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4" name="Graphic 3">
              <a:extLst>
                <a:ext uri="{FF2B5EF4-FFF2-40B4-BE49-F238E27FC236}">
                  <a16:creationId xmlns:a16="http://schemas.microsoft.com/office/drawing/2014/main" id="{C9DC8A76-238E-B283-C807-94F009526FDD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3F508899-355F-2499-C3FB-641EC30D8A4C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FADD7853-1EB1-6184-F0B2-E6AAD40F13D2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1C65318D-FA5D-9D7A-A774-20DC1800AC4A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8" name="Graphic 3">
            <a:extLst>
              <a:ext uri="{FF2B5EF4-FFF2-40B4-BE49-F238E27FC236}">
                <a16:creationId xmlns:a16="http://schemas.microsoft.com/office/drawing/2014/main" id="{7EAE78CE-FDE2-3F88-3D5A-3A3831C4D248}"/>
              </a:ext>
            </a:extLst>
          </p:cNvPr>
          <p:cNvGrpSpPr/>
          <p:nvPr/>
        </p:nvGrpSpPr>
        <p:grpSpPr>
          <a:xfrm>
            <a:off x="10409461" y="4456144"/>
            <a:ext cx="280634" cy="280634"/>
            <a:chOff x="-147782" y="2499889"/>
            <a:chExt cx="850463" cy="850463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54FE3A4-9A65-9FD2-630A-6F65ED5A93AB}"/>
                </a:ext>
              </a:extLst>
            </p:cNvPr>
            <p:cNvSpPr/>
            <p:nvPr/>
          </p:nvSpPr>
          <p:spPr>
            <a:xfrm>
              <a:off x="-147782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FB973A-95BD-8B12-AB56-986CF7EA7DE1}"/>
                </a:ext>
              </a:extLst>
            </p:cNvPr>
            <p:cNvSpPr/>
            <p:nvPr/>
          </p:nvSpPr>
          <p:spPr>
            <a:xfrm>
              <a:off x="18530" y="2722899"/>
              <a:ext cx="549966" cy="447280"/>
            </a:xfrm>
            <a:custGeom>
              <a:avLst/>
              <a:gdLst>
                <a:gd name="connsiteX0" fmla="*/ 173243 w 549966"/>
                <a:gd name="connsiteY0" fmla="*/ 447281 h 447280"/>
                <a:gd name="connsiteX1" fmla="*/ 494529 w 549966"/>
                <a:gd name="connsiteY1" fmla="*/ 125995 h 447280"/>
                <a:gd name="connsiteX2" fmla="*/ 493899 w 549966"/>
                <a:gd name="connsiteY2" fmla="*/ 111505 h 447280"/>
                <a:gd name="connsiteX3" fmla="*/ 549966 w 549966"/>
                <a:gd name="connsiteY3" fmla="*/ 52918 h 447280"/>
                <a:gd name="connsiteX4" fmla="*/ 485079 w 549966"/>
                <a:gd name="connsiteY4" fmla="*/ 70557 h 447280"/>
                <a:gd name="connsiteX5" fmla="*/ 534847 w 549966"/>
                <a:gd name="connsiteY5" fmla="*/ 8190 h 447280"/>
                <a:gd name="connsiteX6" fmla="*/ 463030 w 549966"/>
                <a:gd name="connsiteY6" fmla="*/ 35908 h 447280"/>
                <a:gd name="connsiteX7" fmla="*/ 380504 w 549966"/>
                <a:gd name="connsiteY7" fmla="*/ 0 h 447280"/>
                <a:gd name="connsiteX8" fmla="*/ 267739 w 549966"/>
                <a:gd name="connsiteY8" fmla="*/ 112765 h 447280"/>
                <a:gd name="connsiteX9" fmla="*/ 270888 w 549966"/>
                <a:gd name="connsiteY9" fmla="*/ 138594 h 447280"/>
                <a:gd name="connsiteX10" fmla="*/ 38428 w 549966"/>
                <a:gd name="connsiteY10" fmla="*/ 20789 h 447280"/>
                <a:gd name="connsiteX11" fmla="*/ 23309 w 549966"/>
                <a:gd name="connsiteY11" fmla="*/ 77487 h 447280"/>
                <a:gd name="connsiteX12" fmla="*/ 73707 w 549966"/>
                <a:gd name="connsiteY12" fmla="*/ 171353 h 447280"/>
                <a:gd name="connsiteX13" fmla="*/ 22679 w 549966"/>
                <a:gd name="connsiteY13" fmla="*/ 157493 h 447280"/>
                <a:gd name="connsiteX14" fmla="*/ 22679 w 549966"/>
                <a:gd name="connsiteY14" fmla="*/ 158753 h 447280"/>
                <a:gd name="connsiteX15" fmla="*/ 113395 w 549966"/>
                <a:gd name="connsiteY15" fmla="*/ 269628 h 447280"/>
                <a:gd name="connsiteX16" fmla="*/ 83786 w 549966"/>
                <a:gd name="connsiteY16" fmla="*/ 273408 h 447280"/>
                <a:gd name="connsiteX17" fmla="*/ 62367 w 549966"/>
                <a:gd name="connsiteY17" fmla="*/ 271518 h 447280"/>
                <a:gd name="connsiteX18" fmla="*/ 167573 w 549966"/>
                <a:gd name="connsiteY18" fmla="*/ 349635 h 447280"/>
                <a:gd name="connsiteX19" fmla="*/ 27089 w 549966"/>
                <a:gd name="connsiteY19" fmla="*/ 398143 h 447280"/>
                <a:gd name="connsiteX20" fmla="*/ 0 w 549966"/>
                <a:gd name="connsiteY20" fmla="*/ 396883 h 447280"/>
                <a:gd name="connsiteX21" fmla="*/ 173243 w 549966"/>
                <a:gd name="connsiteY21" fmla="*/ 447281 h 44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966" h="447280">
                  <a:moveTo>
                    <a:pt x="173243" y="447281"/>
                  </a:moveTo>
                  <a:cubicBezTo>
                    <a:pt x="381134" y="447281"/>
                    <a:pt x="494529" y="275298"/>
                    <a:pt x="494529" y="125995"/>
                  </a:cubicBezTo>
                  <a:cubicBezTo>
                    <a:pt x="494529" y="120955"/>
                    <a:pt x="494529" y="116545"/>
                    <a:pt x="493899" y="111505"/>
                  </a:cubicBezTo>
                  <a:cubicBezTo>
                    <a:pt x="515948" y="95756"/>
                    <a:pt x="534847" y="75597"/>
                    <a:pt x="549966" y="52918"/>
                  </a:cubicBezTo>
                  <a:cubicBezTo>
                    <a:pt x="529807" y="61737"/>
                    <a:pt x="507758" y="68037"/>
                    <a:pt x="485079" y="70557"/>
                  </a:cubicBezTo>
                  <a:cubicBezTo>
                    <a:pt x="508388" y="56698"/>
                    <a:pt x="526027" y="34649"/>
                    <a:pt x="534847" y="8190"/>
                  </a:cubicBezTo>
                  <a:cubicBezTo>
                    <a:pt x="512798" y="21419"/>
                    <a:pt x="488859" y="30239"/>
                    <a:pt x="463030" y="35908"/>
                  </a:cubicBezTo>
                  <a:cubicBezTo>
                    <a:pt x="442241" y="13859"/>
                    <a:pt x="413262" y="0"/>
                    <a:pt x="380504" y="0"/>
                  </a:cubicBezTo>
                  <a:cubicBezTo>
                    <a:pt x="318136" y="0"/>
                    <a:pt x="267739" y="50398"/>
                    <a:pt x="267739" y="112765"/>
                  </a:cubicBezTo>
                  <a:cubicBezTo>
                    <a:pt x="267739" y="121585"/>
                    <a:pt x="268998" y="130404"/>
                    <a:pt x="270888" y="138594"/>
                  </a:cubicBezTo>
                  <a:cubicBezTo>
                    <a:pt x="177022" y="134184"/>
                    <a:pt x="93866" y="88826"/>
                    <a:pt x="38428" y="20789"/>
                  </a:cubicBezTo>
                  <a:cubicBezTo>
                    <a:pt x="28979" y="37168"/>
                    <a:pt x="23309" y="56698"/>
                    <a:pt x="23309" y="77487"/>
                  </a:cubicBezTo>
                  <a:cubicBezTo>
                    <a:pt x="23309" y="116545"/>
                    <a:pt x="43468" y="151194"/>
                    <a:pt x="73707" y="171353"/>
                  </a:cubicBezTo>
                  <a:cubicBezTo>
                    <a:pt x="55438" y="170723"/>
                    <a:pt x="37798" y="165683"/>
                    <a:pt x="22679" y="157493"/>
                  </a:cubicBezTo>
                  <a:cubicBezTo>
                    <a:pt x="22679" y="158123"/>
                    <a:pt x="22679" y="158123"/>
                    <a:pt x="22679" y="158753"/>
                  </a:cubicBezTo>
                  <a:cubicBezTo>
                    <a:pt x="22679" y="213561"/>
                    <a:pt x="61737" y="258919"/>
                    <a:pt x="113395" y="269628"/>
                  </a:cubicBezTo>
                  <a:cubicBezTo>
                    <a:pt x="103946" y="272148"/>
                    <a:pt x="93866" y="273408"/>
                    <a:pt x="83786" y="273408"/>
                  </a:cubicBezTo>
                  <a:cubicBezTo>
                    <a:pt x="76227" y="273408"/>
                    <a:pt x="69297" y="272778"/>
                    <a:pt x="62367" y="271518"/>
                  </a:cubicBezTo>
                  <a:cubicBezTo>
                    <a:pt x="76857" y="316246"/>
                    <a:pt x="118435" y="349005"/>
                    <a:pt x="167573" y="349635"/>
                  </a:cubicBezTo>
                  <a:cubicBezTo>
                    <a:pt x="129144" y="379874"/>
                    <a:pt x="80006" y="398143"/>
                    <a:pt x="27089" y="398143"/>
                  </a:cubicBezTo>
                  <a:cubicBezTo>
                    <a:pt x="18269" y="398143"/>
                    <a:pt x="8820" y="397513"/>
                    <a:pt x="0" y="396883"/>
                  </a:cubicBezTo>
                  <a:cubicBezTo>
                    <a:pt x="50398" y="428382"/>
                    <a:pt x="109615" y="447281"/>
                    <a:pt x="173243" y="447281"/>
                  </a:cubicBezTo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aphic 3">
            <a:extLst>
              <a:ext uri="{FF2B5EF4-FFF2-40B4-BE49-F238E27FC236}">
                <a16:creationId xmlns:a16="http://schemas.microsoft.com/office/drawing/2014/main" id="{6A8F9412-735E-7844-8860-AF0D2460D177}"/>
              </a:ext>
            </a:extLst>
          </p:cNvPr>
          <p:cNvGrpSpPr/>
          <p:nvPr/>
        </p:nvGrpSpPr>
        <p:grpSpPr>
          <a:xfrm>
            <a:off x="11447600" y="4456144"/>
            <a:ext cx="280634" cy="280634"/>
            <a:chOff x="2998302" y="2499889"/>
            <a:chExt cx="850463" cy="850463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63F9586-0124-CD52-20D4-EB3EE5244E2A}"/>
                </a:ext>
              </a:extLst>
            </p:cNvPr>
            <p:cNvSpPr/>
            <p:nvPr/>
          </p:nvSpPr>
          <p:spPr>
            <a:xfrm>
              <a:off x="2998302" y="2499889"/>
              <a:ext cx="850463" cy="850463"/>
            </a:xfrm>
            <a:custGeom>
              <a:avLst/>
              <a:gdLst>
                <a:gd name="connsiteX0" fmla="*/ 850463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3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3" y="425232"/>
                  </a:moveTo>
                  <a:cubicBezTo>
                    <a:pt x="850463" y="660081"/>
                    <a:pt x="660081" y="850464"/>
                    <a:pt x="425232" y="850464"/>
                  </a:cubicBezTo>
                  <a:cubicBezTo>
                    <a:pt x="190382" y="850464"/>
                    <a:pt x="0" y="660081"/>
                    <a:pt x="0" y="425232"/>
                  </a:cubicBezTo>
                  <a:cubicBezTo>
                    <a:pt x="0" y="190383"/>
                    <a:pt x="190382" y="0"/>
                    <a:pt x="425232" y="0"/>
                  </a:cubicBezTo>
                  <a:cubicBezTo>
                    <a:pt x="660081" y="0"/>
                    <a:pt x="850463" y="19038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C9AA8F49-ED78-AA89-7931-E069FC3381B3}"/>
                </a:ext>
              </a:extLst>
            </p:cNvPr>
            <p:cNvSpPr/>
            <p:nvPr/>
          </p:nvSpPr>
          <p:spPr>
            <a:xfrm>
              <a:off x="3139416" y="2726679"/>
              <a:ext cx="568235" cy="398142"/>
            </a:xfrm>
            <a:custGeom>
              <a:avLst/>
              <a:gdLst>
                <a:gd name="connsiteX0" fmla="*/ 556266 w 568235"/>
                <a:gd name="connsiteY0" fmla="*/ 62367 h 398142"/>
                <a:gd name="connsiteX1" fmla="*/ 505868 w 568235"/>
                <a:gd name="connsiteY1" fmla="*/ 11969 h 398142"/>
                <a:gd name="connsiteX2" fmla="*/ 284118 w 568235"/>
                <a:gd name="connsiteY2" fmla="*/ 0 h 398142"/>
                <a:gd name="connsiteX3" fmla="*/ 62367 w 568235"/>
                <a:gd name="connsiteY3" fmla="*/ 11969 h 398142"/>
                <a:gd name="connsiteX4" fmla="*/ 11970 w 568235"/>
                <a:gd name="connsiteY4" fmla="*/ 62367 h 398142"/>
                <a:gd name="connsiteX5" fmla="*/ 0 w 568235"/>
                <a:gd name="connsiteY5" fmla="*/ 199071 h 398142"/>
                <a:gd name="connsiteX6" fmla="*/ 11970 w 568235"/>
                <a:gd name="connsiteY6" fmla="*/ 335776 h 398142"/>
                <a:gd name="connsiteX7" fmla="*/ 62367 w 568235"/>
                <a:gd name="connsiteY7" fmla="*/ 386173 h 398142"/>
                <a:gd name="connsiteX8" fmla="*/ 284118 w 568235"/>
                <a:gd name="connsiteY8" fmla="*/ 398143 h 398142"/>
                <a:gd name="connsiteX9" fmla="*/ 505868 w 568235"/>
                <a:gd name="connsiteY9" fmla="*/ 386173 h 398142"/>
                <a:gd name="connsiteX10" fmla="*/ 556266 w 568235"/>
                <a:gd name="connsiteY10" fmla="*/ 335776 h 398142"/>
                <a:gd name="connsiteX11" fmla="*/ 568236 w 568235"/>
                <a:gd name="connsiteY11" fmla="*/ 199071 h 398142"/>
                <a:gd name="connsiteX12" fmla="*/ 556266 w 568235"/>
                <a:gd name="connsiteY12" fmla="*/ 62367 h 398142"/>
                <a:gd name="connsiteX13" fmla="*/ 227420 w 568235"/>
                <a:gd name="connsiteY13" fmla="*/ 283488 h 398142"/>
                <a:gd name="connsiteX14" fmla="*/ 227420 w 568235"/>
                <a:gd name="connsiteY14" fmla="*/ 113395 h 398142"/>
                <a:gd name="connsiteX15" fmla="*/ 374834 w 568235"/>
                <a:gd name="connsiteY15" fmla="*/ 198441 h 398142"/>
                <a:gd name="connsiteX16" fmla="*/ 227420 w 568235"/>
                <a:gd name="connsiteY16" fmla="*/ 283488 h 3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235" h="398142">
                  <a:moveTo>
                    <a:pt x="556266" y="62367"/>
                  </a:moveTo>
                  <a:cubicBezTo>
                    <a:pt x="549966" y="37798"/>
                    <a:pt x="530437" y="18899"/>
                    <a:pt x="505868" y="11969"/>
                  </a:cubicBezTo>
                  <a:cubicBezTo>
                    <a:pt x="461770" y="0"/>
                    <a:pt x="284118" y="0"/>
                    <a:pt x="284118" y="0"/>
                  </a:cubicBezTo>
                  <a:cubicBezTo>
                    <a:pt x="284118" y="0"/>
                    <a:pt x="107095" y="0"/>
                    <a:pt x="62367" y="11969"/>
                  </a:cubicBezTo>
                  <a:cubicBezTo>
                    <a:pt x="37798" y="18269"/>
                    <a:pt x="18899" y="37798"/>
                    <a:pt x="11970" y="62367"/>
                  </a:cubicBezTo>
                  <a:cubicBezTo>
                    <a:pt x="0" y="106465"/>
                    <a:pt x="0" y="199071"/>
                    <a:pt x="0" y="199071"/>
                  </a:cubicBezTo>
                  <a:cubicBezTo>
                    <a:pt x="0" y="199071"/>
                    <a:pt x="0" y="291048"/>
                    <a:pt x="11970" y="335776"/>
                  </a:cubicBezTo>
                  <a:cubicBezTo>
                    <a:pt x="18269" y="360345"/>
                    <a:pt x="37798" y="379244"/>
                    <a:pt x="62367" y="386173"/>
                  </a:cubicBezTo>
                  <a:cubicBezTo>
                    <a:pt x="106466" y="398143"/>
                    <a:pt x="284118" y="398143"/>
                    <a:pt x="284118" y="398143"/>
                  </a:cubicBezTo>
                  <a:cubicBezTo>
                    <a:pt x="284118" y="398143"/>
                    <a:pt x="461140" y="398143"/>
                    <a:pt x="505868" y="386173"/>
                  </a:cubicBezTo>
                  <a:cubicBezTo>
                    <a:pt x="530437" y="379874"/>
                    <a:pt x="549336" y="360345"/>
                    <a:pt x="556266" y="335776"/>
                  </a:cubicBezTo>
                  <a:cubicBezTo>
                    <a:pt x="568236" y="291677"/>
                    <a:pt x="568236" y="199071"/>
                    <a:pt x="568236" y="199071"/>
                  </a:cubicBezTo>
                  <a:cubicBezTo>
                    <a:pt x="568236" y="199071"/>
                    <a:pt x="567605" y="106465"/>
                    <a:pt x="556266" y="62367"/>
                  </a:cubicBezTo>
                  <a:close/>
                  <a:moveTo>
                    <a:pt x="227420" y="283488"/>
                  </a:moveTo>
                  <a:lnTo>
                    <a:pt x="227420" y="113395"/>
                  </a:lnTo>
                  <a:lnTo>
                    <a:pt x="374834" y="198441"/>
                  </a:lnTo>
                  <a:lnTo>
                    <a:pt x="227420" y="283488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4" name="Graphic 3">
            <a:extLst>
              <a:ext uri="{FF2B5EF4-FFF2-40B4-BE49-F238E27FC236}">
                <a16:creationId xmlns:a16="http://schemas.microsoft.com/office/drawing/2014/main" id="{04696390-7F45-2458-65FA-6C2B216D3572}"/>
              </a:ext>
            </a:extLst>
          </p:cNvPr>
          <p:cNvGrpSpPr/>
          <p:nvPr/>
        </p:nvGrpSpPr>
        <p:grpSpPr>
          <a:xfrm>
            <a:off x="10063554" y="4456144"/>
            <a:ext cx="280634" cy="280842"/>
            <a:chOff x="-1196056" y="2499889"/>
            <a:chExt cx="850463" cy="851093"/>
          </a:xfrm>
        </p:grpSpPr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70FC8DA4-D4F3-B837-703A-5D3E310CCD22}"/>
                </a:ext>
              </a:extLst>
            </p:cNvPr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>
                <a:gd name="connsiteX0" fmla="*/ 850463 w 850463"/>
                <a:gd name="connsiteY0" fmla="*/ 425232 h 845423"/>
                <a:gd name="connsiteX1" fmla="*/ 425232 w 850463"/>
                <a:gd name="connsiteY1" fmla="*/ 0 h 845423"/>
                <a:gd name="connsiteX2" fmla="*/ 0 w 850463"/>
                <a:gd name="connsiteY2" fmla="*/ 425232 h 845423"/>
                <a:gd name="connsiteX3" fmla="*/ 359085 w 850463"/>
                <a:gd name="connsiteY3" fmla="*/ 845424 h 845423"/>
                <a:gd name="connsiteX4" fmla="*/ 359085 w 850463"/>
                <a:gd name="connsiteY4" fmla="*/ 548076 h 845423"/>
                <a:gd name="connsiteX5" fmla="*/ 251359 w 850463"/>
                <a:gd name="connsiteY5" fmla="*/ 548076 h 845423"/>
                <a:gd name="connsiteX6" fmla="*/ 251359 w 850463"/>
                <a:gd name="connsiteY6" fmla="*/ 425232 h 845423"/>
                <a:gd name="connsiteX7" fmla="*/ 359085 w 850463"/>
                <a:gd name="connsiteY7" fmla="*/ 425232 h 845423"/>
                <a:gd name="connsiteX8" fmla="*/ 359085 w 850463"/>
                <a:gd name="connsiteY8" fmla="*/ 331996 h 845423"/>
                <a:gd name="connsiteX9" fmla="*/ 519728 w 850463"/>
                <a:gd name="connsiteY9" fmla="*/ 166313 h 845423"/>
                <a:gd name="connsiteX10" fmla="*/ 614854 w 850463"/>
                <a:gd name="connsiteY10" fmla="*/ 174503 h 845423"/>
                <a:gd name="connsiteX11" fmla="*/ 614854 w 850463"/>
                <a:gd name="connsiteY11" fmla="*/ 279078 h 845423"/>
                <a:gd name="connsiteX12" fmla="*/ 561306 w 850463"/>
                <a:gd name="connsiteY12" fmla="*/ 279078 h 845423"/>
                <a:gd name="connsiteX13" fmla="*/ 492009 w 850463"/>
                <a:gd name="connsiteY13" fmla="*/ 345225 h 845423"/>
                <a:gd name="connsiteX14" fmla="*/ 492009 w 850463"/>
                <a:gd name="connsiteY14" fmla="*/ 425232 h 845423"/>
                <a:gd name="connsiteX15" fmla="*/ 609184 w 850463"/>
                <a:gd name="connsiteY15" fmla="*/ 425232 h 845423"/>
                <a:gd name="connsiteX16" fmla="*/ 590285 w 850463"/>
                <a:gd name="connsiteY16" fmla="*/ 548076 h 845423"/>
                <a:gd name="connsiteX17" fmla="*/ 491379 w 850463"/>
                <a:gd name="connsiteY17" fmla="*/ 548076 h 845423"/>
                <a:gd name="connsiteX18" fmla="*/ 491379 w 850463"/>
                <a:gd name="connsiteY18" fmla="*/ 845424 h 845423"/>
                <a:gd name="connsiteX19" fmla="*/ 850463 w 850463"/>
                <a:gd name="connsiteY19" fmla="*/ 425232 h 84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0463" h="845423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4DA7E4A-BB03-BB9F-7EAF-3C9C87D75777}"/>
                </a:ext>
              </a:extLst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>
                <a:gd name="connsiteX0" fmla="*/ 339555 w 363494"/>
                <a:gd name="connsiteY0" fmla="*/ 381764 h 684780"/>
                <a:gd name="connsiteX1" fmla="*/ 358455 w 363494"/>
                <a:gd name="connsiteY1" fmla="*/ 258919 h 684780"/>
                <a:gd name="connsiteX2" fmla="*/ 240650 w 363494"/>
                <a:gd name="connsiteY2" fmla="*/ 258919 h 684780"/>
                <a:gd name="connsiteX3" fmla="*/ 240650 w 363494"/>
                <a:gd name="connsiteY3" fmla="*/ 179542 h 684780"/>
                <a:gd name="connsiteX4" fmla="*/ 309947 w 363494"/>
                <a:gd name="connsiteY4" fmla="*/ 113395 h 684780"/>
                <a:gd name="connsiteX5" fmla="*/ 363494 w 363494"/>
                <a:gd name="connsiteY5" fmla="*/ 113395 h 684780"/>
                <a:gd name="connsiteX6" fmla="*/ 363494 w 363494"/>
                <a:gd name="connsiteY6" fmla="*/ 8190 h 684780"/>
                <a:gd name="connsiteX7" fmla="*/ 268368 w 363494"/>
                <a:gd name="connsiteY7" fmla="*/ 0 h 684780"/>
                <a:gd name="connsiteX8" fmla="*/ 107725 w 363494"/>
                <a:gd name="connsiteY8" fmla="*/ 165683 h 684780"/>
                <a:gd name="connsiteX9" fmla="*/ 107725 w 363494"/>
                <a:gd name="connsiteY9" fmla="*/ 259549 h 684780"/>
                <a:gd name="connsiteX10" fmla="*/ 0 w 363494"/>
                <a:gd name="connsiteY10" fmla="*/ 259549 h 684780"/>
                <a:gd name="connsiteX11" fmla="*/ 0 w 363494"/>
                <a:gd name="connsiteY11" fmla="*/ 382394 h 684780"/>
                <a:gd name="connsiteX12" fmla="*/ 107725 w 363494"/>
                <a:gd name="connsiteY12" fmla="*/ 382394 h 684780"/>
                <a:gd name="connsiteX13" fmla="*/ 107725 w 363494"/>
                <a:gd name="connsiteY13" fmla="*/ 679741 h 684780"/>
                <a:gd name="connsiteX14" fmla="*/ 173873 w 363494"/>
                <a:gd name="connsiteY14" fmla="*/ 684781 h 684780"/>
                <a:gd name="connsiteX15" fmla="*/ 240020 w 363494"/>
                <a:gd name="connsiteY15" fmla="*/ 679741 h 684780"/>
                <a:gd name="connsiteX16" fmla="*/ 240020 w 363494"/>
                <a:gd name="connsiteY16" fmla="*/ 382394 h 684780"/>
                <a:gd name="connsiteX17" fmla="*/ 339555 w 363494"/>
                <a:gd name="connsiteY17" fmla="*/ 382394 h 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494" h="68478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" name="Freeform 116">
            <a:extLst>
              <a:ext uri="{FF2B5EF4-FFF2-40B4-BE49-F238E27FC236}">
                <a16:creationId xmlns:a16="http://schemas.microsoft.com/office/drawing/2014/main" id="{19140FA2-30FC-528C-8073-9FB6D57335F6}"/>
              </a:ext>
            </a:extLst>
          </p:cNvPr>
          <p:cNvSpPr/>
          <p:nvPr/>
        </p:nvSpPr>
        <p:spPr>
          <a:xfrm>
            <a:off x="10755577" y="4456144"/>
            <a:ext cx="280634" cy="280634"/>
          </a:xfrm>
          <a:custGeom>
            <a:avLst/>
            <a:gdLst>
              <a:gd name="connsiteX0" fmla="*/ 850464 w 850463"/>
              <a:gd name="connsiteY0" fmla="*/ 425232 h 850463"/>
              <a:gd name="connsiteX1" fmla="*/ 425232 w 850463"/>
              <a:gd name="connsiteY1" fmla="*/ 850464 h 850463"/>
              <a:gd name="connsiteX2" fmla="*/ 0 w 850463"/>
              <a:gd name="connsiteY2" fmla="*/ 425232 h 850463"/>
              <a:gd name="connsiteX3" fmla="*/ 425232 w 850463"/>
              <a:gd name="connsiteY3" fmla="*/ 0 h 850463"/>
              <a:gd name="connsiteX4" fmla="*/ 850464 w 850463"/>
              <a:gd name="connsiteY4" fmla="*/ 425232 h 8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463" h="850463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186BA8"/>
          </a:solidFill>
          <a:ln w="629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 Placeholder 32">
            <a:extLst>
              <a:ext uri="{FF2B5EF4-FFF2-40B4-BE49-F238E27FC236}">
                <a16:creationId xmlns:a16="http://schemas.microsoft.com/office/drawing/2014/main" id="{DB99FCB8-645E-4C8B-ED89-CEFC4874C2D8}"/>
              </a:ext>
            </a:extLst>
          </p:cNvPr>
          <p:cNvSpPr txBox="1">
            <a:spLocks/>
          </p:cNvSpPr>
          <p:nvPr/>
        </p:nvSpPr>
        <p:spPr>
          <a:xfrm>
            <a:off x="8260938" y="3762202"/>
            <a:ext cx="3562254" cy="5020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None/>
              <a:defRPr sz="2300" b="1" i="0" kern="1200">
                <a:solidFill>
                  <a:srgbClr val="011E3B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r-Cyrl-R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Пратите нас и на следећим линковима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Graphic 118" descr="World with solid fill">
            <a:extLst>
              <a:ext uri="{FF2B5EF4-FFF2-40B4-BE49-F238E27FC236}">
                <a16:creationId xmlns:a16="http://schemas.microsoft.com/office/drawing/2014/main" id="{F2CE26E7-BBC6-CC1B-69F0-FAD03F6E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856" y="4473423"/>
            <a:ext cx="246077" cy="246077"/>
          </a:xfrm>
          <a:prstGeom prst="rect">
            <a:avLst/>
          </a:prstGeom>
        </p:spPr>
      </p:pic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C0B1A1A0-FCEC-D147-FFA5-D5EF9938CC67}"/>
              </a:ext>
            </a:extLst>
          </p:cNvPr>
          <p:cNvSpPr txBox="1">
            <a:spLocks/>
          </p:cNvSpPr>
          <p:nvPr/>
        </p:nvSpPr>
        <p:spPr>
          <a:xfrm>
            <a:off x="489494" y="5850412"/>
            <a:ext cx="4046647" cy="359542"/>
          </a:xfrm>
          <a:prstGeom prst="rect">
            <a:avLst/>
          </a:prstGeom>
        </p:spPr>
        <p:txBody>
          <a:bodyPr/>
          <a:lstStyle>
            <a:lvl1pPr marL="518236" indent="-518236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554707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259117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362764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664118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 www.</a:t>
            </a:r>
            <a:r>
              <a:rPr lang="en-US" sz="2800" b="1" dirty="0"/>
              <a:t>be21skilled</a:t>
            </a:r>
            <a:r>
              <a:rPr lang="en-US" sz="2800" dirty="0"/>
              <a:t>.eu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50880" y="5850412"/>
            <a:ext cx="12385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800" b="1" dirty="0">
                <a:solidFill>
                  <a:srgbClr val="186BA8"/>
                </a:solidFill>
              </a:rPr>
              <a:t>Кофинансирано од стране ЕУ</a:t>
            </a:r>
            <a:endParaRPr lang="en-US" sz="800" b="1" dirty="0">
              <a:solidFill>
                <a:srgbClr val="186BA8"/>
              </a:solidFill>
            </a:endParaRPr>
          </a:p>
          <a:p>
            <a:r>
              <a:rPr lang="sr-Cyrl-RS" sz="800" b="1" dirty="0">
                <a:solidFill>
                  <a:srgbClr val="186BA8"/>
                </a:solidFill>
              </a:rPr>
              <a:t>програма Еразмус+</a:t>
            </a:r>
            <a:endParaRPr lang="en-US" sz="800" b="1" dirty="0">
              <a:solidFill>
                <a:srgbClr val="186B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24860" y="1370196"/>
            <a:ext cx="8930919" cy="3731669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1800" dirty="0" err="1"/>
              <a:t>Регионални</a:t>
            </a:r>
            <a:r>
              <a:rPr lang="en-GB" sz="1800" dirty="0"/>
              <a:t> </a:t>
            </a:r>
            <a:r>
              <a:rPr lang="en-GB" sz="1800" dirty="0" err="1"/>
              <a:t>савет</a:t>
            </a:r>
            <a:r>
              <a:rPr lang="sr-Cyrl-RS" sz="1800" dirty="0"/>
              <a:t>/веће</a:t>
            </a:r>
            <a:r>
              <a:rPr lang="en-GB" sz="1800" dirty="0"/>
              <a:t> за вештине је саветодавно тело које се обично састоји од представника сектора као што </a:t>
            </a:r>
            <a:r>
              <a:rPr lang="en-GB" sz="1800" dirty="0" err="1"/>
              <a:t>су</a:t>
            </a:r>
            <a:r>
              <a:rPr lang="en-GB" sz="1800" dirty="0"/>
              <a:t> </a:t>
            </a:r>
            <a:r>
              <a:rPr lang="en-GB" sz="1800" dirty="0" err="1"/>
              <a:t>образовање</a:t>
            </a:r>
            <a:r>
              <a:rPr lang="en-GB" sz="1800" dirty="0"/>
              <a:t>,</a:t>
            </a:r>
            <a:r>
              <a:rPr lang="sr-Cyrl-RS" sz="1800" dirty="0"/>
              <a:t> представници привреде</a:t>
            </a:r>
            <a:r>
              <a:rPr lang="en-GB" sz="1800" dirty="0"/>
              <a:t>, влада и </a:t>
            </a:r>
            <a:r>
              <a:rPr lang="sr-Cyrl-RS" sz="1800" dirty="0"/>
              <a:t>представници </a:t>
            </a:r>
            <a:r>
              <a:rPr lang="en-GB" sz="1800" dirty="0" err="1"/>
              <a:t>тржишт</a:t>
            </a:r>
            <a:r>
              <a:rPr lang="sr-Cyrl-RS" sz="1800" dirty="0"/>
              <a:t>а</a:t>
            </a:r>
            <a:r>
              <a:rPr lang="en-GB" sz="1800" dirty="0"/>
              <a:t> </a:t>
            </a:r>
            <a:r>
              <a:rPr lang="en-GB" sz="1800" dirty="0" err="1"/>
              <a:t>рада</a:t>
            </a:r>
            <a:r>
              <a:rPr lang="en-GB" sz="1800" dirty="0"/>
              <a:t>. Његова примарна сврха је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усклад</a:t>
            </a:r>
            <a:r>
              <a:rPr lang="sr-Cyrl-RS" sz="1800" dirty="0"/>
              <a:t>е</a:t>
            </a:r>
            <a:r>
              <a:rPr lang="en-GB" sz="1800" dirty="0"/>
              <a:t> развој СТЕМ радне снаге са регионалним економским потребама путем:</a:t>
            </a:r>
          </a:p>
          <a:p>
            <a:pPr algn="just" rtl="0">
              <a:lnSpc>
                <a:spcPts val="2440"/>
              </a:lnSpc>
            </a:pP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/>
              <a:t>и</a:t>
            </a:r>
            <a:r>
              <a:rPr lang="en-GB" sz="1800" dirty="0" err="1"/>
              <a:t>дентификовањ</a:t>
            </a:r>
            <a:r>
              <a:rPr lang="sr-Cyrl-RS" sz="1800" dirty="0"/>
              <a:t>а</a:t>
            </a:r>
            <a:r>
              <a:rPr lang="en-GB" sz="1800" dirty="0"/>
              <a:t> садашњости и </a:t>
            </a:r>
            <a:r>
              <a:rPr lang="en-GB" sz="1800" dirty="0" err="1"/>
              <a:t>будућ</a:t>
            </a:r>
            <a:r>
              <a:rPr lang="sr-Cyrl-RS" sz="1800" dirty="0"/>
              <a:t>ег развоја у вези са</a:t>
            </a:r>
            <a:r>
              <a:rPr lang="en-GB" sz="1800" dirty="0"/>
              <a:t> </a:t>
            </a:r>
            <a:r>
              <a:rPr lang="sr-Cyrl-RS" sz="1800" dirty="0"/>
              <a:t>в</a:t>
            </a:r>
            <a:r>
              <a:rPr lang="en-GB" sz="1800" dirty="0" err="1"/>
              <a:t>ештинама</a:t>
            </a:r>
            <a:r>
              <a:rPr lang="en-GB" sz="1800" dirty="0"/>
              <a:t> </a:t>
            </a:r>
            <a:r>
              <a:rPr lang="sr-Cyrl-RS" sz="1800" dirty="0"/>
              <a:t>за 21. век </a:t>
            </a:r>
            <a:r>
              <a:rPr lang="en-GB" sz="1800" dirty="0" err="1"/>
              <a:t>унутар</a:t>
            </a:r>
            <a:r>
              <a:rPr lang="en-GB" sz="1800" dirty="0"/>
              <a:t> </a:t>
            </a:r>
            <a:r>
              <a:rPr lang="en-GB" sz="1800" dirty="0" err="1"/>
              <a:t>региона</a:t>
            </a:r>
            <a:r>
              <a:rPr lang="sr-Cyrl-RS" sz="1800" dirty="0"/>
              <a:t>;</a:t>
            </a: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/>
              <a:t>с</a:t>
            </a:r>
            <a:r>
              <a:rPr lang="en-GB" sz="1800" dirty="0" err="1"/>
              <a:t>аветовањ</a:t>
            </a:r>
            <a:r>
              <a:rPr lang="sr-Cyrl-RS" sz="1800" dirty="0"/>
              <a:t>а</a:t>
            </a:r>
            <a:r>
              <a:rPr lang="en-GB" sz="1800" dirty="0"/>
              <a:t> о прилагођавању образовних програма у складу са </a:t>
            </a:r>
            <a:r>
              <a:rPr lang="en-GB" sz="1800" dirty="0" err="1"/>
              <a:t>овим</a:t>
            </a:r>
            <a:r>
              <a:rPr lang="en-GB" sz="1800" dirty="0"/>
              <a:t> </a:t>
            </a:r>
            <a:r>
              <a:rPr lang="en-GB" sz="1800" dirty="0" err="1"/>
              <a:t>потребама</a:t>
            </a:r>
            <a:r>
              <a:rPr lang="sr-Cyrl-RS" sz="1800" dirty="0"/>
              <a:t>;</a:t>
            </a: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/>
              <a:t>о</a:t>
            </a:r>
            <a:r>
              <a:rPr lang="en-GB" sz="1800" dirty="0" err="1"/>
              <a:t>могућавањ</a:t>
            </a:r>
            <a:r>
              <a:rPr lang="sr-Cyrl-RS" sz="1800" dirty="0"/>
              <a:t>а</a:t>
            </a:r>
            <a:r>
              <a:rPr lang="en-GB" sz="1800" dirty="0"/>
              <a:t> сарадње између образовних институција, послодаваца и других заинтересованих страна како би се покренуле иницијативе које </a:t>
            </a:r>
            <a:r>
              <a:rPr lang="en-GB" sz="1800" dirty="0" err="1"/>
              <a:t>ће</a:t>
            </a:r>
            <a:r>
              <a:rPr lang="en-GB" sz="1800" dirty="0"/>
              <a:t> </a:t>
            </a:r>
            <a:r>
              <a:rPr lang="sr-Cyrl-RS" sz="1800" dirty="0"/>
              <a:t>премостити</a:t>
            </a:r>
            <a:r>
              <a:rPr lang="en-GB" sz="1800" dirty="0"/>
              <a:t> јаз у вештинама на регионалном </a:t>
            </a:r>
            <a:r>
              <a:rPr lang="en-GB" sz="1800" dirty="0" err="1"/>
              <a:t>тржишту</a:t>
            </a:r>
            <a:r>
              <a:rPr lang="en-GB" sz="1800" dirty="0"/>
              <a:t> </a:t>
            </a:r>
            <a:r>
              <a:rPr lang="en-GB" sz="1800" dirty="0" err="1"/>
              <a:t>рада</a:t>
            </a:r>
            <a:r>
              <a:rPr lang="sr-Cyrl-RS" sz="1800" dirty="0"/>
              <a:t>;</a:t>
            </a:r>
            <a:endParaRPr lang="en-GB" sz="18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1800" dirty="0"/>
              <a:t>п</a:t>
            </a:r>
            <a:r>
              <a:rPr lang="en-GB" sz="1800" dirty="0" err="1"/>
              <a:t>ромовисањ</a:t>
            </a:r>
            <a:r>
              <a:rPr lang="sr-Cyrl-RS" sz="1800" dirty="0"/>
              <a:t>а</a:t>
            </a:r>
            <a:r>
              <a:rPr lang="en-GB" sz="1800" dirty="0"/>
              <a:t> стратегија за континуирано учење и развој вештина као одговор на променљиве економске трендове и технологије.</a:t>
            </a:r>
          </a:p>
          <a:p>
            <a:pPr algn="just" rtl="0">
              <a:lnSpc>
                <a:spcPts val="2440"/>
              </a:lnSpc>
            </a:pPr>
            <a:endParaRPr lang="en-GB" sz="1800" dirty="0"/>
          </a:p>
          <a:p>
            <a:pPr algn="just" rtl="0">
              <a:lnSpc>
                <a:spcPts val="2440"/>
              </a:lnSpc>
            </a:pPr>
            <a:r>
              <a:rPr lang="en-GB" sz="1800" dirty="0" err="1"/>
              <a:t>Када</a:t>
            </a:r>
            <a:r>
              <a:rPr lang="en-GB" sz="1800" dirty="0"/>
              <a:t> </a:t>
            </a:r>
            <a:r>
              <a:rPr lang="sr-Cyrl-RS" sz="1800" dirty="0"/>
              <a:t>постану оперативни</a:t>
            </a:r>
            <a:r>
              <a:rPr lang="en-GB" sz="1800" dirty="0"/>
              <a:t>, регионални савети за вештине могу да обезбеде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вештине</a:t>
            </a:r>
            <a:r>
              <a:rPr lang="en-GB" sz="1800" dirty="0"/>
              <a:t> које пружају образовне </a:t>
            </a:r>
            <a:r>
              <a:rPr lang="en-GB" sz="1800" dirty="0" err="1"/>
              <a:t>институције</a:t>
            </a:r>
            <a:r>
              <a:rPr lang="en-GB" sz="1800" dirty="0"/>
              <a:t> </a:t>
            </a:r>
            <a:r>
              <a:rPr lang="sr-Cyrl-RS" sz="1800" dirty="0"/>
              <a:t>буду </a:t>
            </a:r>
            <a:r>
              <a:rPr lang="en-GB" sz="1800" dirty="0" err="1"/>
              <a:t>релевантне</a:t>
            </a:r>
            <a:r>
              <a:rPr lang="en-GB" sz="1800" dirty="0"/>
              <a:t> и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доприне</a:t>
            </a:r>
            <a:r>
              <a:rPr lang="sr-Cyrl-RS" sz="1800" dirty="0"/>
              <a:t>су</a:t>
            </a:r>
            <a:r>
              <a:rPr lang="en-GB" sz="1800" dirty="0"/>
              <a:t> економском развоју и конкурентности региона.</a:t>
            </a: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78903" y="111947"/>
            <a:ext cx="7973786" cy="1126403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endParaRPr lang="en-US" sz="2800" dirty="0">
              <a:solidFill>
                <a:schemeClr val="bg1"/>
              </a:solidFill>
            </a:endParaRPr>
          </a:p>
          <a:p>
            <a:pPr algn="l" rtl="0"/>
            <a:r>
              <a:rPr lang="en-GB" sz="2800" dirty="0">
                <a:solidFill>
                  <a:schemeClr val="bg1"/>
                </a:solidFill>
              </a:rPr>
              <a:t>ШТА ЈЕ РЕГИОНАЛНИ САВЕТ</a:t>
            </a:r>
            <a:r>
              <a:rPr lang="sr-Cyrl-RS" sz="2800" dirty="0">
                <a:solidFill>
                  <a:schemeClr val="bg1"/>
                </a:solidFill>
              </a:rPr>
              <a:t>/ВЕЋЕ ЗА</a:t>
            </a:r>
            <a:r>
              <a:rPr lang="en-GB" sz="2800" dirty="0">
                <a:solidFill>
                  <a:schemeClr val="bg1"/>
                </a:solidFill>
              </a:rPr>
              <a:t> ВЕШТИН</a:t>
            </a:r>
            <a:r>
              <a:rPr lang="sr-Cyrl-RS" sz="2800" dirty="0">
                <a:solidFill>
                  <a:schemeClr val="bg1"/>
                </a:solidFill>
              </a:rPr>
              <a:t>Е</a:t>
            </a:r>
            <a:r>
              <a:rPr lang="en-GB" sz="2800" dirty="0">
                <a:solidFill>
                  <a:schemeClr val="bg1"/>
                </a:solidFill>
              </a:rPr>
              <a:t>?</a:t>
            </a:r>
          </a:p>
          <a:p>
            <a:pPr algn="l" rtl="0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2468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>
                <a:solidFill>
                  <a:srgbClr val="8A2061"/>
                </a:solidFill>
              </a:rPr>
              <a:t>ПРЕДНОСТИ РЕГИОНАЛНОГ САВЕТА ЗА ВЕШТИНЕ</a:t>
            </a: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algn="just" rtl="0">
              <a:lnSpc>
                <a:spcPts val="2440"/>
              </a:lnSpc>
            </a:pPr>
            <a:r>
              <a:rPr lang="en-GB" sz="2000" dirty="0" err="1">
                <a:solidFill>
                  <a:srgbClr val="404040"/>
                </a:solidFill>
              </a:rPr>
              <a:t>Ангажовањем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екстерних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en-GB" sz="2000" dirty="0" err="1">
                <a:solidFill>
                  <a:srgbClr val="404040"/>
                </a:solidFill>
              </a:rPr>
              <a:t>заинтересовани</a:t>
            </a:r>
            <a:r>
              <a:rPr lang="sr-Cyrl-RS" sz="2000" dirty="0">
                <a:solidFill>
                  <a:srgbClr val="404040"/>
                </a:solidFill>
              </a:rPr>
              <a:t>х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en-GB" sz="2000" dirty="0" err="1">
                <a:solidFill>
                  <a:srgbClr val="404040"/>
                </a:solidFill>
              </a:rPr>
              <a:t>страна</a:t>
            </a:r>
            <a:r>
              <a:rPr lang="en-GB" sz="2000" dirty="0">
                <a:solidFill>
                  <a:srgbClr val="404040"/>
                </a:solidFill>
              </a:rPr>
              <a:t>, високошколске институције </a:t>
            </a:r>
            <a:r>
              <a:rPr lang="en-GB" sz="2000" dirty="0" err="1">
                <a:solidFill>
                  <a:srgbClr val="404040"/>
                </a:solidFill>
              </a:rPr>
              <a:t>могу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да </a:t>
            </a:r>
            <a:r>
              <a:rPr lang="en-GB" sz="2000" dirty="0" err="1">
                <a:solidFill>
                  <a:srgbClr val="404040"/>
                </a:solidFill>
              </a:rPr>
              <a:t>по</a:t>
            </a:r>
            <a:r>
              <a:rPr lang="sr-Cyrl-RS" sz="2000" dirty="0">
                <a:solidFill>
                  <a:srgbClr val="404040"/>
                </a:solidFill>
              </a:rPr>
              <a:t>спеше</a:t>
            </a:r>
            <a:r>
              <a:rPr lang="en-GB" sz="2000" dirty="0">
                <a:solidFill>
                  <a:srgbClr val="404040"/>
                </a:solidFill>
              </a:rPr>
              <a:t> своју институционалну ефикасност, </a:t>
            </a:r>
            <a:r>
              <a:rPr lang="en-GB" sz="2000" dirty="0" err="1">
                <a:solidFill>
                  <a:srgbClr val="404040"/>
                </a:solidFill>
              </a:rPr>
              <a:t>подста</a:t>
            </a:r>
            <a:r>
              <a:rPr lang="sr-Cyrl-RS" sz="2000" dirty="0">
                <a:solidFill>
                  <a:srgbClr val="404040"/>
                </a:solidFill>
              </a:rPr>
              <a:t>кну </a:t>
            </a:r>
            <a:r>
              <a:rPr lang="en-GB" sz="2000" dirty="0" err="1">
                <a:solidFill>
                  <a:srgbClr val="404040"/>
                </a:solidFill>
              </a:rPr>
              <a:t>културу</a:t>
            </a:r>
            <a:r>
              <a:rPr lang="en-GB" sz="2000" dirty="0">
                <a:solidFill>
                  <a:srgbClr val="404040"/>
                </a:solidFill>
              </a:rPr>
              <a:t> сталног побољшања, </a:t>
            </a:r>
            <a:r>
              <a:rPr lang="en-GB" sz="2000" dirty="0" err="1">
                <a:solidFill>
                  <a:srgbClr val="404040"/>
                </a:solidFill>
              </a:rPr>
              <a:t>по</a:t>
            </a:r>
            <a:r>
              <a:rPr lang="sr-Cyrl-RS" sz="2000" dirty="0">
                <a:solidFill>
                  <a:srgbClr val="404040"/>
                </a:solidFill>
              </a:rPr>
              <a:t>дигну</a:t>
            </a:r>
            <a:r>
              <a:rPr lang="en-GB" sz="2000" dirty="0">
                <a:solidFill>
                  <a:srgbClr val="404040"/>
                </a:solidFill>
              </a:rPr>
              <a:t> репутацију и </a:t>
            </a:r>
            <a:r>
              <a:rPr lang="en-GB" sz="2000" dirty="0" err="1">
                <a:solidFill>
                  <a:srgbClr val="404040"/>
                </a:solidFill>
              </a:rPr>
              <a:t>доприне</a:t>
            </a:r>
            <a:r>
              <a:rPr lang="sr-Cyrl-RS" sz="2000" dirty="0">
                <a:solidFill>
                  <a:srgbClr val="404040"/>
                </a:solidFill>
              </a:rPr>
              <a:t>су</a:t>
            </a:r>
            <a:r>
              <a:rPr lang="en-GB" sz="2000" dirty="0">
                <a:solidFill>
                  <a:srgbClr val="404040"/>
                </a:solidFill>
              </a:rPr>
              <a:t> бољем </a:t>
            </a:r>
            <a:r>
              <a:rPr lang="en-GB" sz="2000" dirty="0" err="1">
                <a:solidFill>
                  <a:srgbClr val="404040"/>
                </a:solidFill>
              </a:rPr>
              <a:t>развоју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в</a:t>
            </a:r>
            <a:r>
              <a:rPr lang="en-GB" sz="2000" dirty="0" err="1">
                <a:solidFill>
                  <a:srgbClr val="404040"/>
                </a:solidFill>
              </a:rPr>
              <a:t>ештина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за </a:t>
            </a:r>
            <a:r>
              <a:rPr lang="en-GB" sz="2000" dirty="0">
                <a:solidFill>
                  <a:srgbClr val="404040"/>
                </a:solidFill>
              </a:rPr>
              <a:t>21. </a:t>
            </a:r>
            <a:r>
              <a:rPr lang="en-GB" sz="2000" dirty="0" err="1">
                <a:solidFill>
                  <a:srgbClr val="404040"/>
                </a:solidFill>
              </a:rPr>
              <a:t>век</a:t>
            </a:r>
            <a:r>
              <a:rPr lang="en-GB" sz="2000" dirty="0">
                <a:solidFill>
                  <a:srgbClr val="404040"/>
                </a:solidFill>
              </a:rPr>
              <a:t>. Савети могу да подстакну и олакшају сарадњу између просветних радника и </a:t>
            </a:r>
            <a:r>
              <a:rPr lang="sr-Cyrl-RS" sz="2000" dirty="0">
                <a:solidFill>
                  <a:srgbClr val="404040"/>
                </a:solidFill>
              </a:rPr>
              <a:t>привреде</a:t>
            </a:r>
            <a:r>
              <a:rPr lang="en-GB" sz="2000" dirty="0">
                <a:solidFill>
                  <a:srgbClr val="404040"/>
                </a:solidFill>
              </a:rPr>
              <a:t>, што </a:t>
            </a:r>
            <a:r>
              <a:rPr lang="en-GB" sz="2000" dirty="0" err="1">
                <a:solidFill>
                  <a:srgbClr val="404040"/>
                </a:solidFill>
              </a:rPr>
              <a:t>може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да доведе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en-GB" sz="2000" dirty="0" err="1">
                <a:solidFill>
                  <a:srgbClr val="404040"/>
                </a:solidFill>
              </a:rPr>
              <a:t>до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sr-Cyrl-RS" sz="2000" dirty="0">
                <a:solidFill>
                  <a:srgbClr val="404040"/>
                </a:solidFill>
              </a:rPr>
              <a:t>бољих</a:t>
            </a:r>
            <a:r>
              <a:rPr lang="en-GB" sz="2000" dirty="0">
                <a:solidFill>
                  <a:srgbClr val="404040"/>
                </a:solidFill>
              </a:rPr>
              <a:t> образовних резултата и иновативних наставних пракси. Неке од кључних предности укључују:</a:t>
            </a: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51D24"/>
                </a:solidFill>
              </a:rPr>
              <a:t>О</a:t>
            </a:r>
            <a:r>
              <a:rPr lang="sr-Cyrl-RS" sz="2000" dirty="0">
                <a:solidFill>
                  <a:srgbClr val="151D24"/>
                </a:solidFill>
              </a:rPr>
              <a:t>безбеђивање</a:t>
            </a:r>
            <a:r>
              <a:rPr lang="en-GB" sz="2000" dirty="0">
                <a:solidFill>
                  <a:srgbClr val="151D24"/>
                </a:solidFill>
              </a:rPr>
              <a:t> да наставни планови и програми високог образовања буду усклађени са </a:t>
            </a:r>
            <a:r>
              <a:rPr lang="en-GB" sz="2000" dirty="0" err="1">
                <a:solidFill>
                  <a:srgbClr val="151D24"/>
                </a:solidFill>
              </a:rPr>
              <a:t>тренутним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en-GB" sz="2000" dirty="0" err="1">
                <a:solidFill>
                  <a:srgbClr val="151D24"/>
                </a:solidFill>
              </a:rPr>
              <a:t>захтевима</a:t>
            </a:r>
            <a:r>
              <a:rPr lang="en-GB" sz="2000" dirty="0">
                <a:solidFill>
                  <a:srgbClr val="151D24"/>
                </a:solidFill>
              </a:rPr>
              <a:t> тржишта рада, пружајући студентима релевантне и </a:t>
            </a:r>
            <a:r>
              <a:rPr lang="en-GB" sz="2000" dirty="0" err="1">
                <a:solidFill>
                  <a:srgbClr val="151D24"/>
                </a:solidFill>
              </a:rPr>
              <a:t>тражене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en-GB" sz="2000" dirty="0" err="1">
                <a:solidFill>
                  <a:srgbClr val="151D24"/>
                </a:solidFill>
              </a:rPr>
              <a:t>вештине</a:t>
            </a:r>
            <a:r>
              <a:rPr lang="sr-Cyrl-RS" sz="2000" dirty="0">
                <a:solidFill>
                  <a:srgbClr val="151D24"/>
                </a:solidFill>
              </a:rPr>
              <a:t>;</a:t>
            </a:r>
            <a:endParaRPr lang="en-GB" sz="2000" dirty="0">
              <a:solidFill>
                <a:srgbClr val="151D24"/>
              </a:solidFill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51D24"/>
                </a:solidFill>
              </a:rPr>
              <a:t>Делујући као веза </a:t>
            </a:r>
            <a:r>
              <a:rPr lang="en-GB" sz="2000" dirty="0" err="1">
                <a:solidFill>
                  <a:srgbClr val="151D24"/>
                </a:solidFill>
              </a:rPr>
              <a:t>између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sr-Cyrl-RS" sz="2000" dirty="0">
                <a:solidFill>
                  <a:srgbClr val="151D24"/>
                </a:solidFill>
              </a:rPr>
              <a:t>институција високог образовања</a:t>
            </a:r>
            <a:r>
              <a:rPr lang="en-GB" sz="2000" dirty="0">
                <a:solidFill>
                  <a:srgbClr val="151D24"/>
                </a:solidFill>
              </a:rPr>
              <a:t> и тржишта рада, </a:t>
            </a:r>
            <a:r>
              <a:rPr lang="en-GB" sz="2000" dirty="0" err="1">
                <a:solidFill>
                  <a:srgbClr val="151D24"/>
                </a:solidFill>
              </a:rPr>
              <a:t>они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sr-Cyrl-RS" sz="2000" dirty="0">
                <a:solidFill>
                  <a:srgbClr val="151D24"/>
                </a:solidFill>
              </a:rPr>
              <a:t>резултирају јаснијим увидом привреде</a:t>
            </a:r>
            <a:r>
              <a:rPr lang="en-GB" sz="2000" dirty="0">
                <a:solidFill>
                  <a:srgbClr val="151D24"/>
                </a:solidFill>
              </a:rPr>
              <a:t> у </a:t>
            </a:r>
            <a:r>
              <a:rPr lang="en-GB" sz="2000" dirty="0" err="1">
                <a:solidFill>
                  <a:srgbClr val="151D24"/>
                </a:solidFill>
              </a:rPr>
              <a:t>образовну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en-GB" sz="2000" dirty="0" err="1">
                <a:solidFill>
                  <a:srgbClr val="151D24"/>
                </a:solidFill>
              </a:rPr>
              <a:t>сферу</a:t>
            </a:r>
            <a:r>
              <a:rPr lang="sr-Cyrl-RS" sz="2000" dirty="0">
                <a:solidFill>
                  <a:srgbClr val="151D24"/>
                </a:solidFill>
              </a:rPr>
              <a:t>;</a:t>
            </a:r>
            <a:endParaRPr lang="en-GB" sz="2000" dirty="0">
              <a:solidFill>
                <a:srgbClr val="151D24"/>
              </a:solidFill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151D24"/>
                </a:solidFill>
              </a:rPr>
              <a:t>Савет д</a:t>
            </a:r>
            <a:r>
              <a:rPr lang="en-GB" sz="2000" dirty="0" err="1">
                <a:solidFill>
                  <a:srgbClr val="151D24"/>
                </a:solidFill>
              </a:rPr>
              <a:t>оприн</a:t>
            </a:r>
            <a:r>
              <a:rPr lang="sr-Cyrl-RS" sz="2000" dirty="0">
                <a:solidFill>
                  <a:srgbClr val="151D24"/>
                </a:solidFill>
              </a:rPr>
              <a:t>оси</a:t>
            </a:r>
            <a:r>
              <a:rPr lang="en-GB" sz="2000" dirty="0">
                <a:solidFill>
                  <a:srgbClr val="151D24"/>
                </a:solidFill>
              </a:rPr>
              <a:t> прилагодљивости образовних програма сталним ажурирањем у складу са економским помацима и новим </a:t>
            </a:r>
            <a:r>
              <a:rPr lang="en-GB" sz="2000" dirty="0" err="1">
                <a:solidFill>
                  <a:srgbClr val="151D24"/>
                </a:solidFill>
              </a:rPr>
              <a:t>технолошким</a:t>
            </a:r>
            <a:r>
              <a:rPr lang="en-GB" sz="2000" dirty="0">
                <a:solidFill>
                  <a:srgbClr val="151D24"/>
                </a:solidFill>
              </a:rPr>
              <a:t> </a:t>
            </a:r>
            <a:r>
              <a:rPr lang="en-GB" sz="2000" dirty="0" err="1">
                <a:solidFill>
                  <a:srgbClr val="151D24"/>
                </a:solidFill>
              </a:rPr>
              <a:t>напретком</a:t>
            </a:r>
            <a:r>
              <a:rPr lang="sr-Cyrl-RS" sz="2000" dirty="0">
                <a:solidFill>
                  <a:srgbClr val="151D24"/>
                </a:solidFill>
              </a:rPr>
              <a:t>;</a:t>
            </a:r>
            <a:endParaRPr lang="en-GB" sz="2000" dirty="0">
              <a:solidFill>
                <a:srgbClr val="151D24"/>
              </a:solidFill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151D24"/>
                </a:solidFill>
              </a:rPr>
              <a:t>Мо</a:t>
            </a:r>
            <a:r>
              <a:rPr lang="sr-Cyrl-RS" sz="2000" dirty="0">
                <a:solidFill>
                  <a:srgbClr val="151D24"/>
                </a:solidFill>
              </a:rPr>
              <a:t>гу да помогну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регионима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 да стратешки планирају будуће потребе за радном снагом предвиђајући недостатак и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вишкове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вештина</a:t>
            </a:r>
            <a:r>
              <a:rPr lang="sr-Cyrl-RS" sz="2000" b="0" i="0" dirty="0">
                <a:solidFill>
                  <a:srgbClr val="151D24"/>
                </a:solidFill>
                <a:effectLst/>
              </a:rPr>
              <a:t>;</a:t>
            </a:r>
            <a:endParaRPr lang="en-GB" sz="2000" b="0" i="0" dirty="0">
              <a:solidFill>
                <a:srgbClr val="151D24"/>
              </a:solidFill>
              <a:effectLst/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151D24"/>
                </a:solidFill>
              </a:rPr>
              <a:t>Подржавају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 едукаторе у разумевању и примени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најновијих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 </a:t>
            </a:r>
            <a:r>
              <a:rPr lang="sr-Cyrl-RS" sz="2000" b="0" i="0" dirty="0">
                <a:solidFill>
                  <a:srgbClr val="151D24"/>
                </a:solidFill>
                <a:effectLst/>
              </a:rPr>
              <a:t>привредних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стандарда</a:t>
            </a:r>
            <a:r>
              <a:rPr lang="sr-Cyrl-RS" sz="2000" b="0" i="0" dirty="0">
                <a:solidFill>
                  <a:srgbClr val="151D24"/>
                </a:solidFill>
                <a:effectLst/>
              </a:rPr>
              <a:t> 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и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пракси</a:t>
            </a:r>
            <a:r>
              <a:rPr lang="en-GB" sz="2000" b="0" i="0" dirty="0">
                <a:solidFill>
                  <a:srgbClr val="151D24"/>
                </a:solidFill>
                <a:effectLst/>
              </a:rPr>
              <a:t> у</a:t>
            </a:r>
            <a:r>
              <a:rPr lang="sr-Cyrl-RS" sz="2000" b="0" i="0" dirty="0">
                <a:solidFill>
                  <a:srgbClr val="151D24"/>
                </a:solidFill>
                <a:effectLst/>
              </a:rPr>
              <a:t> </a:t>
            </a:r>
            <a:r>
              <a:rPr lang="en-GB" sz="2000" b="0" i="0" dirty="0" err="1">
                <a:solidFill>
                  <a:srgbClr val="151D24"/>
                </a:solidFill>
                <a:effectLst/>
              </a:rPr>
              <a:t>настав</a:t>
            </a:r>
            <a:r>
              <a:rPr lang="sr-Cyrl-RS" sz="2000" b="0" i="0" dirty="0">
                <a:solidFill>
                  <a:srgbClr val="151D24"/>
                </a:solidFill>
                <a:effectLst/>
              </a:rPr>
              <a:t>и</a:t>
            </a:r>
            <a:r>
              <a:rPr lang="sr-Cyrl-RS" sz="2000" dirty="0">
                <a:solidFill>
                  <a:srgbClr val="151D24"/>
                </a:solidFill>
              </a:rPr>
              <a:t>;</a:t>
            </a:r>
            <a:endParaRPr lang="en-GB" sz="2000" b="0" i="0" dirty="0">
              <a:solidFill>
                <a:srgbClr val="151D24"/>
              </a:solidFill>
              <a:effectLst/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40404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2" y="510364"/>
            <a:ext cx="6289854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GB" sz="2200" b="1" dirty="0">
                <a:solidFill>
                  <a:srgbClr val="8A2061"/>
                </a:solidFill>
              </a:rPr>
              <a:t>ПРЕДНОСТИ РЕГИОНАЛНОГ САВЕТА ЗА ВЕШТИНЕ</a:t>
            </a:r>
          </a:p>
          <a:p>
            <a:pPr rtl="0">
              <a:lnSpc>
                <a:spcPts val="2440"/>
              </a:lnSpc>
            </a:pPr>
            <a:endParaRPr lang="en-GB" sz="2200" dirty="0">
              <a:solidFill>
                <a:srgbClr val="404040"/>
              </a:solidFill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151D24"/>
                </a:solidFill>
                <a:latin typeface="Söhne"/>
              </a:rPr>
              <a:t>м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оже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да допринесе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укупном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економском развоју региона, обезбеђујући да предузећа имају приступ квалификованој СТЕМ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радној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снази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;</a:t>
            </a:r>
            <a:endParaRPr lang="en-GB" sz="2400" b="0" i="0" dirty="0">
              <a:solidFill>
                <a:srgbClr val="151D24"/>
              </a:solidFill>
              <a:effectLst/>
              <a:latin typeface="Söhne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151D24"/>
                </a:solidFill>
                <a:latin typeface="Söhne"/>
              </a:rPr>
              <a:t>м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оже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да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обезбеди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sr-Cyrl-RS" sz="2400" dirty="0">
                <a:solidFill>
                  <a:srgbClr val="151D24"/>
                </a:solidFill>
                <a:latin typeface="Söhne"/>
              </a:rPr>
              <a:t>лидерство на пољу 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финансирањ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а развоја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вештина и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приоритет</a:t>
            </a:r>
            <a:r>
              <a:rPr lang="sr-Cyrl-RS" sz="2400" dirty="0">
                <a:solidFill>
                  <a:srgbClr val="151D24"/>
                </a:solidFill>
                <a:latin typeface="Söhne"/>
              </a:rPr>
              <a:t>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у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образовању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;</a:t>
            </a:r>
            <a:endParaRPr lang="en-GB" sz="2400" b="0" i="0" dirty="0">
              <a:solidFill>
                <a:srgbClr val="151D24"/>
              </a:solidFill>
              <a:effectLst/>
              <a:latin typeface="Söhne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rgbClr val="151D24"/>
                </a:solidFill>
                <a:latin typeface="Söhne"/>
              </a:rPr>
              <a:t>игра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улогу у одржавању квалитета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образовања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о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безбеђујући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да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обука која се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пружа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буде 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у складу са академским и 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привредним</a:t>
            </a:r>
            <a:r>
              <a:rPr lang="en-GB" sz="2400" b="0" i="0" dirty="0">
                <a:solidFill>
                  <a:srgbClr val="151D24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151D24"/>
                </a:solidFill>
                <a:effectLst/>
                <a:latin typeface="Söhne"/>
              </a:rPr>
              <a:t>стандардима</a:t>
            </a:r>
            <a:r>
              <a:rPr lang="sr-Cyrl-RS" sz="2400" b="0" i="0" dirty="0">
                <a:solidFill>
                  <a:srgbClr val="151D24"/>
                </a:solidFill>
                <a:effectLst/>
                <a:latin typeface="Söhne"/>
              </a:rPr>
              <a:t>.</a:t>
            </a:r>
            <a:endParaRPr lang="en-GB" sz="2400" dirty="0">
              <a:solidFill>
                <a:srgbClr val="151D24"/>
              </a:solidFill>
              <a:latin typeface="Söhne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GB" sz="2400" b="0" i="0" dirty="0">
              <a:solidFill>
                <a:srgbClr val="151D24"/>
              </a:solidFill>
              <a:effectLst/>
              <a:latin typeface="Söhne"/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151D24"/>
              </a:solidFill>
            </a:endParaRPr>
          </a:p>
          <a:p>
            <a:pPr algn="l" rtl="0">
              <a:lnSpc>
                <a:spcPts val="2440"/>
              </a:lnSpc>
            </a:pPr>
            <a:endParaRPr lang="en-GB" sz="2200" dirty="0">
              <a:solidFill>
                <a:srgbClr val="40404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D16F6A21-FC6A-47D2-AA2A-6A925B98F6C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21084" r="21084"/>
          <a:stretch/>
        </p:blipFill>
        <p:spPr>
          <a:xfrm>
            <a:off x="7758260" y="-3203"/>
            <a:ext cx="4433743" cy="6861204"/>
          </a:xfrm>
        </p:spPr>
      </p:pic>
    </p:spTree>
    <p:extLst>
      <p:ext uri="{BB962C8B-B14F-4D97-AF65-F5344CB8AC3E}">
        <p14:creationId xmlns:p14="http://schemas.microsoft.com/office/powerpoint/2010/main" val="301394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8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24860" y="1181781"/>
            <a:ext cx="8999499" cy="3731669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dirty="0"/>
              <a:t>Ангажовање заинтересованих страна </a:t>
            </a:r>
            <a:r>
              <a:rPr lang="en-GB" sz="2000" dirty="0" err="1"/>
              <a:t>може</a:t>
            </a:r>
            <a:r>
              <a:rPr lang="en-GB" sz="2000" dirty="0"/>
              <a:t> д</a:t>
            </a:r>
            <a:r>
              <a:rPr lang="sr-Cyrl-RS" sz="2000" dirty="0"/>
              <a:t>а доведе</a:t>
            </a:r>
            <a:r>
              <a:rPr lang="en-GB" sz="2000" dirty="0"/>
              <a:t> до побољшања образовних исхода. Активно ангажовање заинтересованих </a:t>
            </a:r>
            <a:r>
              <a:rPr lang="en-GB" sz="2000" dirty="0" err="1"/>
              <a:t>страна</a:t>
            </a:r>
            <a:r>
              <a:rPr lang="en-GB" sz="2000" dirty="0"/>
              <a:t> о</a:t>
            </a:r>
            <a:r>
              <a:rPr lang="sr-Cyrl-RS" sz="2000" dirty="0"/>
              <a:t>безбеђује</a:t>
            </a:r>
            <a:r>
              <a:rPr lang="en-GB" sz="2000" dirty="0"/>
              <a:t> да високошколске </a:t>
            </a:r>
            <a:r>
              <a:rPr lang="en-GB" sz="2000" dirty="0" err="1"/>
              <a:t>установе</a:t>
            </a:r>
            <a:r>
              <a:rPr lang="en-GB" sz="2000" dirty="0"/>
              <a:t> </a:t>
            </a:r>
            <a:r>
              <a:rPr lang="sr-Cyrl-RS" sz="2000" dirty="0"/>
              <a:t>имају слуха за</a:t>
            </a:r>
            <a:r>
              <a:rPr lang="en-GB" sz="2000" dirty="0"/>
              <a:t> потребе друштва, индустрије и привреде.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/>
              <a:t>Ангажовање заинтересованих страна се односи на процес којим организација укључује људе на које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sr-Cyrl-RS" sz="2000" dirty="0"/>
              <a:t>да утичу</a:t>
            </a:r>
            <a:r>
              <a:rPr lang="en-GB" sz="2000" dirty="0"/>
              <a:t> одлуке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доноси</a:t>
            </a:r>
            <a:r>
              <a:rPr lang="sr-Cyrl-RS" sz="2000" dirty="0"/>
              <a:t>,</a:t>
            </a:r>
            <a:r>
              <a:rPr lang="en-GB" sz="2000" dirty="0"/>
              <a:t> </a:t>
            </a:r>
            <a:r>
              <a:rPr lang="en-GB" sz="2000" dirty="0" err="1"/>
              <a:t>или</a:t>
            </a:r>
            <a:r>
              <a:rPr lang="en-GB" sz="2000" dirty="0"/>
              <a:t> </a:t>
            </a:r>
            <a:r>
              <a:rPr lang="sr-Cyrl-RS" sz="2000" dirty="0"/>
              <a:t>који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sr-Cyrl-RS" sz="2000" dirty="0"/>
              <a:t>да утичу</a:t>
            </a:r>
            <a:r>
              <a:rPr lang="en-GB" sz="2000" dirty="0"/>
              <a:t> на спровођење њених одлука.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/>
              <a:t>Ангажовање заинтересованих страна доноси многе предности високошколским установама:</a:t>
            </a:r>
          </a:p>
          <a:p>
            <a:pPr algn="l" rtl="0">
              <a:lnSpc>
                <a:spcPts val="2440"/>
              </a:lnSpc>
            </a:pP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Институционална</a:t>
            </a:r>
            <a:r>
              <a:rPr lang="en-GB" sz="2000" dirty="0"/>
              <a:t> </a:t>
            </a:r>
            <a:r>
              <a:rPr lang="en-GB" sz="2000" dirty="0" err="1"/>
              <a:t>еф</a:t>
            </a:r>
            <a:r>
              <a:rPr lang="sr-Cyrl-RS" sz="2000" dirty="0"/>
              <a:t>ективност</a:t>
            </a:r>
            <a:r>
              <a:rPr lang="en-GB" sz="2000" dirty="0"/>
              <a:t> и </a:t>
            </a:r>
            <a:r>
              <a:rPr lang="sr-Cyrl-RS" sz="2000" dirty="0"/>
              <a:t>квалитетније</a:t>
            </a:r>
            <a:r>
              <a:rPr lang="en-GB" sz="2000" dirty="0"/>
              <a:t> доношење одлука узимајући у обзир различите перспективе заинтересованих страна у </a:t>
            </a:r>
            <a:r>
              <a:rPr lang="en-GB" sz="2000" dirty="0" err="1"/>
              <a:t>образовном</a:t>
            </a:r>
            <a:r>
              <a:rPr lang="en-GB" sz="2000" dirty="0"/>
              <a:t> </a:t>
            </a:r>
            <a:r>
              <a:rPr lang="en-GB" sz="2000" dirty="0" err="1"/>
              <a:t>екосистему</a:t>
            </a:r>
            <a:r>
              <a:rPr lang="sr-Cyrl-RS" sz="2000" dirty="0"/>
              <a:t>;</a:t>
            </a: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Култура </a:t>
            </a:r>
            <a:r>
              <a:rPr lang="en-GB" sz="2000" dirty="0" err="1"/>
              <a:t>сталног</a:t>
            </a:r>
            <a:r>
              <a:rPr lang="en-GB" sz="2000" dirty="0"/>
              <a:t> </a:t>
            </a:r>
            <a:r>
              <a:rPr lang="en-GB" sz="2000" dirty="0" err="1"/>
              <a:t>побољшања</a:t>
            </a:r>
            <a:r>
              <a:rPr lang="sr-Cyrl-RS" sz="2000" dirty="0"/>
              <a:t> - с</a:t>
            </a:r>
            <a:r>
              <a:rPr lang="en-GB" sz="2000" dirty="0" err="1"/>
              <a:t>талне</a:t>
            </a:r>
            <a:r>
              <a:rPr lang="en-GB" sz="2000" dirty="0"/>
              <a:t> повратне спреге </a:t>
            </a:r>
            <a:r>
              <a:rPr lang="en-GB" sz="2000" dirty="0" err="1"/>
              <a:t>између</a:t>
            </a:r>
            <a:r>
              <a:rPr lang="en-GB" sz="2000" dirty="0"/>
              <a:t> </a:t>
            </a:r>
            <a:r>
              <a:rPr lang="sr-Cyrl-RS" sz="2000" dirty="0"/>
              <a:t>високошколских установа</a:t>
            </a:r>
            <a:r>
              <a:rPr lang="en-GB" sz="2000" dirty="0"/>
              <a:t> и заинтересованих страна воде ка сталном унапређењу наставе и учења.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l" rtl="0">
              <a:lnSpc>
                <a:spcPts val="2440"/>
              </a:lnSpc>
            </a:pPr>
            <a:endParaRPr lang="en-GB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18883" y="226828"/>
            <a:ext cx="7973786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sr-Cyrl-RS" sz="3200" dirty="0">
                <a:solidFill>
                  <a:schemeClr val="bg1"/>
                </a:solidFill>
              </a:rPr>
              <a:t>А</a:t>
            </a:r>
            <a:r>
              <a:rPr lang="en-US" sz="3200" dirty="0" err="1">
                <a:solidFill>
                  <a:schemeClr val="bg1"/>
                </a:solidFill>
              </a:rPr>
              <a:t>нгажовање</a:t>
            </a:r>
            <a:r>
              <a:rPr lang="en-US" sz="3200" dirty="0">
                <a:solidFill>
                  <a:schemeClr val="bg1"/>
                </a:solidFill>
              </a:rPr>
              <a:t> заинтересованих страна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01544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>
                <a:solidFill>
                  <a:srgbClr val="8A2061"/>
                </a:solidFill>
              </a:rPr>
              <a:t>Променљиви </a:t>
            </a:r>
            <a:r>
              <a:rPr lang="en-GB" sz="2000" b="1" dirty="0" err="1">
                <a:solidFill>
                  <a:srgbClr val="8A2061"/>
                </a:solidFill>
              </a:rPr>
              <a:t>пејзаж</a:t>
            </a:r>
            <a:r>
              <a:rPr lang="en-GB" sz="2000" b="1" dirty="0">
                <a:solidFill>
                  <a:srgbClr val="8A2061"/>
                </a:solidFill>
              </a:rPr>
              <a:t> </a:t>
            </a:r>
            <a:r>
              <a:rPr lang="en-GB" sz="2000" b="1" dirty="0" err="1">
                <a:solidFill>
                  <a:srgbClr val="8A2061"/>
                </a:solidFill>
              </a:rPr>
              <a:t>високог</a:t>
            </a:r>
            <a:r>
              <a:rPr lang="en-GB" sz="2000" b="1" dirty="0">
                <a:solidFill>
                  <a:srgbClr val="8A2061"/>
                </a:solidFill>
              </a:rPr>
              <a:t> </a:t>
            </a:r>
            <a:r>
              <a:rPr lang="en-GB" sz="2000" b="1" dirty="0" err="1">
                <a:solidFill>
                  <a:srgbClr val="8A2061"/>
                </a:solidFill>
              </a:rPr>
              <a:t>образовања</a:t>
            </a:r>
            <a:r>
              <a:rPr lang="sr-Cyrl-RS" sz="2000" b="1" dirty="0">
                <a:solidFill>
                  <a:srgbClr val="8A2061"/>
                </a:solidFill>
              </a:rPr>
              <a:t> у СТЕМ областима</a:t>
            </a:r>
            <a:endParaRPr lang="en-GB" sz="20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r>
              <a:rPr lang="en-GB" sz="2000" dirty="0"/>
              <a:t>У контексту ангажовања заинтересованих страна, важно је </a:t>
            </a:r>
            <a:r>
              <a:rPr lang="en-GB" sz="2000" dirty="0" err="1"/>
              <a:t>препознати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sr-Cyrl-RS" sz="2000" dirty="0"/>
              <a:t> </a:t>
            </a:r>
            <a:r>
              <a:rPr lang="en-GB" sz="2000" dirty="0" err="1"/>
              <a:t>високо</a:t>
            </a:r>
            <a:r>
              <a:rPr lang="en-GB" sz="2000" dirty="0"/>
              <a:t> </a:t>
            </a:r>
            <a:r>
              <a:rPr lang="en-GB" sz="2000" dirty="0" err="1"/>
              <a:t>образовање</a:t>
            </a:r>
            <a:r>
              <a:rPr lang="sr-Cyrl-RS" sz="2000" dirty="0"/>
              <a:t> у СТЕМ обласима</a:t>
            </a:r>
            <a:r>
              <a:rPr lang="en-GB" sz="2000" dirty="0"/>
              <a:t> пролази кроз трансформацију вођену брзим технолошким напретком и променљивим економским захтевима. </a:t>
            </a:r>
            <a:r>
              <a:rPr lang="sr-Cyrl-RS" sz="2000" dirty="0"/>
              <a:t>Ево кратког осврта на ове </a:t>
            </a:r>
            <a:r>
              <a:rPr lang="en-GB" sz="2000" dirty="0" err="1"/>
              <a:t>промен</a:t>
            </a:r>
            <a:r>
              <a:rPr lang="sr-Cyrl-RS" sz="2000" dirty="0"/>
              <a:t>е</a:t>
            </a:r>
            <a:r>
              <a:rPr lang="en-GB" sz="2000" dirty="0"/>
              <a:t>: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с</a:t>
            </a:r>
            <a:r>
              <a:rPr lang="en-GB" sz="2000" dirty="0" err="1"/>
              <a:t>ве</a:t>
            </a:r>
            <a:r>
              <a:rPr lang="en-GB" sz="2000" dirty="0"/>
              <a:t> већи фокус на интердисциплинарне студије и интеграцију дигиталних алата за побољшање способности учења и </a:t>
            </a:r>
            <a:r>
              <a:rPr lang="en-GB" sz="2000" dirty="0" err="1"/>
              <a:t>истраживања</a:t>
            </a:r>
            <a:r>
              <a:rPr lang="sr-Cyrl-RS" sz="2000" dirty="0"/>
              <a:t>;</a:t>
            </a:r>
            <a:endParaRPr lang="en-GB" sz="2000" dirty="0"/>
          </a:p>
          <a:p>
            <a:pPr marL="342900" indent="-342900" algn="just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н</a:t>
            </a:r>
            <a:r>
              <a:rPr lang="en-GB" sz="2000" dirty="0" err="1"/>
              <a:t>ове</a:t>
            </a:r>
            <a:r>
              <a:rPr lang="en-GB" sz="2000" dirty="0"/>
              <a:t> области попут науке о подацима, вештачке интелигенције и обновљиве енергије постају саставни </a:t>
            </a:r>
            <a:r>
              <a:rPr lang="en-GB" sz="2000" dirty="0" err="1"/>
              <a:t>делови</a:t>
            </a:r>
            <a:r>
              <a:rPr lang="en-GB" sz="2000" dirty="0"/>
              <a:t> </a:t>
            </a:r>
            <a:r>
              <a:rPr lang="en-GB" sz="2000" dirty="0" err="1"/>
              <a:t>наставних</a:t>
            </a:r>
            <a:r>
              <a:rPr lang="en-GB" sz="2000" dirty="0"/>
              <a:t> планова и </a:t>
            </a:r>
            <a:r>
              <a:rPr lang="en-GB" sz="2000" dirty="0" err="1"/>
              <a:t>програма</a:t>
            </a:r>
            <a:r>
              <a:rPr lang="sr-Cyrl-RS" sz="2000" dirty="0"/>
              <a:t> у </a:t>
            </a:r>
            <a:r>
              <a:rPr lang="en-GB" sz="2000" dirty="0"/>
              <a:t>СТЕМ</a:t>
            </a:r>
            <a:r>
              <a:rPr lang="sr-Cyrl-RS" sz="2000" dirty="0"/>
              <a:t> областима;</a:t>
            </a: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о</a:t>
            </a:r>
            <a:r>
              <a:rPr lang="en-GB" sz="2000" dirty="0" err="1"/>
              <a:t>бразовне</a:t>
            </a:r>
            <a:r>
              <a:rPr lang="en-GB" sz="2000" dirty="0"/>
              <a:t> институције стављају нагласак на искуствено учење, сарадњу у </a:t>
            </a:r>
            <a:r>
              <a:rPr lang="sr-Cyrl-RS" sz="2000" dirty="0"/>
              <a:t>привреди</a:t>
            </a:r>
            <a:r>
              <a:rPr lang="en-GB" sz="2000" dirty="0"/>
              <a:t> и учење засновано на пројектима како би </a:t>
            </a:r>
            <a:r>
              <a:rPr lang="en-GB" sz="2000" dirty="0" err="1"/>
              <a:t>припремиле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за практичне </a:t>
            </a:r>
            <a:r>
              <a:rPr lang="en-GB" sz="2000" dirty="0" err="1"/>
              <a:t>изазове</a:t>
            </a:r>
            <a:r>
              <a:rPr lang="en-GB" sz="2000" dirty="0"/>
              <a:t> </a:t>
            </a:r>
            <a:r>
              <a:rPr lang="sr-Cyrl-RS" sz="2000" dirty="0"/>
              <a:t>на тржишту радне снаге;</a:t>
            </a: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п</a:t>
            </a:r>
            <a:r>
              <a:rPr lang="en-GB" sz="2000" dirty="0" err="1"/>
              <a:t>релазак</a:t>
            </a:r>
            <a:r>
              <a:rPr lang="en-GB" sz="2000" dirty="0"/>
              <a:t> на колаборативно и интерактивно окружење за учење, </a:t>
            </a:r>
            <a:r>
              <a:rPr lang="sr-Cyrl-RS" sz="2000" dirty="0"/>
              <a:t>помогнуто </a:t>
            </a:r>
            <a:r>
              <a:rPr lang="en-GB" sz="2000" dirty="0" err="1"/>
              <a:t>технолошким</a:t>
            </a:r>
            <a:r>
              <a:rPr lang="en-GB" sz="2000" dirty="0"/>
              <a:t> </a:t>
            </a:r>
            <a:r>
              <a:rPr lang="en-GB" sz="2000" dirty="0" err="1"/>
              <a:t>напретком</a:t>
            </a:r>
            <a:r>
              <a:rPr lang="sr-Cyrl-RS" sz="2000" dirty="0"/>
              <a:t>;</a:t>
            </a:r>
            <a:endParaRPr lang="en-GB" sz="2000" dirty="0"/>
          </a:p>
          <a:p>
            <a:pPr marL="342900" indent="-342900" algn="just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у</a:t>
            </a:r>
            <a:r>
              <a:rPr lang="en-GB" sz="2000" dirty="0" err="1"/>
              <a:t>лога</a:t>
            </a:r>
            <a:r>
              <a:rPr lang="en-GB" sz="2000" dirty="0"/>
              <a:t> </a:t>
            </a:r>
            <a:r>
              <a:rPr lang="sr-Cyrl-RS" sz="2000" dirty="0"/>
              <a:t>„</a:t>
            </a:r>
            <a:r>
              <a:rPr lang="en-GB" sz="2000" dirty="0" err="1"/>
              <a:t>онлајн</a:t>
            </a:r>
            <a:r>
              <a:rPr lang="en-US" sz="2000" dirty="0"/>
              <a:t>”</a:t>
            </a:r>
            <a:r>
              <a:rPr lang="en-GB" sz="2000" dirty="0"/>
              <a:t> и хибридних модела учења се шири, нудећи већу флексибилност и </a:t>
            </a:r>
            <a:r>
              <a:rPr lang="en-GB" sz="2000" dirty="0" err="1"/>
              <a:t>приступ</a:t>
            </a:r>
            <a:r>
              <a:rPr lang="en-GB" sz="2000" dirty="0"/>
              <a:t> </a:t>
            </a:r>
            <a:r>
              <a:rPr lang="en-GB" sz="2000" dirty="0" err="1"/>
              <a:t>образовању</a:t>
            </a:r>
            <a:r>
              <a:rPr lang="sr-Cyrl-RS" sz="2000" dirty="0"/>
              <a:t> у </a:t>
            </a:r>
            <a:r>
              <a:rPr lang="en-GB" sz="2000" dirty="0"/>
              <a:t>СТЕМ </a:t>
            </a:r>
            <a:r>
              <a:rPr lang="sr-Cyrl-RS" sz="2000" dirty="0"/>
              <a:t>областима;</a:t>
            </a: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о</a:t>
            </a:r>
            <a:r>
              <a:rPr lang="en-GB" sz="2000" dirty="0" err="1"/>
              <a:t>бразовање</a:t>
            </a:r>
            <a:r>
              <a:rPr lang="sr-Cyrl-RS" sz="2000" dirty="0"/>
              <a:t> у СТЕМ областима</a:t>
            </a:r>
            <a:r>
              <a:rPr lang="en-GB" sz="2000" dirty="0"/>
              <a:t> такође постаје све инклузивније, са иницијативама за подршку разноликости у родној, културној и социо-економској средини у СТЕМ </a:t>
            </a:r>
            <a:r>
              <a:rPr lang="en-GB" sz="2000" dirty="0" err="1"/>
              <a:t>областима</a:t>
            </a:r>
            <a:r>
              <a:rPr lang="sr-Cyrl-RS" sz="2000" dirty="0"/>
              <a:t>;</a:t>
            </a:r>
            <a:endParaRPr lang="en-GB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000" dirty="0"/>
              <a:t>привреда</a:t>
            </a:r>
            <a:r>
              <a:rPr lang="en-GB" sz="2000" dirty="0"/>
              <a:t> захтева да високо образовање </a:t>
            </a:r>
            <a:r>
              <a:rPr lang="en-GB" sz="2000" dirty="0" err="1"/>
              <a:t>не</a:t>
            </a:r>
            <a:r>
              <a:rPr lang="en-GB" sz="2000" dirty="0"/>
              <a:t> </a:t>
            </a:r>
            <a:r>
              <a:rPr lang="en-GB" sz="2000" dirty="0" err="1"/>
              <a:t>сам</a:t>
            </a:r>
            <a:r>
              <a:rPr lang="sr-Cyrl-RS" sz="2000" dirty="0"/>
              <a:t>о</a:t>
            </a:r>
            <a:r>
              <a:rPr lang="en-GB" sz="2000" dirty="0"/>
              <a:t> преноси знање </a:t>
            </a:r>
            <a:r>
              <a:rPr lang="en-GB" sz="2000" dirty="0" err="1"/>
              <a:t>већ</a:t>
            </a:r>
            <a:r>
              <a:rPr lang="en-GB" sz="2000" dirty="0"/>
              <a:t> и развија критичко мишљење, решавање проблема и прилагодљивост.</a:t>
            </a:r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7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2295954AF1042ACC23876AF319FBF" ma:contentTypeVersion="16" ma:contentTypeDescription="Create a new document." ma:contentTypeScope="" ma:versionID="f28d89e83c69f0a3c9d560bcfccc4c52">
  <xsd:schema xmlns:xsd="http://www.w3.org/2001/XMLSchema" xmlns:xs="http://www.w3.org/2001/XMLSchema" xmlns:p="http://schemas.microsoft.com/office/2006/metadata/properties" xmlns:ns2="1e5ca055-2fcb-431f-9f0c-13148e81002f" xmlns:ns3="478cfa9a-b818-4e35-b564-971bd04e2ab8" targetNamespace="http://schemas.microsoft.com/office/2006/metadata/properties" ma:root="true" ma:fieldsID="d7a1d0ac65e731a00ee01e87b2778442" ns2:_="" ns3:_="">
    <xsd:import namespace="1e5ca055-2fcb-431f-9f0c-13148e81002f"/>
    <xsd:import namespace="478cfa9a-b818-4e35-b564-971bd04e2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a055-2fcb-431f-9f0c-13148e8100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32bf106-b365-443e-bdf9-9561cb4f3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cfa9a-b818-4e35-b564-971bd04e2a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516d3d-1bfe-44fe-867d-95fe1bd01696}" ma:internalName="TaxCatchAll" ma:showField="CatchAllData" ma:web="478cfa9a-b818-4e35-b564-971bd04e2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e5ca055-2fcb-431f-9f0c-13148e81002f" xsi:nil="true"/>
    <lcf76f155ced4ddcb4097134ff3c332f xmlns="1e5ca055-2fcb-431f-9f0c-13148e81002f">
      <Terms xmlns="http://schemas.microsoft.com/office/infopath/2007/PartnerControls"/>
    </lcf76f155ced4ddcb4097134ff3c332f>
    <TaxCatchAll xmlns="478cfa9a-b818-4e35-b564-971bd04e2ab8" xsi:nil="true"/>
  </documentManagement>
</p:properties>
</file>

<file path=customXml/itemProps1.xml><?xml version="1.0" encoding="utf-8"?>
<ds:datastoreItem xmlns:ds="http://schemas.openxmlformats.org/officeDocument/2006/customXml" ds:itemID="{72CE1844-5E4C-4B25-9EDD-D183B8FD6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ca055-2fcb-431f-9f0c-13148e81002f"/>
    <ds:schemaRef ds:uri="478cfa9a-b818-4e35-b564-971bd04e2a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9AD2B3-D789-4FC7-A14D-89ADA76B73A8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e5ca055-2fcb-431f-9f0c-13148e81002f"/>
    <ds:schemaRef ds:uri="http://purl.org/dc/dcmitype/"/>
    <ds:schemaRef ds:uri="http://schemas.openxmlformats.org/package/2006/metadata/core-properties"/>
    <ds:schemaRef ds:uri="http://purl.org/dc/elements/1.1/"/>
    <ds:schemaRef ds:uri="478cfa9a-b818-4e35-b564-971bd04e2ab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11855</TotalTime>
  <Words>6034</Words>
  <Application>Microsoft Office PowerPoint</Application>
  <PresentationFormat>Widescreen</PresentationFormat>
  <Paragraphs>433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EC Square Sans Regular</vt:lpstr>
      <vt:lpstr>Montserrat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Voja</cp:lastModifiedBy>
  <cp:revision>546</cp:revision>
  <dcterms:created xsi:type="dcterms:W3CDTF">2021-06-15T11:45:52Z</dcterms:created>
  <dcterms:modified xsi:type="dcterms:W3CDTF">2024-06-16T00:39:40Z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0x010100F3D2295954AF1042ACC23876AF319FBF</vt:lpwstr>
  </property>
</Properties>
</file>