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1"/>
  </p:notesMasterIdLst>
  <p:handoutMasterIdLst>
    <p:handoutMasterId r:id="rId52"/>
  </p:handoutMasterIdLst>
  <p:sldIdLst>
    <p:sldId id="690" r:id="rId5"/>
    <p:sldId id="695" r:id="rId6"/>
    <p:sldId id="734" r:id="rId7"/>
    <p:sldId id="733" r:id="rId8"/>
    <p:sldId id="678" r:id="rId9"/>
    <p:sldId id="744" r:id="rId10"/>
    <p:sldId id="699" r:id="rId11"/>
    <p:sldId id="731" r:id="rId12"/>
    <p:sldId id="738" r:id="rId13"/>
    <p:sldId id="739" r:id="rId14"/>
    <p:sldId id="743" r:id="rId15"/>
    <p:sldId id="735" r:id="rId16"/>
    <p:sldId id="741" r:id="rId17"/>
    <p:sldId id="745" r:id="rId18"/>
    <p:sldId id="763" r:id="rId19"/>
    <p:sldId id="742" r:id="rId20"/>
    <p:sldId id="764" r:id="rId21"/>
    <p:sldId id="747" r:id="rId22"/>
    <p:sldId id="746" r:id="rId23"/>
    <p:sldId id="768" r:id="rId24"/>
    <p:sldId id="728" r:id="rId25"/>
    <p:sldId id="737" r:id="rId26"/>
    <p:sldId id="727" r:id="rId27"/>
    <p:sldId id="694" r:id="rId28"/>
    <p:sldId id="696" r:id="rId29"/>
    <p:sldId id="750" r:id="rId30"/>
    <p:sldId id="751" r:id="rId31"/>
    <p:sldId id="752" r:id="rId32"/>
    <p:sldId id="753" r:id="rId33"/>
    <p:sldId id="749" r:id="rId34"/>
    <p:sldId id="748" r:id="rId35"/>
    <p:sldId id="765" r:id="rId36"/>
    <p:sldId id="766" r:id="rId37"/>
    <p:sldId id="767" r:id="rId38"/>
    <p:sldId id="759" r:id="rId39"/>
    <p:sldId id="756" r:id="rId40"/>
    <p:sldId id="769" r:id="rId41"/>
    <p:sldId id="754" r:id="rId42"/>
    <p:sldId id="755" r:id="rId43"/>
    <p:sldId id="757" r:id="rId44"/>
    <p:sldId id="761" r:id="rId45"/>
    <p:sldId id="770" r:id="rId46"/>
    <p:sldId id="758" r:id="rId47"/>
    <p:sldId id="762" r:id="rId48"/>
    <p:sldId id="771" r:id="rId49"/>
    <p:sldId id="677" r:id="rId50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061"/>
    <a:srgbClr val="60A9DD"/>
    <a:srgbClr val="151D24"/>
    <a:srgbClr val="404040"/>
    <a:srgbClr val="1C1442"/>
    <a:srgbClr val="AD4097"/>
    <a:srgbClr val="186BA8"/>
    <a:srgbClr val="305C6F"/>
    <a:srgbClr val="7C946D"/>
    <a:srgbClr val="005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70" autoAdjust="0"/>
    <p:restoredTop sz="93978"/>
  </p:normalViewPr>
  <p:slideViewPr>
    <p:cSldViewPr snapToGrid="0" snapToObjects="1">
      <p:cViewPr varScale="1">
        <p:scale>
          <a:sx n="87" d="100"/>
          <a:sy n="87" d="100"/>
        </p:scale>
        <p:origin x="114" y="-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5E9240-C10D-8849-BAE0-7C438EC081DC}"/>
              </a:ext>
            </a:extLst>
          </p:cNvPr>
          <p:cNvGrpSpPr/>
          <p:nvPr userDrawn="1"/>
        </p:nvGrpSpPr>
        <p:grpSpPr>
          <a:xfrm>
            <a:off x="3712795" y="839176"/>
            <a:ext cx="8204056" cy="1773167"/>
            <a:chOff x="2315424" y="2387814"/>
            <a:chExt cx="7663872" cy="1299876"/>
          </a:xfrm>
          <a:solidFill>
            <a:srgbClr val="186BA8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0747C1-EB9A-C241-9511-DEA85DB5444C}"/>
                </a:ext>
              </a:extLst>
            </p:cNvPr>
            <p:cNvGrpSpPr/>
            <p:nvPr userDrawn="1"/>
          </p:nvGrpSpPr>
          <p:grpSpPr>
            <a:xfrm>
              <a:off x="2315424" y="2387814"/>
              <a:ext cx="7663872" cy="978369"/>
              <a:chOff x="1265109" y="2728756"/>
              <a:chExt cx="4752000" cy="1525304"/>
            </a:xfrm>
            <a:grpFill/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83CB224-BC37-A449-A879-B518A8300CF6}"/>
                  </a:ext>
                </a:extLst>
              </p:cNvPr>
              <p:cNvSpPr/>
              <p:nvPr userDrawn="1"/>
            </p:nvSpPr>
            <p:spPr>
              <a:xfrm>
                <a:off x="1265109" y="272875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E0C682E-9999-0944-9853-BF0C05DDBEFD}"/>
                  </a:ext>
                </a:extLst>
              </p:cNvPr>
              <p:cNvSpPr/>
              <p:nvPr userDrawn="1"/>
            </p:nvSpPr>
            <p:spPr>
              <a:xfrm>
                <a:off x="1265109" y="3229991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BE4FB1-974E-C042-9FE7-2EC8CB8A2A56}"/>
                  </a:ext>
                </a:extLst>
              </p:cNvPr>
              <p:cNvSpPr/>
              <p:nvPr userDrawn="1"/>
            </p:nvSpPr>
            <p:spPr>
              <a:xfrm>
                <a:off x="1265109" y="373122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95CE4C3-6683-AB4A-B2F4-EAA4EBA84200}"/>
                  </a:ext>
                </a:extLst>
              </p:cNvPr>
              <p:cNvSpPr/>
              <p:nvPr userDrawn="1"/>
            </p:nvSpPr>
            <p:spPr>
              <a:xfrm>
                <a:off x="1265109" y="4232460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5748608-FDE9-4648-BB0B-46BD9D014EC5}"/>
                </a:ext>
              </a:extLst>
            </p:cNvPr>
            <p:cNvSpPr/>
            <p:nvPr userDrawn="1"/>
          </p:nvSpPr>
          <p:spPr>
            <a:xfrm>
              <a:off x="2315424" y="3673835"/>
              <a:ext cx="7663872" cy="138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8" dirty="0">
                <a:latin typeface="Montserrat" panose="00000500000000000000" pitchFamily="50" charset="0"/>
              </a:endParaRPr>
            </a:p>
          </p:txBody>
        </p:sp>
      </p:grp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08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09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10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11</a:t>
            </a:r>
            <a:endParaRPr lang="en-US" dirty="0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12</a:t>
            </a:r>
            <a:endParaRPr lang="en-US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 dirty="0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emerald.com/insight/content/doi/10.1108/BL-03-2020-0021/full/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roundersenseofpurpose.eu/sdgs/sdg9/" TargetMode="External"/><Relationship Id="rId3" Type="http://schemas.openxmlformats.org/officeDocument/2006/relationships/image" Target="../media/image16.jpg"/><Relationship Id="rId7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ybssd2022.org/sdgs-in-the-report-of-the-international-year-of-light-2015-2-4/" TargetMode="External"/><Relationship Id="rId5" Type="http://schemas.openxmlformats.org/officeDocument/2006/relationships/image" Target="../media/image17.jpg"/><Relationship Id="rId4" Type="http://schemas.openxmlformats.org/officeDocument/2006/relationships/hyperlink" Target="https://gemreportunesco.wordpress.com/2016/11/03/madrid-meeting-approves-the-indicators-to-monitor-progress-towards-sdg-4-in-2017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aroundersenseofpurpose.eu/sdgs/sdg10/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aroundersenseofpurpose.eu/sdgs/sdg12/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www.appropedia.org/SDG1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ybssd2022.org/the-science-council-of-japan-and-the-sdgs-10-10/" TargetMode="External"/><Relationship Id="rId5" Type="http://schemas.openxmlformats.org/officeDocument/2006/relationships/image" Target="../media/image23.jpg"/><Relationship Id="rId4" Type="http://schemas.openxmlformats.org/officeDocument/2006/relationships/hyperlink" Target="https://www.appropedia.org/ODS1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community-engagement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aalto.fi/en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lto.fi/en/advancing-entrepreneurship-and-innovation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aalto.fi/e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tue.nl/en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c.gov.lv/lv/nozaru-kvalifikacijas-strukturas" TargetMode="External"/><Relationship Id="rId2" Type="http://schemas.openxmlformats.org/officeDocument/2006/relationships/hyperlink" Target="https://lddk.lv/atbalsts-biznesam/nozaru-ekspertu-padomes/metalapstrade-masinbuve-masinzinibas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hyperlink" Target="https://epale.ec.europa.eu/en/blog/short-guide-sectoral-expert-councils-latvia-lithuania-and-estonia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or.europa.eu/divisionpowers/Pages/Serbia-Employment.aspx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eta.gov.rs/wp-content/uploads/2020/01/Masterplan-2019-ENG.pd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meclustergrowth.eu/investigation/" TargetMode="External"/><Relationship Id="rId7" Type="http://schemas.openxmlformats.org/officeDocument/2006/relationships/image" Target="../media/image3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hyperlink" Target="https://smeclustergrowth.eu/learning/" TargetMode="External"/><Relationship Id="rId4" Type="http://schemas.openxmlformats.org/officeDocument/2006/relationships/hyperlink" Target="https://smeclustergrowth.eu/growth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smeclustergrowth.eu/cluster-growth-councils/#malaga" TargetMode="External"/><Relationship Id="rId3" Type="http://schemas.openxmlformats.org/officeDocument/2006/relationships/image" Target="../media/image29.png"/><Relationship Id="rId7" Type="http://schemas.openxmlformats.org/officeDocument/2006/relationships/hyperlink" Target="https://smeclustergrowth.eu/cluster-growth-councils/#istanbu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meclustergrowth.eu/cluster-growth-councils/#cork" TargetMode="External"/><Relationship Id="rId5" Type="http://schemas.openxmlformats.org/officeDocument/2006/relationships/hyperlink" Target="https://smeclustergrowth.eu/cluster-growth-councils/#bologna" TargetMode="External"/><Relationship Id="rId4" Type="http://schemas.openxmlformats.org/officeDocument/2006/relationships/hyperlink" Target="https://smeclustergrowth.eu/cluster-growth-councils/#alcala" TargetMode="External"/><Relationship Id="rId9" Type="http://schemas.openxmlformats.org/officeDocument/2006/relationships/hyperlink" Target="https://smeclustergrowth.eu/cluster-growth-councils/#paris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teknopark.boun.edu.tr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meclustergrowth.eu/resources/" TargetMode="Externa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alskills.ie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regionalskills.ie/regions/northwest/news/-launch-the-national-skills-council-and-nine-regional-skills-fora.html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pPr algn="l" rtl="0"/>
            <a:r>
              <a:rPr lang="en-US" sz="3400" dirty="0"/>
              <a:t>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872469"/>
            <a:ext cx="5243750" cy="1519663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3200" b="1" dirty="0">
                <a:solidFill>
                  <a:schemeClr val="bg1"/>
                </a:solidFill>
              </a:rPr>
              <a:t>УЛОГА РЕГИОНАЛНИХ </a:t>
            </a:r>
            <a:r>
              <a:rPr lang="sr-Cyrl-RS" sz="3200" b="1" dirty="0">
                <a:solidFill>
                  <a:schemeClr val="bg1"/>
                </a:solidFill>
              </a:rPr>
              <a:t>ВЕЋА </a:t>
            </a:r>
            <a:r>
              <a:rPr lang="en-US" sz="3200" b="1" dirty="0">
                <a:solidFill>
                  <a:schemeClr val="bg1"/>
                </a:solidFill>
              </a:rPr>
              <a:t>ЗА </a:t>
            </a:r>
            <a:r>
              <a:rPr lang="sr-Cyrl-RS" sz="3200" b="1" dirty="0">
                <a:solidFill>
                  <a:schemeClr val="bg1"/>
                </a:solidFill>
              </a:rPr>
              <a:t>ВЕШТИНЕ </a:t>
            </a:r>
            <a:r>
              <a:rPr lang="en-US" sz="3200" b="1" dirty="0">
                <a:solidFill>
                  <a:schemeClr val="bg1"/>
                </a:solidFill>
              </a:rPr>
              <a:t>И САРАДЊА</a:t>
            </a:r>
            <a:r>
              <a:rPr lang="sr-Cyrl-RS" sz="3200" b="1" dirty="0">
                <a:solidFill>
                  <a:schemeClr val="bg1"/>
                </a:solidFill>
              </a:rPr>
              <a:t> СА ЕКСТЕРНИМ ФАКТОРИМА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23150" y="2905725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498ED-9A13-B691-49F7-C583357BFFB1}"/>
              </a:ext>
            </a:extLst>
          </p:cNvPr>
          <p:cNvSpPr txBox="1"/>
          <p:nvPr/>
        </p:nvSpPr>
        <p:spPr>
          <a:xfrm>
            <a:off x="1996036" y="898989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„BE 21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НАСТАВНИКА</a:t>
            </a:r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43F19-2E2C-486B-5007-231327E6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4"/>
    </mc:Choice>
    <mc:Fallback xmlns="">
      <p:transition spd="slow" advTm="94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Теорија заинтересованих страна у образовању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>
              <a:lnSpc>
                <a:spcPts val="2440"/>
              </a:lnSpc>
            </a:pPr>
            <a:r>
              <a:rPr lang="en-GB" sz="2000" dirty="0"/>
              <a:t>СР. Едвард Фриман је значајна личност у области пословног управљања, познат </a:t>
            </a:r>
            <a:r>
              <a:rPr lang="en-GB" sz="2000" dirty="0" err="1"/>
              <a:t>по</a:t>
            </a:r>
            <a:r>
              <a:rPr lang="en-GB" sz="2000" dirty="0"/>
              <a:t> </a:t>
            </a:r>
            <a:r>
              <a:rPr lang="en-GB" sz="2000" dirty="0" err="1"/>
              <a:t>развоју</a:t>
            </a:r>
            <a:r>
              <a:rPr lang="en-GB" sz="2000" dirty="0"/>
              <a:t> </a:t>
            </a:r>
            <a:r>
              <a:rPr lang="sr-Cyrl-RS" sz="2000" b="1" dirty="0"/>
              <a:t>теорије заинтересованих страна</a:t>
            </a:r>
            <a:r>
              <a:rPr lang="en-US" sz="2000" b="1" dirty="0"/>
              <a:t> (</a:t>
            </a:r>
            <a:r>
              <a:rPr lang="en-GB" sz="2000" b="1" dirty="0"/>
              <a:t>stakeholder theory). </a:t>
            </a:r>
            <a:r>
              <a:rPr lang="en-GB" sz="2000" dirty="0" err="1"/>
              <a:t>Теорија</a:t>
            </a:r>
            <a:r>
              <a:rPr lang="en-GB" sz="2000" dirty="0"/>
              <a:t> заинтересованих страна, како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sr-Cyrl-RS" sz="2000" dirty="0"/>
              <a:t>сугерисао</a:t>
            </a:r>
            <a:r>
              <a:rPr lang="en-GB" sz="2000" dirty="0"/>
              <a:t> </a:t>
            </a:r>
            <a:r>
              <a:rPr lang="en-GB" sz="2000" dirty="0" err="1"/>
              <a:t>Фр</a:t>
            </a:r>
            <a:r>
              <a:rPr lang="sr-Cyrl-RS" sz="2000" dirty="0"/>
              <a:t>и</a:t>
            </a:r>
            <a:r>
              <a:rPr lang="en-GB" sz="2000" dirty="0" err="1"/>
              <a:t>ман</a:t>
            </a:r>
            <a:r>
              <a:rPr lang="en-GB" sz="2000" dirty="0"/>
              <a:t> (1984), каже да организације треба да узму у </a:t>
            </a:r>
            <a:r>
              <a:rPr lang="en-GB" sz="2000" dirty="0" err="1"/>
              <a:t>обзир</a:t>
            </a:r>
            <a:r>
              <a:rPr lang="en-GB" sz="2000" dirty="0"/>
              <a:t> </a:t>
            </a:r>
            <a:r>
              <a:rPr lang="en-GB" sz="2000" dirty="0" err="1"/>
              <a:t>интересе</a:t>
            </a:r>
            <a:r>
              <a:rPr lang="en-GB" sz="2000" dirty="0"/>
              <a:t> </a:t>
            </a:r>
            <a:r>
              <a:rPr lang="sr-Cyrl-RS" sz="2000" dirty="0"/>
              <a:t>свих заинтересованих страна, а не само </a:t>
            </a:r>
            <a:r>
              <a:rPr lang="en-GB" sz="2000" dirty="0"/>
              <a:t>„</a:t>
            </a:r>
            <a:r>
              <a:rPr lang="en-GB" sz="2000" dirty="0" err="1"/>
              <a:t>акционар</a:t>
            </a:r>
            <a:r>
              <a:rPr lang="sr-Cyrl-RS" sz="2000" dirty="0"/>
              <a:t>а</a:t>
            </a:r>
            <a:r>
              <a:rPr lang="en-GB" sz="2000" dirty="0"/>
              <a:t>”.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У високошколским установама, заинтересоване стране укључују студенте, факултете, алумнисте, послодавце, владина тела и </a:t>
            </a:r>
            <a:r>
              <a:rPr lang="sr-Cyrl-RS" sz="2000" dirty="0"/>
              <a:t>локалну </a:t>
            </a:r>
            <a:r>
              <a:rPr lang="en-GB" sz="2000" dirty="0" err="1"/>
              <a:t>заједницу</a:t>
            </a:r>
            <a:r>
              <a:rPr lang="en-GB" sz="2000" dirty="0"/>
              <a:t>. Примена </a:t>
            </a:r>
            <a:r>
              <a:rPr lang="en-GB" sz="2000" dirty="0" err="1"/>
              <a:t>теорије</a:t>
            </a:r>
            <a:r>
              <a:rPr lang="en-GB" sz="2000" dirty="0"/>
              <a:t> </a:t>
            </a:r>
            <a:r>
              <a:rPr lang="sr-Cyrl-RS" sz="2000" dirty="0"/>
              <a:t>заинтересованих страна </a:t>
            </a:r>
            <a:r>
              <a:rPr lang="en-GB" sz="2000" dirty="0"/>
              <a:t>у </a:t>
            </a:r>
            <a:r>
              <a:rPr lang="en-GB" sz="2000" dirty="0" err="1"/>
              <a:t>образовању</a:t>
            </a:r>
            <a:r>
              <a:rPr lang="sr-Cyrl-RS" sz="2000" dirty="0"/>
              <a:t> </a:t>
            </a:r>
            <a:r>
              <a:rPr lang="en-GB" sz="2000" dirty="0" err="1"/>
              <a:t>укључује</a:t>
            </a:r>
            <a:r>
              <a:rPr lang="en-GB" sz="2000" dirty="0"/>
              <a:t> активно ангажовање ових група у управљању, </a:t>
            </a:r>
            <a:r>
              <a:rPr lang="en-GB" sz="2000" dirty="0" err="1"/>
              <a:t>дизајну</a:t>
            </a:r>
            <a:r>
              <a:rPr lang="en-GB" sz="2000" dirty="0"/>
              <a:t> </a:t>
            </a:r>
            <a:r>
              <a:rPr lang="sr-Cyrl-RS" sz="2000" dirty="0"/>
              <a:t>наставног плана и програма</a:t>
            </a:r>
            <a:r>
              <a:rPr lang="en-GB" sz="2000" dirty="0"/>
              <a:t> и стратешком планирању како би се осигурало да образовне услуге задовоље </a:t>
            </a:r>
            <a:r>
              <a:rPr lang="en-GB" sz="2000" dirty="0" err="1"/>
              <a:t>широк</a:t>
            </a:r>
            <a:r>
              <a:rPr lang="en-GB" sz="2000" dirty="0"/>
              <a:t> </a:t>
            </a:r>
            <a:r>
              <a:rPr lang="sr-Cyrl-RS" sz="2000" dirty="0"/>
              <a:t>спектар</a:t>
            </a:r>
            <a:r>
              <a:rPr lang="en-GB" sz="2000" dirty="0"/>
              <a:t> потреба и очекивања.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Овај приступ подстиче високошколске установе да раде на друштвено одговоран начин, доприносећи својим заједницама и припремајући студенте за њихове </a:t>
            </a:r>
            <a:r>
              <a:rPr lang="en-GB" sz="2000" dirty="0" err="1"/>
              <a:t>друштвене</a:t>
            </a:r>
            <a:r>
              <a:rPr lang="en-GB" sz="2000" dirty="0"/>
              <a:t> </a:t>
            </a:r>
            <a:r>
              <a:rPr lang="en-GB" sz="2000" dirty="0" err="1"/>
              <a:t>улоге</a:t>
            </a:r>
            <a:r>
              <a:rPr lang="sr-Cyrl-RS" sz="2000" dirty="0"/>
              <a:t>,</a:t>
            </a:r>
            <a:r>
              <a:rPr lang="en-GB" sz="2000" dirty="0"/>
              <a:t> као и за каријеру.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Узимајући у обзир широк спектар доприноса заинтересованих страна, високошколске установе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sr-Cyrl-RS" sz="2000" dirty="0"/>
              <a:t>да</a:t>
            </a:r>
            <a:r>
              <a:rPr lang="en-US" sz="2000" dirty="0"/>
              <a:t> </a:t>
            </a:r>
            <a:r>
              <a:rPr lang="sr-Cyrl-RS" sz="2000" dirty="0"/>
              <a:t>побољшају </a:t>
            </a:r>
            <a:r>
              <a:rPr lang="en-GB" sz="2000" dirty="0" err="1"/>
              <a:t>своју</a:t>
            </a:r>
            <a:r>
              <a:rPr lang="en-GB" sz="2000" dirty="0"/>
              <a:t> образовну понуду, </a:t>
            </a:r>
            <a:r>
              <a:rPr lang="en-GB" sz="2000" dirty="0" err="1"/>
              <a:t>подста</a:t>
            </a:r>
            <a:r>
              <a:rPr lang="sr-Cyrl-RS" sz="2000" dirty="0"/>
              <a:t>кну </a:t>
            </a:r>
            <a:r>
              <a:rPr lang="en-GB" sz="2000" dirty="0" err="1"/>
              <a:t>иновације</a:t>
            </a:r>
            <a:r>
              <a:rPr lang="en-GB" sz="2000" dirty="0"/>
              <a:t> и </a:t>
            </a:r>
            <a:r>
              <a:rPr lang="en-GB" sz="2000" dirty="0" err="1"/>
              <a:t>по</a:t>
            </a:r>
            <a:r>
              <a:rPr lang="sr-Cyrl-RS" sz="2000" dirty="0"/>
              <a:t>дигну</a:t>
            </a:r>
            <a:r>
              <a:rPr lang="en-GB" sz="2000" dirty="0"/>
              <a:t> </a:t>
            </a:r>
            <a:r>
              <a:rPr lang="en-GB" sz="2000" dirty="0" err="1"/>
              <a:t>укупн</a:t>
            </a:r>
            <a:r>
              <a:rPr lang="sr-Cyrl-RS" sz="2000" dirty="0"/>
              <a:t>у</a:t>
            </a:r>
            <a:r>
              <a:rPr lang="en-GB" sz="2000" dirty="0"/>
              <a:t> </a:t>
            </a:r>
            <a:r>
              <a:rPr lang="en-GB" sz="2000" dirty="0" err="1"/>
              <a:t>успе</a:t>
            </a:r>
            <a:r>
              <a:rPr lang="sr-Cyrl-RS" sz="2000" dirty="0"/>
              <a:t>шност институције</a:t>
            </a:r>
            <a:r>
              <a:rPr lang="en-GB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endParaRPr lang="en-GB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27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</a:rPr>
              <a:t>Теорија заинтересованих страна у образовању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Приступ теорије заинтересованих страна </a:t>
            </a:r>
            <a:r>
              <a:rPr lang="en-GB" sz="2200" dirty="0" err="1"/>
              <a:t>може</a:t>
            </a:r>
            <a:r>
              <a:rPr lang="en-GB" sz="2200" dirty="0"/>
              <a:t> </a:t>
            </a:r>
            <a:r>
              <a:rPr lang="sr-Cyrl-RS" sz="2200" dirty="0"/>
              <a:t>да </a:t>
            </a:r>
            <a:r>
              <a:rPr lang="en-GB" sz="2200" dirty="0" err="1"/>
              <a:t>створи</a:t>
            </a:r>
            <a:r>
              <a:rPr lang="en-GB" sz="2200" dirty="0"/>
              <a:t> већу вредност у </a:t>
            </a:r>
            <a:r>
              <a:rPr lang="sr-Cyrl-RS" sz="2200" dirty="0"/>
              <a:t>високошколским институцијама</a:t>
            </a:r>
            <a:r>
              <a:rPr lang="en-GB" sz="2200" dirty="0"/>
              <a:t> (</a:t>
            </a:r>
            <a:r>
              <a:rPr lang="en-GB" sz="2200" dirty="0">
                <a:hlinkClick r:id="rId2"/>
              </a:rPr>
              <a:t>линк</a:t>
            </a:r>
            <a:r>
              <a:rPr lang="en-GB" sz="2200" dirty="0"/>
              <a:t>). Развој побољшаних односа </a:t>
            </a:r>
            <a:r>
              <a:rPr lang="en-GB" sz="2200" dirty="0" err="1"/>
              <a:t>између</a:t>
            </a:r>
            <a:r>
              <a:rPr lang="en-GB" sz="2200" dirty="0"/>
              <a:t> </a:t>
            </a:r>
            <a:r>
              <a:rPr lang="sr-Cyrl-RS" sz="2200" dirty="0"/>
              <a:t>високошколских институција</a:t>
            </a:r>
            <a:r>
              <a:rPr lang="en-GB" sz="2200" dirty="0"/>
              <a:t> и њихових заинтересованих страна на основу принципа теорије заинтересованих страна може довести </a:t>
            </a:r>
            <a:r>
              <a:rPr lang="en-GB" sz="2200" dirty="0" err="1"/>
              <a:t>до</a:t>
            </a:r>
            <a:r>
              <a:rPr lang="en-GB" sz="2200" dirty="0"/>
              <a:t> </a:t>
            </a:r>
            <a:r>
              <a:rPr lang="sr-Cyrl-RS" sz="2200" dirty="0"/>
              <a:t>даљег</a:t>
            </a:r>
            <a:r>
              <a:rPr lang="en-GB" sz="2200" dirty="0"/>
              <a:t> </a:t>
            </a:r>
            <a:r>
              <a:rPr lang="en-GB" sz="2200" dirty="0" err="1"/>
              <a:t>стварања</a:t>
            </a:r>
            <a:r>
              <a:rPr lang="en-GB" sz="2200" dirty="0"/>
              <a:t> </a:t>
            </a:r>
            <a:r>
              <a:rPr lang="sr-Cyrl-RS" sz="2200" dirty="0"/>
              <a:t>нових </a:t>
            </a:r>
            <a:r>
              <a:rPr lang="en-GB" sz="2200" dirty="0" err="1"/>
              <a:t>вредности</a:t>
            </a:r>
            <a:r>
              <a:rPr lang="en-GB" sz="2200" dirty="0"/>
              <a:t>. Ово укључује размену знања и информација, међусобно поверење, укључивање у процес доношења одлука и усклађивање интереса заинтересованих страна у процесу стратешког планирања.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У контексту СТЕМ </a:t>
            </a:r>
            <a:r>
              <a:rPr lang="en-GB" sz="2200" dirty="0" err="1"/>
              <a:t>образовања</a:t>
            </a:r>
            <a:r>
              <a:rPr lang="en-GB" sz="2200" dirty="0"/>
              <a:t>, предложен је теоријски оквир који </a:t>
            </a:r>
            <a:r>
              <a:rPr lang="en-GB" sz="2200" dirty="0" err="1"/>
              <a:t>региони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sr-Cyrl-RS" sz="2200" dirty="0"/>
              <a:t> да</a:t>
            </a:r>
            <a:r>
              <a:rPr lang="en-GB" sz="2200" dirty="0"/>
              <a:t> </a:t>
            </a:r>
            <a:r>
              <a:rPr lang="en-GB" sz="2200" dirty="0" err="1"/>
              <a:t>усвој</a:t>
            </a:r>
            <a:r>
              <a:rPr lang="sr-Cyrl-RS" sz="2200" dirty="0"/>
              <a:t>е</a:t>
            </a:r>
            <a:r>
              <a:rPr lang="en-GB" sz="2200" dirty="0"/>
              <a:t> и/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прилагод</a:t>
            </a:r>
            <a:r>
              <a:rPr lang="sr-Cyrl-RS" sz="2200" dirty="0"/>
              <a:t>е</a:t>
            </a:r>
            <a:r>
              <a:rPr lang="en-GB" sz="2200" dirty="0"/>
              <a:t> да би њихово СТЕМ образовање било успешно. Овај оквир наглашава важност праксе у учионици, СТЕМ едукатора и теоријских оквира. Такође наглашава улогу теорије заинтересованих страна у стварању заједничког значења и духа СТЕМ образовања међу заинтересованим странама.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>
              <a:lnSpc>
                <a:spcPts val="2440"/>
              </a:lnSpc>
            </a:pPr>
            <a:r>
              <a:rPr lang="en-GB" sz="2200" b="1" dirty="0"/>
              <a:t>Стога, теорија заинтересованих страна није само релевантна већ и кључна у </a:t>
            </a:r>
            <a:r>
              <a:rPr lang="en-GB" sz="2200" b="1" dirty="0" err="1"/>
              <a:t>контексту</a:t>
            </a:r>
            <a:r>
              <a:rPr lang="en-GB" sz="2200" b="1" dirty="0"/>
              <a:t> </a:t>
            </a:r>
            <a:r>
              <a:rPr lang="sr-Cyrl-RS" sz="2200" b="1" dirty="0"/>
              <a:t>високошколских установа</a:t>
            </a:r>
            <a:r>
              <a:rPr lang="en-GB" sz="2200" b="1" dirty="0"/>
              <a:t> у СТЕМ</a:t>
            </a:r>
            <a:r>
              <a:rPr lang="sr-Cyrl-RS" sz="2200" b="1" dirty="0"/>
              <a:t> </a:t>
            </a:r>
            <a:r>
              <a:rPr lang="en-GB" sz="2200" b="1" dirty="0" err="1"/>
              <a:t>областима</a:t>
            </a:r>
            <a:r>
              <a:rPr lang="en-GB" sz="2200" b="1" dirty="0"/>
              <a:t>. Помаже у стварању вредности, побољшању односа са заинтересованим странама и </a:t>
            </a:r>
            <a:r>
              <a:rPr lang="en-GB" sz="2200" b="1" dirty="0" err="1"/>
              <a:t>допринос</a:t>
            </a:r>
            <a:r>
              <a:rPr lang="sr-Cyrl-RS" sz="2200" b="1" dirty="0"/>
              <a:t>и</a:t>
            </a:r>
            <a:r>
              <a:rPr lang="en-GB" sz="2200" b="1" dirty="0"/>
              <a:t> успеху СТЕМ образовања.</a:t>
            </a: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04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6348046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</a:rPr>
              <a:t>Предности ангажовања заинтересованих страна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Ангажовање заинтересованих страна побољшава институционалну ефикасност кроз примере из стварног света. </a:t>
            </a:r>
            <a:r>
              <a:rPr lang="sr-Cyrl-RS" sz="2200" dirty="0"/>
              <a:t>Ако је </a:t>
            </a:r>
            <a:r>
              <a:rPr lang="en-GB" sz="2200" dirty="0" err="1"/>
              <a:t>ефикасно</a:t>
            </a:r>
            <a:r>
              <a:rPr lang="en-GB" sz="2200" dirty="0"/>
              <a:t>, </a:t>
            </a:r>
            <a:r>
              <a:rPr lang="en-GB" sz="2200" dirty="0" err="1"/>
              <a:t>може</a:t>
            </a:r>
            <a:r>
              <a:rPr lang="en-GB" sz="2200" dirty="0"/>
              <a:t> </a:t>
            </a:r>
            <a:r>
              <a:rPr lang="sr-Cyrl-RS" sz="2200" dirty="0"/>
              <a:t>да изнедри</a:t>
            </a:r>
            <a:r>
              <a:rPr lang="en-GB" sz="2200" dirty="0"/>
              <a:t> културу сталног побољшања, </a:t>
            </a:r>
            <a:r>
              <a:rPr lang="en-GB" sz="2200" dirty="0" err="1"/>
              <a:t>кој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негуј</a:t>
            </a:r>
            <a:r>
              <a:rPr lang="sr-Cyrl-RS" sz="2200" dirty="0"/>
              <a:t>е</a:t>
            </a:r>
            <a:r>
              <a:rPr lang="en-GB" sz="2200" dirty="0"/>
              <a:t> редовне, </a:t>
            </a:r>
            <a:r>
              <a:rPr lang="en-GB" sz="2200" dirty="0" err="1"/>
              <a:t>структу</a:t>
            </a:r>
            <a:r>
              <a:rPr lang="sr-Cyrl-RS" sz="2200" dirty="0"/>
              <a:t>р</a:t>
            </a:r>
            <a:r>
              <a:rPr lang="en-GB" sz="2200" dirty="0" err="1"/>
              <a:t>иране</a:t>
            </a:r>
            <a:r>
              <a:rPr lang="en-GB" sz="2200" dirty="0"/>
              <a:t> повратне </a:t>
            </a:r>
            <a:r>
              <a:rPr lang="en-GB" sz="2200" dirty="0" err="1"/>
              <a:t>информације</a:t>
            </a:r>
            <a:r>
              <a:rPr lang="en-GB" sz="2200" dirty="0"/>
              <a:t> </a:t>
            </a:r>
            <a:r>
              <a:rPr lang="sr-Cyrl-RS" sz="2200" dirty="0"/>
              <a:t>међу </a:t>
            </a:r>
            <a:r>
              <a:rPr lang="en-GB" sz="2200" dirty="0" err="1"/>
              <a:t>заинтересовани</a:t>
            </a:r>
            <a:r>
              <a:rPr lang="sr-Cyrl-RS" sz="2200" dirty="0"/>
              <a:t>м</a:t>
            </a:r>
            <a:r>
              <a:rPr lang="en-GB" sz="2200" dirty="0"/>
              <a:t> </a:t>
            </a:r>
            <a:r>
              <a:rPr lang="en-GB" sz="2200" dirty="0" err="1"/>
              <a:t>страна</a:t>
            </a:r>
            <a:r>
              <a:rPr lang="sr-Cyrl-RS" sz="2200" dirty="0"/>
              <a:t>ма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Ангажовање заинтересованих страна има кључну улогу у управљању репутацијом високог образовања и брендирању институција.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63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87777" y="373314"/>
            <a:ext cx="9449908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b="1" dirty="0">
                <a:solidFill>
                  <a:srgbClr val="8A2061"/>
                </a:solidFill>
              </a:rPr>
              <a:t>Како ангажовање заинтересованих страна може да усклади образовне институције </a:t>
            </a:r>
            <a:r>
              <a:rPr lang="en-GB" sz="1800" b="1" dirty="0" err="1">
                <a:solidFill>
                  <a:srgbClr val="8A2061"/>
                </a:solidFill>
              </a:rPr>
              <a:t>са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sr-Cyrl-RS" sz="1800" b="1" dirty="0">
                <a:solidFill>
                  <a:srgbClr val="8A2061"/>
                </a:solidFill>
              </a:rPr>
              <a:t>Ц</a:t>
            </a:r>
            <a:r>
              <a:rPr lang="en-GB" sz="1800" b="1" dirty="0" err="1">
                <a:solidFill>
                  <a:srgbClr val="8A2061"/>
                </a:solidFill>
              </a:rPr>
              <a:t>иљевима</a:t>
            </a:r>
            <a:r>
              <a:rPr lang="en-GB" sz="1800" b="1" dirty="0">
                <a:solidFill>
                  <a:srgbClr val="8A2061"/>
                </a:solidFill>
              </a:rPr>
              <a:t> одрживог развоја </a:t>
            </a:r>
            <a:r>
              <a:rPr lang="en-GB" sz="1800" b="1" dirty="0" err="1">
                <a:solidFill>
                  <a:srgbClr val="8A2061"/>
                </a:solidFill>
              </a:rPr>
              <a:t>Уједињених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en-GB" sz="1800" b="1" dirty="0" err="1">
                <a:solidFill>
                  <a:srgbClr val="8A2061"/>
                </a:solidFill>
              </a:rPr>
              <a:t>нација</a:t>
            </a:r>
            <a:r>
              <a:rPr lang="sr-Cyrl-RS" sz="1800" b="1" dirty="0">
                <a:solidFill>
                  <a:srgbClr val="8A2061"/>
                </a:solidFill>
              </a:rPr>
              <a:t>?</a:t>
            </a:r>
            <a:endParaRPr lang="en-GB" sz="18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just" rtl="0"/>
            <a:r>
              <a:rPr lang="en-GB" sz="1800" b="0" i="0" dirty="0">
                <a:effectLst/>
                <a:latin typeface="Söhne"/>
              </a:rPr>
              <a:t>Ангажовање заинтересованих страна може </a:t>
            </a:r>
            <a:r>
              <a:rPr lang="en-GB" sz="1800" b="0" i="0" dirty="0" err="1">
                <a:effectLst/>
                <a:latin typeface="Söhne"/>
              </a:rPr>
              <a:t>ефикасно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усклади</a:t>
            </a:r>
            <a:r>
              <a:rPr lang="en-GB" sz="1800" b="0" i="0" dirty="0">
                <a:effectLst/>
                <a:latin typeface="Söhne"/>
              </a:rPr>
              <a:t> образовне институције са циљевима одрживог развоја Уједињених нација на следеће начине:</a:t>
            </a:r>
          </a:p>
          <a:p>
            <a:pPr algn="just" rtl="0"/>
            <a:endParaRPr lang="en-GB" sz="1800" b="0" i="0" dirty="0">
              <a:effectLst/>
              <a:latin typeface="Söhne"/>
            </a:endParaRPr>
          </a:p>
          <a:p>
            <a:pPr algn="just" rtl="0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Квалитетно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образовање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i="0" dirty="0">
                <a:solidFill>
                  <a:srgbClr val="60A9DD"/>
                </a:solidFill>
                <a:effectLst/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4)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Сарадња</a:t>
            </a:r>
            <a:r>
              <a:rPr lang="en-GB" sz="1800" b="0" i="0" dirty="0">
                <a:effectLst/>
                <a:latin typeface="Söhne"/>
              </a:rPr>
              <a:t> са заинтересованим странама као што су невладине организације и стручњаци </a:t>
            </a:r>
            <a:r>
              <a:rPr lang="en-GB" sz="1800" b="0" i="0" dirty="0" err="1">
                <a:effectLst/>
                <a:latin typeface="Söhne"/>
              </a:rPr>
              <a:t>из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привреде</a:t>
            </a:r>
            <a:r>
              <a:rPr lang="en-GB" sz="1800" b="0" i="0" dirty="0">
                <a:effectLst/>
                <a:latin typeface="Söhne"/>
              </a:rPr>
              <a:t> помаже да се </a:t>
            </a:r>
            <a:r>
              <a:rPr lang="en-GB" sz="1800" b="0" i="0" dirty="0" err="1">
                <a:effectLst/>
                <a:latin typeface="Söhne"/>
              </a:rPr>
              <a:t>принципи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dirty="0">
                <a:latin typeface="Söhne"/>
              </a:rPr>
              <a:t>Циљева одрживог развоја</a:t>
            </a:r>
            <a:r>
              <a:rPr lang="en-GB" sz="1800" b="0" i="0" dirty="0">
                <a:effectLst/>
                <a:latin typeface="Söhne"/>
              </a:rPr>
              <a:t> уграде у наставни план и програм. </a:t>
            </a:r>
            <a:r>
              <a:rPr lang="en-GB" sz="1800" b="0" i="0" dirty="0" err="1">
                <a:effectLst/>
                <a:latin typeface="Söhne"/>
              </a:rPr>
              <a:t>Ово</a:t>
            </a:r>
            <a:r>
              <a:rPr lang="en-GB" sz="1800" b="0" i="0" dirty="0">
                <a:effectLst/>
                <a:latin typeface="Söhne"/>
              </a:rPr>
              <a:t> о</a:t>
            </a:r>
            <a:r>
              <a:rPr lang="sr-Cyrl-RS" sz="1800" b="0" i="0" dirty="0">
                <a:effectLst/>
                <a:latin typeface="Söhne"/>
              </a:rPr>
              <a:t>безбеђује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да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образовање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буде </a:t>
            </a:r>
            <a:r>
              <a:rPr lang="en-GB" sz="1800" b="0" i="0" dirty="0" err="1">
                <a:effectLst/>
                <a:latin typeface="Söhne"/>
              </a:rPr>
              <a:t>инклузивно</a:t>
            </a:r>
            <a:r>
              <a:rPr lang="en-GB" sz="1800" b="0" i="0" dirty="0">
                <a:effectLst/>
                <a:latin typeface="Söhne"/>
              </a:rPr>
              <a:t> и промовише могућности </a:t>
            </a:r>
            <a:r>
              <a:rPr lang="en-GB" sz="1800" b="0" i="0" dirty="0" err="1">
                <a:effectLst/>
                <a:latin typeface="Söhne"/>
              </a:rPr>
              <a:t>доживотног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учења</a:t>
            </a:r>
            <a:r>
              <a:rPr lang="sr-Cyrl-RS" sz="1800" dirty="0">
                <a:latin typeface="Söhne"/>
              </a:rPr>
              <a:t>.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b="1" i="0" dirty="0">
              <a:solidFill>
                <a:srgbClr val="60A9DD"/>
              </a:solidFill>
              <a:effectLst/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Родна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равноправност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5)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Ангажовање</a:t>
            </a:r>
            <a:r>
              <a:rPr lang="en-GB" sz="1800" b="0" i="0" dirty="0">
                <a:effectLst/>
                <a:latin typeface="Söhne"/>
              </a:rPr>
              <a:t> са организацијама које се фокусирају на родну равноправност </a:t>
            </a:r>
            <a:r>
              <a:rPr lang="en-GB" sz="1800" b="0" i="0" dirty="0" err="1">
                <a:effectLst/>
                <a:latin typeface="Söhne"/>
              </a:rPr>
              <a:t>може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помогне</a:t>
            </a:r>
            <a:r>
              <a:rPr lang="en-GB" sz="1800" b="0" i="0" dirty="0">
                <a:effectLst/>
                <a:latin typeface="Söhne"/>
              </a:rPr>
              <a:t> институцијама да се позабаве родним диспаритетима у образовању, посебно у </a:t>
            </a:r>
            <a:r>
              <a:rPr lang="en-GB" sz="1800" b="0" i="0" dirty="0" err="1">
                <a:effectLst/>
                <a:latin typeface="Söhne"/>
              </a:rPr>
              <a:t>областима</a:t>
            </a:r>
            <a:r>
              <a:rPr lang="en-GB" sz="1800" b="0" i="0" dirty="0">
                <a:effectLst/>
                <a:latin typeface="Söhne"/>
              </a:rPr>
              <a:t> СТЕМ</a:t>
            </a:r>
            <a:r>
              <a:rPr lang="sr-Cyrl-RS" sz="1800" dirty="0">
                <a:latin typeface="Söhne"/>
              </a:rPr>
              <a:t>.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dirty="0"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Индустрија, иновације и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инфраструктура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9)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Партнерство</a:t>
            </a:r>
            <a:r>
              <a:rPr lang="en-GB" sz="1800" b="0" i="0" dirty="0">
                <a:effectLst/>
                <a:latin typeface="Söhne"/>
              </a:rPr>
              <a:t> са заинтересованим странама </a:t>
            </a:r>
            <a:r>
              <a:rPr lang="en-GB" sz="1800" b="0" i="0" dirty="0" err="1">
                <a:effectLst/>
                <a:latin typeface="Söhne"/>
              </a:rPr>
              <a:t>из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привреде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може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изоштри</a:t>
            </a:r>
            <a:r>
              <a:rPr lang="en-GB" sz="1800" b="0" i="0" dirty="0">
                <a:effectLst/>
                <a:latin typeface="Söhne"/>
              </a:rPr>
              <a:t> фокус на иновацијама и инфраструктури у образовању, покретању истраживања и развоја </a:t>
            </a:r>
            <a:r>
              <a:rPr lang="en-GB" sz="1800" b="0" i="0" dirty="0" err="1">
                <a:effectLst/>
                <a:latin typeface="Söhne"/>
              </a:rPr>
              <a:t>одрживих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технологија</a:t>
            </a:r>
            <a:r>
              <a:rPr lang="sr-Cyrl-RS" sz="1800" dirty="0">
                <a:latin typeface="Söhne"/>
              </a:rPr>
              <a:t>.</a:t>
            </a:r>
            <a:endParaRPr lang="en-GB" sz="1800" b="0" i="0" dirty="0">
              <a:effectLst/>
              <a:latin typeface="Söhne"/>
            </a:endParaRPr>
          </a:p>
          <a:p>
            <a:pPr algn="l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1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3" name="Picture 2" descr="A red sign with a book and a pencil  Description automatically generated">
            <a:extLst>
              <a:ext uri="{FF2B5EF4-FFF2-40B4-BE49-F238E27FC236}">
                <a16:creationId xmlns:a16="http://schemas.microsoft.com/office/drawing/2014/main" id="{52E604AF-CCAC-BF6D-EBB9-EF27CA6BC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637685" y="2258326"/>
            <a:ext cx="978257" cy="978257"/>
          </a:xfrm>
          <a:prstGeom prst="rect">
            <a:avLst/>
          </a:prstGeom>
        </p:spPr>
      </p:pic>
      <p:pic>
        <p:nvPicPr>
          <p:cNvPr id="7" name="Picture 6" descr="A red square with white text and a symbol  Description automatically generated">
            <a:extLst>
              <a:ext uri="{FF2B5EF4-FFF2-40B4-BE49-F238E27FC236}">
                <a16:creationId xmlns:a16="http://schemas.microsoft.com/office/drawing/2014/main" id="{A822EB50-4C61-DA89-55ED-040F21E2B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637685" y="3910615"/>
            <a:ext cx="978257" cy="978257"/>
          </a:xfrm>
          <a:prstGeom prst="rect">
            <a:avLst/>
          </a:prstGeom>
        </p:spPr>
      </p:pic>
      <p:pic>
        <p:nvPicPr>
          <p:cNvPr id="15" name="Picture 14" descr="A logo for a company  Description automatically generated">
            <a:extLst>
              <a:ext uri="{FF2B5EF4-FFF2-40B4-BE49-F238E27FC236}">
                <a16:creationId xmlns:a16="http://schemas.microsoft.com/office/drawing/2014/main" id="{9900F1AB-52B5-8158-5BFB-84B014CE04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637685" y="5413383"/>
            <a:ext cx="1071303" cy="10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8693689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b="1" dirty="0">
                <a:solidFill>
                  <a:srgbClr val="8A2061"/>
                </a:solidFill>
              </a:rPr>
              <a:t>Како ангажовање заинтересованих страна може да усклади образовне институције </a:t>
            </a:r>
            <a:r>
              <a:rPr lang="en-GB" sz="1800" b="1" dirty="0" err="1">
                <a:solidFill>
                  <a:srgbClr val="8A2061"/>
                </a:solidFill>
              </a:rPr>
              <a:t>са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sr-Cyrl-RS" sz="1800" b="1" dirty="0">
                <a:solidFill>
                  <a:srgbClr val="8A2061"/>
                </a:solidFill>
              </a:rPr>
              <a:t>Ц</a:t>
            </a:r>
            <a:r>
              <a:rPr lang="en-GB" sz="1800" b="1" dirty="0" err="1">
                <a:solidFill>
                  <a:srgbClr val="8A2061"/>
                </a:solidFill>
              </a:rPr>
              <a:t>иљевима</a:t>
            </a:r>
            <a:r>
              <a:rPr lang="en-GB" sz="1800" b="1" dirty="0">
                <a:solidFill>
                  <a:srgbClr val="8A2061"/>
                </a:solidFill>
              </a:rPr>
              <a:t> одрживог развоја </a:t>
            </a:r>
            <a:r>
              <a:rPr lang="en-GB" sz="1800" b="1" dirty="0" err="1">
                <a:solidFill>
                  <a:srgbClr val="8A2061"/>
                </a:solidFill>
              </a:rPr>
              <a:t>Уједињених</a:t>
            </a:r>
            <a:r>
              <a:rPr lang="en-GB" sz="1800" b="1" dirty="0">
                <a:solidFill>
                  <a:srgbClr val="8A2061"/>
                </a:solidFill>
              </a:rPr>
              <a:t> </a:t>
            </a:r>
            <a:r>
              <a:rPr lang="en-GB" sz="1800" b="1" dirty="0" err="1">
                <a:solidFill>
                  <a:srgbClr val="8A2061"/>
                </a:solidFill>
              </a:rPr>
              <a:t>нација</a:t>
            </a:r>
            <a:r>
              <a:rPr lang="sr-Cyrl-RS" sz="1800" b="1" dirty="0">
                <a:solidFill>
                  <a:srgbClr val="8A2061"/>
                </a:solidFill>
              </a:rPr>
              <a:t>?</a:t>
            </a:r>
            <a:endParaRPr lang="en-GB" sz="18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Смањене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неједнакости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10)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Сарадња</a:t>
            </a:r>
            <a:r>
              <a:rPr lang="en-GB" sz="1800" b="0" i="0" dirty="0">
                <a:effectLst/>
                <a:latin typeface="Söhne"/>
              </a:rPr>
              <a:t> са групама у заједници и непрофитним организацијама </a:t>
            </a:r>
            <a:r>
              <a:rPr lang="en-GB" sz="1800" b="0" i="0" dirty="0" err="1">
                <a:effectLst/>
                <a:latin typeface="Söhne"/>
              </a:rPr>
              <a:t>може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sr-Cyrl-RS" sz="1800" b="0" i="0" dirty="0">
                <a:effectLst/>
                <a:latin typeface="Söhne"/>
              </a:rPr>
              <a:t>да помогне</a:t>
            </a:r>
            <a:r>
              <a:rPr lang="en-GB" sz="1800" b="0" i="0" dirty="0">
                <a:effectLst/>
                <a:latin typeface="Söhne"/>
              </a:rPr>
              <a:t> у решавању неједнакости у приступу образовању и </a:t>
            </a:r>
            <a:r>
              <a:rPr lang="sr-Cyrl-RS" sz="1800" b="0" i="0" dirty="0">
                <a:effectLst/>
                <a:latin typeface="Söhne"/>
              </a:rPr>
              <a:t>да промовише </a:t>
            </a:r>
            <a:r>
              <a:rPr lang="en-GB" sz="1800" b="0" i="0" dirty="0" err="1">
                <a:effectLst/>
                <a:latin typeface="Söhne"/>
              </a:rPr>
              <a:t>праксе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инклузивног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образовања</a:t>
            </a:r>
            <a:r>
              <a:rPr lang="sr-Cyrl-RS" sz="1800" b="0" i="0" dirty="0">
                <a:effectLst/>
                <a:latin typeface="Söhne"/>
              </a:rPr>
              <a:t>;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b="0" i="0" dirty="0">
              <a:effectLst/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Одрживи градови и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заједнице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11)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Рад</a:t>
            </a:r>
            <a:r>
              <a:rPr lang="en-GB" sz="1800" b="0" i="0" dirty="0">
                <a:effectLst/>
                <a:latin typeface="Söhne"/>
              </a:rPr>
              <a:t> са локалним самоуправама и урбанистима може интегрисати праксе одрживог развоја у образовање, доприносећи стварању одрживих градова и </a:t>
            </a:r>
            <a:r>
              <a:rPr lang="en-GB" sz="1800" b="0" i="0" dirty="0" err="1">
                <a:effectLst/>
                <a:latin typeface="Söhne"/>
              </a:rPr>
              <a:t>заједница</a:t>
            </a:r>
            <a:r>
              <a:rPr lang="sr-Cyrl-RS" sz="1800" b="0" i="0" dirty="0">
                <a:effectLst/>
                <a:latin typeface="Söhne"/>
              </a:rPr>
              <a:t>;</a:t>
            </a:r>
            <a:endParaRPr lang="en-GB" sz="1800" b="0" i="0" dirty="0">
              <a:effectLst/>
              <a:latin typeface="Söhne"/>
            </a:endParaRPr>
          </a:p>
          <a:p>
            <a:pPr algn="just" rtl="0"/>
            <a:endParaRPr lang="en-GB" sz="1800" dirty="0">
              <a:latin typeface="Söhne"/>
            </a:endParaRPr>
          </a:p>
          <a:p>
            <a:pPr algn="just"/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Одговорна потрошња и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производња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(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Циљ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12)</a:t>
            </a:r>
            <a:r>
              <a:rPr lang="en-GB" sz="18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18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Ангажовање</a:t>
            </a:r>
            <a:r>
              <a:rPr lang="en-GB" sz="1800" b="0" i="0" dirty="0">
                <a:effectLst/>
                <a:latin typeface="Söhne"/>
              </a:rPr>
              <a:t> са еколошким организацијама и предузећима може довести до интеграције праксе одрживе потрошње и производње у </a:t>
            </a:r>
            <a:r>
              <a:rPr lang="en-GB" sz="1800" b="0" i="0" dirty="0" err="1">
                <a:effectLst/>
                <a:latin typeface="Söhne"/>
              </a:rPr>
              <a:t>операције</a:t>
            </a:r>
            <a:r>
              <a:rPr lang="en-GB" sz="1800" b="0" i="0" dirty="0">
                <a:effectLst/>
                <a:latin typeface="Söhne"/>
              </a:rPr>
              <a:t> </a:t>
            </a:r>
            <a:r>
              <a:rPr lang="en-GB" sz="1800" b="0" i="0" dirty="0" err="1">
                <a:effectLst/>
                <a:latin typeface="Söhne"/>
              </a:rPr>
              <a:t>кампуса</a:t>
            </a:r>
            <a:r>
              <a:rPr lang="sr-Cyrl-RS" sz="1800" b="0" i="0" dirty="0">
                <a:effectLst/>
                <a:latin typeface="Söhne"/>
              </a:rPr>
              <a:t>;</a:t>
            </a:r>
            <a:endParaRPr lang="en-GB" sz="1800" b="0" i="0" dirty="0">
              <a:effectLst/>
              <a:latin typeface="Söhne"/>
            </a:endParaRPr>
          </a:p>
          <a:p>
            <a:pPr algn="just" rtl="0">
              <a:lnSpc>
                <a:spcPts val="2440"/>
              </a:lnSpc>
            </a:pPr>
            <a:endParaRPr lang="en-GB" sz="18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1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6" name="Picture 5" descr="A white and orange sign with buildings and text  Description automatically generated">
            <a:extLst>
              <a:ext uri="{FF2B5EF4-FFF2-40B4-BE49-F238E27FC236}">
                <a16:creationId xmlns:a16="http://schemas.microsoft.com/office/drawing/2014/main" id="{2ED2C2D7-3878-D3AF-3400-7E86785F7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207082" y="2967358"/>
            <a:ext cx="1221381" cy="1221381"/>
          </a:xfrm>
          <a:prstGeom prst="rect">
            <a:avLst/>
          </a:prstGeom>
        </p:spPr>
      </p:pic>
      <p:pic>
        <p:nvPicPr>
          <p:cNvPr id="13" name="Picture 12" descr="A yellow rectangular sign with white text  Description automatically generated">
            <a:extLst>
              <a:ext uri="{FF2B5EF4-FFF2-40B4-BE49-F238E27FC236}">
                <a16:creationId xmlns:a16="http://schemas.microsoft.com/office/drawing/2014/main" id="{78F6002D-ACAB-E23B-547F-C27D99D48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207082" y="4647590"/>
            <a:ext cx="1221381" cy="1221381"/>
          </a:xfrm>
          <a:prstGeom prst="rect">
            <a:avLst/>
          </a:prstGeom>
        </p:spPr>
      </p:pic>
      <p:pic>
        <p:nvPicPr>
          <p:cNvPr id="3" name="Picture 2" descr="A pink background with white text and white arrows  Description automatically generated">
            <a:extLst>
              <a:ext uri="{FF2B5EF4-FFF2-40B4-BE49-F238E27FC236}">
                <a16:creationId xmlns:a16="http://schemas.microsoft.com/office/drawing/2014/main" id="{AC1C4788-31EE-91A5-CF84-6E726E5133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244878" y="1388963"/>
            <a:ext cx="1221381" cy="12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510364"/>
            <a:ext cx="8401458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200" b="1" dirty="0">
                <a:solidFill>
                  <a:srgbClr val="8A2061"/>
                </a:solidFill>
              </a:rPr>
              <a:t>Како ангажовање заинтересованих страна може да усклади образовне институције </a:t>
            </a:r>
            <a:r>
              <a:rPr lang="en-GB" sz="2200" b="1" dirty="0" err="1">
                <a:solidFill>
                  <a:srgbClr val="8A2061"/>
                </a:solidFill>
              </a:rPr>
              <a:t>са</a:t>
            </a:r>
            <a:r>
              <a:rPr lang="en-GB" sz="2200" b="1" dirty="0">
                <a:solidFill>
                  <a:srgbClr val="8A2061"/>
                </a:solidFill>
              </a:rPr>
              <a:t> </a:t>
            </a:r>
            <a:r>
              <a:rPr lang="sr-Cyrl-RS" sz="2200" b="1" dirty="0">
                <a:solidFill>
                  <a:srgbClr val="8A2061"/>
                </a:solidFill>
              </a:rPr>
              <a:t>Ц</a:t>
            </a:r>
            <a:r>
              <a:rPr lang="en-GB" sz="2200" b="1" dirty="0" err="1">
                <a:solidFill>
                  <a:srgbClr val="8A2061"/>
                </a:solidFill>
              </a:rPr>
              <a:t>иљевима</a:t>
            </a:r>
            <a:r>
              <a:rPr lang="en-GB" sz="2200" b="1" dirty="0">
                <a:solidFill>
                  <a:srgbClr val="8A2061"/>
                </a:solidFill>
              </a:rPr>
              <a:t> одрживог развоја </a:t>
            </a:r>
            <a:r>
              <a:rPr lang="en-GB" sz="2200" b="1" dirty="0" err="1">
                <a:solidFill>
                  <a:srgbClr val="8A2061"/>
                </a:solidFill>
              </a:rPr>
              <a:t>Уједињених</a:t>
            </a:r>
            <a:r>
              <a:rPr lang="en-GB" sz="2200" b="1" dirty="0">
                <a:solidFill>
                  <a:srgbClr val="8A2061"/>
                </a:solidFill>
              </a:rPr>
              <a:t> </a:t>
            </a:r>
            <a:r>
              <a:rPr lang="en-GB" sz="2200" b="1" dirty="0" err="1">
                <a:solidFill>
                  <a:srgbClr val="8A2061"/>
                </a:solidFill>
              </a:rPr>
              <a:t>нација</a:t>
            </a:r>
            <a:r>
              <a:rPr lang="sr-Cyrl-RS" sz="2200" b="1" dirty="0">
                <a:solidFill>
                  <a:srgbClr val="8A2061"/>
                </a:solidFill>
              </a:rPr>
              <a:t>?</a:t>
            </a:r>
            <a:endParaRPr lang="en-GB" sz="2200" b="1" dirty="0">
              <a:solidFill>
                <a:srgbClr val="8A2061"/>
              </a:solidFill>
            </a:endParaRPr>
          </a:p>
          <a:p>
            <a:pPr algn="just" rtl="0"/>
            <a:endParaRPr lang="en-GB" sz="2200" b="1" dirty="0">
              <a:solidFill>
                <a:srgbClr val="8A2061"/>
              </a:solidFill>
            </a:endParaRPr>
          </a:p>
          <a:p>
            <a:pPr algn="just" rtl="0"/>
            <a:r>
              <a:rPr lang="sr-Cyrl-RS" sz="2200" b="1" i="0" dirty="0">
                <a:solidFill>
                  <a:srgbClr val="60A9DD"/>
                </a:solidFill>
                <a:effectLst/>
                <a:latin typeface="Söhne"/>
              </a:rPr>
              <a:t>Акција за климу </a:t>
            </a:r>
            <a:r>
              <a:rPr lang="en-GB" sz="2200" b="1" i="0" dirty="0">
                <a:solidFill>
                  <a:srgbClr val="60A9DD"/>
                </a:solidFill>
                <a:effectLst/>
                <a:latin typeface="Söhne"/>
              </a:rPr>
              <a:t>(СДГ 13)</a:t>
            </a:r>
            <a:r>
              <a:rPr lang="en-GB" sz="2200" b="0" i="0" dirty="0">
                <a:solidFill>
                  <a:srgbClr val="60A9DD"/>
                </a:solidFill>
                <a:effectLst/>
                <a:latin typeface="Söhne"/>
              </a:rPr>
              <a:t>:</a:t>
            </a:r>
            <a:r>
              <a:rPr lang="sr-Cyrl-RS" sz="22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Сарадња</a:t>
            </a:r>
            <a:r>
              <a:rPr lang="en-GB" sz="2200" b="0" i="0" dirty="0">
                <a:effectLst/>
                <a:latin typeface="Söhne"/>
              </a:rPr>
              <a:t> са климатским акционим </a:t>
            </a:r>
            <a:r>
              <a:rPr lang="en-GB" sz="2200" b="0" i="0" dirty="0" err="1">
                <a:effectLst/>
                <a:latin typeface="Söhne"/>
              </a:rPr>
              <a:t>групама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може</a:t>
            </a:r>
            <a:r>
              <a:rPr lang="sr-Cyrl-RS" sz="2200" dirty="0">
                <a:latin typeface="Söhne"/>
              </a:rPr>
              <a:t> да изоштри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фокус</a:t>
            </a:r>
            <a:r>
              <a:rPr lang="en-GB" sz="2200" b="0" i="0" dirty="0">
                <a:effectLst/>
                <a:latin typeface="Söhne"/>
              </a:rPr>
              <a:t> институције на образовање и иницијативе о климатским променама, усклађујући се са глобалним напорима у борби против </a:t>
            </a:r>
            <a:r>
              <a:rPr lang="en-GB" sz="2200" b="0" i="0" dirty="0" err="1">
                <a:effectLst/>
                <a:latin typeface="Söhne"/>
              </a:rPr>
              <a:t>климатских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промена</a:t>
            </a:r>
            <a:r>
              <a:rPr lang="sr-Cyrl-RS" sz="2200" b="0" i="0" dirty="0">
                <a:effectLst/>
                <a:latin typeface="Söhne"/>
              </a:rPr>
              <a:t>;</a:t>
            </a:r>
            <a:endParaRPr lang="en-GB" sz="2200" b="0" i="0" dirty="0">
              <a:effectLst/>
              <a:latin typeface="Söhne"/>
            </a:endParaRPr>
          </a:p>
          <a:p>
            <a:pPr algn="just" rtl="0"/>
            <a:endParaRPr lang="en-GB" sz="2200" dirty="0">
              <a:latin typeface="Söhne"/>
            </a:endParaRPr>
          </a:p>
          <a:p>
            <a:pPr algn="just" rtl="0"/>
            <a:r>
              <a:rPr lang="en-GB" sz="2200" b="1" i="0" dirty="0" err="1">
                <a:solidFill>
                  <a:srgbClr val="60A9DD"/>
                </a:solidFill>
                <a:effectLst/>
                <a:latin typeface="Söhne"/>
              </a:rPr>
              <a:t>Партнерств</a:t>
            </a:r>
            <a:r>
              <a:rPr lang="sr-Cyrl-RS" sz="2200" b="1" i="0" dirty="0">
                <a:solidFill>
                  <a:srgbClr val="60A9DD"/>
                </a:solidFill>
                <a:effectLst/>
                <a:latin typeface="Söhne"/>
              </a:rPr>
              <a:t>ом до циљева</a:t>
            </a:r>
            <a:r>
              <a:rPr lang="en-GB" sz="2200" b="1" i="0" dirty="0">
                <a:solidFill>
                  <a:srgbClr val="60A9DD"/>
                </a:solidFill>
                <a:effectLst/>
                <a:latin typeface="Söhne"/>
              </a:rPr>
              <a:t> (СДГ 17)</a:t>
            </a:r>
            <a:r>
              <a:rPr lang="en-GB" sz="2200" b="0" i="0" dirty="0">
                <a:solidFill>
                  <a:srgbClr val="60A9DD"/>
                </a:solidFill>
                <a:effectLst/>
                <a:latin typeface="Söhne"/>
              </a:rPr>
              <a:t>: </a:t>
            </a:r>
            <a:r>
              <a:rPr lang="sr-Cyrl-RS" sz="2200" b="0" i="0" dirty="0">
                <a:solidFill>
                  <a:schemeClr val="tx1"/>
                </a:solidFill>
                <a:effectLst/>
                <a:latin typeface="Söhne"/>
              </a:rPr>
              <a:t>Градећи</a:t>
            </a:r>
            <a:r>
              <a:rPr lang="sr-Cyrl-RS" sz="2200" b="0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GB" sz="2200" b="0" i="0" dirty="0" err="1">
                <a:effectLst/>
                <a:latin typeface="Söhne"/>
              </a:rPr>
              <a:t>различита</a:t>
            </a:r>
            <a:r>
              <a:rPr lang="en-GB" sz="2200" b="0" i="0" dirty="0">
                <a:effectLst/>
                <a:latin typeface="Söhne"/>
              </a:rPr>
              <a:t> партнерства, образовне институције могу да искористе ресурсе, стручност и мреже како би ефикасно унапредиле </a:t>
            </a:r>
            <a:r>
              <a:rPr lang="en-GB" sz="2200" b="0" i="0" dirty="0" err="1">
                <a:effectLst/>
                <a:latin typeface="Söhne"/>
              </a:rPr>
              <a:t>све</a:t>
            </a:r>
            <a:r>
              <a:rPr lang="en-GB" sz="2200" b="0" i="0" dirty="0">
                <a:effectLst/>
                <a:latin typeface="Söhne"/>
              </a:rPr>
              <a:t> </a:t>
            </a:r>
            <a:r>
              <a:rPr lang="sr-Cyrl-RS" sz="2200" b="0" i="0" dirty="0">
                <a:effectLst/>
                <a:latin typeface="Söhne"/>
              </a:rPr>
              <a:t>Циљеве одрживог развоја</a:t>
            </a:r>
            <a:r>
              <a:rPr lang="en-GB" sz="2200" b="0" i="0" dirty="0">
                <a:effectLst/>
                <a:latin typeface="Söhne"/>
              </a:rPr>
              <a:t>.</a:t>
            </a:r>
          </a:p>
          <a:p>
            <a:pPr algn="l" rtl="0">
              <a:lnSpc>
                <a:spcPts val="2440"/>
              </a:lnSpc>
            </a:pPr>
            <a:endParaRPr lang="en-GB" sz="2400" b="1" dirty="0">
              <a:solidFill>
                <a:srgbClr val="8A2061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0" name="Picture 19" descr="A green and white sign with a planet earth in the middle  Description automatically generated">
            <a:extLst>
              <a:ext uri="{FF2B5EF4-FFF2-40B4-BE49-F238E27FC236}">
                <a16:creationId xmlns:a16="http://schemas.microsoft.com/office/drawing/2014/main" id="{CB034679-14FE-7F12-4515-EF183D0BD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195091" y="1581666"/>
            <a:ext cx="1220011" cy="1220011"/>
          </a:xfrm>
          <a:prstGeom prst="rect">
            <a:avLst/>
          </a:prstGeom>
        </p:spPr>
      </p:pic>
      <p:pic>
        <p:nvPicPr>
          <p:cNvPr id="23" name="Picture 22" descr="A blue background with white text and a logo  Description automatically generated">
            <a:extLst>
              <a:ext uri="{FF2B5EF4-FFF2-40B4-BE49-F238E27FC236}">
                <a16:creationId xmlns:a16="http://schemas.microsoft.com/office/drawing/2014/main" id="{B2A9D643-C62E-CA57-4DB7-5D8439E6CD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195090" y="3216706"/>
            <a:ext cx="1220012" cy="122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34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2" y="742901"/>
            <a:ext cx="7602023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endParaRPr lang="en-GB" sz="2800" b="1" dirty="0">
              <a:solidFill>
                <a:srgbClr val="8A2061"/>
              </a:solidFill>
            </a:endParaRPr>
          </a:p>
          <a:p>
            <a:pPr algn="just"/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Студија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случаја</a:t>
            </a:r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1: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Те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хнички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Универ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зитет</a:t>
            </a:r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Дре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з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ден</a:t>
            </a:r>
            <a:r>
              <a:rPr lang="en-GB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200" b="1" i="0" dirty="0" err="1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Немачка</a:t>
            </a:r>
            <a:r>
              <a:rPr lang="sr-Cyrl-RS" sz="2200" b="1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200" b="0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(ТУД)</a:t>
            </a:r>
            <a:r>
              <a:rPr lang="sr-Cyrl-RS" sz="2200" b="0" i="0" dirty="0">
                <a:solidFill>
                  <a:srgbClr val="60A9DD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има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широк спектар СТЕМ дисциплина и историју сарадње са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разним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екстерним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институцијама. Они су партнер у Европској платформи за ангажовање заједнице у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високом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образовању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dirty="0">
                <a:ea typeface="Calibri" panose="020F0502020204030204" pitchFamily="34" charset="0"/>
                <a:hlinkClick r:id="rId2"/>
              </a:rPr>
              <a:t>www.community-engagement.eu</a:t>
            </a:r>
            <a:r>
              <a:rPr lang="sr-Cyrl-RS" sz="2200" dirty="0">
                <a:ea typeface="Calibri" panose="020F0502020204030204" pitchFamily="34" charset="0"/>
              </a:rPr>
              <a:t> што је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веб</a:t>
            </a:r>
            <a:r>
              <a:rPr lang="sr-Cyrl-RS" sz="2200" dirty="0">
                <a:ea typeface="Calibri" panose="020F0502020204030204" pitchFamily="34" charset="0"/>
              </a:rPr>
              <a:t>-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ресурс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за подршку универзитетима који желе да се позабаве друштвеним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потребама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кроз партнерство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са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својим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заједницама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, обухватајући јавно, пословно и цивилно друштво. 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Програм </a:t>
            </a:r>
            <a:r>
              <a:rPr lang="sr-Cyrl-RS" sz="2200" dirty="0">
                <a:ea typeface="Calibri" panose="020F0502020204030204" pitchFamily="34" charset="0"/>
              </a:rPr>
              <a:t>ф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инансира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Европска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унија из програма Еразмус+.</a:t>
            </a:r>
          </a:p>
          <a:p>
            <a:pPr algn="l" rtl="0"/>
            <a:endParaRPr lang="en-GB" sz="2200" b="0" i="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n-GB" sz="2200" b="0" i="0" dirty="0" err="1">
                <a:effectLst/>
                <a:ea typeface="Calibri" panose="020F0502020204030204" pitchFamily="34" charset="0"/>
              </a:rPr>
              <a:t>Пилотирањем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200" b="1" i="0" dirty="0">
                <a:solidFill>
                  <a:srgbClr val="92D050"/>
                </a:solidFill>
                <a:effectLst/>
                <a:ea typeface="Calibri" panose="020F0502020204030204" pitchFamily="34" charset="0"/>
              </a:rPr>
              <a:t>„</a:t>
            </a:r>
            <a:r>
              <a:rPr lang="en-GB" sz="2200" b="1" dirty="0">
                <a:solidFill>
                  <a:srgbClr val="92D050"/>
                </a:solidFill>
                <a:ea typeface="Calibri" panose="020F0502020204030204" pitchFamily="34" charset="0"/>
              </a:rPr>
              <a:t>TEFCE Toolbox</a:t>
            </a:r>
            <a:r>
              <a:rPr lang="en-US" sz="2200" b="1" dirty="0">
                <a:solidFill>
                  <a:srgbClr val="92D050"/>
                </a:solidFill>
                <a:ea typeface="Calibri" panose="020F0502020204030204" pitchFamily="34" charset="0"/>
              </a:rPr>
              <a:t>”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, ТУД је учествовао у партиципативним дискусијама како би категоризовао и проценио своје праксе ангажовања у заједници. Упркос недостатку централне политике за ангажовање заједнице, многи запослени и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студенти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dirty="0" err="1">
                <a:ea typeface="Calibri" panose="020F0502020204030204" pitchFamily="34" charset="0"/>
              </a:rPr>
              <a:t>су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dirty="0" err="1">
                <a:ea typeface="Calibri" panose="020F0502020204030204" pitchFamily="34" charset="0"/>
              </a:rPr>
              <a:t>били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dirty="0" err="1">
                <a:ea typeface="Calibri" panose="020F0502020204030204" pitchFamily="34" charset="0"/>
              </a:rPr>
              <a:t>активно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укључени у друштвене пројекте, показујући снажну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посвећеност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коришћењу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свог знања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за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ea typeface="Calibri" panose="020F0502020204030204" pitchFamily="34" charset="0"/>
              </a:rPr>
              <a:t>друштве</a:t>
            </a:r>
            <a:r>
              <a:rPr lang="sr-Cyrl-RS" sz="2200" b="0" i="0" dirty="0">
                <a:effectLst/>
                <a:ea typeface="Calibri" panose="020F0502020204030204" pitchFamily="34" charset="0"/>
              </a:rPr>
              <a:t>но добро</a:t>
            </a:r>
            <a:r>
              <a:rPr lang="en-GB" sz="22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algn="l" rtl="0"/>
            <a:endParaRPr lang="en-GB" sz="2200" dirty="0">
              <a:ea typeface="Calibri" panose="020F0502020204030204" pitchFamily="34" charset="0"/>
            </a:endParaRPr>
          </a:p>
          <a:p>
            <a:pPr algn="l" rtl="0"/>
            <a:endParaRPr lang="en-GB" sz="2200" b="0" i="0" dirty="0">
              <a:effectLst/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22C6C4-CD0F-F62D-E931-CB2339A8D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6039" y="3085955"/>
            <a:ext cx="3195961" cy="997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5" y="175240"/>
            <a:ext cx="9384146" cy="404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 случаја успешног ангажовања заинтересованих страна у европским високошколским установама</a:t>
            </a:r>
          </a:p>
        </p:txBody>
      </p:sp>
    </p:spTree>
    <p:extLst>
      <p:ext uri="{BB962C8B-B14F-4D97-AF65-F5344CB8AC3E}">
        <p14:creationId xmlns:p14="http://schemas.microsoft.com/office/powerpoint/2010/main" val="3846670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3" y="742901"/>
            <a:ext cx="10356769" cy="5189591"/>
          </a:xfrm>
        </p:spPr>
        <p:txBody>
          <a:bodyPr/>
          <a:lstStyle/>
          <a:p>
            <a:pPr algn="l" rtl="0"/>
            <a:endParaRPr lang="sr-Cyrl-RS" sz="1800" b="1" i="0" dirty="0">
              <a:effectLst/>
              <a:ea typeface="Calibri" panose="020F0502020204030204" pitchFamily="34" charset="0"/>
            </a:endParaRPr>
          </a:p>
          <a:p>
            <a:pPr algn="l" rtl="0"/>
            <a:r>
              <a:rPr lang="sr-Cyrl-RS" sz="1800" b="1" dirty="0">
                <a:solidFill>
                  <a:srgbClr val="60A9DD"/>
                </a:solidFill>
                <a:latin typeface="Söhne"/>
              </a:rPr>
              <a:t>Студија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случаја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2: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Универзитет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 Аалто (</a:t>
            </a:r>
            <a:r>
              <a:rPr lang="en-GB" sz="1800" b="1" i="0" dirty="0" err="1">
                <a:solidFill>
                  <a:srgbClr val="60A9DD"/>
                </a:solidFill>
                <a:effectLst/>
                <a:latin typeface="Söhne"/>
              </a:rPr>
              <a:t>Финска</a:t>
            </a:r>
            <a:r>
              <a:rPr lang="en-GB" sz="1800" b="1" i="0" dirty="0">
                <a:solidFill>
                  <a:srgbClr val="60A9DD"/>
                </a:solidFill>
                <a:effectLst/>
                <a:latin typeface="Söhne"/>
              </a:rPr>
              <a:t>)</a:t>
            </a:r>
            <a:r>
              <a:rPr lang="sr-Cyrl-RS" sz="1800" b="1" i="0" dirty="0">
                <a:solidFill>
                  <a:srgbClr val="60A9DD"/>
                </a:solidFill>
                <a:effectLst/>
                <a:latin typeface="Söhne"/>
              </a:rPr>
              <a:t> </a:t>
            </a:r>
            <a:r>
              <a:rPr lang="en-IE" sz="1800" dirty="0" err="1">
                <a:hlinkClick r:id="rId2"/>
              </a:rPr>
              <a:t>Универзитет</a:t>
            </a:r>
            <a:r>
              <a:rPr lang="en-IE" sz="1800" dirty="0">
                <a:hlinkClick r:id="rId2"/>
              </a:rPr>
              <a:t> </a:t>
            </a:r>
            <a:r>
              <a:rPr lang="en-IE" sz="1800" dirty="0" err="1">
                <a:hlinkClick r:id="rId2"/>
              </a:rPr>
              <a:t>Аалто</a:t>
            </a:r>
            <a:r>
              <a:rPr lang="sr-Cyrl-RS" sz="1800" dirty="0"/>
              <a:t> </a:t>
            </a:r>
            <a:r>
              <a:rPr lang="en-GB" sz="1800" b="1" i="0" dirty="0">
                <a:solidFill>
                  <a:srgbClr val="0F0F0F"/>
                </a:solidFill>
                <a:effectLst/>
                <a:latin typeface="Söhne"/>
              </a:rPr>
              <a:t>- Интердисциплинарни приступ и ангажовање индустрије:</a:t>
            </a:r>
            <a:endParaRPr lang="en-GB" sz="18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l" rtl="0"/>
            <a:endParaRPr lang="sr-Cyrl-RS" sz="18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just" rtl="0"/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Универзитет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Аалто је познат по свом интердисциплинарном приступу, комбинујући технологију, дизајн и пословање. Универзитет ангажује заинтересоване стране организовањем заједничких пројеката и такмичења, где студенти из различитих дисциплина раде заједно на решавању изазова које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постављају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Söhne"/>
              </a:rPr>
              <a:t>привредни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партнери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l" rtl="0"/>
            <a:endParaRPr lang="en-GB" sz="1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4" y="175240"/>
            <a:ext cx="10355749" cy="712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 случаја успешног ангажовања заинтересованих страна у европским високошколским установама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6D88E9-3A2F-5353-99BA-0850BF6DF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77" y="3125648"/>
            <a:ext cx="9961917" cy="280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07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5" y="175240"/>
            <a:ext cx="938414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случаја успешног ангажовања заинтересованих страна у европским </a:t>
            </a: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установама</a:t>
            </a: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sr-Cyrl-RS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93D61-48F4-7F0F-CDBE-5178F1AA9C70}"/>
              </a:ext>
            </a:extLst>
          </p:cNvPr>
          <p:cNvSpPr txBox="1"/>
          <p:nvPr/>
        </p:nvSpPr>
        <p:spPr>
          <a:xfrm>
            <a:off x="4152782" y="4211740"/>
            <a:ext cx="7843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Радознали умови који обликују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одрживу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Наша заједница ради на решавању изазова које већина сматра немогућим.</a:t>
            </a:r>
          </a:p>
          <a:p>
            <a:pPr algn="l" rtl="0"/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нека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од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ун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апређе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них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предузетништва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и иновација | Универзитет Аалто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EBC87B-7E7B-2B51-301E-6984F65AE274}"/>
              </a:ext>
            </a:extLst>
          </p:cNvPr>
          <p:cNvCxnSpPr/>
          <p:nvPr/>
        </p:nvCxnSpPr>
        <p:spPr>
          <a:xfrm>
            <a:off x="3440784" y="3902696"/>
            <a:ext cx="51281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3" y="844062"/>
            <a:ext cx="10356769" cy="5088430"/>
          </a:xfrm>
        </p:spPr>
        <p:txBody>
          <a:bodyPr/>
          <a:lstStyle/>
          <a:p>
            <a:pPr algn="just"/>
            <a:endParaRPr lang="sr-Cyrl-RS" sz="2400" b="1" dirty="0">
              <a:solidFill>
                <a:srgbClr val="60A9DD"/>
              </a:solidFill>
              <a:latin typeface="Söhne"/>
            </a:endParaRPr>
          </a:p>
          <a:p>
            <a:pPr algn="just"/>
            <a:r>
              <a:rPr lang="sr-Cyrl-RS" sz="1800" b="1" dirty="0">
                <a:solidFill>
                  <a:srgbClr val="60A9DD"/>
                </a:solidFill>
                <a:latin typeface="Söhne"/>
              </a:rPr>
              <a:t>Студија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случаја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2: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Универзитет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Аалто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 (</a:t>
            </a:r>
            <a:r>
              <a:rPr lang="en-GB" sz="1800" b="1" dirty="0" err="1">
                <a:solidFill>
                  <a:srgbClr val="60A9DD"/>
                </a:solidFill>
                <a:latin typeface="Söhne"/>
              </a:rPr>
              <a:t>Финска</a:t>
            </a:r>
            <a:r>
              <a:rPr lang="en-GB" sz="1800" b="1" dirty="0">
                <a:solidFill>
                  <a:srgbClr val="60A9DD"/>
                </a:solidFill>
                <a:latin typeface="Söhne"/>
              </a:rPr>
              <a:t>)</a:t>
            </a:r>
            <a:r>
              <a:rPr lang="sr-Cyrl-RS" sz="1800" b="1" dirty="0">
                <a:solidFill>
                  <a:srgbClr val="60A9DD"/>
                </a:solidFill>
                <a:latin typeface="Söhne"/>
              </a:rPr>
              <a:t> </a:t>
            </a:r>
            <a:r>
              <a:rPr lang="en-IE" sz="1800" dirty="0" err="1">
                <a:hlinkClick r:id="rId4"/>
              </a:rPr>
              <a:t>Универзитет</a:t>
            </a:r>
            <a:r>
              <a:rPr lang="en-IE" sz="1800" dirty="0">
                <a:hlinkClick r:id="rId4"/>
              </a:rPr>
              <a:t> </a:t>
            </a:r>
            <a:r>
              <a:rPr lang="en-IE" sz="1800" dirty="0" err="1">
                <a:hlinkClick r:id="rId4"/>
              </a:rPr>
              <a:t>Аалто</a:t>
            </a:r>
            <a:r>
              <a:rPr lang="sr-Cyrl-RS" sz="1800" dirty="0"/>
              <a:t> 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-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Интердисциплинарни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приступ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 и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ангажовање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1800" b="1" dirty="0" err="1">
                <a:solidFill>
                  <a:srgbClr val="0F0F0F"/>
                </a:solidFill>
                <a:latin typeface="Söhne"/>
              </a:rPr>
              <a:t>индустрије</a:t>
            </a:r>
            <a:r>
              <a:rPr lang="en-GB" sz="1800" b="1" dirty="0">
                <a:solidFill>
                  <a:srgbClr val="0F0F0F"/>
                </a:solidFill>
                <a:latin typeface="Söhne"/>
              </a:rPr>
              <a:t>:</a:t>
            </a:r>
            <a:endParaRPr lang="en-GB" sz="1800" dirty="0">
              <a:solidFill>
                <a:srgbClr val="0F0F0F"/>
              </a:solidFill>
              <a:latin typeface="Söhne"/>
            </a:endParaRPr>
          </a:p>
          <a:p>
            <a:pPr algn="just" rtl="0"/>
            <a:endParaRPr lang="en-GB" sz="1800" dirty="0">
              <a:solidFill>
                <a:srgbClr val="0F0F0F"/>
              </a:solidFill>
              <a:latin typeface="Söhne"/>
            </a:endParaRPr>
          </a:p>
          <a:p>
            <a:pPr algn="just" rtl="0"/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Аалтова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сарадња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компанијама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као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што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Коне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,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Нокиа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Фортум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пружа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студентима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практично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искуство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помаже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у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усклађивању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свог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образовања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тренутним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потребама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Söhne"/>
              </a:rPr>
              <a:t>привреде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just" rtl="0"/>
            <a:endParaRPr lang="en-GB" sz="18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just" rtl="0"/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Ова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партнерства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само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да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побољшавају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образовно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искуство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већ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подстичу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иновације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припремају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ученике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Söhne"/>
              </a:rPr>
              <a:t>/студенте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за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захтеве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модерне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радне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Söhne"/>
              </a:rPr>
              <a:t>снаге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l" rtl="0"/>
            <a:r>
              <a:rPr lang="sr-Cyrl-RS" sz="3200" b="1" dirty="0"/>
              <a:t> </a:t>
            </a:r>
            <a:endParaRPr lang="en-GB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91920" y="4500880"/>
            <a:ext cx="233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ЗАЈЕДНО У СУСРЕТ БОЉЕМ СВЕТУ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9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59172" y="742901"/>
            <a:ext cx="8912350" cy="5189591"/>
          </a:xfrm>
        </p:spPr>
        <p:txBody>
          <a:bodyPr/>
          <a:lstStyle/>
          <a:p>
            <a:pPr algn="just" rtl="0"/>
            <a:endParaRPr lang="sr-Cyrl-RS" sz="2000" b="1" i="0" dirty="0"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1" i="0" dirty="0" err="1">
                <a:effectLst/>
                <a:ea typeface="Calibri" panose="020F0502020204030204" pitchFamily="34" charset="0"/>
              </a:rPr>
              <a:t>Студија</a:t>
            </a:r>
            <a:r>
              <a:rPr lang="en-GB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GB" sz="2000" b="1" i="0" dirty="0" err="1">
                <a:effectLst/>
                <a:ea typeface="Calibri" panose="020F0502020204030204" pitchFamily="34" charset="0"/>
              </a:rPr>
              <a:t>случаја</a:t>
            </a:r>
            <a:r>
              <a:rPr lang="en-GB" sz="2000" b="1" i="0" dirty="0">
                <a:effectLst/>
                <a:ea typeface="Calibri" panose="020F0502020204030204" pitchFamily="34" charset="0"/>
              </a:rPr>
              <a:t> 3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: </a:t>
            </a:r>
            <a:r>
              <a:rPr lang="en-IE" sz="2000" b="1" dirty="0" err="1">
                <a:hlinkClick r:id="rId2"/>
              </a:rPr>
              <a:t>Технолошки</a:t>
            </a:r>
            <a:r>
              <a:rPr lang="en-IE" sz="2000" b="1" dirty="0">
                <a:hlinkClick r:id="rId2"/>
              </a:rPr>
              <a:t> универзитет у </a:t>
            </a:r>
            <a:r>
              <a:rPr lang="en-IE" sz="2000" b="1" dirty="0" err="1">
                <a:hlinkClick r:id="rId2"/>
              </a:rPr>
              <a:t>Ајндховену</a:t>
            </a:r>
            <a:r>
              <a:rPr lang="sr-Cyrl-RS" sz="2000" b="1" dirty="0">
                <a:hlinkClick r:id="rId2"/>
              </a:rPr>
              <a:t> </a:t>
            </a:r>
            <a:r>
              <a:rPr lang="en-IE" sz="2000" dirty="0">
                <a:hlinkClick r:id="rId2"/>
              </a:rPr>
              <a:t>(</a:t>
            </a:r>
            <a:r>
              <a:rPr lang="en-US" sz="2000" dirty="0" err="1">
                <a:hlinkClick r:id="rId2"/>
              </a:rPr>
              <a:t>tue</a:t>
            </a:r>
            <a:r>
              <a:rPr lang="en-IE" sz="2000" dirty="0">
                <a:hlinkClick r:id="rId2"/>
              </a:rPr>
              <a:t>.</a:t>
            </a:r>
            <a:r>
              <a:rPr lang="en-IE" sz="2000" dirty="0" err="1">
                <a:hlinkClick r:id="rId2"/>
              </a:rPr>
              <a:t>nl</a:t>
            </a:r>
            <a:r>
              <a:rPr lang="en-IE" sz="2000" dirty="0">
                <a:hlinkClick r:id="rId2"/>
              </a:rPr>
              <a:t>)</a:t>
            </a:r>
            <a:r>
              <a:rPr lang="en-GB" sz="2000" b="1" dirty="0">
                <a:ea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2000" b="1" dirty="0">
                <a:ea typeface="Calibri" panose="020F0502020204030204" pitchFamily="34" charset="0"/>
              </a:rPr>
              <a:t>Модел </a:t>
            </a:r>
            <a:r>
              <a:rPr lang="en-GB" sz="2000" b="1" dirty="0" err="1">
                <a:ea typeface="Calibri" panose="020F0502020204030204" pitchFamily="34" charset="0"/>
              </a:rPr>
              <a:t>сарадње</a:t>
            </a:r>
            <a:r>
              <a:rPr lang="en-GB" sz="2000" b="1" dirty="0">
                <a:ea typeface="Calibri" panose="020F0502020204030204" pitchFamily="34" charset="0"/>
              </a:rPr>
              <a:t> у </a:t>
            </a:r>
            <a:r>
              <a:rPr lang="sr-Cyrl-RS" sz="2000" b="1" dirty="0">
                <a:ea typeface="Calibri" panose="020F0502020204030204" pitchFamily="34" charset="0"/>
              </a:rPr>
              <a:t>привреди</a:t>
            </a:r>
            <a:r>
              <a:rPr lang="en-GB" sz="2000" b="1" dirty="0">
                <a:ea typeface="Calibri" panose="020F0502020204030204" pitchFamily="34" charset="0"/>
              </a:rPr>
              <a:t>:</a:t>
            </a:r>
          </a:p>
          <a:p>
            <a:pPr algn="just" rtl="0"/>
            <a:endParaRPr lang="en-GB" sz="2000" b="1" dirty="0">
              <a:ea typeface="Calibri" panose="020F0502020204030204" pitchFamily="34" charset="0"/>
            </a:endParaRPr>
          </a:p>
          <a:p>
            <a:pPr algn="just" rtl="0"/>
            <a:r>
              <a:rPr lang="en-GB" sz="2000" dirty="0">
                <a:ea typeface="Calibri" panose="020F0502020204030204" pitchFamily="34" charset="0"/>
              </a:rPr>
              <a:t>Технолошки универзитет у Ајндховену је познат по блиској сарадњи са </a:t>
            </a:r>
            <a:r>
              <a:rPr lang="en-GB" sz="2000" dirty="0" err="1">
                <a:ea typeface="Calibri" panose="020F0502020204030204" pitchFamily="34" charset="0"/>
              </a:rPr>
              <a:t>високотехнолошким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предузећима </a:t>
            </a:r>
            <a:r>
              <a:rPr lang="en-GB" sz="2000" dirty="0">
                <a:ea typeface="Calibri" panose="020F0502020204030204" pitchFamily="34" charset="0"/>
              </a:rPr>
              <a:t>у региону, </a:t>
            </a:r>
            <a:r>
              <a:rPr lang="en-GB" sz="2000" dirty="0" err="1">
                <a:ea typeface="Calibri" panose="020F0502020204030204" pitchFamily="34" charset="0"/>
              </a:rPr>
              <a:t>посебно</a:t>
            </a:r>
            <a:r>
              <a:rPr lang="en-GB" sz="2000" dirty="0">
                <a:ea typeface="Calibri" panose="020F0502020204030204" pitchFamily="34" charset="0"/>
              </a:rPr>
              <a:t> у</a:t>
            </a:r>
            <a:r>
              <a:rPr lang="sr-Cyrl-RS" sz="2000" dirty="0">
                <a:ea typeface="Calibri" panose="020F0502020204030204" pitchFamily="34" charset="0"/>
              </a:rPr>
              <a:t> области </a:t>
            </a:r>
            <a:r>
              <a:rPr lang="en-GB" sz="2000" dirty="0" err="1">
                <a:ea typeface="Calibri" panose="020F0502020204030204" pitchFamily="34" charset="0"/>
              </a:rPr>
              <a:t>Бр</a:t>
            </a:r>
            <a:r>
              <a:rPr lang="sr-Cyrl-RS" sz="2000" dirty="0">
                <a:ea typeface="Calibri" panose="020F0502020204030204" pitchFamily="34" charset="0"/>
              </a:rPr>
              <a:t>ејнпорт Ајндховен</a:t>
            </a:r>
            <a:r>
              <a:rPr lang="en-GB" sz="2000" dirty="0">
                <a:ea typeface="Calibri" panose="020F0502020204030204" pitchFamily="34" charset="0"/>
              </a:rPr>
              <a:t>. Универзитет је успоставио снажна партнерства са водећим технолошким компанијама као што </a:t>
            </a:r>
            <a:r>
              <a:rPr lang="en-GB" sz="2000" dirty="0" err="1">
                <a:ea typeface="Calibri" panose="020F0502020204030204" pitchFamily="34" charset="0"/>
              </a:rPr>
              <a:t>су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Филипс</a:t>
            </a:r>
            <a:r>
              <a:rPr lang="en-GB" sz="2000" dirty="0">
                <a:ea typeface="Calibri" panose="020F0502020204030204" pitchFamily="34" charset="0"/>
              </a:rPr>
              <a:t>, АСМЛ и </a:t>
            </a:r>
            <a:r>
              <a:rPr lang="sr-Cyrl-RS" sz="2000" dirty="0">
                <a:ea typeface="Calibri" panose="020F0502020204030204" pitchFamily="34" charset="0"/>
              </a:rPr>
              <a:t>„</a:t>
            </a:r>
            <a:r>
              <a:rPr lang="en-US" sz="2000" dirty="0">
                <a:ea typeface="Calibri" panose="020F0502020204030204" pitchFamily="34" charset="0"/>
              </a:rPr>
              <a:t>NXP Semiconductors”</a:t>
            </a:r>
            <a:r>
              <a:rPr lang="en-GB" sz="2000" dirty="0">
                <a:ea typeface="Calibri" panose="020F0502020204030204" pitchFamily="34" charset="0"/>
              </a:rPr>
              <a:t>. Taj модел ангажовања заинтересованих страна значајно доприноси регионалном економском развоју и пружа студентима </a:t>
            </a:r>
            <a:r>
              <a:rPr lang="en-GB" sz="2000" dirty="0" err="1">
                <a:ea typeface="Calibri" panose="020F0502020204030204" pitchFamily="34" charset="0"/>
              </a:rPr>
              <a:t>непроцењиву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препознатљивост</a:t>
            </a:r>
            <a:r>
              <a:rPr lang="en-GB" sz="2000" dirty="0">
                <a:ea typeface="Calibri" panose="020F0502020204030204" pitchFamily="34" charset="0"/>
              </a:rPr>
              <a:t> и искуство у </a:t>
            </a:r>
            <a:r>
              <a:rPr lang="sr-Cyrl-RS" sz="2000" dirty="0">
                <a:ea typeface="Calibri" panose="020F0502020204030204" pitchFamily="34" charset="0"/>
              </a:rPr>
              <a:t>привреди</a:t>
            </a:r>
            <a:r>
              <a:rPr lang="en-GB" sz="2000" dirty="0">
                <a:ea typeface="Calibri" panose="020F0502020204030204" pitchFamily="34" charset="0"/>
              </a:rPr>
              <a:t>.</a:t>
            </a:r>
            <a:endParaRPr lang="en-GB" sz="2000" dirty="0"/>
          </a:p>
          <a:p>
            <a:pPr algn="just" rtl="0"/>
            <a:endParaRPr lang="en-GB" sz="2000" dirty="0">
              <a:ea typeface="Calibri" panose="020F0502020204030204" pitchFamily="34" charset="0"/>
            </a:endParaRPr>
          </a:p>
          <a:p>
            <a:pPr algn="just"/>
            <a:r>
              <a:rPr lang="en-GB" sz="2000" b="1" dirty="0" err="1">
                <a:ea typeface="Calibri" panose="020F0502020204030204" pitchFamily="34" charset="0"/>
              </a:rPr>
              <a:t>Технолошки</a:t>
            </a:r>
            <a:r>
              <a:rPr lang="en-GB" sz="2000" b="1" dirty="0">
                <a:ea typeface="Calibri" panose="020F0502020204030204" pitchFamily="34" charset="0"/>
              </a:rPr>
              <a:t> </a:t>
            </a:r>
            <a:r>
              <a:rPr lang="en-GB" sz="2000" b="1" dirty="0" err="1">
                <a:ea typeface="Calibri" panose="020F0502020204030204" pitchFamily="34" charset="0"/>
              </a:rPr>
              <a:t>универзитет</a:t>
            </a:r>
            <a:r>
              <a:rPr lang="en-GB" sz="2000" b="1" dirty="0">
                <a:ea typeface="Calibri" panose="020F0502020204030204" pitchFamily="34" charset="0"/>
              </a:rPr>
              <a:t> у </a:t>
            </a:r>
            <a:r>
              <a:rPr lang="en-GB" sz="2000" b="1" dirty="0" err="1">
                <a:ea typeface="Calibri" panose="020F0502020204030204" pitchFamily="34" charset="0"/>
              </a:rPr>
              <a:t>Ајндховену</a:t>
            </a:r>
            <a:r>
              <a:rPr lang="en-GB" sz="2000" b="1" dirty="0">
                <a:ea typeface="Calibri" panose="020F0502020204030204" pitchFamily="34" charset="0"/>
              </a:rPr>
              <a:t> и</a:t>
            </a:r>
            <a:r>
              <a:rPr lang="sr-Cyrl-RS" sz="2000" b="1" dirty="0">
                <a:ea typeface="Calibri" panose="020F0502020204030204" pitchFamily="34" charset="0"/>
              </a:rPr>
              <a:t> </a:t>
            </a:r>
            <a:r>
              <a:rPr lang="en-GB" sz="2000" b="1" dirty="0" err="1">
                <a:ea typeface="Calibri" panose="020F0502020204030204" pitchFamily="34" charset="0"/>
              </a:rPr>
              <a:t>Бр</a:t>
            </a:r>
            <a:r>
              <a:rPr lang="sr-Cyrl-RS" sz="2000" b="1" dirty="0">
                <a:ea typeface="Calibri" panose="020F0502020204030204" pitchFamily="34" charset="0"/>
              </a:rPr>
              <a:t>ејнпор</a:t>
            </a:r>
            <a:r>
              <a:rPr lang="en-GB" sz="2000" b="1" dirty="0">
                <a:ea typeface="Calibri" panose="020F0502020204030204" pitchFamily="34" charset="0"/>
              </a:rPr>
              <a:t>т: напредан екосистем</a:t>
            </a:r>
          </a:p>
          <a:p>
            <a:pPr algn="just"/>
            <a:r>
              <a:rPr lang="sr-Cyrl-RS" sz="2000" dirty="0">
                <a:ea typeface="Calibri" panose="020F0502020204030204" pitchFamily="34" charset="0"/>
              </a:rPr>
              <a:t>Ка</a:t>
            </a:r>
            <a:r>
              <a:rPr lang="en-GB" sz="2000" dirty="0" err="1">
                <a:ea typeface="Calibri" panose="020F0502020204030204" pitchFamily="34" charset="0"/>
              </a:rPr>
              <a:t>мпус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Технолошк</a:t>
            </a:r>
            <a:r>
              <a:rPr lang="sr-Cyrl-RS" sz="2000" dirty="0">
                <a:ea typeface="Calibri" panose="020F0502020204030204" pitchFamily="34" charset="0"/>
              </a:rPr>
              <a:t>ог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универзитет</a:t>
            </a:r>
            <a:r>
              <a:rPr lang="sr-Cyrl-RS" sz="2000" dirty="0">
                <a:ea typeface="Calibri" panose="020F0502020204030204" pitchFamily="34" charset="0"/>
              </a:rPr>
              <a:t>а</a:t>
            </a:r>
            <a:r>
              <a:rPr lang="en-GB" sz="2000" dirty="0">
                <a:ea typeface="Calibri" panose="020F0502020204030204" pitchFamily="34" charset="0"/>
              </a:rPr>
              <a:t> у </a:t>
            </a:r>
            <a:r>
              <a:rPr lang="en-GB" sz="2000" dirty="0" err="1">
                <a:ea typeface="Calibri" panose="020F0502020204030204" pitchFamily="34" charset="0"/>
              </a:rPr>
              <a:t>Ајндховену</a:t>
            </a:r>
            <a:r>
              <a:rPr lang="en-GB" sz="2000" dirty="0">
                <a:ea typeface="Calibri" panose="020F0502020204030204" pitchFamily="34" charset="0"/>
              </a:rPr>
              <a:t> је у центру „једног од најмоћнијих технолошких центара </a:t>
            </a:r>
            <a:r>
              <a:rPr lang="en-GB" sz="2000" dirty="0" err="1">
                <a:ea typeface="Calibri" panose="020F0502020204030204" pitchFamily="34" charset="0"/>
              </a:rPr>
              <a:t>на</a:t>
            </a:r>
            <a:r>
              <a:rPr lang="en-GB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свету</a:t>
            </a:r>
            <a:r>
              <a:rPr lang="sr-Cyrl-RS" sz="2000" dirty="0">
                <a:ea typeface="Calibri" panose="020F0502020204030204" pitchFamily="34" charset="0"/>
              </a:rPr>
              <a:t>’’ </a:t>
            </a:r>
            <a:r>
              <a:rPr lang="en-GB" sz="2000" dirty="0">
                <a:ea typeface="Calibri" panose="020F0502020204030204" pitchFamily="34" charset="0"/>
              </a:rPr>
              <a:t>–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en-GB" sz="2000" dirty="0" err="1">
                <a:ea typeface="Calibri" panose="020F0502020204030204" pitchFamily="34" charset="0"/>
              </a:rPr>
              <a:t>Бр</a:t>
            </a:r>
            <a:r>
              <a:rPr lang="sr-Cyrl-RS" sz="2000" dirty="0">
                <a:ea typeface="Calibri" panose="020F0502020204030204" pitchFamily="34" charset="0"/>
              </a:rPr>
              <a:t>ејнпорт Ајндховен</a:t>
            </a:r>
            <a:r>
              <a:rPr lang="en-GB" sz="2000" dirty="0">
                <a:ea typeface="Calibri" panose="020F0502020204030204" pitchFamily="34" charset="0"/>
              </a:rPr>
              <a:t>. </a:t>
            </a:r>
            <a:r>
              <a:rPr lang="en-GB" sz="2000" dirty="0" err="1">
                <a:ea typeface="Calibri" panose="020F0502020204030204" pitchFamily="34" charset="0"/>
              </a:rPr>
              <a:t>Заједно</a:t>
            </a:r>
            <a:r>
              <a:rPr lang="en-GB" sz="2000" dirty="0">
                <a:ea typeface="Calibri" panose="020F0502020204030204" pitchFamily="34" charset="0"/>
              </a:rPr>
              <a:t> са другим институцијама, они чине успешан екосистем са једним заједничким циљем – побољшањем квалитета живота кроз одрживе иновације.</a:t>
            </a:r>
          </a:p>
          <a:p>
            <a:pPr algn="just" rtl="0"/>
            <a:endParaRPr lang="en-GB" sz="2000" dirty="0">
              <a:ea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BA178-6013-4D3E-CEB4-8672F4A5E8DC}"/>
              </a:ext>
            </a:extLst>
          </p:cNvPr>
          <p:cNvSpPr txBox="1"/>
          <p:nvPr/>
        </p:nvSpPr>
        <p:spPr>
          <a:xfrm>
            <a:off x="1256144" y="175240"/>
            <a:ext cx="10359797" cy="712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ts val="2440"/>
              </a:lnSpc>
            </a:pP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Студије случаја успешног ангажовања заинтересованих страна у европским високошколским установама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5E26F0-41DA-CB09-5D48-136BBE9FF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1582" y="887423"/>
            <a:ext cx="2462390" cy="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3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483127" y="552799"/>
            <a:ext cx="7236000" cy="223473"/>
          </a:xfrm>
        </p:spPr>
        <p:txBody>
          <a:bodyPr/>
          <a:lstStyle/>
          <a:p>
            <a:pPr algn="l" rtl="0"/>
            <a:r>
              <a:rPr lang="en-US" dirty="0"/>
              <a:t>Модул 3 Увод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dirty="0"/>
              <a:t>01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US" dirty="0"/>
              <a:t>Шта је </a:t>
            </a:r>
            <a:r>
              <a:rPr lang="en-US" dirty="0" err="1"/>
              <a:t>Регионални</a:t>
            </a:r>
            <a:r>
              <a:rPr lang="en-US" dirty="0"/>
              <a:t> </a:t>
            </a:r>
            <a:r>
              <a:rPr lang="en-US" dirty="0" err="1"/>
              <a:t>савет</a:t>
            </a:r>
            <a:r>
              <a:rPr lang="sr-Cyrl-RS" dirty="0"/>
              <a:t>/веће</a:t>
            </a:r>
            <a:r>
              <a:rPr lang="en-US" dirty="0"/>
              <a:t> за вештине?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 dirty="0"/>
              <a:t>02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en-US" dirty="0" err="1"/>
              <a:t>Укључивањ</a:t>
            </a:r>
            <a:r>
              <a:rPr lang="sr-Cyrl-RS" dirty="0"/>
              <a:t>е</a:t>
            </a:r>
            <a:r>
              <a:rPr lang="en-US" dirty="0"/>
              <a:t> заинтересованих страна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4BE5F8-1635-8C12-4AC3-ACF341B6F9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en-US" dirty="0"/>
              <a:t>03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22282-CC35-4A74-8E9A-BAC48469C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83127" y="1810152"/>
            <a:ext cx="7236000" cy="223473"/>
          </a:xfrm>
        </p:spPr>
        <p:txBody>
          <a:bodyPr/>
          <a:lstStyle/>
          <a:p>
            <a:pPr algn="l" rtl="0"/>
            <a:r>
              <a:rPr lang="en-GB" sz="2200" dirty="0"/>
              <a:t>Регионална прилагодљивост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DB9DF9-3ABF-9644-76D5-BB7BF77E42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r>
              <a:rPr lang="en-US" dirty="0"/>
              <a:t>04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5567E9-1822-A0E5-738F-FB917DF0AD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l" rtl="0"/>
            <a:r>
              <a:rPr lang="en-GB" sz="2200" dirty="0"/>
              <a:t>Идентификација и интеграција вештина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3B62C8-37B9-190D-DBFE-EF0AA6ECA06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r>
              <a:rPr lang="en-US" dirty="0"/>
              <a:t>05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E468A1-4C81-1D08-48FB-A17942B1CE2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l" rtl="0"/>
            <a:r>
              <a:rPr lang="en-GB" sz="2200" dirty="0"/>
              <a:t>Развој наставног плана и програма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pPr algn="l" rtl="0"/>
            <a:r>
              <a:rPr lang="en-US" dirty="0"/>
              <a:t>САДРЖАЈ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22B02D-A4E0-AD45-F798-1FBFD564F0B7}"/>
              </a:ext>
            </a:extLst>
          </p:cNvPr>
          <p:cNvSpPr txBox="1"/>
          <p:nvPr/>
        </p:nvSpPr>
        <p:spPr>
          <a:xfrm>
            <a:off x="697724" y="5032672"/>
            <a:ext cx="334818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US" sz="1400" dirty="0"/>
              <a:t>”</a:t>
            </a:r>
            <a:endParaRPr lang="en-GB" sz="14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A9BFD05-B60C-E67D-3A62-041B5E71FD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282773"/>
            <a:ext cx="2070528" cy="7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8574" y="105011"/>
            <a:ext cx="10279511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Сваки од ових примера сарадње заинтересованих страна у високом образовању деле заједничку нит – могу се </a:t>
            </a:r>
            <a:r>
              <a:rPr lang="en-GB" sz="2200" dirty="0" err="1"/>
              <a:t>сматрати</a:t>
            </a:r>
            <a:r>
              <a:rPr lang="en-GB" sz="2200" dirty="0"/>
              <a:t> </a:t>
            </a:r>
            <a:r>
              <a:rPr lang="en-GB" sz="2200" dirty="0" err="1"/>
              <a:t>као</a:t>
            </a:r>
            <a:r>
              <a:rPr lang="sr-Cyrl-RS" sz="2200" dirty="0"/>
              <a:t> </a:t>
            </a:r>
            <a:r>
              <a:rPr lang="en-GB" sz="2200" b="1" dirty="0" err="1">
                <a:solidFill>
                  <a:srgbClr val="8A2061"/>
                </a:solidFill>
              </a:rPr>
              <a:t>Предузетнички</a:t>
            </a:r>
            <a:r>
              <a:rPr lang="en-GB" sz="2200" b="1" dirty="0">
                <a:solidFill>
                  <a:srgbClr val="8A2061"/>
                </a:solidFill>
              </a:rPr>
              <a:t> и </a:t>
            </a:r>
            <a:r>
              <a:rPr lang="en-GB" sz="2200" b="1" dirty="0" err="1">
                <a:solidFill>
                  <a:srgbClr val="8A2061"/>
                </a:solidFill>
              </a:rPr>
              <a:t>ангажовани</a:t>
            </a:r>
            <a:r>
              <a:rPr lang="en-GB" sz="2200" b="1" dirty="0">
                <a:solidFill>
                  <a:srgbClr val="8A2061"/>
                </a:solidFill>
              </a:rPr>
              <a:t> </a:t>
            </a:r>
            <a:r>
              <a:rPr lang="en-GB" sz="2200" b="1" dirty="0" err="1">
                <a:solidFill>
                  <a:srgbClr val="8A2061"/>
                </a:solidFill>
              </a:rPr>
              <a:t>универзитети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GB" sz="2200" dirty="0" err="1"/>
              <a:t>који</a:t>
            </a:r>
            <a:r>
              <a:rPr lang="en-GB" sz="2200" dirty="0"/>
              <a:t> активно промовишу предузетништво, друштвено ангажовање и иновације међу својим студентима и факултетима.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>
              <a:lnSpc>
                <a:spcPts val="2440"/>
              </a:lnSpc>
            </a:pPr>
            <a:r>
              <a:rPr lang="en-GB" sz="2200" dirty="0"/>
              <a:t>Као што је </a:t>
            </a:r>
            <a:r>
              <a:rPr lang="en-GB" sz="2200" dirty="0" err="1"/>
              <a:t>дефинисао</a:t>
            </a:r>
            <a:r>
              <a:rPr lang="en-GB" sz="2200" dirty="0"/>
              <a:t> </a:t>
            </a:r>
            <a:r>
              <a:rPr lang="sr-Cyrl-RS" sz="2200" dirty="0"/>
              <a:t>од стране </a:t>
            </a:r>
            <a:r>
              <a:rPr lang="en-GB" sz="2200" dirty="0" err="1"/>
              <a:t>наш</a:t>
            </a:r>
            <a:r>
              <a:rPr lang="sr-Cyrl-RS" sz="2200" dirty="0"/>
              <a:t>ег</a:t>
            </a:r>
            <a:r>
              <a:rPr lang="en-GB" sz="2200" dirty="0"/>
              <a:t> </a:t>
            </a:r>
            <a:r>
              <a:rPr lang="en-GB" sz="2200" dirty="0" err="1"/>
              <a:t>партнер</a:t>
            </a:r>
            <a:r>
              <a:rPr lang="sr-Cyrl-RS" sz="2200" dirty="0"/>
              <a:t>а на</a:t>
            </a:r>
            <a:r>
              <a:rPr lang="en-GB" sz="2200" dirty="0"/>
              <a:t> </a:t>
            </a:r>
            <a:r>
              <a:rPr lang="en-GB" sz="2200" dirty="0" err="1"/>
              <a:t>пројект</a:t>
            </a:r>
            <a:r>
              <a:rPr lang="sr-Cyrl-RS" sz="2200" dirty="0"/>
              <a:t>у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/>
              <a:t>Be 21 Skilled</a:t>
            </a:r>
            <a:r>
              <a:rPr lang="en-US" sz="2200" dirty="0"/>
              <a:t>”</a:t>
            </a:r>
            <a:r>
              <a:rPr lang="sr-Cyrl-RS" sz="2200" dirty="0"/>
              <a:t>, </a:t>
            </a:r>
            <a:r>
              <a:rPr lang="sr-Latn-RS" sz="2200" dirty="0"/>
              <a:t>„</a:t>
            </a:r>
            <a:r>
              <a:rPr lang="en-GB" sz="2200" dirty="0"/>
              <a:t>ACEEU</a:t>
            </a:r>
            <a:r>
              <a:rPr lang="en-US" sz="2200" dirty="0"/>
              <a:t>”</a:t>
            </a:r>
            <a:r>
              <a:rPr lang="en-GB" sz="2200" dirty="0"/>
              <a:t> (Акредитациони савет за предузетничке и ангажоване универзитете), ангажовани и предузетнички универзитети су они који, </a:t>
            </a:r>
            <a:r>
              <a:rPr lang="en-GB" sz="2200" dirty="0" err="1"/>
              <a:t>између</a:t>
            </a:r>
            <a:r>
              <a:rPr lang="en-GB" sz="2200" dirty="0"/>
              <a:t> </a:t>
            </a:r>
            <a:r>
              <a:rPr lang="en-GB" sz="2200" dirty="0" err="1"/>
              <a:t>остал</a:t>
            </a:r>
            <a:r>
              <a:rPr lang="sr-Cyrl-RS" sz="2200" dirty="0"/>
              <a:t>ог</a:t>
            </a:r>
            <a:r>
              <a:rPr lang="en-GB" sz="2200" dirty="0"/>
              <a:t>, имају јасну и </a:t>
            </a:r>
            <a:r>
              <a:rPr lang="sr-Cyrl-RS" sz="2200" dirty="0"/>
              <a:t>доказану</a:t>
            </a:r>
            <a:r>
              <a:rPr lang="en-GB" sz="2200" dirty="0"/>
              <a:t> посвећеност да буду предузетнички/ангажовани. </a:t>
            </a:r>
            <a:r>
              <a:rPr lang="en-GB" sz="2200" dirty="0" err="1"/>
              <a:t>Ови</a:t>
            </a:r>
            <a:r>
              <a:rPr lang="en-GB" sz="2200" dirty="0"/>
              <a:t> </a:t>
            </a:r>
            <a:r>
              <a:rPr lang="en-GB" sz="2200" dirty="0" err="1"/>
              <a:t>универзитети</a:t>
            </a:r>
            <a:r>
              <a:rPr lang="sr-Cyrl-RS" sz="2200" dirty="0"/>
              <a:t> су: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уградили дух предузетништва и ангажовања у свој ДНК чинећи га делом различитих структура, процеса и </a:t>
            </a:r>
            <a:r>
              <a:rPr lang="en-GB" sz="2200" dirty="0" err="1"/>
              <a:t>одлука</a:t>
            </a:r>
            <a:r>
              <a:rPr lang="sr-Cyrl-RS" sz="2200" dirty="0"/>
              <a:t>,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 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200" dirty="0" err="1"/>
              <a:t>препозна</a:t>
            </a:r>
            <a:r>
              <a:rPr lang="sr-Cyrl-RS" sz="2200" dirty="0"/>
              <a:t>ли</a:t>
            </a:r>
            <a:r>
              <a:rPr lang="en-GB" sz="2200" dirty="0"/>
              <a:t> </a:t>
            </a:r>
            <a:r>
              <a:rPr lang="en-GB" sz="2200" dirty="0" err="1"/>
              <a:t>важност</a:t>
            </a:r>
            <a:r>
              <a:rPr lang="en-GB" sz="2200" dirty="0"/>
              <a:t> </a:t>
            </a:r>
            <a:r>
              <a:rPr lang="sr-Cyrl-RS" sz="2200" dirty="0"/>
              <a:t>да студенти поседују </a:t>
            </a:r>
            <a:r>
              <a:rPr lang="en-GB" sz="2200" dirty="0" err="1"/>
              <a:t>вештин</a:t>
            </a:r>
            <a:r>
              <a:rPr lang="sr-Cyrl-RS" sz="2200" dirty="0"/>
              <a:t>е</a:t>
            </a:r>
            <a:r>
              <a:rPr lang="en-GB" sz="2200" dirty="0"/>
              <a:t> и </a:t>
            </a:r>
            <a:r>
              <a:rPr lang="en-GB" sz="2200" dirty="0" err="1"/>
              <a:t>компетенциј</a:t>
            </a:r>
            <a:r>
              <a:rPr lang="sr-Cyrl-RS" sz="2200" dirty="0"/>
              <a:t>е које су</a:t>
            </a:r>
            <a:r>
              <a:rPr lang="en-GB" sz="2200" dirty="0"/>
              <a:t> </a:t>
            </a:r>
            <a:r>
              <a:rPr lang="en-GB" sz="2200" dirty="0" err="1"/>
              <a:t>потребн</a:t>
            </a:r>
            <a:r>
              <a:rPr lang="sr-Cyrl-RS" sz="2200" dirty="0"/>
              <a:t>е</a:t>
            </a:r>
            <a:r>
              <a:rPr lang="en-GB" sz="2200" dirty="0"/>
              <a:t> за успех у свету који се </a:t>
            </a:r>
            <a:r>
              <a:rPr lang="en-GB" sz="2200" dirty="0" err="1"/>
              <a:t>брзо</a:t>
            </a:r>
            <a:r>
              <a:rPr lang="en-GB" sz="2200" dirty="0"/>
              <a:t> </a:t>
            </a:r>
            <a:r>
              <a:rPr lang="en-GB" sz="2200" dirty="0" err="1"/>
              <a:t>мења</a:t>
            </a:r>
            <a:r>
              <a:rPr lang="sr-Cyrl-RS" sz="2200" dirty="0"/>
              <a:t>,</a:t>
            </a:r>
            <a:endParaRPr lang="en-GB" sz="2200" dirty="0"/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200" dirty="0" err="1"/>
              <a:t>охрабри</a:t>
            </a:r>
            <a:r>
              <a:rPr lang="sr-Cyrl-RS" sz="2200" dirty="0"/>
              <a:t>ли</a:t>
            </a:r>
            <a:r>
              <a:rPr lang="en-GB" sz="2200" dirty="0"/>
              <a:t> </a:t>
            </a:r>
            <a:r>
              <a:rPr lang="sr-Cyrl-RS" sz="2200" dirty="0"/>
              <a:t>студенте</a:t>
            </a:r>
            <a:r>
              <a:rPr lang="en-GB" sz="2200" dirty="0"/>
              <a:t> да развију свој предузетнички начин размишљања, креативност и способности решавања проблема, што </a:t>
            </a:r>
            <a:r>
              <a:rPr lang="en-GB" sz="2200" dirty="0" err="1"/>
              <a:t>може</a:t>
            </a:r>
            <a:r>
              <a:rPr lang="en-GB" sz="2200" dirty="0"/>
              <a:t> </a:t>
            </a:r>
            <a:r>
              <a:rPr lang="sr-Cyrl-RS" sz="2200" dirty="0"/>
              <a:t>да доведе</a:t>
            </a:r>
            <a:r>
              <a:rPr lang="en-GB" sz="2200" dirty="0"/>
              <a:t> до развоја нових производа, </a:t>
            </a:r>
            <a:r>
              <a:rPr lang="en-GB" sz="2200" dirty="0" err="1"/>
              <a:t>услуга</a:t>
            </a:r>
            <a:r>
              <a:rPr lang="en-GB" sz="2200" dirty="0"/>
              <a:t> и</a:t>
            </a:r>
            <a:r>
              <a:rPr lang="sr-Cyrl-RS" sz="2200" dirty="0"/>
              <a:t> оснивања привредних субјеката</a:t>
            </a:r>
            <a:r>
              <a:rPr lang="en-GB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67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60342" y="1133933"/>
            <a:ext cx="6852047" cy="3235130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dirty="0"/>
              <a:t>У </a:t>
            </a:r>
            <a:r>
              <a:rPr lang="en-GB" sz="1800" dirty="0" err="1"/>
              <a:t>високошколским</a:t>
            </a:r>
            <a:r>
              <a:rPr lang="en-GB" sz="1800" dirty="0"/>
              <a:t> </a:t>
            </a:r>
            <a:r>
              <a:rPr lang="en-GB" sz="1800" dirty="0" err="1"/>
              <a:t>установама</a:t>
            </a:r>
            <a:r>
              <a:rPr lang="en-GB" sz="1800" dirty="0"/>
              <a:t>, </a:t>
            </a:r>
            <a:r>
              <a:rPr lang="en-GB" sz="1800" dirty="0" err="1"/>
              <a:t>ангажовање</a:t>
            </a:r>
            <a:r>
              <a:rPr lang="en-GB" sz="1800" dirty="0"/>
              <a:t> </a:t>
            </a:r>
            <a:r>
              <a:rPr lang="en-GB" sz="1800" dirty="0" err="1"/>
              <a:t>заинтересованих</a:t>
            </a:r>
            <a:r>
              <a:rPr lang="en-GB" sz="1800" dirty="0"/>
              <a:t> </a:t>
            </a:r>
            <a:r>
              <a:rPr lang="en-GB" sz="1800" dirty="0" err="1"/>
              <a:t>страна</a:t>
            </a:r>
            <a:r>
              <a:rPr lang="en-GB" sz="1800" dirty="0"/>
              <a:t> </a:t>
            </a:r>
            <a:r>
              <a:rPr lang="sr-Cyrl-RS" sz="1800" dirty="0"/>
              <a:t>подразумева</a:t>
            </a:r>
            <a:r>
              <a:rPr lang="en-GB" sz="1800" dirty="0"/>
              <a:t> </a:t>
            </a:r>
            <a:r>
              <a:rPr lang="en-GB" sz="1800" dirty="0" err="1"/>
              <a:t>партнерство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предузећима</a:t>
            </a:r>
            <a:r>
              <a:rPr lang="en-GB" sz="1800" dirty="0"/>
              <a:t>, </a:t>
            </a:r>
            <a:r>
              <a:rPr lang="en-GB" sz="1800" dirty="0" err="1"/>
              <a:t>локалним</a:t>
            </a:r>
            <a:r>
              <a:rPr lang="en-GB" sz="1800" dirty="0"/>
              <a:t> </a:t>
            </a:r>
            <a:r>
              <a:rPr lang="en-GB" sz="1800" dirty="0" err="1"/>
              <a:t>заједницама</a:t>
            </a:r>
            <a:r>
              <a:rPr lang="en-GB" sz="1800" dirty="0"/>
              <a:t> и </a:t>
            </a:r>
            <a:r>
              <a:rPr lang="en-GB" sz="1800" dirty="0" err="1"/>
              <a:t>креаторима</a:t>
            </a:r>
            <a:r>
              <a:rPr lang="en-GB" sz="1800" dirty="0"/>
              <a:t> </a:t>
            </a:r>
            <a:r>
              <a:rPr lang="en-GB" sz="1800" dirty="0" err="1"/>
              <a:t>политик</a:t>
            </a:r>
            <a:r>
              <a:rPr lang="sr-Cyrl-RS" sz="1800" dirty="0"/>
              <a:t>а</a:t>
            </a:r>
            <a:r>
              <a:rPr lang="en-GB" sz="1800" dirty="0"/>
              <a:t> </a:t>
            </a:r>
            <a:r>
              <a:rPr lang="en-GB" sz="1800" dirty="0" err="1"/>
              <a:t>како</a:t>
            </a:r>
            <a:r>
              <a:rPr lang="en-GB" sz="1800" dirty="0"/>
              <a:t> </a:t>
            </a:r>
            <a:r>
              <a:rPr lang="en-GB" sz="1800" dirty="0" err="1"/>
              <a:t>би</a:t>
            </a:r>
            <a:r>
              <a:rPr lang="en-GB" sz="1800" dirty="0"/>
              <a:t> </a:t>
            </a:r>
            <a:r>
              <a:rPr lang="en-GB" sz="1800" dirty="0" err="1"/>
              <a:t>се</a:t>
            </a:r>
            <a:r>
              <a:rPr lang="en-GB" sz="1800" dirty="0"/>
              <a:t> </a:t>
            </a:r>
            <a:r>
              <a:rPr lang="en-GB" sz="1800" dirty="0" err="1"/>
              <a:t>обогатили</a:t>
            </a:r>
            <a:r>
              <a:rPr lang="en-GB" sz="1800" dirty="0"/>
              <a:t> </a:t>
            </a:r>
            <a:r>
              <a:rPr lang="en-GB" sz="1800" dirty="0" err="1"/>
              <a:t>резултати</a:t>
            </a:r>
            <a:r>
              <a:rPr lang="en-GB" sz="1800" dirty="0"/>
              <a:t> </a:t>
            </a:r>
            <a:r>
              <a:rPr lang="en-GB" sz="1800" dirty="0" err="1"/>
              <a:t>образовања</a:t>
            </a:r>
            <a:r>
              <a:rPr lang="en-GB" sz="1800" dirty="0"/>
              <a:t> и </a:t>
            </a:r>
            <a:r>
              <a:rPr lang="en-GB" sz="1800" dirty="0" err="1"/>
              <a:t>ускладили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потребама</a:t>
            </a:r>
            <a:r>
              <a:rPr lang="en-GB" sz="1800" dirty="0"/>
              <a:t> </a:t>
            </a:r>
            <a:r>
              <a:rPr lang="en-GB" sz="1800" dirty="0" err="1"/>
              <a:t>тржишта</a:t>
            </a:r>
            <a:r>
              <a:rPr lang="en-GB" sz="1800" dirty="0"/>
              <a:t> </a:t>
            </a:r>
            <a:r>
              <a:rPr lang="en-GB" sz="1800" dirty="0" err="1"/>
              <a:t>рада</a:t>
            </a:r>
            <a:r>
              <a:rPr lang="en-GB" sz="18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just" rtl="0">
              <a:lnSpc>
                <a:spcPts val="2440"/>
              </a:lnSpc>
            </a:pPr>
            <a:r>
              <a:rPr lang="en-GB" sz="1800" dirty="0" err="1"/>
              <a:t>Ангажовањем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sr-Cyrl-RS" sz="1800" dirty="0"/>
              <a:t>екстерним </a:t>
            </a:r>
            <a:r>
              <a:rPr lang="en-GB" sz="1800" dirty="0" err="1"/>
              <a:t>заинтересованим</a:t>
            </a:r>
            <a:r>
              <a:rPr lang="en-GB" sz="1800" dirty="0"/>
              <a:t> </a:t>
            </a:r>
            <a:r>
              <a:rPr lang="en-GB" sz="1800" dirty="0" err="1"/>
              <a:t>странама</a:t>
            </a:r>
            <a:r>
              <a:rPr lang="en-GB" sz="1800" dirty="0"/>
              <a:t>, </a:t>
            </a:r>
            <a:r>
              <a:rPr lang="en-GB" sz="1800" dirty="0" err="1"/>
              <a:t>високошколске</a:t>
            </a:r>
            <a:r>
              <a:rPr lang="en-GB" sz="1800" dirty="0"/>
              <a:t> </a:t>
            </a:r>
            <a:r>
              <a:rPr lang="en-GB" sz="1800" dirty="0" err="1"/>
              <a:t>институције</a:t>
            </a:r>
            <a:r>
              <a:rPr lang="en-GB" sz="1800" dirty="0"/>
              <a:t> </a:t>
            </a:r>
            <a:r>
              <a:rPr lang="en-GB" sz="1800" dirty="0" err="1"/>
              <a:t>могу</a:t>
            </a:r>
            <a:r>
              <a:rPr lang="en-GB" sz="1800" dirty="0"/>
              <a:t> </a:t>
            </a:r>
            <a:r>
              <a:rPr lang="sr-Cyrl-RS" sz="1800" dirty="0"/>
              <a:t>да </a:t>
            </a:r>
            <a:r>
              <a:rPr lang="en-GB" sz="1800" dirty="0" err="1"/>
              <a:t>по</a:t>
            </a:r>
            <a:r>
              <a:rPr lang="sr-Cyrl-RS" sz="1800" dirty="0"/>
              <a:t>дигну</a:t>
            </a:r>
            <a:r>
              <a:rPr lang="en-GB" sz="1800" dirty="0"/>
              <a:t> </a:t>
            </a:r>
            <a:r>
              <a:rPr lang="en-GB" sz="1800" dirty="0" err="1"/>
              <a:t>своју</a:t>
            </a:r>
            <a:r>
              <a:rPr lang="en-GB" sz="1800" dirty="0"/>
              <a:t> </a:t>
            </a:r>
            <a:r>
              <a:rPr lang="en-GB" sz="1800" dirty="0" err="1"/>
              <a:t>институционалну</a:t>
            </a:r>
            <a:r>
              <a:rPr lang="en-GB" sz="1800" dirty="0"/>
              <a:t> </a:t>
            </a:r>
            <a:r>
              <a:rPr lang="en-GB" sz="1800" dirty="0" err="1"/>
              <a:t>ефикасност</a:t>
            </a:r>
            <a:r>
              <a:rPr lang="en-GB" sz="1800" dirty="0"/>
              <a:t>, </a:t>
            </a:r>
            <a:r>
              <a:rPr lang="en-GB" sz="1800" dirty="0" err="1"/>
              <a:t>подста</a:t>
            </a:r>
            <a:r>
              <a:rPr lang="sr-Cyrl-RS" sz="1800" dirty="0"/>
              <a:t>кну</a:t>
            </a:r>
            <a:r>
              <a:rPr lang="en-GB" sz="1800" dirty="0"/>
              <a:t> </a:t>
            </a:r>
            <a:r>
              <a:rPr lang="en-GB" sz="1800" dirty="0" err="1"/>
              <a:t>културу</a:t>
            </a:r>
            <a:r>
              <a:rPr lang="en-GB" sz="1800" dirty="0"/>
              <a:t> </a:t>
            </a:r>
            <a:r>
              <a:rPr lang="en-GB" sz="1800" dirty="0" err="1"/>
              <a:t>сталног</a:t>
            </a:r>
            <a:r>
              <a:rPr lang="en-GB" sz="1800" dirty="0"/>
              <a:t> </a:t>
            </a:r>
            <a:r>
              <a:rPr lang="en-GB" sz="1800" dirty="0" err="1"/>
              <a:t>побољшања</a:t>
            </a:r>
            <a:r>
              <a:rPr lang="en-GB" sz="1800" dirty="0"/>
              <a:t>, </a:t>
            </a:r>
            <a:r>
              <a:rPr lang="en-GB" sz="1800" dirty="0" err="1"/>
              <a:t>побољша</a:t>
            </a:r>
            <a:r>
              <a:rPr lang="sr-Cyrl-RS" sz="1800" dirty="0"/>
              <a:t>ју</a:t>
            </a:r>
            <a:r>
              <a:rPr lang="en-GB" sz="1800" dirty="0"/>
              <a:t> </a:t>
            </a:r>
            <a:r>
              <a:rPr lang="en-GB" sz="1800" dirty="0" err="1"/>
              <a:t>репутацију</a:t>
            </a:r>
            <a:r>
              <a:rPr lang="en-GB" sz="1800" dirty="0"/>
              <a:t> и </a:t>
            </a:r>
            <a:r>
              <a:rPr lang="en-GB" sz="1800" dirty="0" err="1"/>
              <a:t>доприне</a:t>
            </a:r>
            <a:r>
              <a:rPr lang="sr-Cyrl-RS" sz="1800" dirty="0"/>
              <a:t>су</a:t>
            </a:r>
            <a:r>
              <a:rPr lang="en-GB" sz="1800" dirty="0"/>
              <a:t> </a:t>
            </a:r>
            <a:r>
              <a:rPr lang="en-GB" sz="1800" dirty="0" err="1"/>
              <a:t>бољем</a:t>
            </a:r>
            <a:r>
              <a:rPr lang="en-GB" sz="1800" dirty="0"/>
              <a:t> </a:t>
            </a:r>
            <a:r>
              <a:rPr lang="en-GB" sz="1800" dirty="0" err="1"/>
              <a:t>развоју</a:t>
            </a:r>
            <a:r>
              <a:rPr lang="en-GB" sz="1800" dirty="0"/>
              <a:t> </a:t>
            </a:r>
            <a:r>
              <a:rPr lang="en-GB" sz="1800" dirty="0" err="1"/>
              <a:t>вештина</a:t>
            </a:r>
            <a:r>
              <a:rPr lang="sr-Cyrl-RS" sz="1800" dirty="0"/>
              <a:t> за</a:t>
            </a:r>
            <a:r>
              <a:rPr lang="en-GB" sz="1800" dirty="0"/>
              <a:t> 21. </a:t>
            </a:r>
            <a:r>
              <a:rPr lang="en-GB" sz="1800" dirty="0" err="1"/>
              <a:t>век</a:t>
            </a:r>
            <a:r>
              <a:rPr lang="en-GB" sz="1800" dirty="0"/>
              <a:t> </a:t>
            </a:r>
            <a:r>
              <a:rPr lang="en-GB" sz="1800" dirty="0" err="1"/>
              <a:t>кроз</a:t>
            </a:r>
            <a:r>
              <a:rPr lang="sr-Cyrl-RS" sz="1800" dirty="0"/>
              <a:t>:</a:t>
            </a: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 err="1"/>
              <a:t>п</a:t>
            </a:r>
            <a:r>
              <a:rPr lang="en-GB" sz="1800" dirty="0" err="1"/>
              <a:t>релазак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индустријске</a:t>
            </a:r>
            <a:r>
              <a:rPr lang="en-GB" sz="1800" dirty="0"/>
              <a:t> </a:t>
            </a:r>
            <a:r>
              <a:rPr lang="en-GB" sz="1800" dirty="0" err="1"/>
              <a:t>на</a:t>
            </a:r>
            <a:r>
              <a:rPr lang="en-GB" sz="1800" dirty="0"/>
              <a:t> </a:t>
            </a:r>
            <a:r>
              <a:rPr lang="en-GB" sz="1800" dirty="0" err="1"/>
              <a:t>економиј</a:t>
            </a:r>
            <a:r>
              <a:rPr lang="sr-Cyrl-RS" sz="1800" dirty="0"/>
              <a:t>у</a:t>
            </a:r>
            <a:r>
              <a:rPr lang="en-GB" sz="1800" dirty="0"/>
              <a:t> </a:t>
            </a:r>
            <a:r>
              <a:rPr lang="en-GB" sz="1800" dirty="0" err="1"/>
              <a:t>заснован</a:t>
            </a:r>
            <a:r>
              <a:rPr lang="sr-Cyrl-RS" sz="1800" dirty="0"/>
              <a:t>ој</a:t>
            </a:r>
            <a:r>
              <a:rPr lang="en-GB" sz="1800" dirty="0"/>
              <a:t> </a:t>
            </a:r>
            <a:r>
              <a:rPr lang="en-GB" sz="1800" dirty="0" err="1"/>
              <a:t>на</a:t>
            </a:r>
            <a:r>
              <a:rPr lang="en-GB" sz="1800" dirty="0"/>
              <a:t> </a:t>
            </a:r>
            <a:r>
              <a:rPr lang="en-GB" sz="1800" dirty="0" err="1"/>
              <a:t>знању</a:t>
            </a:r>
            <a:r>
              <a:rPr lang="sr-Cyrl-RS" sz="1800" dirty="0"/>
              <a:t>,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 err="1"/>
              <a:t>с</a:t>
            </a:r>
            <a:r>
              <a:rPr lang="en-GB" sz="1800" dirty="0" err="1"/>
              <a:t>усрет</a:t>
            </a:r>
            <a:r>
              <a:rPr lang="en-GB" sz="1800" dirty="0"/>
              <a:t>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растућим</a:t>
            </a:r>
            <a:r>
              <a:rPr lang="en-GB" sz="1800" dirty="0"/>
              <a:t> </a:t>
            </a:r>
            <a:r>
              <a:rPr lang="en-GB" sz="1800" dirty="0" err="1"/>
              <a:t>значајем</a:t>
            </a:r>
            <a:r>
              <a:rPr lang="en-GB" sz="1800" dirty="0"/>
              <a:t> </a:t>
            </a:r>
            <a:r>
              <a:rPr lang="en-GB" sz="1800" dirty="0" err="1"/>
              <a:t>глобализације</a:t>
            </a:r>
            <a:r>
              <a:rPr lang="en-GB" sz="1800" dirty="0"/>
              <a:t> и </a:t>
            </a:r>
            <a:r>
              <a:rPr lang="en-GB" sz="1800" dirty="0" err="1"/>
              <a:t>технологије</a:t>
            </a:r>
            <a:r>
              <a:rPr lang="en-GB" sz="1800" dirty="0"/>
              <a:t> у </a:t>
            </a:r>
            <a:r>
              <a:rPr lang="en-GB" sz="1800" dirty="0" err="1"/>
              <a:t>образовном</a:t>
            </a:r>
            <a:r>
              <a:rPr lang="en-GB" sz="1800" dirty="0"/>
              <a:t> </a:t>
            </a:r>
            <a:r>
              <a:rPr lang="en-GB" sz="1800" dirty="0" err="1"/>
              <a:t>контексту</a:t>
            </a:r>
            <a:r>
              <a:rPr lang="sr-Cyrl-RS" sz="1800" dirty="0"/>
              <a:t>,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 err="1"/>
              <a:t>р</a:t>
            </a:r>
            <a:r>
              <a:rPr lang="en-GB" sz="1800" dirty="0" err="1"/>
              <a:t>ешавање</a:t>
            </a:r>
            <a:r>
              <a:rPr lang="en-GB" sz="1800" dirty="0"/>
              <a:t> </a:t>
            </a:r>
            <a:r>
              <a:rPr lang="en-GB" sz="1800" dirty="0" err="1"/>
              <a:t>хитне</a:t>
            </a:r>
            <a:r>
              <a:rPr lang="en-GB" sz="1800" dirty="0"/>
              <a:t> </a:t>
            </a:r>
            <a:r>
              <a:rPr lang="en-GB" sz="1800" dirty="0" err="1"/>
              <a:t>потребе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sr-Cyrl-RS" sz="1800" dirty="0"/>
              <a:t>свршени студенти</a:t>
            </a:r>
            <a:r>
              <a:rPr lang="en-GB" sz="1800" dirty="0"/>
              <a:t> </a:t>
            </a:r>
            <a:r>
              <a:rPr lang="sr-Cyrl-RS" sz="1800" dirty="0"/>
              <a:t>поседују </a:t>
            </a:r>
            <a:r>
              <a:rPr lang="en-GB" sz="1800" dirty="0" err="1"/>
              <a:t>прилагодљиве</a:t>
            </a:r>
            <a:r>
              <a:rPr lang="en-GB" sz="1800" dirty="0"/>
              <a:t> и </a:t>
            </a:r>
            <a:r>
              <a:rPr lang="en-GB" sz="1800" dirty="0" err="1"/>
              <a:t>разнолике</a:t>
            </a:r>
            <a:r>
              <a:rPr lang="en-GB" sz="1800" dirty="0"/>
              <a:t> </a:t>
            </a:r>
            <a:r>
              <a:rPr lang="en-GB" sz="1800" dirty="0" err="1"/>
              <a:t>сетове</a:t>
            </a:r>
            <a:r>
              <a:rPr lang="en-GB" sz="1800" dirty="0"/>
              <a:t> </a:t>
            </a:r>
            <a:r>
              <a:rPr lang="en-GB" sz="1800" dirty="0" err="1"/>
              <a:t>вештина</a:t>
            </a:r>
            <a:r>
              <a:rPr lang="en-GB" sz="1800" dirty="0"/>
              <a:t>.</a:t>
            </a:r>
          </a:p>
          <a:p>
            <a:pPr algn="l" rtl="0"/>
            <a:endParaRPr lang="en-US" sz="18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214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8575" y="105011"/>
            <a:ext cx="5760700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endParaRPr lang="en-GB" sz="3200" dirty="0">
              <a:solidFill>
                <a:srgbClr val="8A2061"/>
              </a:solidFill>
            </a:endParaRPr>
          </a:p>
          <a:p>
            <a:pPr algn="l" rtl="0">
              <a:lnSpc>
                <a:spcPts val="2440"/>
              </a:lnSpc>
            </a:pPr>
            <a:r>
              <a:rPr lang="en-GB" sz="2200" b="1" dirty="0">
                <a:solidFill>
                  <a:srgbClr val="8A2061"/>
                </a:solidFill>
              </a:rPr>
              <a:t>Баријере за ангажовање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Уобичајене </a:t>
            </a:r>
            <a:r>
              <a:rPr lang="en-GB" sz="2200" dirty="0" err="1"/>
              <a:t>препреке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 err="1"/>
              <a:t>ефикасно</a:t>
            </a:r>
            <a:r>
              <a:rPr lang="en-GB" sz="2200" dirty="0"/>
              <a:t> </a:t>
            </a:r>
            <a:r>
              <a:rPr lang="en-GB" sz="2200" dirty="0" err="1"/>
              <a:t>ангажовањ</a:t>
            </a:r>
            <a:r>
              <a:rPr lang="sr-Cyrl-RS" sz="2200" dirty="0"/>
              <a:t>е</a:t>
            </a:r>
            <a:r>
              <a:rPr lang="en-GB" sz="2200" dirty="0"/>
              <a:t> заинтересованих страна укључују институционални отпор променама, ограничене ресурсе и недостатак јасних канала комуникације.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Високошколске установе могу да превазиђу ове препреке неговањем културе прилагодљивости, обезбеђивањем наменских ресурса за активности ангажовања и успостављањем транспарентних пракси комуникације.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Превазилажење ових баријера је од кључног значаја за високошколске </a:t>
            </a:r>
            <a:r>
              <a:rPr lang="en-GB" sz="2200" dirty="0" err="1"/>
              <a:t>установе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sr-Cyrl-RS" sz="2200" dirty="0"/>
              <a:t> би</a:t>
            </a:r>
            <a:r>
              <a:rPr lang="en-GB" sz="2200" dirty="0"/>
              <a:t> </a:t>
            </a:r>
            <a:r>
              <a:rPr lang="sr-Cyrl-RS" sz="2200" dirty="0"/>
              <a:t>имале слуха за</a:t>
            </a:r>
            <a:r>
              <a:rPr lang="en-GB" sz="2200" dirty="0"/>
              <a:t> потребе заинтересованих страна и </a:t>
            </a:r>
            <a:r>
              <a:rPr lang="sr-Cyrl-RS" sz="2200" dirty="0"/>
              <a:t>очувале </a:t>
            </a:r>
            <a:r>
              <a:rPr lang="en-GB" sz="2200" dirty="0" err="1"/>
              <a:t>релевантност</a:t>
            </a:r>
            <a:r>
              <a:rPr lang="en-GB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02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23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GB" sz="3600" dirty="0">
                <a:solidFill>
                  <a:schemeClr val="bg1"/>
                </a:solidFill>
              </a:rPr>
              <a:t>Регионална прилагодљивост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36C67-2640-5760-C042-745A7C424EEE}"/>
              </a:ext>
            </a:extLst>
          </p:cNvPr>
          <p:cNvSpPr txBox="1"/>
          <p:nvPr/>
        </p:nvSpPr>
        <p:spPr>
          <a:xfrm>
            <a:off x="3024861" y="1618819"/>
            <a:ext cx="896603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Видели смо да регионални савети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олакшавају сарадњу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високошколских установа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 на локалу 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других заинтересованих страна,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вазилазећи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јаз између академског учења и практичне примене. Ова сарадња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резултира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наставним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планом и програмом који одговара специфичним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 тржишта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радне снаге.</a:t>
            </a:r>
          </a:p>
          <a:p>
            <a:pPr algn="just" rtl="0"/>
            <a:endParaRPr lang="en-GB" sz="20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Таква спољна сарадња јасно подржава стратегије регионалног развоја. Усклађивањем образовне понуде са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локалним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требама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раста,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</a:t>
            </a:r>
            <a:r>
              <a:rPr lang="en-GB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en-GB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sr-Cyrl-RS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GB" sz="2000" b="0" i="0" dirty="0">
              <a:solidFill>
                <a:srgbClr val="0F0F0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доприносе економском развоју региона, стварању могућности за запошљавање и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привлачењ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инвестиција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играју кључну улогу у реаговању на промене на регионалним тржиштима рада, као што су промене услед технолошког напретка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привредних грана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настајању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0F0F0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ажу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установама да брзо прилагоде наставне планове и програме како би припремиле студенте за ове нове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могућности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471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6A94DC-8B76-03D8-29C4-32FC3CEB2C59}"/>
              </a:ext>
            </a:extLst>
          </p:cNvPr>
          <p:cNvSpPr/>
          <p:nvPr/>
        </p:nvSpPr>
        <p:spPr>
          <a:xfrm>
            <a:off x="-1" y="655341"/>
            <a:ext cx="12192001" cy="510751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11723" y="1095144"/>
            <a:ext cx="10317258" cy="4716002"/>
          </a:xfrm>
        </p:spPr>
        <p:txBody>
          <a:bodyPr/>
          <a:lstStyle/>
          <a:p>
            <a:pPr algn="just" rtl="0">
              <a:lnSpc>
                <a:spcPts val="2580"/>
              </a:lnSpc>
            </a:pP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Укључивање у </a:t>
            </a:r>
            <a:r>
              <a:rPr lang="sr-Cyrl-RS" dirty="0">
                <a:solidFill>
                  <a:schemeClr val="bg1"/>
                </a:solidFill>
                <a:latin typeface="Söhne"/>
              </a:rPr>
              <a:t>регионална већа за вештине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нуди високошколским установама прилику да учествују у ширем дијалогу о регионалном развоју, о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безбеђујући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да њихови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програми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не</a:t>
            </a:r>
            <a:r>
              <a:rPr lang="sr-Cyrl-RS" dirty="0">
                <a:solidFill>
                  <a:schemeClr val="bg1"/>
                </a:solidFill>
                <a:latin typeface="Söhne"/>
              </a:rPr>
              <a:t> само да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„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производе</a:t>
            </a:r>
            <a:r>
              <a:rPr lang="en-US" dirty="0">
                <a:solidFill>
                  <a:schemeClr val="bg1"/>
                </a:solidFill>
                <a:latin typeface="Söhne"/>
              </a:rPr>
              <a:t>”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квалификоване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свршене студенте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већ и доприносе ширим друштвеним циљевима и регионалној одрживости.</a:t>
            </a:r>
          </a:p>
          <a:p>
            <a:pPr algn="just" rtl="0">
              <a:lnSpc>
                <a:spcPts val="2580"/>
              </a:lnSpc>
            </a:pPr>
            <a:endParaRPr lang="en-GB" b="0" i="0" dirty="0">
              <a:solidFill>
                <a:schemeClr val="bg1"/>
              </a:solidFill>
              <a:effectLst/>
              <a:latin typeface="Söhne"/>
            </a:endParaRPr>
          </a:p>
          <a:p>
            <a:pPr algn="just" rtl="0">
              <a:lnSpc>
                <a:spcPts val="2580"/>
              </a:lnSpc>
            </a:pPr>
            <a:r>
              <a:rPr lang="sr-Cyrl-RS" dirty="0">
                <a:solidFill>
                  <a:schemeClr val="bg1"/>
                </a:solidFill>
                <a:latin typeface="Söhne"/>
              </a:rPr>
              <a:t>Трудећи се да високошколске институције буду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прилагодљив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специфичним потребама и могућностима својих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региона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,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 регионална већа за вештине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чине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тако образовање релевантнијим и утицајнијим.</a:t>
            </a:r>
          </a:p>
          <a:p>
            <a:pPr algn="just" rtl="0">
              <a:lnSpc>
                <a:spcPts val="2580"/>
              </a:lnSpc>
            </a:pPr>
            <a:endParaRPr lang="en-GB" dirty="0">
              <a:solidFill>
                <a:schemeClr val="bg1"/>
              </a:solidFill>
              <a:latin typeface="Söhne"/>
            </a:endParaRPr>
          </a:p>
          <a:p>
            <a:pPr algn="just" rtl="0">
              <a:lnSpc>
                <a:spcPts val="2580"/>
              </a:lnSpc>
            </a:pP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Хајде да видимо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како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Söhne"/>
              </a:rPr>
              <a:t>регионал</a:t>
            </a:r>
            <a:r>
              <a:rPr lang="sr-Cyrl-RS" b="0" i="0" dirty="0">
                <a:solidFill>
                  <a:schemeClr val="bg1"/>
                </a:solidFill>
                <a:effectLst/>
                <a:latin typeface="Söhne"/>
              </a:rPr>
              <a:t>на већа</a:t>
            </a:r>
            <a:r>
              <a:rPr lang="en-GB" b="0" i="0" dirty="0">
                <a:solidFill>
                  <a:schemeClr val="bg1"/>
                </a:solidFill>
                <a:effectLst/>
                <a:latin typeface="Söhne"/>
              </a:rPr>
              <a:t> за вештине функционишу у Летонији и Србији, а затим и на нивоу ЕУ.</a:t>
            </a:r>
            <a:r>
              <a:rPr lang="en-GB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algn="l" rtl="0">
              <a:lnSpc>
                <a:spcPts val="258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2371072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56142" y="1618819"/>
            <a:ext cx="8783924" cy="3731669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Летонија је успоставила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снажан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</a:t>
            </a:r>
            <a:r>
              <a:rPr lang="sr-Cyrl-R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IE" sz="20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тручних</a:t>
            </a:r>
            <a:r>
              <a:rPr lang="sr-Cyrl-R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en-IE" sz="20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екторских</a:t>
            </a:r>
            <a:r>
              <a:rPr lang="en-IE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већа</a:t>
            </a:r>
            <a:r>
              <a:rPr lang="sr-Cyrl-R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раде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ошколским институцијама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развоју оквира квалификација и стандарда занимања. О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 већа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обезбеђују да су образовне понуде високошколских установа усклађене са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потребама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привреде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негују партнерства која су саставни део целог образовног процеса, од планирања наставног плана и програма до процене исхода </a:t>
            </a:r>
            <a:r>
              <a:rPr lang="en-I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r>
              <a:rPr lang="en-I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E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>
              <a:lnSpc>
                <a:spcPts val="2440"/>
              </a:lnSpc>
              <a:buClr>
                <a:srgbClr val="186BA8"/>
              </a:buClr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10499063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Летонски приступ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44CF9C-1FA4-1A7C-1E72-1B7959CFFB3A}"/>
              </a:ext>
            </a:extLst>
          </p:cNvPr>
          <p:cNvSpPr txBox="1"/>
          <p:nvPr/>
        </p:nvSpPr>
        <p:spPr>
          <a:xfrm>
            <a:off x="3305210" y="3820998"/>
            <a:ext cx="8444059" cy="286232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rtl="0"/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Бизнис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финансије, рачуноводство и администрација</a:t>
            </a: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хеми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јске производе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животну средину</a:t>
            </a: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грађевинарство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Културно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просветни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/веће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енергетику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производњу хране и пољопривреду</a:t>
            </a:r>
          </a:p>
          <a:p>
            <a:pPr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Производња електронске и оптичке опреме, 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КТ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веће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Обрада метала, машиноградња,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машинство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Технологија штампе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медија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Текстил, одећа, кожа и производи од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коже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Дрвна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индустрија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Туризам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лепота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ранспорт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логисти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</a:t>
            </a:r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820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52454" y="410725"/>
            <a:ext cx="10279511" cy="5189591"/>
          </a:xfrm>
        </p:spPr>
        <p:txBody>
          <a:bodyPr/>
          <a:lstStyle/>
          <a:p>
            <a:pPr algn="just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Сектори 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којима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 нису основана се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углавном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тичу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он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области које финансира држава и које су регулисане посебним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регулаторним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актима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нпр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о</a:t>
            </a:r>
            <a:r>
              <a:rPr lang="en-IE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дбрана</a:t>
            </a:r>
            <a:r>
              <a:rPr lang="en-IE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ц</a:t>
            </a:r>
            <a:r>
              <a:rPr lang="en-IE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аринска</a:t>
            </a:r>
            <a:r>
              <a:rPr lang="en-IE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политика итд.</a:t>
            </a:r>
          </a:p>
          <a:p>
            <a:pPr algn="just" rtl="0"/>
            <a:endParaRPr lang="en-IE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погледу формата,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стручна секторска већа 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Летонији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трипартитн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и укључују:</a:t>
            </a:r>
          </a:p>
          <a:p>
            <a:pPr marL="457200" indent="-457200" algn="just" rtl="0">
              <a:buClr>
                <a:srgbClr val="8A2061"/>
              </a:buClr>
              <a:buFont typeface="+mj-lt"/>
              <a:buAutoNum type="arabicPeriod"/>
            </a:pPr>
            <a:r>
              <a:rPr lang="sr-Cyrl-RS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редставниц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државе (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министарства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и агенције),</a:t>
            </a:r>
          </a:p>
          <a:p>
            <a:pPr marL="457200" indent="-457200" algn="just" rtl="0">
              <a:buClr>
                <a:srgbClr val="8A2061"/>
              </a:buClr>
              <a:buFont typeface="+mj-lt"/>
              <a:buAutoNum type="arabicPeriod"/>
            </a:pP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редставни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ке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послодаваца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(организације послодаваца, професионална удружења),</a:t>
            </a:r>
          </a:p>
          <a:p>
            <a:pPr marL="457200" indent="-457200" algn="just" rtl="0">
              <a:buClr>
                <a:srgbClr val="8A2061"/>
              </a:buClr>
              <a:buFont typeface="+mj-lt"/>
              <a:buAutoNum type="arabicPeriod"/>
            </a:pP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п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редставни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запослених (синдикати и њихова удружења).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Занимљиво је да би број представника послодаваца и професионалних организација требало да чини најмање половину свих чланова секторских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стручних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Одлуке се доносе већином гласова, али у пракси обично консензусом.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Приметно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институције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за стручно оспособљавање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могу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да буду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чланови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са правом гласа, али су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релевантне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институције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такве врсте 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посебно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оне одговорне за методолошки развој) позване да учествују као стални посматрачи.</a:t>
            </a:r>
          </a:p>
          <a:p>
            <a:pPr algn="l" rtl="0"/>
            <a:r>
              <a:rPr lang="en-GB" sz="22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l" rtl="0"/>
            <a:endParaRPr lang="en-IE" sz="22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b="1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74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07883" y="521107"/>
            <a:ext cx="10279511" cy="5189591"/>
          </a:xfrm>
        </p:spPr>
        <p:txBody>
          <a:bodyPr/>
          <a:lstStyle/>
          <a:p>
            <a:pPr algn="l" rtl="0"/>
            <a:r>
              <a:rPr lang="en-GB" sz="22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Менаџмент и операције</a:t>
            </a:r>
          </a:p>
          <a:p>
            <a:pPr algn="l" rtl="0"/>
            <a:endParaRPr lang="en-GB" sz="2200" b="1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Као што видимо,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стручна већа 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Летонији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независн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погледу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доношењ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одлука.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Свак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има свог председника и потпредседника (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мо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же их бити 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више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), који се бирају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из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ред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ова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чланова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већа.</a:t>
            </a:r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Међусекторско управљање и сарадња се спроводи кроз неформалне консултативне састанке са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Саветом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који укључују представнике руководства и координаторе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свих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У погледу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операција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рад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 11 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већа координише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Конфедерација послодаваца Летоније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 национални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координатор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Секторских стручних већа/савета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рад једног већа координише Летонски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000" dirty="0"/>
              <a:t>савет за сарадњу пољопривредних организација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и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једно Летонски национални центар за културу.</a:t>
            </a:r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endParaRPr lang="en-GB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/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Летонски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262526"/>
                </a:solidFill>
                <a:ea typeface="Calibri" panose="020F0502020204030204" pitchFamily="34" charset="0"/>
              </a:rPr>
              <a:t>савет за сарадњу пољопривредних организација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и Летонски национални центар за културу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као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координационе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институције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Стручних секторских већа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су одговорне Министарству просвете и науке за спровођење задатака из годишњег споразума о финансирању.</a:t>
            </a:r>
          </a:p>
          <a:p>
            <a:pPr algn="l" rtl="0"/>
            <a:r>
              <a:rPr lang="en-GB" sz="22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l" rtl="0"/>
            <a:endParaRPr lang="en-IE" sz="22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2200" b="1" dirty="0">
              <a:ea typeface="Calibri" panose="020F0502020204030204" pitchFamily="34" charset="0"/>
            </a:endParaRP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05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8574" y="105011"/>
            <a:ext cx="10279511" cy="5189591"/>
          </a:xfrm>
        </p:spPr>
        <p:txBody>
          <a:bodyPr/>
          <a:lstStyle/>
          <a:p>
            <a:pPr algn="just" rtl="0"/>
            <a:r>
              <a:rPr lang="en-GB" sz="2000" b="1" dirty="0">
                <a:solidFill>
                  <a:srgbClr val="8A2061"/>
                </a:solidFill>
                <a:ea typeface="Calibri" panose="020F0502020204030204" pitchFamily="34" charset="0"/>
              </a:rPr>
              <a:t>Финансирање</a:t>
            </a:r>
          </a:p>
          <a:p>
            <a:pPr algn="just" rtl="0"/>
            <a:endParaRPr lang="en-GB" sz="2000" b="1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Летонски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262526"/>
                </a:solidFill>
                <a:ea typeface="Calibri" panose="020F0502020204030204" pitchFamily="34" charset="0"/>
              </a:rPr>
              <a:t>савет за сарадњу пољопривредних организација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и Летоснки национални центар за културу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финансирају из јавних средстава (једногодишњи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споразум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између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Министарств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а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просвете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науке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и институција за координацију).</a:t>
            </a:r>
          </a:p>
          <a:p>
            <a:pPr algn="just" rtl="0"/>
            <a:endParaRPr lang="en-GB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Чланови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Стручниог секторских већа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раде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на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добровољно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ј бази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b="1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sr-Cyrl-RS" sz="2000" b="1" dirty="0">
                <a:solidFill>
                  <a:schemeClr val="bg1"/>
                </a:solidFill>
                <a:highlight>
                  <a:srgbClr val="60A9DD"/>
                </a:highlight>
                <a:ea typeface="Calibri" panose="020F0502020204030204" pitchFamily="34" charset="0"/>
              </a:rPr>
              <a:t>САЗНАЈТЕ</a:t>
            </a:r>
            <a:r>
              <a:rPr lang="en-GB" sz="2000" b="1" i="0" dirty="0">
                <a:solidFill>
                  <a:schemeClr val="bg1"/>
                </a:solidFill>
                <a:effectLst/>
                <a:highlight>
                  <a:srgbClr val="60A9DD"/>
                </a:highlight>
                <a:ea typeface="Calibri" panose="020F0502020204030204" pitchFamily="34" charset="0"/>
              </a:rPr>
              <a:t> ВИШЕ</a:t>
            </a:r>
          </a:p>
          <a:p>
            <a:pPr algn="just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Процедуре за оснивање, рад и координацију активности секторских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стручних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савета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на енглеском језику су на </a:t>
            </a:r>
            <a:r>
              <a:rPr lang="sr-Cyrl-RS" sz="2000" dirty="0">
                <a:solidFill>
                  <a:srgbClr val="2870BD"/>
                </a:solidFill>
                <a:ea typeface="Calibri" panose="020F0502020204030204" pitchFamily="34" charset="0"/>
                <a:hlinkClick r:id="rId2"/>
              </a:rPr>
              <a:t>следећем</a:t>
            </a:r>
            <a:r>
              <a:rPr lang="sr-Cyrl-RS" sz="2000" dirty="0">
                <a:solidFill>
                  <a:srgbClr val="2870BD"/>
                </a:solidFill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2870BD"/>
                </a:solidFill>
                <a:ea typeface="Calibri" panose="020F0502020204030204" pitchFamily="34" charset="0"/>
                <a:hlinkClick r:id="rId2"/>
              </a:rPr>
              <a:t>линку</a:t>
            </a:r>
            <a:r>
              <a:rPr lang="en-GB" sz="2000" dirty="0">
                <a:solidFill>
                  <a:srgbClr val="2870BD"/>
                </a:solidFill>
                <a:ea typeface="Calibri" panose="020F0502020204030204" pitchFamily="34" charset="0"/>
                <a:hlinkClick r:id="rId2"/>
              </a:rPr>
              <a:t>.</a:t>
            </a:r>
            <a:endParaRPr lang="en-GB" sz="2000" dirty="0">
              <a:solidFill>
                <a:srgbClr val="2870BD"/>
              </a:solidFill>
              <a:ea typeface="Calibri" panose="020F0502020204030204" pitchFamily="34" charset="0"/>
            </a:endParaRPr>
          </a:p>
          <a:p>
            <a:pPr algn="l" rtl="0"/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just" rtl="0"/>
            <a:r>
              <a:rPr lang="en-GB" sz="200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Секторски </a:t>
            </a:r>
            <a:r>
              <a:rPr lang="en-GB" sz="200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квалификациони</a:t>
            </a:r>
            <a:r>
              <a:rPr lang="en-GB" sz="200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оквири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су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доступ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ни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лето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нском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преко</a:t>
            </a:r>
            <a:r>
              <a:rPr lang="sr-Cyrl-RS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u="none" strike="noStrike" dirty="0" err="1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ов</a:t>
            </a:r>
            <a:r>
              <a:rPr lang="sr-Cyrl-RS" sz="2000" b="0" i="0" u="none" strike="noStrike" dirty="0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ог</a:t>
            </a:r>
            <a:r>
              <a:rPr lang="en-GB" sz="2000" b="0" i="0" u="none" strike="noStrike" dirty="0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u="none" strike="noStrike" dirty="0" err="1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лин</a:t>
            </a:r>
            <a:r>
              <a:rPr lang="sr-Cyrl-RS" sz="2000" b="0" i="0" u="none" strike="noStrike" dirty="0">
                <a:solidFill>
                  <a:srgbClr val="2870BD"/>
                </a:solidFill>
                <a:effectLst/>
                <a:ea typeface="Calibri" panose="020F0502020204030204" pitchFamily="34" charset="0"/>
                <a:hlinkClick r:id="rId3"/>
              </a:rPr>
              <a:t>ка</a:t>
            </a:r>
            <a:r>
              <a:rPr lang="en-GB" sz="2000" b="0" i="0" dirty="0">
                <a:solidFill>
                  <a:srgbClr val="262526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000" dirty="0">
              <a:solidFill>
                <a:srgbClr val="262526"/>
              </a:solidFill>
              <a:ea typeface="Calibri" panose="020F0502020204030204" pitchFamily="34" charset="0"/>
            </a:endParaRPr>
          </a:p>
          <a:p>
            <a:pPr algn="just"/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Препоручујемо и занимљиву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публикациј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у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наше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сарадни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це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altLang="en-US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Анит</a:t>
            </a:r>
            <a:r>
              <a:rPr lang="sr-Cyrl-RS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е</a:t>
            </a:r>
            <a:r>
              <a:rPr lang="en-GB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 ЛИ</a:t>
            </a:r>
            <a:r>
              <a:rPr lang="sr-Cyrl-RS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С</a:t>
            </a:r>
            <a:r>
              <a:rPr lang="en-GB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Е,</a:t>
            </a:r>
            <a:r>
              <a:rPr lang="sr-Cyrl-RS" altLang="en-US" sz="2000" dirty="0">
                <a:solidFill>
                  <a:srgbClr val="262526"/>
                </a:solidFill>
                <a:ea typeface="Calibri" panose="020F0502020204030204" pitchFamily="34" charset="0"/>
              </a:rPr>
              <a:t> под насловом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Кратак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водич кроз секторске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стручне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савете</a:t>
            </a:r>
            <a:r>
              <a:rPr lang="sr-Cyrl-RS" sz="2000" b="1" dirty="0">
                <a:solidFill>
                  <a:srgbClr val="262526"/>
                </a:solidFill>
                <a:ea typeface="Calibri" panose="020F0502020204030204" pitchFamily="34" charset="0"/>
              </a:rPr>
              <a:t>/већа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у Летонији, Литванији и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Естонији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,</a:t>
            </a:r>
            <a:r>
              <a:rPr lang="sr-Cyrl-RS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кратак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преглед функционисања секторских </a:t>
            </a:r>
            <a:r>
              <a:rPr lang="en-GB" sz="2000" b="1" dirty="0" err="1">
                <a:solidFill>
                  <a:srgbClr val="262526"/>
                </a:solidFill>
                <a:ea typeface="Calibri" panose="020F0502020204030204" pitchFamily="34" charset="0"/>
              </a:rPr>
              <a:t>стручних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sr-Cyrl-RS" sz="2000" b="1" dirty="0">
                <a:solidFill>
                  <a:srgbClr val="262526"/>
                </a:solidFill>
                <a:ea typeface="Calibri" panose="020F0502020204030204" pitchFamily="34" charset="0"/>
              </a:rPr>
              <a:t>већа</a:t>
            </a:r>
            <a:r>
              <a:rPr lang="en-GB" sz="2000" b="1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– обликовање стручног образовања према потребама тржишта рада – у три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балтичке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</a:rPr>
              <a:t>државе</a:t>
            </a:r>
            <a:r>
              <a:rPr lang="sr-Cyrl-RS" sz="2000" dirty="0">
                <a:solidFill>
                  <a:srgbClr val="262526"/>
                </a:solidFill>
                <a:ea typeface="Calibri" panose="020F0502020204030204" pitchFamily="34" charset="0"/>
              </a:rPr>
              <a:t> коме можете приступити преко линка </a:t>
            </a:r>
            <a:r>
              <a:rPr lang="en-GB" sz="2000" dirty="0" err="1">
                <a:solidFill>
                  <a:srgbClr val="262526"/>
                </a:solidFill>
                <a:ea typeface="Calibri" panose="020F0502020204030204" pitchFamily="34" charset="0"/>
                <a:hlinkClick r:id="rId4"/>
              </a:rPr>
              <a:t>Кратак</a:t>
            </a:r>
            <a:r>
              <a:rPr lang="en-GB" sz="2000" dirty="0">
                <a:solidFill>
                  <a:srgbClr val="262526"/>
                </a:solidFill>
                <a:ea typeface="Calibri" panose="020F0502020204030204" pitchFamily="34" charset="0"/>
                <a:hlinkClick r:id="rId4"/>
              </a:rPr>
              <a:t> </a:t>
            </a:r>
            <a:r>
              <a:rPr lang="en-GB" sz="2000" dirty="0">
                <a:hlinkClick r:id="rId4"/>
              </a:rPr>
              <a:t>водич кроз секторске стручне савете у Летонији, Литванији и Естонији | EPALE (europa.eu</a:t>
            </a:r>
            <a:endParaRPr lang="en-GB" sz="20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/>
            <a:endParaRPr lang="en-GB" sz="2200" b="0" i="0" dirty="0">
              <a:solidFill>
                <a:srgbClr val="262526"/>
              </a:solidFill>
              <a:effectLst/>
              <a:ea typeface="Calibri" panose="020F0502020204030204" pitchFamily="34" charset="0"/>
            </a:endParaRPr>
          </a:p>
          <a:p>
            <a:pPr algn="l" rtl="0"/>
            <a:endParaRPr lang="en-GB" sz="3200" b="0" i="0" dirty="0">
              <a:solidFill>
                <a:srgbClr val="262526"/>
              </a:solidFill>
              <a:effectLst/>
              <a:latin typeface="EC Square Sans Regular"/>
            </a:endParaRPr>
          </a:p>
          <a:p>
            <a:pPr algn="l" rtl="0"/>
            <a:r>
              <a:rPr lang="en-GB" sz="3200" b="0" i="0" dirty="0">
                <a:solidFill>
                  <a:srgbClr val="262526"/>
                </a:solidFill>
                <a:effectLst/>
                <a:latin typeface="EC Square Sans Regular"/>
              </a:rPr>
              <a:t> </a:t>
            </a:r>
          </a:p>
          <a:p>
            <a:pPr algn="l" rtl="0"/>
            <a:endParaRPr lang="en-IE" sz="3200" b="0" i="0" dirty="0">
              <a:solidFill>
                <a:srgbClr val="262526"/>
              </a:solidFill>
              <a:effectLst/>
              <a:latin typeface="EC Square Sans Regular"/>
            </a:endParaRPr>
          </a:p>
          <a:p>
            <a:pPr algn="l" rtl="0">
              <a:lnSpc>
                <a:spcPts val="2440"/>
              </a:lnSpc>
            </a:pPr>
            <a:endParaRPr lang="en-GB" sz="3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75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8415C923-4E6D-6E1F-160E-E32ABC896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736" y="-69290"/>
            <a:ext cx="10562236" cy="28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rgbClr val="262526"/>
              </a:solidFill>
              <a:effectLst/>
              <a:latin typeface="EC Square Sans Regular"/>
            </a:endParaRPr>
          </a:p>
          <a:p>
            <a:pPr lvl="0" algn="just" defTabSz="914400"/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Публикација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је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део</a:t>
            </a:r>
            <a:r>
              <a:rPr lang="sr-Cyrl-RS" altLang="en-US" sz="2000" dirty="0">
                <a:solidFill>
                  <a:srgbClr val="262526"/>
                </a:solidFill>
                <a:latin typeface="EC Square Sans Regular"/>
              </a:rPr>
              <a:t> програма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Ерасмус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+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програм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КА210-</a:t>
            </a:r>
            <a:r>
              <a:rPr lang="en-US" altLang="en-US" sz="2000" dirty="0">
                <a:solidFill>
                  <a:srgbClr val="262526"/>
                </a:solidFill>
                <a:latin typeface="EC Square Sans Regular"/>
              </a:rPr>
              <a:t>VET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–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Партнерства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малог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обима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у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стручном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образовању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и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обуци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бр</a:t>
            </a:r>
            <a:r>
              <a:rPr kumimoji="0" lang="sr-Cyrl-R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.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lang="en-GB" altLang="en-US" sz="2000" dirty="0">
                <a:solidFill>
                  <a:srgbClr val="262526"/>
                </a:solidFill>
                <a:latin typeface="EC Square Sans Regular"/>
              </a:rPr>
              <a:t>2021-2-LV01-KA210-VET-000051300 „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Јачање сарадње између институција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које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координ</a:t>
            </a:r>
            <a:r>
              <a:rPr kumimoji="0" lang="sr-Cyrl-R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ишу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рад секторских стручних савета у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балтичким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државама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” </a:t>
            </a:r>
            <a:r>
              <a:rPr lang="en-GB" altLang="en-US" sz="2000" dirty="0">
                <a:solidFill>
                  <a:srgbClr val="262526"/>
                </a:solidFill>
                <a:latin typeface="EC Square Sans Regular"/>
              </a:rPr>
              <a:t>(</a:t>
            </a:r>
            <a:r>
              <a:rPr lang="en-GB" altLang="en-US" sz="2000" dirty="0" err="1">
                <a:solidFill>
                  <a:srgbClr val="262526"/>
                </a:solidFill>
                <a:latin typeface="EC Square Sans Regular"/>
              </a:rPr>
              <a:t>SECBaltics</a:t>
            </a:r>
            <a:r>
              <a:rPr lang="en-GB" altLang="en-US" sz="2000" dirty="0">
                <a:solidFill>
                  <a:srgbClr val="262526"/>
                </a:solidFill>
                <a:latin typeface="EC Square Sans Regular"/>
              </a:rPr>
              <a:t>).</a:t>
            </a:r>
            <a:r>
              <a:rPr lang="sr-Cyrl-RS" altLang="en-US" sz="2000" dirty="0">
                <a:solidFill>
                  <a:srgbClr val="262526"/>
                </a:solidFill>
                <a:latin typeface="EC Square Sans Regular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Сваки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систем има и успешне аспекте и ствари које треба побољшати. Ево главних предности и слабости које виде координатори Савета у три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балтичке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државе</a:t>
            </a:r>
            <a:r>
              <a:rPr lang="sr-Cyrl-RS" altLang="en-US" sz="2000" dirty="0">
                <a:solidFill>
                  <a:srgbClr val="262526"/>
                </a:solidFill>
                <a:latin typeface="EC Square Sans Regular"/>
              </a:rPr>
              <a:t>:</a:t>
            </a:r>
            <a:endParaRPr kumimoji="0" lang="sr-Cyrl-RS" altLang="en-US" sz="2000" b="0" i="0" u="none" strike="noStrike" cap="none" normalizeH="0" baseline="0" dirty="0">
              <a:ln>
                <a:noFill/>
              </a:ln>
              <a:solidFill>
                <a:srgbClr val="262526"/>
              </a:solidFill>
              <a:effectLst/>
              <a:latin typeface="EC Square Sans Regular"/>
            </a:endParaRPr>
          </a:p>
          <a:p>
            <a:pPr lvl="0" algn="just" defTabSz="914400"/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262526"/>
                </a:solidFill>
                <a:effectLst/>
                <a:latin typeface="EC Square Sans Regular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4" descr="Strengths and weaknesses, SECs in Baltic states.">
            <a:extLst>
              <a:ext uri="{FF2B5EF4-FFF2-40B4-BE49-F238E27FC236}">
                <a16:creationId xmlns:a16="http://schemas.microsoft.com/office/drawing/2014/main" id="{5DC47B29-2731-ACCC-D457-3F1D1E5941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4081755" y="175037"/>
            <a:ext cx="1054444" cy="105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/>
            <a:endParaRPr lang="en-IE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36" y="2161321"/>
            <a:ext cx="10059327" cy="443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34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6BCBB65E-66D6-C0CB-ADA1-AB0E95394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12" b="25012"/>
          <a:stretch/>
        </p:blipFill>
        <p:spPr>
          <a:xfrm>
            <a:off x="464951" y="813790"/>
            <a:ext cx="11716366" cy="5240214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6C55F-E51E-4846-5B44-99295B228726}"/>
              </a:ext>
            </a:extLst>
          </p:cNvPr>
          <p:cNvSpPr/>
          <p:nvPr/>
        </p:nvSpPr>
        <p:spPr>
          <a:xfrm>
            <a:off x="929901" y="1160584"/>
            <a:ext cx="7774483" cy="4519431"/>
          </a:xfrm>
          <a:prstGeom prst="rect">
            <a:avLst/>
          </a:prstGeom>
          <a:solidFill>
            <a:schemeClr val="bg1">
              <a:alpha val="888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23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 3 УВОД</a:t>
            </a:r>
          </a:p>
          <a:p>
            <a:pPr algn="just"/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контексту СТЕМ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десити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вакууму.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Пројекат „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на челу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ТЕХНИЧКИМ УНИВЕРЗИТЕТОМ У РИГИ, а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сарадњи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УНИВЕРЗИТЕТ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БЕОГРАДУ,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настоја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њихову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применљивост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која је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специфичн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регион и контекст тржишта рада кроз заједничке напоре више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</a:t>
            </a:r>
            <a:r>
              <a:rPr lang="sr-Cyrl-RS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а/већа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вештина.</a:t>
            </a:r>
          </a:p>
          <a:p>
            <a:pPr algn="just" rtl="0"/>
            <a:endParaRPr lang="en-GB" sz="2000" b="1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овом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ћемо са вама поделити 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процес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лекције које су научене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од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оснивања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/већа 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Летонији и Србији.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могу да примене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сазнања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свом сопственом контексту, обезбеђујући да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не само разумеју већ и практично примењују у другим европским окружењима.</a:t>
            </a: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US" sz="24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42492D1-106C-CDDF-FF87-D037535A81E4}"/>
              </a:ext>
            </a:extLst>
          </p:cNvPr>
          <p:cNvSpPr txBox="1">
            <a:spLocks/>
          </p:cNvSpPr>
          <p:nvPr/>
        </p:nvSpPr>
        <p:spPr>
          <a:xfrm>
            <a:off x="896815" y="1406768"/>
            <a:ext cx="6921438" cy="501142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258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6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56142" y="1714460"/>
            <a:ext cx="8559800" cy="3731669"/>
          </a:xfrm>
        </p:spPr>
        <p:txBody>
          <a:bodyPr/>
          <a:lstStyle/>
          <a:p>
            <a:pPr algn="just" rtl="0"/>
            <a:r>
              <a:rPr lang="en-GB" sz="2200" dirty="0"/>
              <a:t>Главни механизми Србије за интеграцију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/>
              <a:t>21. </a:t>
            </a:r>
            <a:r>
              <a:rPr lang="en-GB" sz="2200" dirty="0" err="1"/>
              <a:t>век</a:t>
            </a:r>
            <a:r>
              <a:rPr lang="en-GB" sz="2200" dirty="0"/>
              <a:t> у високо образовање укључују Савет послодаваца, дуални модел студија и </a:t>
            </a:r>
            <a:r>
              <a:rPr lang="en-GB" sz="2200" dirty="0" err="1"/>
              <a:t>секторс</a:t>
            </a:r>
            <a:r>
              <a:rPr lang="sr-Cyrl-RS" sz="2200" dirty="0"/>
              <a:t>ка већа </a:t>
            </a:r>
            <a:r>
              <a:rPr lang="en-GB" sz="2200" dirty="0" err="1"/>
              <a:t>за</a:t>
            </a:r>
            <a:r>
              <a:rPr lang="en-GB" sz="2200" dirty="0"/>
              <a:t> вештине.</a:t>
            </a:r>
          </a:p>
          <a:p>
            <a:pPr algn="l" rtl="0"/>
            <a:endParaRPr lang="en-GB" sz="2200" dirty="0"/>
          </a:p>
          <a:p>
            <a:pPr algn="just" rtl="0"/>
            <a:r>
              <a:rPr lang="en-GB" sz="2200" dirty="0"/>
              <a:t>Србија је увела концепт Савета послодаваца при високошколским установама за усмеравање развоја студијских програма заснованих на потребама тржишта рада. Као што је истакнуто у </a:t>
            </a:r>
            <a:r>
              <a:rPr lang="en-GB" sz="2200" dirty="0" err="1"/>
              <a:t>нашем</a:t>
            </a:r>
            <a:r>
              <a:rPr lang="en-GB" sz="2200" dirty="0"/>
              <a:t> </a:t>
            </a:r>
            <a:r>
              <a:rPr lang="sr-Cyrl-RS" sz="2200" dirty="0"/>
              <a:t>Р</a:t>
            </a:r>
            <a:r>
              <a:rPr lang="en-GB" sz="2200" dirty="0" err="1"/>
              <a:t>езултату</a:t>
            </a:r>
            <a:r>
              <a:rPr lang="en-GB" sz="2200" dirty="0"/>
              <a:t> пројекта 1 (</a:t>
            </a:r>
            <a:r>
              <a:rPr lang="sr-Cyrl-RS" sz="2400" b="1" dirty="0">
                <a:solidFill>
                  <a:srgbClr val="8A2061"/>
                </a:solidFill>
              </a:rPr>
              <a:t>Концептуална база вештина за 21. век, </a:t>
            </a:r>
            <a:r>
              <a:rPr lang="sr-Cyrl-RS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Регионална релевантност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статус кво и Панорама </a:t>
            </a:r>
            <a:r>
              <a:rPr lang="en-GB" sz="24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4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</a:t>
            </a:r>
            <a:r>
              <a:rPr lang="en-GB" sz="2400" dirty="0">
                <a:solidFill>
                  <a:srgbClr val="151D24"/>
                </a:solidFill>
                <a:ea typeface="Calibri" panose="020F0502020204030204" pitchFamily="34" charset="0"/>
              </a:rPr>
              <a:t> </a:t>
            </a:r>
            <a:r>
              <a:rPr lang="en-GB" sz="2200" dirty="0" err="1"/>
              <a:t>Српски</a:t>
            </a:r>
            <a:r>
              <a:rPr lang="en-GB" sz="2200" dirty="0"/>
              <a:t> дуални модел студија комбинује академско учење са практичном обуком, нудећи студентима искуство из </a:t>
            </a:r>
            <a:r>
              <a:rPr lang="en-GB" sz="2200" dirty="0" err="1"/>
              <a:t>стварног</a:t>
            </a:r>
            <a:r>
              <a:rPr lang="en-GB" sz="2200" dirty="0"/>
              <a:t> </a:t>
            </a:r>
            <a:r>
              <a:rPr lang="en-GB" sz="2200" dirty="0" err="1"/>
              <a:t>света</a:t>
            </a:r>
            <a:r>
              <a:rPr lang="sr-Cyrl-RS" sz="2200" dirty="0"/>
              <a:t> уз припрему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 err="1"/>
              <a:t>запошљавање</a:t>
            </a:r>
            <a:r>
              <a:rPr lang="en-GB" sz="2200" dirty="0"/>
              <a:t>. Поред тога, секторски савети за вештине играју кључну улогу у усклађивању образовања </a:t>
            </a:r>
            <a:r>
              <a:rPr lang="en-GB" sz="2200" dirty="0" err="1"/>
              <a:t>са</a:t>
            </a:r>
            <a:r>
              <a:rPr lang="en-GB" sz="2200" dirty="0"/>
              <a:t> </a:t>
            </a:r>
            <a:r>
              <a:rPr lang="sr-Cyrl-RS" sz="2200" dirty="0"/>
              <a:t>привредом</a:t>
            </a:r>
            <a:r>
              <a:rPr lang="en-GB" sz="2200" dirty="0"/>
              <a:t> тако што идентификују квалификације и промовишу дијалог између сфера рада и образовања.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10499063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Српски приступ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B6176A-7D5C-9EAE-C782-C950BEA2A33D}"/>
              </a:ext>
            </a:extLst>
          </p:cNvPr>
          <p:cNvSpPr txBox="1"/>
          <p:nvPr/>
        </p:nvSpPr>
        <p:spPr>
          <a:xfrm>
            <a:off x="8928" y="4336566"/>
            <a:ext cx="6094428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IE" dirty="0" err="1">
                <a:hlinkClick r:id="rId3"/>
              </a:rPr>
              <a:t>ЦоР</a:t>
            </a:r>
            <a:r>
              <a:rPr lang="en-IE" dirty="0">
                <a:hlinkClick r:id="rId3"/>
              </a:rPr>
              <a:t>- Србија запошљавање (еуропа.еу)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1494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93277"/>
            <a:ext cx="9848654" cy="6852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ts val="2440"/>
              </a:lnSpc>
            </a:pP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 тела дају препоруке за модернизацију наставних планова и програма, усклађивање образовних исхода са тржишним трендовима и подршку ученицима кроз ваннаставне активности. Дуални модел омогућава имплементацију наставних планова и програма кроз академску наставу и практичну обуку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локацијама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Циљеви локалних савета за запошљавање (Л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СЗ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укључују:</a:t>
            </a: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ђење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заједнице 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обезбе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ђивање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финансирањ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нализ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локалн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тржишта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азви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јање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повећање запослености кроз Локалне акционе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запошљавања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опринос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имплементацији Националне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стратегије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запошљавања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стимулацију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предузетништв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ање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услов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нова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места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азвој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људских ресурса (усклађивање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пружања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 потребама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b="0" i="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лиминацију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незапослености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посебно за угрожене групе.</a:t>
            </a:r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ts val="2440"/>
              </a:lnSpc>
            </a:pPr>
            <a:endParaRPr lang="en-GB" sz="1800" dirty="0"/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86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20511"/>
            <a:ext cx="10077017" cy="581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бија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Утицај</a:t>
            </a:r>
            <a:r>
              <a:rPr lang="en-IE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модела на СТЕМ </a:t>
            </a:r>
            <a:r>
              <a:rPr lang="en-IE" sz="2200" b="1" kern="10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образовање</a:t>
            </a:r>
            <a:endParaRPr lang="en-IE" sz="1800" kern="100" dirty="0">
              <a:solidFill>
                <a:srgbClr val="151D2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Комбинација академске теорије и практичне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уалног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модела бави се јединственим захтевима СТЕМ каријера, као што је потреба за практичним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искуством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вези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најсавременијим технологијама. Овај образовни приступ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оспособљава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избалансираним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скупом вештина, подстичући и техничку стручност и практичне способности решавања проблема.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 образовање има велике користи од дуалног модела јер припрема ученике да буду иноватори и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агилни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мислиоци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секторима у којима је темпо промена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брз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Према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студији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(prosveta.gov.rs),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 образовања које ће максимално задовољити потребе тржишта рада и развој националног модела дуалног и предузетничког образовања су били приоритетни циљеви Владе Републике Србије последњих неколико година, и у складу са таквим смерницама развијен је и усвојен Закон о дуалном образовању. Конкретно, Закон о дуалном образовању (ЗДО) је усвојен у новембру 2017. године (Службени гласник Републике Србије, 101/17).</a:t>
            </a:r>
            <a:endParaRPr lang="en-IE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535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20511"/>
            <a:ext cx="10077017" cy="567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бија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Утицај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СТЕМ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образовање</a:t>
            </a:r>
            <a:endParaRPr lang="en-IE" sz="1800" kern="100" dirty="0">
              <a:solidFill>
                <a:srgbClr val="151D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Дуално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образовање је, према овом закону, модел реализације наставе и учења у систему средњег стручног образовања, у коме кроз теоријску и школску наставу и учење кроз рад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послодавца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ученици стичу компетенције у складу са стандардом квалификација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наставе и учења. Сам Закон о дуалном образовању дефинише циљеве дуалног образовања (члан 4):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унапређење средњег стручног образовања које ће бити прилагођено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повећање обима и квалитета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наставе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обезбеђивање квалитета практичног дела наставе кроз уговорно одређивање права и обавеза ученика, школа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развијање наставних планова и програма који су у складу са садашњим и будућим потребама привреде;</a:t>
            </a:r>
          </a:p>
        </p:txBody>
      </p:sp>
    </p:spTree>
    <p:extLst>
      <p:ext uri="{BB962C8B-B14F-4D97-AF65-F5344CB8AC3E}">
        <p14:creationId xmlns:p14="http://schemas.microsoft.com/office/powerpoint/2010/main" val="562836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34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272619" y="113121"/>
            <a:ext cx="10463752" cy="6488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бија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Утицај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IE" sz="2200" b="1" kern="1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СТЕМ </a:t>
            </a:r>
            <a:r>
              <a:rPr lang="en-IE" sz="2200" b="1" kern="100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образовање</a:t>
            </a:r>
            <a:endParaRPr lang="en-IE" sz="1800" kern="100" dirty="0">
              <a:solidFill>
                <a:srgbClr val="151D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систематичан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рационалан и постепен приступ увођењу и развоју дуалног образовања уз свеобухватно разумевање процеса, од почетка до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краја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стварање система у коме је квалификација стечена на крају дуалног образовања заиста израз стечених компетенција, чиме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повећава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степен запошљивости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младих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предузећа која улажу у образовање, односно у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раднике, што ће на дужи рок решити проблем недостатка одређених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квалитетних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кадрова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смањење трошкова које издваја Министарство за стручно образовање, пре свега за опремање школских учионица, радионица за реализацију практичног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дела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наставе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повећање шанси да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запосле у некој од компанија у којима се одвија учење засновано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раду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 предузетништва код младих и подстицај за покретање сопственог бизниса, као и наставак школовања на струковним студијама и факултетима.</a:t>
            </a:r>
            <a:endParaRPr lang="en-IE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68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35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62B8D-3A0E-7C55-B382-B8BDDCA4F47F}"/>
              </a:ext>
            </a:extLst>
          </p:cNvPr>
          <p:cNvSpPr txBox="1"/>
          <p:nvPr/>
        </p:nvSpPr>
        <p:spPr>
          <a:xfrm>
            <a:off x="1538925" y="393277"/>
            <a:ext cx="9141643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n-I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IE" sz="2200" b="1" kern="10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Летонија и Србија: компаративна анализа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Летонија и Србија су примениле механизме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укључ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ивање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заинтересован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их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високошколске установе. Летонија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секторс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 већа/савете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док је Србија основала Савет послодаваца и усвојила модел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дуалног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Летонији, ангажовање је континуирано и протеже се од планирања наставног плана и програма до одбране тезе. Србија се фокусира на интеграцију практичних радних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искустава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академски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образовања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Упркос разликама у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спровођењу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обе земље имају заједнички циљ усклађивања образовања са растућим потребама тржишта рада, припремајући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релевантн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вештин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en-IE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21. </a:t>
            </a:r>
            <a:r>
              <a:rPr lang="en-IE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век</a:t>
            </a:r>
            <a:r>
              <a:rPr lang="en-IE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n-IE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6886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3454418" y="77276"/>
            <a:ext cx="8574184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ЗАИНТЕРЕСОВАНИХ СТРАНА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36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B75B07-31BF-4484-2BA8-75E9D5612167}"/>
              </a:ext>
            </a:extLst>
          </p:cNvPr>
          <p:cNvSpPr txBox="1"/>
          <p:nvPr/>
        </p:nvSpPr>
        <p:spPr>
          <a:xfrm>
            <a:off x="1444657" y="1535047"/>
            <a:ext cx="1038598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SME Cluster Growth</a:t>
            </a:r>
            <a:r>
              <a:rPr lang="en-U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један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ројекат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ЕРАСМУС+ Алијансе знања за оснаживање малих и средњих предузећа у сектору инжењеринга да расту и да се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такмиче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Пројектни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тим води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Универзитет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Малаг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 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Шпаниј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обухвата девет партнера из седам европских земаља. То је амбициозна сарадња са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установама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стручњацима за будуће вештине и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пословни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као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стручњацима за односе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факултета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ради унапређења капацитета МСП 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напољу техничких наука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Они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то раде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то кроз пет области подршке, </a:t>
            </a:r>
            <a:r>
              <a:rPr lang="en-GB" sz="2200" b="0" i="0" dirty="0" err="1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укључујући</a:t>
            </a:r>
            <a:r>
              <a:rPr lang="en-GB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Cyrl-RS" sz="2200" b="0" i="0" dirty="0">
                <a:solidFill>
                  <a:srgbClr val="151D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Мапирање</a:t>
            </a:r>
            <a:r>
              <a:rPr lang="en-GB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Савет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</a:t>
            </a:r>
            <a:r>
              <a:rPr lang="en-GB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за раст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кластера</a:t>
            </a:r>
            <a:r>
              <a:rPr lang="en-GB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Уч</a:t>
            </a:r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ење, Консултантске услуге и Дељење објеката</a:t>
            </a:r>
            <a:r>
              <a:rPr lang="sr-Cyrl-RS" sz="2200" b="1" u="none" strike="noStrike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u="none" strike="noStrike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 којих је свака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ангажовање заинтересованих страна </a:t>
            </a:r>
            <a:r>
              <a:rPr lang="en-GB" sz="2200" dirty="0" err="1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>
                <a:solidFill>
                  <a:srgbClr val="151D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2200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8569" y="81654"/>
            <a:ext cx="1563105" cy="13297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612" y="4642336"/>
            <a:ext cx="8906246" cy="188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87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737980" y="87894"/>
            <a:ext cx="9033473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</a:t>
            </a:r>
            <a:endParaRPr lang="sr-Cyrl-RS" sz="2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 СТРАНА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37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569" y="81654"/>
            <a:ext cx="1563105" cy="13297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021E94-E4E2-C262-162B-C7D38FD89BA9}"/>
              </a:ext>
            </a:extLst>
          </p:cNvPr>
          <p:cNvSpPr txBox="1"/>
          <p:nvPr/>
        </p:nvSpPr>
        <p:spPr>
          <a:xfrm>
            <a:off x="1583836" y="1502514"/>
            <a:ext cx="1056015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Након успешног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истраживања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узорку 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МСП које је обухватило 500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предузећа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пољу технике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широм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Европе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SME Cluster Growth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партнери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основали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ест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авета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раст кластера. Сваки од њих служи као платформа за развој ближих односа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малих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средњих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предузећа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 области техничких дисциплина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факултета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циљу изградње заједничких акционих планова и стратегија и усклађивања активности са локалним и регионалним питањима и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агендама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иновациј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решили</a:t>
            </a:r>
            <a:r>
              <a:rPr lang="en-GB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њихови заједнички изазови.</a:t>
            </a:r>
          </a:p>
          <a:p>
            <a:pPr algn="l" rtl="0" fontAlgn="base"/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Шест савета за развој инжењерских кластера, са седиштем у градовима конзорцијума и околним регионима (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Малага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Ал</a:t>
            </a:r>
            <a:r>
              <a:rPr lang="sr-Cyrl-RS" sz="2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ала</a:t>
            </a:r>
            <a:r>
              <a:rPr lang="sr-Cyrl-RS" sz="2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</a:t>
            </a:r>
            <a:r>
              <a:rPr lang="en-IE" sz="2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Хенарес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Болоња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орк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Истанбул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и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Париз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en-IE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сваки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има мрежу сарадње и културу за заједничке иновације у својим партнерским </a:t>
            </a:r>
            <a:r>
              <a:rPr lang="en-IE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регионима</a:t>
            </a:r>
            <a:r>
              <a:rPr lang="en-IE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sr-Cyrl-RS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огледајте </a:t>
            </a:r>
            <a:r>
              <a:rPr lang="en-IE" sz="2200" b="1" i="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путем</a:t>
            </a:r>
            <a:r>
              <a:rPr lang="en-IE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200" b="1" i="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ових</a:t>
            </a:r>
            <a:r>
              <a:rPr lang="en-IE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линкова</a:t>
            </a:r>
            <a:endParaRPr lang="en-IE" sz="2200" b="1" i="0" dirty="0">
              <a:solidFill>
                <a:srgbClr val="8A20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Ал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к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ала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де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Хенарес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Болоња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sr-Cyrl-RS" sz="2200" dirty="0">
                <a:solidFill>
                  <a:srgbClr val="59A6B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Ко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рк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2200" dirty="0">
              <a:solidFill>
                <a:srgbClr val="59A6B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Истанбул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							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Малага</a:t>
            </a:r>
            <a:r>
              <a:rPr lang="en-IE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u="none" strike="noStrike" dirty="0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	</a:t>
            </a:r>
            <a:r>
              <a:rPr lang="en-IE" sz="2200" b="0" u="none" strike="noStrike" dirty="0" err="1">
                <a:solidFill>
                  <a:srgbClr val="59A6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Париз</a:t>
            </a:r>
            <a:endParaRPr lang="en-IE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09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111" y="109851"/>
            <a:ext cx="1563105" cy="1329787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840" y="1413025"/>
            <a:ext cx="10472132" cy="50783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ИСТАНБУЛ – Турски савет за раст кластера малих и средњих предузећа</a:t>
            </a:r>
            <a:endParaRPr lang="en-US" altLang="en-US" sz="22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8A20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defTabSz="914400"/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Основан је од стране </a:t>
            </a:r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„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BOĞAZİÇİ TEKNOPARK </a:t>
            </a:r>
            <a:r>
              <a:rPr lang="en-IE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anasayfa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(boun.edu.tr)</a:t>
            </a:r>
            <a:r>
              <a:rPr lang="sr-Cyrl-R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амбициј</a:t>
            </a:r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U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sr-Cyrl-RS" alt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окупи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заинтересоване стране које утичу на раст МСП у екосистему информационих и комуникационих технологија. Савет чине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представници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технолошких паркова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ИКТ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индустриј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консултант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предузетни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високошколске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установе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Он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делује као одбор, посебно за валидацију активности Истанбулског техничког универзитета за пројекат раста кластера малих и средњих предузећа. </a:t>
            </a:r>
            <a:endParaRPr kumimoji="0" lang="sr-Cyrl-R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defTabSz="914400"/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Цитат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члана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sr-Cyrl-R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 високошколске установе: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/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„Бити члан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омогући</a:t>
            </a:r>
            <a:r>
              <a:rPr lang="sr-Cyrl-R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ближе сагледам потешкоће малих и средњих предузећа и да разговарам о алтернативним решењима која ће их водити на путу њиховог раста. Регрутовање и задржавање квалификованог особља на микро нивоу и омогућавање приступа финансијској подршци су најважнији проблеми које треба решити како </a:t>
            </a:r>
            <a:r>
              <a:rPr lang="en-US" altLang="en-US" sz="2200" i="1" dirty="0" err="1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мала и средња предузећа</a:t>
            </a:r>
            <a:r>
              <a:rPr lang="en-US" altLang="en-US" sz="2200" i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расла здраво”.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F36DB7-4905-3DD1-1B71-6AA609F68531}"/>
              </a:ext>
            </a:extLst>
          </p:cNvPr>
          <p:cNvSpPr/>
          <p:nvPr/>
        </p:nvSpPr>
        <p:spPr>
          <a:xfrm>
            <a:off x="3562681" y="605595"/>
            <a:ext cx="8493288" cy="338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ЗАИНТЕРЕСОВАНИХ СТРАНА</a:t>
            </a:r>
          </a:p>
        </p:txBody>
      </p:sp>
    </p:spTree>
    <p:extLst>
      <p:ext uri="{BB962C8B-B14F-4D97-AF65-F5344CB8AC3E}">
        <p14:creationId xmlns:p14="http://schemas.microsoft.com/office/powerpoint/2010/main" val="1298992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803967" y="210896"/>
            <a:ext cx="9959925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</a:t>
            </a:r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КЛАСТЕРЕ ЗА АНГАЖОВАЊЕ </a:t>
            </a:r>
            <a:endParaRPr lang="sr-Cyrl-RS" sz="2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 СТРАНА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39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8A5CD-FA7E-A801-DCEF-BC3A551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569" y="81654"/>
            <a:ext cx="1563105" cy="1329787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20B5750-D5AA-4906-FB87-ABAABA9A5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992" y="2134327"/>
            <a:ext cx="3808393" cy="285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FA13C0-DC8D-FE9A-C47E-E4C48272E35C}"/>
              </a:ext>
            </a:extLst>
          </p:cNvPr>
          <p:cNvSpPr txBox="1"/>
          <p:nvPr/>
        </p:nvSpPr>
        <p:spPr>
          <a:xfrm>
            <a:off x="1668065" y="1655823"/>
            <a:ext cx="57161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Током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развојне 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фазе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ројекта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развој кластера МСП 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истражив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ани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</a:t>
            </a:r>
            <a:r>
              <a:rPr lang="sr-Cyrl-RS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20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 којима се МСП суочавају у развоју кроз свеобухватан скуп интервјуа стручњака и власника, студија случаја и велике анализе потреба раста.</a:t>
            </a:r>
          </a:p>
          <a:p>
            <a:pPr algn="just" rtl="0" fontAlgn="base"/>
            <a:endParaRPr lang="en-GB" sz="20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ај </a:t>
            </a:r>
            <a:r>
              <a:rPr lang="en-GB" sz="2000" b="1" i="0" dirty="0" err="1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Синтет</a:t>
            </a:r>
            <a:r>
              <a:rPr lang="sr-Cyrl-RS" sz="20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ички</a:t>
            </a:r>
            <a:r>
              <a:rPr lang="en-GB" sz="2000" b="1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извештај анализе потреба раста</a:t>
            </a:r>
            <a:r>
              <a:rPr lang="en-GB" sz="2000" b="0" i="0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садржи 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иказује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главне налазе из ове анкете, истраживања и интервјуа са групама експерата, представницима малих и средњих предузећа, предузетницима и другим релевантним групама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представља 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занимљиво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додатно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штиво за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наставнике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/професоре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 програма „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117CD-02C4-8868-BE61-17AD816FB6E3}"/>
              </a:ext>
            </a:extLst>
          </p:cNvPr>
          <p:cNvSpPr txBox="1"/>
          <p:nvPr/>
        </p:nvSpPr>
        <p:spPr>
          <a:xfrm>
            <a:off x="7973210" y="5137141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IE" sz="1800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Ресурси - раст кластера МСП</a:t>
            </a:r>
            <a:endParaRPr lang="en-IE" sz="1800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880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000" b="1" dirty="0"/>
              <a:t>Завршавањем Модула 3, наши едукатори </a:t>
            </a:r>
            <a:r>
              <a:rPr lang="en-GB" sz="2000" b="1" dirty="0" err="1"/>
              <a:t>ће</a:t>
            </a:r>
            <a:r>
              <a:rPr lang="en-GB" sz="2000" b="1" dirty="0"/>
              <a:t> </a:t>
            </a:r>
            <a:r>
              <a:rPr lang="sr-Cyrl-RS" sz="2000" b="1" dirty="0"/>
              <a:t>„</a:t>
            </a:r>
            <a:r>
              <a:rPr lang="en-GB" sz="2000" b="1" dirty="0" err="1"/>
              <a:t>откључати</a:t>
            </a:r>
            <a:r>
              <a:rPr lang="en-US" sz="2000" b="1" dirty="0"/>
              <a:t>”</a:t>
            </a:r>
            <a:r>
              <a:rPr lang="en-GB" sz="2000" b="1" dirty="0"/>
              <a:t> 4 кључне компетенције</a:t>
            </a:r>
            <a:r>
              <a:rPr lang="en-GB" sz="2000" dirty="0"/>
              <a:t>: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Укључивања заинтересованих </a:t>
            </a:r>
            <a:r>
              <a:rPr lang="en-GB" sz="2000" b="1" dirty="0" err="1">
                <a:solidFill>
                  <a:srgbClr val="8A2061"/>
                </a:solidFill>
              </a:rPr>
              <a:t>страна</a:t>
            </a:r>
            <a:r>
              <a:rPr lang="en-GB" sz="2000" b="1" dirty="0">
                <a:solidFill>
                  <a:srgbClr val="8A2061"/>
                </a:solidFill>
              </a:rPr>
              <a:t>:</a:t>
            </a:r>
            <a:r>
              <a:rPr lang="sr-Cyrl-RS" sz="2000" b="1" dirty="0">
                <a:solidFill>
                  <a:srgbClr val="8A2061"/>
                </a:solidFill>
              </a:rPr>
              <a:t> </a:t>
            </a:r>
            <a:r>
              <a:rPr lang="en-GB" sz="2000" dirty="0" err="1"/>
              <a:t>Оспособљавање</a:t>
            </a:r>
            <a:r>
              <a:rPr lang="en-GB" sz="2000" dirty="0"/>
              <a:t> просветних </a:t>
            </a:r>
            <a:r>
              <a:rPr lang="en-GB" sz="2000" dirty="0" err="1"/>
              <a:t>радника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се ефикасно ангажују са различитим заинтересованим странама, </a:t>
            </a:r>
            <a:r>
              <a:rPr lang="en-GB" sz="2000" dirty="0" err="1"/>
              <a:t>укључујући</a:t>
            </a:r>
            <a:r>
              <a:rPr lang="en-GB" sz="2000" dirty="0"/>
              <a:t> </a:t>
            </a:r>
            <a:r>
              <a:rPr lang="sr-Cyrl-RS" sz="2000" dirty="0"/>
              <a:t>привредне</a:t>
            </a:r>
            <a:r>
              <a:rPr lang="en-GB" sz="2000" dirty="0"/>
              <a:t> партнере, </a:t>
            </a:r>
            <a:r>
              <a:rPr lang="sr-Cyrl-RS" sz="2000" dirty="0"/>
              <a:t>владина тела </a:t>
            </a:r>
            <a:r>
              <a:rPr lang="en-GB" sz="2000" dirty="0"/>
              <a:t>и </a:t>
            </a:r>
            <a:r>
              <a:rPr lang="en-GB" sz="2000" dirty="0" err="1"/>
              <a:t>организације</a:t>
            </a:r>
            <a:r>
              <a:rPr lang="en-GB" sz="2000" dirty="0"/>
              <a:t> </a:t>
            </a:r>
            <a:r>
              <a:rPr lang="sr-Cyrl-RS" sz="2000" dirty="0"/>
              <a:t>у локалној </a:t>
            </a:r>
            <a:r>
              <a:rPr lang="en-GB" sz="2000" dirty="0" err="1"/>
              <a:t>заједниц</a:t>
            </a:r>
            <a:r>
              <a:rPr lang="sr-Cyrl-RS" sz="2000" dirty="0"/>
              <a:t>и</a:t>
            </a:r>
            <a:r>
              <a:rPr lang="en-GB" sz="2000" dirty="0"/>
              <a:t>, како би заједнички развили и побољшали наставне планове и програме СТЕМ </a:t>
            </a:r>
            <a:r>
              <a:rPr lang="en-GB" sz="2000" dirty="0" err="1"/>
              <a:t>образовања</a:t>
            </a:r>
            <a:r>
              <a:rPr lang="sr-Cyrl-RS" sz="2000" dirty="0"/>
              <a:t>;</a:t>
            </a:r>
            <a:endParaRPr lang="en-GB" sz="2000" dirty="0"/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Регионална </a:t>
            </a:r>
            <a:r>
              <a:rPr lang="en-GB" sz="2000" b="1" dirty="0" err="1">
                <a:solidFill>
                  <a:srgbClr val="8A2061"/>
                </a:solidFill>
              </a:rPr>
              <a:t>прилагодљивост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Развијање</a:t>
            </a:r>
            <a:r>
              <a:rPr lang="en-GB" sz="2000" dirty="0"/>
              <a:t> капацитета за прилагођавање СТЕМ образовних стратегија специфичним регионалним потребама и потребама тржишта рада, уважавајући различите економске и културне контексте </a:t>
            </a:r>
            <a:r>
              <a:rPr lang="en-GB" sz="2000" dirty="0" err="1"/>
              <a:t>широм</a:t>
            </a:r>
            <a:r>
              <a:rPr lang="en-GB" sz="2000" dirty="0"/>
              <a:t> </a:t>
            </a:r>
            <a:r>
              <a:rPr lang="en-GB" sz="2000" dirty="0" err="1"/>
              <a:t>Европе</a:t>
            </a:r>
            <a:r>
              <a:rPr lang="sr-Cyrl-RS" sz="2000" dirty="0"/>
              <a:t>;</a:t>
            </a:r>
            <a:endParaRPr lang="en-GB" sz="2000" dirty="0"/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Идентификација и интеграција </a:t>
            </a:r>
            <a:r>
              <a:rPr lang="en-GB" sz="2000" b="1" dirty="0" err="1">
                <a:solidFill>
                  <a:srgbClr val="8A2061"/>
                </a:solidFill>
              </a:rPr>
              <a:t>вештина</a:t>
            </a:r>
            <a:r>
              <a:rPr lang="en-GB" sz="2000" b="1" dirty="0">
                <a:solidFill>
                  <a:srgbClr val="8A2061"/>
                </a:solidFill>
              </a:rPr>
              <a:t>:</a:t>
            </a:r>
            <a:r>
              <a:rPr lang="sr-Cyrl-RS" sz="2000" b="1" dirty="0">
                <a:solidFill>
                  <a:srgbClr val="8A2061"/>
                </a:solidFill>
              </a:rPr>
              <a:t> </a:t>
            </a:r>
            <a:r>
              <a:rPr lang="en-GB" sz="2000" dirty="0" err="1"/>
              <a:t>Унапређење</a:t>
            </a:r>
            <a:r>
              <a:rPr lang="en-GB" sz="2000" dirty="0"/>
              <a:t> вештина просветних радника у идентификацији кључних компетенција 21. века релевантних за тржиште рада у њиховом региону и </a:t>
            </a:r>
            <a:r>
              <a:rPr lang="en-GB" sz="2000" dirty="0" err="1"/>
              <a:t>њихов</a:t>
            </a:r>
            <a:r>
              <a:rPr lang="sr-Cyrl-RS" sz="2000" dirty="0"/>
              <a:t>у</a:t>
            </a:r>
            <a:r>
              <a:rPr lang="en-GB" sz="2000" dirty="0"/>
              <a:t> </a:t>
            </a:r>
            <a:r>
              <a:rPr lang="en-GB" sz="2000" dirty="0" err="1"/>
              <a:t>ефикасн</a:t>
            </a:r>
            <a:r>
              <a:rPr lang="sr-Cyrl-RS" sz="2000" dirty="0"/>
              <a:t>у</a:t>
            </a:r>
            <a:r>
              <a:rPr lang="en-GB" sz="2000" dirty="0"/>
              <a:t> интеграцију у СТЕМ наставни план и </a:t>
            </a:r>
            <a:r>
              <a:rPr lang="en-GB" sz="2000" dirty="0" err="1"/>
              <a:t>програм</a:t>
            </a:r>
            <a:r>
              <a:rPr lang="sr-Cyrl-RS" sz="2000" dirty="0"/>
              <a:t>;</a:t>
            </a:r>
            <a:endParaRPr lang="en-GB" sz="2000" dirty="0"/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>
                <a:solidFill>
                  <a:srgbClr val="8A2061"/>
                </a:solidFill>
              </a:rPr>
              <a:t>Развој наставног плана и програма</a:t>
            </a:r>
            <a:r>
              <a:rPr lang="en-GB" sz="2000" dirty="0"/>
              <a:t>: Подстицање колаборативних вештина за наставнике да раде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sr-Cyrl-RS" sz="2000" dirty="0"/>
              <a:t>с</a:t>
            </a:r>
            <a:r>
              <a:rPr lang="en-GB" sz="2000" dirty="0" err="1"/>
              <a:t>аветима</a:t>
            </a:r>
            <a:r>
              <a:rPr lang="en-GB" sz="2000" dirty="0"/>
              <a:t> за вештине и другим заинтересованим странама у заједничком креирању наставних планова и програма који одговарају растућим потребама ученика и </a:t>
            </a:r>
            <a:r>
              <a:rPr lang="sr-Cyrl-RS" sz="2000" dirty="0"/>
              <a:t>привреде</a:t>
            </a:r>
            <a:r>
              <a:rPr lang="en-GB" sz="2000" dirty="0"/>
              <a:t>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GB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743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40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algn="l" rtl="0"/>
            <a:r>
              <a:rPr lang="en-GB" sz="3600" dirty="0">
                <a:solidFill>
                  <a:schemeClr val="bg1"/>
                </a:solidFill>
              </a:rPr>
              <a:t>Идентификација и интеграција вештина</a:t>
            </a:r>
          </a:p>
          <a:p>
            <a:pPr algn="l" rtl="0"/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36C67-2640-5760-C042-745A7C424EEE}"/>
              </a:ext>
            </a:extLst>
          </p:cNvPr>
          <p:cNvSpPr txBox="1"/>
          <p:nvPr/>
        </p:nvSpPr>
        <p:spPr>
          <a:xfrm>
            <a:off x="3118440" y="1714459"/>
            <a:ext cx="8740479" cy="5372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Видели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смо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регионални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идентификују</a:t>
            </a:r>
            <a:r>
              <a:rPr lang="sr-Cyrl-RS" sz="1800" b="0" i="0" dirty="0">
                <a:solidFill>
                  <a:srgbClr val="0F0F0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јазове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вештинама, посебно у 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областима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 је за послодавце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широм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Европе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горући проблем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Сарадњом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ошколским институцијама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послодавци имају за циљ да обезбеде да образовање иде у корак са технолошким напретком и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Дакле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циљане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образовне стратегије, засноване на доприносу послодавца,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sr-Cyrl-RS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суштинског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значаја</a:t>
            </a:r>
            <a:r>
              <a:rPr lang="en-I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стварање радне снаге која је компетентна и конкурентна.</a:t>
            </a:r>
          </a:p>
          <a:p>
            <a:pPr algn="just" rtl="0"/>
            <a:endParaRPr lang="en-IE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rtl="0"/>
            <a:r>
              <a:rPr lang="en-IE" sz="1800" b="1" i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IE" sz="1800" b="1" i="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погледу</a:t>
            </a:r>
            <a:r>
              <a:rPr lang="sr-Cyrl-RS" sz="1800" b="1" i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8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дентификација</a:t>
            </a:r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играју кључну улогу у идентификацији кључних вештина потребних за садашњу и будућу радну снагу. Они спроводе свеобухватне анализе тржишта рада како би уочили нове трендове и недостатке у вештинама. Сарадњом са лидерима у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стичу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увид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потребне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традиционалне 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меке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вештине, обезбеђујући да радна снага испуњава растуће захтеве различитих сектора.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процес идентификације је од кључног значаја за информисање образовних институција о специфичним вештинама које треба интегрисати у њихове наставне планове и програме, осигуравајући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ученици/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буду добро припремљени за своја професионална путовања.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b="0" i="0" dirty="0">
              <a:solidFill>
                <a:srgbClr val="0F0F0F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11095238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03646"/>
            <a:ext cx="10729446" cy="66479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Интегрисање вештина у наставни план и програм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 се идентификују кључне вештине, савети за вештине могу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блиско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сарађ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ују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ошколским институцијама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би интегрисали ове вештине у образовне програме. Ово укључује ажурирање постојећих курсева и развој нових који су у складу са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Углавном, видимо да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већа/савети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залажу за равнотежу између теоријског знања и практичних вештина, обезбеђујући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свршени студенти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поседују добро заокружен скуп вештина. Они такође подстичу укључивање могућности интердисциплинарног и искуственог учења, као што су стажирање и учење засновано на пројектима, како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ученицима/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студентима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пружили искуство из стварног света.</a:t>
            </a:r>
          </a:p>
          <a:p>
            <a:pPr algn="just" rtl="0"/>
            <a:endParaRPr lang="en-GB" sz="18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</a:t>
            </a:r>
            <a:r>
              <a:rPr lang="sr-Cyrl-RS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евазилажење</a:t>
            </a:r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јаза у вештинама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итање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јаза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стално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понавља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битни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п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ревазилажењ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јаза између вештина које се предају у образовним институцијама и оних које се траже на тржишту рада. О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безбеђујужи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буду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блиско усклађени са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помажу у смањењу неусклађености вештина 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побољшању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степена запослености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дипломираних студената.</a:t>
            </a:r>
          </a:p>
          <a:p>
            <a:pPr algn="just" rtl="0"/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Континуирано праћење и ажурирање вештина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ефикасно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Савети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су ангажовани на континуираном праћењу тржишта рада како би предвидели будуће потребе за вештинама. Овај проактивни приступ помаже образовним институцијама да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остану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изнад криве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пружајући редовна ажурирања и препоруке високошколским установама за унапређење наставног плана и програма, о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безбеђујући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образовање остане динамично и одговорно. Овај стални процес осигурава да се образовни програми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развијају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заједно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напретком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припремајући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ученике/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студенте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се суоче са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изазовима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тржишт</a:t>
            </a:r>
            <a:r>
              <a:rPr lang="sr-Cyrl-RS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се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мењ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ају</a:t>
            </a:r>
            <a:r>
              <a:rPr lang="en-GB" sz="18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rtl="0"/>
            <a:endParaRPr lang="en-GB" sz="1800" b="0" i="0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894911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52521"/>
            <a:ext cx="10729446" cy="63529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sz="20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Добар пример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Регионалног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вештине који утиче на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 плана и програма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</a:t>
            </a:r>
            <a:r>
              <a:rPr lang="en-GB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форум</a:t>
            </a:r>
            <a:r>
              <a:rPr lang="sr-Cyrl-RS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sr-Cyrl-RS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GB" sz="20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Ирск</a:t>
            </a:r>
            <a:r>
              <a:rPr lang="sr-Cyrl-RS" sz="20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мрежа је створена као део Националне стратегије за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Владе Републике И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рске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пружа прилику послодавцима и систему образовања и обуке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заједно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раде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би задовољили нове потребе за вештинама у својим регионима.</a:t>
            </a:r>
            <a:r>
              <a:rPr lang="en-GB" sz="2000" baseline="30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Форум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и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допринос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бољим резултатима за ученике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подржава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ју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развој предузећа на неколико начина</a:t>
            </a:r>
            <a:r>
              <a:rPr lang="en-GB" sz="2000" b="0" i="0" baseline="300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1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 rtl="0"/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ђују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једн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тачк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сваком региону како би се послодавцима помогло да се повежу са низом услуга и подршке доступних у систему образовања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обуке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уде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робусније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информације о тржишту рада и анализу потреба послодаваца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коришћења ресурса у систему образовања и обуке и побољшање путева напредовања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тварају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структуре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послодавце да се више укључе у промовисање радних улога и могућности за напредовање у каријери у својим секторима.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GB" sz="2000" b="0" i="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Ово структурирано ангажовање на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агенди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вештина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и раду Форума доприноси развоју наставног плана и програма тако што осигурава да систем образовања и обуке одговара потребама привреде и радне снаге</a:t>
            </a:r>
            <a:r>
              <a:rPr lang="en-GB" sz="2000" b="0" i="0" baseline="300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2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Ово је јасан пример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 веће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вештине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има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значајан утицај на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 и програма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/>
            <a:endParaRPr lang="en-GB" b="0" i="0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776922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43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Развој наставног плана и програма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A09F0-3F97-C8B1-0B10-A8C59D984D5B}"/>
              </a:ext>
            </a:extLst>
          </p:cNvPr>
          <p:cNvSpPr txBox="1"/>
          <p:nvPr/>
        </p:nvSpPr>
        <p:spPr>
          <a:xfrm>
            <a:off x="2643982" y="1581666"/>
            <a:ext cx="954802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/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овом модулу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смо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видели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су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већа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кључни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фактор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усклађивању образовања са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снаг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високошколским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установама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пружају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стратешки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увид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трендовима у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захтевима за вештинама. Али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активност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мора бити стална и константна у одржавању циклуса континуираног побољшања у високом образовању.</a:t>
            </a:r>
          </a:p>
          <a:p>
            <a:pPr marL="457200" lvl="1" algn="just" rt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Регионална већа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треба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безбеде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наставни планови и програми одражавају најновија технолошка достигнућа и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привредне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праксе, чинећи образовање релевантнијим 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применљивим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сценарије из стварног света.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Њихова улога сеже даље од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пуких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консултација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Већа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активно учествују у обликовању и ажурирању академских програма како би се задовољиле динамичне потребе регионалне привреде.</a:t>
            </a:r>
          </a:p>
          <a:p>
            <a:pPr marL="457200" lvl="1" algn="l" rt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l" rtl="0"/>
            <a:endParaRPr lang="en-GB" sz="20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261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44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 dirty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1026878" y="305068"/>
            <a:ext cx="562822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 форум вештина у Мидлендсу у Ирској је одличан пример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форума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регионалног већа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оквиру 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области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Они су активно укључени у промоцију СТЕМ образовања 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каријер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свом региону. Једна од њихових иницијатива је био Фестивал науке у Мидлендсу, годишњи догађај који има за циљ промоцију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предмета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 области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науке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технологије, инжењерства и математике (СТЕМ).</a:t>
            </a:r>
          </a:p>
          <a:p>
            <a:pPr marL="457200" lvl="1" algn="just" rt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 форум вештина у Мидлендсу такође блиско сарађује са локалним предузећима, пружаоцима образовања и обуке како би се осигурало да су потребе за вештинама СТЕМ сектора задовољене. </a:t>
            </a:r>
            <a:r>
              <a:rPr lang="sr-Cyrl-R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Форум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помаж</a:t>
            </a:r>
            <a:r>
              <a:rPr lang="sr-Cyrl-RS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идентификацији тренутних и будућих потреба за вештинама у региону и обезбеђују да постоји довољна понуда СТЕМ вештина како би се задовољила потражња.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624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45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2080876" y="3417217"/>
            <a:ext cx="4633364" cy="2413714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en-GB" sz="3000" b="1" dirty="0">
                <a:solidFill>
                  <a:schemeClr val="bg1"/>
                </a:solidFill>
              </a:rPr>
              <a:t>Иновативне педагошке праксе за </a:t>
            </a:r>
            <a:r>
              <a:rPr lang="en-GB" sz="3000" b="1" dirty="0" err="1">
                <a:solidFill>
                  <a:schemeClr val="bg1"/>
                </a:solidFill>
              </a:rPr>
              <a:t>јачање</a:t>
            </a:r>
            <a:r>
              <a:rPr lang="en-GB" sz="3000" b="1" dirty="0">
                <a:solidFill>
                  <a:schemeClr val="bg1"/>
                </a:solidFill>
              </a:rPr>
              <a:t> </a:t>
            </a:r>
            <a:r>
              <a:rPr lang="en-GB" sz="3000" b="1" dirty="0" err="1">
                <a:solidFill>
                  <a:schemeClr val="bg1"/>
                </a:solidFill>
              </a:rPr>
              <a:t>релевантн</a:t>
            </a:r>
            <a:r>
              <a:rPr lang="sr-Cyrl-RS" sz="3000" b="1" dirty="0">
                <a:solidFill>
                  <a:schemeClr val="bg1"/>
                </a:solidFill>
              </a:rPr>
              <a:t>их вештина за 21. век</a:t>
            </a:r>
            <a:r>
              <a:rPr lang="en-GB" sz="3000" b="1" dirty="0">
                <a:solidFill>
                  <a:schemeClr val="bg1"/>
                </a:solidFill>
              </a:rPr>
              <a:t> </a:t>
            </a:r>
            <a:r>
              <a:rPr lang="en-GB" sz="3000" b="1" dirty="0" err="1">
                <a:solidFill>
                  <a:schemeClr val="bg1"/>
                </a:solidFill>
              </a:rPr>
              <a:t>код</a:t>
            </a:r>
            <a:r>
              <a:rPr lang="en-GB" sz="3000" b="1" dirty="0">
                <a:solidFill>
                  <a:schemeClr val="bg1"/>
                </a:solidFill>
              </a:rPr>
              <a:t> </a:t>
            </a:r>
            <a:r>
              <a:rPr lang="en-GB" sz="3000" b="1" dirty="0" err="1">
                <a:solidFill>
                  <a:schemeClr val="bg1"/>
                </a:solidFill>
              </a:rPr>
              <a:t>ученика</a:t>
            </a:r>
            <a:r>
              <a:rPr lang="sr-Cyrl-RS" sz="3000" b="1" dirty="0">
                <a:solidFill>
                  <a:schemeClr val="bg1"/>
                </a:solidFill>
              </a:rPr>
              <a:t>/студената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2080876" y="2475936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0CD788-2B21-6C44-76B3-0F1C2C95866A}"/>
              </a:ext>
            </a:extLst>
          </p:cNvPr>
          <p:cNvSpPr txBox="1"/>
          <p:nvPr/>
        </p:nvSpPr>
        <p:spPr>
          <a:xfrm>
            <a:off x="2098456" y="1457737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ПРОГРАМ ОСНАЖИВАЊА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59425-BAF3-0662-FA7C-4AD55A03A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43C6DD-5CB2-C5FC-2E33-ECEC803B3657}"/>
              </a:ext>
            </a:extLst>
          </p:cNvPr>
          <p:cNvSpPr txBox="1"/>
          <p:nvPr/>
        </p:nvSpPr>
        <p:spPr>
          <a:xfrm>
            <a:off x="1750938" y="85091"/>
            <a:ext cx="3358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 следећи модул фокусира се на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ученике/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иновативне педагошке праксе.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43103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46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8260938" y="3762202"/>
            <a:ext cx="3562254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 нас и на следећим линковима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4046647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 www.</a:t>
            </a:r>
            <a:r>
              <a:rPr lang="en-US" sz="2800" b="1" dirty="0"/>
              <a:t>be21skilled</a:t>
            </a:r>
            <a:r>
              <a:rPr lang="en-US" sz="2800" dirty="0"/>
              <a:t>.eu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50880" y="5850412"/>
            <a:ext cx="12385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</a:endParaRPr>
          </a:p>
          <a:p>
            <a:r>
              <a:rPr lang="sr-Cyrl-RS" sz="800" b="1" dirty="0">
                <a:solidFill>
                  <a:srgbClr val="186BA8"/>
                </a:solidFill>
              </a:rPr>
              <a:t>програма Еразмус+</a:t>
            </a:r>
            <a:endParaRPr lang="en-US" sz="800" b="1" dirty="0">
              <a:solidFill>
                <a:srgbClr val="186B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370196"/>
            <a:ext cx="893091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1800" dirty="0" err="1"/>
              <a:t>Регионални</a:t>
            </a:r>
            <a:r>
              <a:rPr lang="en-GB" sz="1800" dirty="0"/>
              <a:t> </a:t>
            </a:r>
            <a:r>
              <a:rPr lang="en-GB" sz="1800" dirty="0" err="1"/>
              <a:t>савет</a:t>
            </a:r>
            <a:r>
              <a:rPr lang="sr-Cyrl-RS" sz="1800" dirty="0"/>
              <a:t>/веће</a:t>
            </a:r>
            <a:r>
              <a:rPr lang="en-GB" sz="1800" dirty="0"/>
              <a:t> за вештине је саветодавно тело које се обично састоји од представника сектора као што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образовање</a:t>
            </a:r>
            <a:r>
              <a:rPr lang="en-GB" sz="1800" dirty="0"/>
              <a:t>,</a:t>
            </a:r>
            <a:r>
              <a:rPr lang="sr-Cyrl-RS" sz="1800" dirty="0"/>
              <a:t> представници привреде</a:t>
            </a:r>
            <a:r>
              <a:rPr lang="en-GB" sz="1800" dirty="0"/>
              <a:t>, влада и </a:t>
            </a:r>
            <a:r>
              <a:rPr lang="sr-Cyrl-RS" sz="1800" dirty="0"/>
              <a:t>представници </a:t>
            </a:r>
            <a:r>
              <a:rPr lang="en-GB" sz="1800" dirty="0" err="1"/>
              <a:t>тржишт</a:t>
            </a:r>
            <a:r>
              <a:rPr lang="sr-Cyrl-RS" sz="1800" dirty="0"/>
              <a:t>а</a:t>
            </a:r>
            <a:r>
              <a:rPr lang="en-GB" sz="1800" dirty="0"/>
              <a:t> </a:t>
            </a:r>
            <a:r>
              <a:rPr lang="en-GB" sz="1800" dirty="0" err="1"/>
              <a:t>рада</a:t>
            </a:r>
            <a:r>
              <a:rPr lang="en-GB" sz="1800" dirty="0"/>
              <a:t>. Његова примарна сврха је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усклад</a:t>
            </a:r>
            <a:r>
              <a:rPr lang="sr-Cyrl-RS" sz="1800" dirty="0"/>
              <a:t>е</a:t>
            </a:r>
            <a:r>
              <a:rPr lang="en-GB" sz="1800" dirty="0"/>
              <a:t> развој СТЕМ радне снаге са регионалним економским потребама путем:</a:t>
            </a:r>
          </a:p>
          <a:p>
            <a:pPr algn="just" rtl="0">
              <a:lnSpc>
                <a:spcPts val="2440"/>
              </a:lnSpc>
            </a:pP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и</a:t>
            </a:r>
            <a:r>
              <a:rPr lang="en-GB" sz="1800" dirty="0" err="1"/>
              <a:t>дентификовањ</a:t>
            </a:r>
            <a:r>
              <a:rPr lang="sr-Cyrl-RS" sz="1800" dirty="0"/>
              <a:t>а</a:t>
            </a:r>
            <a:r>
              <a:rPr lang="en-GB" sz="1800" dirty="0"/>
              <a:t> садашњости и </a:t>
            </a:r>
            <a:r>
              <a:rPr lang="en-GB" sz="1800" dirty="0" err="1"/>
              <a:t>будућ</a:t>
            </a:r>
            <a:r>
              <a:rPr lang="sr-Cyrl-RS" sz="1800" dirty="0"/>
              <a:t>ег развоја у вези са</a:t>
            </a:r>
            <a:r>
              <a:rPr lang="en-GB" sz="1800" dirty="0"/>
              <a:t> </a:t>
            </a:r>
            <a:r>
              <a:rPr lang="sr-Cyrl-RS" sz="1800" dirty="0"/>
              <a:t>в</a:t>
            </a:r>
            <a:r>
              <a:rPr lang="en-GB" sz="1800" dirty="0" err="1"/>
              <a:t>ештинама</a:t>
            </a:r>
            <a:r>
              <a:rPr lang="en-GB" sz="1800" dirty="0"/>
              <a:t> </a:t>
            </a:r>
            <a:r>
              <a:rPr lang="sr-Cyrl-RS" sz="1800" dirty="0"/>
              <a:t>за 21. век </a:t>
            </a:r>
            <a:r>
              <a:rPr lang="en-GB" sz="1800" dirty="0" err="1"/>
              <a:t>унутар</a:t>
            </a:r>
            <a:r>
              <a:rPr lang="en-GB" sz="1800" dirty="0"/>
              <a:t> </a:t>
            </a:r>
            <a:r>
              <a:rPr lang="en-GB" sz="1800" dirty="0" err="1"/>
              <a:t>региона</a:t>
            </a:r>
            <a:r>
              <a:rPr lang="sr-Cyrl-RS" sz="1800" dirty="0"/>
              <a:t>;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с</a:t>
            </a:r>
            <a:r>
              <a:rPr lang="en-GB" sz="1800" dirty="0" err="1"/>
              <a:t>аветовањ</a:t>
            </a:r>
            <a:r>
              <a:rPr lang="sr-Cyrl-RS" sz="1800" dirty="0"/>
              <a:t>а</a:t>
            </a:r>
            <a:r>
              <a:rPr lang="en-GB" sz="1800" dirty="0"/>
              <a:t> о прилагођавању образовних програма у складу са </a:t>
            </a:r>
            <a:r>
              <a:rPr lang="en-GB" sz="1800" dirty="0" err="1"/>
              <a:t>овим</a:t>
            </a:r>
            <a:r>
              <a:rPr lang="en-GB" sz="1800" dirty="0"/>
              <a:t> </a:t>
            </a:r>
            <a:r>
              <a:rPr lang="en-GB" sz="1800" dirty="0" err="1"/>
              <a:t>потребама</a:t>
            </a:r>
            <a:r>
              <a:rPr lang="sr-Cyrl-RS" sz="1800" dirty="0"/>
              <a:t>;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о</a:t>
            </a:r>
            <a:r>
              <a:rPr lang="en-GB" sz="1800" dirty="0" err="1"/>
              <a:t>могућавањ</a:t>
            </a:r>
            <a:r>
              <a:rPr lang="sr-Cyrl-RS" sz="1800" dirty="0"/>
              <a:t>а</a:t>
            </a:r>
            <a:r>
              <a:rPr lang="en-GB" sz="1800" dirty="0"/>
              <a:t> сарадње између образовних институција, послодаваца и других заинтересованих страна како би се покренуле иницијативе које </a:t>
            </a:r>
            <a:r>
              <a:rPr lang="en-GB" sz="1800" dirty="0" err="1"/>
              <a:t>ће</a:t>
            </a:r>
            <a:r>
              <a:rPr lang="en-GB" sz="1800" dirty="0"/>
              <a:t> </a:t>
            </a:r>
            <a:r>
              <a:rPr lang="sr-Cyrl-RS" sz="1800" dirty="0"/>
              <a:t>премостити</a:t>
            </a:r>
            <a:r>
              <a:rPr lang="en-GB" sz="1800" dirty="0"/>
              <a:t> јаз у вештинама на регионалном </a:t>
            </a:r>
            <a:r>
              <a:rPr lang="en-GB" sz="1800" dirty="0" err="1"/>
              <a:t>тржишту</a:t>
            </a:r>
            <a:r>
              <a:rPr lang="en-GB" sz="1800" dirty="0"/>
              <a:t> </a:t>
            </a:r>
            <a:r>
              <a:rPr lang="en-GB" sz="1800" dirty="0" err="1"/>
              <a:t>рада</a:t>
            </a:r>
            <a:r>
              <a:rPr lang="sr-Cyrl-RS" sz="1800" dirty="0"/>
              <a:t>;</a:t>
            </a:r>
            <a:endParaRPr lang="en-GB" sz="18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1800" dirty="0"/>
              <a:t>п</a:t>
            </a:r>
            <a:r>
              <a:rPr lang="en-GB" sz="1800" dirty="0" err="1"/>
              <a:t>ромовисањ</a:t>
            </a:r>
            <a:r>
              <a:rPr lang="sr-Cyrl-RS" sz="1800" dirty="0"/>
              <a:t>а</a:t>
            </a:r>
            <a:r>
              <a:rPr lang="en-GB" sz="1800" dirty="0"/>
              <a:t> стратегија за континуирано учење и развој вештина као одговор на променљиве економске трендове и технологије.</a:t>
            </a:r>
          </a:p>
          <a:p>
            <a:pPr algn="just" rtl="0">
              <a:lnSpc>
                <a:spcPts val="2440"/>
              </a:lnSpc>
            </a:pPr>
            <a:endParaRPr lang="en-GB" sz="1800" dirty="0"/>
          </a:p>
          <a:p>
            <a:pPr algn="just" rtl="0">
              <a:lnSpc>
                <a:spcPts val="2440"/>
              </a:lnSpc>
            </a:pPr>
            <a:r>
              <a:rPr lang="en-GB" sz="1800" dirty="0" err="1"/>
              <a:t>Када</a:t>
            </a:r>
            <a:r>
              <a:rPr lang="en-GB" sz="1800" dirty="0"/>
              <a:t> </a:t>
            </a:r>
            <a:r>
              <a:rPr lang="sr-Cyrl-RS" sz="1800" dirty="0"/>
              <a:t>постану оперативни</a:t>
            </a:r>
            <a:r>
              <a:rPr lang="en-GB" sz="1800" dirty="0"/>
              <a:t>, регионални савети за вештине могу да обезбеде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вештине</a:t>
            </a:r>
            <a:r>
              <a:rPr lang="en-GB" sz="1800" dirty="0"/>
              <a:t> које пружају образовне </a:t>
            </a:r>
            <a:r>
              <a:rPr lang="en-GB" sz="1800" dirty="0" err="1"/>
              <a:t>институције</a:t>
            </a:r>
            <a:r>
              <a:rPr lang="en-GB" sz="1800" dirty="0"/>
              <a:t> </a:t>
            </a:r>
            <a:r>
              <a:rPr lang="sr-Cyrl-RS" sz="1800" dirty="0"/>
              <a:t>буду </a:t>
            </a:r>
            <a:r>
              <a:rPr lang="en-GB" sz="1800" dirty="0" err="1"/>
              <a:t>релевантне</a:t>
            </a:r>
            <a:r>
              <a:rPr lang="en-GB" sz="1800" dirty="0"/>
              <a:t> и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доприне</a:t>
            </a:r>
            <a:r>
              <a:rPr lang="sr-Cyrl-RS" sz="1800" dirty="0"/>
              <a:t>су</a:t>
            </a:r>
            <a:r>
              <a:rPr lang="en-GB" sz="1800" dirty="0"/>
              <a:t> економском развоју и конкурентности региона.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endParaRPr lang="en-US" sz="2800" dirty="0">
              <a:solidFill>
                <a:schemeClr val="bg1"/>
              </a:solidFill>
            </a:endParaRPr>
          </a:p>
          <a:p>
            <a:pPr algn="l" rtl="0"/>
            <a:r>
              <a:rPr lang="en-GB" sz="2800" dirty="0">
                <a:solidFill>
                  <a:schemeClr val="bg1"/>
                </a:solidFill>
              </a:rPr>
              <a:t>ШТА ЈЕ РЕГИОНАЛНИ САВЕТ</a:t>
            </a:r>
            <a:r>
              <a:rPr lang="sr-Cyrl-RS" sz="2800" dirty="0">
                <a:solidFill>
                  <a:schemeClr val="bg1"/>
                </a:solidFill>
              </a:rPr>
              <a:t>/ВЕЋЕ ЗА</a:t>
            </a:r>
            <a:r>
              <a:rPr lang="en-GB" sz="2800" dirty="0">
                <a:solidFill>
                  <a:schemeClr val="bg1"/>
                </a:solidFill>
              </a:rPr>
              <a:t> ВЕШТИН</a:t>
            </a:r>
            <a:r>
              <a:rPr lang="sr-Cyrl-RS" sz="2800" dirty="0">
                <a:solidFill>
                  <a:schemeClr val="bg1"/>
                </a:solidFill>
              </a:rPr>
              <a:t>Е</a:t>
            </a:r>
            <a:r>
              <a:rPr lang="en-GB" sz="2800" dirty="0">
                <a:solidFill>
                  <a:schemeClr val="bg1"/>
                </a:solidFill>
              </a:rPr>
              <a:t>?</a:t>
            </a:r>
          </a:p>
          <a:p>
            <a:pPr algn="l" rtl="0"/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24682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ПРЕДНОСТИ РЕГИОНАЛНОГ САВЕТА ЗА ВЕШТИНЕ</a:t>
            </a: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GB" sz="2000" dirty="0" err="1">
                <a:solidFill>
                  <a:srgbClr val="404040"/>
                </a:solidFill>
              </a:rPr>
              <a:t>Ангажовањем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екстерних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en-GB" sz="2000" dirty="0" err="1">
                <a:solidFill>
                  <a:srgbClr val="404040"/>
                </a:solidFill>
              </a:rPr>
              <a:t>заинтересовани</a:t>
            </a:r>
            <a:r>
              <a:rPr lang="sr-Cyrl-RS" sz="2000" dirty="0">
                <a:solidFill>
                  <a:srgbClr val="404040"/>
                </a:solidFill>
              </a:rPr>
              <a:t>х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en-GB" sz="2000" dirty="0" err="1">
                <a:solidFill>
                  <a:srgbClr val="404040"/>
                </a:solidFill>
              </a:rPr>
              <a:t>страна</a:t>
            </a:r>
            <a:r>
              <a:rPr lang="en-GB" sz="2000" dirty="0">
                <a:solidFill>
                  <a:srgbClr val="404040"/>
                </a:solidFill>
              </a:rPr>
              <a:t>, високошколске институције </a:t>
            </a:r>
            <a:r>
              <a:rPr lang="en-GB" sz="2000" dirty="0" err="1">
                <a:solidFill>
                  <a:srgbClr val="404040"/>
                </a:solidFill>
              </a:rPr>
              <a:t>могу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да </a:t>
            </a:r>
            <a:r>
              <a:rPr lang="en-GB" sz="2000" dirty="0" err="1">
                <a:solidFill>
                  <a:srgbClr val="404040"/>
                </a:solidFill>
              </a:rPr>
              <a:t>по</a:t>
            </a:r>
            <a:r>
              <a:rPr lang="sr-Cyrl-RS" sz="2000" dirty="0">
                <a:solidFill>
                  <a:srgbClr val="404040"/>
                </a:solidFill>
              </a:rPr>
              <a:t>спеше</a:t>
            </a:r>
            <a:r>
              <a:rPr lang="en-GB" sz="2000" dirty="0">
                <a:solidFill>
                  <a:srgbClr val="404040"/>
                </a:solidFill>
              </a:rPr>
              <a:t> своју институционалну ефикасност, </a:t>
            </a:r>
            <a:r>
              <a:rPr lang="en-GB" sz="2000" dirty="0" err="1">
                <a:solidFill>
                  <a:srgbClr val="404040"/>
                </a:solidFill>
              </a:rPr>
              <a:t>подста</a:t>
            </a:r>
            <a:r>
              <a:rPr lang="sr-Cyrl-RS" sz="2000" dirty="0">
                <a:solidFill>
                  <a:srgbClr val="404040"/>
                </a:solidFill>
              </a:rPr>
              <a:t>кну </a:t>
            </a:r>
            <a:r>
              <a:rPr lang="en-GB" sz="2000" dirty="0" err="1">
                <a:solidFill>
                  <a:srgbClr val="404040"/>
                </a:solidFill>
              </a:rPr>
              <a:t>културу</a:t>
            </a:r>
            <a:r>
              <a:rPr lang="en-GB" sz="2000" dirty="0">
                <a:solidFill>
                  <a:srgbClr val="404040"/>
                </a:solidFill>
              </a:rPr>
              <a:t> сталног побољшања, </a:t>
            </a:r>
            <a:r>
              <a:rPr lang="en-GB" sz="2000" dirty="0" err="1">
                <a:solidFill>
                  <a:srgbClr val="404040"/>
                </a:solidFill>
              </a:rPr>
              <a:t>по</a:t>
            </a:r>
            <a:r>
              <a:rPr lang="sr-Cyrl-RS" sz="2000" dirty="0">
                <a:solidFill>
                  <a:srgbClr val="404040"/>
                </a:solidFill>
              </a:rPr>
              <a:t>дигну</a:t>
            </a:r>
            <a:r>
              <a:rPr lang="en-GB" sz="2000" dirty="0">
                <a:solidFill>
                  <a:srgbClr val="404040"/>
                </a:solidFill>
              </a:rPr>
              <a:t> репутацију и </a:t>
            </a:r>
            <a:r>
              <a:rPr lang="en-GB" sz="2000" dirty="0" err="1">
                <a:solidFill>
                  <a:srgbClr val="404040"/>
                </a:solidFill>
              </a:rPr>
              <a:t>доприне</a:t>
            </a:r>
            <a:r>
              <a:rPr lang="sr-Cyrl-RS" sz="2000" dirty="0">
                <a:solidFill>
                  <a:srgbClr val="404040"/>
                </a:solidFill>
              </a:rPr>
              <a:t>су</a:t>
            </a:r>
            <a:r>
              <a:rPr lang="en-GB" sz="2000" dirty="0">
                <a:solidFill>
                  <a:srgbClr val="404040"/>
                </a:solidFill>
              </a:rPr>
              <a:t> бољем </a:t>
            </a:r>
            <a:r>
              <a:rPr lang="en-GB" sz="2000" dirty="0" err="1">
                <a:solidFill>
                  <a:srgbClr val="404040"/>
                </a:solidFill>
              </a:rPr>
              <a:t>развоју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в</a:t>
            </a:r>
            <a:r>
              <a:rPr lang="en-GB" sz="2000" dirty="0" err="1">
                <a:solidFill>
                  <a:srgbClr val="404040"/>
                </a:solidFill>
              </a:rPr>
              <a:t>ештина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за </a:t>
            </a:r>
            <a:r>
              <a:rPr lang="en-GB" sz="2000" dirty="0">
                <a:solidFill>
                  <a:srgbClr val="404040"/>
                </a:solidFill>
              </a:rPr>
              <a:t>21. </a:t>
            </a:r>
            <a:r>
              <a:rPr lang="en-GB" sz="2000" dirty="0" err="1">
                <a:solidFill>
                  <a:srgbClr val="404040"/>
                </a:solidFill>
              </a:rPr>
              <a:t>век</a:t>
            </a:r>
            <a:r>
              <a:rPr lang="en-GB" sz="2000" dirty="0">
                <a:solidFill>
                  <a:srgbClr val="404040"/>
                </a:solidFill>
              </a:rPr>
              <a:t>. Савети могу да подстакну и олакшају сарадњу између просветних радника и </a:t>
            </a:r>
            <a:r>
              <a:rPr lang="sr-Cyrl-RS" sz="2000" dirty="0">
                <a:solidFill>
                  <a:srgbClr val="404040"/>
                </a:solidFill>
              </a:rPr>
              <a:t>привреде</a:t>
            </a:r>
            <a:r>
              <a:rPr lang="en-GB" sz="2000" dirty="0">
                <a:solidFill>
                  <a:srgbClr val="404040"/>
                </a:solidFill>
              </a:rPr>
              <a:t>, што </a:t>
            </a:r>
            <a:r>
              <a:rPr lang="en-GB" sz="2000" dirty="0" err="1">
                <a:solidFill>
                  <a:srgbClr val="404040"/>
                </a:solidFill>
              </a:rPr>
              <a:t>може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да доведе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en-GB" sz="2000" dirty="0" err="1">
                <a:solidFill>
                  <a:srgbClr val="404040"/>
                </a:solidFill>
              </a:rPr>
              <a:t>до</a:t>
            </a:r>
            <a:r>
              <a:rPr lang="en-GB" sz="2000" dirty="0">
                <a:solidFill>
                  <a:srgbClr val="404040"/>
                </a:solidFill>
              </a:rPr>
              <a:t> </a:t>
            </a:r>
            <a:r>
              <a:rPr lang="sr-Cyrl-RS" sz="2000" dirty="0">
                <a:solidFill>
                  <a:srgbClr val="404040"/>
                </a:solidFill>
              </a:rPr>
              <a:t>бољих</a:t>
            </a:r>
            <a:r>
              <a:rPr lang="en-GB" sz="2000" dirty="0">
                <a:solidFill>
                  <a:srgbClr val="404040"/>
                </a:solidFill>
              </a:rPr>
              <a:t> образовних резултата и иновативних наставних пракси. Неке од кључних предности укључују:</a:t>
            </a: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51D24"/>
                </a:solidFill>
              </a:rPr>
              <a:t>О</a:t>
            </a:r>
            <a:r>
              <a:rPr lang="sr-Cyrl-RS" sz="2000" dirty="0">
                <a:solidFill>
                  <a:srgbClr val="151D24"/>
                </a:solidFill>
              </a:rPr>
              <a:t>безбеђивање</a:t>
            </a:r>
            <a:r>
              <a:rPr lang="en-GB" sz="2000" dirty="0">
                <a:solidFill>
                  <a:srgbClr val="151D24"/>
                </a:solidFill>
              </a:rPr>
              <a:t> да наставни планови и програми високог образовања буду усклађени са </a:t>
            </a:r>
            <a:r>
              <a:rPr lang="en-GB" sz="2000" dirty="0" err="1">
                <a:solidFill>
                  <a:srgbClr val="151D24"/>
                </a:solidFill>
              </a:rPr>
              <a:t>тренутним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захтевима</a:t>
            </a:r>
            <a:r>
              <a:rPr lang="en-GB" sz="2000" dirty="0">
                <a:solidFill>
                  <a:srgbClr val="151D24"/>
                </a:solidFill>
              </a:rPr>
              <a:t> тржишта рада, пружајући студентима релевантне и </a:t>
            </a:r>
            <a:r>
              <a:rPr lang="en-GB" sz="2000" dirty="0" err="1">
                <a:solidFill>
                  <a:srgbClr val="151D24"/>
                </a:solidFill>
              </a:rPr>
              <a:t>тражене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вештине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dirty="0">
              <a:solidFill>
                <a:srgbClr val="151D24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51D24"/>
                </a:solidFill>
              </a:rPr>
              <a:t>Делујући као веза </a:t>
            </a:r>
            <a:r>
              <a:rPr lang="en-GB" sz="2000" dirty="0" err="1">
                <a:solidFill>
                  <a:srgbClr val="151D24"/>
                </a:solidFill>
              </a:rPr>
              <a:t>између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sr-Cyrl-RS" sz="2000" dirty="0">
                <a:solidFill>
                  <a:srgbClr val="151D24"/>
                </a:solidFill>
              </a:rPr>
              <a:t>институција високог образовања</a:t>
            </a:r>
            <a:r>
              <a:rPr lang="en-GB" sz="2000" dirty="0">
                <a:solidFill>
                  <a:srgbClr val="151D24"/>
                </a:solidFill>
              </a:rPr>
              <a:t> и тржишта рада, </a:t>
            </a:r>
            <a:r>
              <a:rPr lang="en-GB" sz="2000" dirty="0" err="1">
                <a:solidFill>
                  <a:srgbClr val="151D24"/>
                </a:solidFill>
              </a:rPr>
              <a:t>они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sr-Cyrl-RS" sz="2000" dirty="0">
                <a:solidFill>
                  <a:srgbClr val="151D24"/>
                </a:solidFill>
              </a:rPr>
              <a:t>резултирају јаснијим увидом привреде</a:t>
            </a:r>
            <a:r>
              <a:rPr lang="en-GB" sz="2000" dirty="0">
                <a:solidFill>
                  <a:srgbClr val="151D24"/>
                </a:solidFill>
              </a:rPr>
              <a:t> у </a:t>
            </a:r>
            <a:r>
              <a:rPr lang="en-GB" sz="2000" dirty="0" err="1">
                <a:solidFill>
                  <a:srgbClr val="151D24"/>
                </a:solidFill>
              </a:rPr>
              <a:t>образовну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сферу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dirty="0">
              <a:solidFill>
                <a:srgbClr val="151D24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51D24"/>
                </a:solidFill>
              </a:rPr>
              <a:t>Савет д</a:t>
            </a:r>
            <a:r>
              <a:rPr lang="en-GB" sz="2000" dirty="0" err="1">
                <a:solidFill>
                  <a:srgbClr val="151D24"/>
                </a:solidFill>
              </a:rPr>
              <a:t>оприн</a:t>
            </a:r>
            <a:r>
              <a:rPr lang="sr-Cyrl-RS" sz="2000" dirty="0">
                <a:solidFill>
                  <a:srgbClr val="151D24"/>
                </a:solidFill>
              </a:rPr>
              <a:t>оси</a:t>
            </a:r>
            <a:r>
              <a:rPr lang="en-GB" sz="2000" dirty="0">
                <a:solidFill>
                  <a:srgbClr val="151D24"/>
                </a:solidFill>
              </a:rPr>
              <a:t> прилагодљивости образовних програма сталним ажурирањем у складу са економским помацима и новим </a:t>
            </a:r>
            <a:r>
              <a:rPr lang="en-GB" sz="2000" dirty="0" err="1">
                <a:solidFill>
                  <a:srgbClr val="151D24"/>
                </a:solidFill>
              </a:rPr>
              <a:t>технолошким</a:t>
            </a:r>
            <a:r>
              <a:rPr lang="en-GB" sz="2000" dirty="0">
                <a:solidFill>
                  <a:srgbClr val="151D24"/>
                </a:solidFill>
              </a:rPr>
              <a:t> </a:t>
            </a:r>
            <a:r>
              <a:rPr lang="en-GB" sz="2000" dirty="0" err="1">
                <a:solidFill>
                  <a:srgbClr val="151D24"/>
                </a:solidFill>
              </a:rPr>
              <a:t>напретком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dirty="0">
              <a:solidFill>
                <a:srgbClr val="151D24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151D24"/>
                </a:solidFill>
              </a:rPr>
              <a:t>Мо</a:t>
            </a:r>
            <a:r>
              <a:rPr lang="sr-Cyrl-RS" sz="2000" dirty="0">
                <a:solidFill>
                  <a:srgbClr val="151D24"/>
                </a:solidFill>
              </a:rPr>
              <a:t>гу да помогну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регионима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да стратешки планирају будуће потребе за радном снагом предвиђајући недостатак и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вишкове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вештина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;</a:t>
            </a:r>
            <a:endParaRPr lang="en-GB" sz="2000" b="0" i="0" dirty="0">
              <a:solidFill>
                <a:srgbClr val="151D24"/>
              </a:solidFill>
              <a:effectLst/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151D24"/>
                </a:solidFill>
              </a:rPr>
              <a:t>Подржавају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едукаторе у разумевању и примени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најновијих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привредних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стандарда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и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пракси</a:t>
            </a:r>
            <a:r>
              <a:rPr lang="en-GB" sz="2000" b="0" i="0" dirty="0">
                <a:solidFill>
                  <a:srgbClr val="151D24"/>
                </a:solidFill>
                <a:effectLst/>
              </a:rPr>
              <a:t> у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 </a:t>
            </a:r>
            <a:r>
              <a:rPr lang="en-GB" sz="2000" b="0" i="0" dirty="0" err="1">
                <a:solidFill>
                  <a:srgbClr val="151D24"/>
                </a:solidFill>
                <a:effectLst/>
              </a:rPr>
              <a:t>настав</a:t>
            </a:r>
            <a:r>
              <a:rPr lang="sr-Cyrl-RS" sz="2000" b="0" i="0" dirty="0">
                <a:solidFill>
                  <a:srgbClr val="151D24"/>
                </a:solidFill>
                <a:effectLst/>
              </a:rPr>
              <a:t>и</a:t>
            </a:r>
            <a:r>
              <a:rPr lang="sr-Cyrl-RS" sz="2000" dirty="0">
                <a:solidFill>
                  <a:srgbClr val="151D24"/>
                </a:solidFill>
              </a:rPr>
              <a:t>;</a:t>
            </a:r>
            <a:endParaRPr lang="en-GB" sz="2000" b="0" i="0" dirty="0">
              <a:solidFill>
                <a:srgbClr val="151D24"/>
              </a:solidFill>
              <a:effectLst/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24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510364"/>
            <a:ext cx="6289854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GB" sz="2200" b="1" dirty="0">
                <a:solidFill>
                  <a:srgbClr val="8A2061"/>
                </a:solidFill>
              </a:rPr>
              <a:t>ПРЕДНОСТИ РЕГИОНАЛНОГ САВЕТА ЗА ВЕШТИНЕ</a:t>
            </a:r>
          </a:p>
          <a:p>
            <a:pPr rtl="0">
              <a:lnSpc>
                <a:spcPts val="2440"/>
              </a:lnSpc>
            </a:pPr>
            <a:endParaRPr lang="en-GB" sz="2200" dirty="0">
              <a:solidFill>
                <a:srgbClr val="40404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400" dirty="0">
                <a:solidFill>
                  <a:srgbClr val="151D24"/>
                </a:solidFill>
                <a:latin typeface="Söhne"/>
              </a:rPr>
              <a:t>м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оже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да допринесе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укупном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економском развоју региона, обезбеђујући да предузећа имају приступ квалификованој СТЕМ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радној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снази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;</a:t>
            </a:r>
            <a:endParaRPr lang="en-GB" sz="2400" b="0" i="0" dirty="0">
              <a:solidFill>
                <a:srgbClr val="151D24"/>
              </a:solidFill>
              <a:effectLst/>
              <a:latin typeface="Söhne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400" dirty="0">
                <a:solidFill>
                  <a:srgbClr val="151D24"/>
                </a:solidFill>
                <a:latin typeface="Söhne"/>
              </a:rPr>
              <a:t>м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оже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да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обезбеди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sr-Cyrl-RS" sz="2400" dirty="0">
                <a:solidFill>
                  <a:srgbClr val="151D24"/>
                </a:solidFill>
                <a:latin typeface="Söhne"/>
              </a:rPr>
              <a:t>лидерство на пољу 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финансирањ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а развоја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вештина и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приоритет</a:t>
            </a:r>
            <a:r>
              <a:rPr lang="sr-Cyrl-RS" sz="2400" dirty="0">
                <a:solidFill>
                  <a:srgbClr val="151D24"/>
                </a:solidFill>
                <a:latin typeface="Söhne"/>
              </a:rPr>
              <a:t>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у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образовању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;</a:t>
            </a:r>
            <a:endParaRPr lang="en-GB" sz="2400" b="0" i="0" dirty="0">
              <a:solidFill>
                <a:srgbClr val="151D24"/>
              </a:solidFill>
              <a:effectLst/>
              <a:latin typeface="Söhne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400" dirty="0">
                <a:solidFill>
                  <a:srgbClr val="151D24"/>
                </a:solidFill>
                <a:latin typeface="Söhne"/>
              </a:rPr>
              <a:t>игра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улогу у одржавању квалитета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образовања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о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безбеђујући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да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обука која се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пружа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буде 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у складу са академским и 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привредним</a:t>
            </a:r>
            <a:r>
              <a:rPr lang="en-GB" sz="2400" b="0" i="0" dirty="0">
                <a:solidFill>
                  <a:srgbClr val="151D24"/>
                </a:solidFill>
                <a:effectLst/>
                <a:latin typeface="Söhne"/>
              </a:rPr>
              <a:t> </a:t>
            </a:r>
            <a:r>
              <a:rPr lang="en-GB" sz="2400" b="0" i="0" dirty="0" err="1">
                <a:solidFill>
                  <a:srgbClr val="151D24"/>
                </a:solidFill>
                <a:effectLst/>
                <a:latin typeface="Söhne"/>
              </a:rPr>
              <a:t>стандардима</a:t>
            </a:r>
            <a:r>
              <a:rPr lang="sr-Cyrl-RS" sz="2400" b="0" i="0" dirty="0">
                <a:solidFill>
                  <a:srgbClr val="151D24"/>
                </a:solidFill>
                <a:effectLst/>
                <a:latin typeface="Söhne"/>
              </a:rPr>
              <a:t>.</a:t>
            </a:r>
            <a:endParaRPr lang="en-GB" sz="2400" dirty="0">
              <a:solidFill>
                <a:srgbClr val="151D24"/>
              </a:solidFill>
              <a:latin typeface="Söhne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151D24"/>
              </a:solidFill>
              <a:effectLst/>
              <a:latin typeface="Söhne"/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151D24"/>
              </a:solidFill>
            </a:endParaRPr>
          </a:p>
          <a:p>
            <a:pPr algn="l" rtl="0">
              <a:lnSpc>
                <a:spcPts val="2440"/>
              </a:lnSpc>
            </a:pPr>
            <a:endParaRPr lang="en-GB" sz="2200" dirty="0">
              <a:solidFill>
                <a:srgbClr val="40404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Placeholder 16">
            <a:extLst>
              <a:ext uri="{FF2B5EF4-FFF2-40B4-BE49-F238E27FC236}">
                <a16:creationId xmlns:a16="http://schemas.microsoft.com/office/drawing/2014/main" id="{D16F6A21-FC6A-47D2-AA2A-6A925B98F6C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/>
          <a:srcRect l="21084" r="21084"/>
          <a:stretch/>
        </p:blipFill>
        <p:spPr>
          <a:xfrm>
            <a:off x="7758260" y="-3203"/>
            <a:ext cx="4433743" cy="6861204"/>
          </a:xfrm>
        </p:spPr>
      </p:pic>
    </p:spTree>
    <p:extLst>
      <p:ext uri="{BB962C8B-B14F-4D97-AF65-F5344CB8AC3E}">
        <p14:creationId xmlns:p14="http://schemas.microsoft.com/office/powerpoint/2010/main" val="301394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181781"/>
            <a:ext cx="899949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dirty="0"/>
              <a:t>Ангажовање заинтересованих страна </a:t>
            </a:r>
            <a:r>
              <a:rPr lang="en-GB" sz="2000" dirty="0" err="1"/>
              <a:t>може</a:t>
            </a:r>
            <a:r>
              <a:rPr lang="en-GB" sz="2000" dirty="0"/>
              <a:t> д</a:t>
            </a:r>
            <a:r>
              <a:rPr lang="sr-Cyrl-RS" sz="2000" dirty="0"/>
              <a:t>а доведе</a:t>
            </a:r>
            <a:r>
              <a:rPr lang="en-GB" sz="2000" dirty="0"/>
              <a:t> до побољшања образовних исхода. Активно ангажовање заинтересованих </a:t>
            </a:r>
            <a:r>
              <a:rPr lang="en-GB" sz="2000" dirty="0" err="1"/>
              <a:t>страна</a:t>
            </a:r>
            <a:r>
              <a:rPr lang="en-GB" sz="2000" dirty="0"/>
              <a:t> о</a:t>
            </a:r>
            <a:r>
              <a:rPr lang="sr-Cyrl-RS" sz="2000" dirty="0"/>
              <a:t>безбеђује</a:t>
            </a:r>
            <a:r>
              <a:rPr lang="en-GB" sz="2000" dirty="0"/>
              <a:t> да високошколске </a:t>
            </a:r>
            <a:r>
              <a:rPr lang="en-GB" sz="2000" dirty="0" err="1"/>
              <a:t>установе</a:t>
            </a:r>
            <a:r>
              <a:rPr lang="en-GB" sz="2000" dirty="0"/>
              <a:t> </a:t>
            </a:r>
            <a:r>
              <a:rPr lang="sr-Cyrl-RS" sz="2000" dirty="0"/>
              <a:t>имају слуха за</a:t>
            </a:r>
            <a:r>
              <a:rPr lang="en-GB" sz="2000" dirty="0"/>
              <a:t> потребе друштва, индустрије и привреде.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Ангажовање заинтересованих страна се односи на процес којим организација укључује људе на које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sr-Cyrl-RS" sz="2000" dirty="0"/>
              <a:t>да утичу</a:t>
            </a:r>
            <a:r>
              <a:rPr lang="en-GB" sz="2000" dirty="0"/>
              <a:t> одлуке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доноси</a:t>
            </a:r>
            <a:r>
              <a:rPr lang="sr-Cyrl-RS" sz="2000" dirty="0"/>
              <a:t>,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sr-Cyrl-RS" sz="2000" dirty="0"/>
              <a:t>који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sr-Cyrl-RS" sz="2000" dirty="0"/>
              <a:t>да утичу</a:t>
            </a:r>
            <a:r>
              <a:rPr lang="en-GB" sz="2000" dirty="0"/>
              <a:t> на спровођење њених одлука.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/>
              <a:t>Ангажовање заинтересованих страна доноси многе предности високошколским установама:</a:t>
            </a:r>
          </a:p>
          <a:p>
            <a:pPr algn="l" rtl="0">
              <a:lnSpc>
                <a:spcPts val="2440"/>
              </a:lnSpc>
            </a:pP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 err="1"/>
              <a:t>Институционална</a:t>
            </a:r>
            <a:r>
              <a:rPr lang="en-GB" sz="2000" dirty="0"/>
              <a:t> </a:t>
            </a:r>
            <a:r>
              <a:rPr lang="en-GB" sz="2000" dirty="0" err="1"/>
              <a:t>еф</a:t>
            </a:r>
            <a:r>
              <a:rPr lang="sr-Cyrl-RS" sz="2000" dirty="0"/>
              <a:t>ективност</a:t>
            </a:r>
            <a:r>
              <a:rPr lang="en-GB" sz="2000" dirty="0"/>
              <a:t> и </a:t>
            </a:r>
            <a:r>
              <a:rPr lang="sr-Cyrl-RS" sz="2000" dirty="0"/>
              <a:t>квалитетније</a:t>
            </a:r>
            <a:r>
              <a:rPr lang="en-GB" sz="2000" dirty="0"/>
              <a:t> доношење одлука узимајући у обзир различите перспективе заинтересованих страна у </a:t>
            </a:r>
            <a:r>
              <a:rPr lang="en-GB" sz="2000" dirty="0" err="1"/>
              <a:t>образовном</a:t>
            </a:r>
            <a:r>
              <a:rPr lang="en-GB" sz="2000" dirty="0"/>
              <a:t> </a:t>
            </a:r>
            <a:r>
              <a:rPr lang="en-GB" sz="2000" dirty="0" err="1"/>
              <a:t>екосистему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Култура </a:t>
            </a:r>
            <a:r>
              <a:rPr lang="en-GB" sz="2000" dirty="0" err="1"/>
              <a:t>сталног</a:t>
            </a:r>
            <a:r>
              <a:rPr lang="en-GB" sz="2000" dirty="0"/>
              <a:t> </a:t>
            </a:r>
            <a:r>
              <a:rPr lang="en-GB" sz="2000" dirty="0" err="1"/>
              <a:t>побољшања</a:t>
            </a:r>
            <a:r>
              <a:rPr lang="sr-Cyrl-RS" sz="2000" dirty="0"/>
              <a:t> - с</a:t>
            </a:r>
            <a:r>
              <a:rPr lang="en-GB" sz="2000" dirty="0" err="1"/>
              <a:t>талне</a:t>
            </a:r>
            <a:r>
              <a:rPr lang="en-GB" sz="2000" dirty="0"/>
              <a:t> повратне спреге </a:t>
            </a:r>
            <a:r>
              <a:rPr lang="en-GB" sz="2000" dirty="0" err="1"/>
              <a:t>између</a:t>
            </a:r>
            <a:r>
              <a:rPr lang="en-GB" sz="2000" dirty="0"/>
              <a:t> </a:t>
            </a:r>
            <a:r>
              <a:rPr lang="sr-Cyrl-RS" sz="2000" dirty="0"/>
              <a:t>високошколских установа</a:t>
            </a:r>
            <a:r>
              <a:rPr lang="en-GB" sz="2000" dirty="0"/>
              <a:t> и заинтересованих страна воде ка сталном унапређењу наставе и учења.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l" rtl="0">
              <a:lnSpc>
                <a:spcPts val="2440"/>
              </a:lnSpc>
            </a:pPr>
            <a:endParaRPr lang="en-GB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18883" y="226828"/>
            <a:ext cx="797378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sr-Cyrl-RS" sz="3200" dirty="0">
                <a:solidFill>
                  <a:schemeClr val="bg1"/>
                </a:solidFill>
              </a:rPr>
              <a:t>А</a:t>
            </a:r>
            <a:r>
              <a:rPr lang="en-US" sz="3200" dirty="0" err="1">
                <a:solidFill>
                  <a:schemeClr val="bg1"/>
                </a:solidFill>
              </a:rPr>
              <a:t>нгажовање</a:t>
            </a:r>
            <a:r>
              <a:rPr lang="en-US" sz="3200" dirty="0">
                <a:solidFill>
                  <a:schemeClr val="bg1"/>
                </a:solidFill>
              </a:rPr>
              <a:t> заинтересованих страна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015443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Променљиви </a:t>
            </a:r>
            <a:r>
              <a:rPr lang="en-GB" sz="2000" b="1" dirty="0" err="1">
                <a:solidFill>
                  <a:srgbClr val="8A2061"/>
                </a:solidFill>
              </a:rPr>
              <a:t>пејзаж</a:t>
            </a:r>
            <a:r>
              <a:rPr lang="en-GB" sz="2000" b="1" dirty="0">
                <a:solidFill>
                  <a:srgbClr val="8A2061"/>
                </a:solidFill>
              </a:rPr>
              <a:t> </a:t>
            </a:r>
            <a:r>
              <a:rPr lang="en-GB" sz="2000" b="1" dirty="0" err="1">
                <a:solidFill>
                  <a:srgbClr val="8A2061"/>
                </a:solidFill>
              </a:rPr>
              <a:t>високог</a:t>
            </a:r>
            <a:r>
              <a:rPr lang="en-GB" sz="2000" b="1" dirty="0">
                <a:solidFill>
                  <a:srgbClr val="8A2061"/>
                </a:solidFill>
              </a:rPr>
              <a:t> </a:t>
            </a:r>
            <a:r>
              <a:rPr lang="en-GB" sz="2000" b="1" dirty="0" err="1">
                <a:solidFill>
                  <a:srgbClr val="8A2061"/>
                </a:solidFill>
              </a:rPr>
              <a:t>образовања</a:t>
            </a:r>
            <a:r>
              <a:rPr lang="sr-Cyrl-RS" sz="2000" b="1" dirty="0">
                <a:solidFill>
                  <a:srgbClr val="8A2061"/>
                </a:solidFill>
              </a:rPr>
              <a:t> у СТЕМ областима</a:t>
            </a:r>
            <a:endParaRPr lang="en-GB" sz="20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GB" sz="2000" dirty="0"/>
              <a:t>У контексту ангажовања заинтересованих страна, важно је </a:t>
            </a:r>
            <a:r>
              <a:rPr lang="en-GB" sz="2000" dirty="0" err="1"/>
              <a:t>препознати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sr-Cyrl-RS" sz="2000" dirty="0"/>
              <a:t> </a:t>
            </a:r>
            <a:r>
              <a:rPr lang="en-GB" sz="2000" dirty="0" err="1"/>
              <a:t>високо</a:t>
            </a:r>
            <a:r>
              <a:rPr lang="en-GB" sz="2000" dirty="0"/>
              <a:t> </a:t>
            </a:r>
            <a:r>
              <a:rPr lang="en-GB" sz="2000" dirty="0" err="1"/>
              <a:t>образовање</a:t>
            </a:r>
            <a:r>
              <a:rPr lang="sr-Cyrl-RS" sz="2000" dirty="0"/>
              <a:t> у СТЕМ обласима</a:t>
            </a:r>
            <a:r>
              <a:rPr lang="en-GB" sz="2000" dirty="0"/>
              <a:t> пролази кроз трансформацију вођену брзим технолошким напретком и променљивим економским захтевима. </a:t>
            </a:r>
            <a:r>
              <a:rPr lang="sr-Cyrl-RS" sz="2000" dirty="0"/>
              <a:t>Ево кратког осврта на ове </a:t>
            </a:r>
            <a:r>
              <a:rPr lang="en-GB" sz="2000" dirty="0" err="1"/>
              <a:t>промен</a:t>
            </a:r>
            <a:r>
              <a:rPr lang="sr-Cyrl-RS" sz="2000" dirty="0"/>
              <a:t>е</a:t>
            </a:r>
            <a:r>
              <a:rPr lang="en-GB" sz="2000" dirty="0"/>
              <a:t>: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с</a:t>
            </a:r>
            <a:r>
              <a:rPr lang="en-GB" sz="2000" dirty="0" err="1"/>
              <a:t>ве</a:t>
            </a:r>
            <a:r>
              <a:rPr lang="en-GB" sz="2000" dirty="0"/>
              <a:t> већи фокус на интердисциплинарне студије и интеграцију дигиталних алата за побољшање способности учења и </a:t>
            </a:r>
            <a:r>
              <a:rPr lang="en-GB" sz="2000" dirty="0" err="1"/>
              <a:t>истраживања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н</a:t>
            </a:r>
            <a:r>
              <a:rPr lang="en-GB" sz="2000" dirty="0" err="1"/>
              <a:t>ове</a:t>
            </a:r>
            <a:r>
              <a:rPr lang="en-GB" sz="2000" dirty="0"/>
              <a:t> области попут науке о подацима, вештачке интелигенције и обновљиве енергије постају саставни </a:t>
            </a:r>
            <a:r>
              <a:rPr lang="en-GB" sz="2000" dirty="0" err="1"/>
              <a:t>делови</a:t>
            </a:r>
            <a:r>
              <a:rPr lang="en-GB" sz="2000" dirty="0"/>
              <a:t> </a:t>
            </a:r>
            <a:r>
              <a:rPr lang="en-GB" sz="2000" dirty="0" err="1"/>
              <a:t>наставних</a:t>
            </a:r>
            <a:r>
              <a:rPr lang="en-GB" sz="2000" dirty="0"/>
              <a:t> планова и </a:t>
            </a:r>
            <a:r>
              <a:rPr lang="en-GB" sz="2000" dirty="0" err="1"/>
              <a:t>програма</a:t>
            </a:r>
            <a:r>
              <a:rPr lang="sr-Cyrl-RS" sz="2000" dirty="0"/>
              <a:t> у </a:t>
            </a:r>
            <a:r>
              <a:rPr lang="en-GB" sz="2000" dirty="0"/>
              <a:t>СТЕМ</a:t>
            </a:r>
            <a:r>
              <a:rPr lang="sr-Cyrl-RS" sz="2000" dirty="0"/>
              <a:t> областима;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о</a:t>
            </a:r>
            <a:r>
              <a:rPr lang="en-GB" sz="2000" dirty="0" err="1"/>
              <a:t>бразовне</a:t>
            </a:r>
            <a:r>
              <a:rPr lang="en-GB" sz="2000" dirty="0"/>
              <a:t> институције стављају нагласак на искуствено учење, сарадњу у </a:t>
            </a:r>
            <a:r>
              <a:rPr lang="sr-Cyrl-RS" sz="2000" dirty="0"/>
              <a:t>привреди</a:t>
            </a:r>
            <a:r>
              <a:rPr lang="en-GB" sz="2000" dirty="0"/>
              <a:t> и учење засновано на пројектима како би </a:t>
            </a:r>
            <a:r>
              <a:rPr lang="en-GB" sz="2000" dirty="0" err="1"/>
              <a:t>припремиле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за практичне </a:t>
            </a:r>
            <a:r>
              <a:rPr lang="en-GB" sz="2000" dirty="0" err="1"/>
              <a:t>изазове</a:t>
            </a:r>
            <a:r>
              <a:rPr lang="en-GB" sz="2000" dirty="0"/>
              <a:t> </a:t>
            </a:r>
            <a:r>
              <a:rPr lang="sr-Cyrl-RS" sz="2000" dirty="0"/>
              <a:t>на тржишту радне снаге;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п</a:t>
            </a:r>
            <a:r>
              <a:rPr lang="en-GB" sz="2000" dirty="0" err="1"/>
              <a:t>релазак</a:t>
            </a:r>
            <a:r>
              <a:rPr lang="en-GB" sz="2000" dirty="0"/>
              <a:t> на колаборативно и интерактивно окружење за учење, </a:t>
            </a:r>
            <a:r>
              <a:rPr lang="sr-Cyrl-RS" sz="2000" dirty="0"/>
              <a:t>помогнуто </a:t>
            </a:r>
            <a:r>
              <a:rPr lang="en-GB" sz="2000" dirty="0" err="1"/>
              <a:t>технолошким</a:t>
            </a:r>
            <a:r>
              <a:rPr lang="en-GB" sz="2000" dirty="0"/>
              <a:t> </a:t>
            </a:r>
            <a:r>
              <a:rPr lang="en-GB" sz="2000" dirty="0" err="1"/>
              <a:t>напретком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у</a:t>
            </a:r>
            <a:r>
              <a:rPr lang="en-GB" sz="2000" dirty="0" err="1"/>
              <a:t>лога</a:t>
            </a:r>
            <a:r>
              <a:rPr lang="en-GB" sz="2000" dirty="0"/>
              <a:t> </a:t>
            </a:r>
            <a:r>
              <a:rPr lang="sr-Cyrl-RS" sz="2000" dirty="0"/>
              <a:t>„</a:t>
            </a:r>
            <a:r>
              <a:rPr lang="en-GB" sz="2000" dirty="0" err="1"/>
              <a:t>онлајн</a:t>
            </a:r>
            <a:r>
              <a:rPr lang="en-US" sz="2000" dirty="0"/>
              <a:t>”</a:t>
            </a:r>
            <a:r>
              <a:rPr lang="en-GB" sz="2000" dirty="0"/>
              <a:t> и хибридних модела учења се шири, нудећи већу флексибилност и </a:t>
            </a:r>
            <a:r>
              <a:rPr lang="en-GB" sz="2000" dirty="0" err="1"/>
              <a:t>приступ</a:t>
            </a:r>
            <a:r>
              <a:rPr lang="en-GB" sz="2000" dirty="0"/>
              <a:t> </a:t>
            </a:r>
            <a:r>
              <a:rPr lang="en-GB" sz="2000" dirty="0" err="1"/>
              <a:t>образовању</a:t>
            </a:r>
            <a:r>
              <a:rPr lang="sr-Cyrl-RS" sz="2000" dirty="0"/>
              <a:t> у </a:t>
            </a:r>
            <a:r>
              <a:rPr lang="en-GB" sz="2000" dirty="0"/>
              <a:t>СТЕМ </a:t>
            </a:r>
            <a:r>
              <a:rPr lang="sr-Cyrl-RS" sz="2000" dirty="0"/>
              <a:t>областима;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о</a:t>
            </a:r>
            <a:r>
              <a:rPr lang="en-GB" sz="2000" dirty="0" err="1"/>
              <a:t>бразовање</a:t>
            </a:r>
            <a:r>
              <a:rPr lang="sr-Cyrl-RS" sz="2000" dirty="0"/>
              <a:t> у СТЕМ областима</a:t>
            </a:r>
            <a:r>
              <a:rPr lang="en-GB" sz="2000" dirty="0"/>
              <a:t> такође постаје све инклузивније, са иницијативама за подршку разноликости у родној, културној и социо-економској средини у СТЕМ </a:t>
            </a:r>
            <a:r>
              <a:rPr lang="en-GB" sz="2000" dirty="0" err="1"/>
              <a:t>областима</a:t>
            </a:r>
            <a:r>
              <a:rPr lang="sr-Cyrl-RS" sz="2000" dirty="0"/>
              <a:t>;</a:t>
            </a:r>
            <a:endParaRPr lang="en-GB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000" dirty="0"/>
              <a:t>привреда</a:t>
            </a:r>
            <a:r>
              <a:rPr lang="en-GB" sz="2000" dirty="0"/>
              <a:t> захтева да високо образовање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</a:t>
            </a:r>
            <a:r>
              <a:rPr lang="sr-Cyrl-RS" sz="2000" dirty="0"/>
              <a:t>о</a:t>
            </a:r>
            <a:r>
              <a:rPr lang="en-GB" sz="2000" dirty="0"/>
              <a:t> преноси знање </a:t>
            </a:r>
            <a:r>
              <a:rPr lang="en-GB" sz="2000" dirty="0" err="1"/>
              <a:t>већ</a:t>
            </a:r>
            <a:r>
              <a:rPr lang="en-GB" sz="2000" dirty="0"/>
              <a:t> и развија критичко мишљење, решавање проблема и прилагодљивост.</a:t>
            </a:r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78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D2295954AF1042ACC23876AF319FBF" ma:contentTypeVersion="16" ma:contentTypeDescription="Create a new document." ma:contentTypeScope="" ma:versionID="f28d89e83c69f0a3c9d560bcfccc4c52">
  <xsd:schema xmlns:xsd="http://www.w3.org/2001/XMLSchema" xmlns:xs="http://www.w3.org/2001/XMLSchema" xmlns:p="http://schemas.microsoft.com/office/2006/metadata/properties" xmlns:ns2="1e5ca055-2fcb-431f-9f0c-13148e81002f" xmlns:ns3="478cfa9a-b818-4e35-b564-971bd04e2ab8" targetNamespace="http://schemas.microsoft.com/office/2006/metadata/properties" ma:root="true" ma:fieldsID="d7a1d0ac65e731a00ee01e87b2778442" ns2:_="" ns3:_="">
    <xsd:import namespace="1e5ca055-2fcb-431f-9f0c-13148e81002f"/>
    <xsd:import namespace="478cfa9a-b818-4e35-b564-971bd04e2a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ca055-2fcb-431f-9f0c-13148e8100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32bf106-b365-443e-bdf9-9561cb4f30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cfa9a-b818-4e35-b564-971bd04e2ab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516d3d-1bfe-44fe-867d-95fe1bd01696}" ma:internalName="TaxCatchAll" ma:showField="CatchAllData" ma:web="478cfa9a-b818-4e35-b564-971bd04e2a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1e5ca055-2fcb-431f-9f0c-13148e81002f" xsi:nil="true"/>
    <lcf76f155ced4ddcb4097134ff3c332f xmlns="1e5ca055-2fcb-431f-9f0c-13148e81002f">
      <Terms xmlns="http://schemas.microsoft.com/office/infopath/2007/PartnerControls"/>
    </lcf76f155ced4ddcb4097134ff3c332f>
    <TaxCatchAll xmlns="478cfa9a-b818-4e35-b564-971bd04e2ab8" xsi:nil="true"/>
  </documentManagement>
</p:properties>
</file>

<file path=customXml/itemProps1.xml><?xml version="1.0" encoding="utf-8"?>
<ds:datastoreItem xmlns:ds="http://schemas.openxmlformats.org/officeDocument/2006/customXml" ds:itemID="{72CE1844-5E4C-4B25-9EDD-D183B8FD6D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ca055-2fcb-431f-9f0c-13148e81002f"/>
    <ds:schemaRef ds:uri="478cfa9a-b818-4e35-b564-971bd04e2a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9AD2B3-D789-4FC7-A14D-89ADA76B73A8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1e5ca055-2fcb-431f-9f0c-13148e81002f"/>
    <ds:schemaRef ds:uri="http://purl.org/dc/dcmitype/"/>
    <ds:schemaRef ds:uri="http://schemas.openxmlformats.org/package/2006/metadata/core-properties"/>
    <ds:schemaRef ds:uri="http://purl.org/dc/elements/1.1/"/>
    <ds:schemaRef ds:uri="478cfa9a-b818-4e35-b564-971bd04e2ab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11855</TotalTime>
  <Words>6034</Words>
  <Application>Microsoft Office PowerPoint</Application>
  <PresentationFormat>Widescreen</PresentationFormat>
  <Paragraphs>433</Paragraphs>
  <Slides>46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EC Square Sans Regular</vt:lpstr>
      <vt:lpstr>Montserrat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Voja</cp:lastModifiedBy>
  <cp:revision>546</cp:revision>
  <dcterms:created xsi:type="dcterms:W3CDTF">2021-06-15T11:45:52Z</dcterms:created>
  <dcterms:modified xsi:type="dcterms:W3CDTF">2024-06-16T00:39:40Z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0x010100F3D2295954AF1042ACC23876AF319FBF</vt:lpwstr>
  </property>
</Properties>
</file>