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62"/>
  </p:notesMasterIdLst>
  <p:handoutMasterIdLst>
    <p:handoutMasterId r:id="rId63"/>
  </p:handoutMasterIdLst>
  <p:sldIdLst>
    <p:sldId id="690" r:id="rId5"/>
    <p:sldId id="695" r:id="rId6"/>
    <p:sldId id="751" r:id="rId7"/>
    <p:sldId id="752" r:id="rId8"/>
    <p:sldId id="745" r:id="rId9"/>
    <p:sldId id="749" r:id="rId10"/>
    <p:sldId id="746" r:id="rId11"/>
    <p:sldId id="750" r:id="rId12"/>
    <p:sldId id="755" r:id="rId13"/>
    <p:sldId id="753" r:id="rId14"/>
    <p:sldId id="754" r:id="rId15"/>
    <p:sldId id="735" r:id="rId16"/>
    <p:sldId id="736" r:id="rId17"/>
    <p:sldId id="737" r:id="rId18"/>
    <p:sldId id="738" r:id="rId19"/>
    <p:sldId id="739" r:id="rId20"/>
    <p:sldId id="740" r:id="rId21"/>
    <p:sldId id="748" r:id="rId22"/>
    <p:sldId id="747" r:id="rId23"/>
    <p:sldId id="728" r:id="rId24"/>
    <p:sldId id="729" r:id="rId25"/>
    <p:sldId id="719" r:id="rId26"/>
    <p:sldId id="694" r:id="rId27"/>
    <p:sldId id="692" r:id="rId28"/>
    <p:sldId id="696" r:id="rId29"/>
    <p:sldId id="697" r:id="rId30"/>
    <p:sldId id="699" r:id="rId31"/>
    <p:sldId id="698" r:id="rId32"/>
    <p:sldId id="700" r:id="rId33"/>
    <p:sldId id="701" r:id="rId34"/>
    <p:sldId id="702" r:id="rId35"/>
    <p:sldId id="703" r:id="rId36"/>
    <p:sldId id="704" r:id="rId37"/>
    <p:sldId id="706" r:id="rId38"/>
    <p:sldId id="705" r:id="rId39"/>
    <p:sldId id="707" r:id="rId40"/>
    <p:sldId id="708" r:id="rId41"/>
    <p:sldId id="709" r:id="rId42"/>
    <p:sldId id="710" r:id="rId43"/>
    <p:sldId id="711" r:id="rId44"/>
    <p:sldId id="712" r:id="rId45"/>
    <p:sldId id="713" r:id="rId46"/>
    <p:sldId id="714" r:id="rId47"/>
    <p:sldId id="715" r:id="rId48"/>
    <p:sldId id="716" r:id="rId49"/>
    <p:sldId id="717" r:id="rId50"/>
    <p:sldId id="718" r:id="rId51"/>
    <p:sldId id="720" r:id="rId52"/>
    <p:sldId id="721" r:id="rId53"/>
    <p:sldId id="722" r:id="rId54"/>
    <p:sldId id="723" r:id="rId55"/>
    <p:sldId id="724" r:id="rId56"/>
    <p:sldId id="725" r:id="rId57"/>
    <p:sldId id="726" r:id="rId58"/>
    <p:sldId id="757" r:id="rId59"/>
    <p:sldId id="756" r:id="rId60"/>
    <p:sldId id="677" r:id="rId61"/>
  </p:sldIdLst>
  <p:sldSz cx="12192000" cy="6858000"/>
  <p:notesSz cx="6858000" cy="9144000"/>
  <p:defaultTextStyle>
    <a:defPPr>
      <a:defRPr lang="en-US"/>
    </a:defPPr>
    <a:lvl1pPr marL="0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1pPr>
    <a:lvl2pPr marL="325892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2pPr>
    <a:lvl3pPr marL="651784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3pPr>
    <a:lvl4pPr marL="977676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4pPr>
    <a:lvl5pPr marL="1303569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5pPr>
    <a:lvl6pPr marL="1629461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6pPr>
    <a:lvl7pPr marL="1955353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7pPr>
    <a:lvl8pPr marL="2281245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8pPr>
    <a:lvl9pPr marL="2607137" algn="l" defTabSz="325892" rtl="0" eaLnBrk="1" latinLnBrk="0" hangingPunct="1">
      <a:defRPr sz="1283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Vojislav Stojanović" initials="VS" lastIdx="5" clrIdx="0">
    <p:extLst>
      <p:ext uri="{19B8F6BF-5375-455C-9EA6-DF929625EA0E}">
        <p15:presenceInfo xmlns:p15="http://schemas.microsoft.com/office/powerpoint/2012/main" userId="Vojislav Stojanović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5C4C9"/>
    <a:srgbClr val="8A2061"/>
    <a:srgbClr val="FFFFFF"/>
    <a:srgbClr val="AD4097"/>
    <a:srgbClr val="7B4B8C"/>
    <a:srgbClr val="186BA8"/>
    <a:srgbClr val="1C1442"/>
    <a:srgbClr val="60A9DD"/>
    <a:srgbClr val="305C6F"/>
    <a:srgbClr val="7C946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0553612-94F3-4B9D-8088-F4B98A7680DE}" v="1" dt="2023-11-22T15:40:09.88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875" autoAdjust="0"/>
    <p:restoredTop sz="93978"/>
  </p:normalViewPr>
  <p:slideViewPr>
    <p:cSldViewPr snapToGrid="0" snapToObjects="1">
      <p:cViewPr varScale="1">
        <p:scale>
          <a:sx n="110" d="100"/>
          <a:sy n="110" d="100"/>
        </p:scale>
        <p:origin x="3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46" d="100"/>
        <a:sy n="46" d="100"/>
      </p:scale>
      <p:origin x="0" y="0"/>
    </p:cViewPr>
  </p:sorterViewPr>
  <p:notesViewPr>
    <p:cSldViewPr snapToGrid="0" snapToObjects="1" showGuides="1">
      <p:cViewPr varScale="1">
        <p:scale>
          <a:sx n="71" d="100"/>
          <a:sy n="71" d="100"/>
        </p:scale>
        <p:origin x="2448" y="176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63" Type="http://schemas.openxmlformats.org/officeDocument/2006/relationships/handoutMaster" Target="handoutMasters/handoutMaster1.xml"/><Relationship Id="rId68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viewProps" Target="viewProps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commentAuthors" Target="commentAuthors.xml"/><Relationship Id="rId69" Type="http://schemas.microsoft.com/office/2015/10/relationships/revisionInfo" Target="revisionInfo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heme" Target="theme/theme1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notesMaster" Target="notesMasters/notes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D77E7518-D7D3-A342-B9A1-57B91EA8AD9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238D92-CE55-1642-B171-5E9305F007A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78577-8B88-EE4C-8516-6703E5E700B5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4DC253-90BB-9447-B456-77404052F1D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E73BA3A-C6D1-EB41-8906-A8CC76B3C0A3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D09957D-E1A3-9D46-BB8D-8C509470EB5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28926450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E1DF58-7EE3-C448-983E-EBFA8BC3FAB5}" type="datetimeFigureOut">
              <a:rPr lang="en-US" smtClean="0"/>
              <a:t>6/17/2024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F75372A-F483-BF4C-A311-87AB670BD6E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0596504"/>
      </p:ext>
    </p:extLst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1pPr>
    <a:lvl2pPr marL="437999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2pPr>
    <a:lvl3pPr marL="875998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3pPr>
    <a:lvl4pPr marL="1313997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4pPr>
    <a:lvl5pPr marL="1751996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5pPr>
    <a:lvl6pPr marL="2189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6pPr>
    <a:lvl7pPr marL="2627995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7pPr>
    <a:lvl8pPr marL="3065994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8pPr>
    <a:lvl9pPr marL="3503992" algn="l" defTabSz="875998" rtl="0" eaLnBrk="1" latinLnBrk="0" hangingPunct="1">
      <a:defRPr sz="115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081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25177940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17602174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IE" dirty="0"/>
          </a:p>
        </p:txBody>
      </p:sp>
    </p:spTree>
    <p:extLst>
      <p:ext uri="{BB962C8B-B14F-4D97-AF65-F5344CB8AC3E}">
        <p14:creationId xmlns:p14="http://schemas.microsoft.com/office/powerpoint/2010/main" val="37383815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 rtl="0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4081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6A4F46-B06C-8C93-009C-3551D6043410}"/>
              </a:ext>
            </a:extLst>
          </p:cNvPr>
          <p:cNvGrpSpPr/>
          <p:nvPr userDrawn="1"/>
        </p:nvGrpSpPr>
        <p:grpSpPr>
          <a:xfrm>
            <a:off x="0" y="-35739"/>
            <a:ext cx="12192000" cy="5593064"/>
            <a:chOff x="0" y="-39857"/>
            <a:chExt cx="9964056" cy="4570998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E4102A00-6F9F-716E-6C6B-DD677521DC74}"/>
                </a:ext>
              </a:extLst>
            </p:cNvPr>
            <p:cNvSpPr/>
            <p:nvPr userDrawn="1"/>
          </p:nvSpPr>
          <p:spPr>
            <a:xfrm>
              <a:off x="4754232" y="-29837"/>
              <a:ext cx="4680655" cy="4560978"/>
            </a:xfrm>
            <a:prstGeom prst="rect">
              <a:avLst/>
            </a:prstGeom>
            <a:solidFill>
              <a:srgbClr val="1C144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C40A28-9A13-D0DF-BC2A-BA64D385F6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139" t="-495" r="26263" b="495"/>
            <a:stretch/>
          </p:blipFill>
          <p:spPr>
            <a:xfrm>
              <a:off x="0" y="-39857"/>
              <a:ext cx="4754232" cy="45609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27E191-85FE-A18C-1063-212D0FAEAB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054" r="4400"/>
            <a:stretch/>
          </p:blipFill>
          <p:spPr>
            <a:xfrm>
              <a:off x="8638839" y="-29837"/>
              <a:ext cx="1325217" cy="4560978"/>
            </a:xfrm>
            <a:prstGeom prst="rect">
              <a:avLst/>
            </a:prstGeom>
          </p:spPr>
        </p:pic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527A8425-B90A-4347-AF48-00C1D5CC2D28}"/>
              </a:ext>
            </a:extLst>
          </p:cNvPr>
          <p:cNvSpPr/>
          <p:nvPr userDrawn="1"/>
        </p:nvSpPr>
        <p:spPr>
          <a:xfrm>
            <a:off x="5311489" y="2587406"/>
            <a:ext cx="7298951" cy="1969126"/>
          </a:xfrm>
          <a:custGeom>
            <a:avLst/>
            <a:gdLst>
              <a:gd name="connsiteX0" fmla="*/ 0 w 4525730"/>
              <a:gd name="connsiteY0" fmla="*/ 0 h 3029130"/>
              <a:gd name="connsiteX1" fmla="*/ 4525731 w 4525730"/>
              <a:gd name="connsiteY1" fmla="*/ 0 h 3029130"/>
              <a:gd name="connsiteX2" fmla="*/ 4525731 w 4525730"/>
              <a:gd name="connsiteY2" fmla="*/ 3029131 h 3029130"/>
              <a:gd name="connsiteX3" fmla="*/ 1 w 4525730"/>
              <a:gd name="connsiteY3" fmla="*/ 3029131 h 30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730" h="3029130">
                <a:moveTo>
                  <a:pt x="0" y="0"/>
                </a:moveTo>
                <a:lnTo>
                  <a:pt x="4525731" y="0"/>
                </a:lnTo>
                <a:lnTo>
                  <a:pt x="4525731" y="3029131"/>
                </a:lnTo>
                <a:lnTo>
                  <a:pt x="1" y="3029131"/>
                </a:lnTo>
                <a:close/>
              </a:path>
            </a:pathLst>
          </a:custGeom>
          <a:noFill/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83AD87-72FE-A04E-9CF3-9AC1F7C64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303936" y="1246695"/>
            <a:ext cx="3557739" cy="1555466"/>
          </a:xfrm>
        </p:spPr>
        <p:txBody>
          <a:bodyPr anchor="t">
            <a:noAutofit/>
          </a:bodyPr>
          <a:lstStyle>
            <a:lvl1pPr marL="0" indent="0" algn="l">
              <a:lnSpc>
                <a:spcPts val="3154"/>
              </a:lnSpc>
              <a:spcBef>
                <a:spcPts val="0"/>
              </a:spcBef>
              <a:buNone/>
              <a:defRPr sz="34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GUIDE TO BE 21 SKILLED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99F453F3-BF15-D044-B597-F7EBF76DC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6350199" y="2720655"/>
            <a:ext cx="3511476" cy="15467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05398525-D007-B046-86E8-5EF3BD68C53F}"/>
              </a:ext>
            </a:extLst>
          </p:cNvPr>
          <p:cNvGrpSpPr/>
          <p:nvPr userDrawn="1"/>
        </p:nvGrpSpPr>
        <p:grpSpPr>
          <a:xfrm>
            <a:off x="9456007" y="5829539"/>
            <a:ext cx="2735993" cy="679345"/>
            <a:chOff x="0" y="0"/>
            <a:chExt cx="2301694" cy="571500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3FCE430-8697-AD45-9630-7F3B0A0F05BB}"/>
                </a:ext>
              </a:extLst>
            </p:cNvPr>
            <p:cNvSpPr/>
            <p:nvPr/>
          </p:nvSpPr>
          <p:spPr>
            <a:xfrm>
              <a:off x="0" y="0"/>
              <a:ext cx="2301694" cy="5715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62B06D4-BE0E-3F41-801B-DF6CD0A7F7B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12965" y="96237"/>
              <a:ext cx="1675765" cy="384810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sp>
        <p:nvSpPr>
          <p:cNvPr id="35" name="Text Placeholder 62">
            <a:extLst>
              <a:ext uri="{FF2B5EF4-FFF2-40B4-BE49-F238E27FC236}">
                <a16:creationId xmlns:a16="http://schemas.microsoft.com/office/drawing/2014/main" id="{CC8023F2-90DE-B90C-F4F9-B78B3046F743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-1" y="5319087"/>
            <a:ext cx="2946757" cy="624849"/>
          </a:xfrm>
          <a:solidFill>
            <a:srgbClr val="186BA8"/>
          </a:solidFill>
        </p:spPr>
        <p:txBody>
          <a:bodyPr anchor="ctr">
            <a:noAutofit/>
          </a:bodyPr>
          <a:lstStyle>
            <a:lvl1pPr marL="0" indent="0" algn="r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www.</a:t>
            </a:r>
            <a:r>
              <a:rPr lang="en-US" sz="2400" b="1" dirty="0"/>
              <a:t>be21skilled</a:t>
            </a:r>
            <a:r>
              <a:rPr lang="en-US" sz="1800" dirty="0"/>
              <a:t>.eu </a:t>
            </a:r>
          </a:p>
        </p:txBody>
      </p:sp>
    </p:spTree>
    <p:extLst>
      <p:ext uri="{BB962C8B-B14F-4D97-AF65-F5344CB8AC3E}">
        <p14:creationId xmlns:p14="http://schemas.microsoft.com/office/powerpoint/2010/main" val="3755541045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2">
            <a:extLst>
              <a:ext uri="{FF2B5EF4-FFF2-40B4-BE49-F238E27FC236}">
                <a16:creationId xmlns:a16="http://schemas.microsoft.com/office/drawing/2014/main" id="{16AEC429-C7CB-E74A-9334-7837722EA79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8EB196D6-D69C-2F42-9841-B7A481B12B29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05260" y="401014"/>
            <a:ext cx="10644249" cy="47920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86858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3BE49C4-98CB-9C45-BD57-28C8BFB0F07D}"/>
              </a:ext>
            </a:extLst>
          </p:cNvPr>
          <p:cNvSpPr/>
          <p:nvPr userDrawn="1"/>
        </p:nvSpPr>
        <p:spPr>
          <a:xfrm>
            <a:off x="0" y="224003"/>
            <a:ext cx="12192000" cy="4142935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 dirty="0">
              <a:latin typeface="Montserrat" panose="00000500000000000000" pitchFamily="50" charset="0"/>
            </a:endParaRPr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EFAA2AC1-2BB2-C547-AF06-7C9874DC88F2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946246" y="5087694"/>
            <a:ext cx="4403214" cy="1346830"/>
          </a:xfrm>
        </p:spPr>
        <p:txBody>
          <a:bodyPr>
            <a:noAutofit/>
          </a:bodyPr>
          <a:lstStyle>
            <a:lvl1pPr marL="0" indent="0" algn="l">
              <a:buNone/>
              <a:defRPr sz="3600" b="1" i="0" spc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5D0ABF6D-9B7F-9841-95F1-1A05A28A9CF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5779610" y="5087694"/>
            <a:ext cx="5726769" cy="1346831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30018A5E-BD0C-FB4B-BF50-C125A1DB3922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302086" y="553828"/>
            <a:ext cx="6130153" cy="1964833"/>
          </a:xfrm>
          <a:custGeom>
            <a:avLst/>
            <a:gdLst>
              <a:gd name="connsiteX0" fmla="*/ 0 w 6130153"/>
              <a:gd name="connsiteY0" fmla="*/ 0 h 1964833"/>
              <a:gd name="connsiteX1" fmla="*/ 6130153 w 6130153"/>
              <a:gd name="connsiteY1" fmla="*/ 0 h 1964833"/>
              <a:gd name="connsiteX2" fmla="*/ 6130153 w 6130153"/>
              <a:gd name="connsiteY2" fmla="*/ 231958 h 1964833"/>
              <a:gd name="connsiteX3" fmla="*/ 5992823 w 6130153"/>
              <a:gd name="connsiteY3" fmla="*/ 231958 h 1964833"/>
              <a:gd name="connsiteX4" fmla="*/ 5992823 w 6130153"/>
              <a:gd name="connsiteY4" fmla="*/ 1671959 h 1964833"/>
              <a:gd name="connsiteX5" fmla="*/ 6130153 w 6130153"/>
              <a:gd name="connsiteY5" fmla="*/ 1671959 h 1964833"/>
              <a:gd name="connsiteX6" fmla="*/ 6130153 w 6130153"/>
              <a:gd name="connsiteY6" fmla="*/ 1964833 h 1964833"/>
              <a:gd name="connsiteX7" fmla="*/ 0 w 6130153"/>
              <a:gd name="connsiteY7" fmla="*/ 1964833 h 19648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130153" h="1964833">
                <a:moveTo>
                  <a:pt x="0" y="0"/>
                </a:moveTo>
                <a:lnTo>
                  <a:pt x="6130153" y="0"/>
                </a:lnTo>
                <a:lnTo>
                  <a:pt x="6130153" y="231958"/>
                </a:lnTo>
                <a:lnTo>
                  <a:pt x="5992823" y="231958"/>
                </a:lnTo>
                <a:lnTo>
                  <a:pt x="5992823" y="1671959"/>
                </a:lnTo>
                <a:lnTo>
                  <a:pt x="6130153" y="1671959"/>
                </a:lnTo>
                <a:lnTo>
                  <a:pt x="6130153" y="1964833"/>
                </a:lnTo>
                <a:lnTo>
                  <a:pt x="0" y="196483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350EA441-1AA7-7946-82C6-35FEB2BA56F2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30112" y="553828"/>
            <a:ext cx="4277880" cy="194767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A3EC1EBA-930B-364B-8FFD-A3A37D85E041}"/>
              </a:ext>
            </a:extLst>
          </p:cNvPr>
          <p:cNvSpPr>
            <a:spLocks noGrp="1"/>
          </p:cNvSpPr>
          <p:nvPr>
            <p:ph type="pic" sz="quarter" idx="49"/>
          </p:nvPr>
        </p:nvSpPr>
        <p:spPr>
          <a:xfrm>
            <a:off x="730112" y="2749084"/>
            <a:ext cx="6130153" cy="196483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3" name="Picture Placeholder 2">
            <a:extLst>
              <a:ext uri="{FF2B5EF4-FFF2-40B4-BE49-F238E27FC236}">
                <a16:creationId xmlns:a16="http://schemas.microsoft.com/office/drawing/2014/main" id="{72415A37-99DF-6D48-A82B-08B0B77A1BCF}"/>
              </a:ext>
            </a:extLst>
          </p:cNvPr>
          <p:cNvSpPr>
            <a:spLocks noGrp="1"/>
          </p:cNvSpPr>
          <p:nvPr>
            <p:ph type="pic" sz="quarter" idx="50"/>
          </p:nvPr>
        </p:nvSpPr>
        <p:spPr>
          <a:xfrm>
            <a:off x="7154359" y="2749084"/>
            <a:ext cx="4277880" cy="1947679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3C4B7423-308C-1705-5270-696C75009DCD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0753110" y="1325787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976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x photo/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Freeform 39">
            <a:extLst>
              <a:ext uri="{FF2B5EF4-FFF2-40B4-BE49-F238E27FC236}">
                <a16:creationId xmlns:a16="http://schemas.microsoft.com/office/drawing/2014/main" id="{BB55D3C9-D9E1-3C4C-BCEE-D89966A31615}"/>
              </a:ext>
            </a:extLst>
          </p:cNvPr>
          <p:cNvSpPr/>
          <p:nvPr userDrawn="1"/>
        </p:nvSpPr>
        <p:spPr>
          <a:xfrm>
            <a:off x="1165743" y="918406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8" name="Text Placeholder 32">
            <a:extLst>
              <a:ext uri="{FF2B5EF4-FFF2-40B4-BE49-F238E27FC236}">
                <a16:creationId xmlns:a16="http://schemas.microsoft.com/office/drawing/2014/main" id="{7D2CEAEF-DB4C-9245-AB85-9E2643AF765B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346104" y="387792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Text Placeholder 32">
            <a:extLst>
              <a:ext uri="{FF2B5EF4-FFF2-40B4-BE49-F238E27FC236}">
                <a16:creationId xmlns:a16="http://schemas.microsoft.com/office/drawing/2014/main" id="{043C13A9-DCE4-E54F-B82D-25FDA2086A05}"/>
              </a:ext>
            </a:extLst>
          </p:cNvPr>
          <p:cNvSpPr>
            <a:spLocks noGrp="1"/>
          </p:cNvSpPr>
          <p:nvPr>
            <p:ph type="body" sz="quarter" idx="50" hasCustomPrompt="1"/>
          </p:nvPr>
        </p:nvSpPr>
        <p:spPr>
          <a:xfrm>
            <a:off x="4358285" y="1091007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5" name="Text Placeholder 32">
            <a:extLst>
              <a:ext uri="{FF2B5EF4-FFF2-40B4-BE49-F238E27FC236}">
                <a16:creationId xmlns:a16="http://schemas.microsoft.com/office/drawing/2014/main" id="{9F711D42-C3C7-F94F-A6A2-DBA59D2E1B09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4346104" y="2462666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0DA45F84-5354-9B4C-B97F-2229C57C159A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358285" y="3165882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59" name="Text Placeholder 32">
            <a:extLst>
              <a:ext uri="{FF2B5EF4-FFF2-40B4-BE49-F238E27FC236}">
                <a16:creationId xmlns:a16="http://schemas.microsoft.com/office/drawing/2014/main" id="{2E9877C6-E249-4F4E-8097-E7C44AB5FE09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358285" y="4537541"/>
            <a:ext cx="7160276" cy="73006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Text Placeholder 32">
            <a:extLst>
              <a:ext uri="{FF2B5EF4-FFF2-40B4-BE49-F238E27FC236}">
                <a16:creationId xmlns:a16="http://schemas.microsoft.com/office/drawing/2014/main" id="{05D67838-D162-BA4F-965A-715CEE8EB1A7}"/>
              </a:ext>
            </a:extLst>
          </p:cNvPr>
          <p:cNvSpPr>
            <a:spLocks noGrp="1"/>
          </p:cNvSpPr>
          <p:nvPr>
            <p:ph type="body" sz="quarter" idx="55" hasCustomPrompt="1"/>
          </p:nvPr>
        </p:nvSpPr>
        <p:spPr>
          <a:xfrm>
            <a:off x="4370466" y="5240757"/>
            <a:ext cx="7160273" cy="94587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15" name="Picture Placeholder 2">
            <a:extLst>
              <a:ext uri="{FF2B5EF4-FFF2-40B4-BE49-F238E27FC236}">
                <a16:creationId xmlns:a16="http://schemas.microsoft.com/office/drawing/2014/main" id="{1AE122C5-B93C-2443-9586-190A159CBB8C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1449252" y="4604263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6" name="Picture Placeholder 2">
            <a:extLst>
              <a:ext uri="{FF2B5EF4-FFF2-40B4-BE49-F238E27FC236}">
                <a16:creationId xmlns:a16="http://schemas.microsoft.com/office/drawing/2014/main" id="{69F14B25-1234-BA4F-9F66-85ABB4C39CE6}"/>
              </a:ext>
            </a:extLst>
          </p:cNvPr>
          <p:cNvSpPr>
            <a:spLocks noGrp="1"/>
          </p:cNvSpPr>
          <p:nvPr>
            <p:ph type="pic" sz="quarter" idx="56"/>
          </p:nvPr>
        </p:nvSpPr>
        <p:spPr>
          <a:xfrm>
            <a:off x="1449252" y="2506660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7" name="Picture Placeholder 2">
            <a:extLst>
              <a:ext uri="{FF2B5EF4-FFF2-40B4-BE49-F238E27FC236}">
                <a16:creationId xmlns:a16="http://schemas.microsoft.com/office/drawing/2014/main" id="{2D6ADA64-2331-8649-9B72-19062F5F59FE}"/>
              </a:ext>
            </a:extLst>
          </p:cNvPr>
          <p:cNvSpPr>
            <a:spLocks noGrp="1"/>
          </p:cNvSpPr>
          <p:nvPr>
            <p:ph type="pic" sz="quarter" idx="57"/>
          </p:nvPr>
        </p:nvSpPr>
        <p:spPr>
          <a:xfrm>
            <a:off x="1449252" y="409057"/>
            <a:ext cx="1839479" cy="1607908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Freeform 17">
            <a:extLst>
              <a:ext uri="{FF2B5EF4-FFF2-40B4-BE49-F238E27FC236}">
                <a16:creationId xmlns:a16="http://schemas.microsoft.com/office/drawing/2014/main" id="{7764C767-0A40-C041-96CE-FAE9BC9F5FCA}"/>
              </a:ext>
            </a:extLst>
          </p:cNvPr>
          <p:cNvSpPr/>
          <p:nvPr userDrawn="1"/>
        </p:nvSpPr>
        <p:spPr>
          <a:xfrm>
            <a:off x="1165743" y="5101627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FA6564EE-36DE-654D-A323-79ED5B95A582}"/>
              </a:ext>
            </a:extLst>
          </p:cNvPr>
          <p:cNvSpPr/>
          <p:nvPr userDrawn="1"/>
        </p:nvSpPr>
        <p:spPr>
          <a:xfrm>
            <a:off x="1165742" y="3004024"/>
            <a:ext cx="1699375" cy="1349035"/>
          </a:xfrm>
          <a:custGeom>
            <a:avLst/>
            <a:gdLst>
              <a:gd name="connsiteX0" fmla="*/ 0 w 2273649"/>
              <a:gd name="connsiteY0" fmla="*/ 0 h 2283351"/>
              <a:gd name="connsiteX1" fmla="*/ 445816 w 2273649"/>
              <a:gd name="connsiteY1" fmla="*/ 0 h 2283351"/>
              <a:gd name="connsiteX2" fmla="*/ 445816 w 2273649"/>
              <a:gd name="connsiteY2" fmla="*/ 1879810 h 2283351"/>
              <a:gd name="connsiteX3" fmla="*/ 2273649 w 2273649"/>
              <a:gd name="connsiteY3" fmla="*/ 1879810 h 2283351"/>
              <a:gd name="connsiteX4" fmla="*/ 2273649 w 2273649"/>
              <a:gd name="connsiteY4" fmla="*/ 2283351 h 2283351"/>
              <a:gd name="connsiteX5" fmla="*/ 0 w 2273649"/>
              <a:gd name="connsiteY5" fmla="*/ 2283351 h 22833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73649" h="2283351">
                <a:moveTo>
                  <a:pt x="0" y="0"/>
                </a:moveTo>
                <a:lnTo>
                  <a:pt x="445816" y="0"/>
                </a:lnTo>
                <a:lnTo>
                  <a:pt x="445816" y="1879810"/>
                </a:lnTo>
                <a:lnTo>
                  <a:pt x="2273649" y="1879810"/>
                </a:lnTo>
                <a:lnTo>
                  <a:pt x="2273649" y="2283351"/>
                </a:lnTo>
                <a:lnTo>
                  <a:pt x="0" y="2283351"/>
                </a:lnTo>
                <a:close/>
              </a:path>
            </a:pathLst>
          </a:cu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sz="2069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167045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n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05AB41CE-F6BA-8449-B846-3526857402BA}"/>
              </a:ext>
            </a:extLst>
          </p:cNvPr>
          <p:cNvSpPr/>
          <p:nvPr userDrawn="1"/>
        </p:nvSpPr>
        <p:spPr>
          <a:xfrm>
            <a:off x="1" y="1723900"/>
            <a:ext cx="12191998" cy="4053499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1CFA480F-7E74-BF47-8D97-68745F852A4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773875" y="612133"/>
            <a:ext cx="10644249" cy="808786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34A7C2CE-8B7D-0642-9F33-2728633924AF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773877" y="2527915"/>
            <a:ext cx="5322123" cy="2538354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C211F0D-9051-024B-9DC9-CAAD6DD6F6C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7429317" y="1659698"/>
            <a:ext cx="3693498" cy="5831867"/>
          </a:xfrm>
          <a:custGeom>
            <a:avLst/>
            <a:gdLst>
              <a:gd name="connsiteX0" fmla="*/ 0 w 3456000"/>
              <a:gd name="connsiteY0" fmla="*/ 0 h 4136571"/>
              <a:gd name="connsiteX1" fmla="*/ 3456000 w 3456000"/>
              <a:gd name="connsiteY1" fmla="*/ 0 h 4136571"/>
              <a:gd name="connsiteX2" fmla="*/ 3456000 w 3456000"/>
              <a:gd name="connsiteY2" fmla="*/ 4136571 h 4136571"/>
              <a:gd name="connsiteX3" fmla="*/ 0 w 3456000"/>
              <a:gd name="connsiteY3" fmla="*/ 4136571 h 4136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456000" h="4136571">
                <a:moveTo>
                  <a:pt x="0" y="0"/>
                </a:moveTo>
                <a:lnTo>
                  <a:pt x="3456000" y="0"/>
                </a:lnTo>
                <a:lnTo>
                  <a:pt x="3456000" y="4136571"/>
                </a:lnTo>
                <a:lnTo>
                  <a:pt x="0" y="4136571"/>
                </a:lnTo>
                <a:close/>
              </a:path>
            </a:pathLst>
          </a:custGeom>
        </p:spPr>
      </p:pic>
      <p:sp>
        <p:nvSpPr>
          <p:cNvPr id="14" name="Picture Placeholder 2">
            <a:extLst>
              <a:ext uri="{FF2B5EF4-FFF2-40B4-BE49-F238E27FC236}">
                <a16:creationId xmlns:a16="http://schemas.microsoft.com/office/drawing/2014/main" id="{35EDD9E2-AF44-6C49-9A06-EA7CD926F603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436587" y="3108173"/>
            <a:ext cx="4755412" cy="2879354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98C656A-226E-21D3-AABB-2A6569605559}"/>
              </a:ext>
            </a:extLst>
          </p:cNvPr>
          <p:cNvPicPr>
            <a:picLocks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>
            <a:off x="9978123" y="1628605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15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C716BEC-845A-8B40-99E1-C9C8BEB7C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10483431" cy="804265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4282" y="1864553"/>
            <a:ext cx="10483429" cy="4439577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2" name="Rectangle 5">
            <a:extLst>
              <a:ext uri="{FF2B5EF4-FFF2-40B4-BE49-F238E27FC236}">
                <a16:creationId xmlns:a16="http://schemas.microsoft.com/office/drawing/2014/main" id="{373F6002-DCA8-D534-F7A1-14CEDC71621A}"/>
              </a:ext>
            </a:extLst>
          </p:cNvPr>
          <p:cNvSpPr/>
          <p:nvPr userDrawn="1"/>
        </p:nvSpPr>
        <p:spPr bwMode="auto">
          <a:xfrm>
            <a:off x="1592486" y="-1"/>
            <a:ext cx="9007028" cy="34598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6926"/>
          </a:p>
        </p:txBody>
      </p:sp>
    </p:spTree>
    <p:extLst>
      <p:ext uri="{BB962C8B-B14F-4D97-AF65-F5344CB8AC3E}">
        <p14:creationId xmlns:p14="http://schemas.microsoft.com/office/powerpoint/2010/main" val="197831171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32">
            <a:extLst>
              <a:ext uri="{FF2B5EF4-FFF2-40B4-BE49-F238E27FC236}">
                <a16:creationId xmlns:a16="http://schemas.microsoft.com/office/drawing/2014/main" id="{9C716BEC-845A-8B40-99E1-C9C8BEB7C846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10483431" cy="804265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86BA8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854282" y="1864553"/>
            <a:ext cx="10483429" cy="4439577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460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ext Slide - 1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AE20B737-C724-BC42-9305-29BFF3FA1BB8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4773477" y="925681"/>
            <a:ext cx="6564233" cy="5378450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BCF6003F-60EF-025F-4B6D-09507F98C84D}"/>
              </a:ext>
            </a:extLst>
          </p:cNvPr>
          <p:cNvSpPr/>
          <p:nvPr userDrawn="1"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/>
            <a:endParaRPr lang="fr-CA" sz="6926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F9D4E8C-F0AD-ACCF-1BB8-BA9B44BC2DD2}"/>
              </a:ext>
            </a:extLst>
          </p:cNvPr>
          <p:cNvSpPr/>
          <p:nvPr userDrawn="1"/>
        </p:nvSpPr>
        <p:spPr>
          <a:xfrm>
            <a:off x="464951" y="0"/>
            <a:ext cx="399856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069"/>
          </a:p>
        </p:txBody>
      </p:sp>
      <p:sp>
        <p:nvSpPr>
          <p:cNvPr id="5" name="Text Placeholder 32">
            <a:extLst>
              <a:ext uri="{FF2B5EF4-FFF2-40B4-BE49-F238E27FC236}">
                <a16:creationId xmlns:a16="http://schemas.microsoft.com/office/drawing/2014/main" id="{56340692-36DC-AD74-587E-3A461ABA239D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854280" y="925680"/>
            <a:ext cx="2834317" cy="2375459"/>
          </a:xfrm>
        </p:spPr>
        <p:txBody>
          <a:bodyPr>
            <a:noAutofit/>
          </a:bodyPr>
          <a:lstStyle>
            <a:lvl1pPr marL="0" indent="0" algn="l">
              <a:lnSpc>
                <a:spcPts val="4020"/>
              </a:lnSpc>
              <a:spcBef>
                <a:spcPts val="0"/>
              </a:spcBef>
              <a:buNone/>
              <a:defRPr sz="3600" b="1" i="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87231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over Slide 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E6A4F46-B06C-8C93-009C-3551D6043410}"/>
              </a:ext>
            </a:extLst>
          </p:cNvPr>
          <p:cNvGrpSpPr/>
          <p:nvPr userDrawn="1"/>
        </p:nvGrpSpPr>
        <p:grpSpPr>
          <a:xfrm>
            <a:off x="-9010" y="-23479"/>
            <a:ext cx="12189848" cy="5616042"/>
            <a:chOff x="-7363" y="-29837"/>
            <a:chExt cx="9962297" cy="458977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70C40A28-9A13-D0DF-BC2A-BA64D385F652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1767" t="564" r="21651" b="3139"/>
            <a:stretch/>
          </p:blipFill>
          <p:spPr>
            <a:xfrm>
              <a:off x="4206600" y="-29837"/>
              <a:ext cx="5748334" cy="4560978"/>
            </a:xfrm>
            <a:prstGeom prst="rect">
              <a:avLst/>
            </a:prstGeom>
          </p:spPr>
        </p:pic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5227E191-85FE-A18C-1063-212D0FAEABB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82054" r="4400"/>
            <a:stretch/>
          </p:blipFill>
          <p:spPr>
            <a:xfrm>
              <a:off x="-7363" y="-1038"/>
              <a:ext cx="1325217" cy="4560978"/>
            </a:xfrm>
            <a:prstGeom prst="rect">
              <a:avLst/>
            </a:prstGeom>
          </p:spPr>
        </p:pic>
      </p:grpSp>
      <p:sp>
        <p:nvSpPr>
          <p:cNvPr id="33" name="Freeform 32">
            <a:extLst>
              <a:ext uri="{FF2B5EF4-FFF2-40B4-BE49-F238E27FC236}">
                <a16:creationId xmlns:a16="http://schemas.microsoft.com/office/drawing/2014/main" id="{527A8425-B90A-4347-AF48-00C1D5CC2D28}"/>
              </a:ext>
            </a:extLst>
          </p:cNvPr>
          <p:cNvSpPr/>
          <p:nvPr userDrawn="1"/>
        </p:nvSpPr>
        <p:spPr>
          <a:xfrm>
            <a:off x="5311489" y="2587406"/>
            <a:ext cx="7298951" cy="1969126"/>
          </a:xfrm>
          <a:custGeom>
            <a:avLst/>
            <a:gdLst>
              <a:gd name="connsiteX0" fmla="*/ 0 w 4525730"/>
              <a:gd name="connsiteY0" fmla="*/ 0 h 3029130"/>
              <a:gd name="connsiteX1" fmla="*/ 4525731 w 4525730"/>
              <a:gd name="connsiteY1" fmla="*/ 0 h 3029130"/>
              <a:gd name="connsiteX2" fmla="*/ 4525731 w 4525730"/>
              <a:gd name="connsiteY2" fmla="*/ 3029131 h 3029130"/>
              <a:gd name="connsiteX3" fmla="*/ 1 w 4525730"/>
              <a:gd name="connsiteY3" fmla="*/ 3029131 h 30291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25730" h="3029130">
                <a:moveTo>
                  <a:pt x="0" y="0"/>
                </a:moveTo>
                <a:lnTo>
                  <a:pt x="4525731" y="0"/>
                </a:lnTo>
                <a:lnTo>
                  <a:pt x="4525731" y="3029131"/>
                </a:lnTo>
                <a:lnTo>
                  <a:pt x="1" y="3029131"/>
                </a:lnTo>
                <a:close/>
              </a:path>
            </a:pathLst>
          </a:custGeom>
          <a:noFill/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 sz="2069"/>
          </a:p>
        </p:txBody>
      </p:sp>
      <p:sp>
        <p:nvSpPr>
          <p:cNvPr id="56" name="Text Placeholder 32">
            <a:extLst>
              <a:ext uri="{FF2B5EF4-FFF2-40B4-BE49-F238E27FC236}">
                <a16:creationId xmlns:a16="http://schemas.microsoft.com/office/drawing/2014/main" id="{6D83AD87-72FE-A04E-9CF3-9AC1F7C64953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2118303" y="1286068"/>
            <a:ext cx="3557739" cy="1555466"/>
          </a:xfrm>
        </p:spPr>
        <p:txBody>
          <a:bodyPr anchor="t">
            <a:noAutofit/>
          </a:bodyPr>
          <a:lstStyle>
            <a:lvl1pPr marL="0" indent="0" algn="l">
              <a:lnSpc>
                <a:spcPts val="3154"/>
              </a:lnSpc>
              <a:spcBef>
                <a:spcPts val="0"/>
              </a:spcBef>
              <a:buNone/>
              <a:defRPr sz="34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GUIDE TO BE 21 SKILLED</a:t>
            </a:r>
            <a:endParaRPr lang="en-US" dirty="0"/>
          </a:p>
        </p:txBody>
      </p:sp>
      <p:sp>
        <p:nvSpPr>
          <p:cNvPr id="57" name="Text Placeholder 32">
            <a:extLst>
              <a:ext uri="{FF2B5EF4-FFF2-40B4-BE49-F238E27FC236}">
                <a16:creationId xmlns:a16="http://schemas.microsoft.com/office/drawing/2014/main" id="{99F453F3-BF15-D044-B597-F7EBF76DC07D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2164566" y="2760028"/>
            <a:ext cx="3511476" cy="1546726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27" name="Text Placeholder 62">
            <a:extLst>
              <a:ext uri="{FF2B5EF4-FFF2-40B4-BE49-F238E27FC236}">
                <a16:creationId xmlns:a16="http://schemas.microsoft.com/office/drawing/2014/main" id="{B3A84765-430F-A09E-81CE-6FACEF262018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 rot="16200000">
            <a:off x="-1616217" y="3735565"/>
            <a:ext cx="4835946" cy="624849"/>
          </a:xfrm>
          <a:solidFill>
            <a:srgbClr val="1C1442"/>
          </a:solidFill>
        </p:spPr>
        <p:txBody>
          <a:bodyPr anchor="ctr">
            <a:noAutofit/>
          </a:bodyPr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</a:lstStyle>
          <a:p>
            <a:r>
              <a:rPr lang="en-US" sz="1800" dirty="0"/>
              <a:t>www.</a:t>
            </a:r>
            <a:r>
              <a:rPr lang="en-US" sz="2400" b="1" dirty="0"/>
              <a:t>be21skilled</a:t>
            </a:r>
            <a:r>
              <a:rPr lang="en-US" sz="1800" dirty="0"/>
              <a:t>.eu</a:t>
            </a:r>
          </a:p>
        </p:txBody>
      </p:sp>
    </p:spTree>
    <p:extLst>
      <p:ext uri="{BB962C8B-B14F-4D97-AF65-F5344CB8AC3E}">
        <p14:creationId xmlns:p14="http://schemas.microsoft.com/office/powerpoint/2010/main" val="2883806539"/>
      </p:ext>
    </p:extLst>
  </p:cSld>
  <p:clrMapOvr>
    <a:masterClrMapping/>
  </p:clrMapOvr>
  <p:extLst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Text Placeholder 32">
            <a:extLst>
              <a:ext uri="{FF2B5EF4-FFF2-40B4-BE49-F238E27FC236}">
                <a16:creationId xmlns:a16="http://schemas.microsoft.com/office/drawing/2014/main" id="{E246BE9B-0F08-0141-BFBB-5CD2D858EA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869940" y="522012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sp>
        <p:nvSpPr>
          <p:cNvPr id="144" name="Text Placeholder 32">
            <a:extLst>
              <a:ext uri="{FF2B5EF4-FFF2-40B4-BE49-F238E27FC236}">
                <a16:creationId xmlns:a16="http://schemas.microsoft.com/office/drawing/2014/main" id="{C9C54D80-1128-5642-AF19-023C1AFBB107}"/>
              </a:ext>
            </a:extLst>
          </p:cNvPr>
          <p:cNvSpPr>
            <a:spLocks noGrp="1"/>
          </p:cNvSpPr>
          <p:nvPr>
            <p:ph type="body" sz="quarter" idx="49" hasCustomPrompt="1"/>
          </p:nvPr>
        </p:nvSpPr>
        <p:spPr>
          <a:xfrm>
            <a:off x="4483127" y="522012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Introduction</a:t>
            </a:r>
            <a:endParaRPr lang="en-US" dirty="0"/>
          </a:p>
        </p:txBody>
      </p:sp>
      <p:sp>
        <p:nvSpPr>
          <p:cNvPr id="145" name="Text Placeholder 32">
            <a:extLst>
              <a:ext uri="{FF2B5EF4-FFF2-40B4-BE49-F238E27FC236}">
                <a16:creationId xmlns:a16="http://schemas.microsoft.com/office/drawing/2014/main" id="{67A3DCF8-C8C1-A54D-B2A9-2AEDD386F887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869940" y="98360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02</a:t>
            </a:r>
            <a:endParaRPr lang="en-US" dirty="0"/>
          </a:p>
        </p:txBody>
      </p:sp>
      <p:sp>
        <p:nvSpPr>
          <p:cNvPr id="146" name="Text Placeholder 32">
            <a:extLst>
              <a:ext uri="{FF2B5EF4-FFF2-40B4-BE49-F238E27FC236}">
                <a16:creationId xmlns:a16="http://schemas.microsoft.com/office/drawing/2014/main" id="{9FDD29A6-533C-7341-8E91-02079E2FE43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483127" y="983601"/>
            <a:ext cx="7236000" cy="223986"/>
          </a:xfrm>
        </p:spPr>
        <p:txBody>
          <a:bodyPr anchor="ctr">
            <a:noAutofit/>
          </a:bodyPr>
          <a:lstStyle>
            <a:lvl1pPr marL="0" marR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marL="0" marR="0" lvl="0" indent="0" algn="l" defTabSz="3343281" rtl="0" eaLnBrk="1" fontAlgn="auto" latinLnBrk="0" hangingPunct="1">
              <a:lnSpc>
                <a:spcPct val="100000"/>
              </a:lnSpc>
              <a:spcBef>
                <a:spcPts val="3657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GB" dirty="0"/>
              <a:t>About us</a:t>
            </a:r>
            <a:endParaRPr lang="en-US" dirty="0"/>
          </a:p>
        </p:txBody>
      </p:sp>
      <p:sp>
        <p:nvSpPr>
          <p:cNvPr id="147" name="Text Placeholder 32">
            <a:extLst>
              <a:ext uri="{FF2B5EF4-FFF2-40B4-BE49-F238E27FC236}">
                <a16:creationId xmlns:a16="http://schemas.microsoft.com/office/drawing/2014/main" id="{57CE5420-826A-4046-981E-1B3B3695529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869940" y="140954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03</a:t>
            </a:r>
            <a:endParaRPr lang="en-US" dirty="0"/>
          </a:p>
        </p:txBody>
      </p:sp>
      <p:sp>
        <p:nvSpPr>
          <p:cNvPr id="148" name="Text Placeholder 32">
            <a:extLst>
              <a:ext uri="{FF2B5EF4-FFF2-40B4-BE49-F238E27FC236}">
                <a16:creationId xmlns:a16="http://schemas.microsoft.com/office/drawing/2014/main" id="{3F6D97E9-C4D5-AC44-89B9-EABADCA7224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83127" y="140954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The Project</a:t>
            </a:r>
            <a:endParaRPr lang="en-US" dirty="0"/>
          </a:p>
        </p:txBody>
      </p:sp>
      <p:sp>
        <p:nvSpPr>
          <p:cNvPr id="152" name="Text Placeholder 32">
            <a:extLst>
              <a:ext uri="{FF2B5EF4-FFF2-40B4-BE49-F238E27FC236}">
                <a16:creationId xmlns:a16="http://schemas.microsoft.com/office/drawing/2014/main" id="{1EDA7C9E-6821-614B-B581-5907A46DAE4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869940" y="182231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04</a:t>
            </a:r>
            <a:endParaRPr lang="en-US" dirty="0"/>
          </a:p>
        </p:txBody>
      </p:sp>
      <p:sp>
        <p:nvSpPr>
          <p:cNvPr id="156" name="Text Placeholder 32">
            <a:extLst>
              <a:ext uri="{FF2B5EF4-FFF2-40B4-BE49-F238E27FC236}">
                <a16:creationId xmlns:a16="http://schemas.microsoft.com/office/drawing/2014/main" id="{3EECCB46-72D7-5740-9CED-11684DF47D53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4483127" y="1822311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Gallery</a:t>
            </a:r>
            <a:endParaRPr lang="en-US" dirty="0"/>
          </a:p>
        </p:txBody>
      </p:sp>
      <p:sp>
        <p:nvSpPr>
          <p:cNvPr id="158" name="Text Placeholder 32">
            <a:extLst>
              <a:ext uri="{FF2B5EF4-FFF2-40B4-BE49-F238E27FC236}">
                <a16:creationId xmlns:a16="http://schemas.microsoft.com/office/drawing/2014/main" id="{2B4AC3CD-CBEF-5E4F-B4DD-BD4814C7F019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869940" y="2248673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05</a:t>
            </a:r>
            <a:endParaRPr lang="en-US" dirty="0"/>
          </a:p>
        </p:txBody>
      </p:sp>
      <p:sp>
        <p:nvSpPr>
          <p:cNvPr id="159" name="Text Placeholder 32">
            <a:extLst>
              <a:ext uri="{FF2B5EF4-FFF2-40B4-BE49-F238E27FC236}">
                <a16:creationId xmlns:a16="http://schemas.microsoft.com/office/drawing/2014/main" id="{F367CBF7-CF02-8943-9062-D02DDFD8E2D1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483127" y="2248673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Our Team</a:t>
            </a:r>
            <a:endParaRPr lang="en-US" dirty="0"/>
          </a:p>
        </p:txBody>
      </p:sp>
      <p:sp>
        <p:nvSpPr>
          <p:cNvPr id="161" name="Text Placeholder 32">
            <a:extLst>
              <a:ext uri="{FF2B5EF4-FFF2-40B4-BE49-F238E27FC236}">
                <a16:creationId xmlns:a16="http://schemas.microsoft.com/office/drawing/2014/main" id="{BA3A5A09-F937-7549-8085-E87DDB3C3436}"/>
              </a:ext>
            </a:extLst>
          </p:cNvPr>
          <p:cNvSpPr>
            <a:spLocks noGrp="1"/>
          </p:cNvSpPr>
          <p:nvPr>
            <p:ph type="body" sz="quarter" idx="51" hasCustomPrompt="1"/>
          </p:nvPr>
        </p:nvSpPr>
        <p:spPr>
          <a:xfrm>
            <a:off x="3869940" y="2692614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06</a:t>
            </a:r>
            <a:endParaRPr lang="en-US" dirty="0"/>
          </a:p>
        </p:txBody>
      </p:sp>
      <p:sp>
        <p:nvSpPr>
          <p:cNvPr id="162" name="Text Placeholder 32">
            <a:extLst>
              <a:ext uri="{FF2B5EF4-FFF2-40B4-BE49-F238E27FC236}">
                <a16:creationId xmlns:a16="http://schemas.microsoft.com/office/drawing/2014/main" id="{3125800D-400A-CB4E-BB45-05A321F773EC}"/>
              </a:ext>
            </a:extLst>
          </p:cNvPr>
          <p:cNvSpPr>
            <a:spLocks noGrp="1"/>
          </p:cNvSpPr>
          <p:nvPr>
            <p:ph type="body" sz="quarter" idx="52" hasCustomPrompt="1"/>
          </p:nvPr>
        </p:nvSpPr>
        <p:spPr>
          <a:xfrm>
            <a:off x="4483127" y="2692614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Question and Answers</a:t>
            </a:r>
            <a:endParaRPr lang="en-US" dirty="0"/>
          </a:p>
        </p:txBody>
      </p:sp>
      <p:sp>
        <p:nvSpPr>
          <p:cNvPr id="163" name="Text Placeholder 32">
            <a:extLst>
              <a:ext uri="{FF2B5EF4-FFF2-40B4-BE49-F238E27FC236}">
                <a16:creationId xmlns:a16="http://schemas.microsoft.com/office/drawing/2014/main" id="{8BE77D08-2226-F241-BD4C-C1EE8B229A90}"/>
              </a:ext>
            </a:extLst>
          </p:cNvPr>
          <p:cNvSpPr>
            <a:spLocks noGrp="1"/>
          </p:cNvSpPr>
          <p:nvPr>
            <p:ph type="body" sz="quarter" idx="53" hasCustomPrompt="1"/>
          </p:nvPr>
        </p:nvSpPr>
        <p:spPr>
          <a:xfrm>
            <a:off x="3869940" y="3176881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07</a:t>
            </a:r>
            <a:endParaRPr lang="en-US" dirty="0"/>
          </a:p>
        </p:txBody>
      </p:sp>
      <p:sp>
        <p:nvSpPr>
          <p:cNvPr id="164" name="Text Placeholder 32">
            <a:extLst>
              <a:ext uri="{FF2B5EF4-FFF2-40B4-BE49-F238E27FC236}">
                <a16:creationId xmlns:a16="http://schemas.microsoft.com/office/drawing/2014/main" id="{32184336-7547-9A40-A148-9E9B78DCBBAF}"/>
              </a:ext>
            </a:extLst>
          </p:cNvPr>
          <p:cNvSpPr>
            <a:spLocks noGrp="1"/>
          </p:cNvSpPr>
          <p:nvPr>
            <p:ph type="body" sz="quarter" idx="54" hasCustomPrompt="1"/>
          </p:nvPr>
        </p:nvSpPr>
        <p:spPr>
          <a:xfrm>
            <a:off x="4483127" y="3176881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Conclusion</a:t>
            </a:r>
            <a:endParaRPr lang="en-US" dirty="0"/>
          </a:p>
        </p:txBody>
      </p:sp>
      <p:sp>
        <p:nvSpPr>
          <p:cNvPr id="58" name="Text Placeholder 32">
            <a:extLst>
              <a:ext uri="{FF2B5EF4-FFF2-40B4-BE49-F238E27FC236}">
                <a16:creationId xmlns:a16="http://schemas.microsoft.com/office/drawing/2014/main" id="{A7E9440F-DDEC-434B-9346-8F02B164E9B2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932833" y="664536"/>
            <a:ext cx="2460998" cy="594309"/>
          </a:xfrm>
        </p:spPr>
        <p:txBody>
          <a:bodyPr anchor="ctr">
            <a:noAutofit/>
          </a:bodyPr>
          <a:lstStyle>
            <a:lvl1pPr marL="0" indent="0" algn="l">
              <a:lnSpc>
                <a:spcPts val="3590"/>
              </a:lnSpc>
              <a:spcBef>
                <a:spcPts val="0"/>
              </a:spcBef>
              <a:buNone/>
              <a:defRPr sz="3600" b="1" i="0" spc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TABLE OF CONTENTS</a:t>
            </a:r>
            <a:endParaRPr lang="en-US" dirty="0"/>
          </a:p>
        </p:txBody>
      </p:sp>
      <p:pic>
        <p:nvPicPr>
          <p:cNvPr id="36" name="Picture 35">
            <a:extLst>
              <a:ext uri="{FF2B5EF4-FFF2-40B4-BE49-F238E27FC236}">
                <a16:creationId xmlns:a16="http://schemas.microsoft.com/office/drawing/2014/main" id="{5925AF36-36AA-B9EE-7A29-889B605DE0A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7062" r="700" b="83238"/>
          <a:stretch/>
        </p:blipFill>
        <p:spPr>
          <a:xfrm rot="16200000">
            <a:off x="-3150617" y="3130667"/>
            <a:ext cx="6877951" cy="576718"/>
          </a:xfrm>
          <a:prstGeom prst="rect">
            <a:avLst/>
          </a:prstGeom>
        </p:spPr>
      </p:pic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AC7C9F82-8C1A-E990-F262-A12DBBFC0CA1}"/>
              </a:ext>
            </a:extLst>
          </p:cNvPr>
          <p:cNvSpPr>
            <a:spLocks noGrp="1"/>
          </p:cNvSpPr>
          <p:nvPr>
            <p:ph type="body" sz="quarter" idx="62" hasCustomPrompt="1"/>
          </p:nvPr>
        </p:nvSpPr>
        <p:spPr>
          <a:xfrm>
            <a:off x="3869940" y="3599509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08</a:t>
            </a:r>
            <a:endParaRPr lang="en-US" dirty="0"/>
          </a:p>
        </p:txBody>
      </p:sp>
      <p:sp>
        <p:nvSpPr>
          <p:cNvPr id="15" name="Text Placeholder 32">
            <a:extLst>
              <a:ext uri="{FF2B5EF4-FFF2-40B4-BE49-F238E27FC236}">
                <a16:creationId xmlns:a16="http://schemas.microsoft.com/office/drawing/2014/main" id="{6BACD29F-CE8E-DD2B-AF73-458A329D31D8}"/>
              </a:ext>
            </a:extLst>
          </p:cNvPr>
          <p:cNvSpPr>
            <a:spLocks noGrp="1"/>
          </p:cNvSpPr>
          <p:nvPr>
            <p:ph type="body" sz="quarter" idx="63" hasCustomPrompt="1"/>
          </p:nvPr>
        </p:nvSpPr>
        <p:spPr>
          <a:xfrm>
            <a:off x="4483127" y="3599509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The Project</a:t>
            </a:r>
            <a:endParaRPr lang="en-US" dirty="0"/>
          </a:p>
        </p:txBody>
      </p:sp>
      <p:sp>
        <p:nvSpPr>
          <p:cNvPr id="16" name="Text Placeholder 32">
            <a:extLst>
              <a:ext uri="{FF2B5EF4-FFF2-40B4-BE49-F238E27FC236}">
                <a16:creationId xmlns:a16="http://schemas.microsoft.com/office/drawing/2014/main" id="{F4F2598F-7670-4358-8438-B38C70AC48A2}"/>
              </a:ext>
            </a:extLst>
          </p:cNvPr>
          <p:cNvSpPr>
            <a:spLocks noGrp="1"/>
          </p:cNvSpPr>
          <p:nvPr>
            <p:ph type="body" sz="quarter" idx="64" hasCustomPrompt="1"/>
          </p:nvPr>
        </p:nvSpPr>
        <p:spPr>
          <a:xfrm>
            <a:off x="3869940" y="401227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09</a:t>
            </a:r>
            <a:endParaRPr lang="en-US" dirty="0"/>
          </a:p>
        </p:txBody>
      </p:sp>
      <p:sp>
        <p:nvSpPr>
          <p:cNvPr id="17" name="Text Placeholder 32">
            <a:extLst>
              <a:ext uri="{FF2B5EF4-FFF2-40B4-BE49-F238E27FC236}">
                <a16:creationId xmlns:a16="http://schemas.microsoft.com/office/drawing/2014/main" id="{3A9DD07F-70F5-29AB-4B67-AC8CEBEB7D07}"/>
              </a:ext>
            </a:extLst>
          </p:cNvPr>
          <p:cNvSpPr>
            <a:spLocks noGrp="1"/>
          </p:cNvSpPr>
          <p:nvPr>
            <p:ph type="body" sz="quarter" idx="65" hasCustomPrompt="1"/>
          </p:nvPr>
        </p:nvSpPr>
        <p:spPr>
          <a:xfrm>
            <a:off x="4483127" y="401227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Gallery</a:t>
            </a:r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911D1776-2E15-3CC1-95D6-1E5DD81890D4}"/>
              </a:ext>
            </a:extLst>
          </p:cNvPr>
          <p:cNvSpPr>
            <a:spLocks noGrp="1"/>
          </p:cNvSpPr>
          <p:nvPr>
            <p:ph type="body" sz="quarter" idx="66" hasCustomPrompt="1"/>
          </p:nvPr>
        </p:nvSpPr>
        <p:spPr>
          <a:xfrm>
            <a:off x="3869940" y="4438637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10</a:t>
            </a:r>
            <a:endParaRPr lang="en-US" dirty="0"/>
          </a:p>
        </p:txBody>
      </p:sp>
      <p:sp>
        <p:nvSpPr>
          <p:cNvPr id="19" name="Text Placeholder 32">
            <a:extLst>
              <a:ext uri="{FF2B5EF4-FFF2-40B4-BE49-F238E27FC236}">
                <a16:creationId xmlns:a16="http://schemas.microsoft.com/office/drawing/2014/main" id="{5485F39D-8EDE-D892-C498-2DFA222C0350}"/>
              </a:ext>
            </a:extLst>
          </p:cNvPr>
          <p:cNvSpPr>
            <a:spLocks noGrp="1"/>
          </p:cNvSpPr>
          <p:nvPr>
            <p:ph type="body" sz="quarter" idx="67" hasCustomPrompt="1"/>
          </p:nvPr>
        </p:nvSpPr>
        <p:spPr>
          <a:xfrm>
            <a:off x="4483127" y="4438637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Our Team</a:t>
            </a:r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50B3FD82-56E1-1CBC-018B-D2386FCFAE16}"/>
              </a:ext>
            </a:extLst>
          </p:cNvPr>
          <p:cNvSpPr>
            <a:spLocks noGrp="1"/>
          </p:cNvSpPr>
          <p:nvPr>
            <p:ph type="body" sz="quarter" idx="68" hasCustomPrompt="1"/>
          </p:nvPr>
        </p:nvSpPr>
        <p:spPr>
          <a:xfrm>
            <a:off x="3869940" y="4882578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11</a:t>
            </a:r>
            <a:endParaRPr lang="en-US" dirty="0"/>
          </a:p>
        </p:txBody>
      </p:sp>
      <p:sp>
        <p:nvSpPr>
          <p:cNvPr id="21" name="Text Placeholder 32">
            <a:extLst>
              <a:ext uri="{FF2B5EF4-FFF2-40B4-BE49-F238E27FC236}">
                <a16:creationId xmlns:a16="http://schemas.microsoft.com/office/drawing/2014/main" id="{32C53DE6-D1A1-9F23-A801-48CFCB275B00}"/>
              </a:ext>
            </a:extLst>
          </p:cNvPr>
          <p:cNvSpPr>
            <a:spLocks noGrp="1"/>
          </p:cNvSpPr>
          <p:nvPr>
            <p:ph type="body" sz="quarter" idx="69" hasCustomPrompt="1"/>
          </p:nvPr>
        </p:nvSpPr>
        <p:spPr>
          <a:xfrm>
            <a:off x="4483127" y="4882578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Question and Answers</a:t>
            </a:r>
            <a:endParaRPr lang="en-US" dirty="0"/>
          </a:p>
        </p:txBody>
      </p:sp>
      <p:sp>
        <p:nvSpPr>
          <p:cNvPr id="22" name="Text Placeholder 32">
            <a:extLst>
              <a:ext uri="{FF2B5EF4-FFF2-40B4-BE49-F238E27FC236}">
                <a16:creationId xmlns:a16="http://schemas.microsoft.com/office/drawing/2014/main" id="{05757204-1432-36D4-2347-54F5282E19E5}"/>
              </a:ext>
            </a:extLst>
          </p:cNvPr>
          <p:cNvSpPr>
            <a:spLocks noGrp="1"/>
          </p:cNvSpPr>
          <p:nvPr>
            <p:ph type="body" sz="quarter" idx="70" hasCustomPrompt="1"/>
          </p:nvPr>
        </p:nvSpPr>
        <p:spPr>
          <a:xfrm>
            <a:off x="3869940" y="5366845"/>
            <a:ext cx="684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800" b="1" i="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12</a:t>
            </a:r>
            <a:endParaRPr lang="en-US" dirty="0"/>
          </a:p>
        </p:txBody>
      </p:sp>
      <p:sp>
        <p:nvSpPr>
          <p:cNvPr id="23" name="Text Placeholder 32">
            <a:extLst>
              <a:ext uri="{FF2B5EF4-FFF2-40B4-BE49-F238E27FC236}">
                <a16:creationId xmlns:a16="http://schemas.microsoft.com/office/drawing/2014/main" id="{55A15E2E-ED06-D90C-076E-D77249C034B1}"/>
              </a:ext>
            </a:extLst>
          </p:cNvPr>
          <p:cNvSpPr>
            <a:spLocks noGrp="1"/>
          </p:cNvSpPr>
          <p:nvPr>
            <p:ph type="body" sz="quarter" idx="71" hasCustomPrompt="1"/>
          </p:nvPr>
        </p:nvSpPr>
        <p:spPr>
          <a:xfrm>
            <a:off x="4483127" y="5366845"/>
            <a:ext cx="7236000" cy="223473"/>
          </a:xfrm>
        </p:spPr>
        <p:txBody>
          <a:bodyPr anchor="ctr">
            <a:noAutofit/>
          </a:bodyPr>
          <a:lstStyle>
            <a:lvl1pPr marL="0" indent="0" algn="l">
              <a:buNone/>
              <a:defRPr sz="22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2pPr>
            <a:lvl3pPr marL="1243813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3pPr>
            <a:lvl4pPr marL="1865719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4pPr>
            <a:lvl5pPr marL="2487628" indent="0">
              <a:buNone/>
              <a:defRPr sz="5266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Conclusion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475721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elcome/Intro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EDA844F8-FCB0-C045-A083-951082B6589C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884606" y="0"/>
            <a:ext cx="4993772" cy="6858000"/>
          </a:xfrm>
          <a:custGeom>
            <a:avLst/>
            <a:gdLst>
              <a:gd name="connsiteX0" fmla="*/ 0 w 4993772"/>
              <a:gd name="connsiteY0" fmla="*/ 0 h 6858000"/>
              <a:gd name="connsiteX1" fmla="*/ 4993772 w 4993772"/>
              <a:gd name="connsiteY1" fmla="*/ 0 h 6858000"/>
              <a:gd name="connsiteX2" fmla="*/ 4993772 w 4993772"/>
              <a:gd name="connsiteY2" fmla="*/ 6858000 h 6858000"/>
              <a:gd name="connsiteX3" fmla="*/ 0 w 4993772"/>
              <a:gd name="connsiteY3" fmla="*/ 6858000 h 6858000"/>
              <a:gd name="connsiteX4" fmla="*/ 0 w 4993772"/>
              <a:gd name="connsiteY4" fmla="*/ 6301946 h 6858000"/>
              <a:gd name="connsiteX5" fmla="*/ 180000 w 4993772"/>
              <a:gd name="connsiteY5" fmla="*/ 6301946 h 6858000"/>
              <a:gd name="connsiteX6" fmla="*/ 180000 w 4993772"/>
              <a:gd name="connsiteY6" fmla="*/ 4861945 h 6858000"/>
              <a:gd name="connsiteX7" fmla="*/ 0 w 4993772"/>
              <a:gd name="connsiteY7" fmla="*/ 486194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993772" h="6858000">
                <a:moveTo>
                  <a:pt x="0" y="0"/>
                </a:moveTo>
                <a:lnTo>
                  <a:pt x="4993772" y="0"/>
                </a:lnTo>
                <a:lnTo>
                  <a:pt x="4993772" y="6858000"/>
                </a:lnTo>
                <a:lnTo>
                  <a:pt x="0" y="6858000"/>
                </a:lnTo>
                <a:lnTo>
                  <a:pt x="0" y="6301946"/>
                </a:lnTo>
                <a:lnTo>
                  <a:pt x="180000" y="6301946"/>
                </a:lnTo>
                <a:lnTo>
                  <a:pt x="180000" y="4861945"/>
                </a:lnTo>
                <a:lnTo>
                  <a:pt x="0" y="4861945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CAF944C7-C217-DB48-AC66-EC08BD9F2E64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4890795" y="738798"/>
            <a:ext cx="6776598" cy="842867"/>
          </a:xfrm>
        </p:spPr>
        <p:txBody>
          <a:bodyPr>
            <a:noAutofit/>
          </a:bodyPr>
          <a:lstStyle>
            <a:lvl1pPr marL="0" indent="0" algn="l">
              <a:buNone/>
              <a:defRPr sz="3600" b="1" i="0" spc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64ED5023-80E2-C04D-8620-99E5F464CE9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727723" y="2412091"/>
            <a:ext cx="4939670" cy="3889855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74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A38BA31-936A-F4AF-6204-6698AEF46A62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99592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475" userDrawn="1">
          <p15:clr>
            <a:srgbClr val="FBAE40"/>
          </p15:clr>
        </p15:guide>
        <p15:guide id="2" pos="7168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ext Placeholder 3">
            <a:extLst>
              <a:ext uri="{FF2B5EF4-FFF2-40B4-BE49-F238E27FC236}">
                <a16:creationId xmlns:a16="http://schemas.microsoft.com/office/drawing/2014/main" id="{72EE2CF0-D590-9D49-88CE-03DDDC527CE3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845059" y="994716"/>
            <a:ext cx="4279038" cy="757034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r">
              <a:buNone/>
              <a:defRPr sz="11613" b="1">
                <a:solidFill>
                  <a:srgbClr val="1C14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C9115F-7F21-AB8F-4850-E307E725454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2668" t="-5799" r="12668" b="81249"/>
          <a:stretch/>
        </p:blipFill>
        <p:spPr>
          <a:xfrm>
            <a:off x="0" y="3959835"/>
            <a:ext cx="12192000" cy="1903450"/>
          </a:xfrm>
          <a:prstGeom prst="rect">
            <a:avLst/>
          </a:prstGeom>
        </p:spPr>
      </p:pic>
      <p:sp>
        <p:nvSpPr>
          <p:cNvPr id="10" name="Picture Placeholder 5">
            <a:extLst>
              <a:ext uri="{FF2B5EF4-FFF2-40B4-BE49-F238E27FC236}">
                <a16:creationId xmlns:a16="http://schemas.microsoft.com/office/drawing/2014/main" id="{5A1F1DAD-078A-A73A-851E-3376F966C155}"/>
              </a:ext>
            </a:extLst>
          </p:cNvPr>
          <p:cNvSpPr>
            <a:spLocks noGrp="1"/>
          </p:cNvSpPr>
          <p:nvPr>
            <p:ph type="pic" sz="quarter" idx="19"/>
          </p:nvPr>
        </p:nvSpPr>
        <p:spPr>
          <a:xfrm>
            <a:off x="-1" y="774915"/>
            <a:ext cx="7377194" cy="4244425"/>
          </a:xfrm>
          <a:solidFill>
            <a:schemeClr val="bg1">
              <a:lumMod val="95000"/>
            </a:schemeClr>
          </a:solidFill>
        </p:spPr>
        <p:txBody>
          <a:bodyPr>
            <a:normAutofit/>
          </a:bodyPr>
          <a:lstStyle>
            <a:lvl1pPr marL="0" indent="0" algn="ctr">
              <a:buNone/>
              <a:defRPr sz="1000"/>
            </a:lvl1pPr>
          </a:lstStyle>
          <a:p>
            <a:endParaRPr lang="en-US" dirty="0"/>
          </a:p>
        </p:txBody>
      </p:sp>
      <p:sp>
        <p:nvSpPr>
          <p:cNvPr id="11" name="Freeform 10">
            <a:extLst>
              <a:ext uri="{FF2B5EF4-FFF2-40B4-BE49-F238E27FC236}">
                <a16:creationId xmlns:a16="http://schemas.microsoft.com/office/drawing/2014/main" id="{4C0AFDB2-F4C8-2497-DE89-16ABCC9A30E6}"/>
              </a:ext>
            </a:extLst>
          </p:cNvPr>
          <p:cNvSpPr/>
          <p:nvPr userDrawn="1"/>
        </p:nvSpPr>
        <p:spPr>
          <a:xfrm rot="5400000">
            <a:off x="7856728" y="743899"/>
            <a:ext cx="86263" cy="1080000"/>
          </a:xfrm>
          <a:custGeom>
            <a:avLst/>
            <a:gdLst>
              <a:gd name="connsiteX0" fmla="*/ 0 w 86263"/>
              <a:gd name="connsiteY0" fmla="*/ 0 h 1868579"/>
              <a:gd name="connsiteX1" fmla="*/ 86263 w 86263"/>
              <a:gd name="connsiteY1" fmla="*/ 0 h 1868579"/>
              <a:gd name="connsiteX2" fmla="*/ 86263 w 86263"/>
              <a:gd name="connsiteY2" fmla="*/ 1868580 h 1868579"/>
              <a:gd name="connsiteX3" fmla="*/ 0 w 86263"/>
              <a:gd name="connsiteY3" fmla="*/ 1868580 h 18685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6263" h="1868579">
                <a:moveTo>
                  <a:pt x="0" y="0"/>
                </a:moveTo>
                <a:lnTo>
                  <a:pt x="86263" y="0"/>
                </a:lnTo>
                <a:lnTo>
                  <a:pt x="86263" y="1868580"/>
                </a:lnTo>
                <a:lnTo>
                  <a:pt x="0" y="1868580"/>
                </a:lnTo>
                <a:close/>
              </a:path>
            </a:pathLst>
          </a:custGeom>
          <a:gradFill flip="none" rotWithShape="1">
            <a:gsLst>
              <a:gs pos="22000">
                <a:srgbClr val="1C1442"/>
              </a:gs>
              <a:gs pos="64000">
                <a:srgbClr val="8A2061"/>
              </a:gs>
              <a:gs pos="100000">
                <a:srgbClr val="1C1442"/>
              </a:gs>
            </a:gsLst>
            <a:path path="circle">
              <a:fillToRect l="100000" t="100000"/>
            </a:path>
            <a:tileRect r="-100000" b="-100000"/>
          </a:gradFill>
          <a:ln w="30808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12" name="Text Placeholder 3">
            <a:extLst>
              <a:ext uri="{FF2B5EF4-FFF2-40B4-BE49-F238E27FC236}">
                <a16:creationId xmlns:a16="http://schemas.microsoft.com/office/drawing/2014/main" id="{0320215C-2ADA-6008-9C24-7D5642C2973A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634200" y="1109465"/>
            <a:ext cx="3113515" cy="2850370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l">
              <a:buNone/>
              <a:defRPr sz="2800" b="0">
                <a:solidFill>
                  <a:srgbClr val="1C1442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TITLE</a:t>
            </a:r>
            <a:endParaRPr lang="en-US" dirty="0"/>
          </a:p>
        </p:txBody>
      </p:sp>
      <p:sp>
        <p:nvSpPr>
          <p:cNvPr id="16" name="Text Placeholder 3">
            <a:extLst>
              <a:ext uri="{FF2B5EF4-FFF2-40B4-BE49-F238E27FC236}">
                <a16:creationId xmlns:a16="http://schemas.microsoft.com/office/drawing/2014/main" id="{5EA9094F-CE4B-0154-3FA5-E8699A6251D5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544955" y="1970828"/>
            <a:ext cx="4568533" cy="2513490"/>
          </a:xfrm>
          <a:effectLst>
            <a:glow rad="127000">
              <a:srgbClr val="414141"/>
            </a:glow>
          </a:effectLst>
        </p:spPr>
        <p:txBody>
          <a:bodyPr>
            <a:noAutofit/>
          </a:bodyPr>
          <a:lstStyle>
            <a:lvl1pPr marL="0" indent="0" algn="r">
              <a:buNone/>
              <a:defRPr sz="20000" b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GB" dirty="0"/>
              <a:t>01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940330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2">
            <a:extLst>
              <a:ext uri="{FF2B5EF4-FFF2-40B4-BE49-F238E27FC236}">
                <a16:creationId xmlns:a16="http://schemas.microsoft.com/office/drawing/2014/main" id="{294DD511-F818-3742-804D-F48935BFC77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5674559" y="546533"/>
            <a:ext cx="5884396" cy="5640006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084BE7BB-B86A-F14B-AAC9-4DF7A79CCB03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773723" y="2843169"/>
            <a:ext cx="4654800" cy="3343370"/>
          </a:xfrm>
          <a:custGeom>
            <a:avLst/>
            <a:gdLst>
              <a:gd name="connsiteX0" fmla="*/ 0 w 4654800"/>
              <a:gd name="connsiteY0" fmla="*/ 0 h 3343370"/>
              <a:gd name="connsiteX1" fmla="*/ 4654800 w 4654800"/>
              <a:gd name="connsiteY1" fmla="*/ 0 h 3343370"/>
              <a:gd name="connsiteX2" fmla="*/ 4654800 w 4654800"/>
              <a:gd name="connsiteY2" fmla="*/ 3343370 h 3343370"/>
              <a:gd name="connsiteX3" fmla="*/ 0 w 4654800"/>
              <a:gd name="connsiteY3" fmla="*/ 3343370 h 3343370"/>
              <a:gd name="connsiteX4" fmla="*/ 0 w 4654800"/>
              <a:gd name="connsiteY4" fmla="*/ 2836855 h 3343370"/>
              <a:gd name="connsiteX5" fmla="*/ 245549 w 4654800"/>
              <a:gd name="connsiteY5" fmla="*/ 2836855 h 3343370"/>
              <a:gd name="connsiteX6" fmla="*/ 245549 w 4654800"/>
              <a:gd name="connsiteY6" fmla="*/ 1396854 h 3343370"/>
              <a:gd name="connsiteX7" fmla="*/ 0 w 4654800"/>
              <a:gd name="connsiteY7" fmla="*/ 1396854 h 33433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4654800" h="3343370">
                <a:moveTo>
                  <a:pt x="0" y="0"/>
                </a:moveTo>
                <a:lnTo>
                  <a:pt x="4654800" y="0"/>
                </a:lnTo>
                <a:lnTo>
                  <a:pt x="4654800" y="3343370"/>
                </a:lnTo>
                <a:lnTo>
                  <a:pt x="0" y="3343370"/>
                </a:lnTo>
                <a:lnTo>
                  <a:pt x="0" y="2836855"/>
                </a:lnTo>
                <a:lnTo>
                  <a:pt x="245549" y="2836855"/>
                </a:lnTo>
                <a:lnTo>
                  <a:pt x="245549" y="1396854"/>
                </a:lnTo>
                <a:lnTo>
                  <a:pt x="0" y="1396854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1" name="Picture Placeholder 2">
            <a:extLst>
              <a:ext uri="{FF2B5EF4-FFF2-40B4-BE49-F238E27FC236}">
                <a16:creationId xmlns:a16="http://schemas.microsoft.com/office/drawing/2014/main" id="{B0BC1973-E64D-D942-9664-0F5CC3679F56}"/>
              </a:ext>
            </a:extLst>
          </p:cNvPr>
          <p:cNvSpPr>
            <a:spLocks noGrp="1"/>
          </p:cNvSpPr>
          <p:nvPr>
            <p:ph type="pic" sz="quarter" idx="23"/>
          </p:nvPr>
        </p:nvSpPr>
        <p:spPr>
          <a:xfrm>
            <a:off x="773723" y="566733"/>
            <a:ext cx="4654800" cy="205227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201952-544A-D4AA-A62D-6FC8980B06B7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14569" y="4782595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7749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124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>
            <a:extLst>
              <a:ext uri="{FF2B5EF4-FFF2-40B4-BE49-F238E27FC236}">
                <a16:creationId xmlns:a16="http://schemas.microsoft.com/office/drawing/2014/main" id="{EFB69382-839E-D646-89C9-E5867CB9B0E9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5875886" cy="6858000"/>
          </a:xfrm>
          <a:custGeom>
            <a:avLst/>
            <a:gdLst>
              <a:gd name="connsiteX0" fmla="*/ 0 w 5875886"/>
              <a:gd name="connsiteY0" fmla="*/ 0 h 6858000"/>
              <a:gd name="connsiteX1" fmla="*/ 5875886 w 5875886"/>
              <a:gd name="connsiteY1" fmla="*/ 0 h 6858000"/>
              <a:gd name="connsiteX2" fmla="*/ 5875886 w 5875886"/>
              <a:gd name="connsiteY2" fmla="*/ 737390 h 6858000"/>
              <a:gd name="connsiteX3" fmla="*/ 5688883 w 5875886"/>
              <a:gd name="connsiteY3" fmla="*/ 737390 h 6858000"/>
              <a:gd name="connsiteX4" fmla="*/ 5688883 w 5875886"/>
              <a:gd name="connsiteY4" fmla="*/ 2177391 h 6858000"/>
              <a:gd name="connsiteX5" fmla="*/ 5875886 w 5875886"/>
              <a:gd name="connsiteY5" fmla="*/ 2177391 h 6858000"/>
              <a:gd name="connsiteX6" fmla="*/ 5875886 w 5875886"/>
              <a:gd name="connsiteY6" fmla="*/ 6858000 h 6858000"/>
              <a:gd name="connsiteX7" fmla="*/ 0 w 5875886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875886" h="6858000">
                <a:moveTo>
                  <a:pt x="0" y="0"/>
                </a:moveTo>
                <a:lnTo>
                  <a:pt x="5875886" y="0"/>
                </a:lnTo>
                <a:lnTo>
                  <a:pt x="5875886" y="737390"/>
                </a:lnTo>
                <a:lnTo>
                  <a:pt x="5688883" y="737390"/>
                </a:lnTo>
                <a:lnTo>
                  <a:pt x="5688883" y="2177391"/>
                </a:lnTo>
                <a:lnTo>
                  <a:pt x="5875886" y="2177391"/>
                </a:lnTo>
                <a:lnTo>
                  <a:pt x="5875886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8" name="Text Placeholder 32">
            <a:extLst>
              <a:ext uri="{FF2B5EF4-FFF2-40B4-BE49-F238E27FC236}">
                <a16:creationId xmlns:a16="http://schemas.microsoft.com/office/drawing/2014/main" id="{D1327D4F-D423-AA4A-B02C-CB1BD40DADE5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621429" y="1034821"/>
            <a:ext cx="4951851" cy="845139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0" name="Text Placeholder 32">
            <a:extLst>
              <a:ext uri="{FF2B5EF4-FFF2-40B4-BE49-F238E27FC236}">
                <a16:creationId xmlns:a16="http://schemas.microsoft.com/office/drawing/2014/main" id="{0D0EC778-7AF1-8B42-A6E0-0E1E706BF8C5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621429" y="2603039"/>
            <a:ext cx="4939670" cy="3466570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774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392B4B6-B0E6-33B6-C463-24FFD09193FA}"/>
              </a:ext>
            </a:extLst>
          </p:cNvPr>
          <p:cNvPicPr>
            <a:picLocks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5145284" y="1280991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2927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>
            <a:extLst>
              <a:ext uri="{FF2B5EF4-FFF2-40B4-BE49-F238E27FC236}">
                <a16:creationId xmlns:a16="http://schemas.microsoft.com/office/drawing/2014/main" id="{B587D0C7-C4F0-F44B-8FD9-25E71566265C}"/>
              </a:ext>
            </a:extLst>
          </p:cNvPr>
          <p:cNvGrpSpPr/>
          <p:nvPr userDrawn="1"/>
        </p:nvGrpSpPr>
        <p:grpSpPr>
          <a:xfrm>
            <a:off x="2031600" y="-4917"/>
            <a:ext cx="8128800" cy="4665503"/>
            <a:chOff x="987424" y="0"/>
            <a:chExt cx="5584826" cy="3254142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37FAD2C0-DBDF-CC43-8DF5-5E7DB4F84012}"/>
                </a:ext>
              </a:extLst>
            </p:cNvPr>
            <p:cNvSpPr/>
            <p:nvPr userDrawn="1"/>
          </p:nvSpPr>
          <p:spPr bwMode="auto">
            <a:xfrm>
              <a:off x="987424" y="215901"/>
              <a:ext cx="5584826" cy="3038241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  <p:sp>
          <p:nvSpPr>
            <p:cNvPr id="22" name="Rectangle 5">
              <a:extLst>
                <a:ext uri="{FF2B5EF4-FFF2-40B4-BE49-F238E27FC236}">
                  <a16:creationId xmlns:a16="http://schemas.microsoft.com/office/drawing/2014/main" id="{BB91B351-EDDA-B34A-B0F8-DBC4CBB99DAF}"/>
                </a:ext>
              </a:extLst>
            </p:cNvPr>
            <p:cNvSpPr/>
            <p:nvPr userDrawn="1"/>
          </p:nvSpPr>
          <p:spPr bwMode="auto">
            <a:xfrm>
              <a:off x="987424" y="0"/>
              <a:ext cx="5584826" cy="300434"/>
            </a:xfrm>
            <a:custGeom>
              <a:avLst/>
              <a:gdLst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2477" h="4977432">
                  <a:moveTo>
                    <a:pt x="0" y="0"/>
                  </a:moveTo>
                  <a:lnTo>
                    <a:pt x="10372477" y="0"/>
                  </a:lnTo>
                  <a:lnTo>
                    <a:pt x="10372477" y="4977432"/>
                  </a:lnTo>
                  <a:lnTo>
                    <a:pt x="0" y="4977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525975" b="-525975"/>
              </a:stretch>
            </a:blip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</p:grpSp>
      <p:sp>
        <p:nvSpPr>
          <p:cNvPr id="19" name="Picture Placeholder 18">
            <a:extLst>
              <a:ext uri="{FF2B5EF4-FFF2-40B4-BE49-F238E27FC236}">
                <a16:creationId xmlns:a16="http://schemas.microsoft.com/office/drawing/2014/main" id="{98E42465-1BA7-D440-A53F-E8A7AD1B0B47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2031600 w 12192000"/>
              <a:gd name="connsiteY1" fmla="*/ 0 h 6858000"/>
              <a:gd name="connsiteX2" fmla="*/ 2031600 w 12192000"/>
              <a:gd name="connsiteY2" fmla="*/ 304623 h 6858000"/>
              <a:gd name="connsiteX3" fmla="*/ 2031600 w 12192000"/>
              <a:gd name="connsiteY3" fmla="*/ 425819 h 6858000"/>
              <a:gd name="connsiteX4" fmla="*/ 2031600 w 12192000"/>
              <a:gd name="connsiteY4" fmla="*/ 4660586 h 6858000"/>
              <a:gd name="connsiteX5" fmla="*/ 10160400 w 12192000"/>
              <a:gd name="connsiteY5" fmla="*/ 4660586 h 6858000"/>
              <a:gd name="connsiteX6" fmla="*/ 10160400 w 12192000"/>
              <a:gd name="connsiteY6" fmla="*/ 425819 h 6858000"/>
              <a:gd name="connsiteX7" fmla="*/ 10160400 w 12192000"/>
              <a:gd name="connsiteY7" fmla="*/ 304623 h 6858000"/>
              <a:gd name="connsiteX8" fmla="*/ 10160400 w 12192000"/>
              <a:gd name="connsiteY8" fmla="*/ 0 h 6858000"/>
              <a:gd name="connsiteX9" fmla="*/ 12192000 w 12192000"/>
              <a:gd name="connsiteY9" fmla="*/ 0 h 6858000"/>
              <a:gd name="connsiteX10" fmla="*/ 12192000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2031600" y="0"/>
                </a:lnTo>
                <a:lnTo>
                  <a:pt x="2031600" y="304623"/>
                </a:lnTo>
                <a:lnTo>
                  <a:pt x="2031600" y="425819"/>
                </a:lnTo>
                <a:lnTo>
                  <a:pt x="2031600" y="4660586"/>
                </a:lnTo>
                <a:lnTo>
                  <a:pt x="10160400" y="4660586"/>
                </a:lnTo>
                <a:lnTo>
                  <a:pt x="10160400" y="425819"/>
                </a:lnTo>
                <a:lnTo>
                  <a:pt x="10160400" y="304623"/>
                </a:lnTo>
                <a:lnTo>
                  <a:pt x="10160400" y="0"/>
                </a:ln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3" name="Text Placeholder 32">
            <a:extLst>
              <a:ext uri="{FF2B5EF4-FFF2-40B4-BE49-F238E27FC236}">
                <a16:creationId xmlns:a16="http://schemas.microsoft.com/office/drawing/2014/main" id="{3F020C69-ED5E-F94A-97D2-8608828E755F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363461" y="676344"/>
            <a:ext cx="7465079" cy="723352"/>
          </a:xfrm>
        </p:spPr>
        <p:txBody>
          <a:bodyPr>
            <a:noAutofit/>
          </a:bodyPr>
          <a:lstStyle>
            <a:lvl1pPr marL="0" indent="0" algn="ctr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14" name="Text Placeholder 32">
            <a:extLst>
              <a:ext uri="{FF2B5EF4-FFF2-40B4-BE49-F238E27FC236}">
                <a16:creationId xmlns:a16="http://schemas.microsoft.com/office/drawing/2014/main" id="{507FF297-8125-B740-A6B3-F1766B3775B1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2363461" y="1694964"/>
            <a:ext cx="7465079" cy="2654613"/>
          </a:xfrm>
        </p:spPr>
        <p:txBody>
          <a:bodyPr numCol="1" spcCol="28800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9973717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hoto 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A460BEF3-61C2-4742-AAA9-8A775E25A8B1}"/>
              </a:ext>
            </a:extLst>
          </p:cNvPr>
          <p:cNvGrpSpPr/>
          <p:nvPr userDrawn="1"/>
        </p:nvGrpSpPr>
        <p:grpSpPr>
          <a:xfrm rot="5400000">
            <a:off x="1642620" y="-686627"/>
            <a:ext cx="4845505" cy="8130745"/>
            <a:chOff x="987424" y="0"/>
            <a:chExt cx="5584826" cy="5669757"/>
          </a:xfrm>
        </p:grpSpPr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BEE93A69-EE97-8E46-B290-315304A87853}"/>
                </a:ext>
              </a:extLst>
            </p:cNvPr>
            <p:cNvSpPr/>
            <p:nvPr userDrawn="1"/>
          </p:nvSpPr>
          <p:spPr bwMode="auto">
            <a:xfrm>
              <a:off x="987424" y="215901"/>
              <a:ext cx="5584826" cy="5453856"/>
            </a:xfrm>
            <a:prstGeom prst="rect">
              <a:avLst/>
            </a:prstGeom>
            <a:solidFill>
              <a:schemeClr val="bg1"/>
            </a:solidFill>
            <a:ln w="12700" cap="flat">
              <a:noFill/>
              <a:prstDash val="solid"/>
              <a:miter lim="800000"/>
              <a:headEnd/>
              <a:tailEnd/>
            </a:ln>
            <a:effectLst/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/>
            </a:p>
          </p:txBody>
        </p:sp>
        <p:sp>
          <p:nvSpPr>
            <p:cNvPr id="20" name="Rectangle 5">
              <a:extLst>
                <a:ext uri="{FF2B5EF4-FFF2-40B4-BE49-F238E27FC236}">
                  <a16:creationId xmlns:a16="http://schemas.microsoft.com/office/drawing/2014/main" id="{9AF571A1-90AF-2040-A9E6-44B98CE9D84A}"/>
                </a:ext>
              </a:extLst>
            </p:cNvPr>
            <p:cNvSpPr/>
            <p:nvPr userDrawn="1"/>
          </p:nvSpPr>
          <p:spPr bwMode="auto">
            <a:xfrm>
              <a:off x="987424" y="0"/>
              <a:ext cx="5584826" cy="300434"/>
            </a:xfrm>
            <a:custGeom>
              <a:avLst/>
              <a:gdLst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  <a:gd name="connsiteX0" fmla="*/ 0 w 10372477"/>
                <a:gd name="connsiteY0" fmla="*/ 0 h 4977432"/>
                <a:gd name="connsiteX1" fmla="*/ 10372477 w 10372477"/>
                <a:gd name="connsiteY1" fmla="*/ 0 h 4977432"/>
                <a:gd name="connsiteX2" fmla="*/ 10372477 w 10372477"/>
                <a:gd name="connsiteY2" fmla="*/ 4977432 h 4977432"/>
                <a:gd name="connsiteX3" fmla="*/ 0 w 10372477"/>
                <a:gd name="connsiteY3" fmla="*/ 4977432 h 4977432"/>
                <a:gd name="connsiteX4" fmla="*/ 0 w 10372477"/>
                <a:gd name="connsiteY4" fmla="*/ 0 h 497743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0372477" h="4977432">
                  <a:moveTo>
                    <a:pt x="0" y="0"/>
                  </a:moveTo>
                  <a:lnTo>
                    <a:pt x="10372477" y="0"/>
                  </a:lnTo>
                  <a:lnTo>
                    <a:pt x="10372477" y="4977432"/>
                  </a:lnTo>
                  <a:lnTo>
                    <a:pt x="0" y="497743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 cstate="screen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 t="-525975" b="-525975"/>
              </a:stretch>
            </a:blipFill>
            <a:ln w="12700" cap="flat">
              <a:noFill/>
              <a:prstDash val="solid"/>
              <a:miter lim="800000"/>
              <a:headEnd/>
              <a:tailEnd/>
            </a:ln>
          </p:spPr>
          <p:txBody>
            <a:bodyPr vert="horz" wrap="square" lIns="145436" tIns="72717" rIns="145436" bIns="72717" numCol="1" rtlCol="0" anchor="t" anchorCtr="0" compatLnSpc="1">
              <a:prstTxWarp prst="textNoShape">
                <a:avLst/>
              </a:prstTxWarp>
            </a:bodyPr>
            <a:lstStyle/>
            <a:p>
              <a:pPr algn="ctr"/>
              <a:endParaRPr lang="fr-CA" sz="6926" dirty="0"/>
            </a:p>
          </p:txBody>
        </p:sp>
      </p:grp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93ABB9DF-1DB8-C14F-B6BD-AD6307C52AE0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  <a:gd name="connsiteX4" fmla="*/ 0 w 12192000"/>
              <a:gd name="connsiteY4" fmla="*/ 5801498 h 6858000"/>
              <a:gd name="connsiteX5" fmla="*/ 7699906 w 12192000"/>
              <a:gd name="connsiteY5" fmla="*/ 5801498 h 6858000"/>
              <a:gd name="connsiteX6" fmla="*/ 7821131 w 12192000"/>
              <a:gd name="connsiteY6" fmla="*/ 5801498 h 6858000"/>
              <a:gd name="connsiteX7" fmla="*/ 8130745 w 12192000"/>
              <a:gd name="connsiteY7" fmla="*/ 5801498 h 6858000"/>
              <a:gd name="connsiteX8" fmla="*/ 8130745 w 12192000"/>
              <a:gd name="connsiteY8" fmla="*/ 955993 h 6858000"/>
              <a:gd name="connsiteX9" fmla="*/ 7821131 w 12192000"/>
              <a:gd name="connsiteY9" fmla="*/ 955993 h 6858000"/>
              <a:gd name="connsiteX10" fmla="*/ 7699906 w 12192000"/>
              <a:gd name="connsiteY10" fmla="*/ 955993 h 6858000"/>
              <a:gd name="connsiteX11" fmla="*/ 0 w 12192000"/>
              <a:gd name="connsiteY11" fmla="*/ 95599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lnTo>
                  <a:pt x="0" y="5801498"/>
                </a:lnTo>
                <a:lnTo>
                  <a:pt x="7699906" y="5801498"/>
                </a:lnTo>
                <a:lnTo>
                  <a:pt x="7821131" y="5801498"/>
                </a:lnTo>
                <a:lnTo>
                  <a:pt x="8130745" y="5801498"/>
                </a:lnTo>
                <a:lnTo>
                  <a:pt x="8130745" y="955993"/>
                </a:lnTo>
                <a:lnTo>
                  <a:pt x="7821131" y="955993"/>
                </a:lnTo>
                <a:lnTo>
                  <a:pt x="7699906" y="955993"/>
                </a:lnTo>
                <a:lnTo>
                  <a:pt x="0" y="955993"/>
                </a:lnTo>
                <a:close/>
              </a:path>
            </a:pathLst>
          </a:custGeom>
          <a:solidFill>
            <a:schemeClr val="bg1">
              <a:lumMod val="85000"/>
            </a:schemeClr>
          </a:solidFill>
        </p:spPr>
        <p:txBody>
          <a:bodyPr wrap="square">
            <a:noAutofit/>
          </a:bodyPr>
          <a:lstStyle>
            <a:lvl1pPr marL="0" indent="0" algn="ctr">
              <a:buNone/>
              <a:defRPr>
                <a:solidFill>
                  <a:schemeClr val="bg1">
                    <a:lumMod val="8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4" name="Text Placeholder 32">
            <a:extLst>
              <a:ext uri="{FF2B5EF4-FFF2-40B4-BE49-F238E27FC236}">
                <a16:creationId xmlns:a16="http://schemas.microsoft.com/office/drawing/2014/main" id="{066AB797-8A89-1847-80D1-724FF4999920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640956" y="1409888"/>
            <a:ext cx="6749339" cy="808098"/>
          </a:xfrm>
        </p:spPr>
        <p:txBody>
          <a:bodyPr>
            <a:noAutofit/>
          </a:bodyPr>
          <a:lstStyle>
            <a:lvl1pPr marL="0" indent="0" algn="l">
              <a:buNone/>
              <a:defRPr sz="3600" b="1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YOUR HEADING</a:t>
            </a:r>
            <a:endParaRPr lang="en-US" dirty="0"/>
          </a:p>
        </p:txBody>
      </p:sp>
      <p:sp>
        <p:nvSpPr>
          <p:cNvPr id="26" name="Text Placeholder 32">
            <a:extLst>
              <a:ext uri="{FF2B5EF4-FFF2-40B4-BE49-F238E27FC236}">
                <a16:creationId xmlns:a16="http://schemas.microsoft.com/office/drawing/2014/main" id="{FEE3E3B2-D340-544F-9FCD-5AF1F67067B2}"/>
              </a:ext>
            </a:extLst>
          </p:cNvPr>
          <p:cNvSpPr>
            <a:spLocks noGrp="1"/>
          </p:cNvSpPr>
          <p:nvPr>
            <p:ph type="body" sz="quarter" idx="48" hasCustomPrompt="1"/>
          </p:nvPr>
        </p:nvSpPr>
        <p:spPr>
          <a:xfrm>
            <a:off x="640953" y="2428508"/>
            <a:ext cx="6749339" cy="2965622"/>
          </a:xfrm>
        </p:spPr>
        <p:txBody>
          <a:bodyPr numCol="1" spcCol="288000" anchor="t">
            <a:no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2400" b="0" i="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2pPr>
            <a:lvl3pPr marL="1219185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3pPr>
            <a:lvl4pPr marL="1828778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4pPr>
            <a:lvl5pPr marL="2438374" indent="0">
              <a:buNone/>
              <a:defRPr sz="5161">
                <a:solidFill>
                  <a:srgbClr val="011E3B"/>
                </a:solidFill>
                <a:latin typeface="Montserrat" pitchFamily="2" charset="77"/>
              </a:defRPr>
            </a:lvl5pPr>
          </a:lstStyle>
          <a:p>
            <a:pPr lvl="0"/>
            <a:r>
              <a:rPr lang="en-GB" dirty="0"/>
              <a:t>Click to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717891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2" y="365128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2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B1AE1FF-1F45-E24F-816F-7F9439E481F4}"/>
              </a:ext>
            </a:extLst>
          </p:cNvPr>
          <p:cNvSpPr/>
          <p:nvPr userDrawn="1"/>
        </p:nvSpPr>
        <p:spPr>
          <a:xfrm>
            <a:off x="10953752" y="6455249"/>
            <a:ext cx="1189619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00" b="0" i="0" u="none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21 SKILLED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9A7BE3-ADB3-6045-9800-D5B95B46CD87}"/>
              </a:ext>
            </a:extLst>
          </p:cNvPr>
          <p:cNvCxnSpPr>
            <a:cxnSpLocks/>
          </p:cNvCxnSpPr>
          <p:nvPr userDrawn="1"/>
        </p:nvCxnSpPr>
        <p:spPr>
          <a:xfrm flipV="1">
            <a:off x="11969230" y="6419863"/>
            <a:ext cx="0" cy="281607"/>
          </a:xfrm>
          <a:prstGeom prst="line">
            <a:avLst/>
          </a:prstGeom>
          <a:noFill/>
          <a:ln w="9525" cap="flat">
            <a:solidFill>
              <a:srgbClr val="AD4097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</p:spTree>
    <p:extLst>
      <p:ext uri="{BB962C8B-B14F-4D97-AF65-F5344CB8AC3E}">
        <p14:creationId xmlns:p14="http://schemas.microsoft.com/office/powerpoint/2010/main" val="4306570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736" r:id="rId2"/>
    <p:sldLayoutId id="2147483683" r:id="rId3"/>
    <p:sldLayoutId id="2147483697" r:id="rId4"/>
    <p:sldLayoutId id="2147483703" r:id="rId5"/>
    <p:sldLayoutId id="2147483700" r:id="rId6"/>
    <p:sldLayoutId id="2147483723" r:id="rId7"/>
    <p:sldLayoutId id="2147483698" r:id="rId8"/>
    <p:sldLayoutId id="2147483695" r:id="rId9"/>
    <p:sldLayoutId id="2147483702" r:id="rId10"/>
    <p:sldLayoutId id="2147483735" r:id="rId11"/>
    <p:sldLayoutId id="2147483734" r:id="rId12"/>
    <p:sldLayoutId id="2147483708" r:id="rId13"/>
    <p:sldLayoutId id="2147483733" r:id="rId14"/>
    <p:sldLayoutId id="2147483738" r:id="rId15"/>
    <p:sldLayoutId id="2147483737" r:id="rId16"/>
  </p:sldLayoutIdLst>
  <p:hf hdr="0"/>
  <p:txStyles>
    <p:titleStyle>
      <a:lvl1pPr algn="l" defTabSz="3343281" rtl="0" eaLnBrk="1" latinLnBrk="0" hangingPunct="1">
        <a:lnSpc>
          <a:spcPct val="90000"/>
        </a:lnSpc>
        <a:spcBef>
          <a:spcPct val="0"/>
        </a:spcBef>
        <a:buNone/>
        <a:defRPr sz="3870" kern="1200">
          <a:solidFill>
            <a:srgbClr val="011E3B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835822" indent="-835822" algn="l" defTabSz="3343281" rtl="0" eaLnBrk="1" latinLnBrk="0" hangingPunct="1">
        <a:lnSpc>
          <a:spcPct val="100000"/>
        </a:lnSpc>
        <a:spcBef>
          <a:spcPts val="3657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2507462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4179101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5850740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7522384" indent="-835822" algn="l" defTabSz="3343281" rtl="0" eaLnBrk="1" latinLnBrk="0" hangingPunct="1">
        <a:lnSpc>
          <a:spcPct val="100000"/>
        </a:lnSpc>
        <a:spcBef>
          <a:spcPts val="1828"/>
        </a:spcBef>
        <a:buFont typeface="Arial" panose="020B0604020202020204" pitchFamily="34" charset="0"/>
        <a:buChar char="•"/>
        <a:defRPr sz="3870" kern="1200">
          <a:solidFill>
            <a:srgbClr val="011E3B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9194022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865665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2537303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4208947" indent="-835822" algn="l" defTabSz="3343281" rtl="0" eaLnBrk="1" latinLnBrk="0" hangingPunct="1">
        <a:lnSpc>
          <a:spcPct val="90000"/>
        </a:lnSpc>
        <a:spcBef>
          <a:spcPts val="1828"/>
        </a:spcBef>
        <a:buFont typeface="Arial" panose="020B0604020202020204" pitchFamily="34" charset="0"/>
        <a:buChar char="•"/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1pPr>
      <a:lvl2pPr marL="1671639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2pPr>
      <a:lvl3pPr marL="334328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3pPr>
      <a:lvl4pPr marL="5014923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4pPr>
      <a:lvl5pPr marL="668656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5pPr>
      <a:lvl6pPr marL="8358202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6pPr>
      <a:lvl7pPr marL="10029841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7pPr>
      <a:lvl8pPr marL="11701485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8pPr>
      <a:lvl9pPr marL="13373124" algn="l" defTabSz="3343281" rtl="0" eaLnBrk="1" latinLnBrk="0" hangingPunct="1">
        <a:defRPr sz="65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jpg"/><Relationship Id="rId5" Type="http://schemas.openxmlformats.org/officeDocument/2006/relationships/hyperlink" Target="https://be21skilled.eu/resources/" TargetMode="External"/><Relationship Id="rId4" Type="http://schemas.openxmlformats.org/officeDocument/2006/relationships/image" Target="../media/image26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hyperlink" Target="https://www.oecd.org/education/2030/learning-framework-2030.htm/" TargetMode="Externa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31.sv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4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4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e21skilled.eu/" TargetMode="External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3.jp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47.sv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9.sv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A7A2DD6-DCD8-233D-2B01-86094F9548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-1099965" y="4251815"/>
            <a:ext cx="3803445" cy="624849"/>
          </a:xfrm>
        </p:spPr>
        <p:txBody>
          <a:bodyPr/>
          <a:lstStyle/>
          <a:p>
            <a:pPr algn="l" rtl="0"/>
            <a:r>
              <a:rPr lang="en-US" sz="3400" dirty="0"/>
              <a:t>www.</a:t>
            </a:r>
            <a:r>
              <a:rPr lang="en-US" sz="3400" b="1" dirty="0"/>
              <a:t>be21skilled</a:t>
            </a:r>
            <a:r>
              <a:rPr lang="en-US" sz="3400" dirty="0"/>
              <a:t>.eu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1DB12-F7FD-5442-9AD5-321562BAB2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5738" y="11444288"/>
            <a:ext cx="576262" cy="430212"/>
          </a:xfrm>
          <a:prstGeom prst="rect">
            <a:avLst/>
          </a:prstGeom>
        </p:spPr>
        <p:txBody>
          <a:bodyPr/>
          <a:lstStyle/>
          <a:p>
            <a:fld id="{CB2079F2-58AF-ED44-82D7-E04B2F6FD686}" type="slidenum">
              <a:rPr lang="en-US" smtClean="0"/>
              <a:pPr algn="l" rtl="0"/>
              <a:t>1</a:t>
            </a:fld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67F1653-5E28-2EEE-B24E-1DA6878F686B}"/>
              </a:ext>
            </a:extLst>
          </p:cNvPr>
          <p:cNvSpPr txBox="1">
            <a:spLocks/>
          </p:cNvSpPr>
          <p:nvPr/>
        </p:nvSpPr>
        <p:spPr>
          <a:xfrm>
            <a:off x="1996036" y="2989574"/>
            <a:ext cx="4645654" cy="842867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sr-Cyrl-RS" b="1" dirty="0">
                <a:solidFill>
                  <a:schemeClr val="bg1"/>
                </a:solidFill>
              </a:rPr>
              <a:t>ВЕШТИНЕ ЗА 21. ВЕК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E0DF6BD4-E3C3-0E89-0CF6-E683BE63AE7E}"/>
              </a:ext>
            </a:extLst>
          </p:cNvPr>
          <p:cNvSpPr txBox="1">
            <a:spLocks/>
          </p:cNvSpPr>
          <p:nvPr/>
        </p:nvSpPr>
        <p:spPr>
          <a:xfrm>
            <a:off x="1996036" y="3951781"/>
            <a:ext cx="3628015" cy="842867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b="1" dirty="0">
                <a:solidFill>
                  <a:schemeClr val="bg1"/>
                </a:solidFill>
              </a:rPr>
              <a:t>УКРАТКО</a:t>
            </a:r>
          </a:p>
        </p:txBody>
      </p:sp>
      <p:sp>
        <p:nvSpPr>
          <p:cNvPr id="4" name="Text Placeholder 7">
            <a:extLst>
              <a:ext uri="{FF2B5EF4-FFF2-40B4-BE49-F238E27FC236}">
                <a16:creationId xmlns:a16="http://schemas.microsoft.com/office/drawing/2014/main" id="{1F8786DD-7D7D-20A0-65C8-9EB986ADDC5C}"/>
              </a:ext>
            </a:extLst>
          </p:cNvPr>
          <p:cNvSpPr txBox="1">
            <a:spLocks/>
          </p:cNvSpPr>
          <p:nvPr/>
        </p:nvSpPr>
        <p:spPr>
          <a:xfrm>
            <a:off x="1996036" y="2027367"/>
            <a:ext cx="3628015" cy="842867"/>
          </a:xfrm>
          <a:prstGeom prst="rect">
            <a:avLst/>
          </a:prstGeom>
          <a:solidFill>
            <a:srgbClr val="8A2061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b="1" dirty="0">
                <a:solidFill>
                  <a:schemeClr val="bg1"/>
                </a:solidFill>
              </a:rPr>
              <a:t>МОДУЛ 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20433B1-71D7-F83E-6081-63DA8A3A9B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18" y="5830930"/>
            <a:ext cx="5568578" cy="73270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749E2888-F3E3-A934-BD54-42A6D7253C66}"/>
              </a:ext>
            </a:extLst>
          </p:cNvPr>
          <p:cNvSpPr txBox="1"/>
          <p:nvPr/>
        </p:nvSpPr>
        <p:spPr>
          <a:xfrm>
            <a:off x="1996036" y="898989"/>
            <a:ext cx="3499329" cy="1015663"/>
          </a:xfrm>
          <a:prstGeom prst="rect">
            <a:avLst/>
          </a:prstGeom>
          <a:solidFill>
            <a:srgbClr val="186BA8"/>
          </a:solidFill>
        </p:spPr>
        <p:txBody>
          <a:bodyPr wrap="square">
            <a:spAutoFit/>
          </a:bodyPr>
          <a:lstStyle/>
          <a:p>
            <a:pPr algn="l" rtl="0"/>
            <a:r>
              <a:rPr lang="sr-Latn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SKILLED</a:t>
            </a:r>
            <a:r>
              <a:rPr lang="en-GB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 – ПРОГРАМ ОСНАЖИВАЊА НАСТАВНИКА/</a:t>
            </a:r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ПРОФЕСОРА</a:t>
            </a:r>
            <a:endParaRPr lang="en-IE" sz="20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5624051" y="5926015"/>
            <a:ext cx="41178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Подршка Европске комисије </a:t>
            </a:r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изради ове публикације не представља одобравање садржаја који је само став аутора и Комисија се не може сматрати одговорном за било какву употребу информација садржаних у публикацији.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000" b="1" dirty="0"/>
          </a:p>
        </p:txBody>
      </p:sp>
      <p:sp>
        <p:nvSpPr>
          <p:cNvPr id="11" name="TextBox 10"/>
          <p:cNvSpPr txBox="1"/>
          <p:nvPr/>
        </p:nvSpPr>
        <p:spPr>
          <a:xfrm>
            <a:off x="10441858" y="6037006"/>
            <a:ext cx="1307649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Финансира </a:t>
            </a:r>
          </a:p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Европска унија</a:t>
            </a: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7758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10</a:t>
            </a:fld>
            <a:endParaRPr lang="en-US" sz="1291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109106" y="736612"/>
            <a:ext cx="8559799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Процес дефинисања </a:t>
            </a:r>
            <a:r>
              <a:rPr lang="en-US" dirty="0" err="1">
                <a:solidFill>
                  <a:schemeClr val="bg1"/>
                </a:solidFill>
              </a:rPr>
              <a:t>вештина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r-Cyrl-RS" dirty="0">
                <a:solidFill>
                  <a:schemeClr val="bg1"/>
                </a:solidFill>
              </a:rPr>
              <a:t>за </a:t>
            </a:r>
            <a:r>
              <a:rPr lang="en-US" dirty="0">
                <a:solidFill>
                  <a:schemeClr val="bg1"/>
                </a:solidFill>
              </a:rPr>
              <a:t>21. </a:t>
            </a:r>
            <a:r>
              <a:rPr lang="en-US" dirty="0" err="1">
                <a:solidFill>
                  <a:schemeClr val="bg1"/>
                </a:solidFill>
              </a:rPr>
              <a:t>век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D2F5603-047A-EB61-BA76-8C274BF176D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82236" y="1762585"/>
            <a:ext cx="7186669" cy="509322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891855" y="6273225"/>
            <a:ext cx="4777050" cy="584775"/>
          </a:xfrm>
          <a:prstGeom prst="rect">
            <a:avLst/>
          </a:prstGeom>
          <a:solidFill>
            <a:srgbClr val="55C4C9"/>
          </a:solidFill>
        </p:spPr>
        <p:txBody>
          <a:bodyPr wrap="square" rtlCol="0">
            <a:spAutoFit/>
          </a:bodyPr>
          <a:lstStyle/>
          <a:p>
            <a:pPr algn="r"/>
            <a:r>
              <a:rPr lang="sr-Cyrl-R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Кликните овде ако желите да се укључите у програм „</a:t>
            </a:r>
            <a:r>
              <a:rPr lang="en-US" sz="16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Be21Skilled”</a:t>
            </a:r>
          </a:p>
        </p:txBody>
      </p:sp>
    </p:spTree>
    <p:extLst>
      <p:ext uri="{BB962C8B-B14F-4D97-AF65-F5344CB8AC3E}">
        <p14:creationId xmlns:p14="http://schemas.microsoft.com/office/powerpoint/2010/main" val="333725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11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61006" y="213184"/>
            <a:ext cx="10279511" cy="5189591"/>
          </a:xfrm>
        </p:spPr>
        <p:txBody>
          <a:bodyPr/>
          <a:lstStyle/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en-GB" sz="2400" b="1" dirty="0"/>
              <a:t>ГРАД</a:t>
            </a:r>
            <a:r>
              <a:rPr lang="sr-Cyrl-RS" sz="2400" b="1" dirty="0"/>
              <a:t>ИМО</a:t>
            </a:r>
            <a:r>
              <a:rPr lang="en-GB" sz="2400" b="1" dirty="0"/>
              <a:t> НА ЧВРСТОМ ТЕМЕЉУ</a:t>
            </a:r>
          </a:p>
          <a:p>
            <a:pPr marL="226695" algn="just">
              <a:spcBef>
                <a:spcPts val="1400"/>
              </a:spcBef>
              <a:spcAft>
                <a:spcPts val="600"/>
              </a:spcAft>
            </a:pPr>
            <a:r>
              <a:rPr lang="en-GB" sz="2400" dirty="0" err="1"/>
              <a:t>Дефинисање</a:t>
            </a:r>
            <a:r>
              <a:rPr lang="en-GB" sz="2400" dirty="0"/>
              <a:t> </a:t>
            </a:r>
            <a:r>
              <a:rPr lang="sr-Cyrl-RS" sz="2400" dirty="0"/>
              <a:t>вештина за 21. век</a:t>
            </a:r>
            <a:r>
              <a:rPr lang="en-GB" sz="2400" dirty="0"/>
              <a:t> </a:t>
            </a:r>
            <a:r>
              <a:rPr lang="en-GB" sz="2400" dirty="0" err="1"/>
              <a:t>је</a:t>
            </a:r>
            <a:r>
              <a:rPr lang="en-GB" sz="2400" dirty="0"/>
              <a:t> </a:t>
            </a:r>
            <a:r>
              <a:rPr lang="sr-Cyrl-RS" sz="2400" dirty="0"/>
              <a:t> </a:t>
            </a:r>
            <a:r>
              <a:rPr lang="en-GB" sz="2400" dirty="0" err="1"/>
              <a:t>био</a:t>
            </a:r>
            <a:r>
              <a:rPr lang="en-GB" sz="2400" dirty="0"/>
              <a:t> </a:t>
            </a:r>
            <a:r>
              <a:rPr lang="en-GB" sz="2400" dirty="0" err="1"/>
              <a:t>задатак</a:t>
            </a:r>
            <a:r>
              <a:rPr lang="en-GB" sz="2400" dirty="0"/>
              <a:t> који </a:t>
            </a:r>
            <a:r>
              <a:rPr lang="en-GB" sz="2400" dirty="0" err="1"/>
              <a:t>је</a:t>
            </a:r>
            <a:r>
              <a:rPr lang="en-GB" sz="2400" dirty="0"/>
              <a:t> </a:t>
            </a:r>
            <a:r>
              <a:rPr lang="en-GB" sz="2400" dirty="0" err="1"/>
              <a:t>наш</a:t>
            </a:r>
            <a:r>
              <a:rPr lang="sr-Cyrl-RS" sz="2400" dirty="0"/>
              <a:t> </a:t>
            </a:r>
            <a:r>
              <a:rPr lang="en-GB" sz="2400" dirty="0"/>
              <a:t>ЕУ </a:t>
            </a:r>
            <a:r>
              <a:rPr lang="en-GB" sz="2400" dirty="0" err="1"/>
              <a:t>конзорцијум</a:t>
            </a:r>
            <a:r>
              <a:rPr lang="en-GB" sz="2400" dirty="0"/>
              <a:t> </a:t>
            </a:r>
            <a:r>
              <a:rPr lang="en-GB" sz="2400" dirty="0" err="1"/>
              <a:t>схватио</a:t>
            </a:r>
            <a:r>
              <a:rPr lang="en-GB" sz="2400" dirty="0"/>
              <a:t> веома озбиљно. Осим академског истраживања и политике, било је мало тога да се протумачи како се такве вештине могу пренети на ниво учионице.</a:t>
            </a: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en-GB" sz="2400" dirty="0"/>
              <a:t>Као што ћемо касније видети у Модулу 3, регионални савети вештина су успостављени у сваком партнерском региону да би </a:t>
            </a:r>
            <a:r>
              <a:rPr lang="en-GB" sz="2400" dirty="0" err="1"/>
              <a:t>обезбедили</a:t>
            </a:r>
            <a:r>
              <a:rPr lang="en-GB" sz="2400" dirty="0"/>
              <a:t> </a:t>
            </a:r>
            <a:r>
              <a:rPr lang="sr-Cyrl-RS" sz="2400" dirty="0"/>
              <a:t>основе</a:t>
            </a:r>
            <a:r>
              <a:rPr lang="en-GB" sz="2400" dirty="0"/>
              <a:t> за цео пројекат. </a:t>
            </a:r>
            <a:r>
              <a:rPr lang="en-GB" sz="2400" dirty="0" err="1"/>
              <a:t>Сваки</a:t>
            </a:r>
            <a:r>
              <a:rPr lang="en-GB" sz="2400" dirty="0"/>
              <a:t> </a:t>
            </a:r>
            <a:r>
              <a:rPr lang="en-GB" sz="2400" dirty="0" err="1"/>
              <a:t>савет</a:t>
            </a:r>
            <a:r>
              <a:rPr lang="sr-Cyrl-RS" sz="2400" dirty="0"/>
              <a:t>/веће</a:t>
            </a:r>
            <a:r>
              <a:rPr lang="en-GB" sz="2400" dirty="0"/>
              <a:t> (Летонија и Србија) се састојао од релевантних актера из свог </a:t>
            </a:r>
            <a:r>
              <a:rPr lang="en-GB" sz="2400" dirty="0" err="1"/>
              <a:t>региона</a:t>
            </a:r>
            <a:r>
              <a:rPr lang="en-GB" sz="2400" dirty="0"/>
              <a:t> (</a:t>
            </a:r>
            <a:r>
              <a:rPr lang="sr-Cyrl-RS" sz="2400" dirty="0"/>
              <a:t>професори у</a:t>
            </a:r>
            <a:r>
              <a:rPr lang="en-GB" sz="2400" dirty="0"/>
              <a:t> </a:t>
            </a:r>
            <a:r>
              <a:rPr lang="en-GB" sz="2400" dirty="0" err="1"/>
              <a:t>високо</a:t>
            </a:r>
            <a:r>
              <a:rPr lang="sr-Cyrl-RS" sz="2400" dirty="0"/>
              <a:t>м</a:t>
            </a:r>
            <a:r>
              <a:rPr lang="en-GB" sz="2400" dirty="0"/>
              <a:t> </a:t>
            </a:r>
            <a:r>
              <a:rPr lang="en-GB" sz="2400" dirty="0" err="1"/>
              <a:t>образовањ</a:t>
            </a:r>
            <a:r>
              <a:rPr lang="sr-Cyrl-RS" sz="2400" dirty="0"/>
              <a:t>у</a:t>
            </a:r>
            <a:r>
              <a:rPr lang="en-GB" sz="2400" dirty="0"/>
              <a:t>, </a:t>
            </a:r>
            <a:r>
              <a:rPr lang="en-GB" sz="2400" dirty="0" err="1"/>
              <a:t>представници</a:t>
            </a:r>
            <a:r>
              <a:rPr lang="en-GB" sz="2400" dirty="0"/>
              <a:t> </a:t>
            </a:r>
            <a:r>
              <a:rPr lang="sr-Cyrl-RS" sz="2400" dirty="0"/>
              <a:t>привреде</a:t>
            </a:r>
            <a:r>
              <a:rPr lang="en-GB" sz="2400" dirty="0"/>
              <a:t> и невладиних организација, представници владе и студенти, а посебно жене лидери).</a:t>
            </a: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en-GB" sz="2400" dirty="0"/>
              <a:t>Заједно са пројектним партнерима, ови савети </a:t>
            </a:r>
            <a:r>
              <a:rPr lang="en-GB" sz="2400" dirty="0" err="1"/>
              <a:t>су</a:t>
            </a:r>
            <a:r>
              <a:rPr lang="en-GB" sz="2400" dirty="0"/>
              <a:t> </a:t>
            </a:r>
            <a:r>
              <a:rPr lang="en-GB" sz="2400" dirty="0" err="1"/>
              <a:t>били</a:t>
            </a:r>
            <a:r>
              <a:rPr lang="sr-Cyrl-RS" sz="2400" dirty="0"/>
              <a:t> од велике важности на путу ка </a:t>
            </a:r>
            <a:r>
              <a:rPr lang="en-GB" sz="2400" dirty="0" err="1"/>
              <a:t>дефини</a:t>
            </a:r>
            <a:r>
              <a:rPr lang="sr-Cyrl-RS" sz="2400" dirty="0"/>
              <a:t>сању</a:t>
            </a:r>
            <a:r>
              <a:rPr lang="en-GB" sz="2400" dirty="0"/>
              <a:t> </a:t>
            </a:r>
            <a:r>
              <a:rPr lang="sr-Cyrl-RS" sz="2400" dirty="0"/>
              <a:t>вештина за 21. век</a:t>
            </a:r>
            <a:r>
              <a:rPr lang="en-GB" sz="2400" dirty="0"/>
              <a:t>.</a:t>
            </a: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en-GB" sz="2400" dirty="0"/>
              <a:t>Хајде да сумирамо тај процес.</a:t>
            </a: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400" dirty="0"/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400" dirty="0"/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400" dirty="0">
              <a:solidFill>
                <a:srgbClr val="404040"/>
              </a:solidFill>
              <a:latin typeface="Source Sans Pro" panose="020B0503030403020204" pitchFamily="34" charset="0"/>
            </a:endParaRP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2201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12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911279" y="53164"/>
            <a:ext cx="10279511" cy="5189591"/>
          </a:xfrm>
        </p:spPr>
        <p:txBody>
          <a:bodyPr/>
          <a:lstStyle/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r>
              <a:rPr lang="en-US" sz="2400" b="1" dirty="0"/>
              <a:t>1. </a:t>
            </a:r>
            <a:r>
              <a:rPr lang="sr-Cyrl-RS" sz="2400" b="1" dirty="0"/>
              <a:t>„</a:t>
            </a:r>
            <a:r>
              <a:rPr lang="en-US" sz="2400" b="1" dirty="0"/>
              <a:t>BE 21 SKILLED” </a:t>
            </a:r>
            <a:r>
              <a:rPr lang="sr-Cyrl-RS" sz="2400" b="1" dirty="0"/>
              <a:t>РЕСУРСИ ЗА ВЕШТИНЕ</a:t>
            </a:r>
            <a:endParaRPr lang="en-US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AA52FD2-C2BF-98F7-E6F8-4575D5B2F8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3487" y="753207"/>
            <a:ext cx="3461925" cy="480294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9E8350-B5CF-340A-B921-9E823D1B28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8356" y="805940"/>
            <a:ext cx="3439706" cy="481177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9D2BB0C-35B0-1CA1-6E94-1659546FFD69}"/>
              </a:ext>
            </a:extLst>
          </p:cNvPr>
          <p:cNvSpPr txBox="1"/>
          <p:nvPr/>
        </p:nvSpPr>
        <p:spPr>
          <a:xfrm>
            <a:off x="1565910" y="6000750"/>
            <a:ext cx="9201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ДОСТУПНО НА</a:t>
            </a:r>
            <a:r>
              <a:rPr lang="sr-Cyrl-RS" sz="2400" b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b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https://be21skilled.eu/resources/</a:t>
            </a:r>
            <a:r>
              <a:rPr lang="en-GB" sz="2400" b="1" dirty="0">
                <a:solidFill>
                  <a:srgbClr val="60A9DD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E" sz="2400" b="1" dirty="0">
              <a:solidFill>
                <a:srgbClr val="60A9DD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761BE90-CB43-C083-AFD6-6824029777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564" y="849464"/>
            <a:ext cx="3425229" cy="4709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4843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13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61006" y="213184"/>
            <a:ext cx="10279511" cy="5189591"/>
          </a:xfrm>
        </p:spPr>
        <p:txBody>
          <a:bodyPr/>
          <a:lstStyle/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sr-Cyrl-RS" sz="2000" b="1" dirty="0"/>
              <a:t>НЕКОЛИКО РЕЧИ </a:t>
            </a:r>
            <a:r>
              <a:rPr lang="en-US" sz="2000" b="1" dirty="0"/>
              <a:t>O </a:t>
            </a:r>
            <a:r>
              <a:rPr lang="en-GB" sz="2000" b="1" dirty="0"/>
              <a:t>КЉУЧН</a:t>
            </a:r>
            <a:r>
              <a:rPr lang="sr-Cyrl-RS" sz="2000" b="1" dirty="0"/>
              <a:t>ИМ </a:t>
            </a:r>
            <a:r>
              <a:rPr lang="en-GB" sz="2000" b="1" dirty="0"/>
              <a:t>ИСТРАЖИВАЊ</a:t>
            </a:r>
            <a:r>
              <a:rPr lang="sr-Cyrl-RS" sz="2000" b="1" dirty="0"/>
              <a:t>ИМА КОЈИМА СМО СЕ ВОДИЛИ</a:t>
            </a:r>
            <a:endParaRPr lang="en-GB" sz="2000" b="1" dirty="0"/>
          </a:p>
          <a:p>
            <a:pPr marL="226695" algn="just">
              <a:spcBef>
                <a:spcPts val="1400"/>
              </a:spcBef>
              <a:spcAft>
                <a:spcPts val="600"/>
              </a:spcAft>
            </a:pPr>
            <a:r>
              <a:rPr lang="en-GB" sz="2000" b="1" dirty="0" err="1">
                <a:solidFill>
                  <a:srgbClr val="8A2061"/>
                </a:solidFill>
              </a:rPr>
              <a:t>Основни</a:t>
            </a:r>
            <a:r>
              <a:rPr lang="en-GB" sz="2000" b="1" dirty="0">
                <a:solidFill>
                  <a:srgbClr val="8A2061"/>
                </a:solidFill>
              </a:rPr>
              <a:t> </a:t>
            </a:r>
            <a:r>
              <a:rPr lang="en-GB" sz="2000" b="1" dirty="0" err="1">
                <a:solidFill>
                  <a:srgbClr val="8A2061"/>
                </a:solidFill>
              </a:rPr>
              <a:t>извештај</a:t>
            </a:r>
            <a:r>
              <a:rPr lang="en-GB" sz="2000" b="1" dirty="0">
                <a:solidFill>
                  <a:srgbClr val="8A2061"/>
                </a:solidFill>
              </a:rPr>
              <a:t>:</a:t>
            </a:r>
            <a:r>
              <a:rPr lang="sr-Cyrl-RS" sz="2000" b="1" dirty="0">
                <a:solidFill>
                  <a:srgbClr val="8A2061"/>
                </a:solidFill>
              </a:rPr>
              <a:t> П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представља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 основу за прве активности 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пројекта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sr-Cyrl-RS" sz="2000" b="0" i="0" dirty="0">
                <a:effectLst/>
                <a:latin typeface="Source Sans Pro" panose="020B0503030403020204" pitchFamily="34" charset="0"/>
              </a:rPr>
              <a:t>„</a:t>
            </a:r>
            <a:r>
              <a:rPr lang="en-GB" sz="2000" dirty="0">
                <a:latin typeface="Source Sans Pro" panose="020B0503030403020204" pitchFamily="34" charset="0"/>
              </a:rPr>
              <a:t>BE-21-SKILLED” 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и консултације 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са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sr-Cyrl-RS" sz="2000" b="0" i="0" dirty="0">
                <a:effectLst/>
                <a:latin typeface="Source Sans Pro" panose="020B0503030403020204" pitchFamily="34" charset="0"/>
              </a:rPr>
              <a:t>екстерним 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партнерима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 укљученим у Регионалне савете за вештине.</a:t>
            </a:r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arenR"/>
            </a:pPr>
            <a:r>
              <a:rPr lang="en-GB" sz="2000" b="1" dirty="0">
                <a:latin typeface="Source Sans Pro" panose="020B0503030403020204" pitchFamily="34" charset="0"/>
              </a:rPr>
              <a:t>ПОСТОЈЕЋИ ОКВИРИ ВЕШТИНА </a:t>
            </a:r>
            <a:r>
              <a:rPr lang="sr-Cyrl-RS" sz="2000" b="1" dirty="0">
                <a:latin typeface="Source Sans Pro" panose="020B0503030403020204" pitchFamily="34" charset="0"/>
              </a:rPr>
              <a:t>ЗА </a:t>
            </a:r>
            <a:r>
              <a:rPr lang="en-GB" sz="2000" b="1" dirty="0">
                <a:latin typeface="Source Sans Pro" panose="020B0503030403020204" pitchFamily="34" charset="0"/>
              </a:rPr>
              <a:t>21. ВЕК</a:t>
            </a:r>
            <a:r>
              <a:rPr lang="sr-Cyrl-RS" sz="2000" b="1" dirty="0">
                <a:latin typeface="Source Sans Pro" panose="020B0503030403020204" pitchFamily="34" charset="0"/>
              </a:rPr>
              <a:t> </a:t>
            </a:r>
            <a:r>
              <a:rPr lang="en-GB" sz="2000" dirty="0">
                <a:latin typeface="Source Sans Pro" panose="020B0503030403020204" pitchFamily="34" charset="0"/>
              </a:rPr>
              <a:t>–</a:t>
            </a:r>
            <a:r>
              <a:rPr lang="sr-Cyrl-RS" sz="2000" dirty="0">
                <a:latin typeface="Source Sans Pro" panose="020B0503030403020204" pitchFamily="34" charset="0"/>
              </a:rPr>
              <a:t> 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резимира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 статус кво о 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вештинама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sr-Cyrl-RS" sz="2000" b="0" i="0" dirty="0">
                <a:effectLst/>
                <a:latin typeface="Source Sans Pro" panose="020B0503030403020204" pitchFamily="34" charset="0"/>
              </a:rPr>
              <a:t>за 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21. 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век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, на основу обима и 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резултата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 истраживања и мета-анализе 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међународног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 </a:t>
            </a:r>
            <a:r>
              <a:rPr lang="en-GB" sz="2000" b="0" i="0" dirty="0" err="1">
                <a:effectLst/>
                <a:latin typeface="Source Sans Pro" panose="020B0503030403020204" pitchFamily="34" charset="0"/>
              </a:rPr>
              <a:t>оквира</a:t>
            </a:r>
            <a:r>
              <a:rPr lang="sr-Cyrl-RS" sz="2000" b="0" i="0" dirty="0">
                <a:effectLst/>
                <a:latin typeface="Source Sans Pro" panose="020B0503030403020204" pitchFamily="34" charset="0"/>
              </a:rPr>
              <a:t> хза вештине за 21. век</a:t>
            </a:r>
            <a:r>
              <a:rPr lang="en-GB" sz="2000" b="0" i="0" dirty="0">
                <a:effectLst/>
                <a:latin typeface="Source Sans Pro" panose="020B0503030403020204" pitchFamily="34" charset="0"/>
              </a:rPr>
              <a:t>, укључујући</a:t>
            </a:r>
          </a:p>
          <a:p>
            <a:pPr marL="1257300" indent="-365125" algn="just" rtl="0">
              <a:spcBef>
                <a:spcPts val="1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Source Sans Pro" panose="020B0503030403020204" pitchFamily="34" charset="0"/>
              </a:rPr>
              <a:t>Оквир</a:t>
            </a:r>
            <a:r>
              <a:rPr lang="en-GB" sz="2000" dirty="0">
                <a:latin typeface="Source Sans Pro" panose="020B0503030403020204" pitchFamily="34" charset="0"/>
              </a:rPr>
              <a:t> </a:t>
            </a:r>
            <a:r>
              <a:rPr lang="sr-Cyrl-RS" sz="2000" dirty="0">
                <a:latin typeface="Source Sans Pro" panose="020B0503030403020204" pitchFamily="34" charset="0"/>
              </a:rPr>
              <a:t>за образовање </a:t>
            </a:r>
            <a:r>
              <a:rPr lang="en-GB" sz="2000" dirty="0">
                <a:latin typeface="Source Sans Pro" panose="020B0503030403020204" pitchFamily="34" charset="0"/>
              </a:rPr>
              <a:t>ОЕЦД-а 2030</a:t>
            </a:r>
            <a:r>
              <a:rPr lang="sr-Cyrl-RS" sz="2000" dirty="0">
                <a:latin typeface="Source Sans Pro" panose="020B0503030403020204" pitchFamily="34" charset="0"/>
              </a:rPr>
              <a:t>.</a:t>
            </a:r>
            <a:endParaRPr lang="en-GB" sz="2000" dirty="0">
              <a:latin typeface="Source Sans Pro" panose="020B0503030403020204" pitchFamily="34" charset="0"/>
            </a:endParaRPr>
          </a:p>
          <a:p>
            <a:pPr marL="1257300" indent="-365125" algn="just">
              <a:spcBef>
                <a:spcPts val="1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2000" dirty="0">
                <a:latin typeface="Source Sans Pro" panose="020B0503030403020204" pitchFamily="34" charset="0"/>
              </a:rPr>
              <a:t>Заједничка „</a:t>
            </a:r>
            <a:r>
              <a:rPr lang="en-GB" sz="2000" dirty="0" err="1">
                <a:latin typeface="Source Sans Pro" panose="020B0503030403020204" pitchFamily="34" charset="0"/>
              </a:rPr>
              <a:t>Cedefop-Eurofound</a:t>
            </a:r>
            <a:r>
              <a:rPr lang="en-US" sz="2000" dirty="0">
                <a:latin typeface="Source Sans Pro" panose="020B0503030403020204" pitchFamily="34" charset="0"/>
              </a:rPr>
              <a:t>”</a:t>
            </a:r>
            <a:r>
              <a:rPr lang="sr-Cyrl-RS" sz="2000" dirty="0">
                <a:latin typeface="Source Sans Pro" panose="020B0503030403020204" pitchFamily="34" charset="0"/>
              </a:rPr>
              <a:t> п</a:t>
            </a:r>
            <a:r>
              <a:rPr lang="en-GB" sz="2000" dirty="0" err="1">
                <a:latin typeface="Source Sans Pro" panose="020B0503030403020204" pitchFamily="34" charset="0"/>
              </a:rPr>
              <a:t>убликација</a:t>
            </a:r>
            <a:r>
              <a:rPr lang="en-GB" sz="2000" dirty="0">
                <a:latin typeface="Source Sans Pro" panose="020B0503030403020204" pitchFamily="34" charset="0"/>
              </a:rPr>
              <a:t> о прогнози вештина </a:t>
            </a:r>
            <a:r>
              <a:rPr lang="en-GB" sz="2000" dirty="0" err="1">
                <a:latin typeface="Source Sans Pro" panose="020B0503030403020204" pitchFamily="34" charset="0"/>
              </a:rPr>
              <a:t>до</a:t>
            </a:r>
            <a:r>
              <a:rPr lang="en-GB" sz="2000" dirty="0">
                <a:latin typeface="Source Sans Pro" panose="020B0503030403020204" pitchFamily="34" charset="0"/>
              </a:rPr>
              <a:t> 2030</a:t>
            </a:r>
            <a:r>
              <a:rPr lang="sr-Cyrl-RS" sz="2000" dirty="0">
                <a:latin typeface="Source Sans Pro" panose="020B0503030403020204" pitchFamily="34" charset="0"/>
              </a:rPr>
              <a:t>.</a:t>
            </a:r>
            <a:endParaRPr lang="en-GB" sz="2000" dirty="0">
              <a:latin typeface="Source Sans Pro" panose="020B0503030403020204" pitchFamily="34" charset="0"/>
            </a:endParaRPr>
          </a:p>
          <a:p>
            <a:pPr marL="1257300" indent="-365125" algn="just">
              <a:spcBef>
                <a:spcPts val="1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sr-Cyrl-RS" sz="2000" dirty="0">
                <a:latin typeface="Source Sans Pro" panose="020B0503030403020204" pitchFamily="34" charset="0"/>
              </a:rPr>
              <a:t>„</a:t>
            </a:r>
            <a:r>
              <a:rPr lang="en-GB" sz="2000" dirty="0">
                <a:latin typeface="Source Sans Pro" panose="020B0503030403020204" pitchFamily="34" charset="0"/>
              </a:rPr>
              <a:t>EU </a:t>
            </a:r>
            <a:r>
              <a:rPr lang="en-GB" sz="2000" dirty="0" err="1">
                <a:latin typeface="Source Sans Pro" panose="020B0503030403020204" pitchFamily="34" charset="0"/>
              </a:rPr>
              <a:t>EntreComp</a:t>
            </a:r>
            <a:r>
              <a:rPr lang="en-US" sz="2000" dirty="0">
                <a:latin typeface="Source Sans Pro" panose="020B0503030403020204" pitchFamily="34" charset="0"/>
              </a:rPr>
              <a:t>”</a:t>
            </a:r>
            <a:r>
              <a:rPr lang="en-GB" sz="2000" dirty="0">
                <a:latin typeface="Source Sans Pro" panose="020B0503030403020204" pitchFamily="34" charset="0"/>
              </a:rPr>
              <a:t>, </a:t>
            </a:r>
            <a:r>
              <a:rPr lang="sr-Cyrl-RS" sz="2000" dirty="0">
                <a:latin typeface="Source Sans Pro" panose="020B0503030403020204" pitchFamily="34" charset="0"/>
              </a:rPr>
              <a:t>„</a:t>
            </a:r>
            <a:r>
              <a:rPr lang="en-GB" sz="2000" dirty="0" err="1">
                <a:latin typeface="Source Sans Pro" panose="020B0503030403020204" pitchFamily="34" charset="0"/>
              </a:rPr>
              <a:t>GreenComp</a:t>
            </a:r>
            <a:r>
              <a:rPr lang="sr-Cyrl-RS" sz="2000" dirty="0">
                <a:latin typeface="Source Sans Pro" panose="020B0503030403020204" pitchFamily="34" charset="0"/>
              </a:rPr>
              <a:t>“</a:t>
            </a:r>
            <a:r>
              <a:rPr lang="en-GB" sz="2000" dirty="0">
                <a:latin typeface="Source Sans Pro" panose="020B0503030403020204" pitchFamily="34" charset="0"/>
              </a:rPr>
              <a:t>, </a:t>
            </a:r>
            <a:r>
              <a:rPr lang="sr-Cyrl-RS" sz="2000" dirty="0">
                <a:latin typeface="Source Sans Pro" panose="020B0503030403020204" pitchFamily="34" charset="0"/>
              </a:rPr>
              <a:t>„</a:t>
            </a:r>
            <a:r>
              <a:rPr lang="en-GB" sz="2000" dirty="0" err="1">
                <a:latin typeface="Source Sans Pro" panose="020B0503030403020204" pitchFamily="34" charset="0"/>
              </a:rPr>
              <a:t>DigComp</a:t>
            </a:r>
            <a:r>
              <a:rPr lang="en-US" sz="2000" dirty="0">
                <a:latin typeface="Source Sans Pro" panose="020B0503030403020204" pitchFamily="34" charset="0"/>
              </a:rPr>
              <a:t>”</a:t>
            </a:r>
            <a:r>
              <a:rPr lang="en-GB" sz="2000" dirty="0">
                <a:latin typeface="Source Sans Pro" panose="020B0503030403020204" pitchFamily="34" charset="0"/>
              </a:rPr>
              <a:t> </a:t>
            </a:r>
            <a:r>
              <a:rPr lang="sr-Cyrl-RS" sz="2000" dirty="0">
                <a:latin typeface="Source Sans Pro" panose="020B0503030403020204" pitchFamily="34" charset="0"/>
              </a:rPr>
              <a:t>и</a:t>
            </a:r>
            <a:r>
              <a:rPr lang="en-GB" sz="2000" dirty="0">
                <a:latin typeface="Source Sans Pro" panose="020B0503030403020204" pitchFamily="34" charset="0"/>
              </a:rPr>
              <a:t> </a:t>
            </a:r>
            <a:r>
              <a:rPr lang="sr-Cyrl-RS" sz="2000" dirty="0">
                <a:latin typeface="Source Sans Pro" panose="020B0503030403020204" pitchFamily="34" charset="0"/>
              </a:rPr>
              <a:t>„</a:t>
            </a:r>
            <a:r>
              <a:rPr lang="en-GB" sz="2000" dirty="0" err="1">
                <a:latin typeface="Source Sans Pro" panose="020B0503030403020204" pitchFamily="34" charset="0"/>
              </a:rPr>
              <a:t>LifeComp</a:t>
            </a:r>
            <a:r>
              <a:rPr lang="en-US" sz="2000" dirty="0">
                <a:latin typeface="Source Sans Pro" panose="020B0503030403020204" pitchFamily="34" charset="0"/>
              </a:rPr>
              <a:t>”</a:t>
            </a:r>
            <a:endParaRPr lang="en-GB" sz="2000" dirty="0">
              <a:latin typeface="Source Sans Pro" panose="020B0503030403020204" pitchFamily="34" charset="0"/>
            </a:endParaRPr>
          </a:p>
          <a:p>
            <a:pPr marL="1257300" indent="-365125" algn="just" rtl="0">
              <a:spcBef>
                <a:spcPts val="1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 err="1">
                <a:latin typeface="Source Sans Pro" panose="020B0503030403020204" pitchFamily="34" charset="0"/>
              </a:rPr>
              <a:t>Извештај</a:t>
            </a:r>
            <a:r>
              <a:rPr lang="en-GB" sz="2000" dirty="0">
                <a:latin typeface="Source Sans Pro" panose="020B0503030403020204" pitchFamily="34" charset="0"/>
              </a:rPr>
              <a:t> Светског економског форума о будућности послова 2020.</a:t>
            </a:r>
          </a:p>
          <a:p>
            <a:pPr marL="1257300" indent="-365125" algn="just" rtl="0">
              <a:spcBef>
                <a:spcPts val="1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Source Sans Pro" panose="020B0503030403020204" pitchFamily="34" charset="0"/>
              </a:rPr>
              <a:t>И други. Сви анализирани оквири вештина су актуелни, засновани </a:t>
            </a:r>
            <a:r>
              <a:rPr lang="en-GB" sz="2000" dirty="0" err="1">
                <a:latin typeface="Source Sans Pro" panose="020B0503030403020204" pitchFamily="34" charset="0"/>
              </a:rPr>
              <a:t>на</a:t>
            </a:r>
            <a:r>
              <a:rPr lang="en-GB" sz="2000" dirty="0">
                <a:latin typeface="Source Sans Pro" panose="020B0503030403020204" pitchFamily="34" charset="0"/>
              </a:rPr>
              <a:t> </a:t>
            </a:r>
            <a:r>
              <a:rPr lang="en-GB" sz="2000" dirty="0" err="1">
                <a:latin typeface="Source Sans Pro" panose="020B0503030403020204" pitchFamily="34" charset="0"/>
              </a:rPr>
              <a:t>истраживањ</a:t>
            </a:r>
            <a:r>
              <a:rPr lang="sr-Cyrl-RS" sz="2000" dirty="0">
                <a:latin typeface="Source Sans Pro" panose="020B0503030403020204" pitchFamily="34" charset="0"/>
              </a:rPr>
              <a:t>има и</a:t>
            </a:r>
            <a:r>
              <a:rPr lang="en-GB" sz="2000" dirty="0">
                <a:latin typeface="Source Sans Pro" panose="020B0503030403020204" pitchFamily="34" charset="0"/>
              </a:rPr>
              <a:t> међународно признати</a:t>
            </a:r>
            <a:r>
              <a:rPr lang="en-GB" sz="2000" dirty="0">
                <a:solidFill>
                  <a:srgbClr val="404040"/>
                </a:solidFill>
                <a:latin typeface="Source Sans Pro" panose="020B0503030403020204" pitchFamily="34" charset="0"/>
              </a:rPr>
              <a:t>.</a:t>
            </a:r>
          </a:p>
          <a:p>
            <a:pPr marL="1257300" indent="-365125" algn="just" rtl="0">
              <a:spcBef>
                <a:spcPts val="14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sz="2000" dirty="0">
              <a:solidFill>
                <a:srgbClr val="404040"/>
              </a:solidFill>
              <a:latin typeface="Source Sans Pro" panose="020B0503030403020204" pitchFamily="34" charset="0"/>
            </a:endParaRP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79369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14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61006" y="213184"/>
            <a:ext cx="10279511" cy="5189591"/>
          </a:xfrm>
        </p:spPr>
        <p:txBody>
          <a:bodyPr/>
          <a:lstStyle/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sr-Cyrl-RS" sz="2200" b="1" i="0" dirty="0">
                <a:solidFill>
                  <a:srgbClr val="186BA8"/>
                </a:solidFill>
                <a:effectLst/>
                <a:latin typeface="Source Sans Pro" panose="020B0503030403020204" pitchFamily="34" charset="0"/>
              </a:rPr>
              <a:t>КРАТКО О ОЕЦД ОКВИРУ ЗА ОБРАЗОВАЊЕ 2030.</a:t>
            </a:r>
            <a:endParaRPr lang="en-GB" sz="2200" b="1" dirty="0">
              <a:solidFill>
                <a:srgbClr val="186BA8"/>
              </a:solidFill>
              <a:latin typeface="Source Sans Pro" panose="020B0503030403020204" pitchFamily="34" charset="0"/>
            </a:endParaRPr>
          </a:p>
          <a:p>
            <a:pPr marL="226695" algn="just">
              <a:spcBef>
                <a:spcPts val="1400"/>
              </a:spcBef>
              <a:spcAft>
                <a:spcPts val="600"/>
              </a:spcAft>
            </a:pPr>
            <a:r>
              <a:rPr lang="en-GB" sz="2200" dirty="0">
                <a:latin typeface="Source Sans Pro" panose="020B0503030403020204" pitchFamily="34" charset="0"/>
              </a:rPr>
              <a:t>Идентификује три међусекторске трансформативне компетенције за 2030. које се баве растућом потребом да млади људи буду иновативни, одговорни и свесни (</a:t>
            </a:r>
            <a:r>
              <a:rPr lang="en-GB" sz="2200" dirty="0" err="1">
                <a:latin typeface="Source Sans Pro" panose="020B0503030403020204" pitchFamily="34" charset="0"/>
              </a:rPr>
              <a:t>Тагума</a:t>
            </a:r>
            <a:r>
              <a:rPr lang="en-GB" sz="2200" dirty="0">
                <a:latin typeface="Source Sans Pro" panose="020B0503030403020204" pitchFamily="34" charset="0"/>
              </a:rPr>
              <a:t> </a:t>
            </a:r>
            <a:r>
              <a:rPr lang="sr-Cyrl-RS" sz="2200" dirty="0">
                <a:latin typeface="Source Sans Pro" panose="020B0503030403020204" pitchFamily="34" charset="0"/>
              </a:rPr>
              <a:t>и други</a:t>
            </a:r>
            <a:r>
              <a:rPr lang="en-GB" sz="2200" dirty="0">
                <a:latin typeface="Source Sans Pro" panose="020B0503030403020204" pitchFamily="34" charset="0"/>
              </a:rPr>
              <a:t>, 2016, </a:t>
            </a:r>
            <a:r>
              <a:rPr lang="en-GB" sz="2200" dirty="0" err="1">
                <a:latin typeface="Source Sans Pro" panose="020B0503030403020204" pitchFamily="34" charset="0"/>
              </a:rPr>
              <a:t>стр</a:t>
            </a:r>
            <a:r>
              <a:rPr lang="en-GB" sz="2200" dirty="0">
                <a:latin typeface="Source Sans Pro" panose="020B0503030403020204" pitchFamily="34" charset="0"/>
              </a:rPr>
              <a:t>.</a:t>
            </a:r>
            <a:r>
              <a:rPr lang="sr-Cyrl-RS" sz="2200" dirty="0">
                <a:latin typeface="Source Sans Pro" panose="020B0503030403020204" pitchFamily="34" charset="0"/>
              </a:rPr>
              <a:t> </a:t>
            </a:r>
            <a:r>
              <a:rPr lang="en-GB" sz="2200" dirty="0">
                <a:latin typeface="Source Sans Pro" panose="020B0503030403020204" pitchFamily="34" charset="0"/>
              </a:rPr>
              <a:t>10</a:t>
            </a:r>
            <a:r>
              <a:rPr lang="en-GB" sz="2200" dirty="0">
                <a:solidFill>
                  <a:srgbClr val="404040"/>
                </a:solidFill>
                <a:latin typeface="Source Sans Pro" panose="020B0503030403020204" pitchFamily="34" charset="0"/>
              </a:rPr>
              <a:t>–</a:t>
            </a:r>
            <a:r>
              <a:rPr lang="en-GB" sz="2200" dirty="0">
                <a:latin typeface="Source Sans Pro" panose="020B0503030403020204" pitchFamily="34" charset="0"/>
              </a:rPr>
              <a:t>13; ОЕЦД, 2018, стр. 5</a:t>
            </a:r>
            <a:r>
              <a:rPr lang="en-GB" sz="2200" dirty="0">
                <a:solidFill>
                  <a:srgbClr val="404040"/>
                </a:solidFill>
                <a:latin typeface="Source Sans Pro" panose="020B0503030403020204" pitchFamily="34" charset="0"/>
              </a:rPr>
              <a:t>–</a:t>
            </a:r>
            <a:r>
              <a:rPr lang="en-GB" sz="2200" dirty="0">
                <a:latin typeface="Source Sans Pro" panose="020B0503030403020204" pitchFamily="34" charset="0"/>
              </a:rPr>
              <a:t>7):</a:t>
            </a: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en-GB" sz="2200" b="1" dirty="0">
                <a:solidFill>
                  <a:srgbClr val="8A2061"/>
                </a:solidFill>
                <a:latin typeface="Source Sans Pro" panose="020B0503030403020204" pitchFamily="34" charset="0"/>
              </a:rPr>
              <a:t>1. Стварање </a:t>
            </a:r>
            <a:r>
              <a:rPr lang="en-GB" sz="2200" b="1" dirty="0" err="1">
                <a:solidFill>
                  <a:srgbClr val="8A2061"/>
                </a:solidFill>
                <a:latin typeface="Source Sans Pro" panose="020B0503030403020204" pitchFamily="34" charset="0"/>
              </a:rPr>
              <a:t>нове</a:t>
            </a:r>
            <a:r>
              <a:rPr lang="en-GB" sz="2200" b="1" dirty="0">
                <a:solidFill>
                  <a:srgbClr val="8A2061"/>
                </a:solidFill>
                <a:latin typeface="Source Sans Pro" panose="020B0503030403020204" pitchFamily="34" charset="0"/>
              </a:rPr>
              <a:t> </a:t>
            </a:r>
            <a:r>
              <a:rPr lang="en-GB" sz="2200" b="1" dirty="0" err="1">
                <a:solidFill>
                  <a:srgbClr val="8A2061"/>
                </a:solidFill>
                <a:latin typeface="Source Sans Pro" panose="020B0503030403020204" pitchFamily="34" charset="0"/>
              </a:rPr>
              <a:t>вредности</a:t>
            </a:r>
            <a:r>
              <a:rPr lang="sr-Cyrl-RS" sz="2200" b="1" dirty="0">
                <a:solidFill>
                  <a:srgbClr val="8A2061"/>
                </a:solidFill>
                <a:latin typeface="Source Sans Pro" panose="020B0503030403020204" pitchFamily="34" charset="0"/>
              </a:rPr>
              <a:t> </a:t>
            </a:r>
            <a:r>
              <a:rPr lang="en-GB" sz="2200" dirty="0">
                <a:solidFill>
                  <a:srgbClr val="404040"/>
                </a:solidFill>
                <a:latin typeface="Source Sans Pro" panose="020B0503030403020204" pitchFamily="34" charset="0"/>
              </a:rPr>
              <a:t>–</a:t>
            </a:r>
            <a:r>
              <a:rPr lang="sr-Cyrl-RS" sz="2200" dirty="0">
                <a:solidFill>
                  <a:srgbClr val="404040"/>
                </a:solidFill>
                <a:latin typeface="Source Sans Pro" panose="020B0503030403020204" pitchFamily="34" charset="0"/>
              </a:rPr>
              <a:t> </a:t>
            </a:r>
            <a:r>
              <a:rPr lang="en-GB" sz="2200" dirty="0" err="1">
                <a:latin typeface="Source Sans Pro" panose="020B0503030403020204" pitchFamily="34" charset="0"/>
              </a:rPr>
              <a:t>иновације</a:t>
            </a:r>
            <a:r>
              <a:rPr lang="en-GB" sz="2200" dirty="0">
                <a:latin typeface="Source Sans Pro" panose="020B0503030403020204" pitchFamily="34" charset="0"/>
              </a:rPr>
              <a:t> за обликовање бољих живота, као што је стварање нових радних места, </a:t>
            </a:r>
            <a:r>
              <a:rPr lang="en-GB" sz="2200" dirty="0" err="1">
                <a:latin typeface="Source Sans Pro" panose="020B0503030403020204" pitchFamily="34" charset="0"/>
              </a:rPr>
              <a:t>послова</a:t>
            </a:r>
            <a:r>
              <a:rPr lang="en-GB" sz="2200" dirty="0">
                <a:latin typeface="Source Sans Pro" panose="020B0503030403020204" pitchFamily="34" charset="0"/>
              </a:rPr>
              <a:t> и услуга, као и развој нових знања, увида, идеја, техника, стратегија и решења и њихова примена на старе и нове проблеме. Довођење у </a:t>
            </a:r>
            <a:r>
              <a:rPr lang="en-GB" sz="2200" dirty="0" err="1">
                <a:latin typeface="Source Sans Pro" panose="020B0503030403020204" pitchFamily="34" charset="0"/>
              </a:rPr>
              <a:t>питање</a:t>
            </a:r>
            <a:r>
              <a:rPr lang="en-GB" sz="2200" dirty="0">
                <a:latin typeface="Source Sans Pro" panose="020B0503030403020204" pitchFamily="34" charset="0"/>
              </a:rPr>
              <a:t> </a:t>
            </a:r>
            <a:r>
              <a:rPr lang="en-GB" sz="2200" dirty="0" err="1">
                <a:latin typeface="Source Sans Pro" panose="020B0503030403020204" pitchFamily="34" charset="0"/>
              </a:rPr>
              <a:t>статус</a:t>
            </a:r>
            <a:r>
              <a:rPr lang="sr-Cyrl-RS" sz="2200" dirty="0">
                <a:latin typeface="Source Sans Pro" panose="020B0503030403020204" pitchFamily="34" charset="0"/>
              </a:rPr>
              <a:t>а</a:t>
            </a:r>
            <a:r>
              <a:rPr lang="en-GB" sz="2200" dirty="0">
                <a:latin typeface="Source Sans Pro" panose="020B0503030403020204" pitchFamily="34" charset="0"/>
              </a:rPr>
              <a:t> кво, сарадња са другима и покушај размишљања „</a:t>
            </a:r>
            <a:r>
              <a:rPr lang="en-GB" sz="2200" dirty="0" err="1">
                <a:latin typeface="Source Sans Pro" panose="020B0503030403020204" pitchFamily="34" charset="0"/>
              </a:rPr>
              <a:t>изван</a:t>
            </a:r>
            <a:r>
              <a:rPr lang="en-GB" sz="2200" dirty="0">
                <a:latin typeface="Source Sans Pro" panose="020B0503030403020204" pitchFamily="34" charset="0"/>
              </a:rPr>
              <a:t> </a:t>
            </a:r>
            <a:r>
              <a:rPr lang="en-GB" sz="2200" dirty="0" err="1">
                <a:latin typeface="Source Sans Pro" panose="020B0503030403020204" pitchFamily="34" charset="0"/>
              </a:rPr>
              <a:t>оквира</a:t>
            </a:r>
            <a:r>
              <a:rPr lang="en-GB" sz="2200" dirty="0">
                <a:latin typeface="Source Sans Pro" panose="020B0503030403020204" pitchFamily="34" charset="0"/>
              </a:rPr>
              <a:t>”.</a:t>
            </a: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en-GB" sz="2200" b="1" dirty="0">
                <a:solidFill>
                  <a:srgbClr val="8A2061"/>
                </a:solidFill>
                <a:latin typeface="Source Sans Pro" panose="020B0503030403020204" pitchFamily="34" charset="0"/>
              </a:rPr>
              <a:t>2. Помирење тензија и </a:t>
            </a:r>
            <a:r>
              <a:rPr lang="en-GB" sz="2200" b="1" dirty="0" err="1">
                <a:solidFill>
                  <a:srgbClr val="8A2061"/>
                </a:solidFill>
                <a:latin typeface="Source Sans Pro" panose="020B0503030403020204" pitchFamily="34" charset="0"/>
              </a:rPr>
              <a:t>дилема</a:t>
            </a:r>
            <a:r>
              <a:rPr lang="sr-Cyrl-RS" sz="2200" b="1" dirty="0">
                <a:solidFill>
                  <a:srgbClr val="8A2061"/>
                </a:solidFill>
                <a:latin typeface="Source Sans Pro" panose="020B0503030403020204" pitchFamily="34" charset="0"/>
              </a:rPr>
              <a:t> </a:t>
            </a:r>
            <a:r>
              <a:rPr lang="en-GB" sz="2200" dirty="0">
                <a:solidFill>
                  <a:srgbClr val="404040"/>
                </a:solidFill>
                <a:latin typeface="Source Sans Pro" panose="020B0503030403020204" pitchFamily="34" charset="0"/>
              </a:rPr>
              <a:t>–</a:t>
            </a:r>
            <a:r>
              <a:rPr lang="sr-Cyrl-RS" sz="2200" dirty="0">
                <a:solidFill>
                  <a:srgbClr val="404040"/>
                </a:solidFill>
                <a:latin typeface="Source Sans Pro" panose="020B0503030403020204" pitchFamily="34" charset="0"/>
              </a:rPr>
              <a:t> </a:t>
            </a:r>
            <a:r>
              <a:rPr lang="en-GB" sz="2200" dirty="0" err="1">
                <a:latin typeface="Source Sans Pro" panose="020B0503030403020204" pitchFamily="34" charset="0"/>
              </a:rPr>
              <a:t>узимајући</a:t>
            </a:r>
            <a:r>
              <a:rPr lang="en-GB" sz="2200" dirty="0">
                <a:latin typeface="Source Sans Pro" panose="020B0503030403020204" pitchFamily="34" charset="0"/>
              </a:rPr>
              <a:t> у обзир многе међусобне везе и </a:t>
            </a:r>
            <a:r>
              <a:rPr lang="en-GB" sz="2200" dirty="0" err="1">
                <a:latin typeface="Source Sans Pro" panose="020B0503030403020204" pitchFamily="34" charset="0"/>
              </a:rPr>
              <a:t>односе</a:t>
            </a:r>
            <a:r>
              <a:rPr lang="en-GB" sz="2200" dirty="0">
                <a:latin typeface="Source Sans Pro" panose="020B0503030403020204" pitchFamily="34" charset="0"/>
              </a:rPr>
              <a:t> између наизглед контрадикторних или некомпатибилних идеја, логика и позиција, као и разматрање резултата деловања и из краткорочне и из дугорочне перспективе. Стицање дубљег разумевања супротстављених ставова, развијање аргумената у прилог сопственој позицији и проналажење практичних решења за дилеме и конфликте.</a:t>
            </a:r>
            <a:endParaRPr lang="en-GB" sz="2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590400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15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81007" y="213184"/>
            <a:ext cx="8226456" cy="5189591"/>
          </a:xfrm>
        </p:spPr>
        <p:txBody>
          <a:bodyPr/>
          <a:lstStyle/>
          <a:p>
            <a:pPr marL="226695" algn="just">
              <a:spcBef>
                <a:spcPts val="1400"/>
              </a:spcBef>
              <a:spcAft>
                <a:spcPts val="600"/>
              </a:spcAft>
            </a:pPr>
            <a:r>
              <a:rPr lang="sr-Cyrl-RS" sz="2400" b="1" dirty="0">
                <a:solidFill>
                  <a:srgbClr val="186BA8"/>
                </a:solidFill>
                <a:latin typeface="Source Sans Pro" panose="020B0503030403020204" pitchFamily="34" charset="0"/>
              </a:rPr>
              <a:t>КРАТКО О ОЕЦД оквиру за образовање 2030.</a:t>
            </a:r>
            <a:endParaRPr lang="en-GB" sz="2400" b="1" dirty="0">
              <a:solidFill>
                <a:srgbClr val="186BA8"/>
              </a:solidFill>
              <a:latin typeface="Source Sans Pro" panose="020B0503030403020204" pitchFamily="34" charset="0"/>
            </a:endParaRP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r>
              <a:rPr lang="en-GB" sz="2400" b="1" dirty="0">
                <a:solidFill>
                  <a:srgbClr val="8A2061"/>
                </a:solidFill>
                <a:latin typeface="Source Sans Pro" panose="020B0503030403020204" pitchFamily="34" charset="0"/>
              </a:rPr>
              <a:t>3. </a:t>
            </a:r>
            <a:r>
              <a:rPr lang="en-GB" sz="2400" b="1" dirty="0" err="1">
                <a:solidFill>
                  <a:srgbClr val="8A2061"/>
                </a:solidFill>
                <a:latin typeface="Source Sans Pro" panose="020B0503030403020204" pitchFamily="34" charset="0"/>
              </a:rPr>
              <a:t>Преузимање</a:t>
            </a:r>
            <a:r>
              <a:rPr lang="en-GB" sz="2400" b="1" dirty="0">
                <a:solidFill>
                  <a:srgbClr val="8A2061"/>
                </a:solidFill>
                <a:latin typeface="Source Sans Pro" panose="020B0503030403020204" pitchFamily="34" charset="0"/>
              </a:rPr>
              <a:t> </a:t>
            </a:r>
            <a:r>
              <a:rPr lang="en-GB" sz="2400" b="1" dirty="0" err="1">
                <a:solidFill>
                  <a:srgbClr val="8A2061"/>
                </a:solidFill>
                <a:latin typeface="Source Sans Pro" panose="020B0503030403020204" pitchFamily="34" charset="0"/>
              </a:rPr>
              <a:t>одговорности</a:t>
            </a:r>
            <a:r>
              <a:rPr lang="sr-Cyrl-RS" sz="2400" b="1" dirty="0">
                <a:solidFill>
                  <a:srgbClr val="8A2061"/>
                </a:solidFill>
                <a:latin typeface="Source Sans Pro" panose="020B0503030403020204" pitchFamily="34" charset="0"/>
              </a:rPr>
              <a:t> </a:t>
            </a:r>
            <a:r>
              <a:rPr lang="en-GB" sz="2400" dirty="0">
                <a:solidFill>
                  <a:srgbClr val="404040"/>
                </a:solidFill>
                <a:latin typeface="Source Sans Pro" panose="020B0503030403020204" pitchFamily="34" charset="0"/>
              </a:rPr>
              <a:t>–</a:t>
            </a:r>
            <a:r>
              <a:rPr lang="sr-Cyrl-RS" sz="2400" dirty="0">
                <a:solidFill>
                  <a:srgbClr val="404040"/>
                </a:solidFill>
                <a:latin typeface="Source Sans Pro" panose="020B0503030403020204" pitchFamily="34" charset="0"/>
              </a:rPr>
              <a:t> </a:t>
            </a:r>
            <a:r>
              <a:rPr lang="en-GB" sz="2400" dirty="0" err="1">
                <a:latin typeface="Source Sans Pro" panose="020B0503030403020204" pitchFamily="34" charset="0"/>
              </a:rPr>
              <a:t>способност</a:t>
            </a:r>
            <a:r>
              <a:rPr lang="en-GB" sz="2400" dirty="0">
                <a:latin typeface="Source Sans Pro" panose="020B0503030403020204" pitchFamily="34" charset="0"/>
              </a:rPr>
              <a:t> размишљања и процене сопствених поступака у светлу сопственог искуства и образовања, и узимајући у обзир личне, етичке и друштвене циљеве.</a:t>
            </a:r>
          </a:p>
          <a:p>
            <a:pPr lvl="0" algn="just" rtl="0">
              <a:lnSpc>
                <a:spcPct val="107000"/>
              </a:lnSpc>
            </a:pPr>
            <a:endParaRPr lang="en-GB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just" rtl="0">
              <a:lnSpc>
                <a:spcPct val="107000"/>
              </a:lnSpc>
            </a:pP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Оквир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ОЕЦД за </a:t>
            </a:r>
            <a:r>
              <a:rPr lang="en-GB" sz="2400" b="1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образовање</a:t>
            </a:r>
            <a:r>
              <a:rPr lang="en-GB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2030</a:t>
            </a:r>
            <a:r>
              <a:rPr lang="sr-Cyrl-RS" sz="2400" b="1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преводи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ове трансформативне компетенције и друге кључне концепте у 36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специфичних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вештина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 21. век 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(ОЕЦД, 2018, стр.18)</a:t>
            </a:r>
            <a:r>
              <a:rPr lang="sr-Cyrl-R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како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би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наставници</a:t>
            </a:r>
            <a:r>
              <a:rPr lang="sr-Cyrl-R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/професори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руководиоци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школа</a:t>
            </a:r>
            <a:r>
              <a:rPr lang="sr-Cyrl-R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/факултета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2400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могли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успешније</a:t>
            </a:r>
            <a:r>
              <a:rPr lang="en-GB" sz="2400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да их уграде у наставне планове и програме.</a:t>
            </a:r>
          </a:p>
          <a:p>
            <a:pPr lvl="0" algn="just" rtl="0">
              <a:lnSpc>
                <a:spcPct val="107000"/>
              </a:lnSpc>
            </a:pPr>
            <a:endParaRPr lang="en-GB" sz="2400" dirty="0">
              <a:solidFill>
                <a:srgbClr val="404040"/>
              </a:solidFill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</a:pPr>
            <a:r>
              <a:rPr lang="en-GB" sz="2400" dirty="0">
                <a:solidFill>
                  <a:srgbClr val="404040"/>
                </a:solidFill>
                <a:latin typeface="Source Sans Pro" panose="020B0503030403020204" pitchFamily="34" charset="0"/>
                <a:hlinkClick r:id="rId2"/>
              </a:rPr>
              <a:t>https://www.oecd.org/education/2030/learning-framework-2030.htm/</a:t>
            </a:r>
            <a:r>
              <a:rPr lang="en-GB" sz="2400" dirty="0">
                <a:solidFill>
                  <a:srgbClr val="404040"/>
                </a:solidFill>
                <a:latin typeface="Source Sans Pro" panose="020B0503030403020204" pitchFamily="34" charset="0"/>
              </a:rPr>
              <a:t> </a:t>
            </a:r>
          </a:p>
          <a:p>
            <a:pPr lvl="0" algn="just" rtl="0">
              <a:lnSpc>
                <a:spcPct val="107000"/>
              </a:lnSpc>
            </a:pPr>
            <a:endParaRPr lang="en-IE" sz="2400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 rtl="0">
              <a:lnSpc>
                <a:spcPct val="107000"/>
              </a:lnSpc>
              <a:spcAft>
                <a:spcPts val="800"/>
              </a:spcAft>
            </a:pPr>
            <a:r>
              <a:rPr lang="en-GB" sz="1800" dirty="0">
                <a:solidFill>
                  <a:srgbClr val="40404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endParaRPr lang="en-IE" sz="1800" dirty="0">
              <a:solidFill>
                <a:srgbClr val="40404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400" dirty="0">
              <a:solidFill>
                <a:srgbClr val="404040"/>
              </a:solidFill>
              <a:latin typeface="Source Sans Pro" panose="020B0503030403020204" pitchFamily="34" charset="0"/>
            </a:endParaRP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400" dirty="0">
              <a:solidFill>
                <a:srgbClr val="404040"/>
              </a:solidFill>
              <a:latin typeface="Source Sans Pro" panose="020B0503030403020204" pitchFamily="34" charset="0"/>
            </a:endParaRP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8C2B5EC8-6215-4C2C-830A-DC225B824F0D}"/>
              </a:ext>
            </a:extLst>
          </p:cNvPr>
          <p:cNvGrpSpPr/>
          <p:nvPr/>
        </p:nvGrpSpPr>
        <p:grpSpPr>
          <a:xfrm>
            <a:off x="10210319" y="841946"/>
            <a:ext cx="1713096" cy="1712800"/>
            <a:chOff x="3258209" y="1217582"/>
            <a:chExt cx="4712093" cy="4711281"/>
          </a:xfrm>
          <a:solidFill>
            <a:srgbClr val="1C1442"/>
          </a:solidFill>
        </p:grpSpPr>
        <p:sp>
          <p:nvSpPr>
            <p:cNvPr id="3" name="Freeform 11">
              <a:extLst>
                <a:ext uri="{FF2B5EF4-FFF2-40B4-BE49-F238E27FC236}">
                  <a16:creationId xmlns:a16="http://schemas.microsoft.com/office/drawing/2014/main" id="{E4EDE494-645B-B6EC-3EA9-9B71BA2DC3B3}"/>
                </a:ext>
              </a:extLst>
            </p:cNvPr>
            <p:cNvSpPr/>
            <p:nvPr/>
          </p:nvSpPr>
          <p:spPr>
            <a:xfrm>
              <a:off x="3687633" y="4742937"/>
              <a:ext cx="759770" cy="759011"/>
            </a:xfrm>
            <a:custGeom>
              <a:avLst/>
              <a:gdLst>
                <a:gd name="connsiteX0" fmla="*/ 650208 w 759770"/>
                <a:gd name="connsiteY0" fmla="*/ 118444 h 759011"/>
                <a:gd name="connsiteX1" fmla="*/ 630221 w 759770"/>
                <a:gd name="connsiteY1" fmla="*/ 141291 h 759011"/>
                <a:gd name="connsiteX2" fmla="*/ 367539 w 759770"/>
                <a:gd name="connsiteY2" fmla="*/ 430688 h 759011"/>
                <a:gd name="connsiteX3" fmla="*/ 193370 w 759770"/>
                <a:gd name="connsiteY3" fmla="*/ 316452 h 759011"/>
                <a:gd name="connsiteX4" fmla="*/ 109616 w 759770"/>
                <a:gd name="connsiteY4" fmla="*/ 442112 h 759011"/>
                <a:gd name="connsiteX5" fmla="*/ 391333 w 759770"/>
                <a:gd name="connsiteY5" fmla="*/ 630601 h 759011"/>
                <a:gd name="connsiteX6" fmla="*/ 730154 w 759770"/>
                <a:gd name="connsiteY6" fmla="*/ 258382 h 759011"/>
                <a:gd name="connsiteX7" fmla="*/ 583585 w 759770"/>
                <a:gd name="connsiteY7" fmla="*/ 699143 h 759011"/>
                <a:gd name="connsiteX8" fmla="*/ 68691 w 759770"/>
                <a:gd name="connsiteY8" fmla="*/ 598235 h 759011"/>
                <a:gd name="connsiteX9" fmla="*/ 139120 w 759770"/>
                <a:gd name="connsiteY9" fmla="*/ 85125 h 759011"/>
                <a:gd name="connsiteX10" fmla="*/ 650208 w 759770"/>
                <a:gd name="connsiteY10" fmla="*/ 118444 h 7590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59770" h="759011">
                  <a:moveTo>
                    <a:pt x="650208" y="118444"/>
                  </a:moveTo>
                  <a:cubicBezTo>
                    <a:pt x="642594" y="127963"/>
                    <a:pt x="636883" y="134627"/>
                    <a:pt x="630221" y="141291"/>
                  </a:cubicBezTo>
                  <a:cubicBezTo>
                    <a:pt x="543612" y="236487"/>
                    <a:pt x="457003" y="331684"/>
                    <a:pt x="367539" y="430688"/>
                  </a:cubicBezTo>
                  <a:cubicBezTo>
                    <a:pt x="309482" y="392610"/>
                    <a:pt x="252378" y="355483"/>
                    <a:pt x="193370" y="316452"/>
                  </a:cubicBezTo>
                  <a:cubicBezTo>
                    <a:pt x="164817" y="358339"/>
                    <a:pt x="139120" y="398322"/>
                    <a:pt x="109616" y="442112"/>
                  </a:cubicBezTo>
                  <a:cubicBezTo>
                    <a:pt x="203839" y="504942"/>
                    <a:pt x="296158" y="566820"/>
                    <a:pt x="391333" y="630601"/>
                  </a:cubicBezTo>
                  <a:cubicBezTo>
                    <a:pt x="505542" y="505894"/>
                    <a:pt x="617848" y="382138"/>
                    <a:pt x="730154" y="258382"/>
                  </a:cubicBezTo>
                  <a:cubicBezTo>
                    <a:pt x="804390" y="391658"/>
                    <a:pt x="733009" y="602994"/>
                    <a:pt x="583585" y="699143"/>
                  </a:cubicBezTo>
                  <a:cubicBezTo>
                    <a:pt x="413223" y="808619"/>
                    <a:pt x="185756" y="763877"/>
                    <a:pt x="68691" y="598235"/>
                  </a:cubicBezTo>
                  <a:cubicBezTo>
                    <a:pt x="-45519" y="436400"/>
                    <a:pt x="-14111" y="209832"/>
                    <a:pt x="139120" y="85125"/>
                  </a:cubicBezTo>
                  <a:cubicBezTo>
                    <a:pt x="293303" y="-39583"/>
                    <a:pt x="520770" y="-26255"/>
                    <a:pt x="650208" y="118444"/>
                  </a:cubicBezTo>
                  <a:close/>
                </a:path>
              </a:pathLst>
            </a:custGeom>
            <a:solidFill>
              <a:srgbClr val="60A9DD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Freeform 12">
              <a:extLst>
                <a:ext uri="{FF2B5EF4-FFF2-40B4-BE49-F238E27FC236}">
                  <a16:creationId xmlns:a16="http://schemas.microsoft.com/office/drawing/2014/main" id="{E53CF4E7-E7BD-8300-8D51-7572639C1D09}"/>
                </a:ext>
              </a:extLst>
            </p:cNvPr>
            <p:cNvSpPr/>
            <p:nvPr/>
          </p:nvSpPr>
          <p:spPr>
            <a:xfrm>
              <a:off x="3686062" y="3374832"/>
              <a:ext cx="759133" cy="758614"/>
            </a:xfrm>
            <a:custGeom>
              <a:avLst/>
              <a:gdLst>
                <a:gd name="connsiteX0" fmla="*/ 651779 w 759133"/>
                <a:gd name="connsiteY0" fmla="*/ 119525 h 758614"/>
                <a:gd name="connsiteX1" fmla="*/ 368159 w 759133"/>
                <a:gd name="connsiteY1" fmla="*/ 430819 h 758614"/>
                <a:gd name="connsiteX2" fmla="*/ 193989 w 759133"/>
                <a:gd name="connsiteY2" fmla="*/ 315631 h 758614"/>
                <a:gd name="connsiteX3" fmla="*/ 110235 w 759133"/>
                <a:gd name="connsiteY3" fmla="*/ 441290 h 758614"/>
                <a:gd name="connsiteX4" fmla="*/ 391952 w 759133"/>
                <a:gd name="connsiteY4" fmla="*/ 629780 h 758614"/>
                <a:gd name="connsiteX5" fmla="*/ 732677 w 759133"/>
                <a:gd name="connsiteY5" fmla="*/ 255657 h 758614"/>
                <a:gd name="connsiteX6" fmla="*/ 558508 w 759133"/>
                <a:gd name="connsiteY6" fmla="*/ 713552 h 758614"/>
                <a:gd name="connsiteX7" fmla="*/ 58841 w 759133"/>
                <a:gd name="connsiteY7" fmla="*/ 581229 h 758614"/>
                <a:gd name="connsiteX8" fmla="*/ 154968 w 759133"/>
                <a:gd name="connsiteY8" fmla="*/ 72879 h 758614"/>
                <a:gd name="connsiteX9" fmla="*/ 651779 w 759133"/>
                <a:gd name="connsiteY9" fmla="*/ 119525 h 758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59133" h="758614">
                  <a:moveTo>
                    <a:pt x="651779" y="119525"/>
                  </a:moveTo>
                  <a:cubicBezTo>
                    <a:pt x="556604" y="224242"/>
                    <a:pt x="463333" y="327054"/>
                    <a:pt x="368159" y="430819"/>
                  </a:cubicBezTo>
                  <a:cubicBezTo>
                    <a:pt x="309150" y="391788"/>
                    <a:pt x="252997" y="354661"/>
                    <a:pt x="193989" y="315631"/>
                  </a:cubicBezTo>
                  <a:cubicBezTo>
                    <a:pt x="165437" y="358469"/>
                    <a:pt x="138788" y="398451"/>
                    <a:pt x="110235" y="441290"/>
                  </a:cubicBezTo>
                  <a:cubicBezTo>
                    <a:pt x="204458" y="504120"/>
                    <a:pt x="295826" y="565046"/>
                    <a:pt x="391952" y="629780"/>
                  </a:cubicBezTo>
                  <a:cubicBezTo>
                    <a:pt x="506162" y="504120"/>
                    <a:pt x="618468" y="380364"/>
                    <a:pt x="732677" y="255657"/>
                  </a:cubicBezTo>
                  <a:cubicBezTo>
                    <a:pt x="805010" y="416539"/>
                    <a:pt x="723160" y="625972"/>
                    <a:pt x="558508" y="713552"/>
                  </a:cubicBezTo>
                  <a:cubicBezTo>
                    <a:pt x="382435" y="807797"/>
                    <a:pt x="165437" y="749727"/>
                    <a:pt x="58841" y="581229"/>
                  </a:cubicBezTo>
                  <a:cubicBezTo>
                    <a:pt x="-47754" y="412731"/>
                    <a:pt x="-5878" y="190923"/>
                    <a:pt x="154968" y="72879"/>
                  </a:cubicBezTo>
                  <a:cubicBezTo>
                    <a:pt x="309150" y="-39453"/>
                    <a:pt x="532811" y="-20414"/>
                    <a:pt x="651779" y="119525"/>
                  </a:cubicBezTo>
                  <a:close/>
                </a:path>
              </a:pathLst>
            </a:custGeom>
            <a:solidFill>
              <a:srgbClr val="60A9DD"/>
            </a:solidFill>
            <a:ln w="951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F11C1FF3-0D81-58C2-6740-91467FA700BE}"/>
                </a:ext>
              </a:extLst>
            </p:cNvPr>
            <p:cNvGrpSpPr/>
            <p:nvPr/>
          </p:nvGrpSpPr>
          <p:grpSpPr>
            <a:xfrm>
              <a:off x="3258209" y="1217582"/>
              <a:ext cx="4712093" cy="4711281"/>
              <a:chOff x="3258209" y="1217582"/>
              <a:chExt cx="4712093" cy="4711281"/>
            </a:xfrm>
            <a:grpFill/>
          </p:grpSpPr>
          <p:sp>
            <p:nvSpPr>
              <p:cNvPr id="7" name="Freeform 14">
                <a:extLst>
                  <a:ext uri="{FF2B5EF4-FFF2-40B4-BE49-F238E27FC236}">
                    <a16:creationId xmlns:a16="http://schemas.microsoft.com/office/drawing/2014/main" id="{D7D99B75-EAA0-9033-72AB-0A68BEA80F4B}"/>
                  </a:ext>
                </a:extLst>
              </p:cNvPr>
              <p:cNvSpPr/>
              <p:nvPr/>
            </p:nvSpPr>
            <p:spPr>
              <a:xfrm>
                <a:off x="3258209" y="1217582"/>
                <a:ext cx="4712093" cy="4711281"/>
              </a:xfrm>
              <a:custGeom>
                <a:avLst/>
                <a:gdLst>
                  <a:gd name="connsiteX0" fmla="*/ 800418 w 4712093"/>
                  <a:gd name="connsiteY0" fmla="*/ 0 h 4711281"/>
                  <a:gd name="connsiteX1" fmla="*/ 3800321 w 4712093"/>
                  <a:gd name="connsiteY1" fmla="*/ 0 h 4711281"/>
                  <a:gd name="connsiteX2" fmla="*/ 3800321 w 4712093"/>
                  <a:gd name="connsiteY2" fmla="*/ 2666458 h 4711281"/>
                  <a:gd name="connsiteX3" fmla="*/ 3805080 w 4712093"/>
                  <a:gd name="connsiteY3" fmla="*/ 2695017 h 4711281"/>
                  <a:gd name="connsiteX4" fmla="*/ 3835536 w 4712093"/>
                  <a:gd name="connsiteY4" fmla="*/ 2666458 h 4711281"/>
                  <a:gd name="connsiteX5" fmla="*/ 4124867 w 4712093"/>
                  <a:gd name="connsiteY5" fmla="*/ 2378012 h 4711281"/>
                  <a:gd name="connsiteX6" fmla="*/ 4702576 w 4712093"/>
                  <a:gd name="connsiteY6" fmla="*/ 2543654 h 4711281"/>
                  <a:gd name="connsiteX7" fmla="*/ 4712094 w 4712093"/>
                  <a:gd name="connsiteY7" fmla="*/ 2568405 h 4711281"/>
                  <a:gd name="connsiteX8" fmla="*/ 4712094 w 4712093"/>
                  <a:gd name="connsiteY8" fmla="*/ 2678834 h 4711281"/>
                  <a:gd name="connsiteX9" fmla="*/ 4540779 w 4712093"/>
                  <a:gd name="connsiteY9" fmla="*/ 2938720 h 4711281"/>
                  <a:gd name="connsiteX10" fmla="*/ 3830777 w 4712093"/>
                  <a:gd name="connsiteY10" fmla="*/ 3646983 h 4711281"/>
                  <a:gd name="connsiteX11" fmla="*/ 3800321 w 4712093"/>
                  <a:gd name="connsiteY11" fmla="*/ 3719333 h 4711281"/>
                  <a:gd name="connsiteX12" fmla="*/ 3801273 w 4712093"/>
                  <a:gd name="connsiteY12" fmla="*/ 4657972 h 4711281"/>
                  <a:gd name="connsiteX13" fmla="*/ 3801273 w 4712093"/>
                  <a:gd name="connsiteY13" fmla="*/ 4711282 h 4711281"/>
                  <a:gd name="connsiteX14" fmla="*/ 952 w 4712093"/>
                  <a:gd name="connsiteY14" fmla="*/ 4711282 h 4711281"/>
                  <a:gd name="connsiteX15" fmla="*/ 952 w 4712093"/>
                  <a:gd name="connsiteY15" fmla="*/ 4663683 h 4711281"/>
                  <a:gd name="connsiteX16" fmla="*/ 0 w 4712093"/>
                  <a:gd name="connsiteY16" fmla="*/ 848202 h 4711281"/>
                  <a:gd name="connsiteX17" fmla="*/ 32359 w 4712093"/>
                  <a:gd name="connsiteY17" fmla="*/ 772997 h 4711281"/>
                  <a:gd name="connsiteX18" fmla="*/ 768059 w 4712093"/>
                  <a:gd name="connsiteY18" fmla="*/ 38079 h 4711281"/>
                  <a:gd name="connsiteX19" fmla="*/ 800418 w 4712093"/>
                  <a:gd name="connsiteY19" fmla="*/ 0 h 4711281"/>
                  <a:gd name="connsiteX20" fmla="*/ 3647090 w 4712093"/>
                  <a:gd name="connsiteY20" fmla="*/ 157074 h 4711281"/>
                  <a:gd name="connsiteX21" fmla="*/ 909869 w 4712093"/>
                  <a:gd name="connsiteY21" fmla="*/ 157074 h 4711281"/>
                  <a:gd name="connsiteX22" fmla="*/ 909869 w 4712093"/>
                  <a:gd name="connsiteY22" fmla="*/ 912936 h 4711281"/>
                  <a:gd name="connsiteX23" fmla="*/ 156086 w 4712093"/>
                  <a:gd name="connsiteY23" fmla="*/ 912936 h 4711281"/>
                  <a:gd name="connsiteX24" fmla="*/ 156086 w 4712093"/>
                  <a:gd name="connsiteY24" fmla="*/ 4557064 h 4711281"/>
                  <a:gd name="connsiteX25" fmla="*/ 3643283 w 4712093"/>
                  <a:gd name="connsiteY25" fmla="*/ 4557064 h 4711281"/>
                  <a:gd name="connsiteX26" fmla="*/ 3643283 w 4712093"/>
                  <a:gd name="connsiteY26" fmla="*/ 3836425 h 4711281"/>
                  <a:gd name="connsiteX27" fmla="*/ 3602358 w 4712093"/>
                  <a:gd name="connsiteY27" fmla="*/ 3875455 h 4711281"/>
                  <a:gd name="connsiteX28" fmla="*/ 3263537 w 4712093"/>
                  <a:gd name="connsiteY28" fmla="*/ 4213403 h 4711281"/>
                  <a:gd name="connsiteX29" fmla="*/ 3186445 w 4712093"/>
                  <a:gd name="connsiteY29" fmla="*/ 4259098 h 4711281"/>
                  <a:gd name="connsiteX30" fmla="*/ 2727704 w 4712093"/>
                  <a:gd name="connsiteY30" fmla="*/ 4393325 h 4711281"/>
                  <a:gd name="connsiteX31" fmla="*/ 2550679 w 4712093"/>
                  <a:gd name="connsiteY31" fmla="*/ 4444731 h 4711281"/>
                  <a:gd name="connsiteX32" fmla="*/ 2563052 w 4712093"/>
                  <a:gd name="connsiteY32" fmla="*/ 4394277 h 4711281"/>
                  <a:gd name="connsiteX33" fmla="*/ 2732462 w 4712093"/>
                  <a:gd name="connsiteY33" fmla="*/ 3802154 h 4711281"/>
                  <a:gd name="connsiteX34" fmla="*/ 2775291 w 4712093"/>
                  <a:gd name="connsiteY34" fmla="*/ 3728852 h 4711281"/>
                  <a:gd name="connsiteX35" fmla="*/ 3610924 w 4712093"/>
                  <a:gd name="connsiteY35" fmla="*/ 2893026 h 4711281"/>
                  <a:gd name="connsiteX36" fmla="*/ 3647090 w 4712093"/>
                  <a:gd name="connsiteY36" fmla="*/ 2804493 h 4711281"/>
                  <a:gd name="connsiteX37" fmla="*/ 3646139 w 4712093"/>
                  <a:gd name="connsiteY37" fmla="*/ 214192 h 4711281"/>
                  <a:gd name="connsiteX38" fmla="*/ 3647090 w 4712093"/>
                  <a:gd name="connsiteY38" fmla="*/ 157074 h 4711281"/>
                  <a:gd name="connsiteX39" fmla="*/ 4010657 w 4712093"/>
                  <a:gd name="connsiteY39" fmla="*/ 2719768 h 4711281"/>
                  <a:gd name="connsiteX40" fmla="*/ 2930426 w 4712093"/>
                  <a:gd name="connsiteY40" fmla="*/ 3800250 h 4711281"/>
                  <a:gd name="connsiteX41" fmla="*/ 2996096 w 4712093"/>
                  <a:gd name="connsiteY41" fmla="*/ 3871647 h 4711281"/>
                  <a:gd name="connsiteX42" fmla="*/ 4079183 w 4712093"/>
                  <a:gd name="connsiteY42" fmla="*/ 2787358 h 4711281"/>
                  <a:gd name="connsiteX43" fmla="*/ 4010657 w 4712093"/>
                  <a:gd name="connsiteY43" fmla="*/ 2719768 h 4711281"/>
                  <a:gd name="connsiteX44" fmla="*/ 3186445 w 4712093"/>
                  <a:gd name="connsiteY44" fmla="*/ 4064897 h 4711281"/>
                  <a:gd name="connsiteX45" fmla="*/ 4265725 w 4712093"/>
                  <a:gd name="connsiteY45" fmla="*/ 2982511 h 4711281"/>
                  <a:gd name="connsiteX46" fmla="*/ 4197199 w 4712093"/>
                  <a:gd name="connsiteY46" fmla="*/ 2913969 h 4711281"/>
                  <a:gd name="connsiteX47" fmla="*/ 3116968 w 4712093"/>
                  <a:gd name="connsiteY47" fmla="*/ 3994451 h 4711281"/>
                  <a:gd name="connsiteX48" fmla="*/ 3186445 w 4712093"/>
                  <a:gd name="connsiteY48" fmla="*/ 4064897 h 4711281"/>
                  <a:gd name="connsiteX49" fmla="*/ 269344 w 4712093"/>
                  <a:gd name="connsiteY49" fmla="*/ 759669 h 4711281"/>
                  <a:gd name="connsiteX50" fmla="*/ 303607 w 4712093"/>
                  <a:gd name="connsiteY50" fmla="*/ 761573 h 4711281"/>
                  <a:gd name="connsiteX51" fmla="*/ 716665 w 4712093"/>
                  <a:gd name="connsiteY51" fmla="*/ 762525 h 4711281"/>
                  <a:gd name="connsiteX52" fmla="*/ 760445 w 4712093"/>
                  <a:gd name="connsiteY52" fmla="*/ 718735 h 4711281"/>
                  <a:gd name="connsiteX53" fmla="*/ 759493 w 4712093"/>
                  <a:gd name="connsiteY53" fmla="*/ 305581 h 4711281"/>
                  <a:gd name="connsiteX54" fmla="*/ 755686 w 4712093"/>
                  <a:gd name="connsiteY54" fmla="*/ 273214 h 4711281"/>
                  <a:gd name="connsiteX55" fmla="*/ 269344 w 4712093"/>
                  <a:gd name="connsiteY55" fmla="*/ 759669 h 4711281"/>
                  <a:gd name="connsiteX56" fmla="*/ 4385645 w 4712093"/>
                  <a:gd name="connsiteY56" fmla="*/ 2868275 h 4711281"/>
                  <a:gd name="connsiteX57" fmla="*/ 4515083 w 4712093"/>
                  <a:gd name="connsiteY57" fmla="*/ 2742615 h 4711281"/>
                  <a:gd name="connsiteX58" fmla="*/ 4503662 w 4712093"/>
                  <a:gd name="connsiteY58" fmla="*/ 2487488 h 4711281"/>
                  <a:gd name="connsiteX59" fmla="*/ 4248594 w 4712093"/>
                  <a:gd name="connsiteY59" fmla="*/ 2471305 h 4711281"/>
                  <a:gd name="connsiteX60" fmla="*/ 4119156 w 4712093"/>
                  <a:gd name="connsiteY60" fmla="*/ 2602676 h 4711281"/>
                  <a:gd name="connsiteX61" fmla="*/ 4385645 w 4712093"/>
                  <a:gd name="connsiteY61" fmla="*/ 2868275 h 4711281"/>
                  <a:gd name="connsiteX62" fmla="*/ 2846672 w 4712093"/>
                  <a:gd name="connsiteY62" fmla="*/ 3952565 h 4711281"/>
                  <a:gd name="connsiteX63" fmla="*/ 2771484 w 4712093"/>
                  <a:gd name="connsiteY63" fmla="*/ 4221019 h 4711281"/>
                  <a:gd name="connsiteX64" fmla="*/ 3037021 w 4712093"/>
                  <a:gd name="connsiteY64" fmla="*/ 4143910 h 4711281"/>
                  <a:gd name="connsiteX65" fmla="*/ 2846672 w 4712093"/>
                  <a:gd name="connsiteY65" fmla="*/ 3952565 h 4711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</a:cxnLst>
                <a:rect l="l" t="t" r="r" b="b"/>
                <a:pathLst>
                  <a:path w="4712093" h="4711281">
                    <a:moveTo>
                      <a:pt x="800418" y="0"/>
                    </a:moveTo>
                    <a:cubicBezTo>
                      <a:pt x="1800703" y="0"/>
                      <a:pt x="2800037" y="0"/>
                      <a:pt x="3800321" y="0"/>
                    </a:cubicBezTo>
                    <a:cubicBezTo>
                      <a:pt x="3800321" y="889137"/>
                      <a:pt x="3800321" y="1777321"/>
                      <a:pt x="3800321" y="2666458"/>
                    </a:cubicBezTo>
                    <a:cubicBezTo>
                      <a:pt x="3800321" y="2674074"/>
                      <a:pt x="3803176" y="2682641"/>
                      <a:pt x="3805080" y="2695017"/>
                    </a:cubicBezTo>
                    <a:cubicBezTo>
                      <a:pt x="3818405" y="2682641"/>
                      <a:pt x="3826970" y="2675026"/>
                      <a:pt x="3835536" y="2666458"/>
                    </a:cubicBezTo>
                    <a:cubicBezTo>
                      <a:pt x="3931662" y="2570310"/>
                      <a:pt x="4026837" y="2472257"/>
                      <a:pt x="4124867" y="2378012"/>
                    </a:cubicBezTo>
                    <a:cubicBezTo>
                      <a:pt x="4320926" y="2189523"/>
                      <a:pt x="4635003" y="2279960"/>
                      <a:pt x="4702576" y="2543654"/>
                    </a:cubicBezTo>
                    <a:cubicBezTo>
                      <a:pt x="4704480" y="2552222"/>
                      <a:pt x="4708287" y="2560790"/>
                      <a:pt x="4712094" y="2568405"/>
                    </a:cubicBezTo>
                    <a:cubicBezTo>
                      <a:pt x="4712094" y="2605532"/>
                      <a:pt x="4712094" y="2641707"/>
                      <a:pt x="4712094" y="2678834"/>
                    </a:cubicBezTo>
                    <a:cubicBezTo>
                      <a:pt x="4687349" y="2786406"/>
                      <a:pt x="4615968" y="2863515"/>
                      <a:pt x="4540779" y="2938720"/>
                    </a:cubicBezTo>
                    <a:cubicBezTo>
                      <a:pt x="4302843" y="3173856"/>
                      <a:pt x="4067762" y="3410896"/>
                      <a:pt x="3830777" y="3646983"/>
                    </a:cubicBezTo>
                    <a:cubicBezTo>
                      <a:pt x="3809839" y="3667927"/>
                      <a:pt x="3800321" y="3688870"/>
                      <a:pt x="3800321" y="3719333"/>
                    </a:cubicBezTo>
                    <a:cubicBezTo>
                      <a:pt x="3801273" y="4032530"/>
                      <a:pt x="3801273" y="4344775"/>
                      <a:pt x="3801273" y="4657972"/>
                    </a:cubicBezTo>
                    <a:cubicBezTo>
                      <a:pt x="3801273" y="4676059"/>
                      <a:pt x="3801273" y="4693195"/>
                      <a:pt x="3801273" y="4711282"/>
                    </a:cubicBezTo>
                    <a:cubicBezTo>
                      <a:pt x="2531644" y="4711282"/>
                      <a:pt x="1268677" y="4711282"/>
                      <a:pt x="952" y="4711282"/>
                    </a:cubicBezTo>
                    <a:cubicBezTo>
                      <a:pt x="952" y="4694146"/>
                      <a:pt x="952" y="4678915"/>
                      <a:pt x="952" y="4663683"/>
                    </a:cubicBezTo>
                    <a:cubicBezTo>
                      <a:pt x="952" y="3391856"/>
                      <a:pt x="952" y="2120029"/>
                      <a:pt x="0" y="848202"/>
                    </a:cubicBezTo>
                    <a:cubicBezTo>
                      <a:pt x="0" y="815835"/>
                      <a:pt x="10469" y="794892"/>
                      <a:pt x="32359" y="772997"/>
                    </a:cubicBezTo>
                    <a:cubicBezTo>
                      <a:pt x="277910" y="528341"/>
                      <a:pt x="523460" y="282734"/>
                      <a:pt x="768059" y="38079"/>
                    </a:cubicBezTo>
                    <a:cubicBezTo>
                      <a:pt x="778528" y="25703"/>
                      <a:pt x="788997" y="13328"/>
                      <a:pt x="800418" y="0"/>
                    </a:cubicBezTo>
                    <a:close/>
                    <a:moveTo>
                      <a:pt x="3647090" y="157074"/>
                    </a:moveTo>
                    <a:cubicBezTo>
                      <a:pt x="2730559" y="157074"/>
                      <a:pt x="1822593" y="157074"/>
                      <a:pt x="909869" y="157074"/>
                    </a:cubicBezTo>
                    <a:cubicBezTo>
                      <a:pt x="909869" y="410298"/>
                      <a:pt x="909869" y="659713"/>
                      <a:pt x="909869" y="912936"/>
                    </a:cubicBezTo>
                    <a:cubicBezTo>
                      <a:pt x="655753" y="912936"/>
                      <a:pt x="406395" y="912936"/>
                      <a:pt x="156086" y="912936"/>
                    </a:cubicBezTo>
                    <a:cubicBezTo>
                      <a:pt x="156086" y="2130501"/>
                      <a:pt x="156086" y="3344258"/>
                      <a:pt x="156086" y="4557064"/>
                    </a:cubicBezTo>
                    <a:cubicBezTo>
                      <a:pt x="1321023" y="4557064"/>
                      <a:pt x="2482153" y="4557064"/>
                      <a:pt x="3643283" y="4557064"/>
                    </a:cubicBezTo>
                    <a:cubicBezTo>
                      <a:pt x="3643283" y="4316216"/>
                      <a:pt x="3643283" y="4080128"/>
                      <a:pt x="3643283" y="3836425"/>
                    </a:cubicBezTo>
                    <a:cubicBezTo>
                      <a:pt x="3626152" y="3852608"/>
                      <a:pt x="3613779" y="3864032"/>
                      <a:pt x="3602358" y="3875455"/>
                    </a:cubicBezTo>
                    <a:cubicBezTo>
                      <a:pt x="3489100" y="3987787"/>
                      <a:pt x="3377746" y="4102023"/>
                      <a:pt x="3263537" y="4213403"/>
                    </a:cubicBezTo>
                    <a:cubicBezTo>
                      <a:pt x="3242598" y="4233395"/>
                      <a:pt x="3214997" y="4250530"/>
                      <a:pt x="3186445" y="4259098"/>
                    </a:cubicBezTo>
                    <a:cubicBezTo>
                      <a:pt x="3034166" y="4305744"/>
                      <a:pt x="2880935" y="4348583"/>
                      <a:pt x="2727704" y="4393325"/>
                    </a:cubicBezTo>
                    <a:cubicBezTo>
                      <a:pt x="2670599" y="4409509"/>
                      <a:pt x="2614446" y="4426644"/>
                      <a:pt x="2550679" y="4444731"/>
                    </a:cubicBezTo>
                    <a:cubicBezTo>
                      <a:pt x="2556390" y="4422836"/>
                      <a:pt x="2559245" y="4408556"/>
                      <a:pt x="2563052" y="4394277"/>
                    </a:cubicBezTo>
                    <a:cubicBezTo>
                      <a:pt x="2619205" y="4197220"/>
                      <a:pt x="2674406" y="3999211"/>
                      <a:pt x="2732462" y="3802154"/>
                    </a:cubicBezTo>
                    <a:cubicBezTo>
                      <a:pt x="2740076" y="3775499"/>
                      <a:pt x="2755304" y="3748844"/>
                      <a:pt x="2775291" y="3728852"/>
                    </a:cubicBezTo>
                    <a:cubicBezTo>
                      <a:pt x="3053201" y="3448974"/>
                      <a:pt x="3332062" y="3170048"/>
                      <a:pt x="3610924" y="2893026"/>
                    </a:cubicBezTo>
                    <a:cubicBezTo>
                      <a:pt x="3636621" y="2867323"/>
                      <a:pt x="3647090" y="2841620"/>
                      <a:pt x="3647090" y="2804493"/>
                    </a:cubicBezTo>
                    <a:cubicBezTo>
                      <a:pt x="3646139" y="1941060"/>
                      <a:pt x="3646139" y="1077626"/>
                      <a:pt x="3646139" y="214192"/>
                    </a:cubicBezTo>
                    <a:cubicBezTo>
                      <a:pt x="3647090" y="195153"/>
                      <a:pt x="3647090" y="177066"/>
                      <a:pt x="3647090" y="157074"/>
                    </a:cubicBezTo>
                    <a:close/>
                    <a:moveTo>
                      <a:pt x="4010657" y="2719768"/>
                    </a:moveTo>
                    <a:cubicBezTo>
                      <a:pt x="3648042" y="3082467"/>
                      <a:pt x="3288282" y="3442310"/>
                      <a:pt x="2930426" y="3800250"/>
                    </a:cubicBezTo>
                    <a:cubicBezTo>
                      <a:pt x="2951364" y="3823097"/>
                      <a:pt x="2976109" y="3849752"/>
                      <a:pt x="2996096" y="3871647"/>
                    </a:cubicBezTo>
                    <a:cubicBezTo>
                      <a:pt x="3357759" y="3508948"/>
                      <a:pt x="3718471" y="3149105"/>
                      <a:pt x="4079183" y="2787358"/>
                    </a:cubicBezTo>
                    <a:cubicBezTo>
                      <a:pt x="4058245" y="2767366"/>
                      <a:pt x="4033499" y="2742615"/>
                      <a:pt x="4010657" y="2719768"/>
                    </a:cubicBezTo>
                    <a:close/>
                    <a:moveTo>
                      <a:pt x="3186445" y="4064897"/>
                    </a:moveTo>
                    <a:cubicBezTo>
                      <a:pt x="3549060" y="3701245"/>
                      <a:pt x="3907868" y="3341402"/>
                      <a:pt x="4265725" y="2982511"/>
                    </a:cubicBezTo>
                    <a:cubicBezTo>
                      <a:pt x="4242883" y="2959664"/>
                      <a:pt x="4218138" y="2933960"/>
                      <a:pt x="4197199" y="2913969"/>
                    </a:cubicBezTo>
                    <a:cubicBezTo>
                      <a:pt x="3837439" y="3273813"/>
                      <a:pt x="3477679" y="3633656"/>
                      <a:pt x="3116968" y="3994451"/>
                    </a:cubicBezTo>
                    <a:cubicBezTo>
                      <a:pt x="3137906" y="4016346"/>
                      <a:pt x="3162651" y="4041098"/>
                      <a:pt x="3186445" y="4064897"/>
                    </a:cubicBezTo>
                    <a:close/>
                    <a:moveTo>
                      <a:pt x="269344" y="759669"/>
                    </a:moveTo>
                    <a:cubicBezTo>
                      <a:pt x="283620" y="760621"/>
                      <a:pt x="293138" y="761573"/>
                      <a:pt x="303607" y="761573"/>
                    </a:cubicBezTo>
                    <a:cubicBezTo>
                      <a:pt x="441610" y="761573"/>
                      <a:pt x="579613" y="760621"/>
                      <a:pt x="716665" y="762525"/>
                    </a:cubicBezTo>
                    <a:cubicBezTo>
                      <a:pt x="750927" y="762525"/>
                      <a:pt x="761397" y="752053"/>
                      <a:pt x="760445" y="718735"/>
                    </a:cubicBezTo>
                    <a:cubicBezTo>
                      <a:pt x="758541" y="580700"/>
                      <a:pt x="759493" y="443616"/>
                      <a:pt x="759493" y="305581"/>
                    </a:cubicBezTo>
                    <a:cubicBezTo>
                      <a:pt x="759493" y="295110"/>
                      <a:pt x="756638" y="283686"/>
                      <a:pt x="755686" y="273214"/>
                    </a:cubicBezTo>
                    <a:cubicBezTo>
                      <a:pt x="593889" y="435049"/>
                      <a:pt x="433996" y="594979"/>
                      <a:pt x="269344" y="759669"/>
                    </a:cubicBezTo>
                    <a:close/>
                    <a:moveTo>
                      <a:pt x="4385645" y="2868275"/>
                    </a:moveTo>
                    <a:cubicBezTo>
                      <a:pt x="4427522" y="2828292"/>
                      <a:pt x="4475109" y="2789262"/>
                      <a:pt x="4515083" y="2742615"/>
                    </a:cubicBezTo>
                    <a:cubicBezTo>
                      <a:pt x="4578849" y="2669314"/>
                      <a:pt x="4571235" y="2556030"/>
                      <a:pt x="4503662" y="2487488"/>
                    </a:cubicBezTo>
                    <a:cubicBezTo>
                      <a:pt x="4435136" y="2417995"/>
                      <a:pt x="4323781" y="2408475"/>
                      <a:pt x="4248594" y="2471305"/>
                    </a:cubicBezTo>
                    <a:cubicBezTo>
                      <a:pt x="4201007" y="2511287"/>
                      <a:pt x="4161033" y="2559838"/>
                      <a:pt x="4119156" y="2602676"/>
                    </a:cubicBezTo>
                    <a:cubicBezTo>
                      <a:pt x="4207668" y="2690257"/>
                      <a:pt x="4296181" y="2778790"/>
                      <a:pt x="4385645" y="2868275"/>
                    </a:cubicBezTo>
                    <a:close/>
                    <a:moveTo>
                      <a:pt x="2846672" y="3952565"/>
                    </a:moveTo>
                    <a:cubicBezTo>
                      <a:pt x="2821927" y="4039194"/>
                      <a:pt x="2798133" y="4125823"/>
                      <a:pt x="2771484" y="4221019"/>
                    </a:cubicBezTo>
                    <a:cubicBezTo>
                      <a:pt x="2867610" y="4193412"/>
                      <a:pt x="2954219" y="4167709"/>
                      <a:pt x="3037021" y="4143910"/>
                    </a:cubicBezTo>
                    <a:cubicBezTo>
                      <a:pt x="2973254" y="4080128"/>
                      <a:pt x="2911391" y="4017298"/>
                      <a:pt x="2846672" y="3952565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8" name="Freeform 16">
                <a:extLst>
                  <a:ext uri="{FF2B5EF4-FFF2-40B4-BE49-F238E27FC236}">
                    <a16:creationId xmlns:a16="http://schemas.microsoft.com/office/drawing/2014/main" id="{944E9CE2-AED6-1DF5-098A-CCF4AF0A2840}"/>
                  </a:ext>
                </a:extLst>
              </p:cNvPr>
              <p:cNvSpPr/>
              <p:nvPr/>
            </p:nvSpPr>
            <p:spPr>
              <a:xfrm>
                <a:off x="4321547" y="1521788"/>
                <a:ext cx="2432424" cy="1369773"/>
              </a:xfrm>
              <a:custGeom>
                <a:avLst/>
                <a:gdLst>
                  <a:gd name="connsiteX0" fmla="*/ 1217997 w 2432424"/>
                  <a:gd name="connsiteY0" fmla="*/ 423 h 1369773"/>
                  <a:gd name="connsiteX1" fmla="*/ 2023174 w 2432424"/>
                  <a:gd name="connsiteY1" fmla="*/ 423 h 1369773"/>
                  <a:gd name="connsiteX2" fmla="*/ 2432424 w 2432424"/>
                  <a:gd name="connsiteY2" fmla="*/ 412625 h 1369773"/>
                  <a:gd name="connsiteX3" fmla="*/ 2432424 w 2432424"/>
                  <a:gd name="connsiteY3" fmla="*/ 964765 h 1369773"/>
                  <a:gd name="connsiteX4" fmla="*/ 2028884 w 2432424"/>
                  <a:gd name="connsiteY4" fmla="*/ 1369351 h 1369773"/>
                  <a:gd name="connsiteX5" fmla="*/ 400447 w 2432424"/>
                  <a:gd name="connsiteY5" fmla="*/ 1369351 h 1369773"/>
                  <a:gd name="connsiteX6" fmla="*/ 714 w 2432424"/>
                  <a:gd name="connsiteY6" fmla="*/ 970477 h 1369773"/>
                  <a:gd name="connsiteX7" fmla="*/ 714 w 2432424"/>
                  <a:gd name="connsiteY7" fmla="*/ 395489 h 1369773"/>
                  <a:gd name="connsiteX8" fmla="*/ 398544 w 2432424"/>
                  <a:gd name="connsiteY8" fmla="*/ 423 h 1369773"/>
                  <a:gd name="connsiteX9" fmla="*/ 1217997 w 2432424"/>
                  <a:gd name="connsiteY9" fmla="*/ 423 h 1369773"/>
                  <a:gd name="connsiteX10" fmla="*/ 1215142 w 2432424"/>
                  <a:gd name="connsiteY10" fmla="*/ 1216084 h 1369773"/>
                  <a:gd name="connsiteX11" fmla="*/ 2033643 w 2432424"/>
                  <a:gd name="connsiteY11" fmla="*/ 1216084 h 1369773"/>
                  <a:gd name="connsiteX12" fmla="*/ 2279194 w 2432424"/>
                  <a:gd name="connsiteY12" fmla="*/ 974285 h 1369773"/>
                  <a:gd name="connsiteX13" fmla="*/ 2279194 w 2432424"/>
                  <a:gd name="connsiteY13" fmla="*/ 394537 h 1369773"/>
                  <a:gd name="connsiteX14" fmla="*/ 2038402 w 2432424"/>
                  <a:gd name="connsiteY14" fmla="*/ 152738 h 1369773"/>
                  <a:gd name="connsiteX15" fmla="*/ 396640 w 2432424"/>
                  <a:gd name="connsiteY15" fmla="*/ 152738 h 1369773"/>
                  <a:gd name="connsiteX16" fmla="*/ 152041 w 2432424"/>
                  <a:gd name="connsiteY16" fmla="*/ 401201 h 1369773"/>
                  <a:gd name="connsiteX17" fmla="*/ 152041 w 2432424"/>
                  <a:gd name="connsiteY17" fmla="*/ 966669 h 1369773"/>
                  <a:gd name="connsiteX18" fmla="*/ 401399 w 2432424"/>
                  <a:gd name="connsiteY18" fmla="*/ 1215132 h 1369773"/>
                  <a:gd name="connsiteX19" fmla="*/ 1215142 w 2432424"/>
                  <a:gd name="connsiteY19" fmla="*/ 1216084 h 136977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2432424" h="1369773">
                    <a:moveTo>
                      <a:pt x="1217997" y="423"/>
                    </a:moveTo>
                    <a:cubicBezTo>
                      <a:pt x="1486389" y="423"/>
                      <a:pt x="1754782" y="423"/>
                      <a:pt x="2023174" y="423"/>
                    </a:cubicBezTo>
                    <a:cubicBezTo>
                      <a:pt x="2274435" y="423"/>
                      <a:pt x="2432424" y="160353"/>
                      <a:pt x="2432424" y="412625"/>
                    </a:cubicBezTo>
                    <a:cubicBezTo>
                      <a:pt x="2432424" y="596354"/>
                      <a:pt x="2432424" y="781036"/>
                      <a:pt x="2432424" y="964765"/>
                    </a:cubicBezTo>
                    <a:cubicBezTo>
                      <a:pt x="2432424" y="1207517"/>
                      <a:pt x="2270628" y="1369351"/>
                      <a:pt x="2028884" y="1369351"/>
                    </a:cubicBezTo>
                    <a:cubicBezTo>
                      <a:pt x="1486389" y="1369351"/>
                      <a:pt x="942942" y="1370303"/>
                      <a:pt x="400447" y="1369351"/>
                    </a:cubicBezTo>
                    <a:cubicBezTo>
                      <a:pt x="162511" y="1369351"/>
                      <a:pt x="2617" y="1208469"/>
                      <a:pt x="714" y="970477"/>
                    </a:cubicBezTo>
                    <a:cubicBezTo>
                      <a:pt x="-238" y="779132"/>
                      <a:pt x="-238" y="586834"/>
                      <a:pt x="714" y="395489"/>
                    </a:cubicBezTo>
                    <a:cubicBezTo>
                      <a:pt x="2617" y="160353"/>
                      <a:pt x="163462" y="1375"/>
                      <a:pt x="398544" y="423"/>
                    </a:cubicBezTo>
                    <a:cubicBezTo>
                      <a:pt x="671695" y="-529"/>
                      <a:pt x="944846" y="423"/>
                      <a:pt x="1217997" y="423"/>
                    </a:cubicBezTo>
                    <a:close/>
                    <a:moveTo>
                      <a:pt x="1215142" y="1216084"/>
                    </a:moveTo>
                    <a:cubicBezTo>
                      <a:pt x="1488293" y="1216084"/>
                      <a:pt x="1760492" y="1216084"/>
                      <a:pt x="2033643" y="1216084"/>
                    </a:cubicBezTo>
                    <a:cubicBezTo>
                      <a:pt x="2184971" y="1216084"/>
                      <a:pt x="2279194" y="1124696"/>
                      <a:pt x="2279194" y="974285"/>
                    </a:cubicBezTo>
                    <a:cubicBezTo>
                      <a:pt x="2280145" y="781036"/>
                      <a:pt x="2280145" y="587786"/>
                      <a:pt x="2279194" y="394537"/>
                    </a:cubicBezTo>
                    <a:cubicBezTo>
                      <a:pt x="2278242" y="246030"/>
                      <a:pt x="2186874" y="152738"/>
                      <a:pt x="2038402" y="152738"/>
                    </a:cubicBezTo>
                    <a:cubicBezTo>
                      <a:pt x="1491148" y="151786"/>
                      <a:pt x="943894" y="151786"/>
                      <a:pt x="396640" y="152738"/>
                    </a:cubicBezTo>
                    <a:cubicBezTo>
                      <a:pt x="243409" y="152738"/>
                      <a:pt x="152041" y="247934"/>
                      <a:pt x="152041" y="401201"/>
                    </a:cubicBezTo>
                    <a:cubicBezTo>
                      <a:pt x="152041" y="589690"/>
                      <a:pt x="152041" y="778180"/>
                      <a:pt x="152041" y="966669"/>
                    </a:cubicBezTo>
                    <a:cubicBezTo>
                      <a:pt x="152041" y="1121840"/>
                      <a:pt x="246264" y="1215132"/>
                      <a:pt x="401399" y="1215132"/>
                    </a:cubicBezTo>
                    <a:cubicBezTo>
                      <a:pt x="672646" y="1216084"/>
                      <a:pt x="943894" y="1216084"/>
                      <a:pt x="1215142" y="1216084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9" name="Freeform 17">
                <a:extLst>
                  <a:ext uri="{FF2B5EF4-FFF2-40B4-BE49-F238E27FC236}">
                    <a16:creationId xmlns:a16="http://schemas.microsoft.com/office/drawing/2014/main" id="{62E448E0-9351-3379-0758-AA369FA31615}"/>
                  </a:ext>
                </a:extLst>
              </p:cNvPr>
              <p:cNvSpPr/>
              <p:nvPr/>
            </p:nvSpPr>
            <p:spPr>
              <a:xfrm>
                <a:off x="3564070" y="4360023"/>
                <a:ext cx="1346369" cy="1271701"/>
              </a:xfrm>
              <a:custGeom>
                <a:avLst/>
                <a:gdLst>
                  <a:gd name="connsiteX0" fmla="*/ 907615 w 1346369"/>
                  <a:gd name="connsiteY0" fmla="*/ 357939 h 1271701"/>
                  <a:gd name="connsiteX1" fmla="*/ 1234063 w 1346369"/>
                  <a:gd name="connsiteY1" fmla="*/ 0 h 1271701"/>
                  <a:gd name="connsiteX2" fmla="*/ 1346369 w 1346369"/>
                  <a:gd name="connsiteY2" fmla="*/ 101861 h 1271701"/>
                  <a:gd name="connsiteX3" fmla="*/ 1129371 w 1346369"/>
                  <a:gd name="connsiteY3" fmla="*/ 341756 h 1271701"/>
                  <a:gd name="connsiteX4" fmla="*/ 1110336 w 1346369"/>
                  <a:gd name="connsiteY4" fmla="*/ 361747 h 1271701"/>
                  <a:gd name="connsiteX5" fmla="*/ 1016114 w 1346369"/>
                  <a:gd name="connsiteY5" fmla="*/ 472175 h 1271701"/>
                  <a:gd name="connsiteX6" fmla="*/ 1045618 w 1346369"/>
                  <a:gd name="connsiteY6" fmla="*/ 606403 h 1271701"/>
                  <a:gd name="connsiteX7" fmla="*/ 857172 w 1346369"/>
                  <a:gd name="connsiteY7" fmla="*/ 1151879 h 1271701"/>
                  <a:gd name="connsiteX8" fmla="*/ 280414 w 1346369"/>
                  <a:gd name="connsiteY8" fmla="*/ 1202333 h 1271701"/>
                  <a:gd name="connsiteX9" fmla="*/ 1552 w 1346369"/>
                  <a:gd name="connsiteY9" fmla="*/ 697792 h 1271701"/>
                  <a:gd name="connsiteX10" fmla="*/ 323243 w 1346369"/>
                  <a:gd name="connsiteY10" fmla="*/ 247511 h 1271701"/>
                  <a:gd name="connsiteX11" fmla="*/ 871448 w 1346369"/>
                  <a:gd name="connsiteY11" fmla="*/ 327477 h 1271701"/>
                  <a:gd name="connsiteX12" fmla="*/ 907615 w 1346369"/>
                  <a:gd name="connsiteY12" fmla="*/ 357939 h 1271701"/>
                  <a:gd name="connsiteX13" fmla="*/ 801019 w 1346369"/>
                  <a:gd name="connsiteY13" fmla="*/ 474079 h 1271701"/>
                  <a:gd name="connsiteX14" fmla="*/ 290883 w 1346369"/>
                  <a:gd name="connsiteY14" fmla="*/ 439809 h 1271701"/>
                  <a:gd name="connsiteX15" fmla="*/ 220454 w 1346369"/>
                  <a:gd name="connsiteY15" fmla="*/ 952918 h 1271701"/>
                  <a:gd name="connsiteX16" fmla="*/ 735348 w 1346369"/>
                  <a:gd name="connsiteY16" fmla="*/ 1053827 h 1271701"/>
                  <a:gd name="connsiteX17" fmla="*/ 881917 w 1346369"/>
                  <a:gd name="connsiteY17" fmla="*/ 613067 h 1271701"/>
                  <a:gd name="connsiteX18" fmla="*/ 543096 w 1346369"/>
                  <a:gd name="connsiteY18" fmla="*/ 985285 h 1271701"/>
                  <a:gd name="connsiteX19" fmla="*/ 261379 w 1346369"/>
                  <a:gd name="connsiteY19" fmla="*/ 796796 h 1271701"/>
                  <a:gd name="connsiteX20" fmla="*/ 345133 w 1346369"/>
                  <a:gd name="connsiteY20" fmla="*/ 671136 h 1271701"/>
                  <a:gd name="connsiteX21" fmla="*/ 519302 w 1346369"/>
                  <a:gd name="connsiteY21" fmla="*/ 785372 h 1271701"/>
                  <a:gd name="connsiteX22" fmla="*/ 781984 w 1346369"/>
                  <a:gd name="connsiteY22" fmla="*/ 495975 h 1271701"/>
                  <a:gd name="connsiteX23" fmla="*/ 801019 w 1346369"/>
                  <a:gd name="connsiteY23" fmla="*/ 474079 h 127170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346369" h="1271701">
                    <a:moveTo>
                      <a:pt x="907615" y="357939"/>
                    </a:moveTo>
                    <a:cubicBezTo>
                      <a:pt x="1016114" y="238944"/>
                      <a:pt x="1122709" y="121852"/>
                      <a:pt x="1234063" y="0"/>
                    </a:cubicBezTo>
                    <a:cubicBezTo>
                      <a:pt x="1271182" y="34271"/>
                      <a:pt x="1307348" y="66638"/>
                      <a:pt x="1346369" y="101861"/>
                    </a:cubicBezTo>
                    <a:cubicBezTo>
                      <a:pt x="1273085" y="182778"/>
                      <a:pt x="1200752" y="262743"/>
                      <a:pt x="1129371" y="341756"/>
                    </a:cubicBezTo>
                    <a:cubicBezTo>
                      <a:pt x="1123661" y="348420"/>
                      <a:pt x="1116999" y="355084"/>
                      <a:pt x="1110336" y="361747"/>
                    </a:cubicBezTo>
                    <a:cubicBezTo>
                      <a:pt x="1077025" y="397922"/>
                      <a:pt x="1028486" y="429337"/>
                      <a:pt x="1016114" y="472175"/>
                    </a:cubicBezTo>
                    <a:cubicBezTo>
                      <a:pt x="1005644" y="511206"/>
                      <a:pt x="1036100" y="560708"/>
                      <a:pt x="1045618" y="606403"/>
                    </a:cubicBezTo>
                    <a:cubicBezTo>
                      <a:pt x="1092253" y="826307"/>
                      <a:pt x="1033245" y="1012892"/>
                      <a:pt x="857172" y="1151879"/>
                    </a:cubicBezTo>
                    <a:cubicBezTo>
                      <a:pt x="679196" y="1291819"/>
                      <a:pt x="479329" y="1309906"/>
                      <a:pt x="280414" y="1202333"/>
                    </a:cubicBezTo>
                    <a:cubicBezTo>
                      <a:pt x="83403" y="1095713"/>
                      <a:pt x="-13675" y="921504"/>
                      <a:pt x="1552" y="697792"/>
                    </a:cubicBezTo>
                    <a:cubicBezTo>
                      <a:pt x="15829" y="486455"/>
                      <a:pt x="127183" y="331284"/>
                      <a:pt x="323243" y="247511"/>
                    </a:cubicBezTo>
                    <a:cubicBezTo>
                      <a:pt x="518351" y="163738"/>
                      <a:pt x="703941" y="195153"/>
                      <a:pt x="871448" y="327477"/>
                    </a:cubicBezTo>
                    <a:cubicBezTo>
                      <a:pt x="881917" y="336044"/>
                      <a:pt x="893338" y="345564"/>
                      <a:pt x="907615" y="357939"/>
                    </a:cubicBezTo>
                    <a:close/>
                    <a:moveTo>
                      <a:pt x="801019" y="474079"/>
                    </a:moveTo>
                    <a:cubicBezTo>
                      <a:pt x="671582" y="329380"/>
                      <a:pt x="444114" y="316053"/>
                      <a:pt x="290883" y="439809"/>
                    </a:cubicBezTo>
                    <a:cubicBezTo>
                      <a:pt x="136700" y="564516"/>
                      <a:pt x="105293" y="791084"/>
                      <a:pt x="220454" y="952918"/>
                    </a:cubicBezTo>
                    <a:cubicBezTo>
                      <a:pt x="337519" y="1118561"/>
                      <a:pt x="564986" y="1163303"/>
                      <a:pt x="735348" y="1053827"/>
                    </a:cubicBezTo>
                    <a:cubicBezTo>
                      <a:pt x="884773" y="957678"/>
                      <a:pt x="956154" y="746342"/>
                      <a:pt x="881917" y="613067"/>
                    </a:cubicBezTo>
                    <a:cubicBezTo>
                      <a:pt x="768660" y="736822"/>
                      <a:pt x="657305" y="859626"/>
                      <a:pt x="543096" y="985285"/>
                    </a:cubicBezTo>
                    <a:cubicBezTo>
                      <a:pt x="447921" y="921504"/>
                      <a:pt x="355602" y="859626"/>
                      <a:pt x="261379" y="796796"/>
                    </a:cubicBezTo>
                    <a:cubicBezTo>
                      <a:pt x="290883" y="753006"/>
                      <a:pt x="316580" y="713975"/>
                      <a:pt x="345133" y="671136"/>
                    </a:cubicBezTo>
                    <a:cubicBezTo>
                      <a:pt x="405093" y="710167"/>
                      <a:pt x="462197" y="747294"/>
                      <a:pt x="519302" y="785372"/>
                    </a:cubicBezTo>
                    <a:cubicBezTo>
                      <a:pt x="608766" y="687320"/>
                      <a:pt x="695375" y="592123"/>
                      <a:pt x="781984" y="495975"/>
                    </a:cubicBezTo>
                    <a:cubicBezTo>
                      <a:pt x="786743" y="490263"/>
                      <a:pt x="792453" y="483599"/>
                      <a:pt x="801019" y="47407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8">
                <a:extLst>
                  <a:ext uri="{FF2B5EF4-FFF2-40B4-BE49-F238E27FC236}">
                    <a16:creationId xmlns:a16="http://schemas.microsoft.com/office/drawing/2014/main" id="{5EE74DDF-1330-CD6E-1852-1BA3D02D316B}"/>
                  </a:ext>
                </a:extLst>
              </p:cNvPr>
              <p:cNvSpPr/>
              <p:nvPr/>
            </p:nvSpPr>
            <p:spPr>
              <a:xfrm>
                <a:off x="3563837" y="2991095"/>
                <a:ext cx="1345650" cy="1268459"/>
              </a:xfrm>
              <a:custGeom>
                <a:avLst/>
                <a:gdLst>
                  <a:gd name="connsiteX0" fmla="*/ 1233345 w 1345650"/>
                  <a:gd name="connsiteY0" fmla="*/ 0 h 1268459"/>
                  <a:gd name="connsiteX1" fmla="*/ 1345651 w 1345650"/>
                  <a:gd name="connsiteY1" fmla="*/ 101861 h 1268459"/>
                  <a:gd name="connsiteX2" fmla="*/ 1177192 w 1345650"/>
                  <a:gd name="connsiteY2" fmla="*/ 288446 h 1268459"/>
                  <a:gd name="connsiteX3" fmla="*/ 1046802 w 1345650"/>
                  <a:gd name="connsiteY3" fmla="*/ 430289 h 1268459"/>
                  <a:gd name="connsiteX4" fmla="*/ 1023961 w 1345650"/>
                  <a:gd name="connsiteY4" fmla="*/ 543573 h 1268459"/>
                  <a:gd name="connsiteX5" fmla="*/ 913558 w 1345650"/>
                  <a:gd name="connsiteY5" fmla="*/ 1100473 h 1268459"/>
                  <a:gd name="connsiteX6" fmla="*/ 371063 w 1345650"/>
                  <a:gd name="connsiteY6" fmla="*/ 1240412 h 1268459"/>
                  <a:gd name="connsiteX7" fmla="*/ 7496 w 1345650"/>
                  <a:gd name="connsiteY7" fmla="*/ 818691 h 1268459"/>
                  <a:gd name="connsiteX8" fmla="*/ 278743 w 1345650"/>
                  <a:gd name="connsiteY8" fmla="*/ 266551 h 1268459"/>
                  <a:gd name="connsiteX9" fmla="*/ 882150 w 1345650"/>
                  <a:gd name="connsiteY9" fmla="*/ 336996 h 1268459"/>
                  <a:gd name="connsiteX10" fmla="*/ 907848 w 1345650"/>
                  <a:gd name="connsiteY10" fmla="*/ 357939 h 1268459"/>
                  <a:gd name="connsiteX11" fmla="*/ 1233345 w 1345650"/>
                  <a:gd name="connsiteY11" fmla="*/ 0 h 1268459"/>
                  <a:gd name="connsiteX12" fmla="*/ 801252 w 1345650"/>
                  <a:gd name="connsiteY12" fmla="*/ 475983 h 1268459"/>
                  <a:gd name="connsiteX13" fmla="*/ 305392 w 1345650"/>
                  <a:gd name="connsiteY13" fmla="*/ 429337 h 1268459"/>
                  <a:gd name="connsiteX14" fmla="*/ 209266 w 1345650"/>
                  <a:gd name="connsiteY14" fmla="*/ 937687 h 1268459"/>
                  <a:gd name="connsiteX15" fmla="*/ 708933 w 1345650"/>
                  <a:gd name="connsiteY15" fmla="*/ 1070010 h 1268459"/>
                  <a:gd name="connsiteX16" fmla="*/ 883102 w 1345650"/>
                  <a:gd name="connsiteY16" fmla="*/ 612114 h 1268459"/>
                  <a:gd name="connsiteX17" fmla="*/ 542377 w 1345650"/>
                  <a:gd name="connsiteY17" fmla="*/ 986237 h 1268459"/>
                  <a:gd name="connsiteX18" fmla="*/ 260660 w 1345650"/>
                  <a:gd name="connsiteY18" fmla="*/ 797748 h 1268459"/>
                  <a:gd name="connsiteX19" fmla="*/ 344414 w 1345650"/>
                  <a:gd name="connsiteY19" fmla="*/ 672088 h 1268459"/>
                  <a:gd name="connsiteX20" fmla="*/ 518584 w 1345650"/>
                  <a:gd name="connsiteY20" fmla="*/ 787276 h 1268459"/>
                  <a:gd name="connsiteX21" fmla="*/ 801252 w 1345650"/>
                  <a:gd name="connsiteY21" fmla="*/ 475983 h 126845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1345650" h="1268459">
                    <a:moveTo>
                      <a:pt x="1233345" y="0"/>
                    </a:moveTo>
                    <a:cubicBezTo>
                      <a:pt x="1271415" y="34271"/>
                      <a:pt x="1306629" y="66638"/>
                      <a:pt x="1345651" y="101861"/>
                    </a:cubicBezTo>
                    <a:cubicBezTo>
                      <a:pt x="1287594" y="165642"/>
                      <a:pt x="1232393" y="226568"/>
                      <a:pt x="1177192" y="288446"/>
                    </a:cubicBezTo>
                    <a:cubicBezTo>
                      <a:pt x="1134363" y="336044"/>
                      <a:pt x="1092486" y="385546"/>
                      <a:pt x="1046802" y="430289"/>
                    </a:cubicBezTo>
                    <a:cubicBezTo>
                      <a:pt x="1010636" y="464559"/>
                      <a:pt x="1004926" y="492167"/>
                      <a:pt x="1023961" y="543573"/>
                    </a:cubicBezTo>
                    <a:cubicBezTo>
                      <a:pt x="1102004" y="750149"/>
                      <a:pt x="1065837" y="940543"/>
                      <a:pt x="913558" y="1100473"/>
                    </a:cubicBezTo>
                    <a:cubicBezTo>
                      <a:pt x="764134" y="1257548"/>
                      <a:pt x="576640" y="1305146"/>
                      <a:pt x="371063" y="1240412"/>
                    </a:cubicBezTo>
                    <a:cubicBezTo>
                      <a:pt x="167389" y="1175679"/>
                      <a:pt x="42711" y="1030980"/>
                      <a:pt x="7496" y="818691"/>
                    </a:cubicBezTo>
                    <a:cubicBezTo>
                      <a:pt x="-30574" y="591171"/>
                      <a:pt x="78877" y="375075"/>
                      <a:pt x="278743" y="266551"/>
                    </a:cubicBezTo>
                    <a:cubicBezTo>
                      <a:pt x="473851" y="160882"/>
                      <a:pt x="710836" y="187538"/>
                      <a:pt x="882150" y="336996"/>
                    </a:cubicBezTo>
                    <a:cubicBezTo>
                      <a:pt x="888813" y="342708"/>
                      <a:pt x="896427" y="348420"/>
                      <a:pt x="907848" y="357939"/>
                    </a:cubicBezTo>
                    <a:cubicBezTo>
                      <a:pt x="1015395" y="239896"/>
                      <a:pt x="1123894" y="121852"/>
                      <a:pt x="1233345" y="0"/>
                    </a:cubicBezTo>
                    <a:close/>
                    <a:moveTo>
                      <a:pt x="801252" y="475983"/>
                    </a:moveTo>
                    <a:cubicBezTo>
                      <a:pt x="682284" y="336044"/>
                      <a:pt x="458624" y="317005"/>
                      <a:pt x="305392" y="429337"/>
                    </a:cubicBezTo>
                    <a:cubicBezTo>
                      <a:pt x="144547" y="548333"/>
                      <a:pt x="102670" y="769189"/>
                      <a:pt x="209266" y="937687"/>
                    </a:cubicBezTo>
                    <a:cubicBezTo>
                      <a:pt x="315862" y="1106185"/>
                      <a:pt x="533811" y="1164255"/>
                      <a:pt x="708933" y="1070010"/>
                    </a:cubicBezTo>
                    <a:cubicBezTo>
                      <a:pt x="873585" y="982429"/>
                      <a:pt x="954483" y="772997"/>
                      <a:pt x="883102" y="612114"/>
                    </a:cubicBezTo>
                    <a:cubicBezTo>
                      <a:pt x="768893" y="737774"/>
                      <a:pt x="656587" y="861530"/>
                      <a:pt x="542377" y="986237"/>
                    </a:cubicBezTo>
                    <a:cubicBezTo>
                      <a:pt x="446251" y="922455"/>
                      <a:pt x="354883" y="861530"/>
                      <a:pt x="260660" y="797748"/>
                    </a:cubicBezTo>
                    <a:cubicBezTo>
                      <a:pt x="289213" y="754909"/>
                      <a:pt x="315862" y="714927"/>
                      <a:pt x="344414" y="672088"/>
                    </a:cubicBezTo>
                    <a:cubicBezTo>
                      <a:pt x="403422" y="711119"/>
                      <a:pt x="459575" y="748246"/>
                      <a:pt x="518584" y="787276"/>
                    </a:cubicBezTo>
                    <a:cubicBezTo>
                      <a:pt x="612806" y="683512"/>
                      <a:pt x="706077" y="580700"/>
                      <a:pt x="801252" y="47598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Freeform 19">
                <a:extLst>
                  <a:ext uri="{FF2B5EF4-FFF2-40B4-BE49-F238E27FC236}">
                    <a16:creationId xmlns:a16="http://schemas.microsoft.com/office/drawing/2014/main" id="{2B310D34-E5EB-9021-EF7D-8ECB068E9AFE}"/>
                  </a:ext>
                </a:extLst>
              </p:cNvPr>
              <p:cNvSpPr/>
              <p:nvPr/>
            </p:nvSpPr>
            <p:spPr>
              <a:xfrm>
                <a:off x="4932330" y="3349034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0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20">
                <a:extLst>
                  <a:ext uri="{FF2B5EF4-FFF2-40B4-BE49-F238E27FC236}">
                    <a16:creationId xmlns:a16="http://schemas.microsoft.com/office/drawing/2014/main" id="{CE9D42A7-44A6-6D99-5BB9-B0B1D582DEAD}"/>
                  </a:ext>
                </a:extLst>
              </p:cNvPr>
              <p:cNvSpPr/>
              <p:nvPr/>
            </p:nvSpPr>
            <p:spPr>
              <a:xfrm>
                <a:off x="4932330" y="3956389"/>
                <a:ext cx="1818786" cy="146602"/>
              </a:xfrm>
              <a:custGeom>
                <a:avLst/>
                <a:gdLst>
                  <a:gd name="connsiteX0" fmla="*/ 0 w 1818786"/>
                  <a:gd name="connsiteY0" fmla="*/ 146603 h 146602"/>
                  <a:gd name="connsiteX1" fmla="*/ 0 w 1818786"/>
                  <a:gd name="connsiteY1" fmla="*/ 0 h 146602"/>
                  <a:gd name="connsiteX2" fmla="*/ 1818786 w 1818786"/>
                  <a:gd name="connsiteY2" fmla="*/ 0 h 146602"/>
                  <a:gd name="connsiteX3" fmla="*/ 1818786 w 1818786"/>
                  <a:gd name="connsiteY3" fmla="*/ 146603 h 146602"/>
                  <a:gd name="connsiteX4" fmla="*/ 0 w 1818786"/>
                  <a:gd name="connsiteY4" fmla="*/ 146603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18786" h="146602">
                    <a:moveTo>
                      <a:pt x="0" y="146603"/>
                    </a:moveTo>
                    <a:cubicBezTo>
                      <a:pt x="0" y="97101"/>
                      <a:pt x="0" y="50454"/>
                      <a:pt x="0" y="0"/>
                    </a:cubicBezTo>
                    <a:cubicBezTo>
                      <a:pt x="606262" y="0"/>
                      <a:pt x="1211573" y="0"/>
                      <a:pt x="1818786" y="0"/>
                    </a:cubicBezTo>
                    <a:cubicBezTo>
                      <a:pt x="1818786" y="48550"/>
                      <a:pt x="1818786" y="95197"/>
                      <a:pt x="1818786" y="146603"/>
                    </a:cubicBezTo>
                    <a:cubicBezTo>
                      <a:pt x="1215380" y="146603"/>
                      <a:pt x="610069" y="146603"/>
                      <a:pt x="0" y="14660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21">
                <a:extLst>
                  <a:ext uri="{FF2B5EF4-FFF2-40B4-BE49-F238E27FC236}">
                    <a16:creationId xmlns:a16="http://schemas.microsoft.com/office/drawing/2014/main" id="{FCB8C902-D832-EF84-5FE5-620D7C98F0E5}"/>
                  </a:ext>
                </a:extLst>
              </p:cNvPr>
              <p:cNvSpPr/>
              <p:nvPr/>
            </p:nvSpPr>
            <p:spPr>
              <a:xfrm>
                <a:off x="4933282" y="3653664"/>
                <a:ext cx="1515179" cy="146602"/>
              </a:xfrm>
              <a:custGeom>
                <a:avLst/>
                <a:gdLst>
                  <a:gd name="connsiteX0" fmla="*/ 1515180 w 1515179"/>
                  <a:gd name="connsiteY0" fmla="*/ 0 h 146602"/>
                  <a:gd name="connsiteX1" fmla="*/ 1515180 w 1515179"/>
                  <a:gd name="connsiteY1" fmla="*/ 146603 h 146602"/>
                  <a:gd name="connsiteX2" fmla="*/ 0 w 1515179"/>
                  <a:gd name="connsiteY2" fmla="*/ 146603 h 146602"/>
                  <a:gd name="connsiteX3" fmla="*/ 0 w 1515179"/>
                  <a:gd name="connsiteY3" fmla="*/ 0 h 146602"/>
                  <a:gd name="connsiteX4" fmla="*/ 1515180 w 1515179"/>
                  <a:gd name="connsiteY4" fmla="*/ 0 h 146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515179" h="146602">
                    <a:moveTo>
                      <a:pt x="1515180" y="0"/>
                    </a:moveTo>
                    <a:cubicBezTo>
                      <a:pt x="1515180" y="49502"/>
                      <a:pt x="1515180" y="97100"/>
                      <a:pt x="1515180" y="146603"/>
                    </a:cubicBezTo>
                    <a:cubicBezTo>
                      <a:pt x="1009802" y="146603"/>
                      <a:pt x="506329" y="146603"/>
                      <a:pt x="0" y="146603"/>
                    </a:cubicBezTo>
                    <a:cubicBezTo>
                      <a:pt x="0" y="97100"/>
                      <a:pt x="0" y="50454"/>
                      <a:pt x="0" y="0"/>
                    </a:cubicBezTo>
                    <a:cubicBezTo>
                      <a:pt x="503474" y="0"/>
                      <a:pt x="1006947" y="0"/>
                      <a:pt x="151518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Freeform 22">
                <a:extLst>
                  <a:ext uri="{FF2B5EF4-FFF2-40B4-BE49-F238E27FC236}">
                    <a16:creationId xmlns:a16="http://schemas.microsoft.com/office/drawing/2014/main" id="{E8FB4A40-3B96-C4E4-FA4C-E15ABB4D17C9}"/>
                  </a:ext>
                </a:extLst>
              </p:cNvPr>
              <p:cNvSpPr/>
              <p:nvPr/>
            </p:nvSpPr>
            <p:spPr>
              <a:xfrm>
                <a:off x="4934233" y="4717010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24">
                <a:extLst>
                  <a:ext uri="{FF2B5EF4-FFF2-40B4-BE49-F238E27FC236}">
                    <a16:creationId xmlns:a16="http://schemas.microsoft.com/office/drawing/2014/main" id="{3795C3A6-9371-94CC-1039-9941486B8128}"/>
                  </a:ext>
                </a:extLst>
              </p:cNvPr>
              <p:cNvSpPr/>
              <p:nvPr/>
            </p:nvSpPr>
            <p:spPr>
              <a:xfrm>
                <a:off x="4934233" y="5021639"/>
                <a:ext cx="828970" cy="144699"/>
              </a:xfrm>
              <a:custGeom>
                <a:avLst/>
                <a:gdLst>
                  <a:gd name="connsiteX0" fmla="*/ 828971 w 828970"/>
                  <a:gd name="connsiteY0" fmla="*/ 0 h 144699"/>
                  <a:gd name="connsiteX1" fmla="*/ 828971 w 828970"/>
                  <a:gd name="connsiteY1" fmla="*/ 144699 h 144699"/>
                  <a:gd name="connsiteX2" fmla="*/ 0 w 828970"/>
                  <a:gd name="connsiteY2" fmla="*/ 144699 h 144699"/>
                  <a:gd name="connsiteX3" fmla="*/ 0 w 828970"/>
                  <a:gd name="connsiteY3" fmla="*/ 0 h 144699"/>
                  <a:gd name="connsiteX4" fmla="*/ 828971 w 828970"/>
                  <a:gd name="connsiteY4" fmla="*/ 0 h 1446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8970" h="144699">
                    <a:moveTo>
                      <a:pt x="828971" y="0"/>
                    </a:moveTo>
                    <a:cubicBezTo>
                      <a:pt x="828971" y="47598"/>
                      <a:pt x="828971" y="94245"/>
                      <a:pt x="828971" y="144699"/>
                    </a:cubicBezTo>
                    <a:cubicBezTo>
                      <a:pt x="552964" y="144699"/>
                      <a:pt x="278861" y="144699"/>
                      <a:pt x="0" y="144699"/>
                    </a:cubicBezTo>
                    <a:cubicBezTo>
                      <a:pt x="0" y="98053"/>
                      <a:pt x="0" y="49502"/>
                      <a:pt x="0" y="0"/>
                    </a:cubicBezTo>
                    <a:cubicBezTo>
                      <a:pt x="276006" y="0"/>
                      <a:pt x="551061" y="0"/>
                      <a:pt x="828971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25">
                <a:extLst>
                  <a:ext uri="{FF2B5EF4-FFF2-40B4-BE49-F238E27FC236}">
                    <a16:creationId xmlns:a16="http://schemas.microsoft.com/office/drawing/2014/main" id="{65EF2A1F-558A-E5B0-C874-3E752BA8AFDB}"/>
                  </a:ext>
                </a:extLst>
              </p:cNvPr>
              <p:cNvSpPr/>
              <p:nvPr/>
            </p:nvSpPr>
            <p:spPr>
              <a:xfrm>
                <a:off x="4933282" y="5325317"/>
                <a:ext cx="829922" cy="145650"/>
              </a:xfrm>
              <a:custGeom>
                <a:avLst/>
                <a:gdLst>
                  <a:gd name="connsiteX0" fmla="*/ 0 w 829922"/>
                  <a:gd name="connsiteY0" fmla="*/ 0 h 145650"/>
                  <a:gd name="connsiteX1" fmla="*/ 829923 w 829922"/>
                  <a:gd name="connsiteY1" fmla="*/ 0 h 145650"/>
                  <a:gd name="connsiteX2" fmla="*/ 829923 w 829922"/>
                  <a:gd name="connsiteY2" fmla="*/ 145651 h 145650"/>
                  <a:gd name="connsiteX3" fmla="*/ 0 w 829922"/>
                  <a:gd name="connsiteY3" fmla="*/ 145651 h 145650"/>
                  <a:gd name="connsiteX4" fmla="*/ 0 w 829922"/>
                  <a:gd name="connsiteY4" fmla="*/ 0 h 145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829922" h="145650">
                    <a:moveTo>
                      <a:pt x="0" y="0"/>
                    </a:moveTo>
                    <a:cubicBezTo>
                      <a:pt x="277910" y="0"/>
                      <a:pt x="552964" y="0"/>
                      <a:pt x="829923" y="0"/>
                    </a:cubicBezTo>
                    <a:cubicBezTo>
                      <a:pt x="829923" y="49502"/>
                      <a:pt x="829923" y="96148"/>
                      <a:pt x="829923" y="145651"/>
                    </a:cubicBezTo>
                    <a:cubicBezTo>
                      <a:pt x="552964" y="145651"/>
                      <a:pt x="277910" y="145651"/>
                      <a:pt x="0" y="145651"/>
                    </a:cubicBezTo>
                    <a:cubicBezTo>
                      <a:pt x="0" y="98052"/>
                      <a:pt x="0" y="51406"/>
                      <a:pt x="0" y="0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Freeform 26">
                <a:extLst>
                  <a:ext uri="{FF2B5EF4-FFF2-40B4-BE49-F238E27FC236}">
                    <a16:creationId xmlns:a16="http://schemas.microsoft.com/office/drawing/2014/main" id="{595F4B31-4012-0F80-6629-2B8887C303D5}"/>
                  </a:ext>
                </a:extLst>
              </p:cNvPr>
              <p:cNvSpPr/>
              <p:nvPr/>
            </p:nvSpPr>
            <p:spPr>
              <a:xfrm>
                <a:off x="6603596" y="3651760"/>
                <a:ext cx="146568" cy="148506"/>
              </a:xfrm>
              <a:custGeom>
                <a:avLst/>
                <a:gdLst>
                  <a:gd name="connsiteX0" fmla="*/ 146569 w 146568"/>
                  <a:gd name="connsiteY0" fmla="*/ 148507 h 148506"/>
                  <a:gd name="connsiteX1" fmla="*/ 0 w 146568"/>
                  <a:gd name="connsiteY1" fmla="*/ 148507 h 148506"/>
                  <a:gd name="connsiteX2" fmla="*/ 0 w 146568"/>
                  <a:gd name="connsiteY2" fmla="*/ 0 h 148506"/>
                  <a:gd name="connsiteX3" fmla="*/ 146569 w 146568"/>
                  <a:gd name="connsiteY3" fmla="*/ 0 h 148506"/>
                  <a:gd name="connsiteX4" fmla="*/ 146569 w 146568"/>
                  <a:gd name="connsiteY4" fmla="*/ 148507 h 1485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46568" h="148506">
                    <a:moveTo>
                      <a:pt x="146569" y="148507"/>
                    </a:moveTo>
                    <a:cubicBezTo>
                      <a:pt x="96126" y="148507"/>
                      <a:pt x="49491" y="148507"/>
                      <a:pt x="0" y="148507"/>
                    </a:cubicBezTo>
                    <a:cubicBezTo>
                      <a:pt x="0" y="98053"/>
                      <a:pt x="0" y="50454"/>
                      <a:pt x="0" y="0"/>
                    </a:cubicBezTo>
                    <a:cubicBezTo>
                      <a:pt x="49491" y="0"/>
                      <a:pt x="96126" y="0"/>
                      <a:pt x="146569" y="0"/>
                    </a:cubicBezTo>
                    <a:cubicBezTo>
                      <a:pt x="146569" y="49502"/>
                      <a:pt x="146569" y="97101"/>
                      <a:pt x="146569" y="148507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27">
                <a:extLst>
                  <a:ext uri="{FF2B5EF4-FFF2-40B4-BE49-F238E27FC236}">
                    <a16:creationId xmlns:a16="http://schemas.microsoft.com/office/drawing/2014/main" id="{232E9D39-EDAB-5393-4127-E96D5FA67A07}"/>
                  </a:ext>
                </a:extLst>
              </p:cNvPr>
              <p:cNvSpPr/>
              <p:nvPr/>
            </p:nvSpPr>
            <p:spPr>
              <a:xfrm>
                <a:off x="5996382" y="1982011"/>
                <a:ext cx="451127" cy="449328"/>
              </a:xfrm>
              <a:custGeom>
                <a:avLst/>
                <a:gdLst>
                  <a:gd name="connsiteX0" fmla="*/ 451127 w 451127"/>
                  <a:gd name="connsiteY0" fmla="*/ 449328 h 449328"/>
                  <a:gd name="connsiteX1" fmla="*/ 0 w 451127"/>
                  <a:gd name="connsiteY1" fmla="*/ 449328 h 449328"/>
                  <a:gd name="connsiteX2" fmla="*/ 0 w 451127"/>
                  <a:gd name="connsiteY2" fmla="*/ 0 h 449328"/>
                  <a:gd name="connsiteX3" fmla="*/ 451127 w 451127"/>
                  <a:gd name="connsiteY3" fmla="*/ 0 h 449328"/>
                  <a:gd name="connsiteX4" fmla="*/ 451127 w 451127"/>
                  <a:gd name="connsiteY4" fmla="*/ 449328 h 449328"/>
                  <a:gd name="connsiteX5" fmla="*/ 297896 w 451127"/>
                  <a:gd name="connsiteY5" fmla="*/ 151363 h 449328"/>
                  <a:gd name="connsiteX6" fmla="*/ 153231 w 451127"/>
                  <a:gd name="connsiteY6" fmla="*/ 151363 h 449328"/>
                  <a:gd name="connsiteX7" fmla="*/ 153231 w 451127"/>
                  <a:gd name="connsiteY7" fmla="*/ 297966 h 449328"/>
                  <a:gd name="connsiteX8" fmla="*/ 297896 w 451127"/>
                  <a:gd name="connsiteY8" fmla="*/ 297966 h 449328"/>
                  <a:gd name="connsiteX9" fmla="*/ 297896 w 451127"/>
                  <a:gd name="connsiteY9" fmla="*/ 151363 h 4493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51127" h="449328">
                    <a:moveTo>
                      <a:pt x="451127" y="449328"/>
                    </a:moveTo>
                    <a:cubicBezTo>
                      <a:pt x="298848" y="449328"/>
                      <a:pt x="151328" y="449328"/>
                      <a:pt x="0" y="449328"/>
                    </a:cubicBezTo>
                    <a:cubicBezTo>
                      <a:pt x="0" y="299869"/>
                      <a:pt x="0" y="151363"/>
                      <a:pt x="0" y="0"/>
                    </a:cubicBezTo>
                    <a:cubicBezTo>
                      <a:pt x="150376" y="0"/>
                      <a:pt x="298848" y="0"/>
                      <a:pt x="451127" y="0"/>
                    </a:cubicBezTo>
                    <a:cubicBezTo>
                      <a:pt x="451127" y="149459"/>
                      <a:pt x="451127" y="297013"/>
                      <a:pt x="451127" y="449328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3231" y="151363"/>
                    </a:cubicBezTo>
                    <a:cubicBezTo>
                      <a:pt x="153231" y="201817"/>
                      <a:pt x="153231" y="248463"/>
                      <a:pt x="153231" y="297966"/>
                    </a:cubicBezTo>
                    <a:cubicBezTo>
                      <a:pt x="202722" y="297966"/>
                      <a:pt x="249357" y="297966"/>
                      <a:pt x="297896" y="297966"/>
                    </a:cubicBezTo>
                    <a:cubicBezTo>
                      <a:pt x="297896" y="247511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28">
                <a:extLst>
                  <a:ext uri="{FF2B5EF4-FFF2-40B4-BE49-F238E27FC236}">
                    <a16:creationId xmlns:a16="http://schemas.microsoft.com/office/drawing/2014/main" id="{D1666BC9-9AD8-3355-F1E0-3BCF40B636AB}"/>
                  </a:ext>
                </a:extLst>
              </p:cNvPr>
              <p:cNvSpPr/>
              <p:nvPr/>
            </p:nvSpPr>
            <p:spPr>
              <a:xfrm>
                <a:off x="5313028" y="1981059"/>
                <a:ext cx="449224" cy="451232"/>
              </a:xfrm>
              <a:custGeom>
                <a:avLst/>
                <a:gdLst>
                  <a:gd name="connsiteX0" fmla="*/ 0 w 449224"/>
                  <a:gd name="connsiteY0" fmla="*/ 0 h 451232"/>
                  <a:gd name="connsiteX1" fmla="*/ 449224 w 449224"/>
                  <a:gd name="connsiteY1" fmla="*/ 0 h 451232"/>
                  <a:gd name="connsiteX2" fmla="*/ 449224 w 449224"/>
                  <a:gd name="connsiteY2" fmla="*/ 451232 h 451232"/>
                  <a:gd name="connsiteX3" fmla="*/ 0 w 449224"/>
                  <a:gd name="connsiteY3" fmla="*/ 451232 h 451232"/>
                  <a:gd name="connsiteX4" fmla="*/ 0 w 449224"/>
                  <a:gd name="connsiteY4" fmla="*/ 0 h 451232"/>
                  <a:gd name="connsiteX5" fmla="*/ 296945 w 449224"/>
                  <a:gd name="connsiteY5" fmla="*/ 299869 h 451232"/>
                  <a:gd name="connsiteX6" fmla="*/ 296945 w 449224"/>
                  <a:gd name="connsiteY6" fmla="*/ 151363 h 451232"/>
                  <a:gd name="connsiteX7" fmla="*/ 151328 w 449224"/>
                  <a:gd name="connsiteY7" fmla="*/ 151363 h 451232"/>
                  <a:gd name="connsiteX8" fmla="*/ 151328 w 449224"/>
                  <a:gd name="connsiteY8" fmla="*/ 299869 h 451232"/>
                  <a:gd name="connsiteX9" fmla="*/ 296945 w 449224"/>
                  <a:gd name="connsiteY9" fmla="*/ 299869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9224" h="451232">
                    <a:moveTo>
                      <a:pt x="0" y="0"/>
                    </a:moveTo>
                    <a:cubicBezTo>
                      <a:pt x="150376" y="0"/>
                      <a:pt x="297897" y="0"/>
                      <a:pt x="449224" y="0"/>
                    </a:cubicBezTo>
                    <a:cubicBezTo>
                      <a:pt x="449224" y="151363"/>
                      <a:pt x="449224" y="299869"/>
                      <a:pt x="449224" y="451232"/>
                    </a:cubicBezTo>
                    <a:cubicBezTo>
                      <a:pt x="298848" y="451232"/>
                      <a:pt x="151328" y="451232"/>
                      <a:pt x="0" y="451232"/>
                    </a:cubicBezTo>
                    <a:cubicBezTo>
                      <a:pt x="0" y="300821"/>
                      <a:pt x="0" y="151363"/>
                      <a:pt x="0" y="0"/>
                    </a:cubicBezTo>
                    <a:close/>
                    <a:moveTo>
                      <a:pt x="296945" y="299869"/>
                    </a:moveTo>
                    <a:cubicBezTo>
                      <a:pt x="296945" y="246559"/>
                      <a:pt x="296945" y="198961"/>
                      <a:pt x="296945" y="151363"/>
                    </a:cubicBezTo>
                    <a:cubicBezTo>
                      <a:pt x="246502" y="151363"/>
                      <a:pt x="199867" y="151363"/>
                      <a:pt x="151328" y="151363"/>
                    </a:cubicBezTo>
                    <a:cubicBezTo>
                      <a:pt x="151328" y="201817"/>
                      <a:pt x="151328" y="249415"/>
                      <a:pt x="151328" y="299869"/>
                    </a:cubicBezTo>
                    <a:cubicBezTo>
                      <a:pt x="201770" y="299869"/>
                      <a:pt x="248406" y="299869"/>
                      <a:pt x="296945" y="299869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29">
                <a:extLst>
                  <a:ext uri="{FF2B5EF4-FFF2-40B4-BE49-F238E27FC236}">
                    <a16:creationId xmlns:a16="http://schemas.microsoft.com/office/drawing/2014/main" id="{0A2D2712-D22C-B32A-CCD7-87AED13D53A9}"/>
                  </a:ext>
                </a:extLst>
              </p:cNvPr>
              <p:cNvSpPr/>
              <p:nvPr/>
            </p:nvSpPr>
            <p:spPr>
              <a:xfrm>
                <a:off x="4629675" y="1981059"/>
                <a:ext cx="448272" cy="451232"/>
              </a:xfrm>
              <a:custGeom>
                <a:avLst/>
                <a:gdLst>
                  <a:gd name="connsiteX0" fmla="*/ 448272 w 448272"/>
                  <a:gd name="connsiteY0" fmla="*/ 451232 h 451232"/>
                  <a:gd name="connsiteX1" fmla="*/ 0 w 448272"/>
                  <a:gd name="connsiteY1" fmla="*/ 451232 h 451232"/>
                  <a:gd name="connsiteX2" fmla="*/ 0 w 448272"/>
                  <a:gd name="connsiteY2" fmla="*/ 0 h 451232"/>
                  <a:gd name="connsiteX3" fmla="*/ 448272 w 448272"/>
                  <a:gd name="connsiteY3" fmla="*/ 0 h 451232"/>
                  <a:gd name="connsiteX4" fmla="*/ 448272 w 448272"/>
                  <a:gd name="connsiteY4" fmla="*/ 451232 h 451232"/>
                  <a:gd name="connsiteX5" fmla="*/ 297896 w 448272"/>
                  <a:gd name="connsiteY5" fmla="*/ 151363 h 451232"/>
                  <a:gd name="connsiteX6" fmla="*/ 150376 w 448272"/>
                  <a:gd name="connsiteY6" fmla="*/ 151363 h 451232"/>
                  <a:gd name="connsiteX7" fmla="*/ 150376 w 448272"/>
                  <a:gd name="connsiteY7" fmla="*/ 297966 h 451232"/>
                  <a:gd name="connsiteX8" fmla="*/ 297896 w 448272"/>
                  <a:gd name="connsiteY8" fmla="*/ 297966 h 451232"/>
                  <a:gd name="connsiteX9" fmla="*/ 297896 w 448272"/>
                  <a:gd name="connsiteY9" fmla="*/ 151363 h 45123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448272" h="451232">
                    <a:moveTo>
                      <a:pt x="448272" y="451232"/>
                    </a:moveTo>
                    <a:cubicBezTo>
                      <a:pt x="296945" y="451232"/>
                      <a:pt x="150376" y="451232"/>
                      <a:pt x="0" y="451232"/>
                    </a:cubicBezTo>
                    <a:cubicBezTo>
                      <a:pt x="0" y="300821"/>
                      <a:pt x="0" y="152315"/>
                      <a:pt x="0" y="0"/>
                    </a:cubicBezTo>
                    <a:cubicBezTo>
                      <a:pt x="149424" y="0"/>
                      <a:pt x="297896" y="0"/>
                      <a:pt x="448272" y="0"/>
                    </a:cubicBezTo>
                    <a:cubicBezTo>
                      <a:pt x="448272" y="150411"/>
                      <a:pt x="448272" y="298918"/>
                      <a:pt x="448272" y="451232"/>
                    </a:cubicBezTo>
                    <a:close/>
                    <a:moveTo>
                      <a:pt x="297896" y="151363"/>
                    </a:moveTo>
                    <a:cubicBezTo>
                      <a:pt x="247454" y="151363"/>
                      <a:pt x="199867" y="151363"/>
                      <a:pt x="150376" y="151363"/>
                    </a:cubicBezTo>
                    <a:cubicBezTo>
                      <a:pt x="150376" y="201817"/>
                      <a:pt x="150376" y="249415"/>
                      <a:pt x="150376" y="297966"/>
                    </a:cubicBezTo>
                    <a:cubicBezTo>
                      <a:pt x="201770" y="297966"/>
                      <a:pt x="249357" y="297966"/>
                      <a:pt x="297896" y="297966"/>
                    </a:cubicBezTo>
                    <a:cubicBezTo>
                      <a:pt x="297896" y="246559"/>
                      <a:pt x="297896" y="199913"/>
                      <a:pt x="297896" y="151363"/>
                    </a:cubicBezTo>
                    <a:close/>
                  </a:path>
                </a:pathLst>
              </a:custGeom>
              <a:grpFill/>
              <a:ln w="951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56530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16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061006" y="213184"/>
            <a:ext cx="10554935" cy="5189591"/>
          </a:xfrm>
        </p:spPr>
        <p:txBody>
          <a:bodyPr/>
          <a:lstStyle/>
          <a:p>
            <a:pPr marL="226695" algn="just">
              <a:spcBef>
                <a:spcPts val="1400"/>
              </a:spcBef>
              <a:spcAft>
                <a:spcPts val="600"/>
              </a:spcAft>
            </a:pPr>
            <a:r>
              <a:rPr lang="en-GB" sz="2200" b="1" dirty="0">
                <a:solidFill>
                  <a:srgbClr val="8A206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ЗАЈЕДНИЧКА ПУБЛИКАЦИЈА </a:t>
            </a:r>
            <a:r>
              <a:rPr lang="en-GB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Latn-R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en-GB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CEDEFOP-EUROFOUND</a:t>
            </a:r>
            <a:r>
              <a:rPr lang="en-U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GB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 </a:t>
            </a:r>
            <a:r>
              <a:rPr lang="en-GB" sz="2200" b="1" dirty="0">
                <a:solidFill>
                  <a:srgbClr val="8A206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О ПРОГНОЗАМА </a:t>
            </a:r>
            <a:r>
              <a:rPr lang="sr-Cyrl-R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У ВЕЗИ СА </a:t>
            </a:r>
            <a:r>
              <a:rPr lang="en-GB" sz="2200" b="1" dirty="0">
                <a:solidFill>
                  <a:srgbClr val="8A206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ВЕШТИНА</a:t>
            </a:r>
            <a:r>
              <a:rPr lang="sr-Cyrl-R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МА</a:t>
            </a:r>
            <a:r>
              <a:rPr lang="en-GB" sz="2200" b="1" dirty="0">
                <a:solidFill>
                  <a:srgbClr val="8A2061"/>
                </a:solidFill>
                <a:effectLst/>
                <a:ea typeface="Calibri" panose="020F0502020204030204" pitchFamily="34" charset="0"/>
                <a:cs typeface="Arial" panose="020B0604020202020204" pitchFamily="34" charset="0"/>
              </a:rPr>
              <a:t> ДО 2030.</a:t>
            </a:r>
          </a:p>
          <a:p>
            <a:pPr marL="226695" algn="just">
              <a:spcBef>
                <a:spcPts val="1400"/>
              </a:spcBef>
              <a:spcAft>
                <a:spcPts val="600"/>
              </a:spcAft>
            </a:pP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Синопсис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резултата</a:t>
            </a:r>
            <a:r>
              <a:rPr lang="sr-Cyrl-R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пројекције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понуде и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потражње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вештина</a:t>
            </a:r>
            <a:r>
              <a:rPr lang="sr-Cyrl-R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који је сачинио „</a:t>
            </a:r>
            <a:r>
              <a:rPr lang="en-GB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CEDEFOP</a:t>
            </a:r>
            <a:r>
              <a:rPr lang="en-U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sr-Cyrl-R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(Европски центар за развој и стручно оспособљавање)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заснован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је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на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тренутној структури европског тржишта рада и потенцијалним будућим трендовима,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заједно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са</a:t>
            </a:r>
            <a:r>
              <a:rPr lang="sr-Cyrl-R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 „</a:t>
            </a:r>
            <a:r>
              <a:rPr lang="en-GB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EUROFOUND</a:t>
            </a:r>
            <a:r>
              <a:rPr lang="en-U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sr-Cyrl-R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анализ</a:t>
            </a:r>
            <a:r>
              <a:rPr lang="sr-Cyrl-R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ом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садржаја задатка запошљавања, коришћењем приступа праћења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послова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GB" sz="2200" dirty="0">
              <a:solidFill>
                <a:srgbClr val="40404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6695" algn="just">
              <a:spcBef>
                <a:spcPts val="1400"/>
              </a:spcBef>
              <a:spcAft>
                <a:spcPts val="600"/>
              </a:spcAft>
            </a:pPr>
            <a:r>
              <a:rPr lang="sr-Cyrl-R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en-GB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EU </a:t>
            </a:r>
            <a:r>
              <a:rPr lang="en-GB" sz="2200" b="1" dirty="0" err="1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EntreComp</a:t>
            </a:r>
            <a:r>
              <a:rPr lang="en-US" sz="2200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endParaRPr lang="en-GB" sz="2200" dirty="0">
              <a:solidFill>
                <a:srgbClr val="8A2061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6695" algn="just">
              <a:spcBef>
                <a:spcPts val="1400"/>
              </a:spcBef>
              <a:spcAft>
                <a:spcPts val="600"/>
              </a:spcAft>
            </a:pPr>
            <a:r>
              <a:rPr lang="sr-Cyrl-RS" sz="2200" dirty="0">
                <a:ea typeface="Calibri" panose="020F0502020204030204" pitchFamily="34" charset="0"/>
                <a:cs typeface="Arial" panose="020B0604020202020204" pitchFamily="34" charset="0"/>
              </a:rPr>
              <a:t>З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аједнички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референтни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оквир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идентификује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15 компетенција у три кључне области које описују шта значи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бити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предузетнички</a:t>
            </a:r>
            <a:r>
              <a:rPr lang="sr-Cyrl-R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настројен. </a:t>
            </a:r>
            <a:r>
              <a:rPr lang="sr-Cyrl-R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en-GB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EU </a:t>
            </a:r>
            <a:r>
              <a:rPr lang="en-GB" sz="2200" b="1" dirty="0" err="1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EntreComp</a:t>
            </a:r>
            <a:r>
              <a:rPr lang="en-US" sz="2200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sr-Cyrl-R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нуди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свеобухватан опис знања, вештина и ставова који су људима потребни да би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били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предузетнички</a:t>
            </a:r>
            <a:r>
              <a:rPr lang="sr-Cyrl-R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настројени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и створили финансијску, културну или друштвену вредност за друге. Предузетничка компетенција се све више препознаје као компетенција за живот, релевантна за лични развој и испуњење, проналажење и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напредовање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sz="2200" dirty="0">
                <a:ea typeface="Calibri" panose="020F0502020204030204" pitchFamily="34" charset="0"/>
                <a:cs typeface="Arial" panose="020B0604020202020204" pitchFamily="34" charset="0"/>
              </a:rPr>
              <a:t>на послу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IE" sz="2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457200" algn="just" rtl="0">
              <a:lnSpc>
                <a:spcPct val="107000"/>
              </a:lnSpc>
              <a:spcAft>
                <a:spcPts val="800"/>
              </a:spcAft>
            </a:pPr>
            <a:r>
              <a:rPr lang="en-GB" sz="2200" dirty="0">
                <a:effectLst/>
                <a:ea typeface="Calibri" panose="020F0502020204030204" pitchFamily="34" charset="0"/>
              </a:rPr>
              <a:t> </a:t>
            </a:r>
            <a:endParaRPr lang="en-IE" sz="2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200" dirty="0">
              <a:solidFill>
                <a:srgbClr val="404040"/>
              </a:solidFill>
              <a:latin typeface="Source Sans Pro" panose="020B0503030403020204" pitchFamily="34" charset="0"/>
            </a:endParaRP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200" dirty="0">
              <a:solidFill>
                <a:srgbClr val="404040"/>
              </a:solidFill>
              <a:latin typeface="Source Sans Pro" panose="020B0503030403020204" pitchFamily="34" charset="0"/>
            </a:endParaRPr>
          </a:p>
          <a:p>
            <a:pPr marL="226695" algn="just" rtl="0">
              <a:spcBef>
                <a:spcPts val="1400"/>
              </a:spcBef>
              <a:spcAft>
                <a:spcPts val="600"/>
              </a:spcAft>
            </a:pPr>
            <a:endParaRPr lang="en-GB" sz="22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041590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32631" y="209198"/>
            <a:ext cx="4392969" cy="5189591"/>
          </a:xfrm>
        </p:spPr>
        <p:txBody>
          <a:bodyPr/>
          <a:lstStyle/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GB" sz="2000" b="1" dirty="0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ИЗВЕШТАЈ „УНИВЕРЗИТЕТ</a:t>
            </a:r>
            <a:r>
              <a:rPr lang="sr-Cyrl-RS" sz="2000" b="1" dirty="0">
                <a:solidFill>
                  <a:srgbClr val="8A2061"/>
                </a:solidFill>
                <a:effectLst/>
                <a:ea typeface="Calibri" panose="020F0502020204030204" pitchFamily="34" charset="0"/>
              </a:rPr>
              <a:t> БЕЗ ГРАНИЦА</a:t>
            </a:r>
            <a:r>
              <a:rPr lang="en-GB" sz="2000" b="1" dirty="0">
                <a:solidFill>
                  <a:srgbClr val="8A2061"/>
                </a:solidFill>
                <a:ea typeface="Calibri" panose="020F0502020204030204" pitchFamily="34" charset="0"/>
              </a:rPr>
              <a:t>”</a:t>
            </a:r>
            <a:endParaRPr lang="en-GB" sz="2000" b="1" dirty="0">
              <a:solidFill>
                <a:srgbClr val="8A2061"/>
              </a:solidFill>
              <a:effectLst/>
              <a:ea typeface="Calibri" panose="020F0502020204030204" pitchFamily="34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GB" sz="2000" dirty="0" err="1">
                <a:effectLst/>
                <a:ea typeface="Calibri" panose="020F0502020204030204" pitchFamily="34" charset="0"/>
              </a:rPr>
              <a:t>Извештај</a:t>
            </a:r>
            <a:r>
              <a:rPr lang="sr-Cyrl-RS" sz="2000" dirty="0">
                <a:ea typeface="Calibri" panose="020F050202020403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организације/платформе „</a:t>
            </a:r>
            <a:r>
              <a:rPr lang="en-GB" sz="2000" dirty="0">
                <a:ea typeface="Calibri" panose="020F0502020204030204" pitchFamily="34" charset="0"/>
              </a:rPr>
              <a:t>Coursera</a:t>
            </a:r>
            <a:r>
              <a:rPr lang="en-US" sz="2000" dirty="0">
                <a:ea typeface="Calibri" panose="020F0502020204030204" pitchFamily="34" charset="0"/>
              </a:rPr>
              <a:t>”</a:t>
            </a:r>
            <a:r>
              <a:rPr lang="en-GB" sz="2000" dirty="0">
                <a:ea typeface="Calibri" panose="020F0502020204030204" pitchFamily="34" charset="0"/>
              </a:rPr>
              <a:t> „</a:t>
            </a:r>
            <a:r>
              <a:rPr lang="sr-Cyrl-RS" sz="2000" dirty="0">
                <a:ea typeface="Calibri" panose="020F0502020204030204" pitchFamily="34" charset="0"/>
              </a:rPr>
              <a:t>УНИВЕРЗИТЕТ БЕЗ ГРАНИЦА</a:t>
            </a:r>
            <a:r>
              <a:rPr lang="en-US" sz="2000" dirty="0">
                <a:ea typeface="Calibri" panose="020F0502020204030204" pitchFamily="34" charset="0"/>
              </a:rPr>
              <a:t>”</a:t>
            </a:r>
            <a:r>
              <a:rPr lang="sr-Cyrl-RS" sz="2000" dirty="0">
                <a:ea typeface="Calibri" panose="020F0502020204030204" pitchFamily="34" charset="0"/>
              </a:rPr>
              <a:t> </a:t>
            </a:r>
            <a:r>
              <a:rPr lang="en-GB" sz="2000" dirty="0">
                <a:effectLst/>
                <a:ea typeface="Calibri" panose="020F0502020204030204" pitchFamily="34" charset="0"/>
              </a:rPr>
              <a:t>(2021) је једини извештај међу одабраним који је био специфичан за СТЕМ и</a:t>
            </a:r>
            <a:r>
              <a:rPr lang="sr-Cyrl-RS" sz="2000" dirty="0">
                <a:effectLst/>
                <a:ea typeface="Calibri" panose="020F0502020204030204" pitchFamily="34" charset="0"/>
              </a:rPr>
              <a:t> има</a:t>
            </a:r>
            <a:r>
              <a:rPr lang="en-GB" sz="2000" dirty="0">
                <a:effectLst/>
                <a:ea typeface="Calibri" panose="020F0502020204030204" pitchFamily="34" charset="0"/>
              </a:rPr>
              <a:t> понуђен скуп вештина за свако СТЕМ поље.</a:t>
            </a:r>
          </a:p>
          <a:p>
            <a:pPr algn="just" rtl="0">
              <a:lnSpc>
                <a:spcPct val="107000"/>
              </a:lnSpc>
              <a:spcAft>
                <a:spcPts val="800"/>
              </a:spcAft>
            </a:pPr>
            <a:r>
              <a:rPr lang="en-GB" sz="2000" dirty="0">
                <a:effectLst/>
                <a:ea typeface="Calibri" panose="020F0502020204030204" pitchFamily="34" charset="0"/>
              </a:rPr>
              <a:t>Извештај користи податке милиона ученика </a:t>
            </a:r>
            <a:r>
              <a:rPr lang="en-GB" sz="2000" dirty="0" err="1">
                <a:effectLst/>
                <a:ea typeface="Calibri" panose="020F0502020204030204" pitchFamily="34" charset="0"/>
              </a:rPr>
              <a:t>на</a:t>
            </a:r>
            <a:r>
              <a:rPr lang="en-GB" sz="2000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платформи</a:t>
            </a:r>
            <a:r>
              <a:rPr lang="en-GB" sz="2000" dirty="0">
                <a:effectLst/>
                <a:ea typeface="Calibri" panose="020F0502020204030204" pitchFamily="34" charset="0"/>
              </a:rPr>
              <a:t> да би идентификовао јаз у вештинама између студената и </a:t>
            </a:r>
            <a:r>
              <a:rPr lang="en-GB" sz="2000" dirty="0" err="1">
                <a:effectLst/>
                <a:ea typeface="Calibri" panose="020F0502020204030204" pitchFamily="34" charset="0"/>
              </a:rPr>
              <a:t>запослених</a:t>
            </a:r>
            <a:r>
              <a:rPr lang="en-GB" sz="2000" dirty="0">
                <a:effectLst/>
                <a:ea typeface="Calibri" panose="020F0502020204030204" pitchFamily="34" charset="0"/>
              </a:rPr>
              <a:t>, </a:t>
            </a:r>
            <a:r>
              <a:rPr lang="sr-Cyrl-RS" sz="2000" dirty="0">
                <a:effectLst/>
                <a:ea typeface="Calibri" panose="020F0502020204030204" pitchFamily="34" charset="0"/>
              </a:rPr>
              <a:t>што може </a:t>
            </a:r>
            <a:r>
              <a:rPr lang="en-GB" sz="2000" dirty="0" err="1">
                <a:effectLst/>
                <a:ea typeface="Calibri" panose="020F0502020204030204" pitchFamily="34" charset="0"/>
              </a:rPr>
              <a:t>допринети</a:t>
            </a:r>
            <a:r>
              <a:rPr lang="en-GB" sz="2000" dirty="0">
                <a:effectLst/>
                <a:ea typeface="Calibri" panose="020F0502020204030204" pitchFamily="34" charset="0"/>
              </a:rPr>
              <a:t> </a:t>
            </a:r>
            <a:r>
              <a:rPr lang="sr-Cyrl-RS" sz="2000" dirty="0">
                <a:ea typeface="Calibri" panose="020F0502020204030204" pitchFamily="34" charset="0"/>
              </a:rPr>
              <a:t>у</a:t>
            </a:r>
            <a:r>
              <a:rPr lang="sr-Cyrl-RS" sz="2000" dirty="0">
                <a:effectLst/>
                <a:ea typeface="Calibri" panose="020F0502020204030204" pitchFamily="34" charset="0"/>
              </a:rPr>
              <a:t> премошћавању </a:t>
            </a:r>
            <a:r>
              <a:rPr lang="en-GB" sz="2000" dirty="0" err="1">
                <a:effectLst/>
                <a:ea typeface="Calibri" panose="020F0502020204030204" pitchFamily="34" charset="0"/>
              </a:rPr>
              <a:t>јаз</a:t>
            </a:r>
            <a:r>
              <a:rPr lang="sr-Cyrl-RS" sz="2000" dirty="0">
                <a:effectLst/>
                <a:ea typeface="Calibri" panose="020F0502020204030204" pitchFamily="34" charset="0"/>
              </a:rPr>
              <a:t>а</a:t>
            </a:r>
            <a:r>
              <a:rPr lang="en-GB" sz="2000" dirty="0">
                <a:effectLst/>
                <a:ea typeface="Calibri" panose="020F0502020204030204" pitchFamily="34" charset="0"/>
              </a:rPr>
              <a:t> у запошљивости.</a:t>
            </a:r>
            <a:endParaRPr lang="en-GB" sz="20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F9A63507-B5D0-03B9-2196-1FD4F87485D6}"/>
              </a:ext>
            </a:extLst>
          </p:cNvPr>
          <p:cNvSpPr txBox="1"/>
          <p:nvPr/>
        </p:nvSpPr>
        <p:spPr>
          <a:xfrm>
            <a:off x="5979000" y="361008"/>
            <a:ext cx="6097904" cy="685059"/>
          </a:xfrm>
          <a:prstGeom prst="rect">
            <a:avLst/>
          </a:prstGeom>
          <a:solidFill>
            <a:srgbClr val="186BA8"/>
          </a:solidFill>
        </p:spPr>
        <p:txBody>
          <a:bodyPr wrap="square">
            <a:spAutoFit/>
          </a:bodyPr>
          <a:lstStyle/>
          <a:p>
            <a:pPr algn="l" rtl="0">
              <a:lnSpc>
                <a:spcPct val="107000"/>
              </a:lnSpc>
              <a:spcAft>
                <a:spcPts val="800"/>
              </a:spcAft>
            </a:pP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Пројектни </a:t>
            </a:r>
            <a:r>
              <a:rPr lang="en-GB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тим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BE21SKILLED” je </a:t>
            </a:r>
            <a:r>
              <a:rPr lang="en-GB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одабрао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6 </a:t>
            </a:r>
            <a:r>
              <a:rPr lang="sr-Cyrl-RS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главних </a:t>
            </a:r>
            <a:r>
              <a:rPr lang="en-GB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800" b="1" dirty="0" err="1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релевантних</a:t>
            </a:r>
            <a:r>
              <a:rPr lang="en-GB" sz="1800" b="1" dirty="0">
                <a:solidFill>
                  <a:schemeClr val="bg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у неколико СТЕМ области</a:t>
            </a:r>
            <a:endParaRPr lang="en-IE" sz="1800" b="1" dirty="0">
              <a:solidFill>
                <a:schemeClr val="bg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81381" y="1195423"/>
            <a:ext cx="6395523" cy="4352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46621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18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754EE8-E8BC-0CA4-0F04-2D8B09D36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56885" y="162839"/>
            <a:ext cx="9535117" cy="626436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2A0BC7D-841E-637F-8AE6-5CEF290D996C}"/>
              </a:ext>
            </a:extLst>
          </p:cNvPr>
          <p:cNvSpPr txBox="1"/>
          <p:nvPr/>
        </p:nvSpPr>
        <p:spPr>
          <a:xfrm>
            <a:off x="1061005" y="601249"/>
            <a:ext cx="19577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sr-Cyrl-RS" sz="32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Дошли смо до јасних резултата</a:t>
            </a:r>
            <a:endParaRPr lang="en-IE" sz="3200" b="1" dirty="0">
              <a:solidFill>
                <a:srgbClr val="186BA8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4754EE8-E8BC-0CA4-0F04-2D8B09D367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01030" y="296816"/>
            <a:ext cx="9535117" cy="6264368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200546" y="493776"/>
            <a:ext cx="4224382" cy="589905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sr-Cyrl-RS" sz="1200" dirty="0">
                <a:latin typeface="Calibri" panose="020F0502020204030204" pitchFamily="34" charset="0"/>
                <a:cs typeface="Calibri" panose="020F0502020204030204" pitchFamily="34" charset="0"/>
              </a:rPr>
              <a:t>Рад на себи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сврсисходност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Интерперсоналне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ефикасан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тимски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рад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Критичко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размишљање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решавање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проблема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Емоционална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интелигенција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емпатија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Позитивни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ставови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мотивација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sr-Cyrl-RS" sz="1200" dirty="0">
                <a:latin typeface="Calibri" panose="020F0502020204030204" pitchFamily="34" charset="0"/>
                <a:cs typeface="Calibri" panose="020F0502020204030204" pitchFamily="34" charset="0"/>
              </a:rPr>
              <a:t>будност/пажња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Напредне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техничке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Прилагодљивост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  <a:r>
              <a:rPr lang="sr-Cyrl-RS" sz="1200" dirty="0">
                <a:latin typeface="Calibri" panose="020F0502020204030204" pitchFamily="34" charset="0"/>
                <a:cs typeface="Calibri" panose="020F0502020204030204" pitchFamily="34" charset="0"/>
              </a:rPr>
              <a:t> резилијентност 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отпорност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стрес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sr-Cyrl-RS" sz="1200" dirty="0">
                <a:latin typeface="Calibri" panose="020F0502020204030204" pitchFamily="34" charset="0"/>
                <a:cs typeface="Calibri" panose="020F0502020204030204" pitchFamily="34" charset="0"/>
              </a:rPr>
              <a:t>Лидерство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управљање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убеђивање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других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Креативност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радозналост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отворен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начин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размишљања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Начин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размишљања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о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расту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учење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Основне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научне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економске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технолошке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писмености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Напредна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анализа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података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математичке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Глобални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начин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размишљања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друштвена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културна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свест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Одговорност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интегритет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sr-Cyrl-R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sr-Cyrl-RS" sz="1200" dirty="0">
                <a:latin typeface="Calibri" panose="020F0502020204030204" pitchFamily="34" charset="0"/>
                <a:cs typeface="Calibri" panose="020F0502020204030204" pitchFamily="34" charset="0"/>
              </a:rPr>
              <a:t>П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редузетништво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Сложена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обрада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интерпретација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информација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>
              <a:lnSpc>
                <a:spcPts val="1100"/>
              </a:lnSpc>
            </a:pP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Корисничко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искуство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Пословна</a:t>
            </a:r>
            <a:r>
              <a:rPr lang="en-U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писменост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r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07501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185877-CE4C-0943-802D-DB4598E712B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39353" y="1811435"/>
            <a:ext cx="6852047" cy="3235130"/>
          </a:xfrm>
        </p:spPr>
        <p:txBody>
          <a:bodyPr/>
          <a:lstStyle/>
          <a:p>
            <a:pPr algn="just" rtl="0"/>
            <a:r>
              <a:rPr lang="en-US" sz="2000" dirty="0"/>
              <a:t>Треба напоменути да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листа</a:t>
            </a:r>
            <a:r>
              <a:rPr lang="en-US" sz="2000" dirty="0"/>
              <a:t> </a:t>
            </a:r>
            <a:r>
              <a:rPr lang="sr-Cyrl-RS" sz="2000" dirty="0"/>
              <a:t>вештина за 21. век </a:t>
            </a:r>
            <a:r>
              <a:rPr lang="en-US" sz="2000" dirty="0" err="1"/>
              <a:t>развијена</a:t>
            </a:r>
            <a:r>
              <a:rPr lang="en-US" sz="2000" dirty="0"/>
              <a:t> тако да укључује опште компетенције и компетенције које се подједнако примењују на све области СТЕМ образовања. Не обухвата професионалне вештине или вештине које су специфичне само за одређена поља или занимања.</a:t>
            </a:r>
          </a:p>
          <a:p>
            <a:pPr algn="just" rtl="0"/>
            <a:endParaRPr lang="en-US" sz="2000" dirty="0"/>
          </a:p>
          <a:p>
            <a:pPr algn="just" rtl="0"/>
            <a:r>
              <a:rPr lang="en-US" sz="2000" dirty="0"/>
              <a:t>Затим смо мапирали компетенције у односу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sr-Cyrl-RS" sz="2000" dirty="0"/>
              <a:t>становишта</a:t>
            </a:r>
            <a:r>
              <a:rPr lang="en-US" sz="2000" dirty="0"/>
              <a:t> нашег послодавца (фокус Модула 2)….</a:t>
            </a:r>
          </a:p>
          <a:p>
            <a:pPr algn="just" rtl="0"/>
            <a:endParaRPr lang="en-US" sz="2000" dirty="0"/>
          </a:p>
          <a:p>
            <a:pPr algn="just" rtl="0"/>
            <a:endParaRPr lang="en-US" sz="20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669E9A9-4FAD-5167-C79A-DCB89ED3CD4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667" r="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516507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5D3055C-9781-FA99-9926-B1CEEA97ED35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 rtl="0"/>
            <a:r>
              <a:rPr lang="en-US" sz="1800" dirty="0"/>
              <a:t>01</a:t>
            </a: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670AAB32-2C3A-1768-2629-4DE6C9A420D9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>
          <a:xfrm>
            <a:off x="4483127" y="557758"/>
            <a:ext cx="7236000" cy="223473"/>
          </a:xfrm>
        </p:spPr>
        <p:txBody>
          <a:bodyPr/>
          <a:lstStyle/>
          <a:p>
            <a:r>
              <a:rPr lang="en-US" sz="1800" dirty="0"/>
              <a:t>Преглед </a:t>
            </a:r>
            <a:r>
              <a:rPr lang="en-US" sz="1800" dirty="0" err="1"/>
              <a:t>пројекта</a:t>
            </a:r>
            <a:r>
              <a:rPr lang="en-US" sz="1800" dirty="0"/>
              <a:t> </a:t>
            </a:r>
            <a:r>
              <a:rPr lang="sr-Latn-RS" sz="1800" dirty="0"/>
              <a:t>„</a:t>
            </a:r>
            <a:r>
              <a:rPr lang="en-US" sz="1800" dirty="0"/>
              <a:t>BE21SKILLED”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3CF2549A-8325-D977-9719-23BB94E96D3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r>
              <a:rPr lang="en-US" sz="1800" dirty="0"/>
              <a:t>02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E9D5D588-8033-51A3-6E1D-674C8DAFEF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sz="1800" dirty="0"/>
              <a:t>Процес </a:t>
            </a:r>
            <a:r>
              <a:rPr lang="en-US" sz="1800" dirty="0" err="1"/>
              <a:t>дефинисања</a:t>
            </a:r>
            <a:r>
              <a:rPr lang="en-US" sz="1800" dirty="0"/>
              <a:t> </a:t>
            </a:r>
            <a:r>
              <a:rPr lang="sr-Cyrl-RS" sz="1800" dirty="0"/>
              <a:t>в</a:t>
            </a:r>
            <a:r>
              <a:rPr lang="en-US" sz="1800" dirty="0"/>
              <a:t>e</a:t>
            </a:r>
            <a:r>
              <a:rPr lang="sr-Cyrl-RS" sz="1800" dirty="0"/>
              <a:t>штина за 21. век</a:t>
            </a:r>
            <a:endParaRPr lang="en-US" sz="18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7FBE50B-C668-7F11-6939-F63F0E512AD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r>
              <a:rPr lang="en-US" sz="1800" dirty="0"/>
              <a:t>03</a:t>
            </a: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BF60250C-A8C5-D91D-5DCA-A0970F8E7DF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l" rtl="0"/>
            <a:r>
              <a:rPr lang="sr-Cyrl-RS" sz="1800" dirty="0"/>
              <a:t>Рад на себи</a:t>
            </a:r>
            <a:r>
              <a:rPr lang="en-US" sz="1800" dirty="0"/>
              <a:t>, сврсисходност, истрајност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DA4BE5F8-1635-8C12-4AC3-ACF341B6F9A4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 rtl="0"/>
            <a:r>
              <a:rPr lang="en-US" sz="1800" dirty="0"/>
              <a:t>04</a:t>
            </a:r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1FF22282-CC35-4A74-8E9A-BAC48469C8E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l" rtl="0"/>
            <a:r>
              <a:rPr lang="en-US" sz="1800" dirty="0"/>
              <a:t>Комуникација, сарадња и тимски рад</a:t>
            </a: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CADB9DF9-3ABF-9644-76D5-BB7BF77E4257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l" rtl="0"/>
            <a:r>
              <a:rPr lang="en-US" sz="1800" dirty="0"/>
              <a:t>05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7C5567E9-1822-A0E5-738F-FB917DF0ADE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/>
        <p:txBody>
          <a:bodyPr/>
          <a:lstStyle/>
          <a:p>
            <a:pPr algn="l" rtl="0"/>
            <a:r>
              <a:rPr lang="sr-Cyrl-RS" sz="1800" dirty="0"/>
              <a:t>Усмереност на раст </a:t>
            </a:r>
            <a:r>
              <a:rPr lang="en-US" sz="1800" dirty="0"/>
              <a:t>и учење</a:t>
            </a:r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783B62C8-37B9-190D-DBFE-EF0AA6ECA067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pPr algn="l" rtl="0"/>
            <a:r>
              <a:rPr lang="en-US" sz="1800" dirty="0"/>
              <a:t>06</a:t>
            </a:r>
          </a:p>
        </p:txBody>
      </p:sp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B8E468A1-4C81-1D08-48FB-A17942B1CE2D}"/>
              </a:ext>
            </a:extLst>
          </p:cNvPr>
          <p:cNvSpPr>
            <a:spLocks noGrp="1"/>
          </p:cNvSpPr>
          <p:nvPr>
            <p:ph type="body" sz="quarter" idx="52"/>
          </p:nvPr>
        </p:nvSpPr>
        <p:spPr/>
        <p:txBody>
          <a:bodyPr/>
          <a:lstStyle/>
          <a:p>
            <a:pPr algn="l" rtl="0"/>
            <a:r>
              <a:rPr lang="en-US" sz="1800" dirty="0"/>
              <a:t>Одговорност и правичност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CB87D9BE-C486-CCB4-4298-D2A6AC139445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pPr algn="l" rtl="0"/>
            <a:r>
              <a:rPr lang="en-US" sz="1800" dirty="0"/>
              <a:t>07</a:t>
            </a:r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31A884CA-68C3-1906-6747-E28913554F20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4490747" y="3016919"/>
            <a:ext cx="7236000" cy="392760"/>
          </a:xfrm>
        </p:spPr>
        <p:txBody>
          <a:bodyPr/>
          <a:lstStyle/>
          <a:p>
            <a:pPr algn="l" rtl="0"/>
            <a:r>
              <a:rPr lang="en-US" sz="1800" dirty="0"/>
              <a:t>Прилагодљивост, </a:t>
            </a:r>
            <a:r>
              <a:rPr lang="sr-Cyrl-RS" sz="1800" dirty="0"/>
              <a:t>резилијентност</a:t>
            </a:r>
            <a:r>
              <a:rPr lang="en-US" sz="1800" dirty="0"/>
              <a:t> и отпорност на стрес</a:t>
            </a: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BB8B8F1F-B68E-80A9-7007-8511D32410D5}"/>
              </a:ext>
            </a:extLst>
          </p:cNvPr>
          <p:cNvSpPr>
            <a:spLocks noGrp="1"/>
          </p:cNvSpPr>
          <p:nvPr>
            <p:ph type="body" sz="quarter" idx="61"/>
          </p:nvPr>
        </p:nvSpPr>
        <p:spPr/>
        <p:txBody>
          <a:bodyPr/>
          <a:lstStyle/>
          <a:p>
            <a:pPr algn="l" rtl="0"/>
            <a:r>
              <a:rPr lang="en-US" sz="1800" dirty="0"/>
              <a:t>САДРЖАЈ</a:t>
            </a:r>
          </a:p>
        </p:txBody>
      </p:sp>
      <p:sp>
        <p:nvSpPr>
          <p:cNvPr id="30" name="Text Placeholder 29">
            <a:extLst>
              <a:ext uri="{FF2B5EF4-FFF2-40B4-BE49-F238E27FC236}">
                <a16:creationId xmlns:a16="http://schemas.microsoft.com/office/drawing/2014/main" id="{AADEFCF9-1187-3089-D193-7F0C4A0F972F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pPr algn="l" rtl="0"/>
            <a:r>
              <a:rPr lang="en-US" sz="1800" dirty="0"/>
              <a:t>08</a:t>
            </a:r>
          </a:p>
        </p:txBody>
      </p:sp>
      <p:sp>
        <p:nvSpPr>
          <p:cNvPr id="31" name="Text Placeholder 30">
            <a:extLst>
              <a:ext uri="{FF2B5EF4-FFF2-40B4-BE49-F238E27FC236}">
                <a16:creationId xmlns:a16="http://schemas.microsoft.com/office/drawing/2014/main" id="{3BA71FCC-49CF-A9C4-3C79-B639DAC57B66}"/>
              </a:ext>
            </a:extLst>
          </p:cNvPr>
          <p:cNvSpPr>
            <a:spLocks noGrp="1"/>
          </p:cNvSpPr>
          <p:nvPr>
            <p:ph type="body" sz="quarter" idx="63"/>
          </p:nvPr>
        </p:nvSpPr>
        <p:spPr>
          <a:xfrm>
            <a:off x="4483127" y="3812690"/>
            <a:ext cx="7236000" cy="223473"/>
          </a:xfrm>
        </p:spPr>
        <p:txBody>
          <a:bodyPr/>
          <a:lstStyle/>
          <a:p>
            <a:endParaRPr lang="sr-Cyrl-RS" sz="1800" dirty="0"/>
          </a:p>
          <a:p>
            <a:pPr>
              <a:spcBef>
                <a:spcPts val="57"/>
              </a:spcBef>
            </a:pPr>
            <a:r>
              <a:rPr lang="en-US" sz="1800" dirty="0" err="1"/>
              <a:t>Креативност</a:t>
            </a:r>
            <a:r>
              <a:rPr lang="en-US" sz="1800" dirty="0"/>
              <a:t>, радозналост, отворен начин размишљања, </a:t>
            </a:r>
            <a:r>
              <a:rPr lang="en-US" sz="1800" dirty="0" err="1"/>
              <a:t>уочавање</a:t>
            </a:r>
            <a:r>
              <a:rPr lang="en-US" sz="1800" dirty="0"/>
              <a:t> </a:t>
            </a:r>
            <a:r>
              <a:rPr lang="sr-Cyrl-RS" sz="1800" dirty="0"/>
              <a:t>прилика</a:t>
            </a:r>
            <a:endParaRPr lang="en-US" sz="1800" dirty="0"/>
          </a:p>
          <a:p>
            <a:endParaRPr lang="en-US" sz="1800" dirty="0"/>
          </a:p>
        </p:txBody>
      </p:sp>
      <p:sp>
        <p:nvSpPr>
          <p:cNvPr id="32" name="Text Placeholder 31">
            <a:extLst>
              <a:ext uri="{FF2B5EF4-FFF2-40B4-BE49-F238E27FC236}">
                <a16:creationId xmlns:a16="http://schemas.microsoft.com/office/drawing/2014/main" id="{6F1E7ACD-1DE3-0916-207D-4405C10DC81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pPr algn="l" rtl="0"/>
            <a:r>
              <a:rPr lang="en-US" sz="1800" dirty="0"/>
              <a:t>09</a:t>
            </a:r>
          </a:p>
        </p:txBody>
      </p:sp>
      <p:sp>
        <p:nvSpPr>
          <p:cNvPr id="33" name="Text Placeholder 32">
            <a:extLst>
              <a:ext uri="{FF2B5EF4-FFF2-40B4-BE49-F238E27FC236}">
                <a16:creationId xmlns:a16="http://schemas.microsoft.com/office/drawing/2014/main" id="{2F9D2025-E02B-F182-EAC7-5A5EDA0E6F43}"/>
              </a:ext>
            </a:extLst>
          </p:cNvPr>
          <p:cNvSpPr>
            <a:spLocks noGrp="1"/>
          </p:cNvSpPr>
          <p:nvPr>
            <p:ph type="body" sz="quarter" idx="65"/>
          </p:nvPr>
        </p:nvSpPr>
        <p:spPr/>
        <p:txBody>
          <a:bodyPr/>
          <a:lstStyle/>
          <a:p>
            <a:pPr algn="l" rtl="0"/>
            <a:r>
              <a:rPr lang="sr-Cyrl-RS" sz="1800" dirty="0"/>
              <a:t>Информациона </a:t>
            </a:r>
            <a:r>
              <a:rPr lang="en-US" sz="1800" dirty="0" err="1"/>
              <a:t>писменост</a:t>
            </a:r>
            <a:r>
              <a:rPr lang="en-US" sz="1800" dirty="0"/>
              <a:t>, интерпретација информација</a:t>
            </a:r>
          </a:p>
        </p:txBody>
      </p:sp>
      <p:sp>
        <p:nvSpPr>
          <p:cNvPr id="34" name="Text Placeholder 33">
            <a:extLst>
              <a:ext uri="{FF2B5EF4-FFF2-40B4-BE49-F238E27FC236}">
                <a16:creationId xmlns:a16="http://schemas.microsoft.com/office/drawing/2014/main" id="{2717E457-2404-22E3-B1CB-2C6D1FA16E47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pPr algn="l" rtl="0"/>
            <a:r>
              <a:rPr lang="en-US" sz="1800" dirty="0"/>
              <a:t>10</a:t>
            </a:r>
          </a:p>
        </p:txBody>
      </p:sp>
      <p:sp>
        <p:nvSpPr>
          <p:cNvPr id="35" name="Text Placeholder 34">
            <a:extLst>
              <a:ext uri="{FF2B5EF4-FFF2-40B4-BE49-F238E27FC236}">
                <a16:creationId xmlns:a16="http://schemas.microsoft.com/office/drawing/2014/main" id="{D3F7A9ED-9566-267D-9947-D0D49BF41592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pPr algn="l" rtl="0"/>
            <a:r>
              <a:rPr lang="en-US" sz="1800" dirty="0"/>
              <a:t>Добробит, позитиван став и </a:t>
            </a:r>
            <a:r>
              <a:rPr lang="sr-Cyrl-RS" sz="1800" dirty="0"/>
              <a:t>будност/</a:t>
            </a:r>
            <a:r>
              <a:rPr lang="en-US" sz="1800" dirty="0" err="1"/>
              <a:t>пажња</a:t>
            </a:r>
            <a:endParaRPr lang="en-US" sz="1800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EDAE9258-F1E2-B789-A4FA-BA7E6062EF42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pPr algn="l" rtl="0"/>
            <a:r>
              <a:rPr lang="en-US" sz="1800" dirty="0"/>
              <a:t>11</a:t>
            </a:r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9DF4CD54-E433-1976-E716-17623825697B}"/>
              </a:ext>
            </a:extLst>
          </p:cNvPr>
          <p:cNvSpPr>
            <a:spLocks noGrp="1"/>
          </p:cNvSpPr>
          <p:nvPr>
            <p:ph type="body" sz="quarter" idx="69"/>
          </p:nvPr>
        </p:nvSpPr>
        <p:spPr/>
        <p:txBody>
          <a:bodyPr/>
          <a:lstStyle/>
          <a:p>
            <a:pPr algn="l" rtl="0"/>
            <a:r>
              <a:rPr lang="en-US" sz="1800" dirty="0"/>
              <a:t>Емоционална интелигенција и емпатија</a:t>
            </a:r>
          </a:p>
        </p:txBody>
      </p:sp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BB71887C-1236-CDE7-D59B-9A040726BF50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pPr algn="l" rtl="0"/>
            <a:r>
              <a:rPr lang="en-US" sz="1800" dirty="0"/>
              <a:t>12</a:t>
            </a:r>
          </a:p>
        </p:txBody>
      </p:sp>
      <p:sp>
        <p:nvSpPr>
          <p:cNvPr id="39" name="Text Placeholder 38">
            <a:extLst>
              <a:ext uri="{FF2B5EF4-FFF2-40B4-BE49-F238E27FC236}">
                <a16:creationId xmlns:a16="http://schemas.microsoft.com/office/drawing/2014/main" id="{3B7DDD5B-6276-8DEC-DBCE-64AED976E3F2}"/>
              </a:ext>
            </a:extLst>
          </p:cNvPr>
          <p:cNvSpPr>
            <a:spLocks noGrp="1"/>
          </p:cNvSpPr>
          <p:nvPr>
            <p:ph type="body" sz="quarter" idx="71"/>
          </p:nvPr>
        </p:nvSpPr>
        <p:spPr/>
        <p:txBody>
          <a:bodyPr/>
          <a:lstStyle/>
          <a:p>
            <a:pPr algn="l" rtl="0"/>
            <a:r>
              <a:rPr lang="en-US" sz="1800" dirty="0"/>
              <a:t>Критичко мишљење, решавање проблема и системско размишљање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395FDD-2D27-C399-97DE-B2DAF9E1418F}"/>
              </a:ext>
            </a:extLst>
          </p:cNvPr>
          <p:cNvSpPr txBox="1"/>
          <p:nvPr/>
        </p:nvSpPr>
        <p:spPr>
          <a:xfrm>
            <a:off x="697724" y="5385345"/>
            <a:ext cx="334818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Ово дело је лиценцирано под међународном лиценцом </a:t>
            </a:r>
            <a:r>
              <a:rPr lang="sr-Cyrl-RS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Creative Commons Attribution-Non-Commercial-No Derivatives 4.0 International License (CC BY-NC-4.0)</a:t>
            </a:r>
            <a:r>
              <a:rPr lang="en-GB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sr-Cyrl-RS" sz="12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lv-LV" sz="12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Број пројекта:</a:t>
            </a:r>
            <a:r>
              <a:rPr lang="en-GB" sz="12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lv-LV" sz="12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2021-1-LV01-KA220-HED-000027581 </a:t>
            </a:r>
            <a:endParaRPr lang="lv-LV" sz="12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3602526-4DB6-6E87-C4A1-6AE2A385B6AB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724" y="4635446"/>
            <a:ext cx="2070528" cy="705345"/>
          </a:xfrm>
          <a:prstGeom prst="rect">
            <a:avLst/>
          </a:prstGeom>
        </p:spPr>
      </p:pic>
      <p:sp>
        <p:nvSpPr>
          <p:cNvPr id="22" name="Text Placeholder 37">
            <a:extLst>
              <a:ext uri="{FF2B5EF4-FFF2-40B4-BE49-F238E27FC236}">
                <a16:creationId xmlns:a16="http://schemas.microsoft.com/office/drawing/2014/main" id="{518F9C74-11A8-3BFB-218B-B354EE2663F6}"/>
              </a:ext>
            </a:extLst>
          </p:cNvPr>
          <p:cNvSpPr txBox="1">
            <a:spLocks/>
          </p:cNvSpPr>
          <p:nvPr/>
        </p:nvSpPr>
        <p:spPr>
          <a:xfrm>
            <a:off x="3922517" y="5845307"/>
            <a:ext cx="684000" cy="223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None/>
              <a:defRPr sz="2800" b="1" i="0" kern="1200">
                <a:solidFill>
                  <a:srgbClr val="8A206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4381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65719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8762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800" dirty="0"/>
              <a:t>13</a:t>
            </a:r>
          </a:p>
        </p:txBody>
      </p:sp>
      <p:sp>
        <p:nvSpPr>
          <p:cNvPr id="2" name="Text Placeholder 38">
            <a:extLst>
              <a:ext uri="{FF2B5EF4-FFF2-40B4-BE49-F238E27FC236}">
                <a16:creationId xmlns:a16="http://schemas.microsoft.com/office/drawing/2014/main" id="{37AF82C6-4FBA-7AE7-5857-F3A7F3C5EF9D}"/>
              </a:ext>
            </a:extLst>
          </p:cNvPr>
          <p:cNvSpPr txBox="1">
            <a:spLocks/>
          </p:cNvSpPr>
          <p:nvPr/>
        </p:nvSpPr>
        <p:spPr>
          <a:xfrm>
            <a:off x="4483127" y="5828493"/>
            <a:ext cx="7236000" cy="22347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None/>
              <a:defRPr sz="22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21906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4381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65719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8762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266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1800" dirty="0"/>
              <a:t>Лидерство</a:t>
            </a:r>
          </a:p>
        </p:txBody>
      </p:sp>
    </p:spTree>
    <p:extLst>
      <p:ext uri="{BB962C8B-B14F-4D97-AF65-F5344CB8AC3E}">
        <p14:creationId xmlns:p14="http://schemas.microsoft.com/office/powerpoint/2010/main" val="8281134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0938E-B6E7-5004-CBD5-39FB56FE7EB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746771" y="428625"/>
            <a:ext cx="5096817" cy="4738703"/>
          </a:xfrm>
        </p:spPr>
        <p:txBody>
          <a:bodyPr/>
          <a:lstStyle/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sr-Cyrl-RS" sz="1800" dirty="0"/>
              <a:t>Рад на себи</a:t>
            </a:r>
            <a:r>
              <a:rPr lang="en-US" sz="1800" dirty="0"/>
              <a:t>, сврсисходност, истрајност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Критичко мишљење, решавање проблема и системско размишљање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Комуникација, сарадња, тимски рад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Прилагодљивост, </a:t>
            </a:r>
            <a:r>
              <a:rPr lang="sr-Cyrl-RS" sz="1800" dirty="0"/>
              <a:t>резилијентност </a:t>
            </a:r>
            <a:r>
              <a:rPr lang="en-US" sz="1800" dirty="0"/>
              <a:t>и отпорност на стрес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Креативност, радозналост, отворен начин размишљања, </a:t>
            </a:r>
            <a:r>
              <a:rPr lang="en-US" sz="1800" dirty="0" err="1"/>
              <a:t>уочавање</a:t>
            </a:r>
            <a:r>
              <a:rPr lang="en-US" sz="1800" dirty="0"/>
              <a:t> </a:t>
            </a:r>
            <a:r>
              <a:rPr lang="sr-Cyrl-RS" sz="1800" dirty="0"/>
              <a:t>прилика</a:t>
            </a:r>
            <a:endParaRPr lang="en-US" sz="1800" dirty="0"/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Добробит, позитивни ставови, </a:t>
            </a:r>
            <a:r>
              <a:rPr lang="en-US" sz="1800" dirty="0" err="1"/>
              <a:t>пажња</a:t>
            </a:r>
            <a:r>
              <a:rPr lang="sr-Cyrl-RS" sz="1800" dirty="0"/>
              <a:t>/будност</a:t>
            </a:r>
            <a:endParaRPr lang="en-US" sz="1800" dirty="0"/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Емоционална интелигенција и емпатија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Визија, </a:t>
            </a:r>
            <a:r>
              <a:rPr lang="sr-Cyrl-RS" sz="1800" dirty="0"/>
              <a:t>лидерство</a:t>
            </a:r>
            <a:r>
              <a:rPr lang="en-US" sz="1800" dirty="0"/>
              <a:t>,</a:t>
            </a:r>
            <a:r>
              <a:rPr lang="sr-Cyrl-RS" sz="1800" dirty="0"/>
              <a:t> мобилисање </a:t>
            </a:r>
            <a:r>
              <a:rPr lang="en-US" sz="1800" dirty="0"/>
              <a:t>и управљање другима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Компетенција одрживости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Начин размишљања о расту и учење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Одговорност и правичност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Глобални начин размишљања, друштвена и културна свест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Информациона и </a:t>
            </a:r>
            <a:r>
              <a:rPr lang="en-US" sz="1800" dirty="0" err="1"/>
              <a:t>писменост</a:t>
            </a:r>
            <a:r>
              <a:rPr lang="sr-Cyrl-RS" sz="1800" dirty="0"/>
              <a:t> у вези са подацима</a:t>
            </a:r>
            <a:r>
              <a:rPr lang="en-US" sz="1800" dirty="0"/>
              <a:t>, интерпретација информација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 err="1"/>
              <a:t>Основн</a:t>
            </a:r>
            <a:r>
              <a:rPr lang="sr-Cyrl-RS" sz="1800" dirty="0"/>
              <a:t>а</a:t>
            </a:r>
            <a:r>
              <a:rPr lang="en-US" sz="1800" dirty="0"/>
              <a:t>, </a:t>
            </a:r>
            <a:r>
              <a:rPr lang="en-US" sz="1800" dirty="0" err="1"/>
              <a:t>научн</a:t>
            </a:r>
            <a:r>
              <a:rPr lang="sr-Cyrl-RS" sz="1800" dirty="0"/>
              <a:t>а</a:t>
            </a:r>
            <a:r>
              <a:rPr lang="en-US" sz="1800" dirty="0"/>
              <a:t>, </a:t>
            </a:r>
            <a:r>
              <a:rPr lang="en-US" sz="1800" dirty="0" err="1"/>
              <a:t>економск</a:t>
            </a:r>
            <a:r>
              <a:rPr lang="sr-Cyrl-RS" sz="1800" dirty="0"/>
              <a:t>а</a:t>
            </a:r>
            <a:r>
              <a:rPr lang="en-US" sz="1800" dirty="0"/>
              <a:t> и </a:t>
            </a:r>
            <a:r>
              <a:rPr lang="en-US" sz="1800" dirty="0" err="1"/>
              <a:t>технолошк</a:t>
            </a:r>
            <a:r>
              <a:rPr lang="sr-Cyrl-RS" sz="1800" dirty="0"/>
              <a:t>а</a:t>
            </a:r>
            <a:r>
              <a:rPr lang="en-US" sz="1800" dirty="0"/>
              <a:t> </a:t>
            </a:r>
            <a:r>
              <a:rPr lang="en-US" sz="1800" dirty="0" err="1"/>
              <a:t>писменост</a:t>
            </a:r>
            <a:r>
              <a:rPr lang="sr-Cyrl-RS" sz="1800" dirty="0"/>
              <a:t>а</a:t>
            </a:r>
            <a:r>
              <a:rPr lang="en-US" sz="1800" dirty="0"/>
              <a:t>, </a:t>
            </a:r>
            <a:r>
              <a:rPr lang="en-US" sz="1800" dirty="0" err="1"/>
              <a:t>осно</a:t>
            </a:r>
            <a:r>
              <a:rPr lang="sr-Cyrl-RS" sz="1800" dirty="0"/>
              <a:t>ве</a:t>
            </a:r>
            <a:r>
              <a:rPr lang="en-US" sz="1800" dirty="0"/>
              <a:t> физике и хемије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Напредна анализа података и математичке вештине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Рачунарско програмирање</a:t>
            </a:r>
          </a:p>
          <a:p>
            <a:pPr marL="366713" indent="-366713" algn="just" rtl="0">
              <a:lnSpc>
                <a:spcPts val="1880"/>
              </a:lnSpc>
              <a:buClr>
                <a:srgbClr val="AD4097"/>
              </a:buClr>
              <a:buFont typeface="+mj-lt"/>
              <a:buAutoNum type="arabicPeriod"/>
            </a:pPr>
            <a:r>
              <a:rPr lang="en-US" sz="1800" dirty="0"/>
              <a:t>Напредне техничке вештине</a:t>
            </a:r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954BE25-5EFF-E2E4-DEB8-8931C7D7FBAF}"/>
              </a:ext>
            </a:extLst>
          </p:cNvPr>
          <p:cNvSpPr/>
          <p:nvPr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/>
          </a:p>
        </p:txBody>
      </p:sp>
      <p:sp>
        <p:nvSpPr>
          <p:cNvPr id="4" name="Text Placeholder 9">
            <a:extLst>
              <a:ext uri="{FF2B5EF4-FFF2-40B4-BE49-F238E27FC236}">
                <a16:creationId xmlns:a16="http://schemas.microsoft.com/office/drawing/2014/main" id="{A2F4AABF-1F3F-D458-CD4F-2457A22D79C6}"/>
              </a:ext>
            </a:extLst>
          </p:cNvPr>
          <p:cNvSpPr txBox="1">
            <a:spLocks/>
          </p:cNvSpPr>
          <p:nvPr/>
        </p:nvSpPr>
        <p:spPr>
          <a:xfrm>
            <a:off x="218188" y="6001030"/>
            <a:ext cx="8697213" cy="648242"/>
          </a:xfrm>
          <a:prstGeom prst="rect">
            <a:avLst/>
          </a:prstGeom>
          <a:solidFill>
            <a:srgbClr val="1C1442"/>
          </a:solidFill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26695" algn="l" rtl="0">
              <a:lnSpc>
                <a:spcPts val="1580"/>
              </a:lnSpc>
            </a:pPr>
            <a:r>
              <a:rPr lang="en-GB" sz="1400" b="1" i="1" dirty="0">
                <a:solidFill>
                  <a:schemeClr val="bg1"/>
                </a:solidFill>
              </a:rPr>
              <a:t>Значај – резултати анализе учинка о </a:t>
            </a:r>
            <a:r>
              <a:rPr lang="en-GB" sz="1400" b="1" i="1" dirty="0" err="1">
                <a:solidFill>
                  <a:schemeClr val="bg1"/>
                </a:solidFill>
              </a:rPr>
              <a:t>важности</a:t>
            </a:r>
            <a:r>
              <a:rPr lang="en-GB" sz="1400" b="1" i="1" dirty="0">
                <a:solidFill>
                  <a:schemeClr val="bg1"/>
                </a:solidFill>
              </a:rPr>
              <a:t> </a:t>
            </a:r>
            <a:r>
              <a:rPr lang="en-GB" sz="1400" b="1" i="1" dirty="0" err="1">
                <a:solidFill>
                  <a:schemeClr val="bg1"/>
                </a:solidFill>
              </a:rPr>
              <a:t>вештина</a:t>
            </a:r>
            <a:r>
              <a:rPr lang="sr-Cyrl-RS" sz="1400" b="1" i="1" dirty="0">
                <a:solidFill>
                  <a:schemeClr val="bg1"/>
                </a:solidFill>
              </a:rPr>
              <a:t> за</a:t>
            </a:r>
            <a:r>
              <a:rPr lang="en-GB" sz="1400" b="1" i="1" dirty="0">
                <a:solidFill>
                  <a:schemeClr val="bg1"/>
                </a:solidFill>
              </a:rPr>
              <a:t> 21. </a:t>
            </a:r>
            <a:r>
              <a:rPr lang="en-GB" sz="1400" b="1" i="1" dirty="0" err="1">
                <a:solidFill>
                  <a:schemeClr val="bg1"/>
                </a:solidFill>
              </a:rPr>
              <a:t>век</a:t>
            </a:r>
            <a:r>
              <a:rPr lang="sr-Cyrl-RS" sz="1400" b="1" i="1" dirty="0">
                <a:solidFill>
                  <a:schemeClr val="bg1"/>
                </a:solidFill>
              </a:rPr>
              <a:t> </a:t>
            </a:r>
            <a:r>
              <a:rPr lang="en-GB" sz="1400" b="1" i="1" dirty="0">
                <a:solidFill>
                  <a:schemeClr val="bg1"/>
                </a:solidFill>
              </a:rPr>
              <a:t>и перформанси универзитета у </a:t>
            </a:r>
            <a:r>
              <a:rPr lang="en-GB" sz="1400" b="1" i="1" dirty="0" err="1">
                <a:solidFill>
                  <a:schemeClr val="bg1"/>
                </a:solidFill>
              </a:rPr>
              <a:t>њиховом</a:t>
            </a:r>
            <a:r>
              <a:rPr lang="en-GB" sz="1400" b="1" i="1" dirty="0">
                <a:solidFill>
                  <a:schemeClr val="bg1"/>
                </a:solidFill>
              </a:rPr>
              <a:t> </a:t>
            </a:r>
            <a:r>
              <a:rPr lang="en-GB" sz="1400" b="1" i="1" dirty="0" err="1">
                <a:solidFill>
                  <a:schemeClr val="bg1"/>
                </a:solidFill>
              </a:rPr>
              <a:t>развоју</a:t>
            </a:r>
            <a:r>
              <a:rPr lang="sr-Cyrl-RS" sz="1400" b="1" i="1" dirty="0">
                <a:solidFill>
                  <a:schemeClr val="bg1"/>
                </a:solidFill>
              </a:rPr>
              <a:t>; </a:t>
            </a:r>
            <a:r>
              <a:rPr lang="en-GB" sz="1400" i="1" dirty="0" err="1">
                <a:solidFill>
                  <a:schemeClr val="bg1"/>
                </a:solidFill>
              </a:rPr>
              <a:t>Извор</a:t>
            </a:r>
            <a:r>
              <a:rPr lang="en-GB" sz="1400" i="1" dirty="0">
                <a:solidFill>
                  <a:schemeClr val="bg1"/>
                </a:solidFill>
              </a:rPr>
              <a:t>: Прорачуни аутора на основу анкете послодаваца спроведене 2022. године, н=300</a:t>
            </a:r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C465C2F3-3CC4-ECAC-C1B2-92D05097A5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108" t="15539" r="27342" b="49973"/>
          <a:stretch/>
        </p:blipFill>
        <p:spPr>
          <a:xfrm>
            <a:off x="6045344" y="-354576"/>
            <a:ext cx="6368735" cy="653524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371840" y="5567680"/>
            <a:ext cx="204216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8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УЧИНАК</a:t>
            </a:r>
            <a:endParaRPr lang="en-US" sz="1800" b="1" dirty="0">
              <a:solidFill>
                <a:srgbClr val="AD409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5578886" y="2585328"/>
            <a:ext cx="1520914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ЗНАЧАЈ</a:t>
            </a:r>
            <a:endParaRPr lang="en-US" sz="2000" b="1" dirty="0">
              <a:solidFill>
                <a:srgbClr val="AD409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581766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6263E2-A365-9AA9-5AED-0A623D831ABA}"/>
              </a:ext>
            </a:extLst>
          </p:cNvPr>
          <p:cNvSpPr/>
          <p:nvPr/>
        </p:nvSpPr>
        <p:spPr>
          <a:xfrm>
            <a:off x="121403" y="3114045"/>
            <a:ext cx="3939153" cy="362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1886434"/>
            <a:ext cx="12192000" cy="3900003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21</a:t>
            </a:fld>
            <a:endParaRPr lang="en-US" sz="129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10800000">
            <a:off x="9865592" y="5549010"/>
            <a:ext cx="1443600" cy="3564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DB796C-E8B4-F8EB-6119-E7FC904DA4EA}"/>
              </a:ext>
            </a:extLst>
          </p:cNvPr>
          <p:cNvSpPr txBox="1">
            <a:spLocks/>
          </p:cNvSpPr>
          <p:nvPr/>
        </p:nvSpPr>
        <p:spPr>
          <a:xfrm>
            <a:off x="749723" y="600075"/>
            <a:ext cx="10559469" cy="1600685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>
              <a:lnSpc>
                <a:spcPts val="2440"/>
              </a:lnSpc>
            </a:pPr>
            <a:r>
              <a:rPr lang="en-US" sz="2200" dirty="0"/>
              <a:t>Најкритичнија област која захтева акцију је тамо где је значај вештина висок, али је учинак универзитета низак. Недовољни учинак у овим областима захтева</a:t>
            </a:r>
            <a:r>
              <a:rPr lang="en-US" sz="2200" b="1" dirty="0">
                <a:solidFill>
                  <a:srgbClr val="AD4097"/>
                </a:solidFill>
              </a:rPr>
              <a:t>хитна пажња и највиши приоритет: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791082-0483-D4EF-130B-FDB5D813CA60}"/>
              </a:ext>
            </a:extLst>
          </p:cNvPr>
          <p:cNvSpPr/>
          <p:nvPr/>
        </p:nvSpPr>
        <p:spPr>
          <a:xfrm>
            <a:off x="482222" y="3108750"/>
            <a:ext cx="5220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51991-1D2A-5F10-43BC-37E343D344A1}"/>
              </a:ext>
            </a:extLst>
          </p:cNvPr>
          <p:cNvSpPr/>
          <p:nvPr/>
        </p:nvSpPr>
        <p:spPr>
          <a:xfrm>
            <a:off x="482222" y="4191402"/>
            <a:ext cx="5220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10">
            <a:extLst>
              <a:ext uri="{FF2B5EF4-FFF2-40B4-BE49-F238E27FC236}">
                <a16:creationId xmlns:a16="http://schemas.microsoft.com/office/drawing/2014/main" id="{6D273543-B0FD-0E39-80E7-A8C88242DF12}"/>
              </a:ext>
            </a:extLst>
          </p:cNvPr>
          <p:cNvSpPr txBox="1">
            <a:spLocks/>
          </p:cNvSpPr>
          <p:nvPr/>
        </p:nvSpPr>
        <p:spPr>
          <a:xfrm>
            <a:off x="1885503" y="2171910"/>
            <a:ext cx="3668287" cy="698895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sr-Cyrl-RS" sz="2200" dirty="0">
                <a:solidFill>
                  <a:schemeClr val="bg1"/>
                </a:solidFill>
              </a:rPr>
              <a:t>Рад на себи</a:t>
            </a:r>
            <a:r>
              <a:rPr lang="en-US" sz="2200" dirty="0">
                <a:solidFill>
                  <a:schemeClr val="bg1"/>
                </a:solidFill>
              </a:rPr>
              <a:t>, сврсисходност, </a:t>
            </a:r>
            <a:r>
              <a:rPr lang="en-US" sz="2200" dirty="0" err="1">
                <a:solidFill>
                  <a:schemeClr val="bg1"/>
                </a:solidFill>
              </a:rPr>
              <a:t>истрајност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" name="Text Placeholder 10">
            <a:extLst>
              <a:ext uri="{FF2B5EF4-FFF2-40B4-BE49-F238E27FC236}">
                <a16:creationId xmlns:a16="http://schemas.microsoft.com/office/drawing/2014/main" id="{B6F4F2F6-6BCC-B040-A9A7-49608D8B80B8}"/>
              </a:ext>
            </a:extLst>
          </p:cNvPr>
          <p:cNvSpPr txBox="1">
            <a:spLocks/>
          </p:cNvSpPr>
          <p:nvPr/>
        </p:nvSpPr>
        <p:spPr>
          <a:xfrm>
            <a:off x="408815" y="2257557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1</a:t>
            </a:r>
          </a:p>
        </p:txBody>
      </p:sp>
      <p:sp>
        <p:nvSpPr>
          <p:cNvPr id="4" name="Triangle 3">
            <a:extLst>
              <a:ext uri="{FF2B5EF4-FFF2-40B4-BE49-F238E27FC236}">
                <a16:creationId xmlns:a16="http://schemas.microsoft.com/office/drawing/2014/main" id="{2F0CED53-1305-6CD2-623E-9301F455883B}"/>
              </a:ext>
            </a:extLst>
          </p:cNvPr>
          <p:cNvSpPr/>
          <p:nvPr/>
        </p:nvSpPr>
        <p:spPr>
          <a:xfrm rot="5400000">
            <a:off x="1461885" y="2431469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 Placeholder 10">
            <a:extLst>
              <a:ext uri="{FF2B5EF4-FFF2-40B4-BE49-F238E27FC236}">
                <a16:creationId xmlns:a16="http://schemas.microsoft.com/office/drawing/2014/main" id="{37ACB936-050C-4D4F-C2B6-6ADF237456B7}"/>
              </a:ext>
            </a:extLst>
          </p:cNvPr>
          <p:cNvSpPr txBox="1">
            <a:spLocks/>
          </p:cNvSpPr>
          <p:nvPr/>
        </p:nvSpPr>
        <p:spPr>
          <a:xfrm>
            <a:off x="1885503" y="3277814"/>
            <a:ext cx="4078417" cy="698895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Прилагодљивост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sr-Cyrl-RS" sz="2200" dirty="0">
                <a:solidFill>
                  <a:schemeClr val="bg1"/>
                </a:solidFill>
              </a:rPr>
              <a:t>резилијентност</a:t>
            </a:r>
            <a:r>
              <a:rPr lang="en-US" sz="2200" dirty="0">
                <a:solidFill>
                  <a:schemeClr val="bg1"/>
                </a:solidFill>
              </a:rPr>
              <a:t> и отпорност </a:t>
            </a:r>
            <a:r>
              <a:rPr lang="en-US" sz="2200" dirty="0" err="1">
                <a:solidFill>
                  <a:schemeClr val="bg1"/>
                </a:solidFill>
              </a:rPr>
              <a:t>на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стрес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18" name="Text Placeholder 10">
            <a:extLst>
              <a:ext uri="{FF2B5EF4-FFF2-40B4-BE49-F238E27FC236}">
                <a16:creationId xmlns:a16="http://schemas.microsoft.com/office/drawing/2014/main" id="{B13DB1B8-0241-E227-6076-89BC3616879A}"/>
              </a:ext>
            </a:extLst>
          </p:cNvPr>
          <p:cNvSpPr txBox="1">
            <a:spLocks/>
          </p:cNvSpPr>
          <p:nvPr/>
        </p:nvSpPr>
        <p:spPr>
          <a:xfrm>
            <a:off x="408815" y="3363461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4</a:t>
            </a:r>
          </a:p>
        </p:txBody>
      </p:sp>
      <p:sp>
        <p:nvSpPr>
          <p:cNvPr id="20" name="Triangle 19">
            <a:extLst>
              <a:ext uri="{FF2B5EF4-FFF2-40B4-BE49-F238E27FC236}">
                <a16:creationId xmlns:a16="http://schemas.microsoft.com/office/drawing/2014/main" id="{CFB9038F-DA25-760A-9711-97825EBC98F6}"/>
              </a:ext>
            </a:extLst>
          </p:cNvPr>
          <p:cNvSpPr/>
          <p:nvPr/>
        </p:nvSpPr>
        <p:spPr>
          <a:xfrm rot="5400000">
            <a:off x="1461885" y="3537373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1" name="Text Placeholder 10">
            <a:extLst>
              <a:ext uri="{FF2B5EF4-FFF2-40B4-BE49-F238E27FC236}">
                <a16:creationId xmlns:a16="http://schemas.microsoft.com/office/drawing/2014/main" id="{473404E3-E8DB-A5D6-BD89-39E50B3CA404}"/>
              </a:ext>
            </a:extLst>
          </p:cNvPr>
          <p:cNvSpPr txBox="1">
            <a:spLocks/>
          </p:cNvSpPr>
          <p:nvPr/>
        </p:nvSpPr>
        <p:spPr>
          <a:xfrm>
            <a:off x="1885503" y="4423913"/>
            <a:ext cx="3939153" cy="698895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Креативност</a:t>
            </a:r>
            <a:r>
              <a:rPr lang="en-US" sz="2200" dirty="0">
                <a:solidFill>
                  <a:schemeClr val="bg1"/>
                </a:solidFill>
              </a:rPr>
              <a:t>, радозналост, отворен начин размишљања, </a:t>
            </a:r>
            <a:r>
              <a:rPr lang="en-US" sz="2200" dirty="0" err="1">
                <a:solidFill>
                  <a:schemeClr val="bg1"/>
                </a:solidFill>
              </a:rPr>
              <a:t>уочавање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sr-Cyrl-RS" sz="2200" dirty="0">
                <a:solidFill>
                  <a:schemeClr val="bg1"/>
                </a:solidFill>
              </a:rPr>
              <a:t>прилика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2" name="Text Placeholder 10">
            <a:extLst>
              <a:ext uri="{FF2B5EF4-FFF2-40B4-BE49-F238E27FC236}">
                <a16:creationId xmlns:a16="http://schemas.microsoft.com/office/drawing/2014/main" id="{65713D95-858F-7C15-BECB-3BB82CAD1BBF}"/>
              </a:ext>
            </a:extLst>
          </p:cNvPr>
          <p:cNvSpPr txBox="1">
            <a:spLocks/>
          </p:cNvSpPr>
          <p:nvPr/>
        </p:nvSpPr>
        <p:spPr>
          <a:xfrm>
            <a:off x="408815" y="4509560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5</a:t>
            </a:r>
          </a:p>
        </p:txBody>
      </p:sp>
      <p:sp>
        <p:nvSpPr>
          <p:cNvPr id="23" name="Triangle 22">
            <a:extLst>
              <a:ext uri="{FF2B5EF4-FFF2-40B4-BE49-F238E27FC236}">
                <a16:creationId xmlns:a16="http://schemas.microsoft.com/office/drawing/2014/main" id="{11A86234-0084-A197-5774-3E660D518569}"/>
              </a:ext>
            </a:extLst>
          </p:cNvPr>
          <p:cNvSpPr/>
          <p:nvPr/>
        </p:nvSpPr>
        <p:spPr>
          <a:xfrm rot="5400000">
            <a:off x="1461885" y="4683472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77D0EE1B-25AA-6070-8612-CF5D3F650987}"/>
              </a:ext>
            </a:extLst>
          </p:cNvPr>
          <p:cNvSpPr/>
          <p:nvPr/>
        </p:nvSpPr>
        <p:spPr>
          <a:xfrm>
            <a:off x="6121446" y="3108750"/>
            <a:ext cx="5220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80C5D607-6062-2A91-E705-BCED93ED9255}"/>
              </a:ext>
            </a:extLst>
          </p:cNvPr>
          <p:cNvSpPr/>
          <p:nvPr/>
        </p:nvSpPr>
        <p:spPr>
          <a:xfrm>
            <a:off x="6121446" y="4191402"/>
            <a:ext cx="5220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Text Placeholder 10">
            <a:extLst>
              <a:ext uri="{FF2B5EF4-FFF2-40B4-BE49-F238E27FC236}">
                <a16:creationId xmlns:a16="http://schemas.microsoft.com/office/drawing/2014/main" id="{96D578C4-20C8-0E0A-702D-7401C77D38E1}"/>
              </a:ext>
            </a:extLst>
          </p:cNvPr>
          <p:cNvSpPr txBox="1">
            <a:spLocks/>
          </p:cNvSpPr>
          <p:nvPr/>
        </p:nvSpPr>
        <p:spPr>
          <a:xfrm>
            <a:off x="7524727" y="2352051"/>
            <a:ext cx="3668287" cy="518754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Одговорност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правичнос</a:t>
            </a:r>
            <a:r>
              <a:rPr lang="sr-Cyrl-RS" sz="2200" dirty="0">
                <a:solidFill>
                  <a:schemeClr val="bg1"/>
                </a:solidFill>
              </a:rPr>
              <a:t>т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27" name="Text Placeholder 10">
            <a:extLst>
              <a:ext uri="{FF2B5EF4-FFF2-40B4-BE49-F238E27FC236}">
                <a16:creationId xmlns:a16="http://schemas.microsoft.com/office/drawing/2014/main" id="{94589A86-EE28-A357-BFD9-9207DB76FE25}"/>
              </a:ext>
            </a:extLst>
          </p:cNvPr>
          <p:cNvSpPr txBox="1">
            <a:spLocks/>
          </p:cNvSpPr>
          <p:nvPr/>
        </p:nvSpPr>
        <p:spPr>
          <a:xfrm>
            <a:off x="6048039" y="2257557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11</a:t>
            </a:r>
          </a:p>
        </p:txBody>
      </p:sp>
      <p:sp>
        <p:nvSpPr>
          <p:cNvPr id="28" name="Triangle 27">
            <a:extLst>
              <a:ext uri="{FF2B5EF4-FFF2-40B4-BE49-F238E27FC236}">
                <a16:creationId xmlns:a16="http://schemas.microsoft.com/office/drawing/2014/main" id="{99EC0151-2016-7178-730C-A33A7D5D80D0}"/>
              </a:ext>
            </a:extLst>
          </p:cNvPr>
          <p:cNvSpPr/>
          <p:nvPr/>
        </p:nvSpPr>
        <p:spPr>
          <a:xfrm rot="5400000">
            <a:off x="7101109" y="2431469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 Placeholder 10">
            <a:extLst>
              <a:ext uri="{FF2B5EF4-FFF2-40B4-BE49-F238E27FC236}">
                <a16:creationId xmlns:a16="http://schemas.microsoft.com/office/drawing/2014/main" id="{D205F22F-33D1-0E5A-B786-3DE11D8EA0F3}"/>
              </a:ext>
            </a:extLst>
          </p:cNvPr>
          <p:cNvSpPr txBox="1">
            <a:spLocks/>
          </p:cNvSpPr>
          <p:nvPr/>
        </p:nvSpPr>
        <p:spPr>
          <a:xfrm>
            <a:off x="7524727" y="3277814"/>
            <a:ext cx="3668287" cy="698895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Емоционална</a:t>
            </a:r>
            <a:r>
              <a:rPr lang="en-US" sz="2200" dirty="0">
                <a:solidFill>
                  <a:schemeClr val="bg1"/>
                </a:solidFill>
              </a:rPr>
              <a:t> интелигенција и </a:t>
            </a:r>
            <a:r>
              <a:rPr lang="en-US" sz="2200" dirty="0" err="1">
                <a:solidFill>
                  <a:schemeClr val="bg1"/>
                </a:solidFill>
              </a:rPr>
              <a:t>емпатија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0" name="Text Placeholder 10">
            <a:extLst>
              <a:ext uri="{FF2B5EF4-FFF2-40B4-BE49-F238E27FC236}">
                <a16:creationId xmlns:a16="http://schemas.microsoft.com/office/drawing/2014/main" id="{4CF41C2F-114C-597E-CC40-301FE224AF40}"/>
              </a:ext>
            </a:extLst>
          </p:cNvPr>
          <p:cNvSpPr txBox="1">
            <a:spLocks/>
          </p:cNvSpPr>
          <p:nvPr/>
        </p:nvSpPr>
        <p:spPr>
          <a:xfrm>
            <a:off x="6048039" y="3363461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7</a:t>
            </a:r>
          </a:p>
        </p:txBody>
      </p:sp>
      <p:sp>
        <p:nvSpPr>
          <p:cNvPr id="31" name="Triangle 30">
            <a:extLst>
              <a:ext uri="{FF2B5EF4-FFF2-40B4-BE49-F238E27FC236}">
                <a16:creationId xmlns:a16="http://schemas.microsoft.com/office/drawing/2014/main" id="{5636C568-D351-1E53-4131-C863BC403334}"/>
              </a:ext>
            </a:extLst>
          </p:cNvPr>
          <p:cNvSpPr/>
          <p:nvPr/>
        </p:nvSpPr>
        <p:spPr>
          <a:xfrm rot="5400000">
            <a:off x="7101109" y="3537373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Text Placeholder 10">
            <a:extLst>
              <a:ext uri="{FF2B5EF4-FFF2-40B4-BE49-F238E27FC236}">
                <a16:creationId xmlns:a16="http://schemas.microsoft.com/office/drawing/2014/main" id="{ABEC8BD9-B12D-E125-C4AE-E61822EB2364}"/>
              </a:ext>
            </a:extLst>
          </p:cNvPr>
          <p:cNvSpPr txBox="1">
            <a:spLocks/>
          </p:cNvSpPr>
          <p:nvPr/>
        </p:nvSpPr>
        <p:spPr>
          <a:xfrm>
            <a:off x="7524727" y="4423913"/>
            <a:ext cx="3939153" cy="698895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 err="1">
                <a:solidFill>
                  <a:schemeClr val="bg1"/>
                </a:solidFill>
              </a:rPr>
              <a:t>Добробит</a:t>
            </a:r>
            <a:r>
              <a:rPr lang="en-US" sz="2200" dirty="0">
                <a:solidFill>
                  <a:schemeClr val="bg1"/>
                </a:solidFill>
              </a:rPr>
              <a:t>, позитивни ставови и </a:t>
            </a:r>
            <a:r>
              <a:rPr lang="en-US" sz="2200" dirty="0" err="1">
                <a:solidFill>
                  <a:schemeClr val="bg1"/>
                </a:solidFill>
              </a:rPr>
              <a:t>пажња</a:t>
            </a:r>
            <a:endParaRPr lang="en-US" sz="22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33" name="Text Placeholder 10">
            <a:extLst>
              <a:ext uri="{FF2B5EF4-FFF2-40B4-BE49-F238E27FC236}">
                <a16:creationId xmlns:a16="http://schemas.microsoft.com/office/drawing/2014/main" id="{942246A8-19BF-C5FF-DC74-6CE7494FA786}"/>
              </a:ext>
            </a:extLst>
          </p:cNvPr>
          <p:cNvSpPr txBox="1">
            <a:spLocks/>
          </p:cNvSpPr>
          <p:nvPr/>
        </p:nvSpPr>
        <p:spPr>
          <a:xfrm>
            <a:off x="6048039" y="4509560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6</a:t>
            </a:r>
          </a:p>
        </p:txBody>
      </p:sp>
      <p:sp>
        <p:nvSpPr>
          <p:cNvPr id="34" name="Triangle 33">
            <a:extLst>
              <a:ext uri="{FF2B5EF4-FFF2-40B4-BE49-F238E27FC236}">
                <a16:creationId xmlns:a16="http://schemas.microsoft.com/office/drawing/2014/main" id="{5EBC13EC-902D-BFB0-DCF5-D3A530D1542E}"/>
              </a:ext>
            </a:extLst>
          </p:cNvPr>
          <p:cNvSpPr/>
          <p:nvPr/>
        </p:nvSpPr>
        <p:spPr>
          <a:xfrm rot="5400000">
            <a:off x="7101109" y="4683472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2412F77-40A8-DA8C-F962-107D50351E86}"/>
              </a:ext>
            </a:extLst>
          </p:cNvPr>
          <p:cNvSpPr txBox="1"/>
          <p:nvPr/>
        </p:nvSpPr>
        <p:spPr>
          <a:xfrm>
            <a:off x="121403" y="6114414"/>
            <a:ext cx="90437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rtl="0"/>
            <a:r>
              <a:rPr lang="en-IE" sz="2400" b="1" dirty="0">
                <a:solidFill>
                  <a:srgbClr val="186BA8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тако су се појавиле наше области компетенција. Хајде да их прегледамо…</a:t>
            </a:r>
          </a:p>
        </p:txBody>
      </p:sp>
    </p:spTree>
    <p:extLst>
      <p:ext uri="{BB962C8B-B14F-4D97-AF65-F5344CB8AC3E}">
        <p14:creationId xmlns:p14="http://schemas.microsoft.com/office/powerpoint/2010/main" val="1768000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22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31562" y="3154373"/>
            <a:ext cx="8505326" cy="2035278"/>
          </a:xfrm>
        </p:spPr>
        <p:txBody>
          <a:bodyPr numCol="2"/>
          <a:lstStyle/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Аутономија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Самоефикасност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Самосвест и </a:t>
            </a:r>
            <a:r>
              <a:rPr lang="sr-Cyrl-RS" sz="2200" dirty="0"/>
              <a:t>рад на себи</a:t>
            </a: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Самоконтрола, саморегулација, самоусмеравање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Остваривање циљева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Оријентација ка циљу и </a:t>
            </a:r>
            <a:r>
              <a:rPr lang="sr-Cyrl-RS" sz="2200" dirty="0"/>
              <a:t>испуњењу</a:t>
            </a:r>
            <a:r>
              <a:rPr lang="en-US" sz="2200" dirty="0"/>
              <a:t> (нпр. храброст, упорност)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Одлуч</a:t>
            </a:r>
            <a:r>
              <a:rPr lang="sr-Cyrl-RS" sz="2200" dirty="0"/>
              <a:t>ност</a:t>
            </a: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Мотивација и истрајност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Планирање и управљање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Пројектни менаџмент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Управљање ризиком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Управљање ресурсима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643158"/>
            <a:ext cx="9752396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r>
              <a:rPr lang="sr-Cyrl-RS" dirty="0">
                <a:solidFill>
                  <a:schemeClr val="bg1"/>
                </a:solidFill>
              </a:rPr>
              <a:t>Самоконтрола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сврсисходност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истрајност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03</a:t>
            </a:r>
          </a:p>
        </p:txBody>
      </p:sp>
      <p:sp>
        <p:nvSpPr>
          <p:cNvPr id="20" name="Text Placeholder 2">
            <a:extLst>
              <a:ext uri="{FF2B5EF4-FFF2-40B4-BE49-F238E27FC236}">
                <a16:creationId xmlns:a16="http://schemas.microsoft.com/office/drawing/2014/main" id="{87295F1B-9FD4-49EE-E2CB-C0612ACB747C}"/>
              </a:ext>
            </a:extLst>
          </p:cNvPr>
          <p:cNvSpPr txBox="1">
            <a:spLocks/>
          </p:cNvSpPr>
          <p:nvPr/>
        </p:nvSpPr>
        <p:spPr>
          <a:xfrm>
            <a:off x="3210591" y="1917290"/>
            <a:ext cx="8096804" cy="343319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40"/>
              </a:lnSpc>
            </a:pP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које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помињу</a:t>
            </a:r>
            <a:r>
              <a:rPr lang="en-US" sz="2200" dirty="0"/>
              <a:t> у </a:t>
            </a:r>
            <a:r>
              <a:rPr lang="en-US" sz="2200" dirty="0" err="1"/>
              <a:t>међународном</a:t>
            </a:r>
            <a:r>
              <a:rPr lang="en-US" sz="2200" dirty="0"/>
              <a:t> </a:t>
            </a:r>
            <a:r>
              <a:rPr lang="en-US" sz="2200" dirty="0" err="1"/>
              <a:t>оквиру</a:t>
            </a:r>
            <a:r>
              <a:rPr lang="en-US" sz="2200" dirty="0"/>
              <a:t> </a:t>
            </a:r>
            <a:r>
              <a:rPr lang="en-US" sz="2200" dirty="0" err="1"/>
              <a:t>вештина</a:t>
            </a:r>
            <a:r>
              <a:rPr lang="en-US" sz="2200" dirty="0"/>
              <a:t>,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које</a:t>
            </a:r>
            <a:r>
              <a:rPr lang="en-US" sz="2200" dirty="0"/>
              <a:t> </a:t>
            </a:r>
            <a:r>
              <a:rPr lang="en-US" sz="2200" dirty="0" err="1"/>
              <a:t>аутори</a:t>
            </a:r>
            <a:r>
              <a:rPr lang="en-US" sz="2200" dirty="0"/>
              <a:t> </a:t>
            </a:r>
            <a:r>
              <a:rPr lang="en-US" sz="2200" dirty="0" err="1"/>
              <a:t>сматрају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међусобно</a:t>
            </a:r>
            <a:r>
              <a:rPr lang="en-US" sz="2200" dirty="0"/>
              <a:t> </a:t>
            </a:r>
            <a:r>
              <a:rPr lang="en-US" sz="2200" dirty="0" err="1"/>
              <a:t>повезане</a:t>
            </a:r>
            <a:r>
              <a:rPr lang="en-US" sz="2200" dirty="0"/>
              <a:t> и </a:t>
            </a:r>
            <a:r>
              <a:rPr lang="en-US" sz="2200" dirty="0" err="1"/>
              <a:t>које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комбиноване</a:t>
            </a:r>
            <a:r>
              <a:rPr lang="en-US" sz="2200" dirty="0"/>
              <a:t> у </a:t>
            </a:r>
            <a:r>
              <a:rPr lang="en-US" sz="2200" dirty="0" err="1"/>
              <a:t>овој</a:t>
            </a:r>
            <a:r>
              <a:rPr lang="en-US" sz="2200" dirty="0"/>
              <a:t> </a:t>
            </a:r>
            <a:r>
              <a:rPr lang="en-US" sz="2200" dirty="0" err="1"/>
              <a:t>групи</a:t>
            </a:r>
            <a:r>
              <a:rPr lang="en-US" sz="2200" dirty="0"/>
              <a:t> </a:t>
            </a:r>
            <a:r>
              <a:rPr lang="en-US" sz="2200" dirty="0" err="1"/>
              <a:t>вештина</a:t>
            </a:r>
            <a:r>
              <a:rPr lang="en-US" sz="2200" dirty="0"/>
              <a:t>, </a:t>
            </a:r>
            <a:r>
              <a:rPr lang="en-US" sz="2200" dirty="0" err="1"/>
              <a:t>су</a:t>
            </a:r>
            <a:r>
              <a:rPr lang="en-US" sz="2200" dirty="0"/>
              <a:t>:</a:t>
            </a:r>
          </a:p>
          <a:p>
            <a:pPr>
              <a:lnSpc>
                <a:spcPts val="244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185427738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B6A94DC-8B76-03D8-29C4-32FC3CEB2C59}"/>
              </a:ext>
            </a:extLst>
          </p:cNvPr>
          <p:cNvSpPr/>
          <p:nvPr/>
        </p:nvSpPr>
        <p:spPr>
          <a:xfrm>
            <a:off x="-1" y="655341"/>
            <a:ext cx="12192001" cy="5107515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BF4ECF2-634B-9032-F71C-8EFE09D42E8C}"/>
              </a:ext>
            </a:extLst>
          </p:cNvPr>
          <p:cNvSpPr/>
          <p:nvPr/>
        </p:nvSpPr>
        <p:spPr>
          <a:xfrm>
            <a:off x="7591647" y="340242"/>
            <a:ext cx="3891516" cy="586241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6C0938E-B6E7-5004-CBD5-39FB56FE7EB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211723" y="855458"/>
            <a:ext cx="6071646" cy="4716002"/>
          </a:xfrm>
        </p:spPr>
        <p:txBody>
          <a:bodyPr/>
          <a:lstStyle/>
          <a:p>
            <a:pPr algn="just">
              <a:lnSpc>
                <a:spcPts val="2580"/>
              </a:lnSpc>
            </a:pPr>
            <a:r>
              <a:rPr lang="en-US" sz="2200" dirty="0" err="1">
                <a:solidFill>
                  <a:schemeClr val="bg1"/>
                </a:solidFill>
              </a:rPr>
              <a:t>Према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sr-Cyrl-RS" sz="2200" dirty="0">
                <a:solidFill>
                  <a:schemeClr val="bg1"/>
                </a:solidFill>
              </a:rPr>
              <a:t>„Е</a:t>
            </a:r>
            <a:r>
              <a:rPr lang="en-US" sz="2200" dirty="0">
                <a:solidFill>
                  <a:schemeClr val="bg1"/>
                </a:solidFill>
              </a:rPr>
              <a:t>SCO –</a:t>
            </a:r>
            <a:r>
              <a:rPr lang="sr-Cyrl-RS" sz="2200" dirty="0">
                <a:solidFill>
                  <a:schemeClr val="bg1"/>
                </a:solidFill>
              </a:rPr>
              <a:t> </a:t>
            </a:r>
            <a:r>
              <a:rPr lang="en-US" sz="2200" dirty="0">
                <a:solidFill>
                  <a:schemeClr val="bg1"/>
                </a:solidFill>
              </a:rPr>
              <a:t>European Skills, Competences, and Occupations”, </a:t>
            </a:r>
            <a:r>
              <a:rPr lang="en-US" sz="2200" dirty="0" err="1">
                <a:solidFill>
                  <a:schemeClr val="bg1"/>
                </a:solidFill>
              </a:rPr>
              <a:t>вештине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компетенције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sr-Cyrl-RS" sz="2200" dirty="0">
                <a:solidFill>
                  <a:schemeClr val="bg1"/>
                </a:solidFill>
              </a:rPr>
              <a:t>које се тичу рада на себи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захтевају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од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појединаца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да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разумеју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контролишу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сопствене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способности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ограничења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користе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ову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самосвест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за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управљање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активностима</a:t>
            </a:r>
            <a:r>
              <a:rPr lang="en-US" sz="2200" dirty="0">
                <a:solidFill>
                  <a:schemeClr val="bg1"/>
                </a:solidFill>
              </a:rPr>
              <a:t> у </a:t>
            </a:r>
            <a:r>
              <a:rPr lang="en-US" sz="2200" dirty="0" err="1">
                <a:solidFill>
                  <a:schemeClr val="bg1"/>
                </a:solidFill>
              </a:rPr>
              <a:t>различитим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контекстима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  <a:p>
            <a:pPr algn="just">
              <a:lnSpc>
                <a:spcPts val="2580"/>
              </a:lnSpc>
            </a:pPr>
            <a:endParaRPr lang="en-US" sz="2200" dirty="0">
              <a:solidFill>
                <a:schemeClr val="bg1"/>
              </a:solidFill>
            </a:endParaRPr>
          </a:p>
          <a:p>
            <a:pPr algn="just">
              <a:lnSpc>
                <a:spcPts val="2580"/>
              </a:lnSpc>
            </a:pPr>
            <a:r>
              <a:rPr lang="en-US" sz="2200" dirty="0" err="1">
                <a:solidFill>
                  <a:schemeClr val="bg1"/>
                </a:solidFill>
              </a:rPr>
              <a:t>Они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укључују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способност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рефлексивног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одговорног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деловања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прихватања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повратних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информација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прилагођавањa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променама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тражења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могућности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за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лични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професионални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развој</a:t>
            </a:r>
            <a:r>
              <a:rPr lang="en-US" sz="2200" dirty="0">
                <a:solidFill>
                  <a:schemeClr val="bg1"/>
                </a:solidFill>
              </a:rPr>
              <a:t>. </a:t>
            </a:r>
            <a:r>
              <a:rPr lang="en-US" sz="2200" dirty="0" err="1">
                <a:solidFill>
                  <a:schemeClr val="bg1"/>
                </a:solidFill>
              </a:rPr>
              <a:t>Вештине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компетенције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самоуправљања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могу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алтернативно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назвати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као</a:t>
            </a:r>
            <a:r>
              <a:rPr lang="en-US" sz="2200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ts val="2580"/>
              </a:lnSpc>
            </a:pPr>
            <a:endParaRPr lang="en-US" sz="2200" dirty="0">
              <a:solidFill>
                <a:schemeClr val="bg1"/>
              </a:solidFill>
            </a:endParaRPr>
          </a:p>
          <a:p>
            <a:pPr>
              <a:lnSpc>
                <a:spcPts val="2580"/>
              </a:lnSpc>
            </a:pPr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Text Placeholder 6">
            <a:extLst>
              <a:ext uri="{FF2B5EF4-FFF2-40B4-BE49-F238E27FC236}">
                <a16:creationId xmlns:a16="http://schemas.microsoft.com/office/drawing/2014/main" id="{12B9B110-3791-EBCE-21F0-5FEF9CA8896B}"/>
              </a:ext>
            </a:extLst>
          </p:cNvPr>
          <p:cNvSpPr txBox="1">
            <a:spLocks/>
          </p:cNvSpPr>
          <p:nvPr/>
        </p:nvSpPr>
        <p:spPr>
          <a:xfrm>
            <a:off x="7914422" y="1095143"/>
            <a:ext cx="4585856" cy="2118316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 algn="l" rtl="0">
              <a:buClr>
                <a:srgbClr val="AD4097"/>
              </a:buClr>
              <a:buFont typeface="Wingdings" pitchFamily="2" charset="2"/>
              <a:buChar char="q"/>
            </a:pPr>
            <a:r>
              <a:rPr lang="en-US" sz="2600" dirty="0"/>
              <a:t>самоконтрола</a:t>
            </a:r>
          </a:p>
          <a:p>
            <a:pPr marL="342900" lvl="0" indent="-342900" algn="l" rtl="0">
              <a:buClr>
                <a:srgbClr val="AD4097"/>
              </a:buClr>
              <a:buFont typeface="Wingdings" pitchFamily="2" charset="2"/>
              <a:buChar char="q"/>
            </a:pPr>
            <a:endParaRPr lang="en-US" sz="2600" dirty="0"/>
          </a:p>
          <a:p>
            <a:pPr marL="342900" lvl="0" indent="-342900" algn="l" rtl="0">
              <a:buClr>
                <a:srgbClr val="AD4097"/>
              </a:buClr>
              <a:buFont typeface="Wingdings" pitchFamily="2" charset="2"/>
              <a:buChar char="q"/>
            </a:pPr>
            <a:r>
              <a:rPr lang="en-US" sz="2600" dirty="0"/>
              <a:t>саморегулација</a:t>
            </a:r>
          </a:p>
          <a:p>
            <a:pPr marL="342900" lvl="0" indent="-342900" algn="l" rtl="0">
              <a:buClr>
                <a:srgbClr val="AD4097"/>
              </a:buClr>
              <a:buFont typeface="Wingdings" pitchFamily="2" charset="2"/>
              <a:buChar char="q"/>
            </a:pPr>
            <a:endParaRPr lang="en-US" sz="2600" dirty="0"/>
          </a:p>
          <a:p>
            <a:pPr marL="342900" lvl="0" indent="-342900" algn="l" rtl="0">
              <a:buClr>
                <a:srgbClr val="AD4097"/>
              </a:buClr>
              <a:buFont typeface="Wingdings" pitchFamily="2" charset="2"/>
              <a:buChar char="q"/>
            </a:pPr>
            <a:r>
              <a:rPr lang="sr-Cyrl-RS" sz="2600" dirty="0"/>
              <a:t>управљање собом</a:t>
            </a:r>
            <a:endParaRPr lang="en-US" sz="2600" dirty="0"/>
          </a:p>
          <a:p>
            <a:pPr marL="342900" lvl="0" indent="-342900" algn="l" rtl="0">
              <a:buClr>
                <a:srgbClr val="AD4097"/>
              </a:buClr>
              <a:buFont typeface="Wingdings" pitchFamily="2" charset="2"/>
              <a:buChar char="q"/>
            </a:pPr>
            <a:endParaRPr lang="en-US" sz="2600" dirty="0"/>
          </a:p>
          <a:p>
            <a:pPr marL="342900" lvl="0" indent="-342900" algn="l" rtl="0">
              <a:buClr>
                <a:srgbClr val="AD4097"/>
              </a:buClr>
              <a:buFont typeface="Wingdings" pitchFamily="2" charset="2"/>
              <a:buChar char="q"/>
            </a:pPr>
            <a:r>
              <a:rPr lang="en-US" sz="2600" dirty="0"/>
              <a:t>самодисциплина и</a:t>
            </a:r>
          </a:p>
          <a:p>
            <a:pPr marL="342900" lvl="0" indent="-342900" algn="l" rtl="0">
              <a:buClr>
                <a:srgbClr val="AD4097"/>
              </a:buClr>
              <a:buFont typeface="Wingdings" pitchFamily="2" charset="2"/>
              <a:buChar char="q"/>
            </a:pPr>
            <a:endParaRPr lang="en-US" sz="2600" dirty="0"/>
          </a:p>
          <a:p>
            <a:pPr marL="342900" lvl="0" indent="-342900" algn="l" rtl="0">
              <a:buClr>
                <a:srgbClr val="AD4097"/>
              </a:buClr>
              <a:buFont typeface="Wingdings" pitchFamily="2" charset="2"/>
              <a:buChar char="q"/>
            </a:pPr>
            <a:r>
              <a:rPr lang="en-US" sz="2600" dirty="0"/>
              <a:t>професионални став</a:t>
            </a:r>
          </a:p>
          <a:p>
            <a:pPr lvl="0" algn="l" rtl="0">
              <a:buClr>
                <a:srgbClr val="AD4097"/>
              </a:buClr>
            </a:pPr>
            <a:endParaRPr lang="en-US" sz="2600" dirty="0"/>
          </a:p>
          <a:p>
            <a:pPr lvl="0" algn="l" rtl="0">
              <a:buClr>
                <a:srgbClr val="186BA8"/>
              </a:buClr>
            </a:pPr>
            <a:endParaRPr lang="en-US" sz="2600" dirty="0"/>
          </a:p>
        </p:txBody>
      </p:sp>
      <p:sp>
        <p:nvSpPr>
          <p:cNvPr id="10" name="Rectangle 5">
            <a:extLst>
              <a:ext uri="{FF2B5EF4-FFF2-40B4-BE49-F238E27FC236}">
                <a16:creationId xmlns:a16="http://schemas.microsoft.com/office/drawing/2014/main" id="{1954BE25-5EFF-E2E4-DEB8-8931C7D7FBAF}"/>
              </a:ext>
            </a:extLst>
          </p:cNvPr>
          <p:cNvSpPr/>
          <p:nvPr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/>
          </a:p>
        </p:txBody>
      </p:sp>
    </p:spTree>
    <p:extLst>
      <p:ext uri="{BB962C8B-B14F-4D97-AF65-F5344CB8AC3E}">
        <p14:creationId xmlns:p14="http://schemas.microsoft.com/office/powerpoint/2010/main" val="237107266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Placeholder 16">
            <a:extLst>
              <a:ext uri="{FF2B5EF4-FFF2-40B4-BE49-F238E27FC236}">
                <a16:creationId xmlns:a16="http://schemas.microsoft.com/office/drawing/2014/main" id="{9F4B9ABC-6259-930A-0A9E-F273E388CAF1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21084" r="21084"/>
          <a:stretch/>
        </p:blipFill>
        <p:spPr>
          <a:xfrm>
            <a:off x="884606" y="0"/>
            <a:ext cx="4431673" cy="6858000"/>
          </a:xfrm>
        </p:spPr>
      </p:pic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C2BE2D06-0FEA-4779-44D7-D425554601D4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5869172" y="616689"/>
            <a:ext cx="5798221" cy="5685258"/>
          </a:xfrm>
        </p:spPr>
        <p:txBody>
          <a:bodyPr/>
          <a:lstStyle/>
          <a:p>
            <a:pPr algn="just">
              <a:lnSpc>
                <a:spcPts val="2580"/>
              </a:lnSpc>
            </a:pPr>
            <a:r>
              <a:rPr lang="en-US" sz="2400" dirty="0" err="1"/>
              <a:t>Према</a:t>
            </a:r>
            <a:r>
              <a:rPr lang="en-US" sz="2400" dirty="0"/>
              <a:t> </a:t>
            </a:r>
            <a:r>
              <a:rPr lang="en-US" sz="2400" dirty="0" err="1"/>
              <a:t>истраживањима</a:t>
            </a:r>
            <a:r>
              <a:rPr lang="sr-Cyrl-RS" sz="2400" dirty="0"/>
              <a:t>, </a:t>
            </a:r>
            <a:r>
              <a:rPr lang="en-US" sz="2400" b="1" dirty="0" err="1">
                <a:solidFill>
                  <a:srgbClr val="8A2061"/>
                </a:solidFill>
              </a:rPr>
              <a:t>сврсисходност</a:t>
            </a:r>
            <a:r>
              <a:rPr lang="sr-Cyrl-RS" sz="2400" b="1" dirty="0">
                <a:solidFill>
                  <a:srgbClr val="8A2061"/>
                </a:solidFill>
              </a:rPr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вољни</a:t>
            </a:r>
            <a:r>
              <a:rPr lang="en-US" sz="2400" dirty="0"/>
              <a:t> </a:t>
            </a:r>
            <a:r>
              <a:rPr lang="en-US" sz="2400" dirty="0" err="1"/>
              <a:t>квалитет</a:t>
            </a:r>
            <a:r>
              <a:rPr lang="en-US" sz="2400" dirty="0"/>
              <a:t> </a:t>
            </a:r>
            <a:r>
              <a:rPr lang="en-US" sz="2400" dirty="0" err="1"/>
              <a:t>који</a:t>
            </a:r>
            <a:r>
              <a:rPr lang="en-US" sz="2400" dirty="0"/>
              <a:t> </a:t>
            </a:r>
            <a:r>
              <a:rPr lang="en-US" sz="2400" dirty="0" err="1"/>
              <a:t>карактеришу</a:t>
            </a:r>
            <a:r>
              <a:rPr lang="en-US" sz="2400" dirty="0"/>
              <a:t> </a:t>
            </a:r>
            <a:r>
              <a:rPr lang="en-US" sz="2400" dirty="0" err="1"/>
              <a:t>циљеви</a:t>
            </a:r>
            <a:r>
              <a:rPr lang="en-US" sz="2400" dirty="0"/>
              <a:t> и </a:t>
            </a:r>
            <a:r>
              <a:rPr lang="en-US" sz="2400" dirty="0" err="1"/>
              <a:t>задаци</a:t>
            </a:r>
            <a:r>
              <a:rPr lang="en-US" sz="2400" dirty="0"/>
              <a:t>, </a:t>
            </a:r>
            <a:r>
              <a:rPr lang="en-US" sz="2400" dirty="0" err="1"/>
              <a:t>уређеност</a:t>
            </a:r>
            <a:r>
              <a:rPr lang="en-US" sz="2400" dirty="0"/>
              <a:t> и </a:t>
            </a:r>
            <a:r>
              <a:rPr lang="en-US" sz="2400" dirty="0" err="1"/>
              <a:t>уравнотеженост</a:t>
            </a:r>
            <a:r>
              <a:rPr lang="en-US" sz="2400" dirty="0"/>
              <a:t> </a:t>
            </a:r>
            <a:r>
              <a:rPr lang="en-US" sz="2400" dirty="0" err="1"/>
              <a:t>радњи</a:t>
            </a:r>
            <a:r>
              <a:rPr lang="en-US" sz="2400" dirty="0"/>
              <a:t>, </a:t>
            </a:r>
            <a:r>
              <a:rPr lang="en-US" sz="2400" dirty="0" err="1"/>
              <a:t>мисли</a:t>
            </a:r>
            <a:r>
              <a:rPr lang="en-US" sz="2400" dirty="0"/>
              <a:t> и </a:t>
            </a:r>
            <a:r>
              <a:rPr lang="en-US" sz="2400" dirty="0" err="1"/>
              <a:t>осећања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сталним</a:t>
            </a:r>
            <a:r>
              <a:rPr lang="en-US" sz="2400" dirty="0"/>
              <a:t> </a:t>
            </a:r>
            <a:r>
              <a:rPr lang="en-US" sz="2400" dirty="0" err="1"/>
              <a:t>кретањем</a:t>
            </a:r>
            <a:r>
              <a:rPr lang="en-US" sz="2400" dirty="0"/>
              <a:t> </a:t>
            </a:r>
            <a:r>
              <a:rPr lang="en-US" sz="2400" dirty="0" err="1"/>
              <a:t>ка</a:t>
            </a:r>
            <a:r>
              <a:rPr lang="en-US" sz="2400" dirty="0"/>
              <a:t> </a:t>
            </a:r>
            <a:r>
              <a:rPr lang="en-US" sz="2400" dirty="0" err="1"/>
              <a:t>циљу</a:t>
            </a:r>
            <a:r>
              <a:rPr lang="en-US" sz="2400" dirty="0"/>
              <a:t>.</a:t>
            </a:r>
            <a:r>
              <a:rPr lang="sr-Cyrl-RS" sz="2400" dirty="0"/>
              <a:t> </a:t>
            </a:r>
            <a:r>
              <a:rPr lang="en-US" sz="2400" dirty="0" err="1"/>
              <a:t>То</a:t>
            </a:r>
            <a:r>
              <a:rPr lang="en-US" sz="2400" dirty="0"/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квалитет</a:t>
            </a:r>
            <a:r>
              <a:rPr lang="en-US" sz="2400" dirty="0"/>
              <a:t> </a:t>
            </a:r>
            <a:r>
              <a:rPr lang="en-US" sz="2400" dirty="0" err="1"/>
              <a:t>осећаја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правац</a:t>
            </a:r>
            <a:r>
              <a:rPr lang="en-US" sz="2400" dirty="0"/>
              <a:t> и </a:t>
            </a:r>
            <a:r>
              <a:rPr lang="en-US" sz="2400" dirty="0" err="1"/>
              <a:t>јаке</a:t>
            </a:r>
            <a:r>
              <a:rPr lang="en-US" sz="2400" dirty="0"/>
              <a:t> </a:t>
            </a:r>
            <a:r>
              <a:rPr lang="en-US" sz="2400" dirty="0" err="1"/>
              <a:t>мотивације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постизање</a:t>
            </a:r>
            <a:r>
              <a:rPr lang="en-US" sz="2400" dirty="0"/>
              <a:t> </a:t>
            </a:r>
            <a:r>
              <a:rPr lang="en-US" sz="2400" dirty="0" err="1"/>
              <a:t>одређеног</a:t>
            </a:r>
            <a:r>
              <a:rPr lang="en-US" sz="2400" dirty="0"/>
              <a:t> </a:t>
            </a:r>
            <a:r>
              <a:rPr lang="en-US" sz="2400" dirty="0" err="1"/>
              <a:t>исхода</a:t>
            </a:r>
            <a:r>
              <a:rPr lang="en-US" sz="2400" dirty="0"/>
              <a:t>. </a:t>
            </a:r>
          </a:p>
          <a:p>
            <a:pPr algn="l" rtl="0">
              <a:lnSpc>
                <a:spcPts val="2580"/>
              </a:lnSpc>
            </a:pPr>
            <a:endParaRPr lang="en-US" sz="2400" dirty="0"/>
          </a:p>
          <a:p>
            <a:pPr algn="just">
              <a:lnSpc>
                <a:spcPts val="2580"/>
              </a:lnSpc>
            </a:pPr>
            <a:r>
              <a:rPr lang="sr-Cyrl-RS" sz="2400" b="1" dirty="0">
                <a:solidFill>
                  <a:srgbClr val="8A2061"/>
                </a:solidFill>
              </a:rPr>
              <a:t>Истрајност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људска</a:t>
            </a:r>
            <a:r>
              <a:rPr lang="en-US" sz="2400" dirty="0"/>
              <a:t> </a:t>
            </a:r>
            <a:r>
              <a:rPr lang="en-US" sz="2400" dirty="0" err="1"/>
              <a:t>способност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дугорочно</a:t>
            </a:r>
            <a:r>
              <a:rPr lang="en-US" sz="2400" dirty="0"/>
              <a:t> </a:t>
            </a:r>
            <a:r>
              <a:rPr lang="en-US" sz="2400" dirty="0" err="1"/>
              <a:t>складишти</a:t>
            </a:r>
            <a:r>
              <a:rPr lang="en-US" sz="2400" dirty="0"/>
              <a:t> </a:t>
            </a:r>
            <a:r>
              <a:rPr lang="en-US" sz="2400" dirty="0" err="1"/>
              <a:t>енергију</a:t>
            </a:r>
            <a:r>
              <a:rPr lang="en-US" sz="2400" dirty="0"/>
              <a:t>,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постигне</a:t>
            </a:r>
            <a:r>
              <a:rPr lang="en-US" sz="2400" dirty="0"/>
              <a:t> </a:t>
            </a:r>
            <a:r>
              <a:rPr lang="en-US" sz="2400" dirty="0" err="1"/>
              <a:t>циљ</a:t>
            </a:r>
            <a:r>
              <a:rPr lang="en-US" sz="2400" dirty="0"/>
              <a:t>,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превазиђе</a:t>
            </a:r>
            <a:r>
              <a:rPr lang="en-US" sz="2400" dirty="0"/>
              <a:t> </a:t>
            </a:r>
            <a:r>
              <a:rPr lang="en-US" sz="2400" dirty="0" err="1"/>
              <a:t>тешкоће</a:t>
            </a:r>
            <a:r>
              <a:rPr lang="en-US" sz="2400" dirty="0"/>
              <a:t> </a:t>
            </a:r>
            <a:r>
              <a:rPr lang="en-US" sz="2400" dirty="0" err="1"/>
              <a:t>различите</a:t>
            </a:r>
            <a:r>
              <a:rPr lang="en-US" sz="2400" dirty="0"/>
              <a:t> </a:t>
            </a:r>
            <a:r>
              <a:rPr lang="en-US" sz="2400" dirty="0" err="1"/>
              <a:t>величине</a:t>
            </a:r>
            <a:r>
              <a:rPr lang="en-US" sz="2400" dirty="0"/>
              <a:t> (</a:t>
            </a:r>
            <a:r>
              <a:rPr lang="en-US" sz="2400" dirty="0" err="1"/>
              <a:t>Грибанет</a:t>
            </a:r>
            <a:r>
              <a:rPr lang="en-US" sz="2400" dirty="0"/>
              <a:t> </a:t>
            </a:r>
            <a:r>
              <a:rPr lang="sr-Cyrl-RS" sz="2400" dirty="0"/>
              <a:t>и други</a:t>
            </a:r>
            <a:r>
              <a:rPr lang="en-US" sz="2400" dirty="0"/>
              <a:t>, 2020). </a:t>
            </a:r>
            <a:r>
              <a:rPr lang="en-US" sz="2400" dirty="0" err="1"/>
              <a:t>Заједно</a:t>
            </a:r>
            <a:r>
              <a:rPr lang="en-US" sz="2400" dirty="0"/>
              <a:t>, </a:t>
            </a:r>
            <a:r>
              <a:rPr lang="en-US" sz="2400" dirty="0" err="1"/>
              <a:t>сврсисходност</a:t>
            </a:r>
            <a:r>
              <a:rPr lang="en-US" sz="2400" dirty="0"/>
              <a:t> и </a:t>
            </a:r>
            <a:r>
              <a:rPr lang="en-US" sz="2400" dirty="0" err="1"/>
              <a:t>истрајност</a:t>
            </a:r>
            <a:r>
              <a:rPr lang="en-US" sz="2400" dirty="0"/>
              <a:t> </a:t>
            </a:r>
            <a:r>
              <a:rPr lang="en-US" sz="2400" dirty="0" err="1"/>
              <a:t>су</a:t>
            </a:r>
            <a:r>
              <a:rPr lang="en-US" sz="2400" dirty="0"/>
              <a:t> </a:t>
            </a:r>
            <a:r>
              <a:rPr lang="en-US" sz="2400" dirty="0" err="1"/>
              <a:t>важне</a:t>
            </a:r>
            <a:r>
              <a:rPr lang="en-US" sz="2400" dirty="0"/>
              <a:t> </a:t>
            </a:r>
            <a:r>
              <a:rPr lang="en-US" sz="2400" dirty="0" err="1"/>
              <a:t>особине</a:t>
            </a:r>
            <a:r>
              <a:rPr lang="en-US" sz="2400" dirty="0"/>
              <a:t> </a:t>
            </a:r>
            <a:r>
              <a:rPr lang="en-US" sz="2400" dirty="0" err="1"/>
              <a:t>које</a:t>
            </a:r>
            <a:r>
              <a:rPr lang="en-US" sz="2400" dirty="0"/>
              <a:t> </a:t>
            </a:r>
            <a:r>
              <a:rPr lang="en-US" sz="2400" dirty="0" err="1"/>
              <a:t>могу</a:t>
            </a:r>
            <a:r>
              <a:rPr lang="en-US" sz="2400" dirty="0"/>
              <a:t> </a:t>
            </a:r>
            <a:r>
              <a:rPr lang="en-US" sz="2400" dirty="0" err="1"/>
              <a:t>помоћи</a:t>
            </a:r>
            <a:r>
              <a:rPr lang="en-US" sz="2400" dirty="0"/>
              <a:t> </a:t>
            </a:r>
            <a:r>
              <a:rPr lang="en-US" sz="2400" dirty="0" err="1"/>
              <a:t>појединцу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постигне</a:t>
            </a:r>
            <a:r>
              <a:rPr lang="en-US" sz="2400" dirty="0"/>
              <a:t> </a:t>
            </a:r>
            <a:r>
              <a:rPr lang="en-US" sz="2400" dirty="0" err="1"/>
              <a:t>своје</a:t>
            </a:r>
            <a:r>
              <a:rPr lang="en-US" sz="2400" dirty="0"/>
              <a:t> </a:t>
            </a:r>
            <a:r>
              <a:rPr lang="en-US" sz="2400" dirty="0" err="1"/>
              <a:t>циљеве</a:t>
            </a:r>
            <a:r>
              <a:rPr lang="en-US" sz="2400" dirty="0"/>
              <a:t> и </a:t>
            </a:r>
            <a:r>
              <a:rPr lang="en-US" sz="2400" dirty="0" err="1"/>
              <a:t>превазиђе</a:t>
            </a:r>
            <a:r>
              <a:rPr lang="en-US" sz="2400" dirty="0"/>
              <a:t> </a:t>
            </a:r>
            <a:r>
              <a:rPr lang="en-US" sz="2400" dirty="0" err="1"/>
              <a:t>изазове</a:t>
            </a:r>
            <a:r>
              <a:rPr lang="en-US" sz="2400" dirty="0"/>
              <a:t>.</a:t>
            </a:r>
          </a:p>
          <a:p>
            <a:pPr algn="l" rtl="0">
              <a:lnSpc>
                <a:spcPts val="2580"/>
              </a:lnSpc>
            </a:pPr>
            <a:endParaRPr lang="en-US" sz="2400" dirty="0"/>
          </a:p>
          <a:p>
            <a:pPr algn="l" rtl="0">
              <a:lnSpc>
                <a:spcPts val="2580"/>
              </a:lnSpc>
            </a:pPr>
            <a:endParaRPr lang="en-US" sz="2400" dirty="0"/>
          </a:p>
          <a:p>
            <a:pPr algn="l" rtl="0">
              <a:lnSpc>
                <a:spcPts val="258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93190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25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8559800" cy="3731669"/>
          </a:xfrm>
        </p:spPr>
        <p:txBody>
          <a:bodyPr/>
          <a:lstStyle/>
          <a:p>
            <a:pPr>
              <a:lnSpc>
                <a:spcPts val="2440"/>
              </a:lnSpc>
            </a:pPr>
            <a:r>
              <a:rPr lang="en-US" sz="2200" b="1" dirty="0" err="1"/>
              <a:t>Повезане</a:t>
            </a:r>
            <a:r>
              <a:rPr lang="en-US" sz="2200" b="1" dirty="0"/>
              <a:t> </a:t>
            </a:r>
            <a:r>
              <a:rPr lang="en-US" sz="2200" b="1" dirty="0" err="1"/>
              <a:t>вештине</a:t>
            </a:r>
            <a:r>
              <a:rPr lang="en-US" sz="2200" b="1" dirty="0"/>
              <a:t>:</a:t>
            </a:r>
          </a:p>
          <a:p>
            <a:pPr>
              <a:lnSpc>
                <a:spcPts val="2440"/>
              </a:lnSpc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Аналитичко</a:t>
            </a:r>
            <a:r>
              <a:rPr lang="en-US" sz="2200" dirty="0"/>
              <a:t> </a:t>
            </a:r>
            <a:r>
              <a:rPr lang="en-US" sz="2200" dirty="0" err="1"/>
              <a:t>размишљање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Когнитивни</a:t>
            </a:r>
            <a:r>
              <a:rPr lang="en-US" sz="2200" dirty="0"/>
              <a:t> </a:t>
            </a:r>
            <a:r>
              <a:rPr lang="en-US" sz="2200" dirty="0" err="1"/>
              <a:t>процеси</a:t>
            </a:r>
            <a:r>
              <a:rPr lang="en-US" sz="2200" dirty="0"/>
              <a:t> и </a:t>
            </a:r>
            <a:r>
              <a:rPr lang="en-US" sz="2200" dirty="0" err="1"/>
              <a:t>стратегије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Критичко</a:t>
            </a:r>
            <a:r>
              <a:rPr lang="en-US" sz="2200" dirty="0"/>
              <a:t> </a:t>
            </a:r>
            <a:r>
              <a:rPr lang="en-US" sz="2200" dirty="0" err="1"/>
              <a:t>размишљање</a:t>
            </a:r>
            <a:r>
              <a:rPr lang="en-US" sz="2200" dirty="0"/>
              <a:t> и </a:t>
            </a:r>
            <a:r>
              <a:rPr lang="en-US" sz="2200" dirty="0" err="1"/>
              <a:t>доношење</a:t>
            </a:r>
            <a:r>
              <a:rPr lang="en-US" sz="2200" dirty="0"/>
              <a:t> </a:t>
            </a:r>
            <a:r>
              <a:rPr lang="en-US" sz="2200" dirty="0" err="1"/>
              <a:t>одлука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Уоквиривање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Решавање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r>
              <a:rPr lang="en-US" sz="2200" dirty="0"/>
              <a:t>, </a:t>
            </a:r>
            <a:r>
              <a:rPr lang="en-US" sz="2200" dirty="0" err="1"/>
              <a:t>сложено</a:t>
            </a:r>
            <a:r>
              <a:rPr lang="en-US" sz="2200" dirty="0"/>
              <a:t> </a:t>
            </a:r>
            <a:r>
              <a:rPr lang="en-US" sz="2200" dirty="0" err="1"/>
              <a:t>решавање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Расуђивање</a:t>
            </a:r>
            <a:r>
              <a:rPr lang="en-US" sz="2200" dirty="0"/>
              <a:t>, </a:t>
            </a:r>
            <a:r>
              <a:rPr lang="en-US" sz="2200" dirty="0" err="1"/>
              <a:t>решавање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r>
              <a:rPr lang="en-US" sz="2200" dirty="0"/>
              <a:t> и </a:t>
            </a:r>
            <a:r>
              <a:rPr lang="en-US" sz="2200" dirty="0" err="1"/>
              <a:t>идеј</a:t>
            </a:r>
            <a:r>
              <a:rPr lang="sr-Cyrl-RS" sz="2200" dirty="0"/>
              <a:t>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Системске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Анализа</a:t>
            </a:r>
            <a:r>
              <a:rPr lang="en-US" sz="2200" dirty="0"/>
              <a:t> и </a:t>
            </a:r>
            <a:r>
              <a:rPr lang="en-US" sz="2200" dirty="0" err="1"/>
              <a:t>евалуација</a:t>
            </a:r>
            <a:r>
              <a:rPr lang="en-US" sz="2200" dirty="0"/>
              <a:t> </a:t>
            </a:r>
            <a:r>
              <a:rPr lang="en-US" sz="2200" dirty="0" err="1"/>
              <a:t>система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29" y="643158"/>
            <a:ext cx="10499063" cy="1050670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r>
              <a:rPr lang="en-US" dirty="0" err="1">
                <a:solidFill>
                  <a:schemeClr val="bg1"/>
                </a:solidFill>
              </a:rPr>
              <a:t>Критичко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размишљање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решавање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проблема</a:t>
            </a:r>
            <a:r>
              <a:rPr lang="en-US" dirty="0">
                <a:solidFill>
                  <a:schemeClr val="bg1"/>
                </a:solidFill>
              </a:rPr>
              <a:t> и </a:t>
            </a:r>
            <a:r>
              <a:rPr lang="en-US" dirty="0" err="1">
                <a:solidFill>
                  <a:schemeClr val="bg1"/>
                </a:solidFill>
              </a:rPr>
              <a:t>системско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размишљање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04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9A7B4F8-011C-745C-43BA-B5D0EBCBD875}"/>
              </a:ext>
            </a:extLst>
          </p:cNvPr>
          <p:cNvGrpSpPr/>
          <p:nvPr/>
        </p:nvGrpSpPr>
        <p:grpSpPr>
          <a:xfrm>
            <a:off x="9641579" y="3088568"/>
            <a:ext cx="2075870" cy="2075908"/>
            <a:chOff x="8736336" y="773976"/>
            <a:chExt cx="925001" cy="925018"/>
          </a:xfrm>
          <a:solidFill>
            <a:srgbClr val="1C1442"/>
          </a:solidFill>
        </p:grpSpPr>
        <p:grpSp>
          <p:nvGrpSpPr>
            <p:cNvPr id="15" name="Graphic 2">
              <a:extLst>
                <a:ext uri="{FF2B5EF4-FFF2-40B4-BE49-F238E27FC236}">
                  <a16:creationId xmlns:a16="http://schemas.microsoft.com/office/drawing/2014/main" id="{8004D9A8-E78A-2610-91C2-FC81EEEA7124}"/>
                </a:ext>
              </a:extLst>
            </p:cNvPr>
            <p:cNvGrpSpPr/>
            <p:nvPr/>
          </p:nvGrpSpPr>
          <p:grpSpPr>
            <a:xfrm>
              <a:off x="8736336" y="773976"/>
              <a:ext cx="925001" cy="925018"/>
              <a:chOff x="8736336" y="773976"/>
              <a:chExt cx="925001" cy="925018"/>
            </a:xfrm>
            <a:grpFill/>
          </p:grpSpPr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AC1734E0-AD5C-9357-2075-BF6A258E5FA6}"/>
                  </a:ext>
                </a:extLst>
              </p:cNvPr>
              <p:cNvSpPr/>
              <p:nvPr/>
            </p:nvSpPr>
            <p:spPr>
              <a:xfrm>
                <a:off x="8880867" y="773976"/>
                <a:ext cx="636011" cy="925018"/>
              </a:xfrm>
              <a:custGeom>
                <a:avLst/>
                <a:gdLst>
                  <a:gd name="connsiteX0" fmla="*/ 547413 w 636011"/>
                  <a:gd name="connsiteY0" fmla="*/ 538397 h 925018"/>
                  <a:gd name="connsiteX1" fmla="*/ 635939 w 636011"/>
                  <a:gd name="connsiteY1" fmla="*/ 312566 h 925018"/>
                  <a:gd name="connsiteX2" fmla="*/ 314356 w 636011"/>
                  <a:gd name="connsiteY2" fmla="*/ 17 h 925018"/>
                  <a:gd name="connsiteX3" fmla="*/ 0 w 636011"/>
                  <a:gd name="connsiteY3" fmla="*/ 317987 h 925018"/>
                  <a:gd name="connsiteX4" fmla="*/ 88526 w 636011"/>
                  <a:gd name="connsiteY4" fmla="*/ 537494 h 925018"/>
                  <a:gd name="connsiteX5" fmla="*/ 143628 w 636011"/>
                  <a:gd name="connsiteY5" fmla="*/ 655828 h 925018"/>
                  <a:gd name="connsiteX6" fmla="*/ 130982 w 636011"/>
                  <a:gd name="connsiteY6" fmla="*/ 737127 h 925018"/>
                  <a:gd name="connsiteX7" fmla="*/ 161695 w 636011"/>
                  <a:gd name="connsiteY7" fmla="*/ 823847 h 925018"/>
                  <a:gd name="connsiteX8" fmla="*/ 289967 w 636011"/>
                  <a:gd name="connsiteY8" fmla="*/ 925018 h 925018"/>
                  <a:gd name="connsiteX9" fmla="*/ 345973 w 636011"/>
                  <a:gd name="connsiteY9" fmla="*/ 925018 h 925018"/>
                  <a:gd name="connsiteX10" fmla="*/ 474244 w 636011"/>
                  <a:gd name="connsiteY10" fmla="*/ 823847 h 925018"/>
                  <a:gd name="connsiteX11" fmla="*/ 504957 w 636011"/>
                  <a:gd name="connsiteY11" fmla="*/ 737127 h 925018"/>
                  <a:gd name="connsiteX12" fmla="*/ 492310 w 636011"/>
                  <a:gd name="connsiteY12" fmla="*/ 655828 h 925018"/>
                  <a:gd name="connsiteX13" fmla="*/ 547413 w 636011"/>
                  <a:gd name="connsiteY13" fmla="*/ 538397 h 925018"/>
                  <a:gd name="connsiteX14" fmla="*/ 547413 w 636011"/>
                  <a:gd name="connsiteY14" fmla="*/ 538397 h 925018"/>
                  <a:gd name="connsiteX15" fmla="*/ 109302 w 636011"/>
                  <a:gd name="connsiteY15" fmla="*/ 517620 h 925018"/>
                  <a:gd name="connsiteX16" fmla="*/ 28906 w 636011"/>
                  <a:gd name="connsiteY16" fmla="*/ 317987 h 925018"/>
                  <a:gd name="connsiteX17" fmla="*/ 314356 w 636011"/>
                  <a:gd name="connsiteY17" fmla="*/ 28923 h 925018"/>
                  <a:gd name="connsiteX18" fmla="*/ 607032 w 636011"/>
                  <a:gd name="connsiteY18" fmla="*/ 313470 h 925018"/>
                  <a:gd name="connsiteX19" fmla="*/ 526637 w 636011"/>
                  <a:gd name="connsiteY19" fmla="*/ 518523 h 925018"/>
                  <a:gd name="connsiteX20" fmla="*/ 464307 w 636011"/>
                  <a:gd name="connsiteY20" fmla="*/ 650409 h 925018"/>
                  <a:gd name="connsiteX21" fmla="*/ 332423 w 636011"/>
                  <a:gd name="connsiteY21" fmla="*/ 650409 h 925018"/>
                  <a:gd name="connsiteX22" fmla="*/ 332423 w 636011"/>
                  <a:gd name="connsiteY22" fmla="*/ 491424 h 925018"/>
                  <a:gd name="connsiteX23" fmla="*/ 375782 w 636011"/>
                  <a:gd name="connsiteY23" fmla="*/ 491424 h 925018"/>
                  <a:gd name="connsiteX24" fmla="*/ 534766 w 636011"/>
                  <a:gd name="connsiteY24" fmla="*/ 332439 h 925018"/>
                  <a:gd name="connsiteX25" fmla="*/ 534766 w 636011"/>
                  <a:gd name="connsiteY25" fmla="*/ 289080 h 925018"/>
                  <a:gd name="connsiteX26" fmla="*/ 520314 w 636011"/>
                  <a:gd name="connsiteY26" fmla="*/ 274627 h 925018"/>
                  <a:gd name="connsiteX27" fmla="*/ 462501 w 636011"/>
                  <a:gd name="connsiteY27" fmla="*/ 274627 h 925018"/>
                  <a:gd name="connsiteX28" fmla="*/ 317969 w 636011"/>
                  <a:gd name="connsiteY28" fmla="*/ 367669 h 925018"/>
                  <a:gd name="connsiteX29" fmla="*/ 173438 w 636011"/>
                  <a:gd name="connsiteY29" fmla="*/ 274627 h 925018"/>
                  <a:gd name="connsiteX30" fmla="*/ 115626 w 636011"/>
                  <a:gd name="connsiteY30" fmla="*/ 274627 h 925018"/>
                  <a:gd name="connsiteX31" fmla="*/ 101172 w 636011"/>
                  <a:gd name="connsiteY31" fmla="*/ 289080 h 925018"/>
                  <a:gd name="connsiteX32" fmla="*/ 101172 w 636011"/>
                  <a:gd name="connsiteY32" fmla="*/ 332439 h 925018"/>
                  <a:gd name="connsiteX33" fmla="*/ 260157 w 636011"/>
                  <a:gd name="connsiteY33" fmla="*/ 491424 h 925018"/>
                  <a:gd name="connsiteX34" fmla="*/ 303516 w 636011"/>
                  <a:gd name="connsiteY34" fmla="*/ 491424 h 925018"/>
                  <a:gd name="connsiteX35" fmla="*/ 303516 w 636011"/>
                  <a:gd name="connsiteY35" fmla="*/ 650409 h 925018"/>
                  <a:gd name="connsiteX36" fmla="*/ 171631 w 636011"/>
                  <a:gd name="connsiteY36" fmla="*/ 650409 h 925018"/>
                  <a:gd name="connsiteX37" fmla="*/ 109302 w 636011"/>
                  <a:gd name="connsiteY37" fmla="*/ 517620 h 925018"/>
                  <a:gd name="connsiteX38" fmla="*/ 444434 w 636011"/>
                  <a:gd name="connsiteY38" fmla="*/ 366766 h 925018"/>
                  <a:gd name="connsiteX39" fmla="*/ 423658 w 636011"/>
                  <a:gd name="connsiteY39" fmla="*/ 364959 h 925018"/>
                  <a:gd name="connsiteX40" fmla="*/ 332423 w 636011"/>
                  <a:gd name="connsiteY40" fmla="*/ 445355 h 925018"/>
                  <a:gd name="connsiteX41" fmla="*/ 332423 w 636011"/>
                  <a:gd name="connsiteY41" fmla="*/ 433612 h 925018"/>
                  <a:gd name="connsiteX42" fmla="*/ 462501 w 636011"/>
                  <a:gd name="connsiteY42" fmla="*/ 303533 h 925018"/>
                  <a:gd name="connsiteX43" fmla="*/ 505860 w 636011"/>
                  <a:gd name="connsiteY43" fmla="*/ 303533 h 925018"/>
                  <a:gd name="connsiteX44" fmla="*/ 505860 w 636011"/>
                  <a:gd name="connsiteY44" fmla="*/ 332439 h 925018"/>
                  <a:gd name="connsiteX45" fmla="*/ 375782 w 636011"/>
                  <a:gd name="connsiteY45" fmla="*/ 462518 h 925018"/>
                  <a:gd name="connsiteX46" fmla="*/ 356812 w 636011"/>
                  <a:gd name="connsiteY46" fmla="*/ 462518 h 925018"/>
                  <a:gd name="connsiteX47" fmla="*/ 443531 w 636011"/>
                  <a:gd name="connsiteY47" fmla="*/ 386639 h 925018"/>
                  <a:gd name="connsiteX48" fmla="*/ 444434 w 636011"/>
                  <a:gd name="connsiteY48" fmla="*/ 366766 h 925018"/>
                  <a:gd name="connsiteX49" fmla="*/ 303516 w 636011"/>
                  <a:gd name="connsiteY49" fmla="*/ 445355 h 925018"/>
                  <a:gd name="connsiteX50" fmla="*/ 212281 w 636011"/>
                  <a:gd name="connsiteY50" fmla="*/ 364959 h 925018"/>
                  <a:gd name="connsiteX51" fmla="*/ 191504 w 636011"/>
                  <a:gd name="connsiteY51" fmla="*/ 366766 h 925018"/>
                  <a:gd name="connsiteX52" fmla="*/ 193311 w 636011"/>
                  <a:gd name="connsiteY52" fmla="*/ 387542 h 925018"/>
                  <a:gd name="connsiteX53" fmla="*/ 280030 w 636011"/>
                  <a:gd name="connsiteY53" fmla="*/ 463421 h 925018"/>
                  <a:gd name="connsiteX54" fmla="*/ 261060 w 636011"/>
                  <a:gd name="connsiteY54" fmla="*/ 463421 h 925018"/>
                  <a:gd name="connsiteX55" fmla="*/ 130982 w 636011"/>
                  <a:gd name="connsiteY55" fmla="*/ 333343 h 925018"/>
                  <a:gd name="connsiteX56" fmla="*/ 130982 w 636011"/>
                  <a:gd name="connsiteY56" fmla="*/ 304437 h 925018"/>
                  <a:gd name="connsiteX57" fmla="*/ 174341 w 636011"/>
                  <a:gd name="connsiteY57" fmla="*/ 304437 h 925018"/>
                  <a:gd name="connsiteX58" fmla="*/ 304419 w 636011"/>
                  <a:gd name="connsiteY58" fmla="*/ 434515 h 925018"/>
                  <a:gd name="connsiteX59" fmla="*/ 304419 w 636011"/>
                  <a:gd name="connsiteY59" fmla="*/ 445355 h 925018"/>
                  <a:gd name="connsiteX60" fmla="*/ 345973 w 636011"/>
                  <a:gd name="connsiteY60" fmla="*/ 896112 h 925018"/>
                  <a:gd name="connsiteX61" fmla="*/ 289967 w 636011"/>
                  <a:gd name="connsiteY61" fmla="*/ 896112 h 925018"/>
                  <a:gd name="connsiteX62" fmla="*/ 191504 w 636011"/>
                  <a:gd name="connsiteY62" fmla="*/ 823847 h 925018"/>
                  <a:gd name="connsiteX63" fmla="*/ 444434 w 636011"/>
                  <a:gd name="connsiteY63" fmla="*/ 823847 h 925018"/>
                  <a:gd name="connsiteX64" fmla="*/ 345973 w 636011"/>
                  <a:gd name="connsiteY64" fmla="*/ 896112 h 925018"/>
                  <a:gd name="connsiteX65" fmla="*/ 345973 w 636011"/>
                  <a:gd name="connsiteY65" fmla="*/ 896112 h 925018"/>
                  <a:gd name="connsiteX66" fmla="*/ 491407 w 636011"/>
                  <a:gd name="connsiteY66" fmla="*/ 773260 h 925018"/>
                  <a:gd name="connsiteX67" fmla="*/ 469727 w 636011"/>
                  <a:gd name="connsiteY67" fmla="*/ 794940 h 925018"/>
                  <a:gd name="connsiteX68" fmla="*/ 166211 w 636011"/>
                  <a:gd name="connsiteY68" fmla="*/ 794940 h 925018"/>
                  <a:gd name="connsiteX69" fmla="*/ 144531 w 636011"/>
                  <a:gd name="connsiteY69" fmla="*/ 773260 h 925018"/>
                  <a:gd name="connsiteX70" fmla="*/ 166211 w 636011"/>
                  <a:gd name="connsiteY70" fmla="*/ 751581 h 925018"/>
                  <a:gd name="connsiteX71" fmla="*/ 469727 w 636011"/>
                  <a:gd name="connsiteY71" fmla="*/ 751581 h 925018"/>
                  <a:gd name="connsiteX72" fmla="*/ 491407 w 636011"/>
                  <a:gd name="connsiteY72" fmla="*/ 773260 h 925018"/>
                  <a:gd name="connsiteX73" fmla="*/ 166211 w 636011"/>
                  <a:gd name="connsiteY73" fmla="*/ 722674 h 925018"/>
                  <a:gd name="connsiteX74" fmla="*/ 144531 w 636011"/>
                  <a:gd name="connsiteY74" fmla="*/ 700995 h 925018"/>
                  <a:gd name="connsiteX75" fmla="*/ 166211 w 636011"/>
                  <a:gd name="connsiteY75" fmla="*/ 679315 h 925018"/>
                  <a:gd name="connsiteX76" fmla="*/ 469727 w 636011"/>
                  <a:gd name="connsiteY76" fmla="*/ 679315 h 925018"/>
                  <a:gd name="connsiteX77" fmla="*/ 491407 w 636011"/>
                  <a:gd name="connsiteY77" fmla="*/ 700995 h 925018"/>
                  <a:gd name="connsiteX78" fmla="*/ 469727 w 636011"/>
                  <a:gd name="connsiteY78" fmla="*/ 722674 h 925018"/>
                  <a:gd name="connsiteX79" fmla="*/ 166211 w 636011"/>
                  <a:gd name="connsiteY79" fmla="*/ 722674 h 9250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</a:cxnLst>
                <a:rect l="l" t="t" r="r" b="b"/>
                <a:pathLst>
                  <a:path w="636011" h="925018">
                    <a:moveTo>
                      <a:pt x="547413" y="538397"/>
                    </a:moveTo>
                    <a:cubicBezTo>
                      <a:pt x="606129" y="477874"/>
                      <a:pt x="637745" y="397479"/>
                      <a:pt x="635939" y="312566"/>
                    </a:cubicBezTo>
                    <a:cubicBezTo>
                      <a:pt x="633229" y="138225"/>
                      <a:pt x="488697" y="-1789"/>
                      <a:pt x="314356" y="17"/>
                    </a:cubicBezTo>
                    <a:cubicBezTo>
                      <a:pt x="140015" y="1824"/>
                      <a:pt x="0" y="143645"/>
                      <a:pt x="0" y="317987"/>
                    </a:cubicBezTo>
                    <a:cubicBezTo>
                      <a:pt x="0" y="400189"/>
                      <a:pt x="31616" y="478778"/>
                      <a:pt x="88526" y="537494"/>
                    </a:cubicBezTo>
                    <a:cubicBezTo>
                      <a:pt x="118335" y="568206"/>
                      <a:pt x="137305" y="607953"/>
                      <a:pt x="143628" y="655828"/>
                    </a:cubicBezTo>
                    <a:cubicBezTo>
                      <a:pt x="112915" y="671185"/>
                      <a:pt x="106592" y="712738"/>
                      <a:pt x="130982" y="737127"/>
                    </a:cubicBezTo>
                    <a:cubicBezTo>
                      <a:pt x="100269" y="766937"/>
                      <a:pt x="118335" y="819330"/>
                      <a:pt x="161695" y="823847"/>
                    </a:cubicBezTo>
                    <a:cubicBezTo>
                      <a:pt x="176148" y="883466"/>
                      <a:pt x="229444" y="925018"/>
                      <a:pt x="289967" y="925018"/>
                    </a:cubicBezTo>
                    <a:lnTo>
                      <a:pt x="345973" y="925018"/>
                    </a:lnTo>
                    <a:cubicBezTo>
                      <a:pt x="407398" y="925018"/>
                      <a:pt x="460694" y="883466"/>
                      <a:pt x="474244" y="823847"/>
                    </a:cubicBezTo>
                    <a:cubicBezTo>
                      <a:pt x="516700" y="820233"/>
                      <a:pt x="535670" y="766937"/>
                      <a:pt x="504957" y="737127"/>
                    </a:cubicBezTo>
                    <a:cubicBezTo>
                      <a:pt x="529347" y="712738"/>
                      <a:pt x="523023" y="671185"/>
                      <a:pt x="492310" y="655828"/>
                    </a:cubicBezTo>
                    <a:cubicBezTo>
                      <a:pt x="498634" y="608856"/>
                      <a:pt x="517604" y="569110"/>
                      <a:pt x="547413" y="538397"/>
                    </a:cubicBezTo>
                    <a:lnTo>
                      <a:pt x="547413" y="538397"/>
                    </a:lnTo>
                    <a:close/>
                    <a:moveTo>
                      <a:pt x="109302" y="517620"/>
                    </a:moveTo>
                    <a:cubicBezTo>
                      <a:pt x="57813" y="463421"/>
                      <a:pt x="28906" y="392962"/>
                      <a:pt x="28906" y="317987"/>
                    </a:cubicBezTo>
                    <a:cubicBezTo>
                      <a:pt x="28906" y="160808"/>
                      <a:pt x="157178" y="30730"/>
                      <a:pt x="314356" y="28923"/>
                    </a:cubicBezTo>
                    <a:cubicBezTo>
                      <a:pt x="473341" y="27117"/>
                      <a:pt x="604322" y="154485"/>
                      <a:pt x="607032" y="313470"/>
                    </a:cubicBezTo>
                    <a:cubicBezTo>
                      <a:pt x="607936" y="390252"/>
                      <a:pt x="579933" y="463421"/>
                      <a:pt x="526637" y="518523"/>
                    </a:cubicBezTo>
                    <a:cubicBezTo>
                      <a:pt x="493214" y="552850"/>
                      <a:pt x="470631" y="598919"/>
                      <a:pt x="464307" y="650409"/>
                    </a:cubicBezTo>
                    <a:lnTo>
                      <a:pt x="332423" y="650409"/>
                    </a:lnTo>
                    <a:lnTo>
                      <a:pt x="332423" y="491424"/>
                    </a:lnTo>
                    <a:lnTo>
                      <a:pt x="375782" y="491424"/>
                    </a:lnTo>
                    <a:cubicBezTo>
                      <a:pt x="463404" y="491424"/>
                      <a:pt x="534766" y="420062"/>
                      <a:pt x="534766" y="332439"/>
                    </a:cubicBezTo>
                    <a:lnTo>
                      <a:pt x="534766" y="289080"/>
                    </a:lnTo>
                    <a:cubicBezTo>
                      <a:pt x="534766" y="280950"/>
                      <a:pt x="528443" y="274627"/>
                      <a:pt x="520314" y="274627"/>
                    </a:cubicBezTo>
                    <a:lnTo>
                      <a:pt x="462501" y="274627"/>
                    </a:lnTo>
                    <a:cubicBezTo>
                      <a:pt x="398365" y="274627"/>
                      <a:pt x="343262" y="312566"/>
                      <a:pt x="317969" y="367669"/>
                    </a:cubicBezTo>
                    <a:cubicBezTo>
                      <a:pt x="292676" y="312566"/>
                      <a:pt x="237574" y="274627"/>
                      <a:pt x="173438" y="274627"/>
                    </a:cubicBezTo>
                    <a:lnTo>
                      <a:pt x="115626" y="274627"/>
                    </a:lnTo>
                    <a:cubicBezTo>
                      <a:pt x="107495" y="274627"/>
                      <a:pt x="101172" y="280950"/>
                      <a:pt x="101172" y="289080"/>
                    </a:cubicBezTo>
                    <a:lnTo>
                      <a:pt x="101172" y="332439"/>
                    </a:lnTo>
                    <a:cubicBezTo>
                      <a:pt x="101172" y="420062"/>
                      <a:pt x="172535" y="491424"/>
                      <a:pt x="260157" y="491424"/>
                    </a:cubicBezTo>
                    <a:lnTo>
                      <a:pt x="303516" y="491424"/>
                    </a:lnTo>
                    <a:lnTo>
                      <a:pt x="303516" y="650409"/>
                    </a:lnTo>
                    <a:lnTo>
                      <a:pt x="171631" y="650409"/>
                    </a:lnTo>
                    <a:cubicBezTo>
                      <a:pt x="165308" y="598016"/>
                      <a:pt x="142725" y="552850"/>
                      <a:pt x="109302" y="517620"/>
                    </a:cubicBezTo>
                    <a:close/>
                    <a:moveTo>
                      <a:pt x="444434" y="366766"/>
                    </a:moveTo>
                    <a:cubicBezTo>
                      <a:pt x="439015" y="360442"/>
                      <a:pt x="429981" y="360442"/>
                      <a:pt x="423658" y="364959"/>
                    </a:cubicBezTo>
                    <a:lnTo>
                      <a:pt x="332423" y="445355"/>
                    </a:lnTo>
                    <a:lnTo>
                      <a:pt x="332423" y="433612"/>
                    </a:lnTo>
                    <a:cubicBezTo>
                      <a:pt x="332423" y="362249"/>
                      <a:pt x="391139" y="303533"/>
                      <a:pt x="462501" y="303533"/>
                    </a:cubicBezTo>
                    <a:lnTo>
                      <a:pt x="505860" y="303533"/>
                    </a:lnTo>
                    <a:lnTo>
                      <a:pt x="505860" y="332439"/>
                    </a:lnTo>
                    <a:cubicBezTo>
                      <a:pt x="505860" y="403802"/>
                      <a:pt x="447144" y="462518"/>
                      <a:pt x="375782" y="462518"/>
                    </a:cubicBezTo>
                    <a:lnTo>
                      <a:pt x="356812" y="462518"/>
                    </a:lnTo>
                    <a:lnTo>
                      <a:pt x="443531" y="386639"/>
                    </a:lnTo>
                    <a:cubicBezTo>
                      <a:pt x="448951" y="381219"/>
                      <a:pt x="449855" y="372186"/>
                      <a:pt x="444434" y="366766"/>
                    </a:cubicBezTo>
                    <a:close/>
                    <a:moveTo>
                      <a:pt x="303516" y="445355"/>
                    </a:moveTo>
                    <a:lnTo>
                      <a:pt x="212281" y="364959"/>
                    </a:lnTo>
                    <a:cubicBezTo>
                      <a:pt x="205958" y="359539"/>
                      <a:pt x="196925" y="360442"/>
                      <a:pt x="191504" y="366766"/>
                    </a:cubicBezTo>
                    <a:cubicBezTo>
                      <a:pt x="186085" y="373089"/>
                      <a:pt x="186988" y="382122"/>
                      <a:pt x="193311" y="387542"/>
                    </a:cubicBezTo>
                    <a:lnTo>
                      <a:pt x="280030" y="463421"/>
                    </a:lnTo>
                    <a:lnTo>
                      <a:pt x="261060" y="463421"/>
                    </a:lnTo>
                    <a:cubicBezTo>
                      <a:pt x="189698" y="463421"/>
                      <a:pt x="130982" y="404705"/>
                      <a:pt x="130982" y="333343"/>
                    </a:cubicBezTo>
                    <a:lnTo>
                      <a:pt x="130982" y="304437"/>
                    </a:lnTo>
                    <a:lnTo>
                      <a:pt x="174341" y="304437"/>
                    </a:lnTo>
                    <a:cubicBezTo>
                      <a:pt x="245704" y="304437"/>
                      <a:pt x="304419" y="363153"/>
                      <a:pt x="304419" y="434515"/>
                    </a:cubicBezTo>
                    <a:lnTo>
                      <a:pt x="304419" y="445355"/>
                    </a:lnTo>
                    <a:close/>
                    <a:moveTo>
                      <a:pt x="345973" y="896112"/>
                    </a:moveTo>
                    <a:lnTo>
                      <a:pt x="289967" y="896112"/>
                    </a:lnTo>
                    <a:cubicBezTo>
                      <a:pt x="244800" y="896112"/>
                      <a:pt x="205054" y="866302"/>
                      <a:pt x="191504" y="823847"/>
                    </a:cubicBezTo>
                    <a:lnTo>
                      <a:pt x="444434" y="823847"/>
                    </a:lnTo>
                    <a:cubicBezTo>
                      <a:pt x="430884" y="866302"/>
                      <a:pt x="391139" y="896112"/>
                      <a:pt x="345973" y="896112"/>
                    </a:cubicBezTo>
                    <a:lnTo>
                      <a:pt x="345973" y="896112"/>
                    </a:lnTo>
                    <a:close/>
                    <a:moveTo>
                      <a:pt x="491407" y="773260"/>
                    </a:moveTo>
                    <a:cubicBezTo>
                      <a:pt x="491407" y="785003"/>
                      <a:pt x="481471" y="794940"/>
                      <a:pt x="469727" y="794940"/>
                    </a:cubicBezTo>
                    <a:cubicBezTo>
                      <a:pt x="451661" y="794940"/>
                      <a:pt x="177954" y="794940"/>
                      <a:pt x="166211" y="794940"/>
                    </a:cubicBezTo>
                    <a:cubicBezTo>
                      <a:pt x="154468" y="794940"/>
                      <a:pt x="144531" y="785003"/>
                      <a:pt x="144531" y="773260"/>
                    </a:cubicBezTo>
                    <a:cubicBezTo>
                      <a:pt x="144531" y="761517"/>
                      <a:pt x="154468" y="751581"/>
                      <a:pt x="166211" y="751581"/>
                    </a:cubicBezTo>
                    <a:lnTo>
                      <a:pt x="469727" y="751581"/>
                    </a:lnTo>
                    <a:cubicBezTo>
                      <a:pt x="482374" y="751581"/>
                      <a:pt x="491407" y="761517"/>
                      <a:pt x="491407" y="773260"/>
                    </a:cubicBezTo>
                    <a:close/>
                    <a:moveTo>
                      <a:pt x="166211" y="722674"/>
                    </a:moveTo>
                    <a:cubicBezTo>
                      <a:pt x="154468" y="722674"/>
                      <a:pt x="144531" y="712738"/>
                      <a:pt x="144531" y="700995"/>
                    </a:cubicBezTo>
                    <a:cubicBezTo>
                      <a:pt x="144531" y="689251"/>
                      <a:pt x="154468" y="679315"/>
                      <a:pt x="166211" y="679315"/>
                    </a:cubicBezTo>
                    <a:lnTo>
                      <a:pt x="469727" y="679315"/>
                    </a:lnTo>
                    <a:cubicBezTo>
                      <a:pt x="481471" y="679315"/>
                      <a:pt x="491407" y="689251"/>
                      <a:pt x="491407" y="700995"/>
                    </a:cubicBezTo>
                    <a:cubicBezTo>
                      <a:pt x="491407" y="712738"/>
                      <a:pt x="481471" y="722674"/>
                      <a:pt x="469727" y="722674"/>
                    </a:cubicBezTo>
                    <a:lnTo>
                      <a:pt x="166211" y="722674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6BDC4FF6-FD1A-2487-710B-3D01457F5CF9}"/>
                  </a:ext>
                </a:extLst>
              </p:cNvPr>
              <p:cNvSpPr/>
              <p:nvPr/>
            </p:nvSpPr>
            <p:spPr>
              <a:xfrm>
                <a:off x="8736336" y="1077510"/>
                <a:ext cx="101172" cy="28906"/>
              </a:xfrm>
              <a:custGeom>
                <a:avLst/>
                <a:gdLst>
                  <a:gd name="connsiteX0" fmla="*/ 101172 w 101172"/>
                  <a:gd name="connsiteY0" fmla="*/ 14453 h 28906"/>
                  <a:gd name="connsiteX1" fmla="*/ 86719 w 101172"/>
                  <a:gd name="connsiteY1" fmla="*/ 0 h 28906"/>
                  <a:gd name="connsiteX2" fmla="*/ 14453 w 101172"/>
                  <a:gd name="connsiteY2" fmla="*/ 0 h 28906"/>
                  <a:gd name="connsiteX3" fmla="*/ 0 w 101172"/>
                  <a:gd name="connsiteY3" fmla="*/ 14453 h 28906"/>
                  <a:gd name="connsiteX4" fmla="*/ 14453 w 101172"/>
                  <a:gd name="connsiteY4" fmla="*/ 28906 h 28906"/>
                  <a:gd name="connsiteX5" fmla="*/ 86719 w 101172"/>
                  <a:gd name="connsiteY5" fmla="*/ 28906 h 28906"/>
                  <a:gd name="connsiteX6" fmla="*/ 101172 w 101172"/>
                  <a:gd name="connsiteY6" fmla="*/ 14453 h 2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172" h="28906">
                    <a:moveTo>
                      <a:pt x="101172" y="14453"/>
                    </a:moveTo>
                    <a:cubicBezTo>
                      <a:pt x="101172" y="6323"/>
                      <a:pt x="94849" y="0"/>
                      <a:pt x="86719" y="0"/>
                    </a:cubicBezTo>
                    <a:lnTo>
                      <a:pt x="14453" y="0"/>
                    </a:lnTo>
                    <a:cubicBezTo>
                      <a:pt x="6323" y="0"/>
                      <a:pt x="0" y="6323"/>
                      <a:pt x="0" y="14453"/>
                    </a:cubicBezTo>
                    <a:cubicBezTo>
                      <a:pt x="0" y="22583"/>
                      <a:pt x="6323" y="28906"/>
                      <a:pt x="14453" y="28906"/>
                    </a:cubicBezTo>
                    <a:lnTo>
                      <a:pt x="86719" y="28906"/>
                    </a:lnTo>
                    <a:cubicBezTo>
                      <a:pt x="94849" y="28906"/>
                      <a:pt x="101172" y="22583"/>
                      <a:pt x="101172" y="14453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A7CE632A-8E89-10B3-EB00-7F33E0B45E7E}"/>
                  </a:ext>
                </a:extLst>
              </p:cNvPr>
              <p:cNvSpPr/>
              <p:nvPr/>
            </p:nvSpPr>
            <p:spPr>
              <a:xfrm>
                <a:off x="8796859" y="1265589"/>
                <a:ext cx="91235" cy="64850"/>
              </a:xfrm>
              <a:custGeom>
                <a:avLst/>
                <a:gdLst>
                  <a:gd name="connsiteX0" fmla="*/ 69556 w 91235"/>
                  <a:gd name="connsiteY0" fmla="*/ 1618 h 64850"/>
                  <a:gd name="connsiteX1" fmla="*/ 7226 w 91235"/>
                  <a:gd name="connsiteY1" fmla="*/ 37751 h 64850"/>
                  <a:gd name="connsiteX2" fmla="*/ 1807 w 91235"/>
                  <a:gd name="connsiteY2" fmla="*/ 57624 h 64850"/>
                  <a:gd name="connsiteX3" fmla="*/ 21680 w 91235"/>
                  <a:gd name="connsiteY3" fmla="*/ 63044 h 64850"/>
                  <a:gd name="connsiteX4" fmla="*/ 84009 w 91235"/>
                  <a:gd name="connsiteY4" fmla="*/ 26911 h 64850"/>
                  <a:gd name="connsiteX5" fmla="*/ 89429 w 91235"/>
                  <a:gd name="connsiteY5" fmla="*/ 7038 h 64850"/>
                  <a:gd name="connsiteX6" fmla="*/ 69556 w 91235"/>
                  <a:gd name="connsiteY6" fmla="*/ 1618 h 648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235" h="64850">
                    <a:moveTo>
                      <a:pt x="69556" y="1618"/>
                    </a:moveTo>
                    <a:lnTo>
                      <a:pt x="7226" y="37751"/>
                    </a:lnTo>
                    <a:cubicBezTo>
                      <a:pt x="0" y="41365"/>
                      <a:pt x="-1807" y="50398"/>
                      <a:pt x="1807" y="57624"/>
                    </a:cubicBezTo>
                    <a:cubicBezTo>
                      <a:pt x="5420" y="64851"/>
                      <a:pt x="14453" y="66657"/>
                      <a:pt x="21680" y="63044"/>
                    </a:cubicBezTo>
                    <a:lnTo>
                      <a:pt x="84009" y="26911"/>
                    </a:lnTo>
                    <a:cubicBezTo>
                      <a:pt x="91236" y="23298"/>
                      <a:pt x="93042" y="14265"/>
                      <a:pt x="89429" y="7038"/>
                    </a:cubicBezTo>
                    <a:cubicBezTo>
                      <a:pt x="84912" y="715"/>
                      <a:pt x="76782" y="-1995"/>
                      <a:pt x="69556" y="1618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47A85407-60C7-55A9-7CDC-2F837A3B1971}"/>
                  </a:ext>
                </a:extLst>
              </p:cNvPr>
              <p:cNvSpPr/>
              <p:nvPr/>
            </p:nvSpPr>
            <p:spPr>
              <a:xfrm>
                <a:off x="8796457" y="853486"/>
                <a:ext cx="91499" cy="65041"/>
              </a:xfrm>
              <a:custGeom>
                <a:avLst/>
                <a:gdLst>
                  <a:gd name="connsiteX0" fmla="*/ 7628 w 91499"/>
                  <a:gd name="connsiteY0" fmla="*/ 27100 h 65041"/>
                  <a:gd name="connsiteX1" fmla="*/ 77184 w 91499"/>
                  <a:gd name="connsiteY1" fmla="*/ 65039 h 65041"/>
                  <a:gd name="connsiteX2" fmla="*/ 84410 w 91499"/>
                  <a:gd name="connsiteY2" fmla="*/ 37940 h 65041"/>
                  <a:gd name="connsiteX3" fmla="*/ 22081 w 91499"/>
                  <a:gd name="connsiteY3" fmla="*/ 1807 h 65041"/>
                  <a:gd name="connsiteX4" fmla="*/ 2208 w 91499"/>
                  <a:gd name="connsiteY4" fmla="*/ 7226 h 65041"/>
                  <a:gd name="connsiteX5" fmla="*/ 7628 w 91499"/>
                  <a:gd name="connsiteY5" fmla="*/ 27100 h 6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499" h="65041">
                    <a:moveTo>
                      <a:pt x="7628" y="27100"/>
                    </a:moveTo>
                    <a:cubicBezTo>
                      <a:pt x="74474" y="65942"/>
                      <a:pt x="71764" y="65039"/>
                      <a:pt x="77184" y="65039"/>
                    </a:cubicBezTo>
                    <a:cubicBezTo>
                      <a:pt x="91637" y="65039"/>
                      <a:pt x="97057" y="45166"/>
                      <a:pt x="84410" y="37940"/>
                    </a:cubicBezTo>
                    <a:lnTo>
                      <a:pt x="22081" y="1807"/>
                    </a:lnTo>
                    <a:cubicBezTo>
                      <a:pt x="14855" y="-1807"/>
                      <a:pt x="6725" y="0"/>
                      <a:pt x="2208" y="7226"/>
                    </a:cubicBezTo>
                    <a:cubicBezTo>
                      <a:pt x="-2308" y="14453"/>
                      <a:pt x="401" y="23486"/>
                      <a:pt x="7628" y="27100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3D1838DC-692C-A880-D68B-AC6654713790}"/>
                  </a:ext>
                </a:extLst>
              </p:cNvPr>
              <p:cNvSpPr/>
              <p:nvPr/>
            </p:nvSpPr>
            <p:spPr>
              <a:xfrm>
                <a:off x="9560165" y="1077510"/>
                <a:ext cx="101172" cy="28906"/>
              </a:xfrm>
              <a:custGeom>
                <a:avLst/>
                <a:gdLst>
                  <a:gd name="connsiteX0" fmla="*/ 86719 w 101172"/>
                  <a:gd name="connsiteY0" fmla="*/ 0 h 28906"/>
                  <a:gd name="connsiteX1" fmla="*/ 14453 w 101172"/>
                  <a:gd name="connsiteY1" fmla="*/ 0 h 28906"/>
                  <a:gd name="connsiteX2" fmla="*/ 0 w 101172"/>
                  <a:gd name="connsiteY2" fmla="*/ 14453 h 28906"/>
                  <a:gd name="connsiteX3" fmla="*/ 14453 w 101172"/>
                  <a:gd name="connsiteY3" fmla="*/ 28906 h 28906"/>
                  <a:gd name="connsiteX4" fmla="*/ 86719 w 101172"/>
                  <a:gd name="connsiteY4" fmla="*/ 28906 h 28906"/>
                  <a:gd name="connsiteX5" fmla="*/ 101172 w 101172"/>
                  <a:gd name="connsiteY5" fmla="*/ 14453 h 28906"/>
                  <a:gd name="connsiteX6" fmla="*/ 86719 w 101172"/>
                  <a:gd name="connsiteY6" fmla="*/ 0 h 2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1172" h="28906">
                    <a:moveTo>
                      <a:pt x="86719" y="0"/>
                    </a:moveTo>
                    <a:lnTo>
                      <a:pt x="14453" y="0"/>
                    </a:lnTo>
                    <a:cubicBezTo>
                      <a:pt x="6323" y="0"/>
                      <a:pt x="0" y="6323"/>
                      <a:pt x="0" y="14453"/>
                    </a:cubicBezTo>
                    <a:cubicBezTo>
                      <a:pt x="0" y="22583"/>
                      <a:pt x="6323" y="28906"/>
                      <a:pt x="14453" y="28906"/>
                    </a:cubicBezTo>
                    <a:lnTo>
                      <a:pt x="86719" y="28906"/>
                    </a:lnTo>
                    <a:cubicBezTo>
                      <a:pt x="94849" y="28906"/>
                      <a:pt x="101172" y="22583"/>
                      <a:pt x="101172" y="14453"/>
                    </a:cubicBezTo>
                    <a:cubicBezTo>
                      <a:pt x="101172" y="6323"/>
                      <a:pt x="94849" y="0"/>
                      <a:pt x="86719" y="0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49D2126C-7B9D-9946-6704-0C68CD96E045}"/>
                  </a:ext>
                </a:extLst>
              </p:cNvPr>
              <p:cNvSpPr/>
              <p:nvPr/>
            </p:nvSpPr>
            <p:spPr>
              <a:xfrm>
                <a:off x="9510483" y="1265401"/>
                <a:ext cx="91047" cy="65039"/>
              </a:xfrm>
              <a:custGeom>
                <a:avLst/>
                <a:gdLst>
                  <a:gd name="connsiteX0" fmla="*/ 84009 w 91047"/>
                  <a:gd name="connsiteY0" fmla="*/ 37939 h 65039"/>
                  <a:gd name="connsiteX1" fmla="*/ 21680 w 91047"/>
                  <a:gd name="connsiteY1" fmla="*/ 1807 h 65039"/>
                  <a:gd name="connsiteX2" fmla="*/ 1807 w 91047"/>
                  <a:gd name="connsiteY2" fmla="*/ 7227 h 65039"/>
                  <a:gd name="connsiteX3" fmla="*/ 7226 w 91047"/>
                  <a:gd name="connsiteY3" fmla="*/ 27099 h 65039"/>
                  <a:gd name="connsiteX4" fmla="*/ 69556 w 91047"/>
                  <a:gd name="connsiteY4" fmla="*/ 63232 h 65039"/>
                  <a:gd name="connsiteX5" fmla="*/ 89429 w 91047"/>
                  <a:gd name="connsiteY5" fmla="*/ 57813 h 65039"/>
                  <a:gd name="connsiteX6" fmla="*/ 84009 w 91047"/>
                  <a:gd name="connsiteY6" fmla="*/ 37939 h 6503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91047" h="65039">
                    <a:moveTo>
                      <a:pt x="84009" y="37939"/>
                    </a:moveTo>
                    <a:lnTo>
                      <a:pt x="21680" y="1807"/>
                    </a:lnTo>
                    <a:cubicBezTo>
                      <a:pt x="14453" y="-1806"/>
                      <a:pt x="6323" y="0"/>
                      <a:pt x="1807" y="7227"/>
                    </a:cubicBezTo>
                    <a:cubicBezTo>
                      <a:pt x="-1807" y="14453"/>
                      <a:pt x="0" y="22583"/>
                      <a:pt x="7226" y="27099"/>
                    </a:cubicBezTo>
                    <a:lnTo>
                      <a:pt x="69556" y="63232"/>
                    </a:lnTo>
                    <a:cubicBezTo>
                      <a:pt x="76782" y="66846"/>
                      <a:pt x="84912" y="65039"/>
                      <a:pt x="89429" y="57813"/>
                    </a:cubicBezTo>
                    <a:cubicBezTo>
                      <a:pt x="93042" y="51489"/>
                      <a:pt x="90332" y="42456"/>
                      <a:pt x="84009" y="37939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A75A9A1C-CB37-A6B9-0E88-5061FCC90656}"/>
                  </a:ext>
                </a:extLst>
              </p:cNvPr>
              <p:cNvSpPr/>
              <p:nvPr/>
            </p:nvSpPr>
            <p:spPr>
              <a:xfrm>
                <a:off x="9509975" y="853486"/>
                <a:ext cx="91742" cy="65041"/>
              </a:xfrm>
              <a:custGeom>
                <a:avLst/>
                <a:gdLst>
                  <a:gd name="connsiteX0" fmla="*/ 14961 w 91742"/>
                  <a:gd name="connsiteY0" fmla="*/ 65039 h 65041"/>
                  <a:gd name="connsiteX1" fmla="*/ 84516 w 91742"/>
                  <a:gd name="connsiteY1" fmla="*/ 27100 h 65041"/>
                  <a:gd name="connsiteX2" fmla="*/ 89936 w 91742"/>
                  <a:gd name="connsiteY2" fmla="*/ 7226 h 65041"/>
                  <a:gd name="connsiteX3" fmla="*/ 70063 w 91742"/>
                  <a:gd name="connsiteY3" fmla="*/ 1807 h 65041"/>
                  <a:gd name="connsiteX4" fmla="*/ 7734 w 91742"/>
                  <a:gd name="connsiteY4" fmla="*/ 37940 h 65041"/>
                  <a:gd name="connsiteX5" fmla="*/ 14961 w 91742"/>
                  <a:gd name="connsiteY5" fmla="*/ 65039 h 65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91742" h="65041">
                    <a:moveTo>
                      <a:pt x="14961" y="65039"/>
                    </a:moveTo>
                    <a:cubicBezTo>
                      <a:pt x="20381" y="65039"/>
                      <a:pt x="17671" y="65942"/>
                      <a:pt x="84516" y="27100"/>
                    </a:cubicBezTo>
                    <a:cubicBezTo>
                      <a:pt x="91743" y="23486"/>
                      <a:pt x="93549" y="14453"/>
                      <a:pt x="89936" y="7226"/>
                    </a:cubicBezTo>
                    <a:cubicBezTo>
                      <a:pt x="86323" y="0"/>
                      <a:pt x="77290" y="-1807"/>
                      <a:pt x="70063" y="1807"/>
                    </a:cubicBezTo>
                    <a:lnTo>
                      <a:pt x="7734" y="37940"/>
                    </a:lnTo>
                    <a:cubicBezTo>
                      <a:pt x="-5816" y="45166"/>
                      <a:pt x="-396" y="65039"/>
                      <a:pt x="14961" y="65039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sp>
          <p:nvSpPr>
            <p:cNvPr id="16" name="Freeform 15">
              <a:extLst>
                <a:ext uri="{FF2B5EF4-FFF2-40B4-BE49-F238E27FC236}">
                  <a16:creationId xmlns:a16="http://schemas.microsoft.com/office/drawing/2014/main" id="{E9FF528D-C5FA-89BE-A2DD-09539F7DD35D}"/>
                </a:ext>
              </a:extLst>
            </p:cNvPr>
            <p:cNvSpPr/>
            <p:nvPr/>
          </p:nvSpPr>
          <p:spPr>
            <a:xfrm>
              <a:off x="9222323" y="1077510"/>
              <a:ext cx="173437" cy="158984"/>
            </a:xfrm>
            <a:custGeom>
              <a:avLst/>
              <a:gdLst>
                <a:gd name="connsiteX0" fmla="*/ 112012 w 173437"/>
                <a:gd name="connsiteY0" fmla="*/ 63233 h 158984"/>
                <a:gd name="connsiteX1" fmla="*/ 91235 w 173437"/>
                <a:gd name="connsiteY1" fmla="*/ 61426 h 158984"/>
                <a:gd name="connsiteX2" fmla="*/ 0 w 173437"/>
                <a:gd name="connsiteY2" fmla="*/ 141822 h 158984"/>
                <a:gd name="connsiteX3" fmla="*/ 0 w 173437"/>
                <a:gd name="connsiteY3" fmla="*/ 130079 h 158984"/>
                <a:gd name="connsiteX4" fmla="*/ 130078 w 173437"/>
                <a:gd name="connsiteY4" fmla="*/ 0 h 158984"/>
                <a:gd name="connsiteX5" fmla="*/ 173437 w 173437"/>
                <a:gd name="connsiteY5" fmla="*/ 0 h 158984"/>
                <a:gd name="connsiteX6" fmla="*/ 173437 w 173437"/>
                <a:gd name="connsiteY6" fmla="*/ 28906 h 158984"/>
                <a:gd name="connsiteX7" fmla="*/ 43359 w 173437"/>
                <a:gd name="connsiteY7" fmla="*/ 158985 h 158984"/>
                <a:gd name="connsiteX8" fmla="*/ 24389 w 173437"/>
                <a:gd name="connsiteY8" fmla="*/ 158985 h 158984"/>
                <a:gd name="connsiteX9" fmla="*/ 111108 w 173437"/>
                <a:gd name="connsiteY9" fmla="*/ 83106 h 158984"/>
                <a:gd name="connsiteX10" fmla="*/ 112012 w 173437"/>
                <a:gd name="connsiteY10" fmla="*/ 63233 h 1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437" h="158984">
                  <a:moveTo>
                    <a:pt x="112012" y="63233"/>
                  </a:moveTo>
                  <a:cubicBezTo>
                    <a:pt x="106592" y="56909"/>
                    <a:pt x="97559" y="56909"/>
                    <a:pt x="91235" y="61426"/>
                  </a:cubicBezTo>
                  <a:lnTo>
                    <a:pt x="0" y="141822"/>
                  </a:lnTo>
                  <a:lnTo>
                    <a:pt x="0" y="130079"/>
                  </a:lnTo>
                  <a:cubicBezTo>
                    <a:pt x="0" y="58716"/>
                    <a:pt x="58716" y="0"/>
                    <a:pt x="130078" y="0"/>
                  </a:cubicBezTo>
                  <a:lnTo>
                    <a:pt x="173437" y="0"/>
                  </a:lnTo>
                  <a:lnTo>
                    <a:pt x="173437" y="28906"/>
                  </a:lnTo>
                  <a:cubicBezTo>
                    <a:pt x="173437" y="100269"/>
                    <a:pt x="114721" y="158985"/>
                    <a:pt x="43359" y="158985"/>
                  </a:cubicBezTo>
                  <a:lnTo>
                    <a:pt x="24389" y="158985"/>
                  </a:lnTo>
                  <a:lnTo>
                    <a:pt x="111108" y="83106"/>
                  </a:lnTo>
                  <a:cubicBezTo>
                    <a:pt x="116528" y="77686"/>
                    <a:pt x="117432" y="68653"/>
                    <a:pt x="112012" y="63233"/>
                  </a:cubicBezTo>
                  <a:close/>
                </a:path>
              </a:pathLst>
            </a:custGeom>
            <a:solidFill>
              <a:srgbClr val="60A9DD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7" name="Freeform 16">
              <a:extLst>
                <a:ext uri="{FF2B5EF4-FFF2-40B4-BE49-F238E27FC236}">
                  <a16:creationId xmlns:a16="http://schemas.microsoft.com/office/drawing/2014/main" id="{31AF6935-4F64-21D3-6C0C-4D322D90AC65}"/>
                </a:ext>
              </a:extLst>
            </p:cNvPr>
            <p:cNvSpPr/>
            <p:nvPr/>
          </p:nvSpPr>
          <p:spPr>
            <a:xfrm>
              <a:off x="9020882" y="1078413"/>
              <a:ext cx="173437" cy="158984"/>
            </a:xfrm>
            <a:custGeom>
              <a:avLst/>
              <a:gdLst>
                <a:gd name="connsiteX0" fmla="*/ 172535 w 173437"/>
                <a:gd name="connsiteY0" fmla="*/ 140918 h 158984"/>
                <a:gd name="connsiteX1" fmla="*/ 81299 w 173437"/>
                <a:gd name="connsiteY1" fmla="*/ 60522 h 158984"/>
                <a:gd name="connsiteX2" fmla="*/ 60523 w 173437"/>
                <a:gd name="connsiteY2" fmla="*/ 62329 h 158984"/>
                <a:gd name="connsiteX3" fmla="*/ 62329 w 173437"/>
                <a:gd name="connsiteY3" fmla="*/ 83105 h 158984"/>
                <a:gd name="connsiteX4" fmla="*/ 149048 w 173437"/>
                <a:gd name="connsiteY4" fmla="*/ 158984 h 158984"/>
                <a:gd name="connsiteX5" fmla="*/ 130079 w 173437"/>
                <a:gd name="connsiteY5" fmla="*/ 158984 h 158984"/>
                <a:gd name="connsiteX6" fmla="*/ 0 w 173437"/>
                <a:gd name="connsiteY6" fmla="*/ 28906 h 158984"/>
                <a:gd name="connsiteX7" fmla="*/ 0 w 173437"/>
                <a:gd name="connsiteY7" fmla="*/ 0 h 158984"/>
                <a:gd name="connsiteX8" fmla="*/ 43360 w 173437"/>
                <a:gd name="connsiteY8" fmla="*/ 0 h 158984"/>
                <a:gd name="connsiteX9" fmla="*/ 173438 w 173437"/>
                <a:gd name="connsiteY9" fmla="*/ 130078 h 158984"/>
                <a:gd name="connsiteX10" fmla="*/ 173438 w 173437"/>
                <a:gd name="connsiteY10" fmla="*/ 140918 h 1589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73437" h="158984">
                  <a:moveTo>
                    <a:pt x="172535" y="140918"/>
                  </a:moveTo>
                  <a:lnTo>
                    <a:pt x="81299" y="60522"/>
                  </a:lnTo>
                  <a:cubicBezTo>
                    <a:pt x="74976" y="55102"/>
                    <a:pt x="65943" y="56005"/>
                    <a:pt x="60523" y="62329"/>
                  </a:cubicBezTo>
                  <a:cubicBezTo>
                    <a:pt x="55103" y="68652"/>
                    <a:pt x="56006" y="77685"/>
                    <a:pt x="62329" y="83105"/>
                  </a:cubicBezTo>
                  <a:lnTo>
                    <a:pt x="149048" y="158984"/>
                  </a:lnTo>
                  <a:lnTo>
                    <a:pt x="130079" y="158984"/>
                  </a:lnTo>
                  <a:cubicBezTo>
                    <a:pt x="58716" y="158984"/>
                    <a:pt x="0" y="100268"/>
                    <a:pt x="0" y="28906"/>
                  </a:cubicBezTo>
                  <a:lnTo>
                    <a:pt x="0" y="0"/>
                  </a:lnTo>
                  <a:lnTo>
                    <a:pt x="43360" y="0"/>
                  </a:lnTo>
                  <a:cubicBezTo>
                    <a:pt x="114722" y="0"/>
                    <a:pt x="173438" y="58716"/>
                    <a:pt x="173438" y="130078"/>
                  </a:cubicBezTo>
                  <a:lnTo>
                    <a:pt x="173438" y="140918"/>
                  </a:lnTo>
                  <a:close/>
                </a:path>
              </a:pathLst>
            </a:custGeom>
            <a:solidFill>
              <a:srgbClr val="60A9DD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02582087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6BCBB65E-66D6-C0CB-ADA1-AB0E95394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2" b="25012"/>
          <a:stretch/>
        </p:blipFill>
        <p:spPr>
          <a:xfrm>
            <a:off x="475634" y="703386"/>
            <a:ext cx="11716366" cy="524021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1954BE25-5EFF-E2E4-DEB8-8931C7D7FBAF}"/>
              </a:ext>
            </a:extLst>
          </p:cNvPr>
          <p:cNvSpPr/>
          <p:nvPr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6C55F-E51E-4846-5B44-99295B228726}"/>
              </a:ext>
            </a:extLst>
          </p:cNvPr>
          <p:cNvSpPr/>
          <p:nvPr/>
        </p:nvSpPr>
        <p:spPr>
          <a:xfrm>
            <a:off x="475634" y="1160584"/>
            <a:ext cx="8228751" cy="4519431"/>
          </a:xfrm>
          <a:prstGeom prst="rect">
            <a:avLst/>
          </a:prstGeom>
          <a:solidFill>
            <a:schemeClr val="bg1">
              <a:alpha val="888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42492D1-106C-CDDF-FF87-D037535A81E4}"/>
              </a:ext>
            </a:extLst>
          </p:cNvPr>
          <p:cNvSpPr txBox="1">
            <a:spLocks/>
          </p:cNvSpPr>
          <p:nvPr/>
        </p:nvSpPr>
        <p:spPr>
          <a:xfrm>
            <a:off x="896815" y="1406768"/>
            <a:ext cx="6921438" cy="5011429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580"/>
              </a:lnSpc>
            </a:pPr>
            <a:r>
              <a:rPr lang="en-US" sz="2200" dirty="0" err="1"/>
              <a:t>Према</a:t>
            </a:r>
            <a:r>
              <a:rPr lang="en-US" sz="2200" dirty="0"/>
              <a:t> </a:t>
            </a:r>
            <a:r>
              <a:rPr lang="sr-Cyrl-RS" sz="2200" dirty="0"/>
              <a:t>„Е</a:t>
            </a:r>
            <a:r>
              <a:rPr lang="en-US" sz="2200" dirty="0"/>
              <a:t>SCO”, </a:t>
            </a:r>
            <a:r>
              <a:rPr lang="en-US" sz="2200" b="1" dirty="0" err="1"/>
              <a:t>вештине</a:t>
            </a:r>
            <a:r>
              <a:rPr lang="en-US" sz="2200" b="1" dirty="0"/>
              <a:t> </a:t>
            </a:r>
            <a:r>
              <a:rPr lang="en-US" sz="2200" b="1" dirty="0" err="1"/>
              <a:t>размишљања</a:t>
            </a:r>
            <a:r>
              <a:rPr lang="en-US" sz="2200" dirty="0"/>
              <a:t> и </a:t>
            </a:r>
            <a:r>
              <a:rPr lang="en-US" sz="2200" dirty="0" err="1"/>
              <a:t>компетенције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повезане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способношћу</a:t>
            </a:r>
            <a:r>
              <a:rPr lang="en-US" sz="2200" dirty="0"/>
              <a:t> </a:t>
            </a:r>
            <a:r>
              <a:rPr lang="en-US" sz="2200" dirty="0" err="1"/>
              <a:t>примене</a:t>
            </a:r>
            <a:r>
              <a:rPr lang="en-US" sz="2200" dirty="0"/>
              <a:t> </a:t>
            </a:r>
            <a:r>
              <a:rPr lang="en-US" sz="2200" dirty="0" err="1"/>
              <a:t>менталних</a:t>
            </a:r>
            <a:r>
              <a:rPr lang="en-US" sz="2200" dirty="0"/>
              <a:t> </a:t>
            </a:r>
            <a:r>
              <a:rPr lang="en-US" sz="2200" dirty="0" err="1"/>
              <a:t>процеса</a:t>
            </a:r>
            <a:r>
              <a:rPr lang="en-US" sz="2200" dirty="0"/>
              <a:t> </a:t>
            </a:r>
            <a:r>
              <a:rPr lang="sr-Cyrl-RS" sz="2200" dirty="0"/>
              <a:t>прикупљања</a:t>
            </a:r>
            <a:r>
              <a:rPr lang="en-US" sz="2200" dirty="0"/>
              <a:t>, </a:t>
            </a:r>
            <a:r>
              <a:rPr lang="en-US" sz="2200" dirty="0" err="1"/>
              <a:t>концептуализације</a:t>
            </a:r>
            <a:r>
              <a:rPr lang="en-US" sz="2200" dirty="0"/>
              <a:t>, </a:t>
            </a:r>
            <a:r>
              <a:rPr lang="en-US" sz="2200" dirty="0" err="1"/>
              <a:t>анализ</a:t>
            </a:r>
            <a:r>
              <a:rPr lang="sr-Cyrl-RS" sz="2200" dirty="0"/>
              <a:t>е</a:t>
            </a:r>
            <a:r>
              <a:rPr lang="en-US" sz="2200" dirty="0"/>
              <a:t>, </a:t>
            </a:r>
            <a:r>
              <a:rPr lang="en-US" sz="2200" dirty="0" err="1"/>
              <a:t>синтез</a:t>
            </a:r>
            <a:r>
              <a:rPr lang="sr-Cyrl-RS" sz="2200" dirty="0"/>
              <a:t>е</a:t>
            </a:r>
            <a:r>
              <a:rPr lang="en-US" sz="2200" dirty="0"/>
              <a:t> и/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en-US" sz="2200" dirty="0" err="1"/>
              <a:t>проце</a:t>
            </a:r>
            <a:r>
              <a:rPr lang="sr-Cyrl-RS" sz="2200" dirty="0"/>
              <a:t>не</a:t>
            </a:r>
            <a:r>
              <a:rPr lang="en-US" sz="2200" dirty="0"/>
              <a:t> </a:t>
            </a:r>
            <a:r>
              <a:rPr lang="en-US" sz="2200" dirty="0" err="1"/>
              <a:t>информациј</a:t>
            </a:r>
            <a:r>
              <a:rPr lang="sr-Cyrl-RS" sz="2200" dirty="0"/>
              <a:t>а</a:t>
            </a:r>
            <a:r>
              <a:rPr lang="en-US" sz="2200" dirty="0"/>
              <a:t> </a:t>
            </a:r>
            <a:r>
              <a:rPr lang="en-US" sz="2200" dirty="0" err="1"/>
              <a:t>прикупљен</a:t>
            </a:r>
            <a:r>
              <a:rPr lang="sr-Cyrl-RS" sz="2200" dirty="0"/>
              <a:t>их</a:t>
            </a:r>
            <a:r>
              <a:rPr lang="en-US" sz="2200" dirty="0"/>
              <a:t> 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en-US" sz="2200" dirty="0" err="1"/>
              <a:t>генерисан</a:t>
            </a:r>
            <a:r>
              <a:rPr lang="sr-Cyrl-RS" sz="2200" dirty="0"/>
              <a:t>их</a:t>
            </a:r>
            <a:r>
              <a:rPr lang="en-US" sz="2200" dirty="0"/>
              <a:t> </a:t>
            </a:r>
            <a:r>
              <a:rPr lang="en-US" sz="2200" dirty="0" err="1"/>
              <a:t>посматрањем</a:t>
            </a:r>
            <a:r>
              <a:rPr lang="en-US" sz="2200" dirty="0"/>
              <a:t>, </a:t>
            </a:r>
            <a:r>
              <a:rPr lang="en-US" sz="2200" dirty="0" err="1"/>
              <a:t>искуством</a:t>
            </a:r>
            <a:r>
              <a:rPr lang="en-US" sz="2200" dirty="0"/>
              <a:t>, </a:t>
            </a:r>
            <a:r>
              <a:rPr lang="en-US" sz="2200" dirty="0" err="1"/>
              <a:t>размишљањем</a:t>
            </a:r>
            <a:r>
              <a:rPr lang="en-US" sz="2200" dirty="0"/>
              <a:t>, </a:t>
            </a:r>
            <a:r>
              <a:rPr lang="en-US" sz="2200" dirty="0" err="1"/>
              <a:t>расуђивањем</a:t>
            </a:r>
            <a:r>
              <a:rPr lang="en-US" sz="2200" dirty="0"/>
              <a:t> 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en-US" sz="2200" dirty="0" err="1"/>
              <a:t>комуникацијом</a:t>
            </a:r>
            <a:r>
              <a:rPr lang="en-US" sz="2200" dirty="0"/>
              <a:t>.</a:t>
            </a:r>
          </a:p>
          <a:p>
            <a:pPr algn="just">
              <a:lnSpc>
                <a:spcPts val="2580"/>
              </a:lnSpc>
            </a:pPr>
            <a:endParaRPr lang="en-US" sz="2200" dirty="0"/>
          </a:p>
          <a:p>
            <a:pPr algn="just">
              <a:lnSpc>
                <a:spcPts val="2580"/>
              </a:lnSpc>
            </a:pPr>
            <a:r>
              <a:rPr lang="en-US" sz="2200" dirty="0" err="1"/>
              <a:t>Он</a:t>
            </a:r>
            <a:r>
              <a:rPr lang="sr-Cyrl-RS" sz="2200" dirty="0"/>
              <a:t>е</a:t>
            </a:r>
            <a:r>
              <a:rPr lang="en-US" sz="2200" dirty="0"/>
              <a:t> </a:t>
            </a:r>
            <a:r>
              <a:rPr lang="en-US" sz="2200" dirty="0" err="1"/>
              <a:t>укључују</a:t>
            </a:r>
            <a:r>
              <a:rPr lang="en-US" sz="2200" dirty="0"/>
              <a:t> </a:t>
            </a:r>
            <a:r>
              <a:rPr lang="en-US" sz="2200" dirty="0" err="1"/>
              <a:t>способност</a:t>
            </a:r>
            <a:r>
              <a:rPr lang="en-US" sz="2200" dirty="0"/>
              <a:t> </a:t>
            </a:r>
            <a:r>
              <a:rPr lang="en-US" sz="2200" dirty="0" err="1"/>
              <a:t>процене</a:t>
            </a:r>
            <a:r>
              <a:rPr lang="en-US" sz="2200" dirty="0"/>
              <a:t> и </a:t>
            </a:r>
            <a:r>
              <a:rPr lang="en-US" sz="2200" dirty="0" err="1"/>
              <a:t>коришћења</a:t>
            </a:r>
            <a:r>
              <a:rPr lang="en-US" sz="2200" dirty="0"/>
              <a:t> </a:t>
            </a:r>
            <a:r>
              <a:rPr lang="en-US" sz="2200" dirty="0" err="1"/>
              <a:t>информација</a:t>
            </a:r>
            <a:r>
              <a:rPr lang="en-US" sz="2200" dirty="0"/>
              <a:t> </a:t>
            </a:r>
            <a:r>
              <a:rPr lang="en-US" sz="2200" dirty="0" err="1"/>
              <a:t>различитих</a:t>
            </a:r>
            <a:r>
              <a:rPr lang="en-US" sz="2200" dirty="0"/>
              <a:t> </a:t>
            </a:r>
            <a:r>
              <a:rPr lang="en-US" sz="2200" dirty="0" err="1"/>
              <a:t>врста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планирање</a:t>
            </a:r>
            <a:r>
              <a:rPr lang="en-US" sz="2200" dirty="0"/>
              <a:t> </a:t>
            </a:r>
            <a:r>
              <a:rPr lang="en-US" sz="2200" dirty="0" err="1"/>
              <a:t>активности</a:t>
            </a:r>
            <a:r>
              <a:rPr lang="en-US" sz="2200" dirty="0"/>
              <a:t>, </a:t>
            </a:r>
            <a:r>
              <a:rPr lang="en-US" sz="2200" dirty="0" err="1"/>
              <a:t>постизање</a:t>
            </a:r>
            <a:r>
              <a:rPr lang="en-US" sz="2200" dirty="0"/>
              <a:t> </a:t>
            </a:r>
            <a:r>
              <a:rPr lang="en-US" sz="2200" dirty="0" err="1"/>
              <a:t>циљева</a:t>
            </a:r>
            <a:r>
              <a:rPr lang="en-US" sz="2200" dirty="0"/>
              <a:t>, </a:t>
            </a:r>
            <a:r>
              <a:rPr lang="en-US" sz="2200" dirty="0" err="1"/>
              <a:t>решавање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r>
              <a:rPr lang="en-US" sz="2200" dirty="0"/>
              <a:t>, </a:t>
            </a:r>
            <a:r>
              <a:rPr lang="en-US" sz="2200" dirty="0" err="1"/>
              <a:t>суочавање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проблемима</a:t>
            </a:r>
            <a:r>
              <a:rPr lang="en-US" sz="2200" dirty="0"/>
              <a:t> и </a:t>
            </a:r>
            <a:r>
              <a:rPr lang="en-US" sz="2200" dirty="0" err="1"/>
              <a:t>обављање</a:t>
            </a:r>
            <a:r>
              <a:rPr lang="en-US" sz="2200" dirty="0"/>
              <a:t> </a:t>
            </a:r>
            <a:r>
              <a:rPr lang="en-US" sz="2200" dirty="0" err="1"/>
              <a:t>сложених</a:t>
            </a:r>
            <a:r>
              <a:rPr lang="en-US" sz="2200" dirty="0"/>
              <a:t> </a:t>
            </a:r>
            <a:r>
              <a:rPr lang="en-US" sz="2200" dirty="0" err="1"/>
              <a:t>задатака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рутинске</a:t>
            </a:r>
            <a:r>
              <a:rPr lang="en-US" sz="2200" dirty="0"/>
              <a:t> и </a:t>
            </a:r>
            <a:r>
              <a:rPr lang="en-US" sz="2200" dirty="0" err="1"/>
              <a:t>нове</a:t>
            </a:r>
            <a:r>
              <a:rPr lang="en-US" sz="2200" dirty="0"/>
              <a:t> </a:t>
            </a:r>
            <a:r>
              <a:rPr lang="en-US" sz="2200" dirty="0" err="1"/>
              <a:t>начине</a:t>
            </a:r>
            <a:r>
              <a:rPr lang="en-US" sz="2200" dirty="0"/>
              <a:t>.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E4122C-8C3A-1C4D-6247-6F243F67E1F8}"/>
              </a:ext>
            </a:extLst>
          </p:cNvPr>
          <p:cNvSpPr/>
          <p:nvPr/>
        </p:nvSpPr>
        <p:spPr>
          <a:xfrm>
            <a:off x="8197362" y="479681"/>
            <a:ext cx="4005321" cy="4360985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0BA4FDD-3DD1-E0BA-0E1C-66E2C6429DF2}"/>
              </a:ext>
            </a:extLst>
          </p:cNvPr>
          <p:cNvSpPr/>
          <p:nvPr/>
        </p:nvSpPr>
        <p:spPr>
          <a:xfrm>
            <a:off x="8208045" y="2402079"/>
            <a:ext cx="653562" cy="1922585"/>
          </a:xfrm>
          <a:prstGeom prst="rect">
            <a:avLst/>
          </a:prstGeom>
          <a:gradFill flip="none" rotWithShape="1">
            <a:gsLst>
              <a:gs pos="14000">
                <a:srgbClr val="186BA8"/>
              </a:gs>
              <a:gs pos="68000">
                <a:srgbClr val="8A2061"/>
              </a:gs>
            </a:gsLst>
            <a:lin ang="48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BA7926-5FF1-007E-B468-62198D00F6DB}"/>
              </a:ext>
            </a:extLst>
          </p:cNvPr>
          <p:cNvSpPr txBox="1">
            <a:spLocks/>
          </p:cNvSpPr>
          <p:nvPr/>
        </p:nvSpPr>
        <p:spPr>
          <a:xfrm>
            <a:off x="8401475" y="914400"/>
            <a:ext cx="3411416" cy="5240214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580"/>
              </a:lnSpc>
            </a:pPr>
            <a:r>
              <a:rPr lang="en-US" sz="2200" b="1" dirty="0" err="1">
                <a:solidFill>
                  <a:schemeClr val="bg1"/>
                </a:solidFill>
              </a:rPr>
              <a:t>Вештине</a:t>
            </a:r>
            <a:r>
              <a:rPr lang="en-US" sz="2200" b="1" dirty="0">
                <a:solidFill>
                  <a:schemeClr val="bg1"/>
                </a:solidFill>
              </a:rPr>
              <a:t> и </a:t>
            </a:r>
            <a:r>
              <a:rPr lang="en-US" sz="2200" b="1" dirty="0" err="1">
                <a:solidFill>
                  <a:schemeClr val="bg1"/>
                </a:solidFill>
              </a:rPr>
              <a:t>компетенције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размишљања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sr-Cyrl-RS" sz="2200" b="1" dirty="0">
                <a:solidFill>
                  <a:schemeClr val="bg1"/>
                </a:solidFill>
              </a:rPr>
              <a:t>се </a:t>
            </a:r>
            <a:r>
              <a:rPr lang="en-US" sz="2200" b="1" dirty="0" err="1">
                <a:solidFill>
                  <a:schemeClr val="bg1"/>
                </a:solidFill>
              </a:rPr>
              <a:t>алтернативно</a:t>
            </a:r>
            <a:r>
              <a:rPr lang="en-U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могу</a:t>
            </a:r>
            <a:r>
              <a:rPr lang="sr-Cyrl-RS" sz="2200" b="1" dirty="0">
                <a:solidFill>
                  <a:schemeClr val="bg1"/>
                </a:solidFill>
              </a:rPr>
              <a:t> </a:t>
            </a:r>
            <a:r>
              <a:rPr lang="en-US" sz="2200" b="1" dirty="0" err="1">
                <a:solidFill>
                  <a:schemeClr val="bg1"/>
                </a:solidFill>
              </a:rPr>
              <a:t>назвати</a:t>
            </a:r>
            <a:r>
              <a:rPr lang="en-US" sz="2200" b="1" dirty="0">
                <a:solidFill>
                  <a:schemeClr val="bg1"/>
                </a:solidFill>
              </a:rPr>
              <a:t>:</a:t>
            </a:r>
          </a:p>
          <a:p>
            <a:pPr>
              <a:lnSpc>
                <a:spcPts val="2580"/>
              </a:lnSpc>
            </a:pPr>
            <a:endParaRPr lang="en-US" sz="2200" dirty="0">
              <a:solidFill>
                <a:schemeClr val="bg1"/>
              </a:solidFill>
            </a:endParaRPr>
          </a:p>
          <a:p>
            <a:pPr>
              <a:lnSpc>
                <a:spcPts val="2580"/>
              </a:lnSpc>
            </a:pPr>
            <a:endParaRPr lang="en-US" sz="2200" dirty="0">
              <a:solidFill>
                <a:schemeClr val="bg1"/>
              </a:solidFill>
            </a:endParaRPr>
          </a:p>
          <a:p>
            <a:pPr marL="590550" indent="-590550">
              <a:lnSpc>
                <a:spcPts val="258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200" dirty="0" err="1">
                <a:solidFill>
                  <a:schemeClr val="bg1"/>
                </a:solidFill>
              </a:rPr>
              <a:t>Когнитивне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вештине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компетенције</a:t>
            </a:r>
            <a:endParaRPr lang="en-US" sz="2200" dirty="0">
              <a:solidFill>
                <a:schemeClr val="bg1"/>
              </a:solidFill>
            </a:endParaRPr>
          </a:p>
          <a:p>
            <a:pPr marL="590550" indent="-590550">
              <a:lnSpc>
                <a:spcPts val="2580"/>
              </a:lnSpc>
              <a:buClr>
                <a:schemeClr val="bg1"/>
              </a:buClr>
              <a:buFont typeface="+mj-lt"/>
              <a:buAutoNum type="arabicPeriod"/>
            </a:pPr>
            <a:endParaRPr lang="en-US" sz="2200" dirty="0">
              <a:solidFill>
                <a:schemeClr val="bg1"/>
              </a:solidFill>
            </a:endParaRPr>
          </a:p>
          <a:p>
            <a:pPr marL="590550" indent="-590550">
              <a:lnSpc>
                <a:spcPts val="2580"/>
              </a:lnSpc>
              <a:buClr>
                <a:schemeClr val="bg1"/>
              </a:buClr>
              <a:buFont typeface="+mj-lt"/>
              <a:buAutoNum type="arabicPeriod"/>
            </a:pPr>
            <a:r>
              <a:rPr lang="en-US" sz="2200" dirty="0" err="1">
                <a:solidFill>
                  <a:schemeClr val="bg1"/>
                </a:solidFill>
              </a:rPr>
              <a:t>Употреба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разума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логике</a:t>
            </a:r>
            <a:endParaRPr lang="en-US" sz="2200" dirty="0">
              <a:solidFill>
                <a:schemeClr val="bg1"/>
              </a:solidFill>
            </a:endParaRPr>
          </a:p>
          <a:p>
            <a:pPr>
              <a:lnSpc>
                <a:spcPts val="2580"/>
              </a:lnSpc>
            </a:pP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203365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510364"/>
            <a:ext cx="10279511" cy="5189591"/>
          </a:xfrm>
        </p:spPr>
        <p:txBody>
          <a:bodyPr/>
          <a:lstStyle/>
          <a:p>
            <a:pPr algn="just">
              <a:lnSpc>
                <a:spcPts val="2440"/>
              </a:lnSpc>
            </a:pPr>
            <a:r>
              <a:rPr lang="en-US" sz="2200" b="1" dirty="0" err="1">
                <a:solidFill>
                  <a:srgbClr val="8A2061"/>
                </a:solidFill>
              </a:rPr>
              <a:t>Критичко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мишљење</a:t>
            </a:r>
            <a:r>
              <a:rPr lang="sr-Cyrl-RS" sz="2200" b="1" dirty="0">
                <a:solidFill>
                  <a:srgbClr val="8A2061"/>
                </a:solidFill>
              </a:rPr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вештина</a:t>
            </a:r>
            <a:r>
              <a:rPr lang="en-US" sz="2200" dirty="0"/>
              <a:t> </a:t>
            </a:r>
            <a:r>
              <a:rPr lang="en-US" sz="2200" dirty="0" err="1"/>
              <a:t>размишљања</a:t>
            </a:r>
            <a:r>
              <a:rPr lang="en-US" sz="2200" dirty="0"/>
              <a:t> </a:t>
            </a:r>
            <a:r>
              <a:rPr lang="en-US" sz="2200" dirty="0" err="1"/>
              <a:t>вишег</a:t>
            </a:r>
            <a:r>
              <a:rPr lang="en-US" sz="2200" dirty="0"/>
              <a:t> </a:t>
            </a:r>
            <a:r>
              <a:rPr lang="en-US" sz="2200" dirty="0" err="1"/>
              <a:t>реда</a:t>
            </a:r>
            <a:r>
              <a:rPr lang="en-US" sz="2200" dirty="0"/>
              <a:t> </a:t>
            </a:r>
            <a:r>
              <a:rPr lang="en-US" sz="2200" dirty="0" err="1"/>
              <a:t>која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кључна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суочавање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неизвесношћу</a:t>
            </a:r>
            <a:r>
              <a:rPr lang="en-US" sz="2200" dirty="0"/>
              <a:t>, </a:t>
            </a:r>
            <a:r>
              <a:rPr lang="en-US" sz="2200" dirty="0" err="1"/>
              <a:t>сложеношћу</a:t>
            </a:r>
            <a:r>
              <a:rPr lang="en-US" sz="2200" dirty="0"/>
              <a:t> и </a:t>
            </a:r>
            <a:r>
              <a:rPr lang="en-US" sz="2200" dirty="0" err="1"/>
              <a:t>променом</a:t>
            </a:r>
            <a:r>
              <a:rPr lang="en-US" sz="2200" dirty="0"/>
              <a:t>. </a:t>
            </a:r>
            <a:r>
              <a:rPr lang="en-US" sz="2200" dirty="0" err="1"/>
              <a:t>То</a:t>
            </a:r>
            <a:r>
              <a:rPr lang="en-US" sz="2200" dirty="0"/>
              <a:t> </a:t>
            </a:r>
            <a:r>
              <a:rPr lang="en-US" sz="2200" dirty="0" err="1"/>
              <a:t>подразумева</a:t>
            </a:r>
            <a:r>
              <a:rPr lang="sr-Cyrl-RS" sz="2200" dirty="0"/>
              <a:t> </a:t>
            </a:r>
            <a:r>
              <a:rPr lang="en-US" sz="2200" dirty="0" err="1"/>
              <a:t>вешт</a:t>
            </a:r>
            <a:r>
              <a:rPr lang="sr-Cyrl-RS" sz="2200" dirty="0"/>
              <a:t>у </a:t>
            </a:r>
            <a:r>
              <a:rPr lang="en-US" sz="2200" dirty="0"/>
              <a:t>a</a:t>
            </a:r>
            <a:r>
              <a:rPr lang="sr-Cyrl-RS" sz="2200" dirty="0"/>
              <a:t>н</a:t>
            </a:r>
            <a:r>
              <a:rPr lang="en-US" sz="2200" dirty="0" err="1"/>
              <a:t>лиз</a:t>
            </a:r>
            <a:r>
              <a:rPr lang="sr-Cyrl-RS" sz="2200" dirty="0"/>
              <a:t>у</a:t>
            </a:r>
            <a:r>
              <a:rPr lang="en-US" sz="2200" dirty="0"/>
              <a:t> </a:t>
            </a:r>
            <a:r>
              <a:rPr lang="en-US" sz="2200" dirty="0" err="1"/>
              <a:t>информација</a:t>
            </a:r>
            <a:r>
              <a:rPr lang="en-US" sz="2200" dirty="0"/>
              <a:t>, </a:t>
            </a:r>
            <a:r>
              <a:rPr lang="en-US" sz="2200" dirty="0" err="1"/>
              <a:t>уверења</a:t>
            </a:r>
            <a:r>
              <a:rPr lang="en-US" sz="2200" dirty="0"/>
              <a:t> 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en-US" sz="2200" dirty="0" err="1"/>
              <a:t>знања</a:t>
            </a:r>
            <a:r>
              <a:rPr lang="en-US" sz="2200" dirty="0"/>
              <a:t>,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реконструкцијом</a:t>
            </a:r>
            <a:r>
              <a:rPr lang="en-US" sz="2200" dirty="0"/>
              <a:t> </a:t>
            </a:r>
            <a:r>
              <a:rPr lang="en-US" sz="2200" dirty="0" err="1"/>
              <a:t>нечијег</a:t>
            </a:r>
            <a:r>
              <a:rPr lang="en-US" sz="2200" dirty="0"/>
              <a:t> </a:t>
            </a:r>
            <a:r>
              <a:rPr lang="en-US" sz="2200" dirty="0" err="1"/>
              <a:t>мисаоног</a:t>
            </a:r>
            <a:r>
              <a:rPr lang="en-US" sz="2200" dirty="0"/>
              <a:t> </a:t>
            </a:r>
            <a:r>
              <a:rPr lang="en-US" sz="2200" dirty="0" err="1"/>
              <a:t>знања</a:t>
            </a:r>
            <a:r>
              <a:rPr lang="en-US" sz="2200" dirty="0"/>
              <a:t> о </a:t>
            </a:r>
            <a:r>
              <a:rPr lang="en-US" sz="2200" dirty="0" err="1"/>
              <a:t>методама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процену</a:t>
            </a:r>
            <a:r>
              <a:rPr lang="en-US" sz="2200" dirty="0"/>
              <a:t> и </a:t>
            </a:r>
            <a:r>
              <a:rPr lang="en-US" sz="2200" dirty="0" err="1"/>
              <a:t>производњу</a:t>
            </a:r>
            <a:r>
              <a:rPr lang="en-US" sz="2200" dirty="0"/>
              <a:t> </a:t>
            </a:r>
            <a:r>
              <a:rPr lang="en-US" sz="2200" dirty="0" err="1"/>
              <a:t>нових</a:t>
            </a:r>
            <a:r>
              <a:rPr lang="en-US" sz="2200" dirty="0"/>
              <a:t> </a:t>
            </a:r>
            <a:r>
              <a:rPr lang="en-US" sz="2200" dirty="0" err="1"/>
              <a:t>знања</a:t>
            </a:r>
            <a:r>
              <a:rPr lang="en-US" sz="2200" dirty="0"/>
              <a:t> и </a:t>
            </a:r>
            <a:r>
              <a:rPr lang="en-US" sz="2200" dirty="0" err="1"/>
              <a:t>стратегија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решавање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r>
              <a:rPr lang="en-US" sz="2200" dirty="0"/>
              <a:t>. </a:t>
            </a:r>
            <a:r>
              <a:rPr lang="sr-Cyrl-RS" sz="2200" dirty="0"/>
              <a:t>Оно п</a:t>
            </a:r>
            <a:r>
              <a:rPr lang="en-US" sz="2200" dirty="0" err="1"/>
              <a:t>ретпоставља</a:t>
            </a:r>
            <a:r>
              <a:rPr lang="en-US" sz="2200" dirty="0"/>
              <a:t> </a:t>
            </a:r>
            <a:r>
              <a:rPr lang="en-US" sz="2200" dirty="0" err="1"/>
              <a:t>свест</a:t>
            </a:r>
            <a:r>
              <a:rPr lang="en-US" sz="2200" dirty="0"/>
              <a:t> о </a:t>
            </a:r>
            <a:r>
              <a:rPr lang="en-US" sz="2200" dirty="0" err="1"/>
              <a:t>егоцентричним</a:t>
            </a:r>
            <a:r>
              <a:rPr lang="en-US" sz="2200" dirty="0"/>
              <a:t> и </a:t>
            </a:r>
            <a:r>
              <a:rPr lang="en-US" sz="2200" dirty="0" err="1"/>
              <a:t>социоцентричним</a:t>
            </a:r>
            <a:r>
              <a:rPr lang="en-US" sz="2200" dirty="0"/>
              <a:t> </a:t>
            </a:r>
            <a:r>
              <a:rPr lang="en-US" sz="2200" dirty="0" err="1"/>
              <a:t>тенденцијама</a:t>
            </a:r>
            <a:r>
              <a:rPr lang="en-US" sz="2200" dirty="0"/>
              <a:t> </a:t>
            </a:r>
            <a:r>
              <a:rPr lang="en-US" sz="2200" dirty="0" err="1"/>
              <a:t>људског</a:t>
            </a:r>
            <a:r>
              <a:rPr lang="en-US" sz="2200" dirty="0"/>
              <a:t> </a:t>
            </a:r>
            <a:r>
              <a:rPr lang="en-US" sz="2200" dirty="0" err="1"/>
              <a:t>мишљења</a:t>
            </a:r>
            <a:r>
              <a:rPr lang="en-US" sz="2200" dirty="0"/>
              <a:t> </a:t>
            </a:r>
            <a:r>
              <a:rPr lang="en-US" sz="2200" dirty="0" err="1"/>
              <a:t>које</a:t>
            </a:r>
            <a:r>
              <a:rPr lang="en-US" sz="2200" dirty="0"/>
              <a:t> </a:t>
            </a:r>
            <a:r>
              <a:rPr lang="en-US" sz="2200" dirty="0" err="1"/>
              <a:t>могу</a:t>
            </a:r>
            <a:r>
              <a:rPr lang="en-US" sz="2200" dirty="0"/>
              <a:t> </a:t>
            </a:r>
            <a:r>
              <a:rPr lang="en-US" sz="2200" dirty="0" err="1"/>
              <a:t>произвести</a:t>
            </a:r>
            <a:r>
              <a:rPr lang="en-US" sz="2200" dirty="0"/>
              <a:t> </a:t>
            </a:r>
            <a:r>
              <a:rPr lang="en-US" sz="2200" dirty="0" err="1"/>
              <a:t>недостатке</a:t>
            </a:r>
            <a:r>
              <a:rPr lang="en-US" sz="2200" dirty="0"/>
              <a:t> у </a:t>
            </a:r>
            <a:r>
              <a:rPr lang="en-US" sz="2200" dirty="0" err="1"/>
              <a:t>квалитету</a:t>
            </a:r>
            <a:r>
              <a:rPr lang="en-US" sz="2200" dirty="0"/>
              <a:t> </a:t>
            </a:r>
            <a:r>
              <a:rPr lang="en-US" sz="2200" dirty="0" err="1"/>
              <a:t>расуђивања</a:t>
            </a:r>
            <a:r>
              <a:rPr lang="en-US" sz="2200" dirty="0"/>
              <a:t>, </a:t>
            </a:r>
            <a:r>
              <a:rPr lang="en-US" sz="2200" dirty="0" err="1"/>
              <a:t>као</a:t>
            </a:r>
            <a:r>
              <a:rPr lang="en-US" sz="2200" dirty="0"/>
              <a:t> и </a:t>
            </a:r>
            <a:r>
              <a:rPr lang="en-US" sz="2200" dirty="0" err="1"/>
              <a:t>спремност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sr-Cyrl-RS" sz="2200" dirty="0"/>
              <a:t> процени </a:t>
            </a:r>
            <a:r>
              <a:rPr lang="en-US" sz="2200" dirty="0" err="1"/>
              <a:t>информациј</a:t>
            </a:r>
            <a:r>
              <a:rPr lang="sr-Cyrl-RS" sz="2200" dirty="0"/>
              <a:t>а приступи на критички начин</a:t>
            </a:r>
            <a:r>
              <a:rPr lang="en-US" sz="2200" dirty="0"/>
              <a:t> (</a:t>
            </a:r>
            <a:r>
              <a:rPr lang="en-US" sz="2200" dirty="0" err="1"/>
              <a:t>Сала</a:t>
            </a:r>
            <a:r>
              <a:rPr lang="en-US" sz="2200" dirty="0"/>
              <a:t>, </a:t>
            </a:r>
            <a:r>
              <a:rPr lang="en-US" sz="2200" dirty="0" err="1"/>
              <a:t>Пуние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Гарков</a:t>
            </a:r>
            <a:r>
              <a:rPr lang="sr-Cyrl-RS" sz="2200" dirty="0"/>
              <a:t> </a:t>
            </a:r>
            <a:r>
              <a:rPr lang="en-US" sz="2200" dirty="0"/>
              <a:t>и </a:t>
            </a:r>
            <a:r>
              <a:rPr lang="en-US" sz="2200" dirty="0" err="1"/>
              <a:t>Кабрера</a:t>
            </a:r>
            <a:r>
              <a:rPr lang="en-US" sz="2200" dirty="0"/>
              <a:t>, 2020).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algn="just">
              <a:lnSpc>
                <a:spcPts val="2440"/>
              </a:lnSpc>
            </a:pPr>
            <a:r>
              <a:rPr lang="en-US" sz="2200" b="1" dirty="0" err="1">
                <a:solidFill>
                  <a:srgbClr val="8A2061"/>
                </a:solidFill>
              </a:rPr>
              <a:t>Решавање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проблема</a:t>
            </a:r>
            <a:r>
              <a:rPr lang="sr-Cyrl-RS" sz="2200" b="1" dirty="0">
                <a:solidFill>
                  <a:srgbClr val="8A2061"/>
                </a:solidFill>
              </a:rPr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процес</a:t>
            </a:r>
            <a:r>
              <a:rPr lang="en-US" sz="2200" dirty="0"/>
              <a:t> </a:t>
            </a:r>
            <a:r>
              <a:rPr lang="en-US" sz="2200" dirty="0" err="1"/>
              <a:t>проналажења</a:t>
            </a:r>
            <a:r>
              <a:rPr lang="en-US" sz="2200" dirty="0"/>
              <a:t> </a:t>
            </a:r>
            <a:r>
              <a:rPr lang="en-US" sz="2200" dirty="0" err="1"/>
              <a:t>решења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тешка</a:t>
            </a:r>
            <a:r>
              <a:rPr lang="en-US" sz="2200" dirty="0"/>
              <a:t> 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en-US" sz="2200" dirty="0" err="1"/>
              <a:t>сложена</a:t>
            </a:r>
            <a:r>
              <a:rPr lang="en-US" sz="2200" dirty="0"/>
              <a:t> </a:t>
            </a:r>
            <a:r>
              <a:rPr lang="en-US" sz="2200" dirty="0" err="1"/>
              <a:t>питања</a:t>
            </a:r>
            <a:r>
              <a:rPr lang="en-US" sz="2200" dirty="0"/>
              <a:t> (</a:t>
            </a:r>
            <a:r>
              <a:rPr lang="sr-Cyrl-RS" sz="2200" dirty="0"/>
              <a:t>„</a:t>
            </a:r>
            <a:r>
              <a:rPr lang="en-US" sz="2200" dirty="0"/>
              <a:t>Simpson, Weiner, &amp; Oxford University Press”, 1989). </a:t>
            </a:r>
            <a:r>
              <a:rPr lang="en-US" sz="2200" dirty="0" err="1"/>
              <a:t>Решавање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r>
              <a:rPr lang="en-US" sz="2200" dirty="0"/>
              <a:t> </a:t>
            </a:r>
            <a:r>
              <a:rPr lang="en-US" sz="2200" dirty="0" err="1"/>
              <a:t>обично</a:t>
            </a:r>
            <a:r>
              <a:rPr lang="en-US" sz="2200" dirty="0"/>
              <a:t> </a:t>
            </a:r>
            <a:r>
              <a:rPr lang="en-US" sz="2200" dirty="0" err="1"/>
              <a:t>захтева</a:t>
            </a:r>
            <a:r>
              <a:rPr lang="en-US" sz="2200" dirty="0"/>
              <a:t> </a:t>
            </a:r>
            <a:r>
              <a:rPr lang="en-US" sz="2200" dirty="0" err="1"/>
              <a:t>употребу</a:t>
            </a:r>
            <a:r>
              <a:rPr lang="en-US" sz="2200" dirty="0"/>
              <a:t> </a:t>
            </a:r>
            <a:r>
              <a:rPr lang="en-US" sz="2200" dirty="0" err="1"/>
              <a:t>низа</a:t>
            </a:r>
            <a:r>
              <a:rPr lang="en-US" sz="2200" dirty="0"/>
              <a:t> </a:t>
            </a:r>
            <a:r>
              <a:rPr lang="en-US" sz="2200" dirty="0" err="1"/>
              <a:t>алата</a:t>
            </a:r>
            <a:r>
              <a:rPr lang="en-US" sz="2200" dirty="0"/>
              <a:t> и </a:t>
            </a:r>
            <a:r>
              <a:rPr lang="en-US" sz="2200" dirty="0" err="1"/>
              <a:t>информационих</a:t>
            </a:r>
            <a:r>
              <a:rPr lang="en-US" sz="2200" dirty="0"/>
              <a:t> </a:t>
            </a:r>
            <a:r>
              <a:rPr lang="en-US" sz="2200" dirty="0" err="1"/>
              <a:t>ресурса</a:t>
            </a:r>
            <a:r>
              <a:rPr lang="en-US" sz="2200" dirty="0"/>
              <a:t>. </a:t>
            </a:r>
            <a:r>
              <a:rPr lang="en-US" sz="2200" dirty="0" err="1"/>
              <a:t>Основна</a:t>
            </a:r>
            <a:r>
              <a:rPr lang="en-US" sz="2200" dirty="0"/>
              <a:t> </a:t>
            </a:r>
            <a:r>
              <a:rPr lang="en-US" sz="2200" dirty="0" err="1"/>
              <a:t>карактеристика</a:t>
            </a:r>
            <a:r>
              <a:rPr lang="en-US" sz="2200" dirty="0"/>
              <a:t> </a:t>
            </a:r>
            <a:r>
              <a:rPr lang="en-US" sz="2200" dirty="0" err="1"/>
              <a:t>решавања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немогуће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особа</a:t>
            </a:r>
            <a:r>
              <a:rPr lang="en-US" sz="2200" dirty="0"/>
              <a:t> </a:t>
            </a:r>
            <a:r>
              <a:rPr lang="en-US" sz="2200" dirty="0" err="1"/>
              <a:t>постигне</a:t>
            </a:r>
            <a:r>
              <a:rPr lang="en-US" sz="2200" dirty="0"/>
              <a:t> </a:t>
            </a:r>
            <a:r>
              <a:rPr lang="en-US" sz="2200" dirty="0" err="1"/>
              <a:t>циљ</a:t>
            </a:r>
            <a:r>
              <a:rPr lang="en-US" sz="2200" dirty="0"/>
              <a:t> </a:t>
            </a:r>
            <a:r>
              <a:rPr lang="en-US" sz="2200" dirty="0" err="1"/>
              <a:t>рутинским</a:t>
            </a:r>
            <a:r>
              <a:rPr lang="en-US" sz="2200" dirty="0"/>
              <a:t> </a:t>
            </a:r>
            <a:r>
              <a:rPr lang="en-US" sz="2200" dirty="0" err="1"/>
              <a:t>радњама</a:t>
            </a:r>
            <a:r>
              <a:rPr lang="en-US" sz="2200" dirty="0"/>
              <a:t>. У </a:t>
            </a:r>
            <a:r>
              <a:rPr lang="en-US" sz="2200" dirty="0" err="1"/>
              <a:t>решавању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r>
              <a:rPr lang="en-US" sz="2200" dirty="0"/>
              <a:t>, </a:t>
            </a:r>
            <a:r>
              <a:rPr lang="en-US" sz="2200" dirty="0" err="1"/>
              <a:t>потребно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размислити</a:t>
            </a:r>
            <a:r>
              <a:rPr lang="en-US" sz="2200" dirty="0"/>
              <a:t> о </a:t>
            </a:r>
            <a:r>
              <a:rPr lang="en-US" sz="2200" dirty="0" err="1"/>
              <a:t>ситуацији</a:t>
            </a:r>
            <a:r>
              <a:rPr lang="en-US" sz="2200" dirty="0"/>
              <a:t> </a:t>
            </a:r>
            <a:r>
              <a:rPr lang="en-US" sz="2200" dirty="0" err="1"/>
              <a:t>како</a:t>
            </a:r>
            <a:r>
              <a:rPr lang="en-US" sz="2200" dirty="0"/>
              <a:t> </a:t>
            </a:r>
            <a:r>
              <a:rPr lang="en-US" sz="2200" dirty="0" err="1"/>
              <a:t>би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идентификовао</a:t>
            </a:r>
            <a:r>
              <a:rPr lang="en-US" sz="2200" dirty="0"/>
              <a:t> </a:t>
            </a:r>
            <a:r>
              <a:rPr lang="en-US" sz="2200" dirty="0" err="1"/>
              <a:t>правилан</a:t>
            </a:r>
            <a:r>
              <a:rPr lang="en-US" sz="2200" dirty="0"/>
              <a:t> </a:t>
            </a:r>
            <a:r>
              <a:rPr lang="en-US" sz="2200" dirty="0" err="1"/>
              <a:t>распоред</a:t>
            </a:r>
            <a:r>
              <a:rPr lang="en-US" sz="2200" dirty="0"/>
              <a:t> </a:t>
            </a:r>
            <a:r>
              <a:rPr lang="en-US" sz="2200" dirty="0" err="1"/>
              <a:t>одлука</a:t>
            </a:r>
            <a:r>
              <a:rPr lang="en-US" sz="2200" dirty="0"/>
              <a:t> и </a:t>
            </a:r>
            <a:r>
              <a:rPr lang="sr-Cyrl-RS" sz="2200" dirty="0"/>
              <a:t>радњи</a:t>
            </a:r>
            <a:r>
              <a:rPr lang="en-US" sz="2200" dirty="0"/>
              <a:t> </a:t>
            </a:r>
            <a:r>
              <a:rPr lang="en-US" sz="2200" dirty="0" err="1"/>
              <a:t>које</a:t>
            </a:r>
            <a:r>
              <a:rPr lang="en-US" sz="2200" dirty="0"/>
              <a:t> </a:t>
            </a:r>
            <a:r>
              <a:rPr lang="en-US" sz="2200" dirty="0" err="1"/>
              <a:t>могу</a:t>
            </a:r>
            <a:r>
              <a:rPr lang="en-US" sz="2200" dirty="0"/>
              <a:t> </a:t>
            </a:r>
            <a:r>
              <a:rPr lang="en-US" sz="2200" dirty="0" err="1"/>
              <a:t>довести</a:t>
            </a:r>
            <a:r>
              <a:rPr lang="en-US" sz="2200" dirty="0"/>
              <a:t> </a:t>
            </a:r>
            <a:r>
              <a:rPr lang="en-US" sz="2200" dirty="0" err="1"/>
              <a:t>до</a:t>
            </a:r>
            <a:r>
              <a:rPr lang="en-US" sz="2200" dirty="0"/>
              <a:t> </a:t>
            </a:r>
            <a:r>
              <a:rPr lang="en-US" sz="2200" dirty="0" err="1"/>
              <a:t>решења</a:t>
            </a:r>
            <a:r>
              <a:rPr lang="en-US" sz="2200" dirty="0"/>
              <a:t>. </a:t>
            </a:r>
            <a:r>
              <a:rPr lang="sr-Cyrl-RS" sz="2200" dirty="0"/>
              <a:t>То ч</a:t>
            </a:r>
            <a:r>
              <a:rPr lang="en-US" sz="2200" dirty="0" err="1"/>
              <a:t>есто</a:t>
            </a:r>
            <a:r>
              <a:rPr lang="en-US" sz="2200" dirty="0"/>
              <a:t> </a:t>
            </a:r>
            <a:r>
              <a:rPr lang="en-US" sz="2200" dirty="0" err="1"/>
              <a:t>укључује</a:t>
            </a:r>
            <a:r>
              <a:rPr lang="en-US" sz="2200" dirty="0"/>
              <a:t> </a:t>
            </a:r>
            <a:r>
              <a:rPr lang="en-US" sz="2200" dirty="0" err="1"/>
              <a:t>интеракцију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другим</a:t>
            </a:r>
            <a:r>
              <a:rPr lang="en-US" sz="2200" dirty="0"/>
              <a:t> </a:t>
            </a:r>
            <a:r>
              <a:rPr lang="en-US" sz="2200" dirty="0" err="1"/>
              <a:t>појединцима</a:t>
            </a:r>
            <a:r>
              <a:rPr lang="en-US" sz="2200" dirty="0"/>
              <a:t>, </a:t>
            </a:r>
            <a:r>
              <a:rPr lang="en-US" sz="2200" dirty="0" err="1"/>
              <a:t>па</a:t>
            </a:r>
            <a:r>
              <a:rPr lang="en-US" sz="2200" dirty="0"/>
              <a:t> </a:t>
            </a:r>
            <a:r>
              <a:rPr lang="en-US" sz="2200" dirty="0" err="1"/>
              <a:t>стога</a:t>
            </a:r>
            <a:r>
              <a:rPr lang="en-US" sz="2200" dirty="0"/>
              <a:t> </a:t>
            </a:r>
            <a:r>
              <a:rPr lang="en-US" sz="2200" dirty="0" err="1"/>
              <a:t>комуникација</a:t>
            </a:r>
            <a:r>
              <a:rPr lang="en-US" sz="2200" dirty="0"/>
              <a:t> у </a:t>
            </a:r>
            <a:r>
              <a:rPr lang="en-US" sz="2200" dirty="0" err="1"/>
              <a:t>говору</a:t>
            </a:r>
            <a:r>
              <a:rPr lang="en-US" sz="2200" dirty="0"/>
              <a:t> 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en-US" sz="2200" dirty="0" err="1"/>
              <a:t>писаној</a:t>
            </a:r>
            <a:r>
              <a:rPr lang="en-US" sz="2200" dirty="0"/>
              <a:t> </a:t>
            </a:r>
            <a:r>
              <a:rPr lang="en-US" sz="2200" dirty="0" err="1"/>
              <a:t>форми</a:t>
            </a:r>
            <a:r>
              <a:rPr lang="en-US" sz="2200" dirty="0"/>
              <a:t> </a:t>
            </a:r>
            <a:r>
              <a:rPr lang="en-US" sz="2200" dirty="0" err="1"/>
              <a:t>може</a:t>
            </a:r>
            <a:r>
              <a:rPr lang="en-US" sz="2200" dirty="0"/>
              <a:t> </a:t>
            </a:r>
            <a:r>
              <a:rPr lang="en-US" sz="2200" dirty="0" err="1"/>
              <a:t>бити</a:t>
            </a:r>
            <a:r>
              <a:rPr lang="en-US" sz="2200" dirty="0"/>
              <a:t> </a:t>
            </a:r>
            <a:r>
              <a:rPr lang="en-US" sz="2200" dirty="0" err="1"/>
              <a:t>једна</a:t>
            </a:r>
            <a:r>
              <a:rPr lang="en-US" sz="2200" dirty="0"/>
              <a:t> </a:t>
            </a:r>
            <a:r>
              <a:rPr lang="en-US" sz="2200" dirty="0" err="1"/>
              <a:t>од</a:t>
            </a:r>
            <a:r>
              <a:rPr lang="en-US" sz="2200" dirty="0"/>
              <a:t> </a:t>
            </a:r>
            <a:r>
              <a:rPr lang="en-US" sz="2200" dirty="0" err="1"/>
              <a:t>радњи</a:t>
            </a:r>
            <a:r>
              <a:rPr lang="en-US" sz="2200" dirty="0"/>
              <a:t> </a:t>
            </a:r>
            <a:r>
              <a:rPr lang="en-US" sz="2200" dirty="0" err="1"/>
              <a:t>неопходних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решавање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r>
              <a:rPr lang="en-US" sz="2200" dirty="0"/>
              <a:t>. </a:t>
            </a:r>
            <a:r>
              <a:rPr lang="en-US" sz="2200" dirty="0" err="1"/>
              <a:t>Алати</a:t>
            </a:r>
            <a:r>
              <a:rPr lang="en-US" sz="2200" dirty="0"/>
              <a:t> и </a:t>
            </a:r>
            <a:r>
              <a:rPr lang="en-US" sz="2200" dirty="0" err="1"/>
              <a:t>технологије</a:t>
            </a:r>
            <a:r>
              <a:rPr lang="en-US" sz="2200" dirty="0"/>
              <a:t> </a:t>
            </a:r>
            <a:r>
              <a:rPr lang="en-US" sz="2200" dirty="0" err="1"/>
              <a:t>обично</a:t>
            </a:r>
            <a:r>
              <a:rPr lang="en-US" sz="2200" dirty="0"/>
              <a:t> </a:t>
            </a:r>
            <a:r>
              <a:rPr lang="en-US" sz="2200" dirty="0" err="1"/>
              <a:t>могу</a:t>
            </a:r>
            <a:r>
              <a:rPr lang="en-US" sz="2200" dirty="0"/>
              <a:t> </a:t>
            </a:r>
            <a:r>
              <a:rPr lang="en-US" sz="2200" dirty="0" err="1"/>
              <a:t>олакшати</a:t>
            </a:r>
            <a:r>
              <a:rPr lang="en-US" sz="2200" dirty="0"/>
              <a:t> </a:t>
            </a:r>
            <a:r>
              <a:rPr lang="en-US" sz="2200" dirty="0" err="1"/>
              <a:t>решавање</a:t>
            </a:r>
            <a:r>
              <a:rPr lang="en-US" sz="2200" dirty="0"/>
              <a:t> </a:t>
            </a:r>
            <a:r>
              <a:rPr lang="en-US" sz="2200" dirty="0" err="1"/>
              <a:t>проблема</a:t>
            </a:r>
            <a:r>
              <a:rPr lang="en-US" sz="2200" dirty="0"/>
              <a:t> (ОЕЦД, 2012).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39492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578D6E0D-388E-4C72-414C-7DEA18A3F5DE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20" name="Slide Number Placeholder 2">
            <a:extLst>
              <a:ext uri="{FF2B5EF4-FFF2-40B4-BE49-F238E27FC236}">
                <a16:creationId xmlns:a16="http://schemas.microsoft.com/office/drawing/2014/main" id="{A59D317A-09C5-65EE-C459-60B83F4D1C55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28</a:t>
            </a:fld>
            <a:endParaRPr lang="en-US" sz="1291" dirty="0"/>
          </a:p>
        </p:txBody>
      </p:sp>
      <p:sp>
        <p:nvSpPr>
          <p:cNvPr id="21" name="Text Placeholder 2">
            <a:extLst>
              <a:ext uri="{FF2B5EF4-FFF2-40B4-BE49-F238E27FC236}">
                <a16:creationId xmlns:a16="http://schemas.microsoft.com/office/drawing/2014/main" id="{280BA914-1873-D8A4-DA7C-7AF85B355ABA}"/>
              </a:ext>
            </a:extLst>
          </p:cNvPr>
          <p:cNvSpPr txBox="1">
            <a:spLocks/>
          </p:cNvSpPr>
          <p:nvPr/>
        </p:nvSpPr>
        <p:spPr>
          <a:xfrm>
            <a:off x="6431797" y="836908"/>
            <a:ext cx="5184145" cy="4863047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400" dirty="0" err="1"/>
              <a:t>Критичко</a:t>
            </a:r>
            <a:r>
              <a:rPr lang="en-US" sz="2400" dirty="0"/>
              <a:t> </a:t>
            </a:r>
            <a:r>
              <a:rPr lang="en-US" sz="2400" dirty="0" err="1"/>
              <a:t>размишљање</a:t>
            </a:r>
            <a:r>
              <a:rPr lang="en-US" sz="2400" dirty="0"/>
              <a:t> и </a:t>
            </a:r>
            <a:r>
              <a:rPr lang="en-US" sz="2400" dirty="0" err="1"/>
              <a:t>вештине</a:t>
            </a:r>
            <a:r>
              <a:rPr lang="en-US" sz="2400" dirty="0"/>
              <a:t> </a:t>
            </a:r>
            <a:r>
              <a:rPr lang="en-US" sz="2400" dirty="0" err="1"/>
              <a:t>решавања</a:t>
            </a:r>
            <a:r>
              <a:rPr lang="en-US" sz="2400" dirty="0"/>
              <a:t> </a:t>
            </a:r>
            <a:r>
              <a:rPr lang="en-US" sz="2400" dirty="0" err="1"/>
              <a:t>проблема</a:t>
            </a:r>
            <a:r>
              <a:rPr lang="en-US" sz="2400" dirty="0"/>
              <a:t> </a:t>
            </a:r>
            <a:r>
              <a:rPr lang="en-US" sz="2400" dirty="0" err="1"/>
              <a:t>су</a:t>
            </a:r>
            <a:r>
              <a:rPr lang="en-US" sz="2400" dirty="0"/>
              <a:t> </a:t>
            </a:r>
            <a:r>
              <a:rPr lang="en-US" sz="2400" dirty="0" err="1"/>
              <a:t>уско</a:t>
            </a:r>
            <a:r>
              <a:rPr lang="en-US" sz="2400" dirty="0"/>
              <a:t> </a:t>
            </a:r>
            <a:r>
              <a:rPr lang="en-US" sz="2400" dirty="0" err="1"/>
              <a:t>повезане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другим</a:t>
            </a:r>
            <a:r>
              <a:rPr lang="en-US" sz="2400" dirty="0"/>
              <a:t> </a:t>
            </a:r>
            <a:r>
              <a:rPr lang="en-US" sz="2400" dirty="0" err="1"/>
              <a:t>компетенцијама</a:t>
            </a:r>
            <a:r>
              <a:rPr lang="en-US" sz="2400" dirty="0"/>
              <a:t> </a:t>
            </a:r>
            <a:r>
              <a:rPr lang="en-US" sz="2400" dirty="0" err="1"/>
              <a:t>запошљивости</a:t>
            </a:r>
            <a:r>
              <a:rPr lang="en-US" sz="2400" dirty="0"/>
              <a:t>. </a:t>
            </a:r>
            <a:r>
              <a:rPr lang="en-US" sz="2400" dirty="0" err="1"/>
              <a:t>Према</a:t>
            </a:r>
            <a:r>
              <a:rPr lang="en-US" sz="2400" dirty="0"/>
              <a:t> </a:t>
            </a:r>
            <a:r>
              <a:rPr lang="en-US" sz="2400" dirty="0" err="1"/>
              <a:t>Савету</a:t>
            </a:r>
            <a:r>
              <a:rPr lang="en-US" sz="2400" dirty="0"/>
              <a:t> ЕУ (2018), </a:t>
            </a:r>
            <a:r>
              <a:rPr lang="en-US" sz="2400" dirty="0" err="1"/>
              <a:t>став</a:t>
            </a:r>
            <a:r>
              <a:rPr lang="sr-Cyrl-RS" sz="2400" dirty="0"/>
              <a:t> који носи спремност за</a:t>
            </a:r>
            <a:r>
              <a:rPr lang="en-US" sz="2400" dirty="0"/>
              <a:t> </a:t>
            </a:r>
            <a:r>
              <a:rPr lang="en-US" sz="2400" dirty="0" err="1"/>
              <a:t>решавањ</a:t>
            </a:r>
            <a:r>
              <a:rPr lang="sr-Cyrl-RS" sz="2400" dirty="0"/>
              <a:t>е</a:t>
            </a:r>
            <a:r>
              <a:rPr lang="en-US" sz="2400" dirty="0"/>
              <a:t> </a:t>
            </a:r>
            <a:r>
              <a:rPr lang="en-US" sz="2400" dirty="0" err="1"/>
              <a:t>проблема</a:t>
            </a:r>
            <a:r>
              <a:rPr lang="en-US" sz="2400" dirty="0"/>
              <a:t> </a:t>
            </a:r>
            <a:r>
              <a:rPr lang="sr-Cyrl-RS" sz="2400" dirty="0"/>
              <a:t>је благотворан у односу на </a:t>
            </a:r>
            <a:r>
              <a:rPr lang="en-US" sz="2400" dirty="0" err="1"/>
              <a:t>процес</a:t>
            </a:r>
            <a:r>
              <a:rPr lang="en-US" sz="2400" dirty="0"/>
              <a:t> </a:t>
            </a:r>
            <a:r>
              <a:rPr lang="en-US" sz="2400" dirty="0" err="1"/>
              <a:t>учења</a:t>
            </a:r>
            <a:r>
              <a:rPr lang="en-US" sz="2400" dirty="0"/>
              <a:t> и </a:t>
            </a:r>
            <a:r>
              <a:rPr lang="en-US" sz="2400" dirty="0" err="1"/>
              <a:t>способност</a:t>
            </a:r>
            <a:r>
              <a:rPr lang="en-US" sz="2400" dirty="0"/>
              <a:t> </a:t>
            </a:r>
            <a:r>
              <a:rPr lang="en-US" sz="2400" dirty="0" err="1"/>
              <a:t>појединца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се</a:t>
            </a:r>
            <a:r>
              <a:rPr lang="en-US" sz="2400" dirty="0"/>
              <a:t> </a:t>
            </a:r>
            <a:r>
              <a:rPr lang="en-US" sz="2400" dirty="0" err="1"/>
              <a:t>носи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препрекама</a:t>
            </a:r>
            <a:r>
              <a:rPr lang="en-US" sz="2400" dirty="0"/>
              <a:t> и </a:t>
            </a:r>
            <a:r>
              <a:rPr lang="en-US" sz="2400" dirty="0" err="1"/>
              <a:t>променама</a:t>
            </a:r>
            <a:r>
              <a:rPr lang="en-US" sz="2400" dirty="0"/>
              <a:t>.</a:t>
            </a:r>
          </a:p>
          <a:p>
            <a:pPr algn="just">
              <a:lnSpc>
                <a:spcPts val="2440"/>
              </a:lnSpc>
            </a:pPr>
            <a:endParaRPr lang="en-US" sz="2400" dirty="0"/>
          </a:p>
          <a:p>
            <a:pPr algn="just">
              <a:lnSpc>
                <a:spcPts val="2440"/>
              </a:lnSpc>
            </a:pPr>
            <a:r>
              <a:rPr lang="en-US" sz="2400" dirty="0" err="1"/>
              <a:t>То</a:t>
            </a:r>
            <a:r>
              <a:rPr lang="en-US" sz="2400" dirty="0"/>
              <a:t> </a:t>
            </a:r>
            <a:r>
              <a:rPr lang="en-US" sz="2400" dirty="0" err="1"/>
              <a:t>укључује</a:t>
            </a:r>
            <a:r>
              <a:rPr lang="en-US" sz="2400" dirty="0"/>
              <a:t> </a:t>
            </a:r>
            <a:r>
              <a:rPr lang="en-US" sz="2400" dirty="0" err="1"/>
              <a:t>жељу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се</a:t>
            </a:r>
            <a:r>
              <a:rPr lang="en-US" sz="2400" dirty="0"/>
              <a:t> </a:t>
            </a:r>
            <a:r>
              <a:rPr lang="en-US" sz="2400" dirty="0" err="1"/>
              <a:t>примени</a:t>
            </a:r>
            <a:r>
              <a:rPr lang="en-US" sz="2400" dirty="0"/>
              <a:t> </a:t>
            </a:r>
            <a:r>
              <a:rPr lang="en-US" sz="2400" dirty="0" err="1"/>
              <a:t>претходно</a:t>
            </a:r>
            <a:r>
              <a:rPr lang="en-US" sz="2400" dirty="0"/>
              <a:t> </a:t>
            </a:r>
            <a:r>
              <a:rPr lang="en-US" sz="2400" dirty="0" err="1"/>
              <a:t>учење</a:t>
            </a:r>
            <a:r>
              <a:rPr lang="en-US" sz="2400" dirty="0"/>
              <a:t> и </a:t>
            </a:r>
            <a:r>
              <a:rPr lang="en-US" sz="2400" dirty="0" err="1"/>
              <a:t>животна</a:t>
            </a:r>
            <a:r>
              <a:rPr lang="en-US" sz="2400" dirty="0"/>
              <a:t> </a:t>
            </a:r>
            <a:r>
              <a:rPr lang="en-US" sz="2400" dirty="0" err="1"/>
              <a:t>искуства</a:t>
            </a:r>
            <a:r>
              <a:rPr lang="en-US" sz="2400" dirty="0"/>
              <a:t> и </a:t>
            </a:r>
            <a:r>
              <a:rPr lang="en-US" sz="2400" dirty="0" err="1"/>
              <a:t>радозналост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се</a:t>
            </a:r>
            <a:r>
              <a:rPr lang="en-US" sz="2400" dirty="0"/>
              <a:t> </a:t>
            </a:r>
            <a:r>
              <a:rPr lang="en-US" sz="2400" dirty="0" err="1"/>
              <a:t>траже</a:t>
            </a:r>
            <a:r>
              <a:rPr lang="en-US" sz="2400" dirty="0"/>
              <a:t> </a:t>
            </a:r>
            <a:r>
              <a:rPr lang="en-US" sz="2400" dirty="0" err="1"/>
              <a:t>могућности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учење</a:t>
            </a:r>
            <a:r>
              <a:rPr lang="en-US" sz="2400" dirty="0"/>
              <a:t> и </a:t>
            </a:r>
            <a:r>
              <a:rPr lang="en-US" sz="2400" dirty="0" err="1"/>
              <a:t>развој</a:t>
            </a:r>
            <a:r>
              <a:rPr lang="en-US" sz="2400" dirty="0"/>
              <a:t> у </a:t>
            </a:r>
            <a:r>
              <a:rPr lang="en-US" sz="2400" dirty="0" err="1"/>
              <a:t>различитим</a:t>
            </a:r>
            <a:r>
              <a:rPr lang="en-US" sz="2400" dirty="0"/>
              <a:t> </a:t>
            </a:r>
            <a:r>
              <a:rPr lang="en-US" sz="2400" dirty="0" err="1"/>
              <a:t>животним</a:t>
            </a:r>
            <a:r>
              <a:rPr lang="en-US" sz="2400" dirty="0"/>
              <a:t> </a:t>
            </a:r>
            <a:r>
              <a:rPr lang="en-US" sz="2400" dirty="0" err="1"/>
              <a:t>контекстима</a:t>
            </a:r>
            <a:r>
              <a:rPr lang="sr-Cyrl-RS" sz="2400" dirty="0"/>
              <a:t>.</a:t>
            </a:r>
            <a:endParaRPr lang="en-US" sz="24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FCCD25CE-1BA3-CA28-D6E6-52825FD99467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00" r="21300"/>
          <a:stretch/>
        </p:blipFill>
        <p:spPr>
          <a:xfrm>
            <a:off x="0" y="3952"/>
            <a:ext cx="5904854" cy="6858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945109C1-D346-D297-A651-C21CA5BA32A2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5196000" y="5447636"/>
            <a:ext cx="1443600" cy="356400"/>
          </a:xfrm>
          <a:prstGeom prst="rect">
            <a:avLst/>
          </a:prstGeom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id="{AA27278B-B5FF-A322-17B7-9217E4030C43}"/>
              </a:ext>
            </a:extLst>
          </p:cNvPr>
          <p:cNvSpPr/>
          <p:nvPr/>
        </p:nvSpPr>
        <p:spPr>
          <a:xfrm>
            <a:off x="0" y="-3952"/>
            <a:ext cx="879231" cy="6858000"/>
          </a:xfrm>
          <a:prstGeom prst="rect">
            <a:avLst/>
          </a:prstGeom>
          <a:gradFill flip="none" rotWithShape="1">
            <a:gsLst>
              <a:gs pos="0">
                <a:srgbClr val="1C1442">
                  <a:alpha val="19000"/>
                </a:srgbClr>
              </a:gs>
              <a:gs pos="64000">
                <a:srgbClr val="8A2061"/>
              </a:gs>
              <a:gs pos="100000">
                <a:srgbClr val="1C144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513992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29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5169976" cy="3731669"/>
          </a:xfrm>
        </p:spPr>
        <p:txBody>
          <a:bodyPr/>
          <a:lstStyle/>
          <a:p>
            <a:pPr>
              <a:lnSpc>
                <a:spcPts val="2440"/>
              </a:lnSpc>
            </a:pPr>
            <a:r>
              <a:rPr lang="en-US" sz="2200" b="1" dirty="0" err="1"/>
              <a:t>Повезане</a:t>
            </a:r>
            <a:r>
              <a:rPr lang="en-US" sz="2200" b="1" dirty="0"/>
              <a:t> </a:t>
            </a:r>
            <a:r>
              <a:rPr lang="en-US" sz="2200" b="1" dirty="0" err="1"/>
              <a:t>вештине</a:t>
            </a:r>
            <a:r>
              <a:rPr lang="en-US" sz="2200" b="1" dirty="0"/>
              <a:t>:</a:t>
            </a:r>
          </a:p>
          <a:p>
            <a:pPr>
              <a:lnSpc>
                <a:spcPts val="2440"/>
              </a:lnSpc>
            </a:pP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Сарадња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Комуникација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Развијање</a:t>
            </a:r>
            <a:r>
              <a:rPr lang="en-US" sz="2200" dirty="0"/>
              <a:t> </a:t>
            </a:r>
            <a:r>
              <a:rPr lang="en-US" sz="2200" dirty="0" err="1"/>
              <a:t>односа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ангажовања</a:t>
            </a:r>
            <a:r>
              <a:rPr lang="en-US" sz="2200" dirty="0"/>
              <a:t>/</a:t>
            </a:r>
            <a:r>
              <a:rPr lang="en-US" sz="2200" dirty="0" err="1"/>
              <a:t>комуникације</a:t>
            </a:r>
            <a:r>
              <a:rPr lang="en-US" sz="2200" dirty="0"/>
              <a:t>/ </a:t>
            </a: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сарадње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Генеричке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r>
              <a:rPr lang="en-US" sz="2200" dirty="0"/>
              <a:t>/</a:t>
            </a:r>
            <a:r>
              <a:rPr lang="en-US" sz="2200" dirty="0" err="1"/>
              <a:t>компетенције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sr-Cyrl-RS" sz="2200" dirty="0"/>
              <a:t>Интерперсоналне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Продаја</a:t>
            </a:r>
            <a:r>
              <a:rPr lang="en-US" sz="2200" dirty="0"/>
              <a:t>, </a:t>
            </a:r>
            <a:r>
              <a:rPr lang="sr-Cyrl-RS" sz="2200" dirty="0"/>
              <a:t>преговарање</a:t>
            </a:r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sr-Cyrl-RS" sz="2200" dirty="0"/>
              <a:t>Услуге</a:t>
            </a:r>
            <a:r>
              <a:rPr lang="en-US" sz="2200" dirty="0"/>
              <a:t>, </a:t>
            </a:r>
            <a:r>
              <a:rPr lang="en-US" sz="2200" dirty="0" err="1"/>
              <a:t>присуство</a:t>
            </a:r>
            <a:r>
              <a:rPr lang="en-US" sz="2200" dirty="0"/>
              <a:t>, </a:t>
            </a:r>
            <a:r>
              <a:rPr lang="en-US" sz="2200" dirty="0" err="1"/>
              <a:t>укључујући</a:t>
            </a:r>
            <a:r>
              <a:rPr lang="en-US" sz="2200" dirty="0"/>
              <a:t> и </a:t>
            </a:r>
            <a:r>
              <a:rPr lang="en-US" sz="2200" dirty="0" err="1"/>
              <a:t>бригу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Социјалне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Тимски</a:t>
            </a:r>
            <a:r>
              <a:rPr lang="en-US" sz="2200" dirty="0"/>
              <a:t> </a:t>
            </a:r>
            <a:r>
              <a:rPr lang="en-US" sz="2200" dirty="0" err="1"/>
              <a:t>рад</a:t>
            </a:r>
            <a:r>
              <a:rPr lang="en-US" sz="2200" dirty="0"/>
              <a:t>, </a:t>
            </a:r>
            <a:r>
              <a:rPr lang="en-US" sz="2200" dirty="0" err="1"/>
              <a:t>рад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другима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ефективност</a:t>
            </a:r>
            <a:r>
              <a:rPr lang="en-US" sz="2200" dirty="0"/>
              <a:t> </a:t>
            </a:r>
            <a:r>
              <a:rPr lang="en-US" sz="2200" dirty="0" err="1"/>
              <a:t>тимског</a:t>
            </a:r>
            <a:r>
              <a:rPr lang="en-US" sz="2200" dirty="0"/>
              <a:t> </a:t>
            </a:r>
            <a:r>
              <a:rPr lang="en-US" sz="2200" dirty="0" err="1"/>
              <a:t>рада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29" y="643158"/>
            <a:ext cx="9232971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Комуникација, сарадња и тимски рад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05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35A643EA-C8A5-83B4-B2A9-F94740ADE6DC}"/>
              </a:ext>
            </a:extLst>
          </p:cNvPr>
          <p:cNvGrpSpPr/>
          <p:nvPr/>
        </p:nvGrpSpPr>
        <p:grpSpPr>
          <a:xfrm>
            <a:off x="9619657" y="4156639"/>
            <a:ext cx="1683617" cy="1543315"/>
            <a:chOff x="5632524" y="3887743"/>
            <a:chExt cx="867188" cy="794922"/>
          </a:xfrm>
          <a:solidFill>
            <a:srgbClr val="1C1442"/>
          </a:solidFill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F1030547-F1AE-4DEF-80CE-4F3805633F20}"/>
                </a:ext>
              </a:extLst>
            </p:cNvPr>
            <p:cNvSpPr/>
            <p:nvPr/>
          </p:nvSpPr>
          <p:spPr>
            <a:xfrm>
              <a:off x="6219683" y="3963622"/>
              <a:ext cx="173437" cy="160791"/>
            </a:xfrm>
            <a:custGeom>
              <a:avLst/>
              <a:gdLst>
                <a:gd name="connsiteX0" fmla="*/ 158985 w 173437"/>
                <a:gd name="connsiteY0" fmla="*/ 0 h 160791"/>
                <a:gd name="connsiteX1" fmla="*/ 173438 w 173437"/>
                <a:gd name="connsiteY1" fmla="*/ 14453 h 160791"/>
                <a:gd name="connsiteX2" fmla="*/ 173438 w 173437"/>
                <a:gd name="connsiteY2" fmla="*/ 101172 h 160791"/>
                <a:gd name="connsiteX3" fmla="*/ 158985 w 173437"/>
                <a:gd name="connsiteY3" fmla="*/ 115625 h 160791"/>
                <a:gd name="connsiteX4" fmla="*/ 144531 w 173437"/>
                <a:gd name="connsiteY4" fmla="*/ 130079 h 160791"/>
                <a:gd name="connsiteX5" fmla="*/ 144531 w 173437"/>
                <a:gd name="connsiteY5" fmla="*/ 160791 h 160791"/>
                <a:gd name="connsiteX6" fmla="*/ 80396 w 173437"/>
                <a:gd name="connsiteY6" fmla="*/ 118335 h 160791"/>
                <a:gd name="connsiteX7" fmla="*/ 72266 w 173437"/>
                <a:gd name="connsiteY7" fmla="*/ 115625 h 160791"/>
                <a:gd name="connsiteX8" fmla="*/ 14453 w 173437"/>
                <a:gd name="connsiteY8" fmla="*/ 115625 h 160791"/>
                <a:gd name="connsiteX9" fmla="*/ 0 w 173437"/>
                <a:gd name="connsiteY9" fmla="*/ 101172 h 160791"/>
                <a:gd name="connsiteX10" fmla="*/ 0 w 173437"/>
                <a:gd name="connsiteY10" fmla="*/ 89429 h 160791"/>
                <a:gd name="connsiteX11" fmla="*/ 4517 w 173437"/>
                <a:gd name="connsiteY11" fmla="*/ 86719 h 160791"/>
                <a:gd name="connsiteX12" fmla="*/ 57813 w 173437"/>
                <a:gd name="connsiteY12" fmla="*/ 86719 h 160791"/>
                <a:gd name="connsiteX13" fmla="*/ 101172 w 173437"/>
                <a:gd name="connsiteY13" fmla="*/ 43359 h 160791"/>
                <a:gd name="connsiteX14" fmla="*/ 101172 w 173437"/>
                <a:gd name="connsiteY14" fmla="*/ 0 h 160791"/>
                <a:gd name="connsiteX15" fmla="*/ 158985 w 173437"/>
                <a:gd name="connsiteY15" fmla="*/ 0 h 16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73437" h="160791">
                  <a:moveTo>
                    <a:pt x="158985" y="0"/>
                  </a:moveTo>
                  <a:cubicBezTo>
                    <a:pt x="167114" y="0"/>
                    <a:pt x="173438" y="6323"/>
                    <a:pt x="173438" y="14453"/>
                  </a:cubicBezTo>
                  <a:lnTo>
                    <a:pt x="173438" y="101172"/>
                  </a:lnTo>
                  <a:cubicBezTo>
                    <a:pt x="173438" y="109302"/>
                    <a:pt x="167114" y="115625"/>
                    <a:pt x="158985" y="115625"/>
                  </a:cubicBezTo>
                  <a:cubicBezTo>
                    <a:pt x="150855" y="115625"/>
                    <a:pt x="144531" y="121948"/>
                    <a:pt x="144531" y="130079"/>
                  </a:cubicBezTo>
                  <a:lnTo>
                    <a:pt x="144531" y="160791"/>
                  </a:lnTo>
                  <a:lnTo>
                    <a:pt x="80396" y="118335"/>
                  </a:lnTo>
                  <a:cubicBezTo>
                    <a:pt x="77686" y="116529"/>
                    <a:pt x="74976" y="115625"/>
                    <a:pt x="72266" y="115625"/>
                  </a:cubicBezTo>
                  <a:lnTo>
                    <a:pt x="14453" y="115625"/>
                  </a:lnTo>
                  <a:cubicBezTo>
                    <a:pt x="6323" y="115625"/>
                    <a:pt x="0" y="109302"/>
                    <a:pt x="0" y="101172"/>
                  </a:cubicBezTo>
                  <a:lnTo>
                    <a:pt x="0" y="89429"/>
                  </a:lnTo>
                  <a:lnTo>
                    <a:pt x="4517" y="86719"/>
                  </a:lnTo>
                  <a:lnTo>
                    <a:pt x="57813" y="86719"/>
                  </a:lnTo>
                  <a:cubicBezTo>
                    <a:pt x="81299" y="86719"/>
                    <a:pt x="101172" y="66846"/>
                    <a:pt x="101172" y="43359"/>
                  </a:cubicBezTo>
                  <a:lnTo>
                    <a:pt x="101172" y="0"/>
                  </a:lnTo>
                  <a:lnTo>
                    <a:pt x="158985" y="0"/>
                  </a:lnTo>
                  <a:close/>
                </a:path>
              </a:pathLst>
            </a:custGeom>
            <a:solidFill>
              <a:srgbClr val="60A9DD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5" name="Freeform 4">
              <a:extLst>
                <a:ext uri="{FF2B5EF4-FFF2-40B4-BE49-F238E27FC236}">
                  <a16:creationId xmlns:a16="http://schemas.microsoft.com/office/drawing/2014/main" id="{245C9226-75AE-B966-31A7-864D1D1B5E15}"/>
                </a:ext>
              </a:extLst>
            </p:cNvPr>
            <p:cNvSpPr/>
            <p:nvPr/>
          </p:nvSpPr>
          <p:spPr>
            <a:xfrm>
              <a:off x="6118511" y="3905809"/>
              <a:ext cx="173437" cy="160791"/>
            </a:xfrm>
            <a:custGeom>
              <a:avLst/>
              <a:gdLst>
                <a:gd name="connsiteX0" fmla="*/ 0 w 173437"/>
                <a:gd name="connsiteY0" fmla="*/ 14453 h 160791"/>
                <a:gd name="connsiteX1" fmla="*/ 14453 w 173437"/>
                <a:gd name="connsiteY1" fmla="*/ 0 h 160791"/>
                <a:gd name="connsiteX2" fmla="*/ 158985 w 173437"/>
                <a:gd name="connsiteY2" fmla="*/ 0 h 160791"/>
                <a:gd name="connsiteX3" fmla="*/ 173438 w 173437"/>
                <a:gd name="connsiteY3" fmla="*/ 14453 h 160791"/>
                <a:gd name="connsiteX4" fmla="*/ 173438 w 173437"/>
                <a:gd name="connsiteY4" fmla="*/ 28906 h 160791"/>
                <a:gd name="connsiteX5" fmla="*/ 115625 w 173437"/>
                <a:gd name="connsiteY5" fmla="*/ 28906 h 160791"/>
                <a:gd name="connsiteX6" fmla="*/ 72266 w 173437"/>
                <a:gd name="connsiteY6" fmla="*/ 72266 h 160791"/>
                <a:gd name="connsiteX7" fmla="*/ 72266 w 173437"/>
                <a:gd name="connsiteY7" fmla="*/ 131885 h 160791"/>
                <a:gd name="connsiteX8" fmla="*/ 28906 w 173437"/>
                <a:gd name="connsiteY8" fmla="*/ 160791 h 160791"/>
                <a:gd name="connsiteX9" fmla="*/ 28906 w 173437"/>
                <a:gd name="connsiteY9" fmla="*/ 130078 h 160791"/>
                <a:gd name="connsiteX10" fmla="*/ 14453 w 173437"/>
                <a:gd name="connsiteY10" fmla="*/ 115625 h 160791"/>
                <a:gd name="connsiteX11" fmla="*/ 0 w 173437"/>
                <a:gd name="connsiteY11" fmla="*/ 101172 h 160791"/>
                <a:gd name="connsiteX12" fmla="*/ 0 w 173437"/>
                <a:gd name="connsiteY12" fmla="*/ 14453 h 16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73437" h="160791">
                  <a:moveTo>
                    <a:pt x="0" y="14453"/>
                  </a:moveTo>
                  <a:cubicBezTo>
                    <a:pt x="0" y="6323"/>
                    <a:pt x="6323" y="0"/>
                    <a:pt x="14453" y="0"/>
                  </a:cubicBezTo>
                  <a:lnTo>
                    <a:pt x="158985" y="0"/>
                  </a:lnTo>
                  <a:cubicBezTo>
                    <a:pt x="167114" y="0"/>
                    <a:pt x="173438" y="6323"/>
                    <a:pt x="173438" y="14453"/>
                  </a:cubicBezTo>
                  <a:lnTo>
                    <a:pt x="173438" y="28906"/>
                  </a:lnTo>
                  <a:lnTo>
                    <a:pt x="115625" y="28906"/>
                  </a:lnTo>
                  <a:cubicBezTo>
                    <a:pt x="92139" y="28906"/>
                    <a:pt x="72266" y="48779"/>
                    <a:pt x="72266" y="72266"/>
                  </a:cubicBezTo>
                  <a:lnTo>
                    <a:pt x="72266" y="131885"/>
                  </a:lnTo>
                  <a:lnTo>
                    <a:pt x="28906" y="160791"/>
                  </a:lnTo>
                  <a:lnTo>
                    <a:pt x="28906" y="130078"/>
                  </a:lnTo>
                  <a:cubicBezTo>
                    <a:pt x="28906" y="121948"/>
                    <a:pt x="22583" y="115625"/>
                    <a:pt x="14453" y="115625"/>
                  </a:cubicBezTo>
                  <a:cubicBezTo>
                    <a:pt x="6323" y="115625"/>
                    <a:pt x="0" y="109302"/>
                    <a:pt x="0" y="101172"/>
                  </a:cubicBezTo>
                  <a:lnTo>
                    <a:pt x="0" y="14453"/>
                  </a:lnTo>
                  <a:close/>
                </a:path>
              </a:pathLst>
            </a:custGeom>
            <a:solidFill>
              <a:srgbClr val="60A9DD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Freeform 5">
              <a:extLst>
                <a:ext uri="{FF2B5EF4-FFF2-40B4-BE49-F238E27FC236}">
                  <a16:creationId xmlns:a16="http://schemas.microsoft.com/office/drawing/2014/main" id="{082EE541-D437-AD9B-4ED2-BDE914171CF7}"/>
                </a:ext>
              </a:extLst>
            </p:cNvPr>
            <p:cNvSpPr/>
            <p:nvPr/>
          </p:nvSpPr>
          <p:spPr>
            <a:xfrm>
              <a:off x="5699369" y="3949169"/>
              <a:ext cx="202343" cy="160791"/>
            </a:xfrm>
            <a:custGeom>
              <a:avLst/>
              <a:gdLst>
                <a:gd name="connsiteX0" fmla="*/ 0 w 202343"/>
                <a:gd name="connsiteY0" fmla="*/ 14453 h 160791"/>
                <a:gd name="connsiteX1" fmla="*/ 14453 w 202343"/>
                <a:gd name="connsiteY1" fmla="*/ 0 h 160791"/>
                <a:gd name="connsiteX2" fmla="*/ 187891 w 202343"/>
                <a:gd name="connsiteY2" fmla="*/ 0 h 160791"/>
                <a:gd name="connsiteX3" fmla="*/ 202344 w 202343"/>
                <a:gd name="connsiteY3" fmla="*/ 14453 h 160791"/>
                <a:gd name="connsiteX4" fmla="*/ 202344 w 202343"/>
                <a:gd name="connsiteY4" fmla="*/ 101172 h 160791"/>
                <a:gd name="connsiteX5" fmla="*/ 187891 w 202343"/>
                <a:gd name="connsiteY5" fmla="*/ 115625 h 160791"/>
                <a:gd name="connsiteX6" fmla="*/ 115625 w 202343"/>
                <a:gd name="connsiteY6" fmla="*/ 115625 h 160791"/>
                <a:gd name="connsiteX7" fmla="*/ 107495 w 202343"/>
                <a:gd name="connsiteY7" fmla="*/ 118335 h 160791"/>
                <a:gd name="connsiteX8" fmla="*/ 43360 w 202343"/>
                <a:gd name="connsiteY8" fmla="*/ 160791 h 160791"/>
                <a:gd name="connsiteX9" fmla="*/ 43360 w 202343"/>
                <a:gd name="connsiteY9" fmla="*/ 130078 h 160791"/>
                <a:gd name="connsiteX10" fmla="*/ 28906 w 202343"/>
                <a:gd name="connsiteY10" fmla="*/ 115625 h 160791"/>
                <a:gd name="connsiteX11" fmla="*/ 14453 w 202343"/>
                <a:gd name="connsiteY11" fmla="*/ 115625 h 160791"/>
                <a:gd name="connsiteX12" fmla="*/ 0 w 202343"/>
                <a:gd name="connsiteY12" fmla="*/ 101172 h 160791"/>
                <a:gd name="connsiteX13" fmla="*/ 0 w 202343"/>
                <a:gd name="connsiteY13" fmla="*/ 14453 h 16079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202343" h="160791">
                  <a:moveTo>
                    <a:pt x="0" y="14453"/>
                  </a:moveTo>
                  <a:cubicBezTo>
                    <a:pt x="0" y="6323"/>
                    <a:pt x="6323" y="0"/>
                    <a:pt x="14453" y="0"/>
                  </a:cubicBezTo>
                  <a:lnTo>
                    <a:pt x="187891" y="0"/>
                  </a:lnTo>
                  <a:cubicBezTo>
                    <a:pt x="196021" y="0"/>
                    <a:pt x="202344" y="6323"/>
                    <a:pt x="202344" y="14453"/>
                  </a:cubicBezTo>
                  <a:lnTo>
                    <a:pt x="202344" y="101172"/>
                  </a:lnTo>
                  <a:cubicBezTo>
                    <a:pt x="202344" y="109302"/>
                    <a:pt x="196021" y="115625"/>
                    <a:pt x="187891" y="115625"/>
                  </a:cubicBezTo>
                  <a:lnTo>
                    <a:pt x="115625" y="115625"/>
                  </a:lnTo>
                  <a:cubicBezTo>
                    <a:pt x="112915" y="115625"/>
                    <a:pt x="110205" y="116528"/>
                    <a:pt x="107495" y="118335"/>
                  </a:cubicBezTo>
                  <a:lnTo>
                    <a:pt x="43360" y="160791"/>
                  </a:lnTo>
                  <a:lnTo>
                    <a:pt x="43360" y="130078"/>
                  </a:lnTo>
                  <a:cubicBezTo>
                    <a:pt x="43360" y="121948"/>
                    <a:pt x="37036" y="115625"/>
                    <a:pt x="28906" y="115625"/>
                  </a:cubicBezTo>
                  <a:lnTo>
                    <a:pt x="14453" y="115625"/>
                  </a:lnTo>
                  <a:cubicBezTo>
                    <a:pt x="6323" y="115625"/>
                    <a:pt x="0" y="109302"/>
                    <a:pt x="0" y="101172"/>
                  </a:cubicBezTo>
                  <a:lnTo>
                    <a:pt x="0" y="14453"/>
                  </a:lnTo>
                  <a:close/>
                </a:path>
              </a:pathLst>
            </a:custGeom>
            <a:solidFill>
              <a:srgbClr val="60A9DD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" name="Graphic 2">
              <a:extLst>
                <a:ext uri="{FF2B5EF4-FFF2-40B4-BE49-F238E27FC236}">
                  <a16:creationId xmlns:a16="http://schemas.microsoft.com/office/drawing/2014/main" id="{ACD32211-D505-1042-8407-7754DD459E9F}"/>
                </a:ext>
              </a:extLst>
            </p:cNvPr>
            <p:cNvGrpSpPr/>
            <p:nvPr/>
          </p:nvGrpSpPr>
          <p:grpSpPr>
            <a:xfrm>
              <a:off x="5632524" y="3887743"/>
              <a:ext cx="867188" cy="794922"/>
              <a:chOff x="5632524" y="3887743"/>
              <a:chExt cx="867188" cy="794922"/>
            </a:xfrm>
            <a:grpFill/>
          </p:grpSpPr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F544A576-66B9-6F27-B1EF-26606120BC90}"/>
                  </a:ext>
                </a:extLst>
              </p:cNvPr>
              <p:cNvSpPr/>
              <p:nvPr/>
            </p:nvSpPr>
            <p:spPr>
              <a:xfrm>
                <a:off x="5632524" y="4290624"/>
                <a:ext cx="867188" cy="392041"/>
              </a:xfrm>
              <a:custGeom>
                <a:avLst/>
                <a:gdLst>
                  <a:gd name="connsiteX0" fmla="*/ 823829 w 867188"/>
                  <a:gd name="connsiteY0" fmla="*/ 30713 h 392041"/>
                  <a:gd name="connsiteX1" fmla="*/ 785890 w 867188"/>
                  <a:gd name="connsiteY1" fmla="*/ 47876 h 392041"/>
                  <a:gd name="connsiteX2" fmla="*/ 719044 w 867188"/>
                  <a:gd name="connsiteY2" fmla="*/ 88525 h 392041"/>
                  <a:gd name="connsiteX3" fmla="*/ 664845 w 867188"/>
                  <a:gd name="connsiteY3" fmla="*/ 88525 h 392041"/>
                  <a:gd name="connsiteX4" fmla="*/ 650391 w 867188"/>
                  <a:gd name="connsiteY4" fmla="*/ 102979 h 392041"/>
                  <a:gd name="connsiteX5" fmla="*/ 650391 w 867188"/>
                  <a:gd name="connsiteY5" fmla="*/ 131885 h 392041"/>
                  <a:gd name="connsiteX6" fmla="*/ 619679 w 867188"/>
                  <a:gd name="connsiteY6" fmla="*/ 131885 h 392041"/>
                  <a:gd name="connsiteX7" fmla="*/ 607032 w 867188"/>
                  <a:gd name="connsiteY7" fmla="*/ 56909 h 392041"/>
                  <a:gd name="connsiteX8" fmla="*/ 590772 w 867188"/>
                  <a:gd name="connsiteY8" fmla="*/ 45166 h 392041"/>
                  <a:gd name="connsiteX9" fmla="*/ 579029 w 867188"/>
                  <a:gd name="connsiteY9" fmla="*/ 61426 h 392041"/>
                  <a:gd name="connsiteX10" fmla="*/ 590772 w 867188"/>
                  <a:gd name="connsiteY10" fmla="*/ 130982 h 392041"/>
                  <a:gd name="connsiteX11" fmla="*/ 548316 w 867188"/>
                  <a:gd name="connsiteY11" fmla="*/ 130982 h 392041"/>
                  <a:gd name="connsiteX12" fmla="*/ 537476 w 867188"/>
                  <a:gd name="connsiteY12" fmla="*/ 56909 h 392041"/>
                  <a:gd name="connsiteX13" fmla="*/ 513990 w 867188"/>
                  <a:gd name="connsiteY13" fmla="*/ 24390 h 392041"/>
                  <a:gd name="connsiteX14" fmla="*/ 469727 w 867188"/>
                  <a:gd name="connsiteY14" fmla="*/ 1807 h 392041"/>
                  <a:gd name="connsiteX15" fmla="*/ 463404 w 867188"/>
                  <a:gd name="connsiteY15" fmla="*/ 0 h 392041"/>
                  <a:gd name="connsiteX16" fmla="*/ 405591 w 867188"/>
                  <a:gd name="connsiteY16" fmla="*/ 0 h 392041"/>
                  <a:gd name="connsiteX17" fmla="*/ 399268 w 867188"/>
                  <a:gd name="connsiteY17" fmla="*/ 1807 h 392041"/>
                  <a:gd name="connsiteX18" fmla="*/ 355005 w 867188"/>
                  <a:gd name="connsiteY18" fmla="*/ 24390 h 392041"/>
                  <a:gd name="connsiteX19" fmla="*/ 331519 w 867188"/>
                  <a:gd name="connsiteY19" fmla="*/ 56909 h 392041"/>
                  <a:gd name="connsiteX20" fmla="*/ 320679 w 867188"/>
                  <a:gd name="connsiteY20" fmla="*/ 130982 h 392041"/>
                  <a:gd name="connsiteX21" fmla="*/ 278223 w 867188"/>
                  <a:gd name="connsiteY21" fmla="*/ 130982 h 392041"/>
                  <a:gd name="connsiteX22" fmla="*/ 289966 w 867188"/>
                  <a:gd name="connsiteY22" fmla="*/ 61426 h 392041"/>
                  <a:gd name="connsiteX23" fmla="*/ 278223 w 867188"/>
                  <a:gd name="connsiteY23" fmla="*/ 45166 h 392041"/>
                  <a:gd name="connsiteX24" fmla="*/ 261963 w 867188"/>
                  <a:gd name="connsiteY24" fmla="*/ 56909 h 392041"/>
                  <a:gd name="connsiteX25" fmla="*/ 261963 w 867188"/>
                  <a:gd name="connsiteY25" fmla="*/ 56909 h 392041"/>
                  <a:gd name="connsiteX26" fmla="*/ 249317 w 867188"/>
                  <a:gd name="connsiteY26" fmla="*/ 131885 h 392041"/>
                  <a:gd name="connsiteX27" fmla="*/ 216797 w 867188"/>
                  <a:gd name="connsiteY27" fmla="*/ 131885 h 392041"/>
                  <a:gd name="connsiteX28" fmla="*/ 216797 w 867188"/>
                  <a:gd name="connsiteY28" fmla="*/ 102979 h 392041"/>
                  <a:gd name="connsiteX29" fmla="*/ 202344 w 867188"/>
                  <a:gd name="connsiteY29" fmla="*/ 88525 h 392041"/>
                  <a:gd name="connsiteX30" fmla="*/ 148145 w 867188"/>
                  <a:gd name="connsiteY30" fmla="*/ 88525 h 392041"/>
                  <a:gd name="connsiteX31" fmla="*/ 81299 w 867188"/>
                  <a:gd name="connsiteY31" fmla="*/ 47876 h 392041"/>
                  <a:gd name="connsiteX32" fmla="*/ 43359 w 867188"/>
                  <a:gd name="connsiteY32" fmla="*/ 30713 h 392041"/>
                  <a:gd name="connsiteX33" fmla="*/ 0 w 867188"/>
                  <a:gd name="connsiteY33" fmla="*/ 74072 h 392041"/>
                  <a:gd name="connsiteX34" fmla="*/ 0 w 867188"/>
                  <a:gd name="connsiteY34" fmla="*/ 247510 h 392041"/>
                  <a:gd name="connsiteX35" fmla="*/ 9937 w 867188"/>
                  <a:gd name="connsiteY35" fmla="*/ 261060 h 392041"/>
                  <a:gd name="connsiteX36" fmla="*/ 14453 w 867188"/>
                  <a:gd name="connsiteY36" fmla="*/ 262866 h 392041"/>
                  <a:gd name="connsiteX37" fmla="*/ 14453 w 867188"/>
                  <a:gd name="connsiteY37" fmla="*/ 363135 h 392041"/>
                  <a:gd name="connsiteX38" fmla="*/ 0 w 867188"/>
                  <a:gd name="connsiteY38" fmla="*/ 363135 h 392041"/>
                  <a:gd name="connsiteX39" fmla="*/ 0 w 867188"/>
                  <a:gd name="connsiteY39" fmla="*/ 392042 h 392041"/>
                  <a:gd name="connsiteX40" fmla="*/ 867189 w 867188"/>
                  <a:gd name="connsiteY40" fmla="*/ 392042 h 392041"/>
                  <a:gd name="connsiteX41" fmla="*/ 867189 w 867188"/>
                  <a:gd name="connsiteY41" fmla="*/ 363135 h 392041"/>
                  <a:gd name="connsiteX42" fmla="*/ 852735 w 867188"/>
                  <a:gd name="connsiteY42" fmla="*/ 363135 h 392041"/>
                  <a:gd name="connsiteX43" fmla="*/ 852735 w 867188"/>
                  <a:gd name="connsiteY43" fmla="*/ 233960 h 392041"/>
                  <a:gd name="connsiteX44" fmla="*/ 858155 w 867188"/>
                  <a:gd name="connsiteY44" fmla="*/ 231250 h 392041"/>
                  <a:gd name="connsiteX45" fmla="*/ 867189 w 867188"/>
                  <a:gd name="connsiteY45" fmla="*/ 217700 h 392041"/>
                  <a:gd name="connsiteX46" fmla="*/ 867189 w 867188"/>
                  <a:gd name="connsiteY46" fmla="*/ 73169 h 392041"/>
                  <a:gd name="connsiteX47" fmla="*/ 823829 w 867188"/>
                  <a:gd name="connsiteY47" fmla="*/ 30713 h 392041"/>
                  <a:gd name="connsiteX48" fmla="*/ 693751 w 867188"/>
                  <a:gd name="connsiteY48" fmla="*/ 303516 h 392041"/>
                  <a:gd name="connsiteX49" fmla="*/ 727174 w 867188"/>
                  <a:gd name="connsiteY49" fmla="*/ 363135 h 392041"/>
                  <a:gd name="connsiteX50" fmla="*/ 693751 w 867188"/>
                  <a:gd name="connsiteY50" fmla="*/ 363135 h 392041"/>
                  <a:gd name="connsiteX51" fmla="*/ 693751 w 867188"/>
                  <a:gd name="connsiteY51" fmla="*/ 303516 h 392041"/>
                  <a:gd name="connsiteX52" fmla="*/ 693751 w 867188"/>
                  <a:gd name="connsiteY52" fmla="*/ 160791 h 392041"/>
                  <a:gd name="connsiteX53" fmla="*/ 737110 w 867188"/>
                  <a:gd name="connsiteY53" fmla="*/ 160791 h 392041"/>
                  <a:gd name="connsiteX54" fmla="*/ 743433 w 867188"/>
                  <a:gd name="connsiteY54" fmla="*/ 158984 h 392041"/>
                  <a:gd name="connsiteX55" fmla="*/ 780470 w 867188"/>
                  <a:gd name="connsiteY55" fmla="*/ 140918 h 392041"/>
                  <a:gd name="connsiteX56" fmla="*/ 780470 w 867188"/>
                  <a:gd name="connsiteY56" fmla="*/ 167114 h 392041"/>
                  <a:gd name="connsiteX57" fmla="*/ 693751 w 867188"/>
                  <a:gd name="connsiteY57" fmla="*/ 221314 h 392041"/>
                  <a:gd name="connsiteX58" fmla="*/ 693751 w 867188"/>
                  <a:gd name="connsiteY58" fmla="*/ 160791 h 392041"/>
                  <a:gd name="connsiteX59" fmla="*/ 359522 w 867188"/>
                  <a:gd name="connsiteY59" fmla="*/ 62329 h 392041"/>
                  <a:gd name="connsiteX60" fmla="*/ 367652 w 867188"/>
                  <a:gd name="connsiteY60" fmla="*/ 51489 h 392041"/>
                  <a:gd name="connsiteX61" fmla="*/ 409205 w 867188"/>
                  <a:gd name="connsiteY61" fmla="*/ 30713 h 392041"/>
                  <a:gd name="connsiteX62" fmla="*/ 459791 w 867188"/>
                  <a:gd name="connsiteY62" fmla="*/ 30713 h 392041"/>
                  <a:gd name="connsiteX63" fmla="*/ 501343 w 867188"/>
                  <a:gd name="connsiteY63" fmla="*/ 51489 h 392041"/>
                  <a:gd name="connsiteX64" fmla="*/ 509473 w 867188"/>
                  <a:gd name="connsiteY64" fmla="*/ 62329 h 392041"/>
                  <a:gd name="connsiteX65" fmla="*/ 519410 w 867188"/>
                  <a:gd name="connsiteY65" fmla="*/ 131885 h 392041"/>
                  <a:gd name="connsiteX66" fmla="*/ 492310 w 867188"/>
                  <a:gd name="connsiteY66" fmla="*/ 131885 h 392041"/>
                  <a:gd name="connsiteX67" fmla="*/ 492310 w 867188"/>
                  <a:gd name="connsiteY67" fmla="*/ 74072 h 392041"/>
                  <a:gd name="connsiteX68" fmla="*/ 477857 w 867188"/>
                  <a:gd name="connsiteY68" fmla="*/ 59619 h 392041"/>
                  <a:gd name="connsiteX69" fmla="*/ 391138 w 867188"/>
                  <a:gd name="connsiteY69" fmla="*/ 59619 h 392041"/>
                  <a:gd name="connsiteX70" fmla="*/ 376685 w 867188"/>
                  <a:gd name="connsiteY70" fmla="*/ 74072 h 392041"/>
                  <a:gd name="connsiteX71" fmla="*/ 376685 w 867188"/>
                  <a:gd name="connsiteY71" fmla="*/ 131885 h 392041"/>
                  <a:gd name="connsiteX72" fmla="*/ 349586 w 867188"/>
                  <a:gd name="connsiteY72" fmla="*/ 131885 h 392041"/>
                  <a:gd name="connsiteX73" fmla="*/ 359522 w 867188"/>
                  <a:gd name="connsiteY73" fmla="*/ 62329 h 392041"/>
                  <a:gd name="connsiteX74" fmla="*/ 462501 w 867188"/>
                  <a:gd name="connsiteY74" fmla="*/ 131885 h 392041"/>
                  <a:gd name="connsiteX75" fmla="*/ 404688 w 867188"/>
                  <a:gd name="connsiteY75" fmla="*/ 131885 h 392041"/>
                  <a:gd name="connsiteX76" fmla="*/ 404688 w 867188"/>
                  <a:gd name="connsiteY76" fmla="*/ 88525 h 392041"/>
                  <a:gd name="connsiteX77" fmla="*/ 462501 w 867188"/>
                  <a:gd name="connsiteY77" fmla="*/ 88525 h 392041"/>
                  <a:gd name="connsiteX78" fmla="*/ 462501 w 867188"/>
                  <a:gd name="connsiteY78" fmla="*/ 131885 h 392041"/>
                  <a:gd name="connsiteX79" fmla="*/ 664845 w 867188"/>
                  <a:gd name="connsiteY79" fmla="*/ 160791 h 392041"/>
                  <a:gd name="connsiteX80" fmla="*/ 664845 w 867188"/>
                  <a:gd name="connsiteY80" fmla="*/ 189698 h 392041"/>
                  <a:gd name="connsiteX81" fmla="*/ 202344 w 867188"/>
                  <a:gd name="connsiteY81" fmla="*/ 189698 h 392041"/>
                  <a:gd name="connsiteX82" fmla="*/ 202344 w 867188"/>
                  <a:gd name="connsiteY82" fmla="*/ 160791 h 392041"/>
                  <a:gd name="connsiteX83" fmla="*/ 664845 w 867188"/>
                  <a:gd name="connsiteY83" fmla="*/ 160791 h 392041"/>
                  <a:gd name="connsiteX84" fmla="*/ 520313 w 867188"/>
                  <a:gd name="connsiteY84" fmla="*/ 221314 h 392041"/>
                  <a:gd name="connsiteX85" fmla="*/ 520313 w 867188"/>
                  <a:gd name="connsiteY85" fmla="*/ 218604 h 392041"/>
                  <a:gd name="connsiteX86" fmla="*/ 607032 w 867188"/>
                  <a:gd name="connsiteY86" fmla="*/ 218604 h 392041"/>
                  <a:gd name="connsiteX87" fmla="*/ 607032 w 867188"/>
                  <a:gd name="connsiteY87" fmla="*/ 363135 h 392041"/>
                  <a:gd name="connsiteX88" fmla="*/ 478760 w 867188"/>
                  <a:gd name="connsiteY88" fmla="*/ 363135 h 392041"/>
                  <a:gd name="connsiteX89" fmla="*/ 490503 w 867188"/>
                  <a:gd name="connsiteY89" fmla="*/ 268287 h 392041"/>
                  <a:gd name="connsiteX90" fmla="*/ 507667 w 867188"/>
                  <a:gd name="connsiteY90" fmla="*/ 251123 h 392041"/>
                  <a:gd name="connsiteX91" fmla="*/ 520313 w 867188"/>
                  <a:gd name="connsiteY91" fmla="*/ 221314 h 392041"/>
                  <a:gd name="connsiteX92" fmla="*/ 359522 w 867188"/>
                  <a:gd name="connsiteY92" fmla="*/ 252027 h 392041"/>
                  <a:gd name="connsiteX93" fmla="*/ 376685 w 867188"/>
                  <a:gd name="connsiteY93" fmla="*/ 269190 h 392041"/>
                  <a:gd name="connsiteX94" fmla="*/ 388428 w 867188"/>
                  <a:gd name="connsiteY94" fmla="*/ 364038 h 392041"/>
                  <a:gd name="connsiteX95" fmla="*/ 260156 w 867188"/>
                  <a:gd name="connsiteY95" fmla="*/ 364038 h 392041"/>
                  <a:gd name="connsiteX96" fmla="*/ 260156 w 867188"/>
                  <a:gd name="connsiteY96" fmla="*/ 219507 h 392041"/>
                  <a:gd name="connsiteX97" fmla="*/ 346875 w 867188"/>
                  <a:gd name="connsiteY97" fmla="*/ 219507 h 392041"/>
                  <a:gd name="connsiteX98" fmla="*/ 346875 w 867188"/>
                  <a:gd name="connsiteY98" fmla="*/ 222217 h 392041"/>
                  <a:gd name="connsiteX99" fmla="*/ 359522 w 867188"/>
                  <a:gd name="connsiteY99" fmla="*/ 252027 h 392041"/>
                  <a:gd name="connsiteX100" fmla="*/ 173438 w 867188"/>
                  <a:gd name="connsiteY100" fmla="*/ 279127 h 392041"/>
                  <a:gd name="connsiteX101" fmla="*/ 158081 w 867188"/>
                  <a:gd name="connsiteY101" fmla="*/ 228540 h 392041"/>
                  <a:gd name="connsiteX102" fmla="*/ 151758 w 867188"/>
                  <a:gd name="connsiteY102" fmla="*/ 220411 h 392041"/>
                  <a:gd name="connsiteX103" fmla="*/ 86719 w 867188"/>
                  <a:gd name="connsiteY103" fmla="*/ 181567 h 392041"/>
                  <a:gd name="connsiteX104" fmla="*/ 86719 w 867188"/>
                  <a:gd name="connsiteY104" fmla="*/ 140918 h 392041"/>
                  <a:gd name="connsiteX105" fmla="*/ 123755 w 867188"/>
                  <a:gd name="connsiteY105" fmla="*/ 158984 h 392041"/>
                  <a:gd name="connsiteX106" fmla="*/ 130078 w 867188"/>
                  <a:gd name="connsiteY106" fmla="*/ 160791 h 392041"/>
                  <a:gd name="connsiteX107" fmla="*/ 173438 w 867188"/>
                  <a:gd name="connsiteY107" fmla="*/ 160791 h 392041"/>
                  <a:gd name="connsiteX108" fmla="*/ 173438 w 867188"/>
                  <a:gd name="connsiteY108" fmla="*/ 279127 h 392041"/>
                  <a:gd name="connsiteX109" fmla="*/ 43359 w 867188"/>
                  <a:gd name="connsiteY109" fmla="*/ 272803 h 392041"/>
                  <a:gd name="connsiteX110" fmla="*/ 89429 w 867188"/>
                  <a:gd name="connsiteY110" fmla="*/ 288160 h 392041"/>
                  <a:gd name="connsiteX111" fmla="*/ 111108 w 867188"/>
                  <a:gd name="connsiteY111" fmla="*/ 363135 h 392041"/>
                  <a:gd name="connsiteX112" fmla="*/ 43359 w 867188"/>
                  <a:gd name="connsiteY112" fmla="*/ 363135 h 392041"/>
                  <a:gd name="connsiteX113" fmla="*/ 43359 w 867188"/>
                  <a:gd name="connsiteY113" fmla="*/ 272803 h 392041"/>
                  <a:gd name="connsiteX114" fmla="*/ 140918 w 867188"/>
                  <a:gd name="connsiteY114" fmla="*/ 363135 h 392041"/>
                  <a:gd name="connsiteX115" fmla="*/ 114722 w 867188"/>
                  <a:gd name="connsiteY115" fmla="*/ 272803 h 392041"/>
                  <a:gd name="connsiteX116" fmla="*/ 105689 w 867188"/>
                  <a:gd name="connsiteY116" fmla="*/ 262866 h 392041"/>
                  <a:gd name="connsiteX117" fmla="*/ 28906 w 867188"/>
                  <a:gd name="connsiteY117" fmla="*/ 237573 h 392041"/>
                  <a:gd name="connsiteX118" fmla="*/ 28906 w 867188"/>
                  <a:gd name="connsiteY118" fmla="*/ 74976 h 392041"/>
                  <a:gd name="connsiteX119" fmla="*/ 43359 w 867188"/>
                  <a:gd name="connsiteY119" fmla="*/ 60523 h 392041"/>
                  <a:gd name="connsiteX120" fmla="*/ 61426 w 867188"/>
                  <a:gd name="connsiteY120" fmla="*/ 70459 h 392041"/>
                  <a:gd name="connsiteX121" fmla="*/ 65039 w 867188"/>
                  <a:gd name="connsiteY121" fmla="*/ 73169 h 392041"/>
                  <a:gd name="connsiteX122" fmla="*/ 137305 w 867188"/>
                  <a:gd name="connsiteY122" fmla="*/ 116529 h 392041"/>
                  <a:gd name="connsiteX123" fmla="*/ 144531 w 867188"/>
                  <a:gd name="connsiteY123" fmla="*/ 118335 h 392041"/>
                  <a:gd name="connsiteX124" fmla="*/ 187891 w 867188"/>
                  <a:gd name="connsiteY124" fmla="*/ 118335 h 392041"/>
                  <a:gd name="connsiteX125" fmla="*/ 187891 w 867188"/>
                  <a:gd name="connsiteY125" fmla="*/ 132788 h 392041"/>
                  <a:gd name="connsiteX126" fmla="*/ 133691 w 867188"/>
                  <a:gd name="connsiteY126" fmla="*/ 132788 h 392041"/>
                  <a:gd name="connsiteX127" fmla="*/ 78589 w 867188"/>
                  <a:gd name="connsiteY127" fmla="*/ 105689 h 392041"/>
                  <a:gd name="connsiteX128" fmla="*/ 59619 w 867188"/>
                  <a:gd name="connsiteY128" fmla="*/ 112012 h 392041"/>
                  <a:gd name="connsiteX129" fmla="*/ 57813 w 867188"/>
                  <a:gd name="connsiteY129" fmla="*/ 118335 h 392041"/>
                  <a:gd name="connsiteX130" fmla="*/ 57813 w 867188"/>
                  <a:gd name="connsiteY130" fmla="*/ 190601 h 392041"/>
                  <a:gd name="connsiteX131" fmla="*/ 65039 w 867188"/>
                  <a:gd name="connsiteY131" fmla="*/ 203247 h 392041"/>
                  <a:gd name="connsiteX132" fmla="*/ 132788 w 867188"/>
                  <a:gd name="connsiteY132" fmla="*/ 243897 h 392041"/>
                  <a:gd name="connsiteX133" fmla="*/ 168921 w 867188"/>
                  <a:gd name="connsiteY133" fmla="*/ 364038 h 392041"/>
                  <a:gd name="connsiteX134" fmla="*/ 140918 w 867188"/>
                  <a:gd name="connsiteY134" fmla="*/ 364038 h 392041"/>
                  <a:gd name="connsiteX135" fmla="*/ 202344 w 867188"/>
                  <a:gd name="connsiteY135" fmla="*/ 363135 h 392041"/>
                  <a:gd name="connsiteX136" fmla="*/ 202344 w 867188"/>
                  <a:gd name="connsiteY136" fmla="*/ 218604 h 392041"/>
                  <a:gd name="connsiteX137" fmla="*/ 231250 w 867188"/>
                  <a:gd name="connsiteY137" fmla="*/ 218604 h 392041"/>
                  <a:gd name="connsiteX138" fmla="*/ 231250 w 867188"/>
                  <a:gd name="connsiteY138" fmla="*/ 363135 h 392041"/>
                  <a:gd name="connsiteX139" fmla="*/ 202344 w 867188"/>
                  <a:gd name="connsiteY139" fmla="*/ 363135 h 392041"/>
                  <a:gd name="connsiteX140" fmla="*/ 417335 w 867188"/>
                  <a:gd name="connsiteY140" fmla="*/ 363135 h 392041"/>
                  <a:gd name="connsiteX141" fmla="*/ 404688 w 867188"/>
                  <a:gd name="connsiteY141" fmla="*/ 260156 h 392041"/>
                  <a:gd name="connsiteX142" fmla="*/ 400171 w 867188"/>
                  <a:gd name="connsiteY142" fmla="*/ 252027 h 392041"/>
                  <a:gd name="connsiteX143" fmla="*/ 379395 w 867188"/>
                  <a:gd name="connsiteY143" fmla="*/ 231250 h 392041"/>
                  <a:gd name="connsiteX144" fmla="*/ 374878 w 867188"/>
                  <a:gd name="connsiteY144" fmla="*/ 221314 h 392041"/>
                  <a:gd name="connsiteX145" fmla="*/ 374878 w 867188"/>
                  <a:gd name="connsiteY145" fmla="*/ 218604 h 392041"/>
                  <a:gd name="connsiteX146" fmla="*/ 490503 w 867188"/>
                  <a:gd name="connsiteY146" fmla="*/ 218604 h 392041"/>
                  <a:gd name="connsiteX147" fmla="*/ 490503 w 867188"/>
                  <a:gd name="connsiteY147" fmla="*/ 221314 h 392041"/>
                  <a:gd name="connsiteX148" fmla="*/ 485987 w 867188"/>
                  <a:gd name="connsiteY148" fmla="*/ 231250 h 392041"/>
                  <a:gd name="connsiteX149" fmla="*/ 465211 w 867188"/>
                  <a:gd name="connsiteY149" fmla="*/ 252027 h 392041"/>
                  <a:gd name="connsiteX150" fmla="*/ 460694 w 867188"/>
                  <a:gd name="connsiteY150" fmla="*/ 260156 h 392041"/>
                  <a:gd name="connsiteX151" fmla="*/ 448048 w 867188"/>
                  <a:gd name="connsiteY151" fmla="*/ 363135 h 392041"/>
                  <a:gd name="connsiteX152" fmla="*/ 417335 w 867188"/>
                  <a:gd name="connsiteY152" fmla="*/ 363135 h 392041"/>
                  <a:gd name="connsiteX153" fmla="*/ 635938 w 867188"/>
                  <a:gd name="connsiteY153" fmla="*/ 363135 h 392041"/>
                  <a:gd name="connsiteX154" fmla="*/ 635938 w 867188"/>
                  <a:gd name="connsiteY154" fmla="*/ 218604 h 392041"/>
                  <a:gd name="connsiteX155" fmla="*/ 664845 w 867188"/>
                  <a:gd name="connsiteY155" fmla="*/ 218604 h 392041"/>
                  <a:gd name="connsiteX156" fmla="*/ 664845 w 867188"/>
                  <a:gd name="connsiteY156" fmla="*/ 363135 h 392041"/>
                  <a:gd name="connsiteX157" fmla="*/ 635938 w 867188"/>
                  <a:gd name="connsiteY157" fmla="*/ 363135 h 392041"/>
                  <a:gd name="connsiteX158" fmla="*/ 760597 w 867188"/>
                  <a:gd name="connsiteY158" fmla="*/ 363135 h 392041"/>
                  <a:gd name="connsiteX159" fmla="*/ 699171 w 867188"/>
                  <a:gd name="connsiteY159" fmla="*/ 252930 h 392041"/>
                  <a:gd name="connsiteX160" fmla="*/ 803053 w 867188"/>
                  <a:gd name="connsiteY160" fmla="*/ 187891 h 392041"/>
                  <a:gd name="connsiteX161" fmla="*/ 810279 w 867188"/>
                  <a:gd name="connsiteY161" fmla="*/ 175245 h 392041"/>
                  <a:gd name="connsiteX162" fmla="*/ 810279 w 867188"/>
                  <a:gd name="connsiteY162" fmla="*/ 117432 h 392041"/>
                  <a:gd name="connsiteX163" fmla="*/ 795826 w 867188"/>
                  <a:gd name="connsiteY163" fmla="*/ 102979 h 392041"/>
                  <a:gd name="connsiteX164" fmla="*/ 789503 w 867188"/>
                  <a:gd name="connsiteY164" fmla="*/ 104785 h 392041"/>
                  <a:gd name="connsiteX165" fmla="*/ 734400 w 867188"/>
                  <a:gd name="connsiteY165" fmla="*/ 131885 h 392041"/>
                  <a:gd name="connsiteX166" fmla="*/ 680201 w 867188"/>
                  <a:gd name="connsiteY166" fmla="*/ 131885 h 392041"/>
                  <a:gd name="connsiteX167" fmla="*/ 680201 w 867188"/>
                  <a:gd name="connsiteY167" fmla="*/ 117432 h 392041"/>
                  <a:gd name="connsiteX168" fmla="*/ 723561 w 867188"/>
                  <a:gd name="connsiteY168" fmla="*/ 117432 h 392041"/>
                  <a:gd name="connsiteX169" fmla="*/ 730787 w 867188"/>
                  <a:gd name="connsiteY169" fmla="*/ 115625 h 392041"/>
                  <a:gd name="connsiteX170" fmla="*/ 803053 w 867188"/>
                  <a:gd name="connsiteY170" fmla="*/ 72266 h 392041"/>
                  <a:gd name="connsiteX171" fmla="*/ 806666 w 867188"/>
                  <a:gd name="connsiteY171" fmla="*/ 69556 h 392041"/>
                  <a:gd name="connsiteX172" fmla="*/ 824732 w 867188"/>
                  <a:gd name="connsiteY172" fmla="*/ 59619 h 392041"/>
                  <a:gd name="connsiteX173" fmla="*/ 839186 w 867188"/>
                  <a:gd name="connsiteY173" fmla="*/ 74072 h 392041"/>
                  <a:gd name="connsiteX174" fmla="*/ 839186 w 867188"/>
                  <a:gd name="connsiteY174" fmla="*/ 208667 h 392041"/>
                  <a:gd name="connsiteX175" fmla="*/ 747047 w 867188"/>
                  <a:gd name="connsiteY175" fmla="*/ 248413 h 392041"/>
                  <a:gd name="connsiteX176" fmla="*/ 738917 w 867188"/>
                  <a:gd name="connsiteY176" fmla="*/ 265577 h 392041"/>
                  <a:gd name="connsiteX177" fmla="*/ 763307 w 867188"/>
                  <a:gd name="connsiteY177" fmla="*/ 363135 h 392041"/>
                  <a:gd name="connsiteX178" fmla="*/ 760597 w 867188"/>
                  <a:gd name="connsiteY178" fmla="*/ 363135 h 392041"/>
                  <a:gd name="connsiteX179" fmla="*/ 823829 w 867188"/>
                  <a:gd name="connsiteY179" fmla="*/ 363135 h 392041"/>
                  <a:gd name="connsiteX180" fmla="*/ 791310 w 867188"/>
                  <a:gd name="connsiteY180" fmla="*/ 363135 h 392041"/>
                  <a:gd name="connsiteX181" fmla="*/ 767823 w 867188"/>
                  <a:gd name="connsiteY181" fmla="*/ 270093 h 392041"/>
                  <a:gd name="connsiteX182" fmla="*/ 822926 w 867188"/>
                  <a:gd name="connsiteY182" fmla="*/ 246607 h 392041"/>
                  <a:gd name="connsiteX183" fmla="*/ 822926 w 867188"/>
                  <a:gd name="connsiteY183" fmla="*/ 363135 h 39204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</a:cxnLst>
                <a:rect l="l" t="t" r="r" b="b"/>
                <a:pathLst>
                  <a:path w="867188" h="392041">
                    <a:moveTo>
                      <a:pt x="823829" y="30713"/>
                    </a:moveTo>
                    <a:cubicBezTo>
                      <a:pt x="804860" y="30713"/>
                      <a:pt x="790406" y="43359"/>
                      <a:pt x="785890" y="47876"/>
                    </a:cubicBezTo>
                    <a:lnTo>
                      <a:pt x="719044" y="88525"/>
                    </a:lnTo>
                    <a:lnTo>
                      <a:pt x="664845" y="88525"/>
                    </a:lnTo>
                    <a:cubicBezTo>
                      <a:pt x="656715" y="88525"/>
                      <a:pt x="650391" y="94849"/>
                      <a:pt x="650391" y="102979"/>
                    </a:cubicBezTo>
                    <a:lnTo>
                      <a:pt x="650391" y="131885"/>
                    </a:lnTo>
                    <a:lnTo>
                      <a:pt x="619679" y="131885"/>
                    </a:lnTo>
                    <a:lnTo>
                      <a:pt x="607032" y="56909"/>
                    </a:lnTo>
                    <a:cubicBezTo>
                      <a:pt x="606129" y="48780"/>
                      <a:pt x="597999" y="43359"/>
                      <a:pt x="590772" y="45166"/>
                    </a:cubicBezTo>
                    <a:cubicBezTo>
                      <a:pt x="582642" y="46069"/>
                      <a:pt x="577222" y="54199"/>
                      <a:pt x="579029" y="61426"/>
                    </a:cubicBezTo>
                    <a:lnTo>
                      <a:pt x="590772" y="130982"/>
                    </a:lnTo>
                    <a:lnTo>
                      <a:pt x="548316" y="130982"/>
                    </a:lnTo>
                    <a:lnTo>
                      <a:pt x="537476" y="56909"/>
                    </a:lnTo>
                    <a:cubicBezTo>
                      <a:pt x="535670" y="42456"/>
                      <a:pt x="526636" y="30713"/>
                      <a:pt x="513990" y="24390"/>
                    </a:cubicBezTo>
                    <a:lnTo>
                      <a:pt x="469727" y="1807"/>
                    </a:lnTo>
                    <a:cubicBezTo>
                      <a:pt x="467920" y="903"/>
                      <a:pt x="465211" y="0"/>
                      <a:pt x="463404" y="0"/>
                    </a:cubicBezTo>
                    <a:lnTo>
                      <a:pt x="405591" y="0"/>
                    </a:lnTo>
                    <a:cubicBezTo>
                      <a:pt x="403785" y="0"/>
                      <a:pt x="401075" y="903"/>
                      <a:pt x="399268" y="1807"/>
                    </a:cubicBezTo>
                    <a:lnTo>
                      <a:pt x="355005" y="24390"/>
                    </a:lnTo>
                    <a:cubicBezTo>
                      <a:pt x="342359" y="30713"/>
                      <a:pt x="333326" y="43359"/>
                      <a:pt x="331519" y="56909"/>
                    </a:cubicBezTo>
                    <a:lnTo>
                      <a:pt x="320679" y="130982"/>
                    </a:lnTo>
                    <a:lnTo>
                      <a:pt x="278223" y="130982"/>
                    </a:lnTo>
                    <a:lnTo>
                      <a:pt x="289966" y="61426"/>
                    </a:lnTo>
                    <a:cubicBezTo>
                      <a:pt x="290870" y="53296"/>
                      <a:pt x="286353" y="46069"/>
                      <a:pt x="278223" y="45166"/>
                    </a:cubicBezTo>
                    <a:cubicBezTo>
                      <a:pt x="270093" y="44263"/>
                      <a:pt x="262867" y="48780"/>
                      <a:pt x="261963" y="56909"/>
                    </a:cubicBezTo>
                    <a:cubicBezTo>
                      <a:pt x="261963" y="56909"/>
                      <a:pt x="261963" y="56909"/>
                      <a:pt x="261963" y="56909"/>
                    </a:cubicBezTo>
                    <a:lnTo>
                      <a:pt x="249317" y="131885"/>
                    </a:lnTo>
                    <a:lnTo>
                      <a:pt x="216797" y="131885"/>
                    </a:lnTo>
                    <a:lnTo>
                      <a:pt x="216797" y="102979"/>
                    </a:lnTo>
                    <a:cubicBezTo>
                      <a:pt x="216797" y="94849"/>
                      <a:pt x="210474" y="88525"/>
                      <a:pt x="202344" y="88525"/>
                    </a:cubicBezTo>
                    <a:lnTo>
                      <a:pt x="148145" y="88525"/>
                    </a:lnTo>
                    <a:lnTo>
                      <a:pt x="81299" y="47876"/>
                    </a:lnTo>
                    <a:cubicBezTo>
                      <a:pt x="76782" y="43359"/>
                      <a:pt x="62329" y="30713"/>
                      <a:pt x="43359" y="30713"/>
                    </a:cubicBezTo>
                    <a:cubicBezTo>
                      <a:pt x="19873" y="30713"/>
                      <a:pt x="0" y="50586"/>
                      <a:pt x="0" y="74072"/>
                    </a:cubicBezTo>
                    <a:lnTo>
                      <a:pt x="0" y="247510"/>
                    </a:lnTo>
                    <a:cubicBezTo>
                      <a:pt x="0" y="253833"/>
                      <a:pt x="3613" y="259253"/>
                      <a:pt x="9937" y="261060"/>
                    </a:cubicBezTo>
                    <a:lnTo>
                      <a:pt x="14453" y="262866"/>
                    </a:lnTo>
                    <a:lnTo>
                      <a:pt x="14453" y="363135"/>
                    </a:lnTo>
                    <a:lnTo>
                      <a:pt x="0" y="363135"/>
                    </a:lnTo>
                    <a:lnTo>
                      <a:pt x="0" y="392042"/>
                    </a:lnTo>
                    <a:lnTo>
                      <a:pt x="867189" y="392042"/>
                    </a:lnTo>
                    <a:lnTo>
                      <a:pt x="867189" y="363135"/>
                    </a:lnTo>
                    <a:lnTo>
                      <a:pt x="852735" y="363135"/>
                    </a:lnTo>
                    <a:lnTo>
                      <a:pt x="852735" y="233960"/>
                    </a:lnTo>
                    <a:lnTo>
                      <a:pt x="858155" y="231250"/>
                    </a:lnTo>
                    <a:cubicBezTo>
                      <a:pt x="863575" y="228540"/>
                      <a:pt x="867189" y="224024"/>
                      <a:pt x="867189" y="217700"/>
                    </a:cubicBezTo>
                    <a:lnTo>
                      <a:pt x="867189" y="73169"/>
                    </a:lnTo>
                    <a:cubicBezTo>
                      <a:pt x="867189" y="50586"/>
                      <a:pt x="848219" y="30713"/>
                      <a:pt x="823829" y="30713"/>
                    </a:cubicBezTo>
                    <a:close/>
                    <a:moveTo>
                      <a:pt x="693751" y="303516"/>
                    </a:moveTo>
                    <a:lnTo>
                      <a:pt x="727174" y="363135"/>
                    </a:lnTo>
                    <a:lnTo>
                      <a:pt x="693751" y="363135"/>
                    </a:lnTo>
                    <a:lnTo>
                      <a:pt x="693751" y="303516"/>
                    </a:lnTo>
                    <a:close/>
                    <a:moveTo>
                      <a:pt x="693751" y="160791"/>
                    </a:moveTo>
                    <a:lnTo>
                      <a:pt x="737110" y="160791"/>
                    </a:lnTo>
                    <a:cubicBezTo>
                      <a:pt x="738917" y="160791"/>
                      <a:pt x="741627" y="159888"/>
                      <a:pt x="743433" y="158984"/>
                    </a:cubicBezTo>
                    <a:lnTo>
                      <a:pt x="780470" y="140918"/>
                    </a:lnTo>
                    <a:lnTo>
                      <a:pt x="780470" y="167114"/>
                    </a:lnTo>
                    <a:lnTo>
                      <a:pt x="693751" y="221314"/>
                    </a:lnTo>
                    <a:lnTo>
                      <a:pt x="693751" y="160791"/>
                    </a:lnTo>
                    <a:close/>
                    <a:moveTo>
                      <a:pt x="359522" y="62329"/>
                    </a:moveTo>
                    <a:cubicBezTo>
                      <a:pt x="360425" y="57813"/>
                      <a:pt x="363135" y="53296"/>
                      <a:pt x="367652" y="51489"/>
                    </a:cubicBezTo>
                    <a:lnTo>
                      <a:pt x="409205" y="30713"/>
                    </a:lnTo>
                    <a:lnTo>
                      <a:pt x="459791" y="30713"/>
                    </a:lnTo>
                    <a:lnTo>
                      <a:pt x="501343" y="51489"/>
                    </a:lnTo>
                    <a:cubicBezTo>
                      <a:pt x="505860" y="53296"/>
                      <a:pt x="508570" y="57813"/>
                      <a:pt x="509473" y="62329"/>
                    </a:cubicBezTo>
                    <a:lnTo>
                      <a:pt x="519410" y="131885"/>
                    </a:lnTo>
                    <a:lnTo>
                      <a:pt x="492310" y="131885"/>
                    </a:lnTo>
                    <a:lnTo>
                      <a:pt x="492310" y="74072"/>
                    </a:lnTo>
                    <a:cubicBezTo>
                      <a:pt x="492310" y="65942"/>
                      <a:pt x="485987" y="59619"/>
                      <a:pt x="477857" y="59619"/>
                    </a:cubicBezTo>
                    <a:lnTo>
                      <a:pt x="391138" y="59619"/>
                    </a:lnTo>
                    <a:cubicBezTo>
                      <a:pt x="383008" y="59619"/>
                      <a:pt x="376685" y="65942"/>
                      <a:pt x="376685" y="74072"/>
                    </a:cubicBezTo>
                    <a:lnTo>
                      <a:pt x="376685" y="131885"/>
                    </a:lnTo>
                    <a:lnTo>
                      <a:pt x="349586" y="131885"/>
                    </a:lnTo>
                    <a:lnTo>
                      <a:pt x="359522" y="62329"/>
                    </a:lnTo>
                    <a:close/>
                    <a:moveTo>
                      <a:pt x="462501" y="131885"/>
                    </a:moveTo>
                    <a:lnTo>
                      <a:pt x="404688" y="131885"/>
                    </a:lnTo>
                    <a:lnTo>
                      <a:pt x="404688" y="88525"/>
                    </a:lnTo>
                    <a:lnTo>
                      <a:pt x="462501" y="88525"/>
                    </a:lnTo>
                    <a:lnTo>
                      <a:pt x="462501" y="131885"/>
                    </a:lnTo>
                    <a:close/>
                    <a:moveTo>
                      <a:pt x="664845" y="160791"/>
                    </a:moveTo>
                    <a:lnTo>
                      <a:pt x="664845" y="189698"/>
                    </a:lnTo>
                    <a:lnTo>
                      <a:pt x="202344" y="189698"/>
                    </a:lnTo>
                    <a:lnTo>
                      <a:pt x="202344" y="160791"/>
                    </a:lnTo>
                    <a:lnTo>
                      <a:pt x="664845" y="160791"/>
                    </a:lnTo>
                    <a:close/>
                    <a:moveTo>
                      <a:pt x="520313" y="221314"/>
                    </a:moveTo>
                    <a:lnTo>
                      <a:pt x="520313" y="218604"/>
                    </a:lnTo>
                    <a:lnTo>
                      <a:pt x="607032" y="218604"/>
                    </a:lnTo>
                    <a:lnTo>
                      <a:pt x="607032" y="363135"/>
                    </a:lnTo>
                    <a:lnTo>
                      <a:pt x="478760" y="363135"/>
                    </a:lnTo>
                    <a:lnTo>
                      <a:pt x="490503" y="268287"/>
                    </a:lnTo>
                    <a:lnTo>
                      <a:pt x="507667" y="251123"/>
                    </a:lnTo>
                    <a:cubicBezTo>
                      <a:pt x="515797" y="243897"/>
                      <a:pt x="520313" y="233057"/>
                      <a:pt x="520313" y="221314"/>
                    </a:cubicBezTo>
                    <a:close/>
                    <a:moveTo>
                      <a:pt x="359522" y="252027"/>
                    </a:moveTo>
                    <a:lnTo>
                      <a:pt x="376685" y="269190"/>
                    </a:lnTo>
                    <a:lnTo>
                      <a:pt x="388428" y="364038"/>
                    </a:lnTo>
                    <a:lnTo>
                      <a:pt x="260156" y="364038"/>
                    </a:lnTo>
                    <a:lnTo>
                      <a:pt x="260156" y="219507"/>
                    </a:lnTo>
                    <a:lnTo>
                      <a:pt x="346875" y="219507"/>
                    </a:lnTo>
                    <a:lnTo>
                      <a:pt x="346875" y="222217"/>
                    </a:lnTo>
                    <a:cubicBezTo>
                      <a:pt x="346875" y="233057"/>
                      <a:pt x="351392" y="243897"/>
                      <a:pt x="359522" y="252027"/>
                    </a:cubicBezTo>
                    <a:close/>
                    <a:moveTo>
                      <a:pt x="173438" y="279127"/>
                    </a:moveTo>
                    <a:lnTo>
                      <a:pt x="158081" y="228540"/>
                    </a:lnTo>
                    <a:cubicBezTo>
                      <a:pt x="157178" y="224927"/>
                      <a:pt x="154468" y="222217"/>
                      <a:pt x="151758" y="220411"/>
                    </a:cubicBezTo>
                    <a:lnTo>
                      <a:pt x="86719" y="181567"/>
                    </a:lnTo>
                    <a:lnTo>
                      <a:pt x="86719" y="140918"/>
                    </a:lnTo>
                    <a:lnTo>
                      <a:pt x="123755" y="158984"/>
                    </a:lnTo>
                    <a:cubicBezTo>
                      <a:pt x="125562" y="159888"/>
                      <a:pt x="128272" y="160791"/>
                      <a:pt x="130078" y="160791"/>
                    </a:cubicBezTo>
                    <a:lnTo>
                      <a:pt x="173438" y="160791"/>
                    </a:lnTo>
                    <a:lnTo>
                      <a:pt x="173438" y="279127"/>
                    </a:lnTo>
                    <a:close/>
                    <a:moveTo>
                      <a:pt x="43359" y="272803"/>
                    </a:moveTo>
                    <a:lnTo>
                      <a:pt x="89429" y="288160"/>
                    </a:lnTo>
                    <a:lnTo>
                      <a:pt x="111108" y="363135"/>
                    </a:lnTo>
                    <a:lnTo>
                      <a:pt x="43359" y="363135"/>
                    </a:lnTo>
                    <a:lnTo>
                      <a:pt x="43359" y="272803"/>
                    </a:lnTo>
                    <a:close/>
                    <a:moveTo>
                      <a:pt x="140918" y="363135"/>
                    </a:moveTo>
                    <a:lnTo>
                      <a:pt x="114722" y="272803"/>
                    </a:lnTo>
                    <a:cubicBezTo>
                      <a:pt x="113819" y="268287"/>
                      <a:pt x="110205" y="264673"/>
                      <a:pt x="105689" y="262866"/>
                    </a:cubicBezTo>
                    <a:lnTo>
                      <a:pt x="28906" y="237573"/>
                    </a:lnTo>
                    <a:lnTo>
                      <a:pt x="28906" y="74976"/>
                    </a:lnTo>
                    <a:cubicBezTo>
                      <a:pt x="28906" y="66846"/>
                      <a:pt x="35229" y="60523"/>
                      <a:pt x="43359" y="60523"/>
                    </a:cubicBezTo>
                    <a:cubicBezTo>
                      <a:pt x="50586" y="60523"/>
                      <a:pt x="59619" y="67749"/>
                      <a:pt x="61426" y="70459"/>
                    </a:cubicBezTo>
                    <a:cubicBezTo>
                      <a:pt x="62329" y="71363"/>
                      <a:pt x="63233" y="72266"/>
                      <a:pt x="65039" y="73169"/>
                    </a:cubicBezTo>
                    <a:lnTo>
                      <a:pt x="137305" y="116529"/>
                    </a:lnTo>
                    <a:cubicBezTo>
                      <a:pt x="139111" y="117432"/>
                      <a:pt x="141822" y="118335"/>
                      <a:pt x="144531" y="118335"/>
                    </a:cubicBezTo>
                    <a:lnTo>
                      <a:pt x="187891" y="118335"/>
                    </a:lnTo>
                    <a:lnTo>
                      <a:pt x="187891" y="132788"/>
                    </a:lnTo>
                    <a:lnTo>
                      <a:pt x="133691" y="132788"/>
                    </a:lnTo>
                    <a:lnTo>
                      <a:pt x="78589" y="105689"/>
                    </a:lnTo>
                    <a:cubicBezTo>
                      <a:pt x="71362" y="102075"/>
                      <a:pt x="62329" y="104785"/>
                      <a:pt x="59619" y="112012"/>
                    </a:cubicBezTo>
                    <a:cubicBezTo>
                      <a:pt x="58716" y="113818"/>
                      <a:pt x="57813" y="116529"/>
                      <a:pt x="57813" y="118335"/>
                    </a:cubicBezTo>
                    <a:lnTo>
                      <a:pt x="57813" y="190601"/>
                    </a:lnTo>
                    <a:cubicBezTo>
                      <a:pt x="57813" y="196021"/>
                      <a:pt x="60523" y="200537"/>
                      <a:pt x="65039" y="203247"/>
                    </a:cubicBezTo>
                    <a:lnTo>
                      <a:pt x="132788" y="243897"/>
                    </a:lnTo>
                    <a:lnTo>
                      <a:pt x="168921" y="364038"/>
                    </a:lnTo>
                    <a:lnTo>
                      <a:pt x="140918" y="364038"/>
                    </a:lnTo>
                    <a:close/>
                    <a:moveTo>
                      <a:pt x="202344" y="363135"/>
                    </a:moveTo>
                    <a:lnTo>
                      <a:pt x="202344" y="218604"/>
                    </a:lnTo>
                    <a:lnTo>
                      <a:pt x="231250" y="218604"/>
                    </a:lnTo>
                    <a:lnTo>
                      <a:pt x="231250" y="363135"/>
                    </a:lnTo>
                    <a:lnTo>
                      <a:pt x="202344" y="363135"/>
                    </a:lnTo>
                    <a:close/>
                    <a:moveTo>
                      <a:pt x="417335" y="363135"/>
                    </a:moveTo>
                    <a:lnTo>
                      <a:pt x="404688" y="260156"/>
                    </a:lnTo>
                    <a:cubicBezTo>
                      <a:pt x="404688" y="256544"/>
                      <a:pt x="402881" y="253833"/>
                      <a:pt x="400171" y="252027"/>
                    </a:cubicBezTo>
                    <a:lnTo>
                      <a:pt x="379395" y="231250"/>
                    </a:lnTo>
                    <a:cubicBezTo>
                      <a:pt x="376685" y="228540"/>
                      <a:pt x="374878" y="224927"/>
                      <a:pt x="374878" y="221314"/>
                    </a:cubicBezTo>
                    <a:lnTo>
                      <a:pt x="374878" y="218604"/>
                    </a:lnTo>
                    <a:lnTo>
                      <a:pt x="490503" y="218604"/>
                    </a:lnTo>
                    <a:lnTo>
                      <a:pt x="490503" y="221314"/>
                    </a:lnTo>
                    <a:cubicBezTo>
                      <a:pt x="490503" y="224927"/>
                      <a:pt x="488697" y="228540"/>
                      <a:pt x="485987" y="231250"/>
                    </a:cubicBezTo>
                    <a:lnTo>
                      <a:pt x="465211" y="252027"/>
                    </a:lnTo>
                    <a:cubicBezTo>
                      <a:pt x="462501" y="254737"/>
                      <a:pt x="461597" y="257447"/>
                      <a:pt x="460694" y="260156"/>
                    </a:cubicBezTo>
                    <a:lnTo>
                      <a:pt x="448048" y="363135"/>
                    </a:lnTo>
                    <a:lnTo>
                      <a:pt x="417335" y="363135"/>
                    </a:lnTo>
                    <a:close/>
                    <a:moveTo>
                      <a:pt x="635938" y="363135"/>
                    </a:moveTo>
                    <a:lnTo>
                      <a:pt x="635938" y="218604"/>
                    </a:lnTo>
                    <a:lnTo>
                      <a:pt x="664845" y="218604"/>
                    </a:lnTo>
                    <a:lnTo>
                      <a:pt x="664845" y="363135"/>
                    </a:lnTo>
                    <a:lnTo>
                      <a:pt x="635938" y="363135"/>
                    </a:lnTo>
                    <a:close/>
                    <a:moveTo>
                      <a:pt x="760597" y="363135"/>
                    </a:moveTo>
                    <a:lnTo>
                      <a:pt x="699171" y="252930"/>
                    </a:lnTo>
                    <a:lnTo>
                      <a:pt x="803053" y="187891"/>
                    </a:lnTo>
                    <a:cubicBezTo>
                      <a:pt x="807569" y="185181"/>
                      <a:pt x="810279" y="180664"/>
                      <a:pt x="810279" y="175245"/>
                    </a:cubicBezTo>
                    <a:lnTo>
                      <a:pt x="810279" y="117432"/>
                    </a:lnTo>
                    <a:cubicBezTo>
                      <a:pt x="810279" y="109302"/>
                      <a:pt x="803956" y="102979"/>
                      <a:pt x="795826" y="102979"/>
                    </a:cubicBezTo>
                    <a:cubicBezTo>
                      <a:pt x="794020" y="102979"/>
                      <a:pt x="791310" y="103882"/>
                      <a:pt x="789503" y="104785"/>
                    </a:cubicBezTo>
                    <a:lnTo>
                      <a:pt x="734400" y="131885"/>
                    </a:lnTo>
                    <a:lnTo>
                      <a:pt x="680201" y="131885"/>
                    </a:lnTo>
                    <a:lnTo>
                      <a:pt x="680201" y="117432"/>
                    </a:lnTo>
                    <a:lnTo>
                      <a:pt x="723561" y="117432"/>
                    </a:lnTo>
                    <a:cubicBezTo>
                      <a:pt x="726270" y="117432"/>
                      <a:pt x="728981" y="116529"/>
                      <a:pt x="730787" y="115625"/>
                    </a:cubicBezTo>
                    <a:lnTo>
                      <a:pt x="803053" y="72266"/>
                    </a:lnTo>
                    <a:cubicBezTo>
                      <a:pt x="803956" y="71363"/>
                      <a:pt x="805763" y="70459"/>
                      <a:pt x="806666" y="69556"/>
                    </a:cubicBezTo>
                    <a:cubicBezTo>
                      <a:pt x="808473" y="67749"/>
                      <a:pt x="816603" y="59619"/>
                      <a:pt x="824732" y="59619"/>
                    </a:cubicBezTo>
                    <a:cubicBezTo>
                      <a:pt x="832863" y="59619"/>
                      <a:pt x="839186" y="65942"/>
                      <a:pt x="839186" y="74072"/>
                    </a:cubicBezTo>
                    <a:lnTo>
                      <a:pt x="839186" y="208667"/>
                    </a:lnTo>
                    <a:lnTo>
                      <a:pt x="747047" y="248413"/>
                    </a:lnTo>
                    <a:cubicBezTo>
                      <a:pt x="740724" y="251123"/>
                      <a:pt x="737110" y="258350"/>
                      <a:pt x="738917" y="265577"/>
                    </a:cubicBezTo>
                    <a:lnTo>
                      <a:pt x="763307" y="363135"/>
                    </a:lnTo>
                    <a:lnTo>
                      <a:pt x="760597" y="363135"/>
                    </a:lnTo>
                    <a:close/>
                    <a:moveTo>
                      <a:pt x="823829" y="363135"/>
                    </a:moveTo>
                    <a:lnTo>
                      <a:pt x="791310" y="363135"/>
                    </a:lnTo>
                    <a:lnTo>
                      <a:pt x="767823" y="270093"/>
                    </a:lnTo>
                    <a:lnTo>
                      <a:pt x="822926" y="246607"/>
                    </a:lnTo>
                    <a:lnTo>
                      <a:pt x="822926" y="363135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A7335236-37EA-92BC-3E37-E1B1BE0E5B37}"/>
                  </a:ext>
                </a:extLst>
              </p:cNvPr>
              <p:cNvSpPr/>
              <p:nvPr/>
            </p:nvSpPr>
            <p:spPr>
              <a:xfrm>
                <a:off x="6080571" y="3887743"/>
                <a:ext cx="332422" cy="288861"/>
              </a:xfrm>
              <a:custGeom>
                <a:avLst/>
                <a:gdLst>
                  <a:gd name="connsiteX0" fmla="*/ 28906 w 332422"/>
                  <a:gd name="connsiteY0" fmla="*/ 170727 h 288861"/>
                  <a:gd name="connsiteX1" fmla="*/ 28906 w 332422"/>
                  <a:gd name="connsiteY1" fmla="*/ 216797 h 288861"/>
                  <a:gd name="connsiteX2" fmla="*/ 43359 w 332422"/>
                  <a:gd name="connsiteY2" fmla="*/ 231250 h 288861"/>
                  <a:gd name="connsiteX3" fmla="*/ 51489 w 332422"/>
                  <a:gd name="connsiteY3" fmla="*/ 228540 h 288861"/>
                  <a:gd name="connsiteX4" fmla="*/ 102075 w 332422"/>
                  <a:gd name="connsiteY4" fmla="*/ 195117 h 288861"/>
                  <a:gd name="connsiteX5" fmla="*/ 144531 w 332422"/>
                  <a:gd name="connsiteY5" fmla="*/ 231250 h 288861"/>
                  <a:gd name="connsiteX6" fmla="*/ 197827 w 332422"/>
                  <a:gd name="connsiteY6" fmla="*/ 231250 h 288861"/>
                  <a:gd name="connsiteX7" fmla="*/ 280933 w 332422"/>
                  <a:gd name="connsiteY7" fmla="*/ 286352 h 288861"/>
                  <a:gd name="connsiteX8" fmla="*/ 300806 w 332422"/>
                  <a:gd name="connsiteY8" fmla="*/ 282740 h 288861"/>
                  <a:gd name="connsiteX9" fmla="*/ 303516 w 332422"/>
                  <a:gd name="connsiteY9" fmla="*/ 274609 h 288861"/>
                  <a:gd name="connsiteX10" fmla="*/ 303516 w 332422"/>
                  <a:gd name="connsiteY10" fmla="*/ 228540 h 288861"/>
                  <a:gd name="connsiteX11" fmla="*/ 332422 w 332422"/>
                  <a:gd name="connsiteY11" fmla="*/ 187891 h 288861"/>
                  <a:gd name="connsiteX12" fmla="*/ 332422 w 332422"/>
                  <a:gd name="connsiteY12" fmla="*/ 101172 h 288861"/>
                  <a:gd name="connsiteX13" fmla="*/ 289063 w 332422"/>
                  <a:gd name="connsiteY13" fmla="*/ 57812 h 288861"/>
                  <a:gd name="connsiteX14" fmla="*/ 231250 w 332422"/>
                  <a:gd name="connsiteY14" fmla="*/ 57812 h 288861"/>
                  <a:gd name="connsiteX15" fmla="*/ 231250 w 332422"/>
                  <a:gd name="connsiteY15" fmla="*/ 43359 h 288861"/>
                  <a:gd name="connsiteX16" fmla="*/ 187891 w 332422"/>
                  <a:gd name="connsiteY16" fmla="*/ 0 h 288861"/>
                  <a:gd name="connsiteX17" fmla="*/ 43359 w 332422"/>
                  <a:gd name="connsiteY17" fmla="*/ 0 h 288861"/>
                  <a:gd name="connsiteX18" fmla="*/ 0 w 332422"/>
                  <a:gd name="connsiteY18" fmla="*/ 43359 h 288861"/>
                  <a:gd name="connsiteX19" fmla="*/ 0 w 332422"/>
                  <a:gd name="connsiteY19" fmla="*/ 130078 h 288861"/>
                  <a:gd name="connsiteX20" fmla="*/ 28906 w 332422"/>
                  <a:gd name="connsiteY20" fmla="*/ 170727 h 288861"/>
                  <a:gd name="connsiteX21" fmla="*/ 289063 w 332422"/>
                  <a:gd name="connsiteY21" fmla="*/ 86719 h 288861"/>
                  <a:gd name="connsiteX22" fmla="*/ 303516 w 332422"/>
                  <a:gd name="connsiteY22" fmla="*/ 101172 h 288861"/>
                  <a:gd name="connsiteX23" fmla="*/ 303516 w 332422"/>
                  <a:gd name="connsiteY23" fmla="*/ 187891 h 288861"/>
                  <a:gd name="connsiteX24" fmla="*/ 289063 w 332422"/>
                  <a:gd name="connsiteY24" fmla="*/ 202344 h 288861"/>
                  <a:gd name="connsiteX25" fmla="*/ 274610 w 332422"/>
                  <a:gd name="connsiteY25" fmla="*/ 216797 h 288861"/>
                  <a:gd name="connsiteX26" fmla="*/ 274610 w 332422"/>
                  <a:gd name="connsiteY26" fmla="*/ 247510 h 288861"/>
                  <a:gd name="connsiteX27" fmla="*/ 210474 w 332422"/>
                  <a:gd name="connsiteY27" fmla="*/ 205054 h 288861"/>
                  <a:gd name="connsiteX28" fmla="*/ 202344 w 332422"/>
                  <a:gd name="connsiteY28" fmla="*/ 202344 h 288861"/>
                  <a:gd name="connsiteX29" fmla="*/ 144531 w 332422"/>
                  <a:gd name="connsiteY29" fmla="*/ 202344 h 288861"/>
                  <a:gd name="connsiteX30" fmla="*/ 130078 w 332422"/>
                  <a:gd name="connsiteY30" fmla="*/ 187891 h 288861"/>
                  <a:gd name="connsiteX31" fmla="*/ 130078 w 332422"/>
                  <a:gd name="connsiteY31" fmla="*/ 176148 h 288861"/>
                  <a:gd name="connsiteX32" fmla="*/ 134595 w 332422"/>
                  <a:gd name="connsiteY32" fmla="*/ 173437 h 288861"/>
                  <a:gd name="connsiteX33" fmla="*/ 187891 w 332422"/>
                  <a:gd name="connsiteY33" fmla="*/ 173437 h 288861"/>
                  <a:gd name="connsiteX34" fmla="*/ 231250 w 332422"/>
                  <a:gd name="connsiteY34" fmla="*/ 130078 h 288861"/>
                  <a:gd name="connsiteX35" fmla="*/ 231250 w 332422"/>
                  <a:gd name="connsiteY35" fmla="*/ 86719 h 288861"/>
                  <a:gd name="connsiteX36" fmla="*/ 289063 w 332422"/>
                  <a:gd name="connsiteY36" fmla="*/ 86719 h 288861"/>
                  <a:gd name="connsiteX37" fmla="*/ 130078 w 332422"/>
                  <a:gd name="connsiteY37" fmla="*/ 144531 h 288861"/>
                  <a:gd name="connsiteX38" fmla="*/ 130078 w 332422"/>
                  <a:gd name="connsiteY38" fmla="*/ 101172 h 288861"/>
                  <a:gd name="connsiteX39" fmla="*/ 144531 w 332422"/>
                  <a:gd name="connsiteY39" fmla="*/ 86719 h 288861"/>
                  <a:gd name="connsiteX40" fmla="*/ 202344 w 332422"/>
                  <a:gd name="connsiteY40" fmla="*/ 86719 h 288861"/>
                  <a:gd name="connsiteX41" fmla="*/ 202344 w 332422"/>
                  <a:gd name="connsiteY41" fmla="*/ 130078 h 288861"/>
                  <a:gd name="connsiteX42" fmla="*/ 187891 w 332422"/>
                  <a:gd name="connsiteY42" fmla="*/ 144531 h 288861"/>
                  <a:gd name="connsiteX43" fmla="*/ 130078 w 332422"/>
                  <a:gd name="connsiteY43" fmla="*/ 144531 h 288861"/>
                  <a:gd name="connsiteX44" fmla="*/ 28906 w 332422"/>
                  <a:gd name="connsiteY44" fmla="*/ 43359 h 288861"/>
                  <a:gd name="connsiteX45" fmla="*/ 43359 w 332422"/>
                  <a:gd name="connsiteY45" fmla="*/ 28906 h 288861"/>
                  <a:gd name="connsiteX46" fmla="*/ 187891 w 332422"/>
                  <a:gd name="connsiteY46" fmla="*/ 28906 h 288861"/>
                  <a:gd name="connsiteX47" fmla="*/ 202344 w 332422"/>
                  <a:gd name="connsiteY47" fmla="*/ 43359 h 288861"/>
                  <a:gd name="connsiteX48" fmla="*/ 202344 w 332422"/>
                  <a:gd name="connsiteY48" fmla="*/ 57812 h 288861"/>
                  <a:gd name="connsiteX49" fmla="*/ 144531 w 332422"/>
                  <a:gd name="connsiteY49" fmla="*/ 57812 h 288861"/>
                  <a:gd name="connsiteX50" fmla="*/ 101172 w 332422"/>
                  <a:gd name="connsiteY50" fmla="*/ 101172 h 288861"/>
                  <a:gd name="connsiteX51" fmla="*/ 101172 w 332422"/>
                  <a:gd name="connsiteY51" fmla="*/ 160791 h 288861"/>
                  <a:gd name="connsiteX52" fmla="*/ 57813 w 332422"/>
                  <a:gd name="connsiteY52" fmla="*/ 189698 h 288861"/>
                  <a:gd name="connsiteX53" fmla="*/ 57813 w 332422"/>
                  <a:gd name="connsiteY53" fmla="*/ 158984 h 288861"/>
                  <a:gd name="connsiteX54" fmla="*/ 43359 w 332422"/>
                  <a:gd name="connsiteY54" fmla="*/ 144531 h 288861"/>
                  <a:gd name="connsiteX55" fmla="*/ 28906 w 332422"/>
                  <a:gd name="connsiteY55" fmla="*/ 130078 h 288861"/>
                  <a:gd name="connsiteX56" fmla="*/ 28906 w 332422"/>
                  <a:gd name="connsiteY56" fmla="*/ 43359 h 288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</a:cxnLst>
                <a:rect l="l" t="t" r="r" b="b"/>
                <a:pathLst>
                  <a:path w="332422" h="288861">
                    <a:moveTo>
                      <a:pt x="28906" y="170727"/>
                    </a:moveTo>
                    <a:lnTo>
                      <a:pt x="28906" y="216797"/>
                    </a:lnTo>
                    <a:cubicBezTo>
                      <a:pt x="28906" y="224927"/>
                      <a:pt x="35229" y="231250"/>
                      <a:pt x="43359" y="231250"/>
                    </a:cubicBezTo>
                    <a:cubicBezTo>
                      <a:pt x="46069" y="231250"/>
                      <a:pt x="48779" y="230347"/>
                      <a:pt x="51489" y="228540"/>
                    </a:cubicBezTo>
                    <a:lnTo>
                      <a:pt x="102075" y="195117"/>
                    </a:lnTo>
                    <a:cubicBezTo>
                      <a:pt x="105688" y="215894"/>
                      <a:pt x="123755" y="231250"/>
                      <a:pt x="144531" y="231250"/>
                    </a:cubicBezTo>
                    <a:lnTo>
                      <a:pt x="197827" y="231250"/>
                    </a:lnTo>
                    <a:lnTo>
                      <a:pt x="280933" y="286352"/>
                    </a:lnTo>
                    <a:cubicBezTo>
                      <a:pt x="287256" y="290869"/>
                      <a:pt x="296289" y="289063"/>
                      <a:pt x="300806" y="282740"/>
                    </a:cubicBezTo>
                    <a:cubicBezTo>
                      <a:pt x="302613" y="280030"/>
                      <a:pt x="303516" y="277319"/>
                      <a:pt x="303516" y="274609"/>
                    </a:cubicBezTo>
                    <a:lnTo>
                      <a:pt x="303516" y="228540"/>
                    </a:lnTo>
                    <a:cubicBezTo>
                      <a:pt x="320679" y="222217"/>
                      <a:pt x="332422" y="205957"/>
                      <a:pt x="332422" y="187891"/>
                    </a:cubicBezTo>
                    <a:lnTo>
                      <a:pt x="332422" y="101172"/>
                    </a:lnTo>
                    <a:cubicBezTo>
                      <a:pt x="332422" y="77685"/>
                      <a:pt x="312549" y="57812"/>
                      <a:pt x="289063" y="57812"/>
                    </a:cubicBezTo>
                    <a:lnTo>
                      <a:pt x="231250" y="57812"/>
                    </a:lnTo>
                    <a:lnTo>
                      <a:pt x="231250" y="43359"/>
                    </a:lnTo>
                    <a:cubicBezTo>
                      <a:pt x="231250" y="19873"/>
                      <a:pt x="211377" y="0"/>
                      <a:pt x="187891" y="0"/>
                    </a:cubicBezTo>
                    <a:lnTo>
                      <a:pt x="43359" y="0"/>
                    </a:lnTo>
                    <a:cubicBezTo>
                      <a:pt x="19873" y="0"/>
                      <a:pt x="0" y="19873"/>
                      <a:pt x="0" y="43359"/>
                    </a:cubicBezTo>
                    <a:lnTo>
                      <a:pt x="0" y="130078"/>
                    </a:lnTo>
                    <a:cubicBezTo>
                      <a:pt x="0" y="148144"/>
                      <a:pt x="11743" y="165308"/>
                      <a:pt x="28906" y="170727"/>
                    </a:cubicBezTo>
                    <a:close/>
                    <a:moveTo>
                      <a:pt x="289063" y="86719"/>
                    </a:moveTo>
                    <a:cubicBezTo>
                      <a:pt x="297193" y="86719"/>
                      <a:pt x="303516" y="93042"/>
                      <a:pt x="303516" y="101172"/>
                    </a:cubicBezTo>
                    <a:lnTo>
                      <a:pt x="303516" y="187891"/>
                    </a:lnTo>
                    <a:cubicBezTo>
                      <a:pt x="303516" y="196020"/>
                      <a:pt x="297193" y="202344"/>
                      <a:pt x="289063" y="202344"/>
                    </a:cubicBezTo>
                    <a:cubicBezTo>
                      <a:pt x="280933" y="202344"/>
                      <a:pt x="274610" y="208667"/>
                      <a:pt x="274610" y="216797"/>
                    </a:cubicBezTo>
                    <a:lnTo>
                      <a:pt x="274610" y="247510"/>
                    </a:lnTo>
                    <a:lnTo>
                      <a:pt x="210474" y="205054"/>
                    </a:lnTo>
                    <a:cubicBezTo>
                      <a:pt x="207764" y="203247"/>
                      <a:pt x="205054" y="202344"/>
                      <a:pt x="202344" y="202344"/>
                    </a:cubicBezTo>
                    <a:lnTo>
                      <a:pt x="144531" y="202344"/>
                    </a:lnTo>
                    <a:cubicBezTo>
                      <a:pt x="136402" y="202344"/>
                      <a:pt x="130078" y="196020"/>
                      <a:pt x="130078" y="187891"/>
                    </a:cubicBezTo>
                    <a:lnTo>
                      <a:pt x="130078" y="176148"/>
                    </a:lnTo>
                    <a:lnTo>
                      <a:pt x="134595" y="173437"/>
                    </a:lnTo>
                    <a:lnTo>
                      <a:pt x="187891" y="173437"/>
                    </a:lnTo>
                    <a:cubicBezTo>
                      <a:pt x="211377" y="173437"/>
                      <a:pt x="231250" y="153565"/>
                      <a:pt x="231250" y="130078"/>
                    </a:cubicBezTo>
                    <a:lnTo>
                      <a:pt x="231250" y="86719"/>
                    </a:lnTo>
                    <a:lnTo>
                      <a:pt x="289063" y="86719"/>
                    </a:lnTo>
                    <a:close/>
                    <a:moveTo>
                      <a:pt x="130078" y="144531"/>
                    </a:moveTo>
                    <a:lnTo>
                      <a:pt x="130078" y="101172"/>
                    </a:lnTo>
                    <a:cubicBezTo>
                      <a:pt x="130078" y="93042"/>
                      <a:pt x="136402" y="86719"/>
                      <a:pt x="144531" y="86719"/>
                    </a:cubicBezTo>
                    <a:lnTo>
                      <a:pt x="202344" y="86719"/>
                    </a:lnTo>
                    <a:lnTo>
                      <a:pt x="202344" y="130078"/>
                    </a:lnTo>
                    <a:cubicBezTo>
                      <a:pt x="202344" y="138208"/>
                      <a:pt x="196021" y="144531"/>
                      <a:pt x="187891" y="144531"/>
                    </a:cubicBezTo>
                    <a:lnTo>
                      <a:pt x="130078" y="144531"/>
                    </a:lnTo>
                    <a:close/>
                    <a:moveTo>
                      <a:pt x="28906" y="43359"/>
                    </a:moveTo>
                    <a:cubicBezTo>
                      <a:pt x="28906" y="35229"/>
                      <a:pt x="35229" y="28906"/>
                      <a:pt x="43359" y="28906"/>
                    </a:cubicBezTo>
                    <a:lnTo>
                      <a:pt x="187891" y="28906"/>
                    </a:lnTo>
                    <a:cubicBezTo>
                      <a:pt x="196021" y="28906"/>
                      <a:pt x="202344" y="35229"/>
                      <a:pt x="202344" y="43359"/>
                    </a:cubicBezTo>
                    <a:lnTo>
                      <a:pt x="202344" y="57812"/>
                    </a:lnTo>
                    <a:lnTo>
                      <a:pt x="144531" y="57812"/>
                    </a:lnTo>
                    <a:cubicBezTo>
                      <a:pt x="121045" y="57812"/>
                      <a:pt x="101172" y="77685"/>
                      <a:pt x="101172" y="101172"/>
                    </a:cubicBezTo>
                    <a:lnTo>
                      <a:pt x="101172" y="160791"/>
                    </a:lnTo>
                    <a:lnTo>
                      <a:pt x="57813" y="189698"/>
                    </a:lnTo>
                    <a:lnTo>
                      <a:pt x="57813" y="158984"/>
                    </a:lnTo>
                    <a:cubicBezTo>
                      <a:pt x="57813" y="150854"/>
                      <a:pt x="51489" y="144531"/>
                      <a:pt x="43359" y="144531"/>
                    </a:cubicBezTo>
                    <a:cubicBezTo>
                      <a:pt x="35229" y="144531"/>
                      <a:pt x="28906" y="138208"/>
                      <a:pt x="28906" y="130078"/>
                    </a:cubicBezTo>
                    <a:lnTo>
                      <a:pt x="28906" y="43359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7A604A90-60CA-3514-7D65-7AC1DC0E77B2}"/>
                  </a:ext>
                </a:extLst>
              </p:cNvPr>
              <p:cNvSpPr/>
              <p:nvPr/>
            </p:nvSpPr>
            <p:spPr>
              <a:xfrm>
                <a:off x="5661430" y="3931102"/>
                <a:ext cx="260156" cy="231250"/>
              </a:xfrm>
              <a:custGeom>
                <a:avLst/>
                <a:gdLst>
                  <a:gd name="connsiteX0" fmla="*/ 43359 w 260156"/>
                  <a:gd name="connsiteY0" fmla="*/ 173438 h 231250"/>
                  <a:gd name="connsiteX1" fmla="*/ 43359 w 260156"/>
                  <a:gd name="connsiteY1" fmla="*/ 216797 h 231250"/>
                  <a:gd name="connsiteX2" fmla="*/ 57813 w 260156"/>
                  <a:gd name="connsiteY2" fmla="*/ 231250 h 231250"/>
                  <a:gd name="connsiteX3" fmla="*/ 65942 w 260156"/>
                  <a:gd name="connsiteY3" fmla="*/ 228540 h 231250"/>
                  <a:gd name="connsiteX4" fmla="*/ 149048 w 260156"/>
                  <a:gd name="connsiteY4" fmla="*/ 173438 h 231250"/>
                  <a:gd name="connsiteX5" fmla="*/ 216797 w 260156"/>
                  <a:gd name="connsiteY5" fmla="*/ 173438 h 231250"/>
                  <a:gd name="connsiteX6" fmla="*/ 260156 w 260156"/>
                  <a:gd name="connsiteY6" fmla="*/ 130078 h 231250"/>
                  <a:gd name="connsiteX7" fmla="*/ 260156 w 260156"/>
                  <a:gd name="connsiteY7" fmla="*/ 43359 h 231250"/>
                  <a:gd name="connsiteX8" fmla="*/ 216797 w 260156"/>
                  <a:gd name="connsiteY8" fmla="*/ 0 h 231250"/>
                  <a:gd name="connsiteX9" fmla="*/ 43359 w 260156"/>
                  <a:gd name="connsiteY9" fmla="*/ 0 h 231250"/>
                  <a:gd name="connsiteX10" fmla="*/ 0 w 260156"/>
                  <a:gd name="connsiteY10" fmla="*/ 43359 h 231250"/>
                  <a:gd name="connsiteX11" fmla="*/ 0 w 260156"/>
                  <a:gd name="connsiteY11" fmla="*/ 130078 h 231250"/>
                  <a:gd name="connsiteX12" fmla="*/ 43359 w 260156"/>
                  <a:gd name="connsiteY12" fmla="*/ 173438 h 231250"/>
                  <a:gd name="connsiteX13" fmla="*/ 28906 w 260156"/>
                  <a:gd name="connsiteY13" fmla="*/ 43359 h 231250"/>
                  <a:gd name="connsiteX14" fmla="*/ 43359 w 260156"/>
                  <a:gd name="connsiteY14" fmla="*/ 28906 h 231250"/>
                  <a:gd name="connsiteX15" fmla="*/ 216797 w 260156"/>
                  <a:gd name="connsiteY15" fmla="*/ 28906 h 231250"/>
                  <a:gd name="connsiteX16" fmla="*/ 231250 w 260156"/>
                  <a:gd name="connsiteY16" fmla="*/ 43359 h 231250"/>
                  <a:gd name="connsiteX17" fmla="*/ 231250 w 260156"/>
                  <a:gd name="connsiteY17" fmla="*/ 130078 h 231250"/>
                  <a:gd name="connsiteX18" fmla="*/ 216797 w 260156"/>
                  <a:gd name="connsiteY18" fmla="*/ 144531 h 231250"/>
                  <a:gd name="connsiteX19" fmla="*/ 144531 w 260156"/>
                  <a:gd name="connsiteY19" fmla="*/ 144531 h 231250"/>
                  <a:gd name="connsiteX20" fmla="*/ 136401 w 260156"/>
                  <a:gd name="connsiteY20" fmla="*/ 147241 h 231250"/>
                  <a:gd name="connsiteX21" fmla="*/ 72266 w 260156"/>
                  <a:gd name="connsiteY21" fmla="*/ 189698 h 231250"/>
                  <a:gd name="connsiteX22" fmla="*/ 72266 w 260156"/>
                  <a:gd name="connsiteY22" fmla="*/ 158984 h 231250"/>
                  <a:gd name="connsiteX23" fmla="*/ 57813 w 260156"/>
                  <a:gd name="connsiteY23" fmla="*/ 144531 h 231250"/>
                  <a:gd name="connsiteX24" fmla="*/ 43359 w 260156"/>
                  <a:gd name="connsiteY24" fmla="*/ 144531 h 231250"/>
                  <a:gd name="connsiteX25" fmla="*/ 28906 w 260156"/>
                  <a:gd name="connsiteY25" fmla="*/ 130078 h 231250"/>
                  <a:gd name="connsiteX26" fmla="*/ 28906 w 260156"/>
                  <a:gd name="connsiteY26" fmla="*/ 43359 h 2312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260156" h="231250">
                    <a:moveTo>
                      <a:pt x="43359" y="173438"/>
                    </a:moveTo>
                    <a:lnTo>
                      <a:pt x="43359" y="216797"/>
                    </a:lnTo>
                    <a:cubicBezTo>
                      <a:pt x="43359" y="224927"/>
                      <a:pt x="49683" y="231250"/>
                      <a:pt x="57813" y="231250"/>
                    </a:cubicBezTo>
                    <a:cubicBezTo>
                      <a:pt x="60522" y="231250"/>
                      <a:pt x="63233" y="230347"/>
                      <a:pt x="65942" y="228540"/>
                    </a:cubicBezTo>
                    <a:lnTo>
                      <a:pt x="149048" y="173438"/>
                    </a:lnTo>
                    <a:lnTo>
                      <a:pt x="216797" y="173438"/>
                    </a:lnTo>
                    <a:cubicBezTo>
                      <a:pt x="240283" y="173438"/>
                      <a:pt x="260156" y="153565"/>
                      <a:pt x="260156" y="130078"/>
                    </a:cubicBezTo>
                    <a:lnTo>
                      <a:pt x="260156" y="43359"/>
                    </a:lnTo>
                    <a:cubicBezTo>
                      <a:pt x="260156" y="19873"/>
                      <a:pt x="240283" y="0"/>
                      <a:pt x="216797" y="0"/>
                    </a:cubicBezTo>
                    <a:lnTo>
                      <a:pt x="43359" y="0"/>
                    </a:lnTo>
                    <a:cubicBezTo>
                      <a:pt x="19873" y="0"/>
                      <a:pt x="0" y="19873"/>
                      <a:pt x="0" y="43359"/>
                    </a:cubicBezTo>
                    <a:lnTo>
                      <a:pt x="0" y="130078"/>
                    </a:lnTo>
                    <a:cubicBezTo>
                      <a:pt x="0" y="154468"/>
                      <a:pt x="19873" y="173438"/>
                      <a:pt x="43359" y="173438"/>
                    </a:cubicBezTo>
                    <a:close/>
                    <a:moveTo>
                      <a:pt x="28906" y="43359"/>
                    </a:moveTo>
                    <a:cubicBezTo>
                      <a:pt x="28906" y="35229"/>
                      <a:pt x="35229" y="28906"/>
                      <a:pt x="43359" y="28906"/>
                    </a:cubicBezTo>
                    <a:lnTo>
                      <a:pt x="216797" y="28906"/>
                    </a:lnTo>
                    <a:cubicBezTo>
                      <a:pt x="224927" y="28906"/>
                      <a:pt x="231250" y="35229"/>
                      <a:pt x="231250" y="43359"/>
                    </a:cubicBezTo>
                    <a:lnTo>
                      <a:pt x="231250" y="130078"/>
                    </a:lnTo>
                    <a:cubicBezTo>
                      <a:pt x="231250" y="138208"/>
                      <a:pt x="224927" y="144531"/>
                      <a:pt x="216797" y="144531"/>
                    </a:cubicBezTo>
                    <a:lnTo>
                      <a:pt x="144531" y="144531"/>
                    </a:lnTo>
                    <a:cubicBezTo>
                      <a:pt x="141821" y="144531"/>
                      <a:pt x="139111" y="145435"/>
                      <a:pt x="136401" y="147241"/>
                    </a:cubicBezTo>
                    <a:lnTo>
                      <a:pt x="72266" y="189698"/>
                    </a:lnTo>
                    <a:lnTo>
                      <a:pt x="72266" y="158984"/>
                    </a:lnTo>
                    <a:cubicBezTo>
                      <a:pt x="72266" y="150855"/>
                      <a:pt x="65942" y="144531"/>
                      <a:pt x="57813" y="144531"/>
                    </a:cubicBezTo>
                    <a:lnTo>
                      <a:pt x="43359" y="144531"/>
                    </a:lnTo>
                    <a:cubicBezTo>
                      <a:pt x="35229" y="144531"/>
                      <a:pt x="28906" y="138208"/>
                      <a:pt x="28906" y="130078"/>
                    </a:cubicBezTo>
                    <a:lnTo>
                      <a:pt x="28906" y="43359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F4A8BDD6-FB7C-EEF5-DC95-E5A3B85EABD0}"/>
                  </a:ext>
                </a:extLst>
              </p:cNvPr>
              <p:cNvSpPr/>
              <p:nvPr/>
            </p:nvSpPr>
            <p:spPr>
              <a:xfrm>
                <a:off x="5719243" y="4003368"/>
                <a:ext cx="28906" cy="28906"/>
              </a:xfrm>
              <a:custGeom>
                <a:avLst/>
                <a:gdLst>
                  <a:gd name="connsiteX0" fmla="*/ 0 w 28906"/>
                  <a:gd name="connsiteY0" fmla="*/ 0 h 28906"/>
                  <a:gd name="connsiteX1" fmla="*/ 28906 w 28906"/>
                  <a:gd name="connsiteY1" fmla="*/ 0 h 28906"/>
                  <a:gd name="connsiteX2" fmla="*/ 28906 w 28906"/>
                  <a:gd name="connsiteY2" fmla="*/ 28907 h 28906"/>
                  <a:gd name="connsiteX3" fmla="*/ 0 w 28906"/>
                  <a:gd name="connsiteY3" fmla="*/ 28907 h 2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06" h="28906">
                    <a:moveTo>
                      <a:pt x="0" y="0"/>
                    </a:moveTo>
                    <a:lnTo>
                      <a:pt x="28906" y="0"/>
                    </a:lnTo>
                    <a:lnTo>
                      <a:pt x="28906" y="28907"/>
                    </a:lnTo>
                    <a:lnTo>
                      <a:pt x="0" y="28907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15F7A42F-474F-CF5D-34A5-188A61C10FF9}"/>
                  </a:ext>
                </a:extLst>
              </p:cNvPr>
              <p:cNvSpPr/>
              <p:nvPr/>
            </p:nvSpPr>
            <p:spPr>
              <a:xfrm>
                <a:off x="5777055" y="4003368"/>
                <a:ext cx="28906" cy="28906"/>
              </a:xfrm>
              <a:custGeom>
                <a:avLst/>
                <a:gdLst>
                  <a:gd name="connsiteX0" fmla="*/ 0 w 28906"/>
                  <a:gd name="connsiteY0" fmla="*/ 0 h 28906"/>
                  <a:gd name="connsiteX1" fmla="*/ 28906 w 28906"/>
                  <a:gd name="connsiteY1" fmla="*/ 0 h 28906"/>
                  <a:gd name="connsiteX2" fmla="*/ 28906 w 28906"/>
                  <a:gd name="connsiteY2" fmla="*/ 28907 h 28906"/>
                  <a:gd name="connsiteX3" fmla="*/ 0 w 28906"/>
                  <a:gd name="connsiteY3" fmla="*/ 28907 h 2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06" h="28906">
                    <a:moveTo>
                      <a:pt x="0" y="0"/>
                    </a:moveTo>
                    <a:lnTo>
                      <a:pt x="28906" y="0"/>
                    </a:lnTo>
                    <a:lnTo>
                      <a:pt x="28906" y="28907"/>
                    </a:lnTo>
                    <a:lnTo>
                      <a:pt x="0" y="28907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3937F23-43CE-CD50-AA79-3139AD5BB36C}"/>
                  </a:ext>
                </a:extLst>
              </p:cNvPr>
              <p:cNvSpPr/>
              <p:nvPr/>
            </p:nvSpPr>
            <p:spPr>
              <a:xfrm>
                <a:off x="5834868" y="4003368"/>
                <a:ext cx="28906" cy="28906"/>
              </a:xfrm>
              <a:custGeom>
                <a:avLst/>
                <a:gdLst>
                  <a:gd name="connsiteX0" fmla="*/ 0 w 28906"/>
                  <a:gd name="connsiteY0" fmla="*/ 0 h 28906"/>
                  <a:gd name="connsiteX1" fmla="*/ 28906 w 28906"/>
                  <a:gd name="connsiteY1" fmla="*/ 0 h 28906"/>
                  <a:gd name="connsiteX2" fmla="*/ 28906 w 28906"/>
                  <a:gd name="connsiteY2" fmla="*/ 28907 h 28906"/>
                  <a:gd name="connsiteX3" fmla="*/ 0 w 28906"/>
                  <a:gd name="connsiteY3" fmla="*/ 28907 h 2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8906" h="28906">
                    <a:moveTo>
                      <a:pt x="0" y="0"/>
                    </a:moveTo>
                    <a:lnTo>
                      <a:pt x="28906" y="0"/>
                    </a:lnTo>
                    <a:lnTo>
                      <a:pt x="28906" y="28907"/>
                    </a:lnTo>
                    <a:lnTo>
                      <a:pt x="0" y="28907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5F70142-5B81-2A8F-D175-E8D0566F5D4A}"/>
                  </a:ext>
                </a:extLst>
              </p:cNvPr>
              <p:cNvSpPr/>
              <p:nvPr/>
            </p:nvSpPr>
            <p:spPr>
              <a:xfrm>
                <a:off x="6008306" y="4162352"/>
                <a:ext cx="115625" cy="115625"/>
              </a:xfrm>
              <a:custGeom>
                <a:avLst/>
                <a:gdLst>
                  <a:gd name="connsiteX0" fmla="*/ 57813 w 115625"/>
                  <a:gd name="connsiteY0" fmla="*/ 115625 h 115625"/>
                  <a:gd name="connsiteX1" fmla="*/ 115625 w 115625"/>
                  <a:gd name="connsiteY1" fmla="*/ 57813 h 115625"/>
                  <a:gd name="connsiteX2" fmla="*/ 57813 w 115625"/>
                  <a:gd name="connsiteY2" fmla="*/ 0 h 115625"/>
                  <a:gd name="connsiteX3" fmla="*/ 0 w 115625"/>
                  <a:gd name="connsiteY3" fmla="*/ 57813 h 115625"/>
                  <a:gd name="connsiteX4" fmla="*/ 57813 w 115625"/>
                  <a:gd name="connsiteY4" fmla="*/ 115625 h 115625"/>
                  <a:gd name="connsiteX5" fmla="*/ 57813 w 115625"/>
                  <a:gd name="connsiteY5" fmla="*/ 28906 h 115625"/>
                  <a:gd name="connsiteX6" fmla="*/ 86719 w 115625"/>
                  <a:gd name="connsiteY6" fmla="*/ 57813 h 115625"/>
                  <a:gd name="connsiteX7" fmla="*/ 57813 w 115625"/>
                  <a:gd name="connsiteY7" fmla="*/ 86719 h 115625"/>
                  <a:gd name="connsiteX8" fmla="*/ 28906 w 115625"/>
                  <a:gd name="connsiteY8" fmla="*/ 57813 h 115625"/>
                  <a:gd name="connsiteX9" fmla="*/ 57813 w 115625"/>
                  <a:gd name="connsiteY9" fmla="*/ 28906 h 11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625" h="115625">
                    <a:moveTo>
                      <a:pt x="57813" y="115625"/>
                    </a:moveTo>
                    <a:cubicBezTo>
                      <a:pt x="89429" y="115625"/>
                      <a:pt x="115625" y="89429"/>
                      <a:pt x="115625" y="57813"/>
                    </a:cubicBezTo>
                    <a:cubicBezTo>
                      <a:pt x="115625" y="26197"/>
                      <a:pt x="89429" y="0"/>
                      <a:pt x="57813" y="0"/>
                    </a:cubicBezTo>
                    <a:cubicBezTo>
                      <a:pt x="26196" y="0"/>
                      <a:pt x="0" y="26197"/>
                      <a:pt x="0" y="57813"/>
                    </a:cubicBezTo>
                    <a:cubicBezTo>
                      <a:pt x="0" y="89429"/>
                      <a:pt x="26196" y="115625"/>
                      <a:pt x="57813" y="115625"/>
                    </a:cubicBezTo>
                    <a:close/>
                    <a:moveTo>
                      <a:pt x="57813" y="28906"/>
                    </a:moveTo>
                    <a:cubicBezTo>
                      <a:pt x="74072" y="28906"/>
                      <a:pt x="86719" y="41553"/>
                      <a:pt x="86719" y="57813"/>
                    </a:cubicBezTo>
                    <a:cubicBezTo>
                      <a:pt x="86719" y="74072"/>
                      <a:pt x="74072" y="86719"/>
                      <a:pt x="57813" y="86719"/>
                    </a:cubicBezTo>
                    <a:cubicBezTo>
                      <a:pt x="41553" y="86719"/>
                      <a:pt x="28906" y="74072"/>
                      <a:pt x="28906" y="57813"/>
                    </a:cubicBezTo>
                    <a:cubicBezTo>
                      <a:pt x="28906" y="41553"/>
                      <a:pt x="41553" y="28906"/>
                      <a:pt x="57813" y="2890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8" name="Freeform 17">
                <a:extLst>
                  <a:ext uri="{FF2B5EF4-FFF2-40B4-BE49-F238E27FC236}">
                    <a16:creationId xmlns:a16="http://schemas.microsoft.com/office/drawing/2014/main" id="{95D9EEF1-96CA-3BF0-7FBA-8B2C9F98875E}"/>
                  </a:ext>
                </a:extLst>
              </p:cNvPr>
              <p:cNvSpPr/>
              <p:nvPr/>
            </p:nvSpPr>
            <p:spPr>
              <a:xfrm>
                <a:off x="6384087" y="4191259"/>
                <a:ext cx="115625" cy="115625"/>
              </a:xfrm>
              <a:custGeom>
                <a:avLst/>
                <a:gdLst>
                  <a:gd name="connsiteX0" fmla="*/ 0 w 115625"/>
                  <a:gd name="connsiteY0" fmla="*/ 57813 h 115625"/>
                  <a:gd name="connsiteX1" fmla="*/ 57813 w 115625"/>
                  <a:gd name="connsiteY1" fmla="*/ 115625 h 115625"/>
                  <a:gd name="connsiteX2" fmla="*/ 115625 w 115625"/>
                  <a:gd name="connsiteY2" fmla="*/ 57813 h 115625"/>
                  <a:gd name="connsiteX3" fmla="*/ 57813 w 115625"/>
                  <a:gd name="connsiteY3" fmla="*/ 0 h 115625"/>
                  <a:gd name="connsiteX4" fmla="*/ 0 w 115625"/>
                  <a:gd name="connsiteY4" fmla="*/ 57813 h 115625"/>
                  <a:gd name="connsiteX5" fmla="*/ 57813 w 115625"/>
                  <a:gd name="connsiteY5" fmla="*/ 28906 h 115625"/>
                  <a:gd name="connsiteX6" fmla="*/ 86719 w 115625"/>
                  <a:gd name="connsiteY6" fmla="*/ 57813 h 115625"/>
                  <a:gd name="connsiteX7" fmla="*/ 57813 w 115625"/>
                  <a:gd name="connsiteY7" fmla="*/ 86719 h 115625"/>
                  <a:gd name="connsiteX8" fmla="*/ 28906 w 115625"/>
                  <a:gd name="connsiteY8" fmla="*/ 57813 h 115625"/>
                  <a:gd name="connsiteX9" fmla="*/ 57813 w 115625"/>
                  <a:gd name="connsiteY9" fmla="*/ 28906 h 11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625" h="115625">
                    <a:moveTo>
                      <a:pt x="0" y="57813"/>
                    </a:moveTo>
                    <a:cubicBezTo>
                      <a:pt x="0" y="89429"/>
                      <a:pt x="26196" y="115625"/>
                      <a:pt x="57813" y="115625"/>
                    </a:cubicBezTo>
                    <a:cubicBezTo>
                      <a:pt x="89429" y="115625"/>
                      <a:pt x="115625" y="89429"/>
                      <a:pt x="115625" y="57813"/>
                    </a:cubicBezTo>
                    <a:cubicBezTo>
                      <a:pt x="115625" y="26197"/>
                      <a:pt x="89429" y="0"/>
                      <a:pt x="57813" y="0"/>
                    </a:cubicBezTo>
                    <a:cubicBezTo>
                      <a:pt x="26196" y="0"/>
                      <a:pt x="0" y="26197"/>
                      <a:pt x="0" y="57813"/>
                    </a:cubicBezTo>
                    <a:close/>
                    <a:moveTo>
                      <a:pt x="57813" y="28906"/>
                    </a:moveTo>
                    <a:cubicBezTo>
                      <a:pt x="74072" y="28906"/>
                      <a:pt x="86719" y="41553"/>
                      <a:pt x="86719" y="57813"/>
                    </a:cubicBezTo>
                    <a:cubicBezTo>
                      <a:pt x="86719" y="74072"/>
                      <a:pt x="74072" y="86719"/>
                      <a:pt x="57813" y="86719"/>
                    </a:cubicBezTo>
                    <a:cubicBezTo>
                      <a:pt x="41553" y="86719"/>
                      <a:pt x="28906" y="74072"/>
                      <a:pt x="28906" y="57813"/>
                    </a:cubicBezTo>
                    <a:cubicBezTo>
                      <a:pt x="28906" y="41553"/>
                      <a:pt x="41553" y="28906"/>
                      <a:pt x="57813" y="2890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9" name="Freeform 18">
                <a:extLst>
                  <a:ext uri="{FF2B5EF4-FFF2-40B4-BE49-F238E27FC236}">
                    <a16:creationId xmlns:a16="http://schemas.microsoft.com/office/drawing/2014/main" id="{DAE8AC34-7AA1-9A8C-C4D1-49E20C54696F}"/>
                  </a:ext>
                </a:extLst>
              </p:cNvPr>
              <p:cNvSpPr/>
              <p:nvPr/>
            </p:nvSpPr>
            <p:spPr>
              <a:xfrm>
                <a:off x="5632524" y="4191259"/>
                <a:ext cx="115625" cy="115625"/>
              </a:xfrm>
              <a:custGeom>
                <a:avLst/>
                <a:gdLst>
                  <a:gd name="connsiteX0" fmla="*/ 57813 w 115625"/>
                  <a:gd name="connsiteY0" fmla="*/ 115625 h 115625"/>
                  <a:gd name="connsiteX1" fmla="*/ 115625 w 115625"/>
                  <a:gd name="connsiteY1" fmla="*/ 57813 h 115625"/>
                  <a:gd name="connsiteX2" fmla="*/ 57813 w 115625"/>
                  <a:gd name="connsiteY2" fmla="*/ 0 h 115625"/>
                  <a:gd name="connsiteX3" fmla="*/ 0 w 115625"/>
                  <a:gd name="connsiteY3" fmla="*/ 57813 h 115625"/>
                  <a:gd name="connsiteX4" fmla="*/ 57813 w 115625"/>
                  <a:gd name="connsiteY4" fmla="*/ 115625 h 115625"/>
                  <a:gd name="connsiteX5" fmla="*/ 57813 w 115625"/>
                  <a:gd name="connsiteY5" fmla="*/ 28906 h 115625"/>
                  <a:gd name="connsiteX6" fmla="*/ 86719 w 115625"/>
                  <a:gd name="connsiteY6" fmla="*/ 57813 h 115625"/>
                  <a:gd name="connsiteX7" fmla="*/ 57813 w 115625"/>
                  <a:gd name="connsiteY7" fmla="*/ 86719 h 115625"/>
                  <a:gd name="connsiteX8" fmla="*/ 28906 w 115625"/>
                  <a:gd name="connsiteY8" fmla="*/ 57813 h 115625"/>
                  <a:gd name="connsiteX9" fmla="*/ 57813 w 115625"/>
                  <a:gd name="connsiteY9" fmla="*/ 28906 h 1156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15625" h="115625">
                    <a:moveTo>
                      <a:pt x="57813" y="115625"/>
                    </a:moveTo>
                    <a:cubicBezTo>
                      <a:pt x="89429" y="115625"/>
                      <a:pt x="115625" y="89429"/>
                      <a:pt x="115625" y="57813"/>
                    </a:cubicBezTo>
                    <a:cubicBezTo>
                      <a:pt x="115625" y="26197"/>
                      <a:pt x="89429" y="0"/>
                      <a:pt x="57813" y="0"/>
                    </a:cubicBezTo>
                    <a:cubicBezTo>
                      <a:pt x="26196" y="0"/>
                      <a:pt x="0" y="26197"/>
                      <a:pt x="0" y="57813"/>
                    </a:cubicBezTo>
                    <a:cubicBezTo>
                      <a:pt x="0" y="89429"/>
                      <a:pt x="26196" y="115625"/>
                      <a:pt x="57813" y="115625"/>
                    </a:cubicBezTo>
                    <a:close/>
                    <a:moveTo>
                      <a:pt x="57813" y="28906"/>
                    </a:moveTo>
                    <a:cubicBezTo>
                      <a:pt x="74072" y="28906"/>
                      <a:pt x="86719" y="41553"/>
                      <a:pt x="86719" y="57813"/>
                    </a:cubicBezTo>
                    <a:cubicBezTo>
                      <a:pt x="86719" y="74072"/>
                      <a:pt x="74072" y="86719"/>
                      <a:pt x="57813" y="86719"/>
                    </a:cubicBezTo>
                    <a:cubicBezTo>
                      <a:pt x="41553" y="86719"/>
                      <a:pt x="28906" y="74072"/>
                      <a:pt x="28906" y="57813"/>
                    </a:cubicBezTo>
                    <a:cubicBezTo>
                      <a:pt x="28906" y="41553"/>
                      <a:pt x="41553" y="28906"/>
                      <a:pt x="57813" y="2890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564378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434BEFB-51CF-3D8F-C2AF-015036DCC08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6DF20E88-2E10-D64D-5882-4D130BB6C52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D0BA7AB7-FB6B-C0DA-28AA-67F3815EB3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F84B825D-1280-6ECF-C4FF-4FAFBB0AFFD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DB3F4621-6EA1-A209-95EB-C848D2EDEF56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ABCA6FFC-2E20-D335-EE8C-3CE835D041FB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A5FB1858-34D7-5721-1300-5071831DDD4F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C76B88AF-95EC-C242-DE02-1D6E96D5F189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D398A675-D27F-8729-9B84-5EB64C5E0364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C25B52AC-9854-2284-955E-7B8F0CD0B250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pPr algn="l" rtl="0"/>
            <a:endParaRPr lang="en-IE" sz="2200">
              <a:solidFill>
                <a:schemeClr val="bg1"/>
              </a:solidFill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236A53C8-94D8-D1A8-B135-E153CE2578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2830" y="1025757"/>
            <a:ext cx="9206629" cy="5706465"/>
          </a:xfrm>
          <a:prstGeom prst="rect">
            <a:avLst/>
          </a:prstGeom>
        </p:spPr>
      </p:pic>
      <p:sp>
        <p:nvSpPr>
          <p:cNvPr id="29" name="Text Placeholder 4">
            <a:extLst>
              <a:ext uri="{FF2B5EF4-FFF2-40B4-BE49-F238E27FC236}">
                <a16:creationId xmlns:a16="http://schemas.microsoft.com/office/drawing/2014/main" id="{8B921F34-6802-791E-F072-A4744E657B3F}"/>
              </a:ext>
            </a:extLst>
          </p:cNvPr>
          <p:cNvSpPr txBox="1">
            <a:spLocks/>
          </p:cNvSpPr>
          <p:nvPr/>
        </p:nvSpPr>
        <p:spPr>
          <a:xfrm>
            <a:off x="883509" y="129293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2200" b="1" dirty="0">
                <a:solidFill>
                  <a:schemeClr val="bg1"/>
                </a:solidFill>
              </a:rPr>
              <a:t>01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5E326F57-FB44-2F14-D23E-01173D836D70}"/>
              </a:ext>
            </a:extLst>
          </p:cNvPr>
          <p:cNvSpPr txBox="1">
            <a:spLocks/>
          </p:cNvSpPr>
          <p:nvPr/>
        </p:nvSpPr>
        <p:spPr>
          <a:xfrm>
            <a:off x="2577230" y="262002"/>
            <a:ext cx="6350696" cy="1082704"/>
          </a:xfrm>
          <a:prstGeom prst="rect">
            <a:avLst/>
          </a:prstGeo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3000" b="1" dirty="0">
                <a:solidFill>
                  <a:schemeClr val="bg1"/>
                </a:solidFill>
              </a:rPr>
              <a:t>Преглед </a:t>
            </a:r>
            <a:r>
              <a:rPr lang="en-US" sz="3000" b="1" dirty="0" err="1">
                <a:solidFill>
                  <a:schemeClr val="bg1"/>
                </a:solidFill>
              </a:rPr>
              <a:t>пројекта</a:t>
            </a:r>
            <a:r>
              <a:rPr lang="en-US" sz="3000" b="1" dirty="0">
                <a:solidFill>
                  <a:schemeClr val="bg1"/>
                </a:solidFill>
              </a:rPr>
              <a:t> </a:t>
            </a:r>
            <a:r>
              <a:rPr lang="sr-Latn-RS" sz="3000" b="1" dirty="0">
                <a:solidFill>
                  <a:schemeClr val="bg1"/>
                </a:solidFill>
              </a:rPr>
              <a:t>„</a:t>
            </a:r>
            <a:r>
              <a:rPr lang="en-US" sz="3000" b="1" dirty="0">
                <a:solidFill>
                  <a:schemeClr val="bg1"/>
                </a:solidFill>
              </a:rPr>
              <a:t>BE21SKILLED”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720336" y="1423537"/>
            <a:ext cx="3261360" cy="492443"/>
          </a:xfrm>
          <a:prstGeom prst="rect">
            <a:avLst/>
          </a:prstGeom>
          <a:solidFill>
            <a:srgbClr val="AD4097"/>
          </a:solidFill>
        </p:spPr>
        <p:txBody>
          <a:bodyPr wrap="square" rtlCol="0">
            <a:spAutoFit/>
          </a:bodyPr>
          <a:lstStyle/>
          <a:p>
            <a:r>
              <a:rPr lang="sr-Cyrl-R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Зашто </a:t>
            </a:r>
            <a:r>
              <a:rPr lang="sr-Latn-R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sr-Cyrl-R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21 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SKILLED</a:t>
            </a:r>
            <a:r>
              <a:rPr lang="en-GB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en-U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549932" y="2194865"/>
            <a:ext cx="5207228" cy="492443"/>
          </a:xfrm>
          <a:prstGeom prst="rect">
            <a:avLst/>
          </a:prstGeom>
          <a:solidFill>
            <a:srgbClr val="AD4097"/>
          </a:solidFill>
        </p:spPr>
        <p:txBody>
          <a:bodyPr wrap="square" rtlCol="0">
            <a:spAutoFit/>
          </a:bodyPr>
          <a:lstStyle/>
          <a:p>
            <a:r>
              <a:rPr lang="sr-Cyrl-RS" sz="2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Шта мотивише наш пројекат?</a:t>
            </a:r>
            <a:endParaRPr lang="en-US" sz="2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46290" y="3235901"/>
            <a:ext cx="5231757" cy="35394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Брзе промене у технологији, растућа глобализација и интернационализација, уз помак од индустријских ка економијама заснованим на знању, створиле су потребу за вештинама за 21. век.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Свеобухватне вештине за 21. век су од виталног значаја у борби против неизвесне будућности и од помоћи Европи да буде отпорнија и да боље реагује на претње које се назиру. Поседовање ових вештина се стога види као кључ за економски и пост-КОВИД опоравак.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dirty="0">
                <a:latin typeface="Calibri" panose="020F0502020204030204" pitchFamily="34" charset="0"/>
                <a:cs typeface="Calibri" panose="020F0502020204030204" pitchFamily="34" charset="0"/>
              </a:rPr>
              <a:t>Послодавци често наводе да дипломцима у СТЕМ дисциплинама недостају вештине за 21. век, што их спречава да иновирају, развијају се и прилагођавају у неизвесним, променљивим временима.</a:t>
            </a:r>
            <a:endParaRPr lang="en-US" sz="16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123331" y="3822982"/>
            <a:ext cx="3609190" cy="2554545"/>
          </a:xfrm>
          <a:prstGeom prst="rect">
            <a:avLst/>
          </a:prstGeom>
          <a:solidFill>
            <a:srgbClr val="7B4B8C"/>
          </a:solidFill>
        </p:spPr>
        <p:txBody>
          <a:bodyPr wrap="square" rtlCol="0">
            <a:spAutoFit/>
          </a:bodyPr>
          <a:lstStyle/>
          <a:p>
            <a:pPr algn="just"/>
            <a:r>
              <a:rPr lang="sr-Latn-R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 21 Skilled</a:t>
            </a:r>
            <a:r>
              <a:rPr lang="en-U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тврди да увођење вештина за 21. век и њихова интеграција у постојеће наставне планове и програме има потенцијални утицај на:</a:t>
            </a:r>
            <a:endParaRPr lang="sr-Latn-R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стварање компетентнијих СТЕМ дипломаца спремних за посао</a:t>
            </a:r>
            <a:r>
              <a:rPr lang="sr-Latn-R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неговање система подршке и, сходно томе, повећање стопе </a:t>
            </a:r>
            <a:r>
              <a:rPr lang="sr-Cyrl-RS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жена </a:t>
            </a:r>
            <a:r>
              <a:rPr lang="ru-RU" sz="16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 СТЕМ областима</a:t>
            </a:r>
            <a:endParaRPr lang="en-US" sz="16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24749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Placeholder 16">
            <a:extLst>
              <a:ext uri="{FF2B5EF4-FFF2-40B4-BE49-F238E27FC236}">
                <a16:creationId xmlns:a16="http://schemas.microsoft.com/office/drawing/2014/main" id="{6BCBB65E-66D6-C0CB-ADA1-AB0E953948E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25012" b="25012"/>
          <a:stretch/>
        </p:blipFill>
        <p:spPr>
          <a:xfrm>
            <a:off x="464951" y="813790"/>
            <a:ext cx="11716366" cy="5240214"/>
          </a:xfrm>
          <a:prstGeom prst="rect">
            <a:avLst/>
          </a:prstGeom>
        </p:spPr>
      </p:pic>
      <p:sp>
        <p:nvSpPr>
          <p:cNvPr id="10" name="Rectangle 5">
            <a:extLst>
              <a:ext uri="{FF2B5EF4-FFF2-40B4-BE49-F238E27FC236}">
                <a16:creationId xmlns:a16="http://schemas.microsoft.com/office/drawing/2014/main" id="{1954BE25-5EFF-E2E4-DEB8-8931C7D7FBAF}"/>
              </a:ext>
            </a:extLst>
          </p:cNvPr>
          <p:cNvSpPr/>
          <p:nvPr/>
        </p:nvSpPr>
        <p:spPr bwMode="auto">
          <a:xfrm rot="16200000">
            <a:off x="-3196525" y="3196524"/>
            <a:ext cx="6858001" cy="464949"/>
          </a:xfrm>
          <a:custGeom>
            <a:avLst/>
            <a:gdLst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  <a:gd name="connsiteX0" fmla="*/ 0 w 10372477"/>
              <a:gd name="connsiteY0" fmla="*/ 0 h 4977432"/>
              <a:gd name="connsiteX1" fmla="*/ 10372477 w 10372477"/>
              <a:gd name="connsiteY1" fmla="*/ 0 h 4977432"/>
              <a:gd name="connsiteX2" fmla="*/ 10372477 w 10372477"/>
              <a:gd name="connsiteY2" fmla="*/ 4977432 h 4977432"/>
              <a:gd name="connsiteX3" fmla="*/ 0 w 10372477"/>
              <a:gd name="connsiteY3" fmla="*/ 4977432 h 4977432"/>
              <a:gd name="connsiteX4" fmla="*/ 0 w 10372477"/>
              <a:gd name="connsiteY4" fmla="*/ 0 h 497743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0372477" h="4977432">
                <a:moveTo>
                  <a:pt x="0" y="0"/>
                </a:moveTo>
                <a:lnTo>
                  <a:pt x="10372477" y="0"/>
                </a:lnTo>
                <a:lnTo>
                  <a:pt x="10372477" y="4977432"/>
                </a:lnTo>
                <a:lnTo>
                  <a:pt x="0" y="4977432"/>
                </a:lnTo>
                <a:lnTo>
                  <a:pt x="0" y="0"/>
                </a:lnTo>
                <a:close/>
              </a:path>
            </a:pathLst>
          </a:custGeom>
          <a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 t="-525975" b="-525975"/>
            </a:stretch>
          </a:blipFill>
          <a:ln w="12700" cap="flat">
            <a:noFill/>
            <a:prstDash val="solid"/>
            <a:miter lim="800000"/>
            <a:headEnd/>
            <a:tailEnd/>
          </a:ln>
        </p:spPr>
        <p:txBody>
          <a:bodyPr vert="horz" wrap="square" lIns="234555" tIns="117276" rIns="234555" bIns="117276" numCol="1" rtlCol="0" anchor="t" anchorCtr="0" compatLnSpc="1">
            <a:prstTxWarp prst="textNoShape">
              <a:avLst/>
            </a:prstTxWarp>
          </a:bodyPr>
          <a:lstStyle/>
          <a:p>
            <a:pPr algn="ctr" rtl="0"/>
            <a:endParaRPr lang="fr-CA" sz="6926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4386C55F-E51E-4846-5B44-99295B228726}"/>
              </a:ext>
            </a:extLst>
          </p:cNvPr>
          <p:cNvSpPr/>
          <p:nvPr/>
        </p:nvSpPr>
        <p:spPr>
          <a:xfrm>
            <a:off x="475634" y="1160584"/>
            <a:ext cx="8228751" cy="4519431"/>
          </a:xfrm>
          <a:prstGeom prst="rect">
            <a:avLst/>
          </a:prstGeom>
          <a:solidFill>
            <a:schemeClr val="bg1">
              <a:alpha val="88874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E42492D1-106C-CDDF-FF87-D037535A81E4}"/>
              </a:ext>
            </a:extLst>
          </p:cNvPr>
          <p:cNvSpPr txBox="1">
            <a:spLocks/>
          </p:cNvSpPr>
          <p:nvPr/>
        </p:nvSpPr>
        <p:spPr>
          <a:xfrm>
            <a:off x="896815" y="1406768"/>
            <a:ext cx="6921438" cy="5011429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580"/>
              </a:lnSpc>
            </a:pPr>
            <a:r>
              <a:rPr lang="en-US" dirty="0" err="1"/>
              <a:t>Према</a:t>
            </a:r>
            <a:r>
              <a:rPr lang="en-US" dirty="0"/>
              <a:t> </a:t>
            </a:r>
            <a:r>
              <a:rPr lang="sr-Cyrl-RS" dirty="0"/>
              <a:t>„</a:t>
            </a:r>
            <a:r>
              <a:rPr lang="en-US" dirty="0"/>
              <a:t>ESCO”, </a:t>
            </a:r>
            <a:r>
              <a:rPr lang="en-US" b="1" dirty="0" err="1"/>
              <a:t>друштвене</a:t>
            </a:r>
            <a:r>
              <a:rPr lang="en-US" b="1" dirty="0"/>
              <a:t> и </a:t>
            </a:r>
            <a:r>
              <a:rPr lang="en-US" b="1" dirty="0" err="1"/>
              <a:t>комуникацијске</a:t>
            </a:r>
            <a:r>
              <a:rPr lang="en-US" b="1" dirty="0"/>
              <a:t> </a:t>
            </a:r>
            <a:r>
              <a:rPr lang="en-US" b="1" dirty="0" err="1"/>
              <a:t>вештине</a:t>
            </a:r>
            <a:r>
              <a:rPr lang="en-US" dirty="0"/>
              <a:t> и </a:t>
            </a:r>
            <a:r>
              <a:rPr lang="en-US" dirty="0" err="1"/>
              <a:t>компетенције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повезане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способношћу</a:t>
            </a:r>
            <a:r>
              <a:rPr lang="en-US" dirty="0"/>
              <a:t> </a:t>
            </a:r>
            <a:r>
              <a:rPr lang="en-US" dirty="0" err="1"/>
              <a:t>позитивне</a:t>
            </a:r>
            <a:r>
              <a:rPr lang="en-US" dirty="0"/>
              <a:t> и </a:t>
            </a:r>
            <a:r>
              <a:rPr lang="en-US" dirty="0" err="1"/>
              <a:t>продуктивне</a:t>
            </a:r>
            <a:r>
              <a:rPr lang="en-US" dirty="0"/>
              <a:t> </a:t>
            </a:r>
            <a:r>
              <a:rPr lang="en-US" dirty="0" err="1"/>
              <a:t>интеракције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другима</a:t>
            </a:r>
            <a:r>
              <a:rPr lang="en-US" dirty="0"/>
              <a:t>.</a:t>
            </a:r>
          </a:p>
          <a:p>
            <a:pPr algn="just">
              <a:lnSpc>
                <a:spcPts val="2580"/>
              </a:lnSpc>
            </a:pPr>
            <a:endParaRPr lang="en-US" dirty="0"/>
          </a:p>
          <a:p>
            <a:pPr algn="just">
              <a:lnSpc>
                <a:spcPts val="2580"/>
              </a:lnSpc>
            </a:pPr>
            <a:r>
              <a:rPr lang="en-US" dirty="0" err="1"/>
              <a:t>Ово</a:t>
            </a:r>
            <a:r>
              <a:rPr lang="en-US" dirty="0"/>
              <a:t> </a:t>
            </a:r>
            <a:r>
              <a:rPr lang="en-US" dirty="0" err="1"/>
              <a:t>се</a:t>
            </a:r>
            <a:r>
              <a:rPr lang="en-US" dirty="0"/>
              <a:t> </a:t>
            </a:r>
            <a:r>
              <a:rPr lang="en-US" dirty="0" err="1"/>
              <a:t>показује</a:t>
            </a:r>
            <a:r>
              <a:rPr lang="en-US" dirty="0"/>
              <a:t> </a:t>
            </a:r>
            <a:r>
              <a:rPr lang="en-US" dirty="0" err="1"/>
              <a:t>ефикасним</a:t>
            </a:r>
            <a:r>
              <a:rPr lang="en-US" dirty="0"/>
              <a:t> и </a:t>
            </a:r>
            <a:r>
              <a:rPr lang="en-US" dirty="0" err="1"/>
              <a:t>саосећајним</a:t>
            </a:r>
            <a:r>
              <a:rPr lang="en-US" dirty="0"/>
              <a:t> </a:t>
            </a:r>
            <a:r>
              <a:rPr lang="en-US" dirty="0" err="1"/>
              <a:t>комуницирањем</a:t>
            </a:r>
            <a:r>
              <a:rPr lang="en-US" dirty="0"/>
              <a:t> </a:t>
            </a:r>
            <a:r>
              <a:rPr lang="en-US" dirty="0" err="1"/>
              <a:t>идеја</a:t>
            </a:r>
            <a:r>
              <a:rPr lang="en-US" dirty="0"/>
              <a:t>, </a:t>
            </a:r>
            <a:r>
              <a:rPr lang="en-US" dirty="0" err="1"/>
              <a:t>координацијом</a:t>
            </a:r>
            <a:r>
              <a:rPr lang="en-US" dirty="0"/>
              <a:t> </a:t>
            </a:r>
            <a:r>
              <a:rPr lang="en-US" dirty="0" err="1"/>
              <a:t>сопствених</a:t>
            </a:r>
            <a:r>
              <a:rPr lang="en-US" dirty="0"/>
              <a:t> </a:t>
            </a:r>
            <a:r>
              <a:rPr lang="en-US" dirty="0" err="1"/>
              <a:t>циљева</a:t>
            </a:r>
            <a:r>
              <a:rPr lang="en-US" dirty="0"/>
              <a:t> и </a:t>
            </a:r>
            <a:r>
              <a:rPr lang="en-US" dirty="0" err="1"/>
              <a:t>акција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sr-Cyrl-RS" dirty="0"/>
              <a:t>другим људима </a:t>
            </a:r>
            <a:r>
              <a:rPr lang="en-US" dirty="0"/>
              <a:t>и </a:t>
            </a:r>
            <a:r>
              <a:rPr lang="en-US" dirty="0" err="1"/>
              <a:t>деловањем</a:t>
            </a:r>
            <a:r>
              <a:rPr lang="en-US" dirty="0"/>
              <a:t> </a:t>
            </a:r>
            <a:r>
              <a:rPr lang="en-US" dirty="0" err="1"/>
              <a:t>на</a:t>
            </a:r>
            <a:r>
              <a:rPr lang="en-US" dirty="0"/>
              <a:t> </a:t>
            </a:r>
            <a:r>
              <a:rPr lang="en-US" dirty="0" err="1"/>
              <a:t>начине</a:t>
            </a:r>
            <a:r>
              <a:rPr lang="en-US" dirty="0"/>
              <a:t> </a:t>
            </a:r>
            <a:r>
              <a:rPr lang="en-US" dirty="0" err="1"/>
              <a:t>који</a:t>
            </a:r>
            <a:r>
              <a:rPr lang="en-US" dirty="0"/>
              <a:t> </a:t>
            </a:r>
            <a:r>
              <a:rPr lang="en-US" dirty="0" err="1"/>
              <a:t>су</a:t>
            </a:r>
            <a:r>
              <a:rPr lang="en-US" dirty="0"/>
              <a:t> </a:t>
            </a:r>
            <a:r>
              <a:rPr lang="en-US" dirty="0" err="1"/>
              <a:t>структурисани</a:t>
            </a:r>
            <a:r>
              <a:rPr lang="en-US" dirty="0"/>
              <a:t> у </a:t>
            </a:r>
            <a:r>
              <a:rPr lang="en-US" dirty="0" err="1"/>
              <a:t>складу</a:t>
            </a:r>
            <a:r>
              <a:rPr lang="en-US" dirty="0"/>
              <a:t> </a:t>
            </a:r>
            <a:r>
              <a:rPr lang="en-US" dirty="0" err="1"/>
              <a:t>са</a:t>
            </a:r>
            <a:r>
              <a:rPr lang="en-US" dirty="0"/>
              <a:t> </a:t>
            </a:r>
            <a:r>
              <a:rPr lang="en-US" dirty="0" err="1"/>
              <a:t>вредностима</a:t>
            </a:r>
            <a:r>
              <a:rPr lang="en-US" dirty="0"/>
              <a:t>, </a:t>
            </a:r>
            <a:r>
              <a:rPr lang="en-US" dirty="0" err="1"/>
              <a:t>обезбеђујући</a:t>
            </a:r>
            <a:r>
              <a:rPr lang="en-US" dirty="0"/>
              <a:t> </a:t>
            </a:r>
            <a:r>
              <a:rPr lang="en-US" dirty="0" err="1"/>
              <a:t>добробит</a:t>
            </a:r>
            <a:r>
              <a:rPr lang="en-US" dirty="0"/>
              <a:t> и </a:t>
            </a:r>
            <a:r>
              <a:rPr lang="en-US" dirty="0" err="1"/>
              <a:t>напредак</a:t>
            </a:r>
            <a:r>
              <a:rPr lang="en-US" dirty="0"/>
              <a:t> </a:t>
            </a:r>
            <a:r>
              <a:rPr lang="en-US" dirty="0" err="1"/>
              <a:t>других</a:t>
            </a:r>
            <a:r>
              <a:rPr lang="en-US" dirty="0"/>
              <a:t>, и </a:t>
            </a:r>
            <a:r>
              <a:rPr lang="en-US" dirty="0" err="1"/>
              <a:t>нудећи</a:t>
            </a:r>
            <a:r>
              <a:rPr lang="en-US" dirty="0"/>
              <a:t> </a:t>
            </a:r>
            <a:r>
              <a:rPr lang="en-US" dirty="0" err="1"/>
              <a:t>лидерство</a:t>
            </a:r>
            <a:r>
              <a:rPr lang="en-US" dirty="0"/>
              <a:t>. </a:t>
            </a:r>
            <a:r>
              <a:rPr lang="en-US" dirty="0" err="1"/>
              <a:t>Друштвене</a:t>
            </a:r>
            <a:r>
              <a:rPr lang="en-US" dirty="0"/>
              <a:t> и </a:t>
            </a:r>
            <a:r>
              <a:rPr lang="en-US" dirty="0" err="1"/>
              <a:t>комуникацијске</a:t>
            </a:r>
            <a:r>
              <a:rPr lang="en-US" dirty="0"/>
              <a:t> </a:t>
            </a:r>
            <a:r>
              <a:rPr lang="en-US" dirty="0" err="1"/>
              <a:t>вештине</a:t>
            </a:r>
            <a:r>
              <a:rPr lang="en-US" dirty="0"/>
              <a:t> и </a:t>
            </a:r>
            <a:r>
              <a:rPr lang="en-US" dirty="0" err="1"/>
              <a:t>компетенције</a:t>
            </a:r>
            <a:r>
              <a:rPr lang="en-US" dirty="0"/>
              <a:t> </a:t>
            </a:r>
            <a:r>
              <a:rPr lang="sr-Cyrl-RS" dirty="0"/>
              <a:t>се </a:t>
            </a:r>
            <a:r>
              <a:rPr lang="en-US" dirty="0" err="1"/>
              <a:t>могу</a:t>
            </a:r>
            <a:r>
              <a:rPr lang="en-US" dirty="0"/>
              <a:t>  </a:t>
            </a:r>
            <a:r>
              <a:rPr lang="en-US" dirty="0" err="1"/>
              <a:t>алтернативно</a:t>
            </a:r>
            <a:r>
              <a:rPr lang="en-US" dirty="0"/>
              <a:t> </a:t>
            </a:r>
            <a:r>
              <a:rPr lang="en-US" dirty="0" err="1"/>
              <a:t>назвати</a:t>
            </a:r>
            <a:r>
              <a:rPr lang="en-US" dirty="0"/>
              <a:t>:</a:t>
            </a:r>
          </a:p>
          <a:p>
            <a:pPr>
              <a:lnSpc>
                <a:spcPts val="2580"/>
              </a:lnSpc>
            </a:pPr>
            <a:endParaRPr lang="en-US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0E4122C-8C3A-1C4D-6247-6F243F67E1F8}"/>
              </a:ext>
            </a:extLst>
          </p:cNvPr>
          <p:cNvSpPr/>
          <p:nvPr/>
        </p:nvSpPr>
        <p:spPr>
          <a:xfrm>
            <a:off x="8197362" y="3556989"/>
            <a:ext cx="4005321" cy="2597627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ADBA7926-5FF1-007E-B468-62198D00F6DB}"/>
              </a:ext>
            </a:extLst>
          </p:cNvPr>
          <p:cNvSpPr txBox="1">
            <a:spLocks/>
          </p:cNvSpPr>
          <p:nvPr/>
        </p:nvSpPr>
        <p:spPr>
          <a:xfrm>
            <a:off x="8401475" y="3991708"/>
            <a:ext cx="3411416" cy="5240214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2400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lvl="0" indent="-342900">
              <a:lnSpc>
                <a:spcPts val="2580"/>
              </a:lnSpc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Друштвене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интеракције</a:t>
            </a:r>
            <a:endParaRPr lang="en-US" sz="2200" dirty="0">
              <a:solidFill>
                <a:schemeClr val="bg1"/>
              </a:solidFill>
            </a:endParaRPr>
          </a:p>
          <a:p>
            <a:pPr marL="342900" lvl="0" indent="-342900">
              <a:lnSpc>
                <a:spcPts val="2580"/>
              </a:lnSpc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Интерперсоналне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способности</a:t>
            </a:r>
            <a:endParaRPr lang="en-US" sz="2200" dirty="0">
              <a:solidFill>
                <a:schemeClr val="bg1"/>
              </a:solidFill>
            </a:endParaRPr>
          </a:p>
          <a:p>
            <a:pPr marL="342900" lvl="0" indent="-342900">
              <a:lnSpc>
                <a:spcPts val="2580"/>
              </a:lnSpc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Међуљудске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вештине</a:t>
            </a:r>
            <a:endParaRPr lang="en-US" sz="2200" dirty="0">
              <a:solidFill>
                <a:schemeClr val="bg1"/>
              </a:solidFill>
            </a:endParaRPr>
          </a:p>
          <a:p>
            <a:pPr marL="342900" lvl="0" indent="-342900">
              <a:lnSpc>
                <a:spcPts val="2580"/>
              </a:lnSpc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r>
              <a:rPr lang="en-US" sz="2200" dirty="0" err="1">
                <a:solidFill>
                  <a:schemeClr val="bg1"/>
                </a:solidFill>
              </a:rPr>
              <a:t>Социјалне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вештине</a:t>
            </a:r>
            <a:endParaRPr lang="en-US" sz="2200" dirty="0">
              <a:solidFill>
                <a:schemeClr val="bg1"/>
              </a:solidFill>
            </a:endParaRPr>
          </a:p>
          <a:p>
            <a:pPr marL="342900" lvl="0" indent="-342900">
              <a:lnSpc>
                <a:spcPts val="2580"/>
              </a:lnSpc>
              <a:buClr>
                <a:schemeClr val="accent3">
                  <a:lumMod val="40000"/>
                  <a:lumOff val="60000"/>
                </a:schemeClr>
              </a:buClr>
              <a:buFont typeface="Arial" panose="020B0604020202020204" pitchFamily="34" charset="0"/>
              <a:buChar char="•"/>
            </a:pP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77167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31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C7E59BC-531A-D81A-CBF6-5C30614184E6}"/>
              </a:ext>
            </a:extLst>
          </p:cNvPr>
          <p:cNvSpPr txBox="1">
            <a:spLocks/>
          </p:cNvSpPr>
          <p:nvPr/>
        </p:nvSpPr>
        <p:spPr>
          <a:xfrm>
            <a:off x="1336431" y="510364"/>
            <a:ext cx="10279511" cy="946477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400" dirty="0" err="1"/>
              <a:t>Сала</a:t>
            </a:r>
            <a:r>
              <a:rPr lang="en-US" sz="2400" dirty="0"/>
              <a:t>, </a:t>
            </a:r>
            <a:r>
              <a:rPr lang="en-US" sz="2400" dirty="0" err="1"/>
              <a:t>Пуние</a:t>
            </a:r>
            <a:r>
              <a:rPr lang="en-US" sz="2400" dirty="0"/>
              <a:t>,</a:t>
            </a:r>
            <a:r>
              <a:rPr lang="sr-Cyrl-RS" sz="2400" dirty="0"/>
              <a:t> </a:t>
            </a:r>
            <a:r>
              <a:rPr lang="en-US" sz="2400" dirty="0" err="1"/>
              <a:t>Гарков</a:t>
            </a:r>
            <a:r>
              <a:rPr lang="sr-Cyrl-RS" sz="2400" dirty="0"/>
              <a:t> </a:t>
            </a:r>
            <a:r>
              <a:rPr lang="en-US" sz="2400" dirty="0"/>
              <a:t>и </a:t>
            </a:r>
            <a:r>
              <a:rPr lang="sr-Cyrl-RS" sz="2400" dirty="0"/>
              <a:t>К</a:t>
            </a:r>
            <a:r>
              <a:rPr lang="en-US" sz="2400" dirty="0" err="1"/>
              <a:t>абрера</a:t>
            </a:r>
            <a:r>
              <a:rPr lang="en-US" sz="2400" dirty="0"/>
              <a:t> (2020, </a:t>
            </a:r>
            <a:r>
              <a:rPr lang="en-US" sz="2400" dirty="0" err="1"/>
              <a:t>стр</a:t>
            </a:r>
            <a:r>
              <a:rPr lang="en-US" sz="2400" dirty="0"/>
              <a:t>. 20) </a:t>
            </a:r>
            <a:r>
              <a:rPr lang="ru-RU" sz="2400" dirty="0"/>
              <a:t>нуде следеће дефиниције и дескрипторе за комуникацију и сарадњу (погледајте табелу испод)</a:t>
            </a:r>
            <a:r>
              <a:rPr lang="sr-Cyrl-RS" sz="2400" dirty="0"/>
              <a:t>:</a:t>
            </a:r>
            <a:endParaRPr lang="en-US" sz="24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22B6EDF0-CB2D-077C-3DDB-069FE7DA6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4138507"/>
              </p:ext>
            </p:extLst>
          </p:nvPr>
        </p:nvGraphicFramePr>
        <p:xfrm>
          <a:off x="1524407" y="1614751"/>
          <a:ext cx="9903557" cy="4132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32993">
                  <a:extLst>
                    <a:ext uri="{9D8B030D-6E8A-4147-A177-3AD203B41FA5}">
                      <a16:colId xmlns:a16="http://schemas.microsoft.com/office/drawing/2014/main" val="1731353426"/>
                    </a:ext>
                  </a:extLst>
                </a:gridCol>
                <a:gridCol w="5970564">
                  <a:extLst>
                    <a:ext uri="{9D8B030D-6E8A-4147-A177-3AD203B41FA5}">
                      <a16:colId xmlns:a16="http://schemas.microsoft.com/office/drawing/2014/main" val="284806153"/>
                    </a:ext>
                  </a:extLst>
                </a:gridCol>
              </a:tblGrid>
              <a:tr h="354950">
                <a:tc>
                  <a:txBody>
                    <a:bodyPr/>
                    <a:lstStyle/>
                    <a:p>
                      <a:pPr marL="223838" indent="-2238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sr-Cyrl-RS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КОМПЕТЕНЦИЈА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 ЊЕНА</a:t>
                      </a:r>
                      <a:endParaRPr lang="sr-Cyrl-RS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3838" indent="-2238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ДЕФИНИЦИЈА</a:t>
                      </a:r>
                      <a:endParaRPr lang="en-L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3838" indent="-223838" algn="l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ДЕСКРИПТОРИ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6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22362"/>
                  </a:ext>
                </a:extLst>
              </a:tr>
              <a:tr h="1774146">
                <a:tc>
                  <a:txBody>
                    <a:bodyPr/>
                    <a:lstStyle/>
                    <a:p>
                      <a:pPr marL="0" indent="-2238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200" b="1" dirty="0">
                          <a:solidFill>
                            <a:srgbClr val="AD409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Комуникација</a:t>
                      </a:r>
                    </a:p>
                    <a:p>
                      <a:pPr marL="0" indent="-2238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Коришћење релевантних комуникационих стратегија, кодова и алата специфичних за домен, у зависности од контекста и садржаја</a:t>
                      </a:r>
                    </a:p>
                    <a:p>
                      <a:pPr marL="0" indent="-2238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endParaRPr lang="en-LB" sz="1900" b="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Свест о потреби за различитим комуникацијским стратегијама, језичким регистрима и алатима који су прилагођени контексту и садржају.</a:t>
                      </a: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Разумевање и управљање интеракцијама и разговорима у различитим социо-културним контекстима и 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ситуацијама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r-Cyrl-RS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које одговарају датом домену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Слушање других и укључивање у разговоре са самопоуздањем, асертивношћу, јасноћом и реципроцитетом, како у личном 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тако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</a:t>
                      </a:r>
                      <a:r>
                        <a:rPr lang="sr-Cyrl-RS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у друштвеном контексту.</a:t>
                      </a: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745322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352931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32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C7E59BC-531A-D81A-CBF6-5C30614184E6}"/>
              </a:ext>
            </a:extLst>
          </p:cNvPr>
          <p:cNvSpPr txBox="1">
            <a:spLocks/>
          </p:cNvSpPr>
          <p:nvPr/>
        </p:nvSpPr>
        <p:spPr>
          <a:xfrm>
            <a:off x="1336431" y="5281421"/>
            <a:ext cx="10279511" cy="418534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200" b="1" dirty="0" err="1"/>
              <a:t>Већина</a:t>
            </a:r>
            <a:r>
              <a:rPr lang="en-US" sz="2200" b="1" dirty="0"/>
              <a:t> </a:t>
            </a:r>
            <a:r>
              <a:rPr lang="en-US" sz="2200" b="1" dirty="0" err="1"/>
              <a:t>нових</a:t>
            </a:r>
            <a:r>
              <a:rPr lang="en-US" sz="2200" b="1" dirty="0"/>
              <a:t> </a:t>
            </a:r>
            <a:r>
              <a:rPr lang="sr-Cyrl-RS" sz="2200" b="1" dirty="0"/>
              <a:t>занимања</a:t>
            </a:r>
            <a:r>
              <a:rPr lang="en-US" sz="2200" b="1" dirty="0"/>
              <a:t> </a:t>
            </a:r>
            <a:r>
              <a:rPr lang="en-US" sz="2200" b="1" dirty="0" err="1"/>
              <a:t>за</a:t>
            </a:r>
            <a:r>
              <a:rPr lang="en-US" sz="2200" b="1" dirty="0"/>
              <a:t> </a:t>
            </a:r>
            <a:r>
              <a:rPr lang="en-US" sz="2200" b="1" dirty="0" err="1"/>
              <a:t>кој</a:t>
            </a:r>
            <a:r>
              <a:rPr lang="sr-Cyrl-RS" sz="2200" b="1" dirty="0"/>
              <a:t>а</a:t>
            </a:r>
            <a:r>
              <a:rPr lang="en-US" sz="2200" b="1" dirty="0"/>
              <a:t> </a:t>
            </a:r>
            <a:r>
              <a:rPr lang="en-US" sz="2200" b="1" dirty="0" err="1"/>
              <a:t>се</a:t>
            </a:r>
            <a:r>
              <a:rPr lang="en-US" sz="2200" b="1" dirty="0"/>
              <a:t> </a:t>
            </a:r>
            <a:r>
              <a:rPr lang="en-US" sz="2200" b="1" dirty="0" err="1"/>
              <a:t>очекује</a:t>
            </a:r>
            <a:r>
              <a:rPr lang="en-US" sz="2200" b="1" dirty="0"/>
              <a:t> </a:t>
            </a:r>
            <a:r>
              <a:rPr lang="en-US" sz="2200" b="1" dirty="0" err="1"/>
              <a:t>да</a:t>
            </a:r>
            <a:r>
              <a:rPr lang="en-US" sz="2200" b="1" dirty="0"/>
              <a:t> </a:t>
            </a:r>
            <a:r>
              <a:rPr lang="en-US" sz="2200" b="1" dirty="0" err="1"/>
              <a:t>ће</a:t>
            </a:r>
            <a:r>
              <a:rPr lang="en-US" sz="2200" b="1" dirty="0"/>
              <a:t> </a:t>
            </a:r>
            <a:r>
              <a:rPr lang="en-US" sz="2200" b="1" dirty="0" err="1"/>
              <a:t>се</a:t>
            </a:r>
            <a:r>
              <a:rPr lang="en-US" sz="2200" b="1" dirty="0"/>
              <a:t> </a:t>
            </a:r>
            <a:r>
              <a:rPr lang="en-US" sz="2200" b="1" dirty="0" err="1"/>
              <a:t>проширити</a:t>
            </a:r>
            <a:r>
              <a:rPr lang="en-US" sz="2200" b="1" dirty="0"/>
              <a:t> </a:t>
            </a:r>
            <a:r>
              <a:rPr lang="en-US" sz="2200" b="1" dirty="0" err="1"/>
              <a:t>од</a:t>
            </a:r>
            <a:r>
              <a:rPr lang="en-US" sz="2200" b="1" dirty="0"/>
              <a:t> </a:t>
            </a:r>
            <a:r>
              <a:rPr lang="en-US" sz="2200" b="1" dirty="0" err="1"/>
              <a:t>сада</a:t>
            </a:r>
            <a:r>
              <a:rPr lang="en-US" sz="2200" b="1" dirty="0"/>
              <a:t> </a:t>
            </a:r>
            <a:r>
              <a:rPr lang="sr-Cyrl-RS" sz="2200" b="1" dirty="0"/>
              <a:t>па </a:t>
            </a:r>
            <a:r>
              <a:rPr lang="en-US" sz="2200" b="1" dirty="0" err="1"/>
              <a:t>до</a:t>
            </a:r>
            <a:r>
              <a:rPr lang="en-US" sz="2200" b="1" dirty="0"/>
              <a:t> 2025. </a:t>
            </a:r>
            <a:r>
              <a:rPr lang="sr-Cyrl-RS" sz="2200" b="1" dirty="0"/>
              <a:t>ће </a:t>
            </a:r>
            <a:r>
              <a:rPr lang="en-US" sz="2200" b="1" dirty="0" err="1"/>
              <a:t>захтева</a:t>
            </a:r>
            <a:r>
              <a:rPr lang="sr-Cyrl-RS" sz="2200" b="1" dirty="0"/>
              <a:t>ти</a:t>
            </a:r>
            <a:r>
              <a:rPr lang="en-US" sz="2200" b="1" dirty="0"/>
              <a:t> </a:t>
            </a:r>
            <a:r>
              <a:rPr lang="sr-Cyrl-RS" sz="2200" b="1" dirty="0"/>
              <a:t>снажну</a:t>
            </a:r>
            <a:r>
              <a:rPr lang="en-US" sz="2200" b="1" dirty="0"/>
              <a:t> </a:t>
            </a:r>
            <a:r>
              <a:rPr lang="en-US" sz="2200" b="1" dirty="0" err="1"/>
              <a:t>сарадњу</a:t>
            </a:r>
            <a:r>
              <a:rPr lang="en-US" sz="2200" b="1" dirty="0"/>
              <a:t> и </a:t>
            </a:r>
            <a:r>
              <a:rPr lang="en-US" sz="2200" b="1" dirty="0" err="1"/>
              <a:t>вештине</a:t>
            </a:r>
            <a:r>
              <a:rPr lang="en-US" sz="2200" b="1" dirty="0"/>
              <a:t> </a:t>
            </a:r>
            <a:r>
              <a:rPr lang="en-US" sz="2200" b="1" dirty="0" err="1"/>
              <a:t>комуникације</a:t>
            </a:r>
            <a:r>
              <a:rPr lang="en-US" sz="2200" b="1" dirty="0"/>
              <a:t> </a:t>
            </a:r>
            <a:r>
              <a:rPr lang="en-US" sz="2200" dirty="0"/>
              <a:t>(</a:t>
            </a:r>
            <a:r>
              <a:rPr lang="en-US" sz="2200" dirty="0" err="1"/>
              <a:t>Европска</a:t>
            </a:r>
            <a:r>
              <a:rPr lang="en-US" sz="2200" dirty="0"/>
              <a:t> </a:t>
            </a:r>
            <a:r>
              <a:rPr lang="en-US" sz="2200" dirty="0" err="1"/>
              <a:t>комисија</a:t>
            </a:r>
            <a:r>
              <a:rPr lang="en-US" sz="2200" dirty="0"/>
              <a:t>, </a:t>
            </a:r>
            <a:r>
              <a:rPr lang="en-US" sz="2200" dirty="0" err="1"/>
              <a:t>Заједнички</a:t>
            </a:r>
            <a:r>
              <a:rPr lang="en-US" sz="2200" dirty="0"/>
              <a:t> </a:t>
            </a:r>
            <a:r>
              <a:rPr lang="en-US" sz="2200" dirty="0" err="1"/>
              <a:t>истраживачки</a:t>
            </a:r>
            <a:r>
              <a:rPr lang="en-US" sz="2200" dirty="0"/>
              <a:t> </a:t>
            </a:r>
            <a:r>
              <a:rPr lang="en-US" sz="2200" dirty="0" err="1"/>
              <a:t>центар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Гоенага</a:t>
            </a:r>
            <a:r>
              <a:rPr lang="en-US" sz="2200" dirty="0"/>
              <a:t>, </a:t>
            </a:r>
            <a:r>
              <a:rPr lang="en-US" sz="2200" dirty="0" err="1"/>
              <a:t>Гонзалес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Напиерала</a:t>
            </a:r>
            <a:r>
              <a:rPr lang="en-US" sz="2200" dirty="0"/>
              <a:t>, </a:t>
            </a:r>
            <a:r>
              <a:rPr lang="sr-Cyrl-RS" sz="2200" dirty="0"/>
              <a:t>и други, </a:t>
            </a:r>
            <a:r>
              <a:rPr lang="en-US" sz="2200" dirty="0"/>
              <a:t>2019).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3B45A-0AE8-A3F7-5467-3C9FA0B14E5C}"/>
              </a:ext>
            </a:extLst>
          </p:cNvPr>
          <p:cNvSpPr txBox="1">
            <a:spLocks/>
          </p:cNvSpPr>
          <p:nvPr/>
        </p:nvSpPr>
        <p:spPr>
          <a:xfrm>
            <a:off x="1336431" y="510364"/>
            <a:ext cx="10279511" cy="946477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000" dirty="0" err="1"/>
              <a:t>Сала</a:t>
            </a:r>
            <a:r>
              <a:rPr lang="en-US" sz="2000" dirty="0"/>
              <a:t>, </a:t>
            </a:r>
            <a:r>
              <a:rPr lang="en-US" sz="2000" dirty="0" err="1"/>
              <a:t>Пуние</a:t>
            </a:r>
            <a:r>
              <a:rPr lang="en-US" sz="2000" dirty="0"/>
              <a:t>,</a:t>
            </a:r>
            <a:r>
              <a:rPr lang="sr-Cyrl-RS" sz="2000" dirty="0"/>
              <a:t> </a:t>
            </a:r>
            <a:r>
              <a:rPr lang="en-US" sz="2000" dirty="0" err="1"/>
              <a:t>Гарков</a:t>
            </a:r>
            <a:r>
              <a:rPr lang="sr-Cyrl-RS" sz="2000" dirty="0"/>
              <a:t> </a:t>
            </a:r>
            <a:r>
              <a:rPr lang="en-US" sz="2000" dirty="0"/>
              <a:t>и </a:t>
            </a:r>
            <a:r>
              <a:rPr lang="sr-Cyrl-RS" sz="2000" dirty="0"/>
              <a:t>К</a:t>
            </a:r>
            <a:r>
              <a:rPr lang="en-US" sz="2000" dirty="0" err="1"/>
              <a:t>абрера</a:t>
            </a:r>
            <a:r>
              <a:rPr lang="en-US" sz="2000" dirty="0"/>
              <a:t> (2020, </a:t>
            </a:r>
            <a:r>
              <a:rPr lang="en-US" sz="2000" dirty="0" err="1"/>
              <a:t>стр</a:t>
            </a:r>
            <a:r>
              <a:rPr lang="en-US" sz="2000" dirty="0"/>
              <a:t>. 20) </a:t>
            </a:r>
            <a:r>
              <a:rPr lang="ru-RU" sz="2000" dirty="0"/>
              <a:t>нуде следеће дефиниције и дескрипторе за комуникацију и сарадњу (погледајте табелу испод)</a:t>
            </a:r>
            <a:r>
              <a:rPr lang="sr-Cyrl-RS" sz="2000" dirty="0"/>
              <a:t>:</a:t>
            </a:r>
          </a:p>
          <a:p>
            <a:pPr>
              <a:lnSpc>
                <a:spcPts val="2440"/>
              </a:lnSpc>
            </a:pPr>
            <a:endParaRPr lang="en-US" sz="20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22B6EDF0-CB2D-077C-3DDB-069FE7DA663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1397425"/>
              </p:ext>
            </p:extLst>
          </p:nvPr>
        </p:nvGraphicFramePr>
        <p:xfrm>
          <a:off x="1336431" y="1137193"/>
          <a:ext cx="9903557" cy="413268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948491">
                  <a:extLst>
                    <a:ext uri="{9D8B030D-6E8A-4147-A177-3AD203B41FA5}">
                      <a16:colId xmlns:a16="http://schemas.microsoft.com/office/drawing/2014/main" val="1731353426"/>
                    </a:ext>
                  </a:extLst>
                </a:gridCol>
                <a:gridCol w="5955066">
                  <a:extLst>
                    <a:ext uri="{9D8B030D-6E8A-4147-A177-3AD203B41FA5}">
                      <a16:colId xmlns:a16="http://schemas.microsoft.com/office/drawing/2014/main" val="284806153"/>
                    </a:ext>
                  </a:extLst>
                </a:gridCol>
              </a:tblGrid>
              <a:tr h="354950">
                <a:tc>
                  <a:txBody>
                    <a:bodyPr/>
                    <a:lstStyle/>
                    <a:p>
                      <a:pPr marL="223838" indent="-2238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sr-Cyrl-RS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КОМПЕТЕНЦИЈА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 ЊЕНА</a:t>
                      </a:r>
                      <a:endParaRPr lang="sr-Cyrl-RS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3838" indent="-2238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ДЕФИНИЦИЈА</a:t>
                      </a:r>
                      <a:endParaRPr lang="en-L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3838" indent="-223838" algn="l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ДЕСКРИПТОРИ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6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22362"/>
                  </a:ext>
                </a:extLst>
              </a:tr>
              <a:tr h="1774146">
                <a:tc>
                  <a:txBody>
                    <a:bodyPr/>
                    <a:lstStyle/>
                    <a:p>
                      <a:pPr marL="0" marR="0" lvl="0" indent="-226695" algn="l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>
                          <a:solidFill>
                            <a:srgbClr val="AD409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Сарадња</a:t>
                      </a:r>
                      <a:endParaRPr lang="en-GB" sz="2200" b="0" dirty="0">
                        <a:solidFill>
                          <a:srgbClr val="AD4097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0" indent="-22669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Ангажовање у групним активностима и </a:t>
                      </a:r>
                      <a:r>
                        <a:rPr lang="en-GB" sz="1900" b="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тимски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b="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рад</a:t>
                      </a:r>
                      <a:r>
                        <a:rPr lang="sr-Cyrl-RS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,</a:t>
                      </a: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уважавање и поштовање других</a:t>
                      </a:r>
                    </a:p>
                    <a:p>
                      <a:pPr marL="0" indent="-22669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LB" sz="1900" b="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Намера да се допринесе општем добру и свест да други могу имати другачију културну припадност, порекло, уверења, вредности, мишљења или личне околности.</a:t>
                      </a: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Разумевање важности поверења, поштовања људског достојанства и једнакости,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суочавањ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е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са сукобима и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преговарањ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е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о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несугласицама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</a:t>
                      </a:r>
                      <a:r>
                        <a:rPr lang="sr-Cyrl-RS" sz="1900" kern="1200" baseline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циљу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изград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ње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и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одржавањ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а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поштених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односа</a:t>
                      </a: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285750" indent="-285750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Праведна подела задатака, ресурса и одговорности унутар групе узимајући у обзир њен специфични циљ; </a:t>
                      </a:r>
                      <a:r>
                        <a:rPr lang="en-GB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из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ражавање</a:t>
                      </a:r>
                      <a:endParaRPr lang="en-GB" sz="1900" kern="12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19341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956160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33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5696919" cy="3731669"/>
          </a:xfrm>
        </p:spPr>
        <p:txBody>
          <a:bodyPr/>
          <a:lstStyle/>
          <a:p>
            <a:pPr>
              <a:lnSpc>
                <a:spcPts val="2440"/>
              </a:lnSpc>
            </a:pPr>
            <a:r>
              <a:rPr lang="en-US" sz="2200" b="1" dirty="0" err="1"/>
              <a:t>Повезане</a:t>
            </a:r>
            <a:r>
              <a:rPr lang="en-US" sz="2200" b="1" dirty="0"/>
              <a:t> </a:t>
            </a:r>
            <a:r>
              <a:rPr lang="en-US" sz="2200" b="1" dirty="0" err="1"/>
              <a:t>вештине</a:t>
            </a:r>
            <a:r>
              <a:rPr lang="en-US" sz="2200" b="1" dirty="0"/>
              <a:t>:</a:t>
            </a:r>
          </a:p>
          <a:p>
            <a:pPr>
              <a:lnSpc>
                <a:spcPts val="2440"/>
              </a:lnSpc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Активно</a:t>
            </a:r>
            <a:r>
              <a:rPr lang="en-US" sz="2200" dirty="0"/>
              <a:t> </a:t>
            </a:r>
            <a:r>
              <a:rPr lang="en-US" sz="2200" dirty="0" err="1"/>
              <a:t>учење</a:t>
            </a:r>
            <a:r>
              <a:rPr lang="en-US" sz="2200" dirty="0"/>
              <a:t> и </a:t>
            </a:r>
            <a:r>
              <a:rPr lang="en-US" sz="2200" dirty="0" err="1"/>
              <a:t>стратегије</a:t>
            </a:r>
            <a:r>
              <a:rPr lang="en-US" sz="2200" dirty="0"/>
              <a:t> </a:t>
            </a:r>
            <a:r>
              <a:rPr lang="en-US" sz="2200" dirty="0" err="1"/>
              <a:t>учења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Континуирано</a:t>
            </a:r>
            <a:r>
              <a:rPr lang="en-US" sz="2200" dirty="0"/>
              <a:t> </a:t>
            </a:r>
            <a:r>
              <a:rPr lang="en-US" sz="2200" dirty="0" err="1"/>
              <a:t>учење</a:t>
            </a:r>
            <a:r>
              <a:rPr lang="en-US" sz="2200" dirty="0"/>
              <a:t>, </a:t>
            </a:r>
            <a:r>
              <a:rPr lang="en-US" sz="2200" dirty="0" err="1"/>
              <a:t>доживотно</a:t>
            </a:r>
            <a:r>
              <a:rPr lang="en-US" sz="2200" dirty="0"/>
              <a:t> </a:t>
            </a:r>
            <a:r>
              <a:rPr lang="en-US" sz="2200" dirty="0" err="1"/>
              <a:t>учење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Напредно</a:t>
            </a:r>
            <a:r>
              <a:rPr lang="en-US" sz="2200" dirty="0"/>
              <a:t> </a:t>
            </a:r>
            <a:r>
              <a:rPr lang="en-US" sz="2200" dirty="0" err="1"/>
              <a:t>размишљање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Учење</a:t>
            </a:r>
            <a:r>
              <a:rPr lang="en-US" sz="2200" dirty="0"/>
              <a:t> </a:t>
            </a:r>
            <a:r>
              <a:rPr lang="en-US" sz="2200" dirty="0" err="1"/>
              <a:t>кроз</a:t>
            </a:r>
            <a:r>
              <a:rPr lang="en-US" sz="2200" dirty="0"/>
              <a:t> </a:t>
            </a:r>
            <a:r>
              <a:rPr lang="en-US" sz="2200" dirty="0" err="1"/>
              <a:t>искуство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Учење</a:t>
            </a:r>
            <a:r>
              <a:rPr lang="en-US" sz="2200" dirty="0"/>
              <a:t> </a:t>
            </a:r>
            <a:r>
              <a:rPr lang="sr-Cyrl-RS" sz="2200" dirty="0"/>
              <a:t>како се учи</a:t>
            </a:r>
            <a:r>
              <a:rPr lang="en-US" sz="2200" dirty="0"/>
              <a:t>, </a:t>
            </a:r>
            <a:r>
              <a:rPr lang="en-US" sz="2200" dirty="0" err="1"/>
              <a:t>управљање</a:t>
            </a:r>
            <a:r>
              <a:rPr lang="en-US" sz="2200" dirty="0"/>
              <a:t> </a:t>
            </a:r>
            <a:r>
              <a:rPr lang="en-US" sz="2200" dirty="0" err="1"/>
              <a:t>учењем</a:t>
            </a:r>
            <a:r>
              <a:rPr lang="en-US" sz="2200" dirty="0"/>
              <a:t>, </a:t>
            </a: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мета-учења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sr-Cyrl-RS" sz="2200" dirty="0"/>
              <a:t>Мануалне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информационе</a:t>
            </a:r>
            <a:r>
              <a:rPr lang="en-US" sz="2200" dirty="0"/>
              <a:t> и </a:t>
            </a:r>
            <a:r>
              <a:rPr lang="en-US" sz="2200" dirty="0" err="1"/>
              <a:t>комуникационе</a:t>
            </a:r>
            <a:r>
              <a:rPr lang="en-US" sz="2200" dirty="0"/>
              <a:t> </a:t>
            </a:r>
            <a:r>
              <a:rPr lang="en-US" sz="2200" dirty="0" err="1"/>
              <a:t>технологије</a:t>
            </a:r>
            <a:r>
              <a:rPr lang="en-US" sz="2200" dirty="0"/>
              <a:t> (у </a:t>
            </a:r>
            <a:r>
              <a:rPr lang="en-US" sz="2200" dirty="0" err="1"/>
              <a:t>вези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стратегијама</a:t>
            </a:r>
            <a:r>
              <a:rPr lang="en-US" sz="2200" dirty="0"/>
              <a:t> </a:t>
            </a:r>
            <a:r>
              <a:rPr lang="en-US" sz="2200" dirty="0" err="1"/>
              <a:t>учења</a:t>
            </a:r>
            <a:r>
              <a:rPr lang="en-US" sz="2200" dirty="0"/>
              <a:t>)</a:t>
            </a:r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29" y="643158"/>
            <a:ext cx="6020947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r>
              <a:rPr lang="sr-Cyrl-RS" sz="3200" dirty="0">
                <a:solidFill>
                  <a:schemeClr val="bg1"/>
                </a:solidFill>
              </a:rPr>
              <a:t>Усмереност на раст </a:t>
            </a:r>
            <a:r>
              <a:rPr lang="en-US" sz="3200" dirty="0">
                <a:solidFill>
                  <a:schemeClr val="bg1"/>
                </a:solidFill>
              </a:rPr>
              <a:t>и </a:t>
            </a:r>
            <a:r>
              <a:rPr lang="en-US" sz="3200" dirty="0" err="1">
                <a:solidFill>
                  <a:schemeClr val="bg1"/>
                </a:solidFill>
              </a:rPr>
              <a:t>учење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06</a:t>
            </a:r>
          </a:p>
        </p:txBody>
      </p:sp>
      <p:grpSp>
        <p:nvGrpSpPr>
          <p:cNvPr id="2" name="Graphic 3">
            <a:extLst>
              <a:ext uri="{FF2B5EF4-FFF2-40B4-BE49-F238E27FC236}">
                <a16:creationId xmlns:a16="http://schemas.microsoft.com/office/drawing/2014/main" id="{053F0558-2959-4B13-6C42-CF01D17B59BF}"/>
              </a:ext>
            </a:extLst>
          </p:cNvPr>
          <p:cNvGrpSpPr/>
          <p:nvPr/>
        </p:nvGrpSpPr>
        <p:grpSpPr>
          <a:xfrm>
            <a:off x="9303344" y="3429000"/>
            <a:ext cx="2004050" cy="2261451"/>
            <a:chOff x="4643578" y="432838"/>
            <a:chExt cx="1028134" cy="1160188"/>
          </a:xfrm>
          <a:solidFill>
            <a:srgbClr val="1C1442"/>
          </a:solidFill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563BFA03-D16D-C62A-FA5D-52C90A570F6A}"/>
                </a:ext>
              </a:extLst>
            </p:cNvPr>
            <p:cNvSpPr/>
            <p:nvPr/>
          </p:nvSpPr>
          <p:spPr>
            <a:xfrm>
              <a:off x="5046765" y="465751"/>
              <a:ext cx="419643" cy="433356"/>
            </a:xfrm>
            <a:custGeom>
              <a:avLst/>
              <a:gdLst>
                <a:gd name="connsiteX0" fmla="*/ 416901 w 419643"/>
                <a:gd name="connsiteY0" fmla="*/ 257819 h 433356"/>
                <a:gd name="connsiteX1" fmla="*/ 416901 w 419643"/>
                <a:gd name="connsiteY1" fmla="*/ 433356 h 433356"/>
                <a:gd name="connsiteX2" fmla="*/ 35656 w 419643"/>
                <a:gd name="connsiteY2" fmla="*/ 433356 h 433356"/>
                <a:gd name="connsiteX3" fmla="*/ 35656 w 419643"/>
                <a:gd name="connsiteY3" fmla="*/ 301704 h 433356"/>
                <a:gd name="connsiteX4" fmla="*/ 0 w 419643"/>
                <a:gd name="connsiteY4" fmla="*/ 164566 h 433356"/>
                <a:gd name="connsiteX5" fmla="*/ 0 w 419643"/>
                <a:gd name="connsiteY5" fmla="*/ 24685 h 433356"/>
                <a:gd name="connsiteX6" fmla="*/ 24686 w 419643"/>
                <a:gd name="connsiteY6" fmla="*/ 0 h 433356"/>
                <a:gd name="connsiteX7" fmla="*/ 287991 w 419643"/>
                <a:gd name="connsiteY7" fmla="*/ 0 h 433356"/>
                <a:gd name="connsiteX8" fmla="*/ 287991 w 419643"/>
                <a:gd name="connsiteY8" fmla="*/ 71312 h 433356"/>
                <a:gd name="connsiteX9" fmla="*/ 345588 w 419643"/>
                <a:gd name="connsiteY9" fmla="*/ 128910 h 433356"/>
                <a:gd name="connsiteX10" fmla="*/ 416901 w 419643"/>
                <a:gd name="connsiteY10" fmla="*/ 128910 h 433356"/>
                <a:gd name="connsiteX11" fmla="*/ 416901 w 419643"/>
                <a:gd name="connsiteY11" fmla="*/ 178280 h 433356"/>
                <a:gd name="connsiteX12" fmla="*/ 419643 w 419643"/>
                <a:gd name="connsiteY12" fmla="*/ 189250 h 433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19643" h="433356">
                  <a:moveTo>
                    <a:pt x="416901" y="257819"/>
                  </a:moveTo>
                  <a:lnTo>
                    <a:pt x="416901" y="433356"/>
                  </a:lnTo>
                  <a:cubicBezTo>
                    <a:pt x="381245" y="433356"/>
                    <a:pt x="74055" y="433356"/>
                    <a:pt x="35656" y="433356"/>
                  </a:cubicBezTo>
                  <a:lnTo>
                    <a:pt x="35656" y="301704"/>
                  </a:lnTo>
                  <a:cubicBezTo>
                    <a:pt x="35656" y="227649"/>
                    <a:pt x="5486" y="181022"/>
                    <a:pt x="0" y="164566"/>
                  </a:cubicBezTo>
                  <a:lnTo>
                    <a:pt x="0" y="24685"/>
                  </a:lnTo>
                  <a:cubicBezTo>
                    <a:pt x="0" y="10971"/>
                    <a:pt x="10972" y="0"/>
                    <a:pt x="24686" y="0"/>
                  </a:cubicBezTo>
                  <a:lnTo>
                    <a:pt x="287991" y="0"/>
                  </a:lnTo>
                  <a:lnTo>
                    <a:pt x="287991" y="71312"/>
                  </a:lnTo>
                  <a:cubicBezTo>
                    <a:pt x="287991" y="104225"/>
                    <a:pt x="315418" y="128910"/>
                    <a:pt x="345588" y="128910"/>
                  </a:cubicBezTo>
                  <a:lnTo>
                    <a:pt x="416901" y="128910"/>
                  </a:lnTo>
                  <a:lnTo>
                    <a:pt x="416901" y="178280"/>
                  </a:lnTo>
                  <a:cubicBezTo>
                    <a:pt x="416901" y="181022"/>
                    <a:pt x="416901" y="186508"/>
                    <a:pt x="419643" y="189250"/>
                  </a:cubicBezTo>
                </a:path>
              </a:pathLst>
            </a:custGeom>
            <a:solidFill>
              <a:srgbClr val="60A9DD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/>
            </a:p>
          </p:txBody>
        </p:sp>
        <p:grpSp>
          <p:nvGrpSpPr>
            <p:cNvPr id="5" name="Graphic 3">
              <a:extLst>
                <a:ext uri="{FF2B5EF4-FFF2-40B4-BE49-F238E27FC236}">
                  <a16:creationId xmlns:a16="http://schemas.microsoft.com/office/drawing/2014/main" id="{DBA48769-4872-01A0-6BC9-F790DD56FF88}"/>
                </a:ext>
              </a:extLst>
            </p:cNvPr>
            <p:cNvGrpSpPr/>
            <p:nvPr/>
          </p:nvGrpSpPr>
          <p:grpSpPr>
            <a:xfrm>
              <a:off x="4643578" y="432838"/>
              <a:ext cx="1028134" cy="1160188"/>
              <a:chOff x="4643578" y="432838"/>
              <a:chExt cx="1028134" cy="1160188"/>
            </a:xfrm>
            <a:grpFill/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68971D8C-097E-5736-5192-24A63393D7F0}"/>
                  </a:ext>
                </a:extLst>
              </p:cNvPr>
              <p:cNvSpPr/>
              <p:nvPr/>
            </p:nvSpPr>
            <p:spPr>
              <a:xfrm>
                <a:off x="5115334" y="531577"/>
                <a:ext cx="115196" cy="32913"/>
              </a:xfrm>
              <a:custGeom>
                <a:avLst/>
                <a:gdLst>
                  <a:gd name="connsiteX0" fmla="*/ 98739 w 115196"/>
                  <a:gd name="connsiteY0" fmla="*/ 0 h 32913"/>
                  <a:gd name="connsiteX1" fmla="*/ 16456 w 115196"/>
                  <a:gd name="connsiteY1" fmla="*/ 0 h 32913"/>
                  <a:gd name="connsiteX2" fmla="*/ 0 w 115196"/>
                  <a:gd name="connsiteY2" fmla="*/ 16457 h 32913"/>
                  <a:gd name="connsiteX3" fmla="*/ 16456 w 115196"/>
                  <a:gd name="connsiteY3" fmla="*/ 32913 h 32913"/>
                  <a:gd name="connsiteX4" fmla="*/ 98739 w 115196"/>
                  <a:gd name="connsiteY4" fmla="*/ 32913 h 32913"/>
                  <a:gd name="connsiteX5" fmla="*/ 115197 w 115196"/>
                  <a:gd name="connsiteY5" fmla="*/ 16457 h 32913"/>
                  <a:gd name="connsiteX6" fmla="*/ 98739 w 115196"/>
                  <a:gd name="connsiteY6" fmla="*/ 0 h 32913"/>
                  <a:gd name="connsiteX7" fmla="*/ 98739 w 115196"/>
                  <a:gd name="connsiteY7" fmla="*/ 0 h 329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115196" h="32913">
                    <a:moveTo>
                      <a:pt x="98739" y="0"/>
                    </a:moveTo>
                    <a:lnTo>
                      <a:pt x="16456" y="0"/>
                    </a:lnTo>
                    <a:cubicBezTo>
                      <a:pt x="8228" y="0"/>
                      <a:pt x="0" y="8228"/>
                      <a:pt x="0" y="16457"/>
                    </a:cubicBezTo>
                    <a:cubicBezTo>
                      <a:pt x="0" y="24685"/>
                      <a:pt x="8228" y="32913"/>
                      <a:pt x="16456" y="32913"/>
                    </a:cubicBezTo>
                    <a:lnTo>
                      <a:pt x="98739" y="32913"/>
                    </a:lnTo>
                    <a:cubicBezTo>
                      <a:pt x="106969" y="32913"/>
                      <a:pt x="115197" y="24685"/>
                      <a:pt x="115197" y="16457"/>
                    </a:cubicBezTo>
                    <a:cubicBezTo>
                      <a:pt x="115197" y="8228"/>
                      <a:pt x="106969" y="0"/>
                      <a:pt x="98739" y="0"/>
                    </a:cubicBezTo>
                    <a:lnTo>
                      <a:pt x="98739" y="0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/>
              </a:p>
            </p:txBody>
          </p:sp>
          <p:grpSp>
            <p:nvGrpSpPr>
              <p:cNvPr id="10" name="Graphic 3">
                <a:extLst>
                  <a:ext uri="{FF2B5EF4-FFF2-40B4-BE49-F238E27FC236}">
                    <a16:creationId xmlns:a16="http://schemas.microsoft.com/office/drawing/2014/main" id="{D03FCAD7-5ED8-CEC2-773C-1C7B9CFE850A}"/>
                  </a:ext>
                </a:extLst>
              </p:cNvPr>
              <p:cNvGrpSpPr/>
              <p:nvPr/>
            </p:nvGrpSpPr>
            <p:grpSpPr>
              <a:xfrm>
                <a:off x="4643578" y="432838"/>
                <a:ext cx="1028134" cy="1160188"/>
                <a:chOff x="4643578" y="432838"/>
                <a:chExt cx="1028134" cy="1160188"/>
              </a:xfrm>
              <a:grpFill/>
            </p:grpSpPr>
            <p:sp>
              <p:nvSpPr>
                <p:cNvPr id="11" name="Freeform 10">
                  <a:extLst>
                    <a:ext uri="{FF2B5EF4-FFF2-40B4-BE49-F238E27FC236}">
                      <a16:creationId xmlns:a16="http://schemas.microsoft.com/office/drawing/2014/main" id="{A2534983-E325-F564-9396-66054CC380D8}"/>
                    </a:ext>
                  </a:extLst>
                </p:cNvPr>
                <p:cNvSpPr/>
                <p:nvPr/>
              </p:nvSpPr>
              <p:spPr>
                <a:xfrm>
                  <a:off x="5115334" y="611117"/>
                  <a:ext cx="115196" cy="32913"/>
                </a:xfrm>
                <a:custGeom>
                  <a:avLst/>
                  <a:gdLst>
                    <a:gd name="connsiteX0" fmla="*/ 98739 w 115196"/>
                    <a:gd name="connsiteY0" fmla="*/ 0 h 32913"/>
                    <a:gd name="connsiteX1" fmla="*/ 16456 w 115196"/>
                    <a:gd name="connsiteY1" fmla="*/ 0 h 32913"/>
                    <a:gd name="connsiteX2" fmla="*/ 0 w 115196"/>
                    <a:gd name="connsiteY2" fmla="*/ 16457 h 32913"/>
                    <a:gd name="connsiteX3" fmla="*/ 16456 w 115196"/>
                    <a:gd name="connsiteY3" fmla="*/ 32913 h 32913"/>
                    <a:gd name="connsiteX4" fmla="*/ 98739 w 115196"/>
                    <a:gd name="connsiteY4" fmla="*/ 32913 h 32913"/>
                    <a:gd name="connsiteX5" fmla="*/ 115197 w 115196"/>
                    <a:gd name="connsiteY5" fmla="*/ 16457 h 32913"/>
                    <a:gd name="connsiteX6" fmla="*/ 98739 w 115196"/>
                    <a:gd name="connsiteY6" fmla="*/ 0 h 32913"/>
                    <a:gd name="connsiteX7" fmla="*/ 98739 w 115196"/>
                    <a:gd name="connsiteY7" fmla="*/ 0 h 32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115196" h="32913">
                      <a:moveTo>
                        <a:pt x="98739" y="0"/>
                      </a:moveTo>
                      <a:lnTo>
                        <a:pt x="16456" y="0"/>
                      </a:lnTo>
                      <a:cubicBezTo>
                        <a:pt x="8228" y="0"/>
                        <a:pt x="0" y="8228"/>
                        <a:pt x="0" y="16457"/>
                      </a:cubicBezTo>
                      <a:cubicBezTo>
                        <a:pt x="0" y="24685"/>
                        <a:pt x="8228" y="32913"/>
                        <a:pt x="16456" y="32913"/>
                      </a:cubicBezTo>
                      <a:lnTo>
                        <a:pt x="98739" y="32913"/>
                      </a:lnTo>
                      <a:cubicBezTo>
                        <a:pt x="106969" y="32913"/>
                        <a:pt x="115197" y="24685"/>
                        <a:pt x="115197" y="16457"/>
                      </a:cubicBezTo>
                      <a:cubicBezTo>
                        <a:pt x="115197" y="8228"/>
                        <a:pt x="106969" y="0"/>
                        <a:pt x="98739" y="0"/>
                      </a:cubicBezTo>
                      <a:lnTo>
                        <a:pt x="98739" y="0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 rtl="0"/>
                  <a:endParaRPr lang="en-US"/>
                </a:p>
              </p:txBody>
            </p:sp>
            <p:sp>
              <p:nvSpPr>
                <p:cNvPr id="12" name="Freeform 11">
                  <a:extLst>
                    <a:ext uri="{FF2B5EF4-FFF2-40B4-BE49-F238E27FC236}">
                      <a16:creationId xmlns:a16="http://schemas.microsoft.com/office/drawing/2014/main" id="{95844413-B864-8360-1B6C-6526A1B528BF}"/>
                    </a:ext>
                  </a:extLst>
                </p:cNvPr>
                <p:cNvSpPr/>
                <p:nvPr/>
              </p:nvSpPr>
              <p:spPr>
                <a:xfrm>
                  <a:off x="4643578" y="432838"/>
                  <a:ext cx="1028134" cy="1160188"/>
                </a:xfrm>
                <a:custGeom>
                  <a:avLst/>
                  <a:gdLst>
                    <a:gd name="connsiteX0" fmla="*/ 1017568 w 1028134"/>
                    <a:gd name="connsiteY0" fmla="*/ 661006 h 1160188"/>
                    <a:gd name="connsiteX1" fmla="*/ 935285 w 1028134"/>
                    <a:gd name="connsiteY1" fmla="*/ 515639 h 1160188"/>
                    <a:gd name="connsiteX2" fmla="*/ 935285 w 1028134"/>
                    <a:gd name="connsiteY2" fmla="*/ 515639 h 1160188"/>
                    <a:gd name="connsiteX3" fmla="*/ 880429 w 1028134"/>
                    <a:gd name="connsiteY3" fmla="*/ 469012 h 1160188"/>
                    <a:gd name="connsiteX4" fmla="*/ 855744 w 1028134"/>
                    <a:gd name="connsiteY4" fmla="*/ 469012 h 1160188"/>
                    <a:gd name="connsiteX5" fmla="*/ 855744 w 1028134"/>
                    <a:gd name="connsiteY5" fmla="*/ 293476 h 1160188"/>
                    <a:gd name="connsiteX6" fmla="*/ 839288 w 1028134"/>
                    <a:gd name="connsiteY6" fmla="*/ 277019 h 1160188"/>
                    <a:gd name="connsiteX7" fmla="*/ 822830 w 1028134"/>
                    <a:gd name="connsiteY7" fmla="*/ 293476 h 1160188"/>
                    <a:gd name="connsiteX8" fmla="*/ 822830 w 1028134"/>
                    <a:gd name="connsiteY8" fmla="*/ 469012 h 1160188"/>
                    <a:gd name="connsiteX9" fmla="*/ 441587 w 1028134"/>
                    <a:gd name="connsiteY9" fmla="*/ 469012 h 1160188"/>
                    <a:gd name="connsiteX10" fmla="*/ 441587 w 1028134"/>
                    <a:gd name="connsiteY10" fmla="*/ 337360 h 1160188"/>
                    <a:gd name="connsiteX11" fmla="*/ 405929 w 1028134"/>
                    <a:gd name="connsiteY11" fmla="*/ 200222 h 1160188"/>
                    <a:gd name="connsiteX12" fmla="*/ 405929 w 1028134"/>
                    <a:gd name="connsiteY12" fmla="*/ 60341 h 1160188"/>
                    <a:gd name="connsiteX13" fmla="*/ 430615 w 1028134"/>
                    <a:gd name="connsiteY13" fmla="*/ 35656 h 1160188"/>
                    <a:gd name="connsiteX14" fmla="*/ 693920 w 1028134"/>
                    <a:gd name="connsiteY14" fmla="*/ 35656 h 1160188"/>
                    <a:gd name="connsiteX15" fmla="*/ 693920 w 1028134"/>
                    <a:gd name="connsiteY15" fmla="*/ 106968 h 1160188"/>
                    <a:gd name="connsiteX16" fmla="*/ 751519 w 1028134"/>
                    <a:gd name="connsiteY16" fmla="*/ 164566 h 1160188"/>
                    <a:gd name="connsiteX17" fmla="*/ 822830 w 1028134"/>
                    <a:gd name="connsiteY17" fmla="*/ 164566 h 1160188"/>
                    <a:gd name="connsiteX18" fmla="*/ 822830 w 1028134"/>
                    <a:gd name="connsiteY18" fmla="*/ 213936 h 1160188"/>
                    <a:gd name="connsiteX19" fmla="*/ 839288 w 1028134"/>
                    <a:gd name="connsiteY19" fmla="*/ 230392 h 1160188"/>
                    <a:gd name="connsiteX20" fmla="*/ 855744 w 1028134"/>
                    <a:gd name="connsiteY20" fmla="*/ 213936 h 1160188"/>
                    <a:gd name="connsiteX21" fmla="*/ 855744 w 1028134"/>
                    <a:gd name="connsiteY21" fmla="*/ 159080 h 1160188"/>
                    <a:gd name="connsiteX22" fmla="*/ 842030 w 1028134"/>
                    <a:gd name="connsiteY22" fmla="*/ 128910 h 1160188"/>
                    <a:gd name="connsiteX23" fmla="*/ 726833 w 1028134"/>
                    <a:gd name="connsiteY23" fmla="*/ 13714 h 1160188"/>
                    <a:gd name="connsiteX24" fmla="*/ 696664 w 1028134"/>
                    <a:gd name="connsiteY24" fmla="*/ 0 h 1160188"/>
                    <a:gd name="connsiteX25" fmla="*/ 430615 w 1028134"/>
                    <a:gd name="connsiteY25" fmla="*/ 0 h 1160188"/>
                    <a:gd name="connsiteX26" fmla="*/ 373017 w 1028134"/>
                    <a:gd name="connsiteY26" fmla="*/ 57598 h 1160188"/>
                    <a:gd name="connsiteX27" fmla="*/ 373017 w 1028134"/>
                    <a:gd name="connsiteY27" fmla="*/ 120682 h 1160188"/>
                    <a:gd name="connsiteX28" fmla="*/ 329132 w 1028134"/>
                    <a:gd name="connsiteY28" fmla="*/ 24685 h 1160188"/>
                    <a:gd name="connsiteX29" fmla="*/ 255077 w 1028134"/>
                    <a:gd name="connsiteY29" fmla="*/ 24685 h 1160188"/>
                    <a:gd name="connsiteX30" fmla="*/ 200222 w 1028134"/>
                    <a:gd name="connsiteY30" fmla="*/ 145366 h 1160188"/>
                    <a:gd name="connsiteX31" fmla="*/ 200222 w 1028134"/>
                    <a:gd name="connsiteY31" fmla="*/ 145366 h 1160188"/>
                    <a:gd name="connsiteX32" fmla="*/ 142624 w 1028134"/>
                    <a:gd name="connsiteY32" fmla="*/ 334617 h 1160188"/>
                    <a:gd name="connsiteX33" fmla="*/ 142624 w 1028134"/>
                    <a:gd name="connsiteY33" fmla="*/ 466270 h 1160188"/>
                    <a:gd name="connsiteX34" fmla="*/ 57599 w 1028134"/>
                    <a:gd name="connsiteY34" fmla="*/ 466270 h 1160188"/>
                    <a:gd name="connsiteX35" fmla="*/ 2744 w 1028134"/>
                    <a:gd name="connsiteY35" fmla="*/ 512897 h 1160188"/>
                    <a:gd name="connsiteX36" fmla="*/ 0 w 1028134"/>
                    <a:gd name="connsiteY36" fmla="*/ 554038 h 1160188"/>
                    <a:gd name="connsiteX37" fmla="*/ 85027 w 1028134"/>
                    <a:gd name="connsiteY37" fmla="*/ 877684 h 1160188"/>
                    <a:gd name="connsiteX38" fmla="*/ 85027 w 1028134"/>
                    <a:gd name="connsiteY38" fmla="*/ 1044992 h 1160188"/>
                    <a:gd name="connsiteX39" fmla="*/ 41142 w 1028134"/>
                    <a:gd name="connsiteY39" fmla="*/ 1102591 h 1160188"/>
                    <a:gd name="connsiteX40" fmla="*/ 98741 w 1028134"/>
                    <a:gd name="connsiteY40" fmla="*/ 1160189 h 1160188"/>
                    <a:gd name="connsiteX41" fmla="*/ 693920 w 1028134"/>
                    <a:gd name="connsiteY41" fmla="*/ 1160189 h 1160188"/>
                    <a:gd name="connsiteX42" fmla="*/ 751519 w 1028134"/>
                    <a:gd name="connsiteY42" fmla="*/ 1102591 h 1160188"/>
                    <a:gd name="connsiteX43" fmla="*/ 707634 w 1028134"/>
                    <a:gd name="connsiteY43" fmla="*/ 1044992 h 1160188"/>
                    <a:gd name="connsiteX44" fmla="*/ 707634 w 1028134"/>
                    <a:gd name="connsiteY44" fmla="*/ 998366 h 1160188"/>
                    <a:gd name="connsiteX45" fmla="*/ 729577 w 1028134"/>
                    <a:gd name="connsiteY45" fmla="*/ 979166 h 1160188"/>
                    <a:gd name="connsiteX46" fmla="*/ 844772 w 1028134"/>
                    <a:gd name="connsiteY46" fmla="*/ 987394 h 1160188"/>
                    <a:gd name="connsiteX47" fmla="*/ 935285 w 1028134"/>
                    <a:gd name="connsiteY47" fmla="*/ 905112 h 1160188"/>
                    <a:gd name="connsiteX48" fmla="*/ 935285 w 1028134"/>
                    <a:gd name="connsiteY48" fmla="*/ 789916 h 1160188"/>
                    <a:gd name="connsiteX49" fmla="*/ 951741 w 1028134"/>
                    <a:gd name="connsiteY49" fmla="*/ 765231 h 1160188"/>
                    <a:gd name="connsiteX50" fmla="*/ 990140 w 1028134"/>
                    <a:gd name="connsiteY50" fmla="*/ 751517 h 1160188"/>
                    <a:gd name="connsiteX51" fmla="*/ 1017568 w 1028134"/>
                    <a:gd name="connsiteY51" fmla="*/ 661006 h 1160188"/>
                    <a:gd name="connsiteX52" fmla="*/ 1017568 w 1028134"/>
                    <a:gd name="connsiteY52" fmla="*/ 661006 h 1160188"/>
                    <a:gd name="connsiteX53" fmla="*/ 798146 w 1028134"/>
                    <a:gd name="connsiteY53" fmla="*/ 131653 h 1160188"/>
                    <a:gd name="connsiteX54" fmla="*/ 748775 w 1028134"/>
                    <a:gd name="connsiteY54" fmla="*/ 131653 h 1160188"/>
                    <a:gd name="connsiteX55" fmla="*/ 724091 w 1028134"/>
                    <a:gd name="connsiteY55" fmla="*/ 106968 h 1160188"/>
                    <a:gd name="connsiteX56" fmla="*/ 724091 w 1028134"/>
                    <a:gd name="connsiteY56" fmla="*/ 57598 h 1160188"/>
                    <a:gd name="connsiteX57" fmla="*/ 798146 w 1028134"/>
                    <a:gd name="connsiteY57" fmla="*/ 131653 h 1160188"/>
                    <a:gd name="connsiteX58" fmla="*/ 285248 w 1028134"/>
                    <a:gd name="connsiteY58" fmla="*/ 38399 h 1160188"/>
                    <a:gd name="connsiteX59" fmla="*/ 298962 w 1028134"/>
                    <a:gd name="connsiteY59" fmla="*/ 38399 h 1160188"/>
                    <a:gd name="connsiteX60" fmla="*/ 342846 w 1028134"/>
                    <a:gd name="connsiteY60" fmla="*/ 137138 h 1160188"/>
                    <a:gd name="connsiteX61" fmla="*/ 244107 w 1028134"/>
                    <a:gd name="connsiteY61" fmla="*/ 137138 h 1160188"/>
                    <a:gd name="connsiteX62" fmla="*/ 285248 w 1028134"/>
                    <a:gd name="connsiteY62" fmla="*/ 38399 h 1160188"/>
                    <a:gd name="connsiteX63" fmla="*/ 224907 w 1028134"/>
                    <a:gd name="connsiteY63" fmla="*/ 170051 h 1160188"/>
                    <a:gd name="connsiteX64" fmla="*/ 353818 w 1028134"/>
                    <a:gd name="connsiteY64" fmla="*/ 170051 h 1160188"/>
                    <a:gd name="connsiteX65" fmla="*/ 400445 w 1028134"/>
                    <a:gd name="connsiteY65" fmla="*/ 287990 h 1160188"/>
                    <a:gd name="connsiteX66" fmla="*/ 178280 w 1028134"/>
                    <a:gd name="connsiteY66" fmla="*/ 287990 h 1160188"/>
                    <a:gd name="connsiteX67" fmla="*/ 224907 w 1028134"/>
                    <a:gd name="connsiteY67" fmla="*/ 170051 h 1160188"/>
                    <a:gd name="connsiteX68" fmla="*/ 224907 w 1028134"/>
                    <a:gd name="connsiteY68" fmla="*/ 170051 h 1160188"/>
                    <a:gd name="connsiteX69" fmla="*/ 175538 w 1028134"/>
                    <a:gd name="connsiteY69" fmla="*/ 337360 h 1160188"/>
                    <a:gd name="connsiteX70" fmla="*/ 175538 w 1028134"/>
                    <a:gd name="connsiteY70" fmla="*/ 323646 h 1160188"/>
                    <a:gd name="connsiteX71" fmla="*/ 405929 w 1028134"/>
                    <a:gd name="connsiteY71" fmla="*/ 323646 h 1160188"/>
                    <a:gd name="connsiteX72" fmla="*/ 405929 w 1028134"/>
                    <a:gd name="connsiteY72" fmla="*/ 337360 h 1160188"/>
                    <a:gd name="connsiteX73" fmla="*/ 405929 w 1028134"/>
                    <a:gd name="connsiteY73" fmla="*/ 469012 h 1160188"/>
                    <a:gd name="connsiteX74" fmla="*/ 172794 w 1028134"/>
                    <a:gd name="connsiteY74" fmla="*/ 469012 h 1160188"/>
                    <a:gd name="connsiteX75" fmla="*/ 172794 w 1028134"/>
                    <a:gd name="connsiteY75" fmla="*/ 337360 h 1160188"/>
                    <a:gd name="connsiteX76" fmla="*/ 74055 w 1028134"/>
                    <a:gd name="connsiteY76" fmla="*/ 1105333 h 1160188"/>
                    <a:gd name="connsiteX77" fmla="*/ 98741 w 1028134"/>
                    <a:gd name="connsiteY77" fmla="*/ 1080648 h 1160188"/>
                    <a:gd name="connsiteX78" fmla="*/ 145366 w 1028134"/>
                    <a:gd name="connsiteY78" fmla="*/ 1080648 h 1160188"/>
                    <a:gd name="connsiteX79" fmla="*/ 161824 w 1028134"/>
                    <a:gd name="connsiteY79" fmla="*/ 1064192 h 1160188"/>
                    <a:gd name="connsiteX80" fmla="*/ 145366 w 1028134"/>
                    <a:gd name="connsiteY80" fmla="*/ 1047735 h 1160188"/>
                    <a:gd name="connsiteX81" fmla="*/ 117939 w 1028134"/>
                    <a:gd name="connsiteY81" fmla="*/ 1047735 h 1160188"/>
                    <a:gd name="connsiteX82" fmla="*/ 117939 w 1028134"/>
                    <a:gd name="connsiteY82" fmla="*/ 883170 h 1160188"/>
                    <a:gd name="connsiteX83" fmla="*/ 32914 w 1028134"/>
                    <a:gd name="connsiteY83" fmla="*/ 559524 h 1160188"/>
                    <a:gd name="connsiteX84" fmla="*/ 35656 w 1028134"/>
                    <a:gd name="connsiteY84" fmla="*/ 523868 h 1160188"/>
                    <a:gd name="connsiteX85" fmla="*/ 54855 w 1028134"/>
                    <a:gd name="connsiteY85" fmla="*/ 507411 h 1160188"/>
                    <a:gd name="connsiteX86" fmla="*/ 611637 w 1028134"/>
                    <a:gd name="connsiteY86" fmla="*/ 507411 h 1160188"/>
                    <a:gd name="connsiteX87" fmla="*/ 614381 w 1028134"/>
                    <a:gd name="connsiteY87" fmla="*/ 526610 h 1160188"/>
                    <a:gd name="connsiteX88" fmla="*/ 704892 w 1028134"/>
                    <a:gd name="connsiteY88" fmla="*/ 688433 h 1160188"/>
                    <a:gd name="connsiteX89" fmla="*/ 693920 w 1028134"/>
                    <a:gd name="connsiteY89" fmla="*/ 726832 h 1160188"/>
                    <a:gd name="connsiteX90" fmla="*/ 655522 w 1028134"/>
                    <a:gd name="connsiteY90" fmla="*/ 740546 h 1160188"/>
                    <a:gd name="connsiteX91" fmla="*/ 617123 w 1028134"/>
                    <a:gd name="connsiteY91" fmla="*/ 795401 h 1160188"/>
                    <a:gd name="connsiteX92" fmla="*/ 617123 w 1028134"/>
                    <a:gd name="connsiteY92" fmla="*/ 910597 h 1160188"/>
                    <a:gd name="connsiteX93" fmla="*/ 562267 w 1028134"/>
                    <a:gd name="connsiteY93" fmla="*/ 959967 h 1160188"/>
                    <a:gd name="connsiteX94" fmla="*/ 447071 w 1028134"/>
                    <a:gd name="connsiteY94" fmla="*/ 951739 h 1160188"/>
                    <a:gd name="connsiteX95" fmla="*/ 389473 w 1028134"/>
                    <a:gd name="connsiteY95" fmla="*/ 1006594 h 1160188"/>
                    <a:gd name="connsiteX96" fmla="*/ 389473 w 1028134"/>
                    <a:gd name="connsiteY96" fmla="*/ 1050478 h 1160188"/>
                    <a:gd name="connsiteX97" fmla="*/ 224907 w 1028134"/>
                    <a:gd name="connsiteY97" fmla="*/ 1050478 h 1160188"/>
                    <a:gd name="connsiteX98" fmla="*/ 208451 w 1028134"/>
                    <a:gd name="connsiteY98" fmla="*/ 1066935 h 1160188"/>
                    <a:gd name="connsiteX99" fmla="*/ 224907 w 1028134"/>
                    <a:gd name="connsiteY99" fmla="*/ 1083391 h 1160188"/>
                    <a:gd name="connsiteX100" fmla="*/ 408673 w 1028134"/>
                    <a:gd name="connsiteY100" fmla="*/ 1083391 h 1160188"/>
                    <a:gd name="connsiteX101" fmla="*/ 433357 w 1028134"/>
                    <a:gd name="connsiteY101" fmla="*/ 1108076 h 1160188"/>
                    <a:gd name="connsiteX102" fmla="*/ 408673 w 1028134"/>
                    <a:gd name="connsiteY102" fmla="*/ 1132761 h 1160188"/>
                    <a:gd name="connsiteX103" fmla="*/ 98741 w 1028134"/>
                    <a:gd name="connsiteY103" fmla="*/ 1132761 h 1160188"/>
                    <a:gd name="connsiteX104" fmla="*/ 74055 w 1028134"/>
                    <a:gd name="connsiteY104" fmla="*/ 1105333 h 1160188"/>
                    <a:gd name="connsiteX105" fmla="*/ 74055 w 1028134"/>
                    <a:gd name="connsiteY105" fmla="*/ 1105333 h 1160188"/>
                    <a:gd name="connsiteX106" fmla="*/ 718605 w 1028134"/>
                    <a:gd name="connsiteY106" fmla="*/ 1105333 h 1160188"/>
                    <a:gd name="connsiteX107" fmla="*/ 693920 w 1028134"/>
                    <a:gd name="connsiteY107" fmla="*/ 1130018 h 1160188"/>
                    <a:gd name="connsiteX108" fmla="*/ 460785 w 1028134"/>
                    <a:gd name="connsiteY108" fmla="*/ 1130018 h 1160188"/>
                    <a:gd name="connsiteX109" fmla="*/ 466270 w 1028134"/>
                    <a:gd name="connsiteY109" fmla="*/ 1105333 h 1160188"/>
                    <a:gd name="connsiteX110" fmla="*/ 460785 w 1028134"/>
                    <a:gd name="connsiteY110" fmla="*/ 1080648 h 1160188"/>
                    <a:gd name="connsiteX111" fmla="*/ 693920 w 1028134"/>
                    <a:gd name="connsiteY111" fmla="*/ 1080648 h 1160188"/>
                    <a:gd name="connsiteX112" fmla="*/ 718605 w 1028134"/>
                    <a:gd name="connsiteY112" fmla="*/ 1105333 h 1160188"/>
                    <a:gd name="connsiteX113" fmla="*/ 718605 w 1028134"/>
                    <a:gd name="connsiteY113" fmla="*/ 1105333 h 1160188"/>
                    <a:gd name="connsiteX114" fmla="*/ 976426 w 1028134"/>
                    <a:gd name="connsiteY114" fmla="*/ 721347 h 1160188"/>
                    <a:gd name="connsiteX115" fmla="*/ 938027 w 1028134"/>
                    <a:gd name="connsiteY115" fmla="*/ 735060 h 1160188"/>
                    <a:gd name="connsiteX116" fmla="*/ 899627 w 1028134"/>
                    <a:gd name="connsiteY116" fmla="*/ 789916 h 1160188"/>
                    <a:gd name="connsiteX117" fmla="*/ 899627 w 1028134"/>
                    <a:gd name="connsiteY117" fmla="*/ 905112 h 1160188"/>
                    <a:gd name="connsiteX118" fmla="*/ 844772 w 1028134"/>
                    <a:gd name="connsiteY118" fmla="*/ 954481 h 1160188"/>
                    <a:gd name="connsiteX119" fmla="*/ 729577 w 1028134"/>
                    <a:gd name="connsiteY119" fmla="*/ 946253 h 1160188"/>
                    <a:gd name="connsiteX120" fmla="*/ 671978 w 1028134"/>
                    <a:gd name="connsiteY120" fmla="*/ 1001108 h 1160188"/>
                    <a:gd name="connsiteX121" fmla="*/ 671978 w 1028134"/>
                    <a:gd name="connsiteY121" fmla="*/ 1044992 h 1160188"/>
                    <a:gd name="connsiteX122" fmla="*/ 419643 w 1028134"/>
                    <a:gd name="connsiteY122" fmla="*/ 1044992 h 1160188"/>
                    <a:gd name="connsiteX123" fmla="*/ 419643 w 1028134"/>
                    <a:gd name="connsiteY123" fmla="*/ 1001108 h 1160188"/>
                    <a:gd name="connsiteX124" fmla="*/ 441587 w 1028134"/>
                    <a:gd name="connsiteY124" fmla="*/ 981909 h 1160188"/>
                    <a:gd name="connsiteX125" fmla="*/ 556781 w 1028134"/>
                    <a:gd name="connsiteY125" fmla="*/ 990137 h 1160188"/>
                    <a:gd name="connsiteX126" fmla="*/ 647294 w 1028134"/>
                    <a:gd name="connsiteY126" fmla="*/ 907854 h 1160188"/>
                    <a:gd name="connsiteX127" fmla="*/ 647294 w 1028134"/>
                    <a:gd name="connsiteY127" fmla="*/ 792658 h 1160188"/>
                    <a:gd name="connsiteX128" fmla="*/ 663750 w 1028134"/>
                    <a:gd name="connsiteY128" fmla="*/ 767973 h 1160188"/>
                    <a:gd name="connsiteX129" fmla="*/ 702149 w 1028134"/>
                    <a:gd name="connsiteY129" fmla="*/ 754260 h 1160188"/>
                    <a:gd name="connsiteX130" fmla="*/ 729577 w 1028134"/>
                    <a:gd name="connsiteY130" fmla="*/ 663749 h 1160188"/>
                    <a:gd name="connsiteX131" fmla="*/ 647294 w 1028134"/>
                    <a:gd name="connsiteY131" fmla="*/ 518382 h 1160188"/>
                    <a:gd name="connsiteX132" fmla="*/ 644550 w 1028134"/>
                    <a:gd name="connsiteY132" fmla="*/ 504668 h 1160188"/>
                    <a:gd name="connsiteX133" fmla="*/ 877686 w 1028134"/>
                    <a:gd name="connsiteY133" fmla="*/ 504668 h 1160188"/>
                    <a:gd name="connsiteX134" fmla="*/ 896885 w 1028134"/>
                    <a:gd name="connsiteY134" fmla="*/ 521125 h 1160188"/>
                    <a:gd name="connsiteX135" fmla="*/ 896885 w 1028134"/>
                    <a:gd name="connsiteY135" fmla="*/ 521125 h 1160188"/>
                    <a:gd name="connsiteX136" fmla="*/ 987396 w 1028134"/>
                    <a:gd name="connsiteY136" fmla="*/ 682948 h 1160188"/>
                    <a:gd name="connsiteX137" fmla="*/ 976426 w 1028134"/>
                    <a:gd name="connsiteY137" fmla="*/ 721347 h 1160188"/>
                    <a:gd name="connsiteX138" fmla="*/ 976426 w 1028134"/>
                    <a:gd name="connsiteY138" fmla="*/ 721347 h 11601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  <a:cxn ang="0">
                      <a:pos x="connsiteX120" y="connsiteY120"/>
                    </a:cxn>
                    <a:cxn ang="0">
                      <a:pos x="connsiteX121" y="connsiteY121"/>
                    </a:cxn>
                    <a:cxn ang="0">
                      <a:pos x="connsiteX122" y="connsiteY122"/>
                    </a:cxn>
                    <a:cxn ang="0">
                      <a:pos x="connsiteX123" y="connsiteY123"/>
                    </a:cxn>
                    <a:cxn ang="0">
                      <a:pos x="connsiteX124" y="connsiteY124"/>
                    </a:cxn>
                    <a:cxn ang="0">
                      <a:pos x="connsiteX125" y="connsiteY125"/>
                    </a:cxn>
                    <a:cxn ang="0">
                      <a:pos x="connsiteX126" y="connsiteY126"/>
                    </a:cxn>
                    <a:cxn ang="0">
                      <a:pos x="connsiteX127" y="connsiteY127"/>
                    </a:cxn>
                    <a:cxn ang="0">
                      <a:pos x="connsiteX128" y="connsiteY128"/>
                    </a:cxn>
                    <a:cxn ang="0">
                      <a:pos x="connsiteX129" y="connsiteY129"/>
                    </a:cxn>
                    <a:cxn ang="0">
                      <a:pos x="connsiteX130" y="connsiteY130"/>
                    </a:cxn>
                    <a:cxn ang="0">
                      <a:pos x="connsiteX131" y="connsiteY131"/>
                    </a:cxn>
                    <a:cxn ang="0">
                      <a:pos x="connsiteX132" y="connsiteY132"/>
                    </a:cxn>
                    <a:cxn ang="0">
                      <a:pos x="connsiteX133" y="connsiteY133"/>
                    </a:cxn>
                    <a:cxn ang="0">
                      <a:pos x="connsiteX134" y="connsiteY134"/>
                    </a:cxn>
                    <a:cxn ang="0">
                      <a:pos x="connsiteX135" y="connsiteY135"/>
                    </a:cxn>
                    <a:cxn ang="0">
                      <a:pos x="connsiteX136" y="connsiteY136"/>
                    </a:cxn>
                    <a:cxn ang="0">
                      <a:pos x="connsiteX137" y="connsiteY137"/>
                    </a:cxn>
                    <a:cxn ang="0">
                      <a:pos x="connsiteX138" y="connsiteY138"/>
                    </a:cxn>
                  </a:cxnLst>
                  <a:rect l="l" t="t" r="r" b="b"/>
                  <a:pathLst>
                    <a:path w="1028134" h="1160188">
                      <a:moveTo>
                        <a:pt x="1017568" y="661006"/>
                      </a:moveTo>
                      <a:cubicBezTo>
                        <a:pt x="973682" y="592437"/>
                        <a:pt x="940769" y="567752"/>
                        <a:pt x="935285" y="515639"/>
                      </a:cubicBezTo>
                      <a:lnTo>
                        <a:pt x="935285" y="515639"/>
                      </a:lnTo>
                      <a:cubicBezTo>
                        <a:pt x="932541" y="488212"/>
                        <a:pt x="907857" y="469012"/>
                        <a:pt x="880429" y="469012"/>
                      </a:cubicBezTo>
                      <a:lnTo>
                        <a:pt x="855744" y="469012"/>
                      </a:lnTo>
                      <a:lnTo>
                        <a:pt x="855744" y="293476"/>
                      </a:lnTo>
                      <a:cubicBezTo>
                        <a:pt x="855744" y="285247"/>
                        <a:pt x="847516" y="277019"/>
                        <a:pt x="839288" y="277019"/>
                      </a:cubicBezTo>
                      <a:cubicBezTo>
                        <a:pt x="831058" y="277019"/>
                        <a:pt x="822830" y="285247"/>
                        <a:pt x="822830" y="293476"/>
                      </a:cubicBezTo>
                      <a:lnTo>
                        <a:pt x="822830" y="469012"/>
                      </a:lnTo>
                      <a:cubicBezTo>
                        <a:pt x="787175" y="469012"/>
                        <a:pt x="479984" y="469012"/>
                        <a:pt x="441587" y="469012"/>
                      </a:cubicBezTo>
                      <a:lnTo>
                        <a:pt x="441587" y="337360"/>
                      </a:lnTo>
                      <a:cubicBezTo>
                        <a:pt x="441587" y="263305"/>
                        <a:pt x="411415" y="216678"/>
                        <a:pt x="405929" y="200222"/>
                      </a:cubicBezTo>
                      <a:lnTo>
                        <a:pt x="405929" y="60341"/>
                      </a:lnTo>
                      <a:cubicBezTo>
                        <a:pt x="405929" y="46627"/>
                        <a:pt x="416901" y="35656"/>
                        <a:pt x="430615" y="35656"/>
                      </a:cubicBezTo>
                      <a:lnTo>
                        <a:pt x="693920" y="35656"/>
                      </a:lnTo>
                      <a:lnTo>
                        <a:pt x="693920" y="106968"/>
                      </a:lnTo>
                      <a:cubicBezTo>
                        <a:pt x="693920" y="139881"/>
                        <a:pt x="721348" y="164566"/>
                        <a:pt x="751519" y="164566"/>
                      </a:cubicBezTo>
                      <a:lnTo>
                        <a:pt x="822830" y="164566"/>
                      </a:lnTo>
                      <a:lnTo>
                        <a:pt x="822830" y="213936"/>
                      </a:lnTo>
                      <a:cubicBezTo>
                        <a:pt x="822830" y="222164"/>
                        <a:pt x="831058" y="230392"/>
                        <a:pt x="839288" y="230392"/>
                      </a:cubicBezTo>
                      <a:cubicBezTo>
                        <a:pt x="847516" y="230392"/>
                        <a:pt x="855744" y="222164"/>
                        <a:pt x="855744" y="213936"/>
                      </a:cubicBezTo>
                      <a:lnTo>
                        <a:pt x="855744" y="159080"/>
                      </a:lnTo>
                      <a:cubicBezTo>
                        <a:pt x="855744" y="148109"/>
                        <a:pt x="850258" y="137138"/>
                        <a:pt x="842030" y="128910"/>
                      </a:cubicBezTo>
                      <a:lnTo>
                        <a:pt x="726833" y="13714"/>
                      </a:lnTo>
                      <a:cubicBezTo>
                        <a:pt x="718605" y="5486"/>
                        <a:pt x="707634" y="0"/>
                        <a:pt x="696664" y="0"/>
                      </a:cubicBezTo>
                      <a:lnTo>
                        <a:pt x="430615" y="0"/>
                      </a:lnTo>
                      <a:cubicBezTo>
                        <a:pt x="397701" y="0"/>
                        <a:pt x="373017" y="27428"/>
                        <a:pt x="373017" y="57598"/>
                      </a:cubicBezTo>
                      <a:lnTo>
                        <a:pt x="373017" y="120682"/>
                      </a:lnTo>
                      <a:lnTo>
                        <a:pt x="329132" y="24685"/>
                      </a:lnTo>
                      <a:cubicBezTo>
                        <a:pt x="315418" y="-8228"/>
                        <a:pt x="268791" y="-8228"/>
                        <a:pt x="255077" y="24685"/>
                      </a:cubicBezTo>
                      <a:lnTo>
                        <a:pt x="200222" y="145366"/>
                      </a:lnTo>
                      <a:cubicBezTo>
                        <a:pt x="200222" y="145366"/>
                        <a:pt x="200222" y="145366"/>
                        <a:pt x="200222" y="145366"/>
                      </a:cubicBezTo>
                      <a:cubicBezTo>
                        <a:pt x="175538" y="205707"/>
                        <a:pt x="142624" y="252334"/>
                        <a:pt x="142624" y="334617"/>
                      </a:cubicBezTo>
                      <a:lnTo>
                        <a:pt x="142624" y="466270"/>
                      </a:lnTo>
                      <a:lnTo>
                        <a:pt x="57599" y="466270"/>
                      </a:lnTo>
                      <a:cubicBezTo>
                        <a:pt x="30171" y="466270"/>
                        <a:pt x="8228" y="485469"/>
                        <a:pt x="2744" y="512897"/>
                      </a:cubicBezTo>
                      <a:cubicBezTo>
                        <a:pt x="0" y="526610"/>
                        <a:pt x="0" y="540324"/>
                        <a:pt x="0" y="554038"/>
                      </a:cubicBezTo>
                      <a:cubicBezTo>
                        <a:pt x="2744" y="702147"/>
                        <a:pt x="85027" y="724089"/>
                        <a:pt x="85027" y="877684"/>
                      </a:cubicBezTo>
                      <a:lnTo>
                        <a:pt x="85027" y="1044992"/>
                      </a:lnTo>
                      <a:cubicBezTo>
                        <a:pt x="60341" y="1050478"/>
                        <a:pt x="41142" y="1075163"/>
                        <a:pt x="41142" y="1102591"/>
                      </a:cubicBezTo>
                      <a:cubicBezTo>
                        <a:pt x="41142" y="1135504"/>
                        <a:pt x="68569" y="1160189"/>
                        <a:pt x="98741" y="1160189"/>
                      </a:cubicBezTo>
                      <a:lnTo>
                        <a:pt x="693920" y="1160189"/>
                      </a:lnTo>
                      <a:cubicBezTo>
                        <a:pt x="726833" y="1160189"/>
                        <a:pt x="751519" y="1132761"/>
                        <a:pt x="751519" y="1102591"/>
                      </a:cubicBezTo>
                      <a:cubicBezTo>
                        <a:pt x="751519" y="1075163"/>
                        <a:pt x="732319" y="1053221"/>
                        <a:pt x="707634" y="1044992"/>
                      </a:cubicBezTo>
                      <a:lnTo>
                        <a:pt x="707634" y="998366"/>
                      </a:lnTo>
                      <a:cubicBezTo>
                        <a:pt x="707634" y="987394"/>
                        <a:pt x="718605" y="976423"/>
                        <a:pt x="729577" y="979166"/>
                      </a:cubicBezTo>
                      <a:lnTo>
                        <a:pt x="844772" y="987394"/>
                      </a:lnTo>
                      <a:cubicBezTo>
                        <a:pt x="894143" y="990137"/>
                        <a:pt x="935285" y="951739"/>
                        <a:pt x="935285" y="905112"/>
                      </a:cubicBezTo>
                      <a:lnTo>
                        <a:pt x="935285" y="789916"/>
                      </a:lnTo>
                      <a:cubicBezTo>
                        <a:pt x="935285" y="778945"/>
                        <a:pt x="940769" y="770716"/>
                        <a:pt x="951741" y="765231"/>
                      </a:cubicBezTo>
                      <a:lnTo>
                        <a:pt x="990140" y="751517"/>
                      </a:lnTo>
                      <a:cubicBezTo>
                        <a:pt x="1025796" y="737803"/>
                        <a:pt x="1039510" y="693919"/>
                        <a:pt x="1017568" y="661006"/>
                      </a:cubicBezTo>
                      <a:lnTo>
                        <a:pt x="1017568" y="661006"/>
                      </a:lnTo>
                      <a:close/>
                      <a:moveTo>
                        <a:pt x="798146" y="131653"/>
                      </a:moveTo>
                      <a:lnTo>
                        <a:pt x="748775" y="131653"/>
                      </a:lnTo>
                      <a:cubicBezTo>
                        <a:pt x="735061" y="131653"/>
                        <a:pt x="724091" y="120682"/>
                        <a:pt x="724091" y="106968"/>
                      </a:cubicBezTo>
                      <a:lnTo>
                        <a:pt x="724091" y="57598"/>
                      </a:lnTo>
                      <a:lnTo>
                        <a:pt x="798146" y="131653"/>
                      </a:lnTo>
                      <a:close/>
                      <a:moveTo>
                        <a:pt x="285248" y="38399"/>
                      </a:moveTo>
                      <a:cubicBezTo>
                        <a:pt x="287991" y="32913"/>
                        <a:pt x="296219" y="32913"/>
                        <a:pt x="298962" y="38399"/>
                      </a:cubicBezTo>
                      <a:lnTo>
                        <a:pt x="342846" y="137138"/>
                      </a:lnTo>
                      <a:lnTo>
                        <a:pt x="244107" y="137138"/>
                      </a:lnTo>
                      <a:lnTo>
                        <a:pt x="285248" y="38399"/>
                      </a:lnTo>
                      <a:close/>
                      <a:moveTo>
                        <a:pt x="224907" y="170051"/>
                      </a:moveTo>
                      <a:lnTo>
                        <a:pt x="353818" y="170051"/>
                      </a:lnTo>
                      <a:cubicBezTo>
                        <a:pt x="383987" y="238620"/>
                        <a:pt x="392215" y="255077"/>
                        <a:pt x="400445" y="287990"/>
                      </a:cubicBezTo>
                      <a:lnTo>
                        <a:pt x="178280" y="287990"/>
                      </a:lnTo>
                      <a:cubicBezTo>
                        <a:pt x="189252" y="246849"/>
                        <a:pt x="200222" y="227649"/>
                        <a:pt x="224907" y="170051"/>
                      </a:cubicBezTo>
                      <a:lnTo>
                        <a:pt x="224907" y="170051"/>
                      </a:lnTo>
                      <a:close/>
                      <a:moveTo>
                        <a:pt x="175538" y="337360"/>
                      </a:moveTo>
                      <a:cubicBezTo>
                        <a:pt x="175538" y="331874"/>
                        <a:pt x="175538" y="326389"/>
                        <a:pt x="175538" y="323646"/>
                      </a:cubicBezTo>
                      <a:lnTo>
                        <a:pt x="405929" y="323646"/>
                      </a:lnTo>
                      <a:cubicBezTo>
                        <a:pt x="405929" y="329131"/>
                        <a:pt x="405929" y="334617"/>
                        <a:pt x="405929" y="337360"/>
                      </a:cubicBezTo>
                      <a:lnTo>
                        <a:pt x="405929" y="469012"/>
                      </a:lnTo>
                      <a:lnTo>
                        <a:pt x="172794" y="469012"/>
                      </a:lnTo>
                      <a:lnTo>
                        <a:pt x="172794" y="337360"/>
                      </a:lnTo>
                      <a:close/>
                      <a:moveTo>
                        <a:pt x="74055" y="1105333"/>
                      </a:moveTo>
                      <a:cubicBezTo>
                        <a:pt x="74055" y="1091619"/>
                        <a:pt x="85027" y="1080648"/>
                        <a:pt x="98741" y="1080648"/>
                      </a:cubicBezTo>
                      <a:lnTo>
                        <a:pt x="145366" y="1080648"/>
                      </a:lnTo>
                      <a:cubicBezTo>
                        <a:pt x="153596" y="1080648"/>
                        <a:pt x="161824" y="1072420"/>
                        <a:pt x="161824" y="1064192"/>
                      </a:cubicBezTo>
                      <a:cubicBezTo>
                        <a:pt x="161824" y="1055964"/>
                        <a:pt x="153596" y="1047735"/>
                        <a:pt x="145366" y="1047735"/>
                      </a:cubicBezTo>
                      <a:lnTo>
                        <a:pt x="117939" y="1047735"/>
                      </a:lnTo>
                      <a:lnTo>
                        <a:pt x="117939" y="883170"/>
                      </a:lnTo>
                      <a:cubicBezTo>
                        <a:pt x="117939" y="718604"/>
                        <a:pt x="32914" y="696662"/>
                        <a:pt x="32914" y="559524"/>
                      </a:cubicBezTo>
                      <a:cubicBezTo>
                        <a:pt x="32914" y="545810"/>
                        <a:pt x="32914" y="534839"/>
                        <a:pt x="35656" y="523868"/>
                      </a:cubicBezTo>
                      <a:cubicBezTo>
                        <a:pt x="35656" y="512897"/>
                        <a:pt x="46627" y="507411"/>
                        <a:pt x="54855" y="507411"/>
                      </a:cubicBezTo>
                      <a:lnTo>
                        <a:pt x="611637" y="507411"/>
                      </a:lnTo>
                      <a:cubicBezTo>
                        <a:pt x="611637" y="512897"/>
                        <a:pt x="614381" y="518382"/>
                        <a:pt x="614381" y="526610"/>
                      </a:cubicBezTo>
                      <a:cubicBezTo>
                        <a:pt x="622609" y="592437"/>
                        <a:pt x="661008" y="622607"/>
                        <a:pt x="704892" y="688433"/>
                      </a:cubicBezTo>
                      <a:cubicBezTo>
                        <a:pt x="715863" y="702147"/>
                        <a:pt x="707634" y="721347"/>
                        <a:pt x="693920" y="726832"/>
                      </a:cubicBezTo>
                      <a:lnTo>
                        <a:pt x="655522" y="740546"/>
                      </a:lnTo>
                      <a:cubicBezTo>
                        <a:pt x="633580" y="748774"/>
                        <a:pt x="617123" y="770716"/>
                        <a:pt x="617123" y="795401"/>
                      </a:cubicBezTo>
                      <a:lnTo>
                        <a:pt x="617123" y="910597"/>
                      </a:lnTo>
                      <a:cubicBezTo>
                        <a:pt x="617123" y="940768"/>
                        <a:pt x="592439" y="962710"/>
                        <a:pt x="562267" y="959967"/>
                      </a:cubicBezTo>
                      <a:lnTo>
                        <a:pt x="447071" y="951739"/>
                      </a:lnTo>
                      <a:cubicBezTo>
                        <a:pt x="414159" y="948996"/>
                        <a:pt x="389473" y="973681"/>
                        <a:pt x="389473" y="1006594"/>
                      </a:cubicBezTo>
                      <a:lnTo>
                        <a:pt x="389473" y="1050478"/>
                      </a:lnTo>
                      <a:lnTo>
                        <a:pt x="224907" y="1050478"/>
                      </a:lnTo>
                      <a:cubicBezTo>
                        <a:pt x="216679" y="1050478"/>
                        <a:pt x="208451" y="1058706"/>
                        <a:pt x="208451" y="1066935"/>
                      </a:cubicBezTo>
                      <a:cubicBezTo>
                        <a:pt x="208451" y="1075163"/>
                        <a:pt x="216679" y="1083391"/>
                        <a:pt x="224907" y="1083391"/>
                      </a:cubicBezTo>
                      <a:lnTo>
                        <a:pt x="408673" y="1083391"/>
                      </a:lnTo>
                      <a:cubicBezTo>
                        <a:pt x="422387" y="1083391"/>
                        <a:pt x="433357" y="1094362"/>
                        <a:pt x="433357" y="1108076"/>
                      </a:cubicBezTo>
                      <a:cubicBezTo>
                        <a:pt x="433357" y="1121790"/>
                        <a:pt x="422387" y="1132761"/>
                        <a:pt x="408673" y="1132761"/>
                      </a:cubicBezTo>
                      <a:lnTo>
                        <a:pt x="98741" y="1132761"/>
                      </a:lnTo>
                      <a:cubicBezTo>
                        <a:pt x="85027" y="1130018"/>
                        <a:pt x="74055" y="1119047"/>
                        <a:pt x="74055" y="1105333"/>
                      </a:cubicBezTo>
                      <a:lnTo>
                        <a:pt x="74055" y="1105333"/>
                      </a:lnTo>
                      <a:close/>
                      <a:moveTo>
                        <a:pt x="718605" y="1105333"/>
                      </a:moveTo>
                      <a:cubicBezTo>
                        <a:pt x="718605" y="1119047"/>
                        <a:pt x="707634" y="1130018"/>
                        <a:pt x="693920" y="1130018"/>
                      </a:cubicBezTo>
                      <a:lnTo>
                        <a:pt x="460785" y="1130018"/>
                      </a:lnTo>
                      <a:cubicBezTo>
                        <a:pt x="463528" y="1121790"/>
                        <a:pt x="466270" y="1113561"/>
                        <a:pt x="466270" y="1105333"/>
                      </a:cubicBezTo>
                      <a:cubicBezTo>
                        <a:pt x="466270" y="1097105"/>
                        <a:pt x="463528" y="1088877"/>
                        <a:pt x="460785" y="1080648"/>
                      </a:cubicBezTo>
                      <a:lnTo>
                        <a:pt x="693920" y="1080648"/>
                      </a:lnTo>
                      <a:cubicBezTo>
                        <a:pt x="707634" y="1077906"/>
                        <a:pt x="718605" y="1091619"/>
                        <a:pt x="718605" y="1105333"/>
                      </a:cubicBezTo>
                      <a:lnTo>
                        <a:pt x="718605" y="1105333"/>
                      </a:lnTo>
                      <a:close/>
                      <a:moveTo>
                        <a:pt x="976426" y="721347"/>
                      </a:moveTo>
                      <a:lnTo>
                        <a:pt x="938027" y="735060"/>
                      </a:lnTo>
                      <a:cubicBezTo>
                        <a:pt x="916085" y="743289"/>
                        <a:pt x="899627" y="765231"/>
                        <a:pt x="899627" y="789916"/>
                      </a:cubicBezTo>
                      <a:lnTo>
                        <a:pt x="899627" y="905112"/>
                      </a:lnTo>
                      <a:cubicBezTo>
                        <a:pt x="899627" y="935282"/>
                        <a:pt x="874943" y="957224"/>
                        <a:pt x="844772" y="954481"/>
                      </a:cubicBezTo>
                      <a:lnTo>
                        <a:pt x="729577" y="946253"/>
                      </a:lnTo>
                      <a:cubicBezTo>
                        <a:pt x="696664" y="943510"/>
                        <a:pt x="671978" y="968195"/>
                        <a:pt x="671978" y="1001108"/>
                      </a:cubicBezTo>
                      <a:lnTo>
                        <a:pt x="671978" y="1044992"/>
                      </a:lnTo>
                      <a:lnTo>
                        <a:pt x="419643" y="1044992"/>
                      </a:lnTo>
                      <a:lnTo>
                        <a:pt x="419643" y="1001108"/>
                      </a:lnTo>
                      <a:cubicBezTo>
                        <a:pt x="419643" y="990137"/>
                        <a:pt x="430615" y="979166"/>
                        <a:pt x="441587" y="981909"/>
                      </a:cubicBezTo>
                      <a:lnTo>
                        <a:pt x="556781" y="990137"/>
                      </a:lnTo>
                      <a:cubicBezTo>
                        <a:pt x="606153" y="992880"/>
                        <a:pt x="647294" y="954481"/>
                        <a:pt x="647294" y="907854"/>
                      </a:cubicBezTo>
                      <a:lnTo>
                        <a:pt x="647294" y="792658"/>
                      </a:lnTo>
                      <a:cubicBezTo>
                        <a:pt x="647294" y="781687"/>
                        <a:pt x="652778" y="773459"/>
                        <a:pt x="663750" y="767973"/>
                      </a:cubicBezTo>
                      <a:lnTo>
                        <a:pt x="702149" y="754260"/>
                      </a:lnTo>
                      <a:cubicBezTo>
                        <a:pt x="737805" y="740546"/>
                        <a:pt x="751519" y="696662"/>
                        <a:pt x="729577" y="663749"/>
                      </a:cubicBezTo>
                      <a:cubicBezTo>
                        <a:pt x="685692" y="595180"/>
                        <a:pt x="652778" y="570495"/>
                        <a:pt x="647294" y="518382"/>
                      </a:cubicBezTo>
                      <a:cubicBezTo>
                        <a:pt x="647294" y="512897"/>
                        <a:pt x="647294" y="510154"/>
                        <a:pt x="644550" y="504668"/>
                      </a:cubicBezTo>
                      <a:lnTo>
                        <a:pt x="877686" y="504668"/>
                      </a:lnTo>
                      <a:cubicBezTo>
                        <a:pt x="888657" y="504668"/>
                        <a:pt x="896885" y="512897"/>
                        <a:pt x="896885" y="521125"/>
                      </a:cubicBezTo>
                      <a:lnTo>
                        <a:pt x="896885" y="521125"/>
                      </a:lnTo>
                      <a:cubicBezTo>
                        <a:pt x="905113" y="586951"/>
                        <a:pt x="943513" y="617122"/>
                        <a:pt x="987396" y="682948"/>
                      </a:cubicBezTo>
                      <a:cubicBezTo>
                        <a:pt x="998368" y="693919"/>
                        <a:pt x="992882" y="713118"/>
                        <a:pt x="976426" y="721347"/>
                      </a:cubicBezTo>
                      <a:lnTo>
                        <a:pt x="976426" y="721347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 rtl="0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68053445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6263E2-A365-9AA9-5AED-0A623D831ABA}"/>
              </a:ext>
            </a:extLst>
          </p:cNvPr>
          <p:cNvSpPr/>
          <p:nvPr/>
        </p:nvSpPr>
        <p:spPr>
          <a:xfrm>
            <a:off x="121403" y="3114045"/>
            <a:ext cx="3939153" cy="362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2200760"/>
            <a:ext cx="12192000" cy="3673098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34</a:t>
            </a:fld>
            <a:endParaRPr lang="en-US" sz="129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10800000">
            <a:off x="9865593" y="5590939"/>
            <a:ext cx="1443600" cy="3564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DB796C-E8B4-F8EB-6119-E7FC904DA4EA}"/>
              </a:ext>
            </a:extLst>
          </p:cNvPr>
          <p:cNvSpPr txBox="1">
            <a:spLocks/>
          </p:cNvSpPr>
          <p:nvPr/>
        </p:nvSpPr>
        <p:spPr>
          <a:xfrm>
            <a:off x="882806" y="713762"/>
            <a:ext cx="10275974" cy="148699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200" b="1" dirty="0" err="1">
                <a:solidFill>
                  <a:srgbClr val="8A2061"/>
                </a:solidFill>
              </a:rPr>
              <a:t>Напредно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размишљање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sr-Cyrl-RS" sz="2200" b="1" dirty="0">
                <a:solidFill>
                  <a:srgbClr val="8A2061"/>
                </a:solidFill>
              </a:rPr>
              <a:t>је </a:t>
            </a:r>
            <a:r>
              <a:rPr lang="en-US" sz="2200" dirty="0" err="1"/>
              <a:t>критична</a:t>
            </a:r>
            <a:r>
              <a:rPr lang="en-US" sz="2200" dirty="0"/>
              <a:t> </a:t>
            </a:r>
            <a:r>
              <a:rPr lang="en-US" sz="2200" dirty="0" err="1"/>
              <a:t>полазна</a:t>
            </a:r>
            <a:r>
              <a:rPr lang="en-US" sz="2200" dirty="0"/>
              <a:t> </a:t>
            </a:r>
            <a:r>
              <a:rPr lang="en-US" sz="2200" dirty="0" err="1"/>
              <a:t>тачка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свачији</a:t>
            </a:r>
            <a:r>
              <a:rPr lang="en-US" sz="2200" dirty="0"/>
              <a:t> </a:t>
            </a:r>
            <a:r>
              <a:rPr lang="en-US" sz="2200" dirty="0" err="1"/>
              <a:t>пут</a:t>
            </a:r>
            <a:r>
              <a:rPr lang="en-US" sz="2200" dirty="0"/>
              <a:t> </a:t>
            </a:r>
            <a:r>
              <a:rPr lang="en-US" sz="2200" dirty="0" err="1"/>
              <a:t>учења</a:t>
            </a:r>
            <a:r>
              <a:rPr lang="en-US" sz="2200" dirty="0"/>
              <a:t>. </a:t>
            </a:r>
            <a:r>
              <a:rPr lang="sr-Cyrl-RS" sz="2200" dirty="0"/>
              <a:t>Како кажу</a:t>
            </a:r>
            <a:r>
              <a:rPr lang="en-US" sz="2200" dirty="0"/>
              <a:t> </a:t>
            </a:r>
            <a:r>
              <a:rPr lang="en-US" sz="2200" dirty="0" err="1"/>
              <a:t>Сал</a:t>
            </a:r>
            <a:r>
              <a:rPr lang="sr-Cyrl-RS" sz="2200" dirty="0"/>
              <a:t>а</a:t>
            </a:r>
            <a:r>
              <a:rPr lang="en-US" sz="2200" dirty="0"/>
              <a:t>, </a:t>
            </a:r>
            <a:r>
              <a:rPr lang="en-US" sz="2200" dirty="0" err="1"/>
              <a:t>Пуние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Гарков</a:t>
            </a:r>
            <a:r>
              <a:rPr lang="sr-Cyrl-RS" sz="2200" dirty="0"/>
              <a:t> </a:t>
            </a:r>
            <a:r>
              <a:rPr lang="en-US" sz="2200" dirty="0"/>
              <a:t>и </a:t>
            </a:r>
            <a:r>
              <a:rPr lang="sr-Cyrl-RS" sz="2200" dirty="0"/>
              <a:t>Кабрера</a:t>
            </a:r>
            <a:r>
              <a:rPr lang="en-US" sz="2200" dirty="0"/>
              <a:t> (2020), </a:t>
            </a:r>
            <a:r>
              <a:rPr lang="en-US" sz="2200" dirty="0" err="1"/>
              <a:t>начин</a:t>
            </a:r>
            <a:r>
              <a:rPr lang="en-US" sz="2200" dirty="0"/>
              <a:t> </a:t>
            </a:r>
            <a:r>
              <a:rPr lang="en-US" sz="2200" dirty="0" err="1"/>
              <a:t>размишљања</a:t>
            </a:r>
            <a:r>
              <a:rPr lang="en-US" sz="2200" dirty="0"/>
              <a:t> </a:t>
            </a:r>
            <a:r>
              <a:rPr lang="sr-Cyrl-RS" sz="2200" dirty="0"/>
              <a:t>о </a:t>
            </a:r>
            <a:r>
              <a:rPr lang="en-US" sz="2200" dirty="0" err="1"/>
              <a:t>раст</a:t>
            </a:r>
            <a:r>
              <a:rPr lang="sr-Cyrl-RS" sz="2200" dirty="0"/>
              <a:t>у</a:t>
            </a:r>
            <a:r>
              <a:rPr lang="en-US" sz="2200" dirty="0"/>
              <a:t> – </a:t>
            </a:r>
            <a:r>
              <a:rPr lang="en-US" sz="2200" dirty="0" err="1"/>
              <a:t>вера</a:t>
            </a:r>
            <a:r>
              <a:rPr lang="en-US" sz="2200" dirty="0"/>
              <a:t> у </a:t>
            </a:r>
            <a:r>
              <a:rPr lang="en-US" sz="2200" dirty="0" err="1"/>
              <a:t>сопствени</a:t>
            </a:r>
            <a:r>
              <a:rPr lang="en-US" sz="2200" dirty="0"/>
              <a:t> и </a:t>
            </a:r>
            <a:r>
              <a:rPr lang="en-US" sz="2200" dirty="0" err="1"/>
              <a:t>туђи</a:t>
            </a:r>
            <a:r>
              <a:rPr lang="en-US" sz="2200" dirty="0"/>
              <a:t> </a:t>
            </a:r>
            <a:r>
              <a:rPr lang="en-US" sz="2200" dirty="0" err="1"/>
              <a:t>потенцијал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непрестано</a:t>
            </a:r>
            <a:r>
              <a:rPr lang="en-US" sz="2200" dirty="0"/>
              <a:t> </a:t>
            </a:r>
            <a:r>
              <a:rPr lang="en-US" sz="2200" dirty="0" err="1"/>
              <a:t>уч</a:t>
            </a:r>
            <a:r>
              <a:rPr lang="sr-Cyrl-RS" sz="2200" dirty="0"/>
              <a:t>имо</a:t>
            </a:r>
            <a:r>
              <a:rPr lang="en-US" sz="2200" dirty="0"/>
              <a:t> и </a:t>
            </a:r>
            <a:r>
              <a:rPr lang="en-US" sz="2200" dirty="0" err="1"/>
              <a:t>напредуј</a:t>
            </a:r>
            <a:r>
              <a:rPr lang="sr-Cyrl-RS" sz="2200" dirty="0"/>
              <a:t>емо</a:t>
            </a:r>
            <a:r>
              <a:rPr lang="en-US" sz="2200" dirty="0"/>
              <a:t> – </a:t>
            </a:r>
            <a:r>
              <a:rPr lang="sr-Cyrl-RS" sz="2200" dirty="0"/>
              <a:t>се </a:t>
            </a:r>
            <a:r>
              <a:rPr lang="en-US" sz="2200" dirty="0" err="1"/>
              <a:t>може</a:t>
            </a:r>
            <a:r>
              <a:rPr lang="en-US" sz="2200" dirty="0"/>
              <a:t> </a:t>
            </a:r>
            <a:r>
              <a:rPr lang="en-US" sz="2200" dirty="0" err="1"/>
              <a:t>описати</a:t>
            </a:r>
            <a:r>
              <a:rPr lang="en-US" sz="2200" dirty="0"/>
              <a:t> </a:t>
            </a:r>
            <a:r>
              <a:rPr lang="en-US" sz="2200" dirty="0" err="1"/>
              <a:t>следећим</a:t>
            </a:r>
            <a:r>
              <a:rPr lang="en-US" sz="2200" dirty="0"/>
              <a:t> </a:t>
            </a:r>
            <a:r>
              <a:rPr lang="en-US" sz="2200" dirty="0" err="1"/>
              <a:t>дескрипторима</a:t>
            </a:r>
            <a:r>
              <a:rPr lang="en-US" sz="2200" dirty="0"/>
              <a:t>: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7EE469B-2031-E368-7E7C-264D7327B1F1}"/>
              </a:ext>
            </a:extLst>
          </p:cNvPr>
          <p:cNvSpPr txBox="1">
            <a:spLocks/>
          </p:cNvSpPr>
          <p:nvPr/>
        </p:nvSpPr>
        <p:spPr>
          <a:xfrm>
            <a:off x="2303888" y="2603832"/>
            <a:ext cx="9312055" cy="1718895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r>
              <a:rPr lang="en-US" sz="2200" dirty="0" err="1">
                <a:solidFill>
                  <a:schemeClr val="bg1"/>
                </a:solidFill>
              </a:rPr>
              <a:t>Свест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поверење</a:t>
            </a:r>
            <a:r>
              <a:rPr lang="en-US" sz="2200" dirty="0">
                <a:solidFill>
                  <a:schemeClr val="bg1"/>
                </a:solidFill>
              </a:rPr>
              <a:t> у </a:t>
            </a:r>
            <a:r>
              <a:rPr lang="en-US" sz="2200" dirty="0" err="1">
                <a:solidFill>
                  <a:schemeClr val="bg1"/>
                </a:solidFill>
              </a:rPr>
              <a:t>своје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туђе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способности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да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уч</a:t>
            </a:r>
            <a:r>
              <a:rPr lang="sr-Cyrl-RS" sz="2200" dirty="0">
                <a:solidFill>
                  <a:schemeClr val="bg1"/>
                </a:solidFill>
              </a:rPr>
              <a:t>имо</a:t>
            </a:r>
            <a:r>
              <a:rPr lang="en-US" sz="2200" dirty="0">
                <a:solidFill>
                  <a:schemeClr val="bg1"/>
                </a:solidFill>
              </a:rPr>
              <a:t>,</a:t>
            </a:r>
            <a:r>
              <a:rPr lang="sr-Cyrl-RS" sz="2200" dirty="0">
                <a:solidFill>
                  <a:schemeClr val="bg1"/>
                </a:solidFill>
              </a:rPr>
              <a:t> напредујемо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sr-Cyrl-RS" sz="2200" dirty="0">
                <a:solidFill>
                  <a:schemeClr val="bg1"/>
                </a:solidFill>
              </a:rPr>
              <a:t>остварујемо постигнућа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радом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посвећеношћу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pPr algn="just"/>
            <a:r>
              <a:rPr lang="en-US" sz="2200" dirty="0" err="1">
                <a:solidFill>
                  <a:schemeClr val="bg1"/>
                </a:solidFill>
              </a:rPr>
              <a:t>Разумевање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да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је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учење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доживотни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процес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који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захтева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отвореност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радозналост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одлучност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pPr algn="just"/>
            <a:r>
              <a:rPr lang="en-US" sz="2200" dirty="0" err="1">
                <a:solidFill>
                  <a:schemeClr val="bg1"/>
                </a:solidFill>
              </a:rPr>
              <a:t>Размишљање</a:t>
            </a:r>
            <a:r>
              <a:rPr lang="en-US" sz="2200" dirty="0">
                <a:solidFill>
                  <a:schemeClr val="bg1"/>
                </a:solidFill>
              </a:rPr>
              <a:t> о </a:t>
            </a:r>
            <a:r>
              <a:rPr lang="en-US" sz="2200" dirty="0" err="1">
                <a:solidFill>
                  <a:schemeClr val="bg1"/>
                </a:solidFill>
              </a:rPr>
              <a:t>повратним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информацијама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других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људи</a:t>
            </a:r>
            <a:r>
              <a:rPr lang="en-US" sz="2200" dirty="0">
                <a:solidFill>
                  <a:schemeClr val="bg1"/>
                </a:solidFill>
              </a:rPr>
              <a:t>, </a:t>
            </a:r>
            <a:r>
              <a:rPr lang="en-US" sz="2200" dirty="0" err="1">
                <a:solidFill>
                  <a:schemeClr val="bg1"/>
                </a:solidFill>
              </a:rPr>
              <a:t>као</a:t>
            </a:r>
            <a:r>
              <a:rPr lang="en-US" sz="2200" dirty="0">
                <a:solidFill>
                  <a:schemeClr val="bg1"/>
                </a:solidFill>
              </a:rPr>
              <a:t> и о </a:t>
            </a:r>
            <a:r>
              <a:rPr lang="en-US" sz="2200" dirty="0" err="1">
                <a:solidFill>
                  <a:schemeClr val="bg1"/>
                </a:solidFill>
              </a:rPr>
              <a:t>успешним</a:t>
            </a:r>
            <a:r>
              <a:rPr lang="en-US" sz="2200" dirty="0">
                <a:solidFill>
                  <a:schemeClr val="bg1"/>
                </a:solidFill>
              </a:rPr>
              <a:t> и </a:t>
            </a:r>
            <a:r>
              <a:rPr lang="en-US" sz="2200" dirty="0" err="1">
                <a:solidFill>
                  <a:schemeClr val="bg1"/>
                </a:solidFill>
              </a:rPr>
              <a:t>неуспешним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искуствима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како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би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се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наставио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развој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сопствених</a:t>
            </a:r>
            <a:r>
              <a:rPr lang="en-US" sz="2200" dirty="0">
                <a:solidFill>
                  <a:schemeClr val="bg1"/>
                </a:solidFill>
              </a:rPr>
              <a:t> </a:t>
            </a:r>
            <a:r>
              <a:rPr lang="en-US" sz="2200" dirty="0" err="1">
                <a:solidFill>
                  <a:schemeClr val="bg1"/>
                </a:solidFill>
              </a:rPr>
              <a:t>потенцијала</a:t>
            </a:r>
            <a:r>
              <a:rPr lang="en-US" sz="2200" dirty="0">
                <a:solidFill>
                  <a:schemeClr val="bg1"/>
                </a:solidFill>
              </a:rPr>
              <a:t>.</a:t>
            </a: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  <a:p>
            <a:endParaRPr lang="en-US" sz="2200" dirty="0">
              <a:solidFill>
                <a:schemeClr val="bg1"/>
              </a:solidFill>
            </a:endParaRP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98589AC-01B7-2A26-80E4-D83801F3A192}"/>
              </a:ext>
            </a:extLst>
          </p:cNvPr>
          <p:cNvSpPr txBox="1">
            <a:spLocks/>
          </p:cNvSpPr>
          <p:nvPr/>
        </p:nvSpPr>
        <p:spPr>
          <a:xfrm>
            <a:off x="749724" y="2603832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01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155CC77-B50B-4F3C-8A04-706A56ADDD83}"/>
              </a:ext>
            </a:extLst>
          </p:cNvPr>
          <p:cNvSpPr txBox="1">
            <a:spLocks/>
          </p:cNvSpPr>
          <p:nvPr/>
        </p:nvSpPr>
        <p:spPr>
          <a:xfrm>
            <a:off x="749724" y="3602346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02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3D0E89E-2BAE-70D6-600A-B04DD7B7B049}"/>
              </a:ext>
            </a:extLst>
          </p:cNvPr>
          <p:cNvSpPr txBox="1">
            <a:spLocks/>
          </p:cNvSpPr>
          <p:nvPr/>
        </p:nvSpPr>
        <p:spPr>
          <a:xfrm>
            <a:off x="749724" y="4641824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03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791082-0483-D4EF-130B-FDB5D813CA60}"/>
              </a:ext>
            </a:extLst>
          </p:cNvPr>
          <p:cNvSpPr/>
          <p:nvPr/>
        </p:nvSpPr>
        <p:spPr>
          <a:xfrm>
            <a:off x="482222" y="3423075"/>
            <a:ext cx="11160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51991-1D2A-5F10-43BC-37E343D344A1}"/>
              </a:ext>
            </a:extLst>
          </p:cNvPr>
          <p:cNvSpPr/>
          <p:nvPr/>
        </p:nvSpPr>
        <p:spPr>
          <a:xfrm>
            <a:off x="482222" y="4505727"/>
            <a:ext cx="11160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FCB083AA-8172-3A7F-D2A7-2EF6A9D172BD}"/>
              </a:ext>
            </a:extLst>
          </p:cNvPr>
          <p:cNvSpPr/>
          <p:nvPr/>
        </p:nvSpPr>
        <p:spPr>
          <a:xfrm rot="5400000">
            <a:off x="1802794" y="2777744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FE448F9E-EE6D-794C-38F1-A1D603BD1710}"/>
              </a:ext>
            </a:extLst>
          </p:cNvPr>
          <p:cNvSpPr/>
          <p:nvPr/>
        </p:nvSpPr>
        <p:spPr>
          <a:xfrm rot="5400000">
            <a:off x="1802794" y="3788894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665726E-3733-A158-EA7B-EE6FB744E79A}"/>
              </a:ext>
            </a:extLst>
          </p:cNvPr>
          <p:cNvSpPr/>
          <p:nvPr/>
        </p:nvSpPr>
        <p:spPr>
          <a:xfrm rot="5400000">
            <a:off x="1802794" y="4800044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220688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35</a:t>
            </a:fld>
            <a:endParaRPr lang="en-US" sz="1291" dirty="0"/>
          </a:p>
        </p:txBody>
      </p:sp>
      <p:pic>
        <p:nvPicPr>
          <p:cNvPr id="12" name="Picture Placeholder 11">
            <a:extLst>
              <a:ext uri="{FF2B5EF4-FFF2-40B4-BE49-F238E27FC236}">
                <a16:creationId xmlns:a16="http://schemas.microsoft.com/office/drawing/2014/main" id="{B3FB754C-8261-DF0A-DED0-53DE16CF0DFE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39568" r="19984"/>
          <a:stretch/>
        </p:blipFill>
        <p:spPr>
          <a:xfrm>
            <a:off x="884606" y="0"/>
            <a:ext cx="4993772" cy="6858000"/>
          </a:xfrm>
        </p:spPr>
      </p:pic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6313624" y="728420"/>
            <a:ext cx="5302318" cy="3868713"/>
          </a:xfrm>
        </p:spPr>
        <p:txBody>
          <a:bodyPr/>
          <a:lstStyle/>
          <a:p>
            <a:pPr algn="just">
              <a:lnSpc>
                <a:spcPts val="2440"/>
              </a:lnSpc>
            </a:pPr>
            <a:r>
              <a:rPr lang="en-US" sz="2200" dirty="0"/>
              <a:t>… </a:t>
            </a:r>
            <a:r>
              <a:rPr lang="en-US" sz="2200" dirty="0" err="1"/>
              <a:t>посматра</a:t>
            </a:r>
            <a:r>
              <a:rPr lang="en-US" sz="2200" dirty="0"/>
              <a:t> </a:t>
            </a:r>
            <a:r>
              <a:rPr lang="en-US" sz="2200" dirty="0" err="1"/>
              <a:t>склоност</a:t>
            </a:r>
            <a:r>
              <a:rPr lang="en-US" sz="2200" dirty="0"/>
              <a:t> </a:t>
            </a:r>
            <a:r>
              <a:rPr lang="sr-Cyrl-RS" sz="2200" dirty="0"/>
              <a:t>ка </a:t>
            </a:r>
            <a:r>
              <a:rPr lang="en-US" sz="2200" dirty="0" err="1"/>
              <a:t>учењу</a:t>
            </a:r>
            <a:r>
              <a:rPr lang="en-US" sz="2200" dirty="0"/>
              <a:t> </a:t>
            </a:r>
            <a:r>
              <a:rPr lang="en-US" sz="2200" dirty="0" err="1"/>
              <a:t>компетенције</a:t>
            </a:r>
            <a:r>
              <a:rPr lang="en-US" sz="2200" dirty="0"/>
              <a:t> </a:t>
            </a:r>
            <a:r>
              <a:rPr lang="en-US" sz="2200" dirty="0" err="1"/>
              <a:t>заједно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личним</a:t>
            </a:r>
            <a:r>
              <a:rPr lang="en-US" sz="2200" dirty="0"/>
              <a:t> и </a:t>
            </a:r>
            <a:r>
              <a:rPr lang="en-US" sz="2200" dirty="0" err="1"/>
              <a:t>друштвеним</a:t>
            </a:r>
            <a:r>
              <a:rPr lang="en-US" sz="2200" dirty="0"/>
              <a:t> </a:t>
            </a:r>
            <a:r>
              <a:rPr lang="en-US" sz="2200" dirty="0" err="1"/>
              <a:t>компетенцијама</a:t>
            </a:r>
            <a:r>
              <a:rPr lang="en-US" sz="2200" dirty="0"/>
              <a:t> и </a:t>
            </a:r>
            <a:r>
              <a:rPr lang="en-US" sz="2200" dirty="0" err="1"/>
              <a:t>објашњава</a:t>
            </a:r>
            <a:r>
              <a:rPr lang="en-US" sz="2200" dirty="0"/>
              <a:t> </a:t>
            </a:r>
            <a:r>
              <a:rPr lang="en-US" sz="2200" dirty="0" err="1"/>
              <a:t>као</a:t>
            </a:r>
            <a:r>
              <a:rPr lang="en-US" sz="2200" dirty="0"/>
              <a:t> „</a:t>
            </a:r>
            <a:r>
              <a:rPr lang="en-US" sz="2200" dirty="0" err="1"/>
              <a:t>способност</a:t>
            </a:r>
            <a:r>
              <a:rPr lang="en-US" sz="2200" dirty="0"/>
              <a:t> </a:t>
            </a:r>
            <a:r>
              <a:rPr lang="en-US" sz="2200" dirty="0" err="1"/>
              <a:t>размишљања</a:t>
            </a:r>
            <a:r>
              <a:rPr lang="en-US" sz="2200" dirty="0"/>
              <a:t> о </a:t>
            </a:r>
            <a:r>
              <a:rPr lang="en-US" sz="2200" dirty="0" err="1"/>
              <a:t>себи</a:t>
            </a:r>
            <a:r>
              <a:rPr lang="en-US" sz="2200" dirty="0"/>
              <a:t>, </a:t>
            </a:r>
            <a:r>
              <a:rPr lang="en-US" sz="2200" dirty="0" err="1"/>
              <a:t>ефикасног</a:t>
            </a:r>
            <a:r>
              <a:rPr lang="en-US" sz="2200" dirty="0"/>
              <a:t> </a:t>
            </a:r>
            <a:r>
              <a:rPr lang="en-US" sz="2200" dirty="0" err="1"/>
              <a:t>управљања</a:t>
            </a:r>
            <a:r>
              <a:rPr lang="en-US" sz="2200" dirty="0"/>
              <a:t> </a:t>
            </a:r>
            <a:r>
              <a:rPr lang="en-US" sz="2200" dirty="0" err="1"/>
              <a:t>временом</a:t>
            </a:r>
            <a:r>
              <a:rPr lang="en-US" sz="2200" dirty="0"/>
              <a:t> и </a:t>
            </a:r>
            <a:r>
              <a:rPr lang="en-US" sz="2200" dirty="0" err="1"/>
              <a:t>информацијама</a:t>
            </a:r>
            <a:r>
              <a:rPr lang="en-US" sz="2200" dirty="0"/>
              <a:t>, </a:t>
            </a:r>
            <a:r>
              <a:rPr lang="en-US" sz="2200" dirty="0" err="1"/>
              <a:t>рада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другима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конструктиван</a:t>
            </a:r>
            <a:r>
              <a:rPr lang="en-US" sz="2200" dirty="0"/>
              <a:t> </a:t>
            </a:r>
            <a:r>
              <a:rPr lang="en-US" sz="2200" dirty="0" err="1"/>
              <a:t>начин</a:t>
            </a:r>
            <a:r>
              <a:rPr lang="en-US" sz="2200" dirty="0"/>
              <a:t>, </a:t>
            </a:r>
            <a:r>
              <a:rPr lang="en-US" sz="2200" dirty="0" err="1"/>
              <a:t>задржавања</a:t>
            </a:r>
            <a:r>
              <a:rPr lang="en-US" sz="2200" dirty="0"/>
              <a:t> </a:t>
            </a:r>
            <a:r>
              <a:rPr lang="en-US" sz="2200" dirty="0" err="1"/>
              <a:t>отпорности</a:t>
            </a:r>
            <a:r>
              <a:rPr lang="en-US" sz="2200" dirty="0"/>
              <a:t> и </a:t>
            </a:r>
            <a:r>
              <a:rPr lang="en-US" sz="2200" dirty="0" err="1"/>
              <a:t>управљања</a:t>
            </a:r>
            <a:r>
              <a:rPr lang="en-US" sz="2200" dirty="0"/>
              <a:t> </a:t>
            </a:r>
            <a:r>
              <a:rPr lang="en-US" sz="2200" dirty="0" err="1"/>
              <a:t>сопственим</a:t>
            </a:r>
            <a:r>
              <a:rPr lang="en-US" sz="2200" dirty="0"/>
              <a:t> </a:t>
            </a:r>
            <a:r>
              <a:rPr lang="en-US" sz="2200" dirty="0" err="1"/>
              <a:t>учењем</a:t>
            </a:r>
            <a:r>
              <a:rPr lang="en-US" sz="2200" dirty="0"/>
              <a:t> и </a:t>
            </a:r>
            <a:r>
              <a:rPr lang="en-US" sz="2200" dirty="0" err="1"/>
              <a:t>каријером</a:t>
            </a:r>
            <a:r>
              <a:rPr lang="en-US" sz="2200" dirty="0"/>
              <a:t>”.</a:t>
            </a:r>
          </a:p>
          <a:p>
            <a:pPr>
              <a:lnSpc>
                <a:spcPts val="2440"/>
              </a:lnSpc>
            </a:pPr>
            <a:endParaRPr lang="en-US" sz="2200" dirty="0"/>
          </a:p>
          <a:p>
            <a:pPr algn="just">
              <a:lnSpc>
                <a:spcPts val="2440"/>
              </a:lnSpc>
            </a:pPr>
            <a:r>
              <a:rPr lang="en-US" sz="2200" dirty="0" err="1"/>
              <a:t>Укључује</a:t>
            </a:r>
            <a:r>
              <a:rPr lang="en-US" sz="2200" dirty="0"/>
              <a:t> </a:t>
            </a:r>
            <a:r>
              <a:rPr lang="en-US" sz="2200" dirty="0" err="1"/>
              <a:t>способност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носи</a:t>
            </a:r>
            <a:r>
              <a:rPr lang="sr-Cyrl-RS" sz="2200" dirty="0"/>
              <a:t>мо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неизвесношћу</a:t>
            </a:r>
            <a:r>
              <a:rPr lang="en-US" sz="2200" dirty="0"/>
              <a:t> и </a:t>
            </a:r>
            <a:r>
              <a:rPr lang="en-US" sz="2200" dirty="0" err="1"/>
              <a:t>сложеношћу</a:t>
            </a:r>
            <a:r>
              <a:rPr lang="en-US" sz="2200" dirty="0"/>
              <a:t>, </a:t>
            </a:r>
            <a:r>
              <a:rPr lang="en-US" sz="2200" dirty="0" err="1"/>
              <a:t>научи</a:t>
            </a:r>
            <a:r>
              <a:rPr lang="sr-Cyrl-RS" sz="2200" dirty="0"/>
              <a:t>мо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учи</a:t>
            </a:r>
            <a:r>
              <a:rPr lang="sr-Cyrl-RS" sz="2200" dirty="0"/>
              <a:t>мо</a:t>
            </a:r>
            <a:r>
              <a:rPr lang="en-US" sz="2200" dirty="0"/>
              <a:t>, </a:t>
            </a:r>
            <a:r>
              <a:rPr lang="en-US" sz="2200" dirty="0" err="1"/>
              <a:t>подржи</a:t>
            </a:r>
            <a:r>
              <a:rPr lang="sr-Cyrl-RS" sz="2200" dirty="0"/>
              <a:t>мо</a:t>
            </a:r>
            <a:r>
              <a:rPr lang="en-US" sz="2200" dirty="0"/>
              <a:t> </a:t>
            </a:r>
            <a:r>
              <a:rPr lang="en-US" sz="2200" dirty="0" err="1"/>
              <a:t>своје</a:t>
            </a:r>
            <a:r>
              <a:rPr lang="en-US" sz="2200" dirty="0"/>
              <a:t> </a:t>
            </a:r>
            <a:r>
              <a:rPr lang="en-US" sz="2200" dirty="0" err="1"/>
              <a:t>физичко</a:t>
            </a:r>
            <a:r>
              <a:rPr lang="en-US" sz="2200" dirty="0"/>
              <a:t> и </a:t>
            </a:r>
            <a:r>
              <a:rPr lang="en-US" sz="2200" dirty="0" err="1"/>
              <a:t>емоционално</a:t>
            </a:r>
            <a:r>
              <a:rPr lang="en-US" sz="2200" dirty="0"/>
              <a:t> </a:t>
            </a:r>
            <a:r>
              <a:rPr lang="en-US" sz="2200" dirty="0" err="1"/>
              <a:t>благостање</a:t>
            </a:r>
            <a:r>
              <a:rPr lang="en-US" sz="2200" dirty="0"/>
              <a:t>,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одржи</a:t>
            </a:r>
            <a:r>
              <a:rPr lang="sr-Cyrl-RS" sz="2200" dirty="0"/>
              <a:t>мо </a:t>
            </a:r>
            <a:r>
              <a:rPr lang="en-US" sz="2200" dirty="0" err="1"/>
              <a:t>физичко</a:t>
            </a:r>
            <a:r>
              <a:rPr lang="en-US" sz="2200" dirty="0"/>
              <a:t> и </a:t>
            </a:r>
            <a:r>
              <a:rPr lang="en-US" sz="2200" dirty="0" err="1"/>
              <a:t>ментално</a:t>
            </a:r>
            <a:r>
              <a:rPr lang="en-US" sz="2200" dirty="0"/>
              <a:t> </a:t>
            </a:r>
            <a:r>
              <a:rPr lang="en-US" sz="2200" dirty="0" err="1"/>
              <a:t>здравље</a:t>
            </a:r>
            <a:r>
              <a:rPr lang="en-US" sz="2200" dirty="0"/>
              <a:t> и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буде</a:t>
            </a:r>
            <a:r>
              <a:rPr lang="sr-Cyrl-RS" sz="2200" dirty="0"/>
              <a:t>мо</a:t>
            </a:r>
            <a:r>
              <a:rPr lang="en-US" sz="2200" dirty="0"/>
              <a:t> у </a:t>
            </a:r>
            <a:r>
              <a:rPr lang="en-US" sz="2200" dirty="0" err="1"/>
              <a:t>стању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води</a:t>
            </a:r>
            <a:r>
              <a:rPr lang="sr-Cyrl-RS" sz="2200" dirty="0"/>
              <a:t>мо</a:t>
            </a:r>
            <a:r>
              <a:rPr lang="en-US" sz="2200" dirty="0"/>
              <a:t> </a:t>
            </a:r>
            <a:r>
              <a:rPr lang="en-US" sz="2200" dirty="0" err="1"/>
              <a:t>здрав</a:t>
            </a:r>
            <a:r>
              <a:rPr lang="sr-Cyrl-RS" sz="2200" dirty="0"/>
              <a:t> и освешћен</a:t>
            </a:r>
            <a:r>
              <a:rPr lang="en-US" sz="2200" dirty="0"/>
              <a:t> </a:t>
            </a:r>
            <a:r>
              <a:rPr lang="en-US" sz="2200" dirty="0" err="1"/>
              <a:t>живот</a:t>
            </a:r>
            <a:r>
              <a:rPr lang="en-US" sz="2200" dirty="0"/>
              <a:t> </a:t>
            </a:r>
            <a:r>
              <a:rPr lang="en-US" sz="2200" dirty="0" err="1"/>
              <a:t>оријентисан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будућност</a:t>
            </a:r>
            <a:r>
              <a:rPr lang="en-US" sz="2200" dirty="0"/>
              <a:t>, </a:t>
            </a:r>
            <a:r>
              <a:rPr lang="en-US" sz="2200" dirty="0" err="1"/>
              <a:t>саосећа</a:t>
            </a:r>
            <a:r>
              <a:rPr lang="sr-Cyrl-RS" sz="2200" dirty="0"/>
              <a:t>мо</a:t>
            </a:r>
            <a:r>
              <a:rPr lang="en-US" sz="2200" dirty="0"/>
              <a:t> и </a:t>
            </a:r>
            <a:r>
              <a:rPr lang="en-US" sz="2200" dirty="0" err="1"/>
              <a:t>управља</a:t>
            </a:r>
            <a:r>
              <a:rPr lang="sr-Cyrl-RS" sz="2200" dirty="0"/>
              <a:t>мо конфликтима</a:t>
            </a:r>
            <a:r>
              <a:rPr lang="en-US" sz="2200" dirty="0"/>
              <a:t> у </a:t>
            </a:r>
            <a:r>
              <a:rPr lang="en-US" sz="2200" dirty="0" err="1"/>
              <a:t>инклузивном</a:t>
            </a:r>
            <a:r>
              <a:rPr lang="en-US" sz="2200" dirty="0"/>
              <a:t> и </a:t>
            </a:r>
            <a:r>
              <a:rPr lang="en-US" sz="2200" dirty="0" err="1"/>
              <a:t>подржавајућем</a:t>
            </a:r>
            <a:r>
              <a:rPr lang="en-US" sz="2200" dirty="0"/>
              <a:t> </a:t>
            </a:r>
            <a:r>
              <a:rPr lang="en-US" sz="2200" dirty="0" err="1"/>
              <a:t>контексту</a:t>
            </a:r>
            <a:r>
              <a:rPr lang="en-US" sz="2200" dirty="0"/>
              <a:t>.</a:t>
            </a:r>
          </a:p>
          <a:p>
            <a:pPr algn="just">
              <a:lnSpc>
                <a:spcPts val="2440"/>
              </a:lnSpc>
            </a:pPr>
            <a:endParaRPr lang="en-US" sz="2200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954EB74-4661-6EF6-D84C-F8DF48E54211}"/>
              </a:ext>
            </a:extLst>
          </p:cNvPr>
          <p:cNvSpPr txBox="1"/>
          <p:nvPr/>
        </p:nvSpPr>
        <p:spPr>
          <a:xfrm>
            <a:off x="1220491" y="728420"/>
            <a:ext cx="3320511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Европски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оквир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кључних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компетенција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целоживотно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учење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2500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Савет</a:t>
            </a:r>
            <a:r>
              <a:rPr lang="en-US" sz="25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ЕУ, 2018)…</a:t>
            </a:r>
          </a:p>
        </p:txBody>
      </p:sp>
    </p:spTree>
    <p:extLst>
      <p:ext uri="{BB962C8B-B14F-4D97-AF65-F5344CB8AC3E}">
        <p14:creationId xmlns:p14="http://schemas.microsoft.com/office/powerpoint/2010/main" val="16121765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6">
            <a:extLst>
              <a:ext uri="{FF2B5EF4-FFF2-40B4-BE49-F238E27FC236}">
                <a16:creationId xmlns:a16="http://schemas.microsoft.com/office/drawing/2014/main" id="{70AF831C-38DF-4AB2-C10B-3C1039BA3D8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1316" r="21316"/>
          <a:stretch/>
        </p:blipFill>
        <p:spPr>
          <a:xfrm>
            <a:off x="6274200" y="0"/>
            <a:ext cx="5917800" cy="68770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</p:pic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36</a:t>
            </a:fld>
            <a:endParaRPr lang="en-US" sz="129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05F9E6-4C46-8E8E-E7A0-9B8BA2046B71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5552400" y="5369695"/>
            <a:ext cx="1443600" cy="35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0B9EB2-911F-7D9B-FE35-C77FB3E5E0D8}"/>
              </a:ext>
            </a:extLst>
          </p:cNvPr>
          <p:cNvSpPr/>
          <p:nvPr/>
        </p:nvSpPr>
        <p:spPr>
          <a:xfrm>
            <a:off x="11312769" y="0"/>
            <a:ext cx="879231" cy="6858000"/>
          </a:xfrm>
          <a:prstGeom prst="rect">
            <a:avLst/>
          </a:prstGeom>
          <a:gradFill flip="none" rotWithShape="1">
            <a:gsLst>
              <a:gs pos="0">
                <a:srgbClr val="1C1442">
                  <a:alpha val="19000"/>
                </a:srgbClr>
              </a:gs>
              <a:gs pos="64000">
                <a:srgbClr val="8A2061"/>
              </a:gs>
              <a:gs pos="100000">
                <a:srgbClr val="1C144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766EA9-8609-A795-B0A2-1480D450D8F5}"/>
              </a:ext>
            </a:extLst>
          </p:cNvPr>
          <p:cNvSpPr/>
          <p:nvPr/>
        </p:nvSpPr>
        <p:spPr>
          <a:xfrm>
            <a:off x="433952" y="4339524"/>
            <a:ext cx="1069383" cy="1962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0EA910B-7A4F-8A34-72EE-8C278DC4D723}"/>
              </a:ext>
            </a:extLst>
          </p:cNvPr>
          <p:cNvSpPr txBox="1">
            <a:spLocks/>
          </p:cNvSpPr>
          <p:nvPr/>
        </p:nvSpPr>
        <p:spPr>
          <a:xfrm>
            <a:off x="433953" y="821410"/>
            <a:ext cx="5354628" cy="4726485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400" dirty="0" err="1"/>
              <a:t>Способност</a:t>
            </a:r>
            <a:r>
              <a:rPr lang="en-US" sz="2400" dirty="0"/>
              <a:t> и </a:t>
            </a:r>
            <a:r>
              <a:rPr lang="en-US" sz="2400" dirty="0" err="1"/>
              <a:t>спремност</a:t>
            </a:r>
            <a:r>
              <a:rPr lang="en-US" sz="2400" dirty="0"/>
              <a:t> </a:t>
            </a:r>
            <a:r>
              <a:rPr lang="en-US" sz="2400" dirty="0" err="1"/>
              <a:t>особе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проактивно</a:t>
            </a:r>
            <a:r>
              <a:rPr lang="en-US" sz="2400" dirty="0"/>
              <a:t> </a:t>
            </a:r>
            <a:r>
              <a:rPr lang="en-US" sz="2400" dirty="0" err="1"/>
              <a:t>учествује</a:t>
            </a:r>
            <a:r>
              <a:rPr lang="en-US" sz="2400" dirty="0"/>
              <a:t> у </a:t>
            </a:r>
            <a:r>
              <a:rPr lang="en-US" sz="2400" dirty="0" err="1"/>
              <a:t>доживотном</a:t>
            </a:r>
            <a:r>
              <a:rPr lang="en-US" sz="2400" dirty="0"/>
              <a:t> </a:t>
            </a:r>
            <a:r>
              <a:rPr lang="en-US" sz="2400" dirty="0" err="1"/>
              <a:t>учењу</a:t>
            </a:r>
            <a:r>
              <a:rPr lang="en-US" sz="2400" dirty="0"/>
              <a:t> и </a:t>
            </a:r>
            <a:r>
              <a:rPr lang="en-US" sz="2400" dirty="0" err="1"/>
              <a:t>прилагођавању</a:t>
            </a:r>
            <a:r>
              <a:rPr lang="en-US" sz="2400" dirty="0"/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од</a:t>
            </a:r>
            <a:r>
              <a:rPr lang="en-US" sz="2400" dirty="0"/>
              <a:t> </a:t>
            </a:r>
            <a:r>
              <a:rPr lang="en-US" sz="2400" dirty="0" err="1"/>
              <a:t>суштинског</a:t>
            </a:r>
            <a:r>
              <a:rPr lang="en-US" sz="2400" dirty="0"/>
              <a:t> </a:t>
            </a:r>
            <a:r>
              <a:rPr lang="en-US" sz="2400" dirty="0" err="1"/>
              <a:t>значаја</a:t>
            </a:r>
            <a:r>
              <a:rPr lang="en-US" sz="2400" dirty="0"/>
              <a:t> </a:t>
            </a:r>
            <a:r>
              <a:rPr lang="en-US" sz="2400" dirty="0" err="1"/>
              <a:t>за</a:t>
            </a:r>
            <a:r>
              <a:rPr lang="en-US" sz="2400" dirty="0"/>
              <a:t> </a:t>
            </a:r>
            <a:r>
              <a:rPr lang="en-US" sz="2400" dirty="0" err="1"/>
              <a:t>успех</a:t>
            </a:r>
            <a:r>
              <a:rPr lang="en-US" sz="2400" dirty="0"/>
              <a:t> у </a:t>
            </a:r>
            <a:r>
              <a:rPr lang="en-US" sz="2400" dirty="0" err="1"/>
              <a:t>каријери</a:t>
            </a:r>
            <a:r>
              <a:rPr lang="en-US" sz="2400" dirty="0"/>
              <a:t>. </a:t>
            </a:r>
            <a:r>
              <a:rPr lang="en-US" sz="2400" dirty="0" err="1"/>
              <a:t>Континуирано</a:t>
            </a:r>
            <a:r>
              <a:rPr lang="en-US" sz="2400" dirty="0"/>
              <a:t> </a:t>
            </a:r>
            <a:r>
              <a:rPr lang="en-US" sz="2400" dirty="0" err="1"/>
              <a:t>доживотно</a:t>
            </a:r>
            <a:r>
              <a:rPr lang="en-US" sz="2400" dirty="0"/>
              <a:t> </a:t>
            </a:r>
            <a:r>
              <a:rPr lang="en-US" sz="2400" dirty="0" err="1"/>
              <a:t>учење</a:t>
            </a:r>
            <a:r>
              <a:rPr lang="en-US" sz="2400" dirty="0"/>
              <a:t> </a:t>
            </a:r>
            <a:r>
              <a:rPr lang="en-US" sz="2400" dirty="0" err="1"/>
              <a:t>је</a:t>
            </a:r>
            <a:r>
              <a:rPr lang="en-US" sz="2400" dirty="0"/>
              <a:t> </a:t>
            </a:r>
            <a:r>
              <a:rPr lang="en-US" sz="2400" dirty="0" err="1"/>
              <a:t>један</a:t>
            </a:r>
            <a:r>
              <a:rPr lang="en-US" sz="2400" dirty="0"/>
              <a:t> </a:t>
            </a:r>
            <a:r>
              <a:rPr lang="en-US" sz="2400" dirty="0" err="1"/>
              <a:t>од</a:t>
            </a:r>
            <a:r>
              <a:rPr lang="en-US" sz="2400" dirty="0"/>
              <a:t> </a:t>
            </a:r>
            <a:r>
              <a:rPr lang="en-US" sz="2400" dirty="0" err="1"/>
              <a:t>начина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останете</a:t>
            </a:r>
            <a:r>
              <a:rPr lang="en-US" sz="2400" dirty="0"/>
              <a:t> у </a:t>
            </a:r>
            <a:r>
              <a:rPr lang="en-US" sz="2400" dirty="0" err="1"/>
              <a:t>форми</a:t>
            </a:r>
            <a:r>
              <a:rPr lang="en-US" sz="2400" dirty="0"/>
              <a:t> у </a:t>
            </a:r>
            <a:r>
              <a:rPr lang="en-US" sz="2400" dirty="0" err="1"/>
              <a:t>контексту</a:t>
            </a:r>
            <a:r>
              <a:rPr lang="en-US" sz="2400" dirty="0"/>
              <a:t> </a:t>
            </a:r>
            <a:r>
              <a:rPr lang="en-US" sz="2400" dirty="0" err="1"/>
              <a:t>тржишта</a:t>
            </a:r>
            <a:r>
              <a:rPr lang="en-US" sz="2400" dirty="0"/>
              <a:t> </a:t>
            </a:r>
            <a:r>
              <a:rPr lang="en-US" sz="2400" dirty="0" err="1"/>
              <a:t>рада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променљивим</a:t>
            </a:r>
            <a:r>
              <a:rPr lang="en-US" sz="2400" dirty="0"/>
              <a:t> и </a:t>
            </a:r>
            <a:r>
              <a:rPr lang="en-US" sz="2400" dirty="0" err="1"/>
              <a:t>све</a:t>
            </a:r>
            <a:r>
              <a:rPr lang="en-US" sz="2400" dirty="0"/>
              <a:t> </a:t>
            </a:r>
            <a:r>
              <a:rPr lang="en-US" sz="2400" dirty="0" err="1"/>
              <a:t>већим</a:t>
            </a:r>
            <a:r>
              <a:rPr lang="en-US" sz="2400" dirty="0"/>
              <a:t> </a:t>
            </a:r>
            <a:r>
              <a:rPr lang="en-US" sz="2400" dirty="0" err="1"/>
              <a:t>захтевима</a:t>
            </a:r>
            <a:r>
              <a:rPr lang="en-US" sz="2400" dirty="0"/>
              <a:t> </a:t>
            </a:r>
            <a:r>
              <a:rPr lang="en-US" sz="2400" dirty="0" err="1"/>
              <a:t>послодаваца</a:t>
            </a:r>
            <a:r>
              <a:rPr lang="en-US" sz="2400" dirty="0"/>
              <a:t> (</a:t>
            </a:r>
            <a:r>
              <a:rPr lang="en-US" sz="2400" dirty="0" err="1"/>
              <a:t>Томлинсон</a:t>
            </a:r>
            <a:r>
              <a:rPr lang="en-US" sz="2400" dirty="0"/>
              <a:t>, 2012).</a:t>
            </a:r>
          </a:p>
          <a:p>
            <a:pPr algn="just">
              <a:lnSpc>
                <a:spcPts val="2440"/>
              </a:lnSpc>
            </a:pPr>
            <a:endParaRPr lang="en-US" sz="2400" dirty="0"/>
          </a:p>
          <a:p>
            <a:pPr algn="just">
              <a:lnSpc>
                <a:spcPts val="2440"/>
              </a:lnSpc>
            </a:pPr>
            <a:r>
              <a:rPr lang="en-US" sz="2400" dirty="0" err="1"/>
              <a:t>Развојна</a:t>
            </a:r>
            <a:r>
              <a:rPr lang="en-US" sz="2400" dirty="0"/>
              <a:t> </a:t>
            </a:r>
            <a:r>
              <a:rPr lang="en-US" sz="2400" dirty="0" err="1"/>
              <a:t>психологија</a:t>
            </a:r>
            <a:r>
              <a:rPr lang="en-US" sz="2400" dirty="0"/>
              <a:t> </a:t>
            </a:r>
            <a:r>
              <a:rPr lang="en-US" sz="2400" dirty="0" err="1"/>
              <a:t>такође</a:t>
            </a:r>
            <a:r>
              <a:rPr lang="en-US" sz="2400" dirty="0"/>
              <a:t> </a:t>
            </a:r>
            <a:r>
              <a:rPr lang="en-US" sz="2400" dirty="0" err="1"/>
              <a:t>показује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се</a:t>
            </a:r>
            <a:r>
              <a:rPr lang="en-US" sz="2400" dirty="0"/>
              <a:t> </a:t>
            </a:r>
            <a:r>
              <a:rPr lang="en-US" sz="2400" dirty="0" err="1"/>
              <a:t>развој</a:t>
            </a:r>
            <a:r>
              <a:rPr lang="en-US" sz="2400" dirty="0"/>
              <a:t> </a:t>
            </a:r>
            <a:r>
              <a:rPr lang="en-US" sz="2400" dirty="0" err="1"/>
              <a:t>компетенција</a:t>
            </a:r>
            <a:r>
              <a:rPr lang="en-US" sz="2400" dirty="0"/>
              <a:t> </a:t>
            </a:r>
            <a:r>
              <a:rPr lang="en-US" sz="2400" dirty="0" err="1"/>
              <a:t>не</a:t>
            </a:r>
            <a:r>
              <a:rPr lang="en-US" sz="2400" dirty="0"/>
              <a:t> </a:t>
            </a:r>
            <a:r>
              <a:rPr lang="en-US" sz="2400" dirty="0" err="1"/>
              <a:t>завршава</a:t>
            </a:r>
            <a:r>
              <a:rPr lang="en-US" sz="2400" dirty="0"/>
              <a:t> у </a:t>
            </a:r>
            <a:r>
              <a:rPr lang="en-US" sz="2400" dirty="0" err="1"/>
              <a:t>адолесценцији</a:t>
            </a:r>
            <a:r>
              <a:rPr lang="en-US" sz="2400" dirty="0"/>
              <a:t>, </a:t>
            </a:r>
            <a:r>
              <a:rPr lang="en-US" sz="2400" dirty="0" err="1"/>
              <a:t>већ</a:t>
            </a:r>
            <a:r>
              <a:rPr lang="en-US" sz="2400" dirty="0"/>
              <a:t> </a:t>
            </a:r>
            <a:r>
              <a:rPr lang="en-US" sz="2400" dirty="0" err="1"/>
              <a:t>се</a:t>
            </a:r>
            <a:r>
              <a:rPr lang="en-US" sz="2400" dirty="0"/>
              <a:t> </a:t>
            </a:r>
            <a:r>
              <a:rPr lang="en-US" sz="2400" dirty="0" err="1"/>
              <a:t>наставља</a:t>
            </a:r>
            <a:r>
              <a:rPr lang="en-US" sz="2400" dirty="0"/>
              <a:t> </a:t>
            </a:r>
            <a:r>
              <a:rPr lang="sr-Cyrl-RS" sz="2400" dirty="0"/>
              <a:t>и касније</a:t>
            </a:r>
            <a:r>
              <a:rPr lang="en-US" sz="2400" dirty="0"/>
              <a:t>. </a:t>
            </a:r>
            <a:r>
              <a:rPr lang="en-US" sz="2400" dirty="0" err="1"/>
              <a:t>Посебно</a:t>
            </a:r>
            <a:r>
              <a:rPr lang="en-US" sz="2400" dirty="0"/>
              <a:t>, </a:t>
            </a:r>
            <a:r>
              <a:rPr lang="en-US" sz="2400" dirty="0" err="1"/>
              <a:t>способност</a:t>
            </a:r>
            <a:r>
              <a:rPr lang="en-US" sz="2400" dirty="0"/>
              <a:t> </a:t>
            </a:r>
            <a:r>
              <a:rPr lang="en-US" sz="2400" dirty="0" err="1"/>
              <a:t>размишљања</a:t>
            </a:r>
            <a:r>
              <a:rPr lang="en-US" sz="2400" dirty="0"/>
              <a:t> и </a:t>
            </a:r>
            <a:r>
              <a:rPr lang="en-US" sz="2400" dirty="0" err="1"/>
              <a:t>рефлексивног</a:t>
            </a:r>
            <a:r>
              <a:rPr lang="en-US" sz="2400" dirty="0"/>
              <a:t> </a:t>
            </a:r>
            <a:r>
              <a:rPr lang="en-US" sz="2400" dirty="0" err="1"/>
              <a:t>деловања</a:t>
            </a:r>
            <a:r>
              <a:rPr lang="en-US" sz="2400" dirty="0"/>
              <a:t> </a:t>
            </a:r>
            <a:r>
              <a:rPr lang="en-US" sz="2400" dirty="0" err="1"/>
              <a:t>расте</a:t>
            </a:r>
            <a:r>
              <a:rPr lang="en-US" sz="2400" dirty="0"/>
              <a:t> </a:t>
            </a:r>
            <a:r>
              <a:rPr lang="en-US" sz="2400" dirty="0" err="1"/>
              <a:t>са</a:t>
            </a:r>
            <a:r>
              <a:rPr lang="en-US" sz="2400" dirty="0"/>
              <a:t> </a:t>
            </a:r>
            <a:r>
              <a:rPr lang="en-US" sz="2400" dirty="0" err="1"/>
              <a:t>зрелошћу</a:t>
            </a:r>
            <a:r>
              <a:rPr lang="en-US" sz="2400" dirty="0"/>
              <a:t> (ОЕЦД, 2005). </a:t>
            </a:r>
            <a:r>
              <a:rPr lang="en-US" sz="2400" dirty="0" err="1"/>
              <a:t>То</a:t>
            </a:r>
            <a:r>
              <a:rPr lang="en-US" sz="2400" dirty="0"/>
              <a:t> </a:t>
            </a:r>
            <a:r>
              <a:rPr lang="en-US" sz="2400" dirty="0" err="1"/>
              <a:t>разбија</a:t>
            </a:r>
            <a:r>
              <a:rPr lang="en-US" sz="2400" dirty="0"/>
              <a:t> </a:t>
            </a:r>
            <a:r>
              <a:rPr lang="en-US" sz="2400" dirty="0" err="1"/>
              <a:t>митове</a:t>
            </a:r>
            <a:r>
              <a:rPr lang="en-US" sz="2400" dirty="0"/>
              <a:t> о </a:t>
            </a:r>
            <a:r>
              <a:rPr lang="en-US" sz="2400" dirty="0" err="1"/>
              <a:t>ограниченој</a:t>
            </a:r>
            <a:r>
              <a:rPr lang="en-US" sz="2400" dirty="0"/>
              <a:t> </a:t>
            </a:r>
            <a:r>
              <a:rPr lang="en-US" sz="2400" dirty="0" err="1"/>
              <a:t>способности</a:t>
            </a:r>
            <a:r>
              <a:rPr lang="en-US" sz="2400" dirty="0"/>
              <a:t> </a:t>
            </a:r>
            <a:r>
              <a:rPr lang="en-US" sz="2400" dirty="0" err="1"/>
              <a:t>одраслих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уче</a:t>
            </a:r>
            <a:r>
              <a:rPr lang="en-US" sz="2400" dirty="0"/>
              <a:t>.</a:t>
            </a:r>
          </a:p>
          <a:p>
            <a:pPr>
              <a:lnSpc>
                <a:spcPts val="244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65645449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5696919" cy="3731669"/>
          </a:xfrm>
        </p:spPr>
        <p:txBody>
          <a:bodyPr/>
          <a:lstStyle/>
          <a:p>
            <a:pPr>
              <a:lnSpc>
                <a:spcPts val="2440"/>
              </a:lnSpc>
            </a:pPr>
            <a:r>
              <a:rPr lang="en-US" sz="2200" b="1" dirty="0" err="1"/>
              <a:t>Повезане</a:t>
            </a:r>
            <a:r>
              <a:rPr lang="en-US" sz="2200" b="1" dirty="0"/>
              <a:t> </a:t>
            </a:r>
            <a:r>
              <a:rPr lang="en-US" sz="2200" b="1" dirty="0" err="1"/>
              <a:t>вештине</a:t>
            </a:r>
            <a:r>
              <a:rPr lang="en-US" sz="2200" b="1" dirty="0"/>
              <a:t>:</a:t>
            </a:r>
          </a:p>
          <a:p>
            <a:pPr>
              <a:lnSpc>
                <a:spcPts val="2440"/>
              </a:lnSpc>
            </a:pP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Интегритет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Правда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Продуктивност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Одговорност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Подр</a:t>
            </a:r>
            <a:r>
              <a:rPr lang="sr-Cyrl-RS" sz="2200" dirty="0"/>
              <a:t>шка</a:t>
            </a:r>
            <a:r>
              <a:rPr lang="en-US" sz="2200" dirty="0"/>
              <a:t> </a:t>
            </a:r>
            <a:r>
              <a:rPr lang="en-US" sz="2200" dirty="0" err="1"/>
              <a:t>правичности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Радна</a:t>
            </a:r>
            <a:r>
              <a:rPr lang="en-US" sz="2200" dirty="0"/>
              <a:t> </a:t>
            </a:r>
            <a:r>
              <a:rPr lang="en-US" sz="2200" dirty="0" err="1"/>
              <a:t>етика</a:t>
            </a:r>
            <a:r>
              <a:rPr lang="en-US" sz="2200" dirty="0"/>
              <a:t>, </a:t>
            </a:r>
            <a:r>
              <a:rPr lang="en-US" sz="2200" dirty="0" err="1"/>
              <a:t>савесност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29" y="643158"/>
            <a:ext cx="5499171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Одговорност и правичност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07</a:t>
            </a:r>
          </a:p>
        </p:txBody>
      </p:sp>
      <p:grpSp>
        <p:nvGrpSpPr>
          <p:cNvPr id="13" name="Graphic 3">
            <a:extLst>
              <a:ext uri="{FF2B5EF4-FFF2-40B4-BE49-F238E27FC236}">
                <a16:creationId xmlns:a16="http://schemas.microsoft.com/office/drawing/2014/main" id="{749E4586-13FE-7CA5-5821-E937A4889721}"/>
              </a:ext>
            </a:extLst>
          </p:cNvPr>
          <p:cNvGrpSpPr/>
          <p:nvPr/>
        </p:nvGrpSpPr>
        <p:grpSpPr>
          <a:xfrm>
            <a:off x="8973519" y="3491656"/>
            <a:ext cx="2203894" cy="2208298"/>
            <a:chOff x="2694219" y="430095"/>
            <a:chExt cx="1090872" cy="1093052"/>
          </a:xfrm>
          <a:solidFill>
            <a:srgbClr val="1C1442"/>
          </a:solidFill>
        </p:grpSpPr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8CCB595C-0E5A-C03D-256B-9539BB6FEC85}"/>
                </a:ext>
              </a:extLst>
            </p:cNvPr>
            <p:cNvSpPr/>
            <p:nvPr/>
          </p:nvSpPr>
          <p:spPr>
            <a:xfrm>
              <a:off x="2904664" y="463008"/>
              <a:ext cx="674720" cy="674719"/>
            </a:xfrm>
            <a:custGeom>
              <a:avLst/>
              <a:gdLst>
                <a:gd name="connsiteX0" fmla="*/ 647292 w 674720"/>
                <a:gd name="connsiteY0" fmla="*/ 282505 h 674719"/>
                <a:gd name="connsiteX1" fmla="*/ 625351 w 674720"/>
                <a:gd name="connsiteY1" fmla="*/ 260562 h 674719"/>
                <a:gd name="connsiteX2" fmla="*/ 595179 w 674720"/>
                <a:gd name="connsiteY2" fmla="*/ 189251 h 674719"/>
                <a:gd name="connsiteX3" fmla="*/ 595179 w 674720"/>
                <a:gd name="connsiteY3" fmla="*/ 156338 h 674719"/>
                <a:gd name="connsiteX4" fmla="*/ 589695 w 674720"/>
                <a:gd name="connsiteY4" fmla="*/ 112453 h 674719"/>
                <a:gd name="connsiteX5" fmla="*/ 562267 w 674720"/>
                <a:gd name="connsiteY5" fmla="*/ 85026 h 674719"/>
                <a:gd name="connsiteX6" fmla="*/ 518382 w 674720"/>
                <a:gd name="connsiteY6" fmla="*/ 79540 h 674719"/>
                <a:gd name="connsiteX7" fmla="*/ 485468 w 674720"/>
                <a:gd name="connsiteY7" fmla="*/ 79540 h 674719"/>
                <a:gd name="connsiteX8" fmla="*/ 414157 w 674720"/>
                <a:gd name="connsiteY8" fmla="*/ 49370 h 674719"/>
                <a:gd name="connsiteX9" fmla="*/ 392215 w 674720"/>
                <a:gd name="connsiteY9" fmla="*/ 27428 h 674719"/>
                <a:gd name="connsiteX10" fmla="*/ 356560 w 674720"/>
                <a:gd name="connsiteY10" fmla="*/ 0 h 674719"/>
                <a:gd name="connsiteX11" fmla="*/ 318160 w 674720"/>
                <a:gd name="connsiteY11" fmla="*/ 0 h 674719"/>
                <a:gd name="connsiteX12" fmla="*/ 282505 w 674720"/>
                <a:gd name="connsiteY12" fmla="*/ 27428 h 674719"/>
                <a:gd name="connsiteX13" fmla="*/ 260563 w 674720"/>
                <a:gd name="connsiteY13" fmla="*/ 49370 h 674719"/>
                <a:gd name="connsiteX14" fmla="*/ 189250 w 674720"/>
                <a:gd name="connsiteY14" fmla="*/ 79540 h 674719"/>
                <a:gd name="connsiteX15" fmla="*/ 156336 w 674720"/>
                <a:gd name="connsiteY15" fmla="*/ 79540 h 674719"/>
                <a:gd name="connsiteX16" fmla="*/ 112453 w 674720"/>
                <a:gd name="connsiteY16" fmla="*/ 85026 h 674719"/>
                <a:gd name="connsiteX17" fmla="*/ 85025 w 674720"/>
                <a:gd name="connsiteY17" fmla="*/ 112453 h 674719"/>
                <a:gd name="connsiteX18" fmla="*/ 79539 w 674720"/>
                <a:gd name="connsiteY18" fmla="*/ 156338 h 674719"/>
                <a:gd name="connsiteX19" fmla="*/ 79539 w 674720"/>
                <a:gd name="connsiteY19" fmla="*/ 189251 h 674719"/>
                <a:gd name="connsiteX20" fmla="*/ 49369 w 674720"/>
                <a:gd name="connsiteY20" fmla="*/ 260562 h 674719"/>
                <a:gd name="connsiteX21" fmla="*/ 27428 w 674720"/>
                <a:gd name="connsiteY21" fmla="*/ 282505 h 674719"/>
                <a:gd name="connsiteX22" fmla="*/ 0 w 674720"/>
                <a:gd name="connsiteY22" fmla="*/ 318161 h 674719"/>
                <a:gd name="connsiteX23" fmla="*/ 0 w 674720"/>
                <a:gd name="connsiteY23" fmla="*/ 318161 h 674719"/>
                <a:gd name="connsiteX24" fmla="*/ 0 w 674720"/>
                <a:gd name="connsiteY24" fmla="*/ 356559 h 674719"/>
                <a:gd name="connsiteX25" fmla="*/ 27428 w 674720"/>
                <a:gd name="connsiteY25" fmla="*/ 392215 h 674719"/>
                <a:gd name="connsiteX26" fmla="*/ 49369 w 674720"/>
                <a:gd name="connsiteY26" fmla="*/ 414157 h 674719"/>
                <a:gd name="connsiteX27" fmla="*/ 79539 w 674720"/>
                <a:gd name="connsiteY27" fmla="*/ 485469 h 674719"/>
                <a:gd name="connsiteX28" fmla="*/ 79539 w 674720"/>
                <a:gd name="connsiteY28" fmla="*/ 518382 h 674719"/>
                <a:gd name="connsiteX29" fmla="*/ 85025 w 674720"/>
                <a:gd name="connsiteY29" fmla="*/ 562266 h 674719"/>
                <a:gd name="connsiteX30" fmla="*/ 112453 w 674720"/>
                <a:gd name="connsiteY30" fmla="*/ 589694 h 674719"/>
                <a:gd name="connsiteX31" fmla="*/ 156336 w 674720"/>
                <a:gd name="connsiteY31" fmla="*/ 595180 h 674719"/>
                <a:gd name="connsiteX32" fmla="*/ 189250 w 674720"/>
                <a:gd name="connsiteY32" fmla="*/ 595180 h 674719"/>
                <a:gd name="connsiteX33" fmla="*/ 260563 w 674720"/>
                <a:gd name="connsiteY33" fmla="*/ 625350 h 674719"/>
                <a:gd name="connsiteX34" fmla="*/ 282505 w 674720"/>
                <a:gd name="connsiteY34" fmla="*/ 647292 h 674719"/>
                <a:gd name="connsiteX35" fmla="*/ 318160 w 674720"/>
                <a:gd name="connsiteY35" fmla="*/ 674720 h 674719"/>
                <a:gd name="connsiteX36" fmla="*/ 356560 w 674720"/>
                <a:gd name="connsiteY36" fmla="*/ 674720 h 674719"/>
                <a:gd name="connsiteX37" fmla="*/ 392215 w 674720"/>
                <a:gd name="connsiteY37" fmla="*/ 647292 h 674719"/>
                <a:gd name="connsiteX38" fmla="*/ 414157 w 674720"/>
                <a:gd name="connsiteY38" fmla="*/ 625350 h 674719"/>
                <a:gd name="connsiteX39" fmla="*/ 485468 w 674720"/>
                <a:gd name="connsiteY39" fmla="*/ 595180 h 674719"/>
                <a:gd name="connsiteX40" fmla="*/ 518382 w 674720"/>
                <a:gd name="connsiteY40" fmla="*/ 595180 h 674719"/>
                <a:gd name="connsiteX41" fmla="*/ 562267 w 674720"/>
                <a:gd name="connsiteY41" fmla="*/ 589694 h 674719"/>
                <a:gd name="connsiteX42" fmla="*/ 589695 w 674720"/>
                <a:gd name="connsiteY42" fmla="*/ 562266 h 674719"/>
                <a:gd name="connsiteX43" fmla="*/ 595179 w 674720"/>
                <a:gd name="connsiteY43" fmla="*/ 518382 h 674719"/>
                <a:gd name="connsiteX44" fmla="*/ 595179 w 674720"/>
                <a:gd name="connsiteY44" fmla="*/ 485469 h 674719"/>
                <a:gd name="connsiteX45" fmla="*/ 625351 w 674720"/>
                <a:gd name="connsiteY45" fmla="*/ 414157 h 674719"/>
                <a:gd name="connsiteX46" fmla="*/ 647292 w 674720"/>
                <a:gd name="connsiteY46" fmla="*/ 392215 h 674719"/>
                <a:gd name="connsiteX47" fmla="*/ 674720 w 674720"/>
                <a:gd name="connsiteY47" fmla="*/ 359302 h 674719"/>
                <a:gd name="connsiteX48" fmla="*/ 674720 w 674720"/>
                <a:gd name="connsiteY48" fmla="*/ 318161 h 674719"/>
                <a:gd name="connsiteX49" fmla="*/ 647292 w 674720"/>
                <a:gd name="connsiteY49" fmla="*/ 282505 h 674719"/>
                <a:gd name="connsiteX50" fmla="*/ 342846 w 674720"/>
                <a:gd name="connsiteY50" fmla="*/ 554038 h 674719"/>
                <a:gd name="connsiteX51" fmla="*/ 112453 w 674720"/>
                <a:gd name="connsiteY51" fmla="*/ 323646 h 674719"/>
                <a:gd name="connsiteX52" fmla="*/ 342846 w 674720"/>
                <a:gd name="connsiteY52" fmla="*/ 93254 h 674719"/>
                <a:gd name="connsiteX53" fmla="*/ 573237 w 674720"/>
                <a:gd name="connsiteY53" fmla="*/ 323646 h 674719"/>
                <a:gd name="connsiteX54" fmla="*/ 342846 w 674720"/>
                <a:gd name="connsiteY54" fmla="*/ 554038 h 6747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</a:cxnLst>
              <a:rect l="l" t="t" r="r" b="b"/>
              <a:pathLst>
                <a:path w="674720" h="674719">
                  <a:moveTo>
                    <a:pt x="647292" y="282505"/>
                  </a:moveTo>
                  <a:cubicBezTo>
                    <a:pt x="636321" y="279762"/>
                    <a:pt x="628093" y="271534"/>
                    <a:pt x="625351" y="260562"/>
                  </a:cubicBezTo>
                  <a:cubicBezTo>
                    <a:pt x="619865" y="235878"/>
                    <a:pt x="608893" y="211193"/>
                    <a:pt x="595179" y="189251"/>
                  </a:cubicBezTo>
                  <a:cubicBezTo>
                    <a:pt x="589695" y="178280"/>
                    <a:pt x="589695" y="167309"/>
                    <a:pt x="595179" y="156338"/>
                  </a:cubicBezTo>
                  <a:cubicBezTo>
                    <a:pt x="603409" y="142624"/>
                    <a:pt x="600665" y="123424"/>
                    <a:pt x="589695" y="112453"/>
                  </a:cubicBezTo>
                  <a:lnTo>
                    <a:pt x="562267" y="85026"/>
                  </a:lnTo>
                  <a:cubicBezTo>
                    <a:pt x="551296" y="74055"/>
                    <a:pt x="532096" y="71312"/>
                    <a:pt x="518382" y="79540"/>
                  </a:cubicBezTo>
                  <a:cubicBezTo>
                    <a:pt x="507412" y="85026"/>
                    <a:pt x="496440" y="85026"/>
                    <a:pt x="485468" y="79540"/>
                  </a:cubicBezTo>
                  <a:cubicBezTo>
                    <a:pt x="463527" y="65826"/>
                    <a:pt x="438843" y="57598"/>
                    <a:pt x="414157" y="49370"/>
                  </a:cubicBezTo>
                  <a:cubicBezTo>
                    <a:pt x="403185" y="46627"/>
                    <a:pt x="394958" y="38399"/>
                    <a:pt x="392215" y="27428"/>
                  </a:cubicBezTo>
                  <a:cubicBezTo>
                    <a:pt x="389472" y="10971"/>
                    <a:pt x="373016" y="0"/>
                    <a:pt x="356560" y="0"/>
                  </a:cubicBezTo>
                  <a:lnTo>
                    <a:pt x="318160" y="0"/>
                  </a:lnTo>
                  <a:cubicBezTo>
                    <a:pt x="301704" y="0"/>
                    <a:pt x="285247" y="10971"/>
                    <a:pt x="282505" y="27428"/>
                  </a:cubicBezTo>
                  <a:cubicBezTo>
                    <a:pt x="279761" y="38399"/>
                    <a:pt x="271533" y="46627"/>
                    <a:pt x="260563" y="49370"/>
                  </a:cubicBezTo>
                  <a:cubicBezTo>
                    <a:pt x="235877" y="54855"/>
                    <a:pt x="211192" y="65826"/>
                    <a:pt x="189250" y="79540"/>
                  </a:cubicBezTo>
                  <a:cubicBezTo>
                    <a:pt x="178280" y="85026"/>
                    <a:pt x="167308" y="85026"/>
                    <a:pt x="156336" y="79540"/>
                  </a:cubicBezTo>
                  <a:cubicBezTo>
                    <a:pt x="142623" y="71312"/>
                    <a:pt x="123425" y="74055"/>
                    <a:pt x="112453" y="85026"/>
                  </a:cubicBezTo>
                  <a:lnTo>
                    <a:pt x="85025" y="112453"/>
                  </a:lnTo>
                  <a:cubicBezTo>
                    <a:pt x="74053" y="123424"/>
                    <a:pt x="71311" y="142624"/>
                    <a:pt x="79539" y="156338"/>
                  </a:cubicBezTo>
                  <a:cubicBezTo>
                    <a:pt x="85025" y="167309"/>
                    <a:pt x="85025" y="178280"/>
                    <a:pt x="79539" y="189251"/>
                  </a:cubicBezTo>
                  <a:cubicBezTo>
                    <a:pt x="65825" y="211193"/>
                    <a:pt x="57597" y="235878"/>
                    <a:pt x="49369" y="260562"/>
                  </a:cubicBezTo>
                  <a:cubicBezTo>
                    <a:pt x="46626" y="271534"/>
                    <a:pt x="38398" y="279762"/>
                    <a:pt x="27428" y="282505"/>
                  </a:cubicBezTo>
                  <a:cubicBezTo>
                    <a:pt x="10970" y="285247"/>
                    <a:pt x="0" y="301704"/>
                    <a:pt x="0" y="318161"/>
                  </a:cubicBezTo>
                  <a:lnTo>
                    <a:pt x="0" y="318161"/>
                  </a:lnTo>
                  <a:lnTo>
                    <a:pt x="0" y="356559"/>
                  </a:lnTo>
                  <a:cubicBezTo>
                    <a:pt x="0" y="373016"/>
                    <a:pt x="10970" y="389472"/>
                    <a:pt x="27428" y="392215"/>
                  </a:cubicBezTo>
                  <a:cubicBezTo>
                    <a:pt x="38398" y="394958"/>
                    <a:pt x="46626" y="403186"/>
                    <a:pt x="49369" y="414157"/>
                  </a:cubicBezTo>
                  <a:cubicBezTo>
                    <a:pt x="54855" y="438842"/>
                    <a:pt x="65825" y="463527"/>
                    <a:pt x="79539" y="485469"/>
                  </a:cubicBezTo>
                  <a:cubicBezTo>
                    <a:pt x="85025" y="496440"/>
                    <a:pt x="85025" y="507411"/>
                    <a:pt x="79539" y="518382"/>
                  </a:cubicBezTo>
                  <a:cubicBezTo>
                    <a:pt x="71311" y="532096"/>
                    <a:pt x="74053" y="551295"/>
                    <a:pt x="85025" y="562266"/>
                  </a:cubicBezTo>
                  <a:lnTo>
                    <a:pt x="112453" y="589694"/>
                  </a:lnTo>
                  <a:cubicBezTo>
                    <a:pt x="123425" y="600665"/>
                    <a:pt x="142623" y="603408"/>
                    <a:pt x="156336" y="595180"/>
                  </a:cubicBezTo>
                  <a:cubicBezTo>
                    <a:pt x="167308" y="589694"/>
                    <a:pt x="178280" y="589694"/>
                    <a:pt x="189250" y="595180"/>
                  </a:cubicBezTo>
                  <a:cubicBezTo>
                    <a:pt x="211192" y="608893"/>
                    <a:pt x="235877" y="617122"/>
                    <a:pt x="260563" y="625350"/>
                  </a:cubicBezTo>
                  <a:cubicBezTo>
                    <a:pt x="271533" y="628093"/>
                    <a:pt x="279761" y="636321"/>
                    <a:pt x="282505" y="647292"/>
                  </a:cubicBezTo>
                  <a:cubicBezTo>
                    <a:pt x="285247" y="663749"/>
                    <a:pt x="301704" y="674720"/>
                    <a:pt x="318160" y="674720"/>
                  </a:cubicBezTo>
                  <a:lnTo>
                    <a:pt x="356560" y="674720"/>
                  </a:lnTo>
                  <a:cubicBezTo>
                    <a:pt x="373016" y="674720"/>
                    <a:pt x="389472" y="663749"/>
                    <a:pt x="392215" y="647292"/>
                  </a:cubicBezTo>
                  <a:cubicBezTo>
                    <a:pt x="394958" y="636321"/>
                    <a:pt x="403185" y="628093"/>
                    <a:pt x="414157" y="625350"/>
                  </a:cubicBezTo>
                  <a:cubicBezTo>
                    <a:pt x="438843" y="619864"/>
                    <a:pt x="463527" y="608893"/>
                    <a:pt x="485468" y="595180"/>
                  </a:cubicBezTo>
                  <a:cubicBezTo>
                    <a:pt x="496440" y="589694"/>
                    <a:pt x="507412" y="589694"/>
                    <a:pt x="518382" y="595180"/>
                  </a:cubicBezTo>
                  <a:cubicBezTo>
                    <a:pt x="532096" y="603408"/>
                    <a:pt x="551296" y="600665"/>
                    <a:pt x="562267" y="589694"/>
                  </a:cubicBezTo>
                  <a:lnTo>
                    <a:pt x="589695" y="562266"/>
                  </a:lnTo>
                  <a:cubicBezTo>
                    <a:pt x="600665" y="551295"/>
                    <a:pt x="603409" y="532096"/>
                    <a:pt x="595179" y="518382"/>
                  </a:cubicBezTo>
                  <a:cubicBezTo>
                    <a:pt x="589695" y="507411"/>
                    <a:pt x="589695" y="496440"/>
                    <a:pt x="595179" y="485469"/>
                  </a:cubicBezTo>
                  <a:cubicBezTo>
                    <a:pt x="608893" y="463527"/>
                    <a:pt x="617123" y="438842"/>
                    <a:pt x="625351" y="414157"/>
                  </a:cubicBezTo>
                  <a:cubicBezTo>
                    <a:pt x="628093" y="403186"/>
                    <a:pt x="636321" y="394958"/>
                    <a:pt x="647292" y="392215"/>
                  </a:cubicBezTo>
                  <a:cubicBezTo>
                    <a:pt x="663748" y="389472"/>
                    <a:pt x="674720" y="375759"/>
                    <a:pt x="674720" y="359302"/>
                  </a:cubicBezTo>
                  <a:lnTo>
                    <a:pt x="674720" y="318161"/>
                  </a:lnTo>
                  <a:cubicBezTo>
                    <a:pt x="674720" y="301704"/>
                    <a:pt x="663748" y="287990"/>
                    <a:pt x="647292" y="282505"/>
                  </a:cubicBezTo>
                  <a:close/>
                  <a:moveTo>
                    <a:pt x="342846" y="554038"/>
                  </a:moveTo>
                  <a:cubicBezTo>
                    <a:pt x="216678" y="554038"/>
                    <a:pt x="112453" y="452556"/>
                    <a:pt x="112453" y="323646"/>
                  </a:cubicBezTo>
                  <a:cubicBezTo>
                    <a:pt x="112453" y="194736"/>
                    <a:pt x="213936" y="93254"/>
                    <a:pt x="342846" y="93254"/>
                  </a:cubicBezTo>
                  <a:cubicBezTo>
                    <a:pt x="471755" y="93254"/>
                    <a:pt x="573237" y="194736"/>
                    <a:pt x="573237" y="323646"/>
                  </a:cubicBezTo>
                  <a:cubicBezTo>
                    <a:pt x="573237" y="452556"/>
                    <a:pt x="469013" y="554038"/>
                    <a:pt x="342846" y="554038"/>
                  </a:cubicBezTo>
                  <a:close/>
                </a:path>
              </a:pathLst>
            </a:custGeom>
            <a:solidFill>
              <a:srgbClr val="60A9DD"/>
            </a:solidFill>
            <a:ln w="2742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/>
            </a:p>
          </p:txBody>
        </p:sp>
        <p:grpSp>
          <p:nvGrpSpPr>
            <p:cNvPr id="15" name="Graphic 3">
              <a:extLst>
                <a:ext uri="{FF2B5EF4-FFF2-40B4-BE49-F238E27FC236}">
                  <a16:creationId xmlns:a16="http://schemas.microsoft.com/office/drawing/2014/main" id="{5D7CE0C4-EA1B-F8B9-3102-111AB0F02CC0}"/>
                </a:ext>
              </a:extLst>
            </p:cNvPr>
            <p:cNvGrpSpPr/>
            <p:nvPr/>
          </p:nvGrpSpPr>
          <p:grpSpPr>
            <a:xfrm>
              <a:off x="2694219" y="430095"/>
              <a:ext cx="1090872" cy="1093052"/>
              <a:chOff x="2694219" y="430095"/>
              <a:chExt cx="1090872" cy="1093052"/>
            </a:xfrm>
            <a:grpFill/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FD67CBD-1195-1E00-9781-60FF4D4CB087}"/>
                  </a:ext>
                </a:extLst>
              </p:cNvPr>
              <p:cNvSpPr/>
              <p:nvPr/>
            </p:nvSpPr>
            <p:spPr>
              <a:xfrm>
                <a:off x="2871751" y="430095"/>
                <a:ext cx="740547" cy="743288"/>
              </a:xfrm>
              <a:custGeom>
                <a:avLst/>
                <a:gdLst>
                  <a:gd name="connsiteX0" fmla="*/ 52112 w 740547"/>
                  <a:gd name="connsiteY0" fmla="*/ 458041 h 743288"/>
                  <a:gd name="connsiteX1" fmla="*/ 85025 w 740547"/>
                  <a:gd name="connsiteY1" fmla="*/ 534839 h 743288"/>
                  <a:gd name="connsiteX2" fmla="*/ 95997 w 740547"/>
                  <a:gd name="connsiteY2" fmla="*/ 619864 h 743288"/>
                  <a:gd name="connsiteX3" fmla="*/ 123425 w 740547"/>
                  <a:gd name="connsiteY3" fmla="*/ 647292 h 743288"/>
                  <a:gd name="connsiteX4" fmla="*/ 208450 w 740547"/>
                  <a:gd name="connsiteY4" fmla="*/ 658263 h 743288"/>
                  <a:gd name="connsiteX5" fmla="*/ 285247 w 740547"/>
                  <a:gd name="connsiteY5" fmla="*/ 691176 h 743288"/>
                  <a:gd name="connsiteX6" fmla="*/ 351074 w 740547"/>
                  <a:gd name="connsiteY6" fmla="*/ 743289 h 743288"/>
                  <a:gd name="connsiteX7" fmla="*/ 389473 w 740547"/>
                  <a:gd name="connsiteY7" fmla="*/ 743289 h 743288"/>
                  <a:gd name="connsiteX8" fmla="*/ 455299 w 740547"/>
                  <a:gd name="connsiteY8" fmla="*/ 691176 h 743288"/>
                  <a:gd name="connsiteX9" fmla="*/ 532096 w 740547"/>
                  <a:gd name="connsiteY9" fmla="*/ 658263 h 743288"/>
                  <a:gd name="connsiteX10" fmla="*/ 617123 w 740547"/>
                  <a:gd name="connsiteY10" fmla="*/ 647292 h 743288"/>
                  <a:gd name="connsiteX11" fmla="*/ 644550 w 740547"/>
                  <a:gd name="connsiteY11" fmla="*/ 619864 h 743288"/>
                  <a:gd name="connsiteX12" fmla="*/ 655520 w 740547"/>
                  <a:gd name="connsiteY12" fmla="*/ 534839 h 743288"/>
                  <a:gd name="connsiteX13" fmla="*/ 688434 w 740547"/>
                  <a:gd name="connsiteY13" fmla="*/ 458041 h 743288"/>
                  <a:gd name="connsiteX14" fmla="*/ 740547 w 740547"/>
                  <a:gd name="connsiteY14" fmla="*/ 392215 h 743288"/>
                  <a:gd name="connsiteX15" fmla="*/ 740547 w 740547"/>
                  <a:gd name="connsiteY15" fmla="*/ 351074 h 743288"/>
                  <a:gd name="connsiteX16" fmla="*/ 688434 w 740547"/>
                  <a:gd name="connsiteY16" fmla="*/ 285247 h 743288"/>
                  <a:gd name="connsiteX17" fmla="*/ 655520 w 740547"/>
                  <a:gd name="connsiteY17" fmla="*/ 208450 h 743288"/>
                  <a:gd name="connsiteX18" fmla="*/ 644550 w 740547"/>
                  <a:gd name="connsiteY18" fmla="*/ 123424 h 743288"/>
                  <a:gd name="connsiteX19" fmla="*/ 617123 w 740547"/>
                  <a:gd name="connsiteY19" fmla="*/ 95997 h 743288"/>
                  <a:gd name="connsiteX20" fmla="*/ 532096 w 740547"/>
                  <a:gd name="connsiteY20" fmla="*/ 85026 h 743288"/>
                  <a:gd name="connsiteX21" fmla="*/ 455299 w 740547"/>
                  <a:gd name="connsiteY21" fmla="*/ 52113 h 743288"/>
                  <a:gd name="connsiteX22" fmla="*/ 389473 w 740547"/>
                  <a:gd name="connsiteY22" fmla="*/ 0 h 743288"/>
                  <a:gd name="connsiteX23" fmla="*/ 351074 w 740547"/>
                  <a:gd name="connsiteY23" fmla="*/ 0 h 743288"/>
                  <a:gd name="connsiteX24" fmla="*/ 285247 w 740547"/>
                  <a:gd name="connsiteY24" fmla="*/ 52113 h 743288"/>
                  <a:gd name="connsiteX25" fmla="*/ 208450 w 740547"/>
                  <a:gd name="connsiteY25" fmla="*/ 85026 h 743288"/>
                  <a:gd name="connsiteX26" fmla="*/ 123425 w 740547"/>
                  <a:gd name="connsiteY26" fmla="*/ 95997 h 743288"/>
                  <a:gd name="connsiteX27" fmla="*/ 95997 w 740547"/>
                  <a:gd name="connsiteY27" fmla="*/ 123424 h 743288"/>
                  <a:gd name="connsiteX28" fmla="*/ 85025 w 740547"/>
                  <a:gd name="connsiteY28" fmla="*/ 208450 h 743288"/>
                  <a:gd name="connsiteX29" fmla="*/ 52112 w 740547"/>
                  <a:gd name="connsiteY29" fmla="*/ 285247 h 743288"/>
                  <a:gd name="connsiteX30" fmla="*/ 0 w 740547"/>
                  <a:gd name="connsiteY30" fmla="*/ 351074 h 743288"/>
                  <a:gd name="connsiteX31" fmla="*/ 0 w 740547"/>
                  <a:gd name="connsiteY31" fmla="*/ 389472 h 743288"/>
                  <a:gd name="connsiteX32" fmla="*/ 52112 w 740547"/>
                  <a:gd name="connsiteY32" fmla="*/ 458041 h 743288"/>
                  <a:gd name="connsiteX33" fmla="*/ 52112 w 740547"/>
                  <a:gd name="connsiteY33" fmla="*/ 458041 h 743288"/>
                  <a:gd name="connsiteX34" fmla="*/ 30170 w 740547"/>
                  <a:gd name="connsiteY34" fmla="*/ 351074 h 743288"/>
                  <a:gd name="connsiteX35" fmla="*/ 57597 w 740547"/>
                  <a:gd name="connsiteY35" fmla="*/ 315418 h 743288"/>
                  <a:gd name="connsiteX36" fmla="*/ 79539 w 740547"/>
                  <a:gd name="connsiteY36" fmla="*/ 293475 h 743288"/>
                  <a:gd name="connsiteX37" fmla="*/ 109711 w 740547"/>
                  <a:gd name="connsiteY37" fmla="*/ 222164 h 743288"/>
                  <a:gd name="connsiteX38" fmla="*/ 109711 w 740547"/>
                  <a:gd name="connsiteY38" fmla="*/ 189251 h 743288"/>
                  <a:gd name="connsiteX39" fmla="*/ 115197 w 740547"/>
                  <a:gd name="connsiteY39" fmla="*/ 145366 h 743288"/>
                  <a:gd name="connsiteX40" fmla="*/ 142624 w 740547"/>
                  <a:gd name="connsiteY40" fmla="*/ 117939 h 743288"/>
                  <a:gd name="connsiteX41" fmla="*/ 186508 w 740547"/>
                  <a:gd name="connsiteY41" fmla="*/ 112453 h 743288"/>
                  <a:gd name="connsiteX42" fmla="*/ 219421 w 740547"/>
                  <a:gd name="connsiteY42" fmla="*/ 112453 h 743288"/>
                  <a:gd name="connsiteX43" fmla="*/ 290733 w 740547"/>
                  <a:gd name="connsiteY43" fmla="*/ 82283 h 743288"/>
                  <a:gd name="connsiteX44" fmla="*/ 312674 w 740547"/>
                  <a:gd name="connsiteY44" fmla="*/ 60341 h 743288"/>
                  <a:gd name="connsiteX45" fmla="*/ 348332 w 740547"/>
                  <a:gd name="connsiteY45" fmla="*/ 32913 h 743288"/>
                  <a:gd name="connsiteX46" fmla="*/ 386730 w 740547"/>
                  <a:gd name="connsiteY46" fmla="*/ 32913 h 743288"/>
                  <a:gd name="connsiteX47" fmla="*/ 422385 w 740547"/>
                  <a:gd name="connsiteY47" fmla="*/ 60341 h 743288"/>
                  <a:gd name="connsiteX48" fmla="*/ 444329 w 740547"/>
                  <a:gd name="connsiteY48" fmla="*/ 82283 h 743288"/>
                  <a:gd name="connsiteX49" fmla="*/ 515640 w 740547"/>
                  <a:gd name="connsiteY49" fmla="*/ 112453 h 743288"/>
                  <a:gd name="connsiteX50" fmla="*/ 548553 w 740547"/>
                  <a:gd name="connsiteY50" fmla="*/ 112453 h 743288"/>
                  <a:gd name="connsiteX51" fmla="*/ 592437 w 740547"/>
                  <a:gd name="connsiteY51" fmla="*/ 117939 h 743288"/>
                  <a:gd name="connsiteX52" fmla="*/ 619865 w 740547"/>
                  <a:gd name="connsiteY52" fmla="*/ 145366 h 743288"/>
                  <a:gd name="connsiteX53" fmla="*/ 625351 w 740547"/>
                  <a:gd name="connsiteY53" fmla="*/ 189251 h 743288"/>
                  <a:gd name="connsiteX54" fmla="*/ 625351 w 740547"/>
                  <a:gd name="connsiteY54" fmla="*/ 222164 h 743288"/>
                  <a:gd name="connsiteX55" fmla="*/ 655520 w 740547"/>
                  <a:gd name="connsiteY55" fmla="*/ 293475 h 743288"/>
                  <a:gd name="connsiteX56" fmla="*/ 677464 w 740547"/>
                  <a:gd name="connsiteY56" fmla="*/ 315418 h 743288"/>
                  <a:gd name="connsiteX57" fmla="*/ 704892 w 740547"/>
                  <a:gd name="connsiteY57" fmla="*/ 348331 h 743288"/>
                  <a:gd name="connsiteX58" fmla="*/ 704892 w 740547"/>
                  <a:gd name="connsiteY58" fmla="*/ 389472 h 743288"/>
                  <a:gd name="connsiteX59" fmla="*/ 677464 w 740547"/>
                  <a:gd name="connsiteY59" fmla="*/ 422385 h 743288"/>
                  <a:gd name="connsiteX60" fmla="*/ 655520 w 740547"/>
                  <a:gd name="connsiteY60" fmla="*/ 444327 h 743288"/>
                  <a:gd name="connsiteX61" fmla="*/ 625351 w 740547"/>
                  <a:gd name="connsiteY61" fmla="*/ 515639 h 743288"/>
                  <a:gd name="connsiteX62" fmla="*/ 625351 w 740547"/>
                  <a:gd name="connsiteY62" fmla="*/ 548552 h 743288"/>
                  <a:gd name="connsiteX63" fmla="*/ 619865 w 740547"/>
                  <a:gd name="connsiteY63" fmla="*/ 592437 h 743288"/>
                  <a:gd name="connsiteX64" fmla="*/ 592437 w 740547"/>
                  <a:gd name="connsiteY64" fmla="*/ 619864 h 743288"/>
                  <a:gd name="connsiteX65" fmla="*/ 548553 w 740547"/>
                  <a:gd name="connsiteY65" fmla="*/ 625350 h 743288"/>
                  <a:gd name="connsiteX66" fmla="*/ 515640 w 740547"/>
                  <a:gd name="connsiteY66" fmla="*/ 625350 h 743288"/>
                  <a:gd name="connsiteX67" fmla="*/ 444329 w 740547"/>
                  <a:gd name="connsiteY67" fmla="*/ 655520 h 743288"/>
                  <a:gd name="connsiteX68" fmla="*/ 422385 w 740547"/>
                  <a:gd name="connsiteY68" fmla="*/ 677462 h 743288"/>
                  <a:gd name="connsiteX69" fmla="*/ 386730 w 740547"/>
                  <a:gd name="connsiteY69" fmla="*/ 704890 h 743288"/>
                  <a:gd name="connsiteX70" fmla="*/ 348332 w 740547"/>
                  <a:gd name="connsiteY70" fmla="*/ 704890 h 743288"/>
                  <a:gd name="connsiteX71" fmla="*/ 312674 w 740547"/>
                  <a:gd name="connsiteY71" fmla="*/ 677462 h 743288"/>
                  <a:gd name="connsiteX72" fmla="*/ 290733 w 740547"/>
                  <a:gd name="connsiteY72" fmla="*/ 655520 h 743288"/>
                  <a:gd name="connsiteX73" fmla="*/ 219421 w 740547"/>
                  <a:gd name="connsiteY73" fmla="*/ 625350 h 743288"/>
                  <a:gd name="connsiteX74" fmla="*/ 186508 w 740547"/>
                  <a:gd name="connsiteY74" fmla="*/ 625350 h 743288"/>
                  <a:gd name="connsiteX75" fmla="*/ 142624 w 740547"/>
                  <a:gd name="connsiteY75" fmla="*/ 619864 h 743288"/>
                  <a:gd name="connsiteX76" fmla="*/ 115197 w 740547"/>
                  <a:gd name="connsiteY76" fmla="*/ 592437 h 743288"/>
                  <a:gd name="connsiteX77" fmla="*/ 109711 w 740547"/>
                  <a:gd name="connsiteY77" fmla="*/ 548552 h 743288"/>
                  <a:gd name="connsiteX78" fmla="*/ 109711 w 740547"/>
                  <a:gd name="connsiteY78" fmla="*/ 515639 h 743288"/>
                  <a:gd name="connsiteX79" fmla="*/ 79539 w 740547"/>
                  <a:gd name="connsiteY79" fmla="*/ 444327 h 743288"/>
                  <a:gd name="connsiteX80" fmla="*/ 57597 w 740547"/>
                  <a:gd name="connsiteY80" fmla="*/ 422385 h 743288"/>
                  <a:gd name="connsiteX81" fmla="*/ 30170 w 740547"/>
                  <a:gd name="connsiteY81" fmla="*/ 386729 h 743288"/>
                  <a:gd name="connsiteX82" fmla="*/ 30170 w 740547"/>
                  <a:gd name="connsiteY82" fmla="*/ 351074 h 743288"/>
                  <a:gd name="connsiteX83" fmla="*/ 30170 w 740547"/>
                  <a:gd name="connsiteY83" fmla="*/ 351074 h 7432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</a:cxnLst>
                <a:rect l="l" t="t" r="r" b="b"/>
                <a:pathLst>
                  <a:path w="740547" h="743288">
                    <a:moveTo>
                      <a:pt x="52112" y="458041"/>
                    </a:moveTo>
                    <a:cubicBezTo>
                      <a:pt x="60341" y="485469"/>
                      <a:pt x="71311" y="510154"/>
                      <a:pt x="85025" y="534839"/>
                    </a:cubicBezTo>
                    <a:cubicBezTo>
                      <a:pt x="68569" y="562266"/>
                      <a:pt x="74055" y="595179"/>
                      <a:pt x="95997" y="619864"/>
                    </a:cubicBezTo>
                    <a:lnTo>
                      <a:pt x="123425" y="647292"/>
                    </a:lnTo>
                    <a:cubicBezTo>
                      <a:pt x="145366" y="669234"/>
                      <a:pt x="181022" y="674719"/>
                      <a:pt x="208450" y="658263"/>
                    </a:cubicBezTo>
                    <a:cubicBezTo>
                      <a:pt x="233135" y="671977"/>
                      <a:pt x="257819" y="682948"/>
                      <a:pt x="285247" y="691176"/>
                    </a:cubicBezTo>
                    <a:cubicBezTo>
                      <a:pt x="293476" y="721347"/>
                      <a:pt x="320904" y="743289"/>
                      <a:pt x="351074" y="743289"/>
                    </a:cubicBezTo>
                    <a:lnTo>
                      <a:pt x="389473" y="743289"/>
                    </a:lnTo>
                    <a:cubicBezTo>
                      <a:pt x="422385" y="743289"/>
                      <a:pt x="449813" y="721347"/>
                      <a:pt x="455299" y="691176"/>
                    </a:cubicBezTo>
                    <a:cubicBezTo>
                      <a:pt x="482726" y="682948"/>
                      <a:pt x="507412" y="671977"/>
                      <a:pt x="532096" y="658263"/>
                    </a:cubicBezTo>
                    <a:cubicBezTo>
                      <a:pt x="559524" y="674719"/>
                      <a:pt x="592437" y="669234"/>
                      <a:pt x="617123" y="647292"/>
                    </a:cubicBezTo>
                    <a:lnTo>
                      <a:pt x="644550" y="619864"/>
                    </a:lnTo>
                    <a:cubicBezTo>
                      <a:pt x="666492" y="597922"/>
                      <a:pt x="671978" y="562266"/>
                      <a:pt x="655520" y="534839"/>
                    </a:cubicBezTo>
                    <a:cubicBezTo>
                      <a:pt x="669234" y="510154"/>
                      <a:pt x="680206" y="485469"/>
                      <a:pt x="688434" y="458041"/>
                    </a:cubicBezTo>
                    <a:cubicBezTo>
                      <a:pt x="718605" y="449813"/>
                      <a:pt x="740547" y="425128"/>
                      <a:pt x="740547" y="392215"/>
                    </a:cubicBezTo>
                    <a:lnTo>
                      <a:pt x="740547" y="351074"/>
                    </a:lnTo>
                    <a:cubicBezTo>
                      <a:pt x="740547" y="320903"/>
                      <a:pt x="718605" y="293475"/>
                      <a:pt x="688434" y="285247"/>
                    </a:cubicBezTo>
                    <a:cubicBezTo>
                      <a:pt x="680206" y="257820"/>
                      <a:pt x="669234" y="233135"/>
                      <a:pt x="655520" y="208450"/>
                    </a:cubicBezTo>
                    <a:cubicBezTo>
                      <a:pt x="671978" y="181022"/>
                      <a:pt x="666492" y="148109"/>
                      <a:pt x="644550" y="123424"/>
                    </a:cubicBezTo>
                    <a:lnTo>
                      <a:pt x="617123" y="95997"/>
                    </a:lnTo>
                    <a:cubicBezTo>
                      <a:pt x="595181" y="74054"/>
                      <a:pt x="559524" y="68569"/>
                      <a:pt x="532096" y="85026"/>
                    </a:cubicBezTo>
                    <a:cubicBezTo>
                      <a:pt x="507412" y="71312"/>
                      <a:pt x="482726" y="60341"/>
                      <a:pt x="455299" y="52113"/>
                    </a:cubicBezTo>
                    <a:cubicBezTo>
                      <a:pt x="447071" y="21942"/>
                      <a:pt x="419643" y="0"/>
                      <a:pt x="389473" y="0"/>
                    </a:cubicBezTo>
                    <a:lnTo>
                      <a:pt x="351074" y="0"/>
                    </a:lnTo>
                    <a:cubicBezTo>
                      <a:pt x="318160" y="0"/>
                      <a:pt x="290733" y="21942"/>
                      <a:pt x="285247" y="52113"/>
                    </a:cubicBezTo>
                    <a:cubicBezTo>
                      <a:pt x="257819" y="60341"/>
                      <a:pt x="233135" y="71312"/>
                      <a:pt x="208450" y="85026"/>
                    </a:cubicBezTo>
                    <a:cubicBezTo>
                      <a:pt x="181022" y="68569"/>
                      <a:pt x="148108" y="74054"/>
                      <a:pt x="123425" y="95997"/>
                    </a:cubicBezTo>
                    <a:lnTo>
                      <a:pt x="95997" y="123424"/>
                    </a:lnTo>
                    <a:cubicBezTo>
                      <a:pt x="74055" y="145366"/>
                      <a:pt x="68569" y="181022"/>
                      <a:pt x="85025" y="208450"/>
                    </a:cubicBezTo>
                    <a:cubicBezTo>
                      <a:pt x="71311" y="233135"/>
                      <a:pt x="60341" y="257820"/>
                      <a:pt x="52112" y="285247"/>
                    </a:cubicBezTo>
                    <a:cubicBezTo>
                      <a:pt x="21942" y="293475"/>
                      <a:pt x="0" y="320903"/>
                      <a:pt x="0" y="351074"/>
                    </a:cubicBezTo>
                    <a:lnTo>
                      <a:pt x="0" y="389472"/>
                    </a:lnTo>
                    <a:cubicBezTo>
                      <a:pt x="0" y="422385"/>
                      <a:pt x="21942" y="449813"/>
                      <a:pt x="52112" y="458041"/>
                    </a:cubicBezTo>
                    <a:lnTo>
                      <a:pt x="52112" y="458041"/>
                    </a:lnTo>
                    <a:close/>
                    <a:moveTo>
                      <a:pt x="30170" y="351074"/>
                    </a:moveTo>
                    <a:cubicBezTo>
                      <a:pt x="30170" y="334617"/>
                      <a:pt x="41142" y="318160"/>
                      <a:pt x="57597" y="315418"/>
                    </a:cubicBezTo>
                    <a:cubicBezTo>
                      <a:pt x="68569" y="312675"/>
                      <a:pt x="76797" y="304447"/>
                      <a:pt x="79539" y="293475"/>
                    </a:cubicBezTo>
                    <a:cubicBezTo>
                      <a:pt x="85025" y="268791"/>
                      <a:pt x="95997" y="244106"/>
                      <a:pt x="109711" y="222164"/>
                    </a:cubicBezTo>
                    <a:cubicBezTo>
                      <a:pt x="115197" y="211193"/>
                      <a:pt x="115197" y="200222"/>
                      <a:pt x="109711" y="189251"/>
                    </a:cubicBezTo>
                    <a:cubicBezTo>
                      <a:pt x="101483" y="175537"/>
                      <a:pt x="104225" y="156337"/>
                      <a:pt x="115197" y="145366"/>
                    </a:cubicBezTo>
                    <a:lnTo>
                      <a:pt x="142624" y="117939"/>
                    </a:lnTo>
                    <a:cubicBezTo>
                      <a:pt x="153594" y="106968"/>
                      <a:pt x="172794" y="104225"/>
                      <a:pt x="186508" y="112453"/>
                    </a:cubicBezTo>
                    <a:cubicBezTo>
                      <a:pt x="197480" y="117939"/>
                      <a:pt x="208450" y="117939"/>
                      <a:pt x="219421" y="112453"/>
                    </a:cubicBezTo>
                    <a:cubicBezTo>
                      <a:pt x="241363" y="98739"/>
                      <a:pt x="266049" y="90511"/>
                      <a:pt x="290733" y="82283"/>
                    </a:cubicBezTo>
                    <a:cubicBezTo>
                      <a:pt x="301704" y="79540"/>
                      <a:pt x="309932" y="71312"/>
                      <a:pt x="312674" y="60341"/>
                    </a:cubicBezTo>
                    <a:cubicBezTo>
                      <a:pt x="315418" y="43884"/>
                      <a:pt x="331874" y="32913"/>
                      <a:pt x="348332" y="32913"/>
                    </a:cubicBezTo>
                    <a:lnTo>
                      <a:pt x="386730" y="32913"/>
                    </a:lnTo>
                    <a:cubicBezTo>
                      <a:pt x="403187" y="32913"/>
                      <a:pt x="419643" y="43884"/>
                      <a:pt x="422385" y="60341"/>
                    </a:cubicBezTo>
                    <a:cubicBezTo>
                      <a:pt x="425129" y="71312"/>
                      <a:pt x="433357" y="79540"/>
                      <a:pt x="444329" y="82283"/>
                    </a:cubicBezTo>
                    <a:cubicBezTo>
                      <a:pt x="469013" y="87768"/>
                      <a:pt x="493698" y="98739"/>
                      <a:pt x="515640" y="112453"/>
                    </a:cubicBezTo>
                    <a:cubicBezTo>
                      <a:pt x="526612" y="117939"/>
                      <a:pt x="537582" y="117939"/>
                      <a:pt x="548553" y="112453"/>
                    </a:cubicBezTo>
                    <a:cubicBezTo>
                      <a:pt x="562267" y="104225"/>
                      <a:pt x="581467" y="106968"/>
                      <a:pt x="592437" y="117939"/>
                    </a:cubicBezTo>
                    <a:lnTo>
                      <a:pt x="619865" y="145366"/>
                    </a:lnTo>
                    <a:cubicBezTo>
                      <a:pt x="630837" y="156337"/>
                      <a:pt x="633579" y="175537"/>
                      <a:pt x="625351" y="189251"/>
                    </a:cubicBezTo>
                    <a:cubicBezTo>
                      <a:pt x="619865" y="200222"/>
                      <a:pt x="619865" y="211193"/>
                      <a:pt x="625351" y="222164"/>
                    </a:cubicBezTo>
                    <a:cubicBezTo>
                      <a:pt x="639064" y="244106"/>
                      <a:pt x="647292" y="268791"/>
                      <a:pt x="655520" y="293475"/>
                    </a:cubicBezTo>
                    <a:cubicBezTo>
                      <a:pt x="658264" y="304447"/>
                      <a:pt x="666492" y="312675"/>
                      <a:pt x="677464" y="315418"/>
                    </a:cubicBezTo>
                    <a:cubicBezTo>
                      <a:pt x="693920" y="318160"/>
                      <a:pt x="704892" y="331874"/>
                      <a:pt x="704892" y="348331"/>
                    </a:cubicBezTo>
                    <a:lnTo>
                      <a:pt x="704892" y="389472"/>
                    </a:lnTo>
                    <a:cubicBezTo>
                      <a:pt x="704892" y="405929"/>
                      <a:pt x="693920" y="419643"/>
                      <a:pt x="677464" y="422385"/>
                    </a:cubicBezTo>
                    <a:cubicBezTo>
                      <a:pt x="666492" y="425128"/>
                      <a:pt x="658264" y="433357"/>
                      <a:pt x="655520" y="444327"/>
                    </a:cubicBezTo>
                    <a:cubicBezTo>
                      <a:pt x="650036" y="469012"/>
                      <a:pt x="639064" y="493697"/>
                      <a:pt x="625351" y="515639"/>
                    </a:cubicBezTo>
                    <a:cubicBezTo>
                      <a:pt x="619865" y="526610"/>
                      <a:pt x="619865" y="537581"/>
                      <a:pt x="625351" y="548552"/>
                    </a:cubicBezTo>
                    <a:cubicBezTo>
                      <a:pt x="633579" y="562266"/>
                      <a:pt x="630837" y="581466"/>
                      <a:pt x="619865" y="592437"/>
                    </a:cubicBezTo>
                    <a:lnTo>
                      <a:pt x="592437" y="619864"/>
                    </a:lnTo>
                    <a:cubicBezTo>
                      <a:pt x="581467" y="630835"/>
                      <a:pt x="562267" y="633578"/>
                      <a:pt x="548553" y="625350"/>
                    </a:cubicBezTo>
                    <a:cubicBezTo>
                      <a:pt x="537582" y="619864"/>
                      <a:pt x="526612" y="619864"/>
                      <a:pt x="515640" y="625350"/>
                    </a:cubicBezTo>
                    <a:cubicBezTo>
                      <a:pt x="493698" y="639064"/>
                      <a:pt x="469013" y="647292"/>
                      <a:pt x="444329" y="655520"/>
                    </a:cubicBezTo>
                    <a:cubicBezTo>
                      <a:pt x="433357" y="658263"/>
                      <a:pt x="425129" y="666491"/>
                      <a:pt x="422385" y="677462"/>
                    </a:cubicBezTo>
                    <a:cubicBezTo>
                      <a:pt x="419643" y="693919"/>
                      <a:pt x="403187" y="704890"/>
                      <a:pt x="386730" y="704890"/>
                    </a:cubicBezTo>
                    <a:lnTo>
                      <a:pt x="348332" y="704890"/>
                    </a:lnTo>
                    <a:cubicBezTo>
                      <a:pt x="331874" y="704890"/>
                      <a:pt x="315418" y="693919"/>
                      <a:pt x="312674" y="677462"/>
                    </a:cubicBezTo>
                    <a:cubicBezTo>
                      <a:pt x="309932" y="666491"/>
                      <a:pt x="301704" y="658263"/>
                      <a:pt x="290733" y="655520"/>
                    </a:cubicBezTo>
                    <a:cubicBezTo>
                      <a:pt x="266049" y="650035"/>
                      <a:pt x="241363" y="639064"/>
                      <a:pt x="219421" y="625350"/>
                    </a:cubicBezTo>
                    <a:cubicBezTo>
                      <a:pt x="208450" y="619864"/>
                      <a:pt x="197480" y="619864"/>
                      <a:pt x="186508" y="625350"/>
                    </a:cubicBezTo>
                    <a:cubicBezTo>
                      <a:pt x="172794" y="633578"/>
                      <a:pt x="153594" y="630835"/>
                      <a:pt x="142624" y="619864"/>
                    </a:cubicBezTo>
                    <a:lnTo>
                      <a:pt x="115197" y="592437"/>
                    </a:lnTo>
                    <a:cubicBezTo>
                      <a:pt x="104225" y="581466"/>
                      <a:pt x="101483" y="562266"/>
                      <a:pt x="109711" y="548552"/>
                    </a:cubicBezTo>
                    <a:cubicBezTo>
                      <a:pt x="115197" y="537581"/>
                      <a:pt x="115197" y="526610"/>
                      <a:pt x="109711" y="515639"/>
                    </a:cubicBezTo>
                    <a:cubicBezTo>
                      <a:pt x="95997" y="493697"/>
                      <a:pt x="87769" y="469012"/>
                      <a:pt x="79539" y="444327"/>
                    </a:cubicBezTo>
                    <a:cubicBezTo>
                      <a:pt x="76797" y="433357"/>
                      <a:pt x="68569" y="425128"/>
                      <a:pt x="57597" y="422385"/>
                    </a:cubicBezTo>
                    <a:cubicBezTo>
                      <a:pt x="41142" y="419643"/>
                      <a:pt x="30170" y="403186"/>
                      <a:pt x="30170" y="386729"/>
                    </a:cubicBezTo>
                    <a:lnTo>
                      <a:pt x="30170" y="351074"/>
                    </a:lnTo>
                    <a:lnTo>
                      <a:pt x="30170" y="351074"/>
                    </a:lnTo>
                    <a:close/>
                  </a:path>
                </a:pathLst>
              </a:custGeom>
              <a:grpFill/>
              <a:ln w="27426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/>
              </a:p>
            </p:txBody>
          </p:sp>
          <p:grpSp>
            <p:nvGrpSpPr>
              <p:cNvPr id="17" name="Graphic 3">
                <a:extLst>
                  <a:ext uri="{FF2B5EF4-FFF2-40B4-BE49-F238E27FC236}">
                    <a16:creationId xmlns:a16="http://schemas.microsoft.com/office/drawing/2014/main" id="{741154C8-D062-0415-5FA8-5A4438E185D6}"/>
                  </a:ext>
                </a:extLst>
              </p:cNvPr>
              <p:cNvGrpSpPr/>
              <p:nvPr/>
            </p:nvGrpSpPr>
            <p:grpSpPr>
              <a:xfrm>
                <a:off x="2694219" y="553519"/>
                <a:ext cx="1090872" cy="969628"/>
                <a:chOff x="2694219" y="553519"/>
                <a:chExt cx="1090872" cy="969628"/>
              </a:xfrm>
              <a:grpFill/>
            </p:grpSpPr>
            <p:sp>
              <p:nvSpPr>
                <p:cNvPr id="18" name="Freeform 17">
                  <a:extLst>
                    <a:ext uri="{FF2B5EF4-FFF2-40B4-BE49-F238E27FC236}">
                      <a16:creationId xmlns:a16="http://schemas.microsoft.com/office/drawing/2014/main" id="{AE35AED3-626E-8C39-4A1A-2A3F11924F46}"/>
                    </a:ext>
                  </a:extLst>
                </p:cNvPr>
                <p:cNvSpPr/>
                <p:nvPr/>
              </p:nvSpPr>
              <p:spPr>
                <a:xfrm>
                  <a:off x="2992431" y="553519"/>
                  <a:ext cx="499183" cy="496439"/>
                </a:xfrm>
                <a:custGeom>
                  <a:avLst/>
                  <a:gdLst>
                    <a:gd name="connsiteX0" fmla="*/ 35657 w 499183"/>
                    <a:gd name="connsiteY0" fmla="*/ 375758 h 496439"/>
                    <a:gd name="connsiteX1" fmla="*/ 249593 w 499183"/>
                    <a:gd name="connsiteY1" fmla="*/ 496440 h 496439"/>
                    <a:gd name="connsiteX2" fmla="*/ 463528 w 499183"/>
                    <a:gd name="connsiteY2" fmla="*/ 375758 h 496439"/>
                    <a:gd name="connsiteX3" fmla="*/ 463528 w 499183"/>
                    <a:gd name="connsiteY3" fmla="*/ 375758 h 496439"/>
                    <a:gd name="connsiteX4" fmla="*/ 499184 w 499183"/>
                    <a:gd name="connsiteY4" fmla="*/ 249591 h 496439"/>
                    <a:gd name="connsiteX5" fmla="*/ 249593 w 499183"/>
                    <a:gd name="connsiteY5" fmla="*/ 0 h 496439"/>
                    <a:gd name="connsiteX6" fmla="*/ 106969 w 499183"/>
                    <a:gd name="connsiteY6" fmla="*/ 43884 h 496439"/>
                    <a:gd name="connsiteX7" fmla="*/ 104227 w 499183"/>
                    <a:gd name="connsiteY7" fmla="*/ 65826 h 496439"/>
                    <a:gd name="connsiteX8" fmla="*/ 126168 w 499183"/>
                    <a:gd name="connsiteY8" fmla="*/ 68569 h 496439"/>
                    <a:gd name="connsiteX9" fmla="*/ 249593 w 499183"/>
                    <a:gd name="connsiteY9" fmla="*/ 30170 h 496439"/>
                    <a:gd name="connsiteX10" fmla="*/ 466270 w 499183"/>
                    <a:gd name="connsiteY10" fmla="*/ 246849 h 496439"/>
                    <a:gd name="connsiteX11" fmla="*/ 444329 w 499183"/>
                    <a:gd name="connsiteY11" fmla="*/ 340103 h 496439"/>
                    <a:gd name="connsiteX12" fmla="*/ 414159 w 499183"/>
                    <a:gd name="connsiteY12" fmla="*/ 323646 h 496439"/>
                    <a:gd name="connsiteX13" fmla="*/ 430615 w 499183"/>
                    <a:gd name="connsiteY13" fmla="*/ 277019 h 496439"/>
                    <a:gd name="connsiteX14" fmla="*/ 356560 w 499183"/>
                    <a:gd name="connsiteY14" fmla="*/ 202964 h 496439"/>
                    <a:gd name="connsiteX15" fmla="*/ 348332 w 499183"/>
                    <a:gd name="connsiteY15" fmla="*/ 202964 h 496439"/>
                    <a:gd name="connsiteX16" fmla="*/ 307190 w 499183"/>
                    <a:gd name="connsiteY16" fmla="*/ 175537 h 496439"/>
                    <a:gd name="connsiteX17" fmla="*/ 323648 w 499183"/>
                    <a:gd name="connsiteY17" fmla="*/ 128910 h 496439"/>
                    <a:gd name="connsiteX18" fmla="*/ 249593 w 499183"/>
                    <a:gd name="connsiteY18" fmla="*/ 54855 h 496439"/>
                    <a:gd name="connsiteX19" fmla="*/ 175538 w 499183"/>
                    <a:gd name="connsiteY19" fmla="*/ 128910 h 496439"/>
                    <a:gd name="connsiteX20" fmla="*/ 191994 w 499183"/>
                    <a:gd name="connsiteY20" fmla="*/ 175537 h 496439"/>
                    <a:gd name="connsiteX21" fmla="*/ 150852 w 499183"/>
                    <a:gd name="connsiteY21" fmla="*/ 202964 h 496439"/>
                    <a:gd name="connsiteX22" fmla="*/ 142624 w 499183"/>
                    <a:gd name="connsiteY22" fmla="*/ 202964 h 496439"/>
                    <a:gd name="connsiteX23" fmla="*/ 68569 w 499183"/>
                    <a:gd name="connsiteY23" fmla="*/ 277019 h 496439"/>
                    <a:gd name="connsiteX24" fmla="*/ 85027 w 499183"/>
                    <a:gd name="connsiteY24" fmla="*/ 323646 h 496439"/>
                    <a:gd name="connsiteX25" fmla="*/ 54855 w 499183"/>
                    <a:gd name="connsiteY25" fmla="*/ 340103 h 496439"/>
                    <a:gd name="connsiteX26" fmla="*/ 32914 w 499183"/>
                    <a:gd name="connsiteY26" fmla="*/ 246849 h 496439"/>
                    <a:gd name="connsiteX27" fmla="*/ 74055 w 499183"/>
                    <a:gd name="connsiteY27" fmla="*/ 117939 h 496439"/>
                    <a:gd name="connsiteX28" fmla="*/ 71313 w 499183"/>
                    <a:gd name="connsiteY28" fmla="*/ 95997 h 496439"/>
                    <a:gd name="connsiteX29" fmla="*/ 49371 w 499183"/>
                    <a:gd name="connsiteY29" fmla="*/ 98739 h 496439"/>
                    <a:gd name="connsiteX30" fmla="*/ 0 w 499183"/>
                    <a:gd name="connsiteY30" fmla="*/ 246849 h 496439"/>
                    <a:gd name="connsiteX31" fmla="*/ 35657 w 499183"/>
                    <a:gd name="connsiteY31" fmla="*/ 375758 h 496439"/>
                    <a:gd name="connsiteX32" fmla="*/ 35657 w 499183"/>
                    <a:gd name="connsiteY32" fmla="*/ 375758 h 496439"/>
                    <a:gd name="connsiteX33" fmla="*/ 35657 w 499183"/>
                    <a:gd name="connsiteY33" fmla="*/ 375758 h 496439"/>
                    <a:gd name="connsiteX34" fmla="*/ 263307 w 499183"/>
                    <a:gd name="connsiteY34" fmla="*/ 463527 h 496439"/>
                    <a:gd name="connsiteX35" fmla="*/ 263307 w 499183"/>
                    <a:gd name="connsiteY35" fmla="*/ 416900 h 496439"/>
                    <a:gd name="connsiteX36" fmla="*/ 329132 w 499183"/>
                    <a:gd name="connsiteY36" fmla="*/ 351074 h 496439"/>
                    <a:gd name="connsiteX37" fmla="*/ 383987 w 499183"/>
                    <a:gd name="connsiteY37" fmla="*/ 351074 h 496439"/>
                    <a:gd name="connsiteX38" fmla="*/ 427873 w 499183"/>
                    <a:gd name="connsiteY38" fmla="*/ 367530 h 496439"/>
                    <a:gd name="connsiteX39" fmla="*/ 263307 w 499183"/>
                    <a:gd name="connsiteY39" fmla="*/ 463527 h 496439"/>
                    <a:gd name="connsiteX40" fmla="*/ 263307 w 499183"/>
                    <a:gd name="connsiteY40" fmla="*/ 463527 h 496439"/>
                    <a:gd name="connsiteX41" fmla="*/ 397701 w 499183"/>
                    <a:gd name="connsiteY41" fmla="*/ 279762 h 496439"/>
                    <a:gd name="connsiteX42" fmla="*/ 364789 w 499183"/>
                    <a:gd name="connsiteY42" fmla="*/ 320903 h 496439"/>
                    <a:gd name="connsiteX43" fmla="*/ 345590 w 499183"/>
                    <a:gd name="connsiteY43" fmla="*/ 320903 h 496439"/>
                    <a:gd name="connsiteX44" fmla="*/ 312676 w 499183"/>
                    <a:gd name="connsiteY44" fmla="*/ 279762 h 496439"/>
                    <a:gd name="connsiteX45" fmla="*/ 356560 w 499183"/>
                    <a:gd name="connsiteY45" fmla="*/ 235878 h 496439"/>
                    <a:gd name="connsiteX46" fmla="*/ 397701 w 499183"/>
                    <a:gd name="connsiteY46" fmla="*/ 279762 h 496439"/>
                    <a:gd name="connsiteX47" fmla="*/ 397701 w 499183"/>
                    <a:gd name="connsiteY47" fmla="*/ 279762 h 496439"/>
                    <a:gd name="connsiteX48" fmla="*/ 246849 w 499183"/>
                    <a:gd name="connsiteY48" fmla="*/ 87768 h 496439"/>
                    <a:gd name="connsiteX49" fmla="*/ 290734 w 499183"/>
                    <a:gd name="connsiteY49" fmla="*/ 131653 h 496439"/>
                    <a:gd name="connsiteX50" fmla="*/ 257821 w 499183"/>
                    <a:gd name="connsiteY50" fmla="*/ 172794 h 496439"/>
                    <a:gd name="connsiteX51" fmla="*/ 238621 w 499183"/>
                    <a:gd name="connsiteY51" fmla="*/ 172794 h 496439"/>
                    <a:gd name="connsiteX52" fmla="*/ 205708 w 499183"/>
                    <a:gd name="connsiteY52" fmla="*/ 131653 h 496439"/>
                    <a:gd name="connsiteX53" fmla="*/ 246849 w 499183"/>
                    <a:gd name="connsiteY53" fmla="*/ 87768 h 496439"/>
                    <a:gd name="connsiteX54" fmla="*/ 246849 w 499183"/>
                    <a:gd name="connsiteY54" fmla="*/ 87768 h 496439"/>
                    <a:gd name="connsiteX55" fmla="*/ 219421 w 499183"/>
                    <a:gd name="connsiteY55" fmla="*/ 205707 h 496439"/>
                    <a:gd name="connsiteX56" fmla="*/ 274277 w 499183"/>
                    <a:gd name="connsiteY56" fmla="*/ 205707 h 496439"/>
                    <a:gd name="connsiteX57" fmla="*/ 312676 w 499183"/>
                    <a:gd name="connsiteY57" fmla="*/ 219421 h 496439"/>
                    <a:gd name="connsiteX58" fmla="*/ 279763 w 499183"/>
                    <a:gd name="connsiteY58" fmla="*/ 279762 h 496439"/>
                    <a:gd name="connsiteX59" fmla="*/ 296220 w 499183"/>
                    <a:gd name="connsiteY59" fmla="*/ 326389 h 496439"/>
                    <a:gd name="connsiteX60" fmla="*/ 246849 w 499183"/>
                    <a:gd name="connsiteY60" fmla="*/ 364787 h 496439"/>
                    <a:gd name="connsiteX61" fmla="*/ 197480 w 499183"/>
                    <a:gd name="connsiteY61" fmla="*/ 326389 h 496439"/>
                    <a:gd name="connsiteX62" fmla="*/ 213937 w 499183"/>
                    <a:gd name="connsiteY62" fmla="*/ 279762 h 496439"/>
                    <a:gd name="connsiteX63" fmla="*/ 181024 w 499183"/>
                    <a:gd name="connsiteY63" fmla="*/ 219421 h 496439"/>
                    <a:gd name="connsiteX64" fmla="*/ 219421 w 499183"/>
                    <a:gd name="connsiteY64" fmla="*/ 205707 h 496439"/>
                    <a:gd name="connsiteX65" fmla="*/ 219421 w 499183"/>
                    <a:gd name="connsiteY65" fmla="*/ 205707 h 496439"/>
                    <a:gd name="connsiteX66" fmla="*/ 139882 w 499183"/>
                    <a:gd name="connsiteY66" fmla="*/ 235878 h 496439"/>
                    <a:gd name="connsiteX67" fmla="*/ 183766 w 499183"/>
                    <a:gd name="connsiteY67" fmla="*/ 279762 h 496439"/>
                    <a:gd name="connsiteX68" fmla="*/ 150852 w 499183"/>
                    <a:gd name="connsiteY68" fmla="*/ 320903 h 496439"/>
                    <a:gd name="connsiteX69" fmla="*/ 131654 w 499183"/>
                    <a:gd name="connsiteY69" fmla="*/ 320903 h 496439"/>
                    <a:gd name="connsiteX70" fmla="*/ 98741 w 499183"/>
                    <a:gd name="connsiteY70" fmla="*/ 279762 h 496439"/>
                    <a:gd name="connsiteX71" fmla="*/ 139882 w 499183"/>
                    <a:gd name="connsiteY71" fmla="*/ 235878 h 496439"/>
                    <a:gd name="connsiteX72" fmla="*/ 139882 w 499183"/>
                    <a:gd name="connsiteY72" fmla="*/ 235878 h 496439"/>
                    <a:gd name="connsiteX73" fmla="*/ 112454 w 499183"/>
                    <a:gd name="connsiteY73" fmla="*/ 351074 h 496439"/>
                    <a:gd name="connsiteX74" fmla="*/ 167310 w 499183"/>
                    <a:gd name="connsiteY74" fmla="*/ 351074 h 496439"/>
                    <a:gd name="connsiteX75" fmla="*/ 233135 w 499183"/>
                    <a:gd name="connsiteY75" fmla="*/ 416900 h 496439"/>
                    <a:gd name="connsiteX76" fmla="*/ 233135 w 499183"/>
                    <a:gd name="connsiteY76" fmla="*/ 463527 h 496439"/>
                    <a:gd name="connsiteX77" fmla="*/ 68569 w 499183"/>
                    <a:gd name="connsiteY77" fmla="*/ 370273 h 496439"/>
                    <a:gd name="connsiteX78" fmla="*/ 112454 w 499183"/>
                    <a:gd name="connsiteY78" fmla="*/ 351074 h 496439"/>
                    <a:gd name="connsiteX79" fmla="*/ 112454 w 499183"/>
                    <a:gd name="connsiteY79" fmla="*/ 351074 h 4964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</a:cxnLst>
                  <a:rect l="l" t="t" r="r" b="b"/>
                  <a:pathLst>
                    <a:path w="499183" h="496439">
                      <a:moveTo>
                        <a:pt x="35657" y="375758"/>
                      </a:moveTo>
                      <a:cubicBezTo>
                        <a:pt x="79541" y="449813"/>
                        <a:pt x="159082" y="496440"/>
                        <a:pt x="249593" y="496440"/>
                      </a:cubicBezTo>
                      <a:cubicBezTo>
                        <a:pt x="337362" y="496440"/>
                        <a:pt x="416901" y="449813"/>
                        <a:pt x="463528" y="375758"/>
                      </a:cubicBezTo>
                      <a:cubicBezTo>
                        <a:pt x="463528" y="375758"/>
                        <a:pt x="463528" y="375758"/>
                        <a:pt x="463528" y="375758"/>
                      </a:cubicBezTo>
                      <a:cubicBezTo>
                        <a:pt x="485470" y="337360"/>
                        <a:pt x="499184" y="296218"/>
                        <a:pt x="499184" y="249591"/>
                      </a:cubicBezTo>
                      <a:cubicBezTo>
                        <a:pt x="499184" y="112453"/>
                        <a:pt x="386731" y="0"/>
                        <a:pt x="249593" y="0"/>
                      </a:cubicBezTo>
                      <a:cubicBezTo>
                        <a:pt x="197480" y="0"/>
                        <a:pt x="148110" y="16457"/>
                        <a:pt x="106969" y="43884"/>
                      </a:cubicBezTo>
                      <a:cubicBezTo>
                        <a:pt x="98741" y="49370"/>
                        <a:pt x="98741" y="57598"/>
                        <a:pt x="104227" y="65826"/>
                      </a:cubicBezTo>
                      <a:cubicBezTo>
                        <a:pt x="109711" y="74054"/>
                        <a:pt x="117940" y="74054"/>
                        <a:pt x="126168" y="68569"/>
                      </a:cubicBezTo>
                      <a:cubicBezTo>
                        <a:pt x="161824" y="43884"/>
                        <a:pt x="205708" y="30170"/>
                        <a:pt x="249593" y="30170"/>
                      </a:cubicBezTo>
                      <a:cubicBezTo>
                        <a:pt x="370274" y="30170"/>
                        <a:pt x="466270" y="128910"/>
                        <a:pt x="466270" y="246849"/>
                      </a:cubicBezTo>
                      <a:cubicBezTo>
                        <a:pt x="466270" y="279762"/>
                        <a:pt x="458042" y="312675"/>
                        <a:pt x="444329" y="340103"/>
                      </a:cubicBezTo>
                      <a:cubicBezTo>
                        <a:pt x="436101" y="331874"/>
                        <a:pt x="425129" y="326389"/>
                        <a:pt x="414159" y="323646"/>
                      </a:cubicBezTo>
                      <a:cubicBezTo>
                        <a:pt x="425129" y="309932"/>
                        <a:pt x="430615" y="293475"/>
                        <a:pt x="430615" y="277019"/>
                      </a:cubicBezTo>
                      <a:cubicBezTo>
                        <a:pt x="430615" y="235878"/>
                        <a:pt x="397701" y="202964"/>
                        <a:pt x="356560" y="202964"/>
                      </a:cubicBezTo>
                      <a:cubicBezTo>
                        <a:pt x="353818" y="202964"/>
                        <a:pt x="351076" y="202964"/>
                        <a:pt x="348332" y="202964"/>
                      </a:cubicBezTo>
                      <a:cubicBezTo>
                        <a:pt x="337362" y="189251"/>
                        <a:pt x="323648" y="181022"/>
                        <a:pt x="307190" y="175537"/>
                      </a:cubicBezTo>
                      <a:cubicBezTo>
                        <a:pt x="318162" y="161823"/>
                        <a:pt x="323648" y="145366"/>
                        <a:pt x="323648" y="128910"/>
                      </a:cubicBezTo>
                      <a:cubicBezTo>
                        <a:pt x="323648" y="87768"/>
                        <a:pt x="290734" y="54855"/>
                        <a:pt x="249593" y="54855"/>
                      </a:cubicBezTo>
                      <a:cubicBezTo>
                        <a:pt x="208451" y="54855"/>
                        <a:pt x="175538" y="87768"/>
                        <a:pt x="175538" y="128910"/>
                      </a:cubicBezTo>
                      <a:cubicBezTo>
                        <a:pt x="175538" y="145366"/>
                        <a:pt x="181024" y="161823"/>
                        <a:pt x="191994" y="175537"/>
                      </a:cubicBezTo>
                      <a:cubicBezTo>
                        <a:pt x="175538" y="181022"/>
                        <a:pt x="161824" y="189251"/>
                        <a:pt x="150852" y="202964"/>
                      </a:cubicBezTo>
                      <a:cubicBezTo>
                        <a:pt x="148110" y="202964"/>
                        <a:pt x="145368" y="202964"/>
                        <a:pt x="142624" y="202964"/>
                      </a:cubicBezTo>
                      <a:cubicBezTo>
                        <a:pt x="101483" y="202964"/>
                        <a:pt x="68569" y="235878"/>
                        <a:pt x="68569" y="277019"/>
                      </a:cubicBezTo>
                      <a:cubicBezTo>
                        <a:pt x="68569" y="293475"/>
                        <a:pt x="74055" y="309932"/>
                        <a:pt x="85027" y="323646"/>
                      </a:cubicBezTo>
                      <a:cubicBezTo>
                        <a:pt x="74055" y="326389"/>
                        <a:pt x="65827" y="331874"/>
                        <a:pt x="54855" y="340103"/>
                      </a:cubicBezTo>
                      <a:cubicBezTo>
                        <a:pt x="41142" y="312675"/>
                        <a:pt x="32914" y="279762"/>
                        <a:pt x="32914" y="246849"/>
                      </a:cubicBezTo>
                      <a:cubicBezTo>
                        <a:pt x="32914" y="200222"/>
                        <a:pt x="46627" y="156337"/>
                        <a:pt x="74055" y="117939"/>
                      </a:cubicBezTo>
                      <a:cubicBezTo>
                        <a:pt x="79541" y="109710"/>
                        <a:pt x="76799" y="101482"/>
                        <a:pt x="71313" y="95997"/>
                      </a:cubicBezTo>
                      <a:cubicBezTo>
                        <a:pt x="63085" y="90511"/>
                        <a:pt x="54855" y="93254"/>
                        <a:pt x="49371" y="98739"/>
                      </a:cubicBezTo>
                      <a:cubicBezTo>
                        <a:pt x="16458" y="142624"/>
                        <a:pt x="0" y="191993"/>
                        <a:pt x="0" y="246849"/>
                      </a:cubicBezTo>
                      <a:cubicBezTo>
                        <a:pt x="0" y="293475"/>
                        <a:pt x="10972" y="337360"/>
                        <a:pt x="35657" y="375758"/>
                      </a:cubicBezTo>
                      <a:cubicBezTo>
                        <a:pt x="35657" y="375758"/>
                        <a:pt x="35657" y="375758"/>
                        <a:pt x="35657" y="375758"/>
                      </a:cubicBezTo>
                      <a:lnTo>
                        <a:pt x="35657" y="375758"/>
                      </a:lnTo>
                      <a:close/>
                      <a:moveTo>
                        <a:pt x="263307" y="463527"/>
                      </a:moveTo>
                      <a:lnTo>
                        <a:pt x="263307" y="416900"/>
                      </a:lnTo>
                      <a:cubicBezTo>
                        <a:pt x="263307" y="381244"/>
                        <a:pt x="293476" y="351074"/>
                        <a:pt x="329132" y="351074"/>
                      </a:cubicBezTo>
                      <a:lnTo>
                        <a:pt x="383987" y="351074"/>
                      </a:lnTo>
                      <a:cubicBezTo>
                        <a:pt x="400445" y="351074"/>
                        <a:pt x="416901" y="356559"/>
                        <a:pt x="427873" y="367530"/>
                      </a:cubicBezTo>
                      <a:cubicBezTo>
                        <a:pt x="392217" y="422385"/>
                        <a:pt x="331876" y="458041"/>
                        <a:pt x="263307" y="463527"/>
                      </a:cubicBezTo>
                      <a:lnTo>
                        <a:pt x="263307" y="463527"/>
                      </a:lnTo>
                      <a:close/>
                      <a:moveTo>
                        <a:pt x="397701" y="279762"/>
                      </a:moveTo>
                      <a:cubicBezTo>
                        <a:pt x="397701" y="298961"/>
                        <a:pt x="383987" y="315418"/>
                        <a:pt x="364789" y="320903"/>
                      </a:cubicBezTo>
                      <a:lnTo>
                        <a:pt x="345590" y="320903"/>
                      </a:lnTo>
                      <a:cubicBezTo>
                        <a:pt x="326390" y="315418"/>
                        <a:pt x="312676" y="298961"/>
                        <a:pt x="312676" y="279762"/>
                      </a:cubicBezTo>
                      <a:cubicBezTo>
                        <a:pt x="312676" y="255077"/>
                        <a:pt x="331876" y="235878"/>
                        <a:pt x="356560" y="235878"/>
                      </a:cubicBezTo>
                      <a:cubicBezTo>
                        <a:pt x="378503" y="235878"/>
                        <a:pt x="397701" y="255077"/>
                        <a:pt x="397701" y="279762"/>
                      </a:cubicBezTo>
                      <a:lnTo>
                        <a:pt x="397701" y="279762"/>
                      </a:lnTo>
                      <a:close/>
                      <a:moveTo>
                        <a:pt x="246849" y="87768"/>
                      </a:moveTo>
                      <a:cubicBezTo>
                        <a:pt x="271535" y="87768"/>
                        <a:pt x="290734" y="106968"/>
                        <a:pt x="290734" y="131653"/>
                      </a:cubicBezTo>
                      <a:cubicBezTo>
                        <a:pt x="290734" y="150852"/>
                        <a:pt x="277021" y="167308"/>
                        <a:pt x="257821" y="172794"/>
                      </a:cubicBezTo>
                      <a:lnTo>
                        <a:pt x="238621" y="172794"/>
                      </a:lnTo>
                      <a:cubicBezTo>
                        <a:pt x="219421" y="167308"/>
                        <a:pt x="205708" y="150852"/>
                        <a:pt x="205708" y="131653"/>
                      </a:cubicBezTo>
                      <a:cubicBezTo>
                        <a:pt x="205708" y="106968"/>
                        <a:pt x="224907" y="87768"/>
                        <a:pt x="246849" y="87768"/>
                      </a:cubicBezTo>
                      <a:lnTo>
                        <a:pt x="246849" y="87768"/>
                      </a:lnTo>
                      <a:close/>
                      <a:moveTo>
                        <a:pt x="219421" y="205707"/>
                      </a:moveTo>
                      <a:lnTo>
                        <a:pt x="274277" y="205707"/>
                      </a:lnTo>
                      <a:cubicBezTo>
                        <a:pt x="287991" y="205707"/>
                        <a:pt x="301704" y="211193"/>
                        <a:pt x="312676" y="219421"/>
                      </a:cubicBezTo>
                      <a:cubicBezTo>
                        <a:pt x="293476" y="233135"/>
                        <a:pt x="279763" y="255077"/>
                        <a:pt x="279763" y="279762"/>
                      </a:cubicBezTo>
                      <a:cubicBezTo>
                        <a:pt x="279763" y="296218"/>
                        <a:pt x="285248" y="312675"/>
                        <a:pt x="296220" y="326389"/>
                      </a:cubicBezTo>
                      <a:cubicBezTo>
                        <a:pt x="274277" y="334617"/>
                        <a:pt x="257821" y="348331"/>
                        <a:pt x="246849" y="364787"/>
                      </a:cubicBezTo>
                      <a:cubicBezTo>
                        <a:pt x="235879" y="345588"/>
                        <a:pt x="216679" y="331874"/>
                        <a:pt x="197480" y="326389"/>
                      </a:cubicBezTo>
                      <a:cubicBezTo>
                        <a:pt x="208451" y="312675"/>
                        <a:pt x="213937" y="296218"/>
                        <a:pt x="213937" y="279762"/>
                      </a:cubicBezTo>
                      <a:cubicBezTo>
                        <a:pt x="213937" y="255077"/>
                        <a:pt x="200223" y="230392"/>
                        <a:pt x="181024" y="219421"/>
                      </a:cubicBezTo>
                      <a:cubicBezTo>
                        <a:pt x="191994" y="208450"/>
                        <a:pt x="205708" y="205707"/>
                        <a:pt x="219421" y="205707"/>
                      </a:cubicBezTo>
                      <a:lnTo>
                        <a:pt x="219421" y="205707"/>
                      </a:lnTo>
                      <a:close/>
                      <a:moveTo>
                        <a:pt x="139882" y="235878"/>
                      </a:moveTo>
                      <a:cubicBezTo>
                        <a:pt x="164566" y="235878"/>
                        <a:pt x="183766" y="255077"/>
                        <a:pt x="183766" y="279762"/>
                      </a:cubicBezTo>
                      <a:cubicBezTo>
                        <a:pt x="183766" y="298961"/>
                        <a:pt x="170052" y="315418"/>
                        <a:pt x="150852" y="320903"/>
                      </a:cubicBezTo>
                      <a:lnTo>
                        <a:pt x="131654" y="320903"/>
                      </a:lnTo>
                      <a:cubicBezTo>
                        <a:pt x="112454" y="315418"/>
                        <a:pt x="98741" y="298961"/>
                        <a:pt x="98741" y="279762"/>
                      </a:cubicBezTo>
                      <a:cubicBezTo>
                        <a:pt x="95997" y="255077"/>
                        <a:pt x="115197" y="235878"/>
                        <a:pt x="139882" y="235878"/>
                      </a:cubicBezTo>
                      <a:lnTo>
                        <a:pt x="139882" y="235878"/>
                      </a:lnTo>
                      <a:close/>
                      <a:moveTo>
                        <a:pt x="112454" y="351074"/>
                      </a:moveTo>
                      <a:cubicBezTo>
                        <a:pt x="112454" y="351074"/>
                        <a:pt x="167310" y="351074"/>
                        <a:pt x="167310" y="351074"/>
                      </a:cubicBezTo>
                      <a:cubicBezTo>
                        <a:pt x="202965" y="351074"/>
                        <a:pt x="233135" y="381244"/>
                        <a:pt x="233135" y="416900"/>
                      </a:cubicBezTo>
                      <a:lnTo>
                        <a:pt x="233135" y="463527"/>
                      </a:lnTo>
                      <a:cubicBezTo>
                        <a:pt x="164566" y="458041"/>
                        <a:pt x="106969" y="422385"/>
                        <a:pt x="68569" y="370273"/>
                      </a:cubicBezTo>
                      <a:cubicBezTo>
                        <a:pt x="79541" y="359302"/>
                        <a:pt x="95997" y="351074"/>
                        <a:pt x="112454" y="351074"/>
                      </a:cubicBezTo>
                      <a:lnTo>
                        <a:pt x="112454" y="351074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 rtl="0"/>
                  <a:endParaRPr lang="en-US"/>
                </a:p>
              </p:txBody>
            </p:sp>
            <p:sp>
              <p:nvSpPr>
                <p:cNvPr id="19" name="Freeform 18">
                  <a:extLst>
                    <a:ext uri="{FF2B5EF4-FFF2-40B4-BE49-F238E27FC236}">
                      <a16:creationId xmlns:a16="http://schemas.microsoft.com/office/drawing/2014/main" id="{EF77751A-8614-0C83-3150-4E909D3FDD14}"/>
                    </a:ext>
                  </a:extLst>
                </p:cNvPr>
                <p:cNvSpPr/>
                <p:nvPr/>
              </p:nvSpPr>
              <p:spPr>
                <a:xfrm>
                  <a:off x="2694219" y="1044474"/>
                  <a:ext cx="1090872" cy="478673"/>
                </a:xfrm>
                <a:custGeom>
                  <a:avLst/>
                  <a:gdLst>
                    <a:gd name="connsiteX0" fmla="*/ 1038759 w 1090872"/>
                    <a:gd name="connsiteY0" fmla="*/ 0 h 478673"/>
                    <a:gd name="connsiteX1" fmla="*/ 978420 w 1090872"/>
                    <a:gd name="connsiteY1" fmla="*/ 0 h 478673"/>
                    <a:gd name="connsiteX2" fmla="*/ 926306 w 1090872"/>
                    <a:gd name="connsiteY2" fmla="*/ 52113 h 478673"/>
                    <a:gd name="connsiteX3" fmla="*/ 926306 w 1090872"/>
                    <a:gd name="connsiteY3" fmla="*/ 74054 h 478673"/>
                    <a:gd name="connsiteX4" fmla="*/ 896137 w 1090872"/>
                    <a:gd name="connsiteY4" fmla="*/ 74054 h 478673"/>
                    <a:gd name="connsiteX5" fmla="*/ 706885 w 1090872"/>
                    <a:gd name="connsiteY5" fmla="*/ 126167 h 478673"/>
                    <a:gd name="connsiteX6" fmla="*/ 446322 w 1090872"/>
                    <a:gd name="connsiteY6" fmla="*/ 191993 h 478673"/>
                    <a:gd name="connsiteX7" fmla="*/ 353067 w 1090872"/>
                    <a:gd name="connsiteY7" fmla="*/ 285247 h 478673"/>
                    <a:gd name="connsiteX8" fmla="*/ 309184 w 1090872"/>
                    <a:gd name="connsiteY8" fmla="*/ 285247 h 478673"/>
                    <a:gd name="connsiteX9" fmla="*/ 270784 w 1090872"/>
                    <a:gd name="connsiteY9" fmla="*/ 274276 h 478673"/>
                    <a:gd name="connsiteX10" fmla="*/ 111704 w 1090872"/>
                    <a:gd name="connsiteY10" fmla="*/ 164566 h 478673"/>
                    <a:gd name="connsiteX11" fmla="*/ 18451 w 1090872"/>
                    <a:gd name="connsiteY11" fmla="*/ 175537 h 478673"/>
                    <a:gd name="connsiteX12" fmla="*/ 29421 w 1090872"/>
                    <a:gd name="connsiteY12" fmla="*/ 279762 h 478673"/>
                    <a:gd name="connsiteX13" fmla="*/ 396953 w 1090872"/>
                    <a:gd name="connsiteY13" fmla="*/ 471755 h 478673"/>
                    <a:gd name="connsiteX14" fmla="*/ 778196 w 1090872"/>
                    <a:gd name="connsiteY14" fmla="*/ 452556 h 478673"/>
                    <a:gd name="connsiteX15" fmla="*/ 778196 w 1090872"/>
                    <a:gd name="connsiteY15" fmla="*/ 452556 h 478673"/>
                    <a:gd name="connsiteX16" fmla="*/ 926306 w 1090872"/>
                    <a:gd name="connsiteY16" fmla="*/ 408672 h 478673"/>
                    <a:gd name="connsiteX17" fmla="*/ 978420 w 1090872"/>
                    <a:gd name="connsiteY17" fmla="*/ 455298 h 478673"/>
                    <a:gd name="connsiteX18" fmla="*/ 1038759 w 1090872"/>
                    <a:gd name="connsiteY18" fmla="*/ 455298 h 478673"/>
                    <a:gd name="connsiteX19" fmla="*/ 1090873 w 1090872"/>
                    <a:gd name="connsiteY19" fmla="*/ 403186 h 478673"/>
                    <a:gd name="connsiteX20" fmla="*/ 1090873 w 1090872"/>
                    <a:gd name="connsiteY20" fmla="*/ 52113 h 478673"/>
                    <a:gd name="connsiteX21" fmla="*/ 1038759 w 1090872"/>
                    <a:gd name="connsiteY21" fmla="*/ 0 h 478673"/>
                    <a:gd name="connsiteX22" fmla="*/ 1038759 w 1090872"/>
                    <a:gd name="connsiteY22" fmla="*/ 0 h 478673"/>
                    <a:gd name="connsiteX23" fmla="*/ 1057959 w 1090872"/>
                    <a:gd name="connsiteY23" fmla="*/ 400443 h 478673"/>
                    <a:gd name="connsiteX24" fmla="*/ 1038759 w 1090872"/>
                    <a:gd name="connsiteY24" fmla="*/ 419643 h 478673"/>
                    <a:gd name="connsiteX25" fmla="*/ 978420 w 1090872"/>
                    <a:gd name="connsiteY25" fmla="*/ 419643 h 478673"/>
                    <a:gd name="connsiteX26" fmla="*/ 959220 w 1090872"/>
                    <a:gd name="connsiteY26" fmla="*/ 400443 h 478673"/>
                    <a:gd name="connsiteX27" fmla="*/ 959220 w 1090872"/>
                    <a:gd name="connsiteY27" fmla="*/ 383987 h 478673"/>
                    <a:gd name="connsiteX28" fmla="*/ 959220 w 1090872"/>
                    <a:gd name="connsiteY28" fmla="*/ 383987 h 478673"/>
                    <a:gd name="connsiteX29" fmla="*/ 959220 w 1090872"/>
                    <a:gd name="connsiteY29" fmla="*/ 216678 h 478673"/>
                    <a:gd name="connsiteX30" fmla="*/ 942762 w 1090872"/>
                    <a:gd name="connsiteY30" fmla="*/ 200222 h 478673"/>
                    <a:gd name="connsiteX31" fmla="*/ 926306 w 1090872"/>
                    <a:gd name="connsiteY31" fmla="*/ 216678 h 478673"/>
                    <a:gd name="connsiteX32" fmla="*/ 926306 w 1090872"/>
                    <a:gd name="connsiteY32" fmla="*/ 373016 h 478673"/>
                    <a:gd name="connsiteX33" fmla="*/ 769968 w 1090872"/>
                    <a:gd name="connsiteY33" fmla="*/ 419643 h 478673"/>
                    <a:gd name="connsiteX34" fmla="*/ 399695 w 1090872"/>
                    <a:gd name="connsiteY34" fmla="*/ 436099 h 478673"/>
                    <a:gd name="connsiteX35" fmla="*/ 51363 w 1090872"/>
                    <a:gd name="connsiteY35" fmla="*/ 252334 h 478673"/>
                    <a:gd name="connsiteX36" fmla="*/ 45879 w 1090872"/>
                    <a:gd name="connsiteY36" fmla="*/ 194736 h 478673"/>
                    <a:gd name="connsiteX37" fmla="*/ 97990 w 1090872"/>
                    <a:gd name="connsiteY37" fmla="*/ 189251 h 478673"/>
                    <a:gd name="connsiteX38" fmla="*/ 257071 w 1090872"/>
                    <a:gd name="connsiteY38" fmla="*/ 298961 h 478673"/>
                    <a:gd name="connsiteX39" fmla="*/ 311926 w 1090872"/>
                    <a:gd name="connsiteY39" fmla="*/ 315418 h 478673"/>
                    <a:gd name="connsiteX40" fmla="*/ 690429 w 1090872"/>
                    <a:gd name="connsiteY40" fmla="*/ 315418 h 478673"/>
                    <a:gd name="connsiteX41" fmla="*/ 690429 w 1090872"/>
                    <a:gd name="connsiteY41" fmla="*/ 315418 h 478673"/>
                    <a:gd name="connsiteX42" fmla="*/ 745284 w 1090872"/>
                    <a:gd name="connsiteY42" fmla="*/ 252334 h 478673"/>
                    <a:gd name="connsiteX43" fmla="*/ 728827 w 1090872"/>
                    <a:gd name="connsiteY43" fmla="*/ 238620 h 478673"/>
                    <a:gd name="connsiteX44" fmla="*/ 715113 w 1090872"/>
                    <a:gd name="connsiteY44" fmla="*/ 255077 h 478673"/>
                    <a:gd name="connsiteX45" fmla="*/ 690429 w 1090872"/>
                    <a:gd name="connsiteY45" fmla="*/ 285247 h 478673"/>
                    <a:gd name="connsiteX46" fmla="*/ 388725 w 1090872"/>
                    <a:gd name="connsiteY46" fmla="*/ 285247 h 478673"/>
                    <a:gd name="connsiteX47" fmla="*/ 454550 w 1090872"/>
                    <a:gd name="connsiteY47" fmla="*/ 224906 h 478673"/>
                    <a:gd name="connsiteX48" fmla="*/ 454550 w 1090872"/>
                    <a:gd name="connsiteY48" fmla="*/ 224906 h 478673"/>
                    <a:gd name="connsiteX49" fmla="*/ 726085 w 1090872"/>
                    <a:gd name="connsiteY49" fmla="*/ 153595 h 478673"/>
                    <a:gd name="connsiteX50" fmla="*/ 898879 w 1090872"/>
                    <a:gd name="connsiteY50" fmla="*/ 106968 h 478673"/>
                    <a:gd name="connsiteX51" fmla="*/ 929049 w 1090872"/>
                    <a:gd name="connsiteY51" fmla="*/ 106968 h 478673"/>
                    <a:gd name="connsiteX52" fmla="*/ 929049 w 1090872"/>
                    <a:gd name="connsiteY52" fmla="*/ 142624 h 478673"/>
                    <a:gd name="connsiteX53" fmla="*/ 945506 w 1090872"/>
                    <a:gd name="connsiteY53" fmla="*/ 159080 h 478673"/>
                    <a:gd name="connsiteX54" fmla="*/ 961962 w 1090872"/>
                    <a:gd name="connsiteY54" fmla="*/ 142624 h 478673"/>
                    <a:gd name="connsiteX55" fmla="*/ 961962 w 1090872"/>
                    <a:gd name="connsiteY55" fmla="*/ 54855 h 478673"/>
                    <a:gd name="connsiteX56" fmla="*/ 981162 w 1090872"/>
                    <a:gd name="connsiteY56" fmla="*/ 35656 h 478673"/>
                    <a:gd name="connsiteX57" fmla="*/ 1041503 w 1090872"/>
                    <a:gd name="connsiteY57" fmla="*/ 35656 h 478673"/>
                    <a:gd name="connsiteX58" fmla="*/ 1060703 w 1090872"/>
                    <a:gd name="connsiteY58" fmla="*/ 54855 h 478673"/>
                    <a:gd name="connsiteX59" fmla="*/ 1057959 w 1090872"/>
                    <a:gd name="connsiteY59" fmla="*/ 400443 h 478673"/>
                    <a:gd name="connsiteX60" fmla="*/ 1057959 w 1090872"/>
                    <a:gd name="connsiteY60" fmla="*/ 400443 h 47867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090872" h="478673">
                      <a:moveTo>
                        <a:pt x="1038759" y="0"/>
                      </a:moveTo>
                      <a:lnTo>
                        <a:pt x="978420" y="0"/>
                      </a:lnTo>
                      <a:cubicBezTo>
                        <a:pt x="950992" y="0"/>
                        <a:pt x="926306" y="21942"/>
                        <a:pt x="926306" y="52113"/>
                      </a:cubicBezTo>
                      <a:lnTo>
                        <a:pt x="926306" y="74054"/>
                      </a:lnTo>
                      <a:lnTo>
                        <a:pt x="896137" y="74054"/>
                      </a:lnTo>
                      <a:cubicBezTo>
                        <a:pt x="830310" y="74054"/>
                        <a:pt x="764482" y="90511"/>
                        <a:pt x="706885" y="126167"/>
                      </a:cubicBezTo>
                      <a:cubicBezTo>
                        <a:pt x="627344" y="172794"/>
                        <a:pt x="577975" y="167308"/>
                        <a:pt x="446322" y="191993"/>
                      </a:cubicBezTo>
                      <a:cubicBezTo>
                        <a:pt x="396953" y="200222"/>
                        <a:pt x="358553" y="235878"/>
                        <a:pt x="353067" y="285247"/>
                      </a:cubicBezTo>
                      <a:lnTo>
                        <a:pt x="309184" y="285247"/>
                      </a:lnTo>
                      <a:cubicBezTo>
                        <a:pt x="295470" y="285247"/>
                        <a:pt x="281756" y="282504"/>
                        <a:pt x="270784" y="274276"/>
                      </a:cubicBezTo>
                      <a:lnTo>
                        <a:pt x="111704" y="164566"/>
                      </a:lnTo>
                      <a:cubicBezTo>
                        <a:pt x="81534" y="145366"/>
                        <a:pt x="43135" y="148109"/>
                        <a:pt x="18451" y="175537"/>
                      </a:cubicBezTo>
                      <a:cubicBezTo>
                        <a:pt x="-8977" y="205707"/>
                        <a:pt x="-6234" y="255077"/>
                        <a:pt x="29421" y="279762"/>
                      </a:cubicBezTo>
                      <a:cubicBezTo>
                        <a:pt x="152846" y="359302"/>
                        <a:pt x="226901" y="463527"/>
                        <a:pt x="396953" y="471755"/>
                      </a:cubicBezTo>
                      <a:cubicBezTo>
                        <a:pt x="490206" y="471755"/>
                        <a:pt x="619116" y="496440"/>
                        <a:pt x="778196" y="452556"/>
                      </a:cubicBezTo>
                      <a:cubicBezTo>
                        <a:pt x="778196" y="452556"/>
                        <a:pt x="778196" y="452556"/>
                        <a:pt x="778196" y="452556"/>
                      </a:cubicBezTo>
                      <a:lnTo>
                        <a:pt x="926306" y="408672"/>
                      </a:lnTo>
                      <a:cubicBezTo>
                        <a:pt x="929049" y="436099"/>
                        <a:pt x="950992" y="455298"/>
                        <a:pt x="978420" y="455298"/>
                      </a:cubicBezTo>
                      <a:lnTo>
                        <a:pt x="1038759" y="455298"/>
                      </a:lnTo>
                      <a:cubicBezTo>
                        <a:pt x="1066187" y="455298"/>
                        <a:pt x="1090873" y="433356"/>
                        <a:pt x="1090873" y="403186"/>
                      </a:cubicBezTo>
                      <a:lnTo>
                        <a:pt x="1090873" y="52113"/>
                      </a:lnTo>
                      <a:cubicBezTo>
                        <a:pt x="1090873" y="24685"/>
                        <a:pt x="1066187" y="0"/>
                        <a:pt x="1038759" y="0"/>
                      </a:cubicBezTo>
                      <a:lnTo>
                        <a:pt x="1038759" y="0"/>
                      </a:lnTo>
                      <a:close/>
                      <a:moveTo>
                        <a:pt x="1057959" y="400443"/>
                      </a:moveTo>
                      <a:cubicBezTo>
                        <a:pt x="1057959" y="411414"/>
                        <a:pt x="1049731" y="419643"/>
                        <a:pt x="1038759" y="419643"/>
                      </a:cubicBezTo>
                      <a:lnTo>
                        <a:pt x="978420" y="419643"/>
                      </a:lnTo>
                      <a:cubicBezTo>
                        <a:pt x="967448" y="419643"/>
                        <a:pt x="959220" y="411414"/>
                        <a:pt x="959220" y="400443"/>
                      </a:cubicBezTo>
                      <a:lnTo>
                        <a:pt x="959220" y="383987"/>
                      </a:lnTo>
                      <a:cubicBezTo>
                        <a:pt x="959220" y="383987"/>
                        <a:pt x="959220" y="383987"/>
                        <a:pt x="959220" y="383987"/>
                      </a:cubicBezTo>
                      <a:lnTo>
                        <a:pt x="959220" y="216678"/>
                      </a:lnTo>
                      <a:cubicBezTo>
                        <a:pt x="959220" y="208450"/>
                        <a:pt x="950992" y="200222"/>
                        <a:pt x="942762" y="200222"/>
                      </a:cubicBezTo>
                      <a:cubicBezTo>
                        <a:pt x="934534" y="200222"/>
                        <a:pt x="926306" y="208450"/>
                        <a:pt x="926306" y="216678"/>
                      </a:cubicBezTo>
                      <a:lnTo>
                        <a:pt x="926306" y="373016"/>
                      </a:lnTo>
                      <a:lnTo>
                        <a:pt x="769968" y="419643"/>
                      </a:lnTo>
                      <a:cubicBezTo>
                        <a:pt x="616374" y="463527"/>
                        <a:pt x="495692" y="438842"/>
                        <a:pt x="399695" y="436099"/>
                      </a:cubicBezTo>
                      <a:cubicBezTo>
                        <a:pt x="243357" y="427871"/>
                        <a:pt x="174787" y="331874"/>
                        <a:pt x="51363" y="252334"/>
                      </a:cubicBezTo>
                      <a:cubicBezTo>
                        <a:pt x="32165" y="238620"/>
                        <a:pt x="29421" y="211193"/>
                        <a:pt x="45879" y="194736"/>
                      </a:cubicBezTo>
                      <a:cubicBezTo>
                        <a:pt x="59593" y="181022"/>
                        <a:pt x="81534" y="178280"/>
                        <a:pt x="97990" y="189251"/>
                      </a:cubicBezTo>
                      <a:lnTo>
                        <a:pt x="257071" y="298961"/>
                      </a:lnTo>
                      <a:cubicBezTo>
                        <a:pt x="273528" y="309932"/>
                        <a:pt x="292728" y="315418"/>
                        <a:pt x="311926" y="315418"/>
                      </a:cubicBezTo>
                      <a:cubicBezTo>
                        <a:pt x="726085" y="315418"/>
                        <a:pt x="687685" y="315418"/>
                        <a:pt x="690429" y="315418"/>
                      </a:cubicBezTo>
                      <a:cubicBezTo>
                        <a:pt x="690429" y="315418"/>
                        <a:pt x="690429" y="315418"/>
                        <a:pt x="690429" y="315418"/>
                      </a:cubicBezTo>
                      <a:cubicBezTo>
                        <a:pt x="720599" y="315418"/>
                        <a:pt x="748027" y="285247"/>
                        <a:pt x="745284" y="252334"/>
                      </a:cubicBezTo>
                      <a:cubicBezTo>
                        <a:pt x="745284" y="244106"/>
                        <a:pt x="737055" y="235878"/>
                        <a:pt x="728827" y="238620"/>
                      </a:cubicBezTo>
                      <a:cubicBezTo>
                        <a:pt x="720599" y="238620"/>
                        <a:pt x="712371" y="246849"/>
                        <a:pt x="715113" y="255077"/>
                      </a:cubicBezTo>
                      <a:cubicBezTo>
                        <a:pt x="715113" y="268791"/>
                        <a:pt x="706885" y="282504"/>
                        <a:pt x="690429" y="285247"/>
                      </a:cubicBezTo>
                      <a:lnTo>
                        <a:pt x="388725" y="285247"/>
                      </a:lnTo>
                      <a:cubicBezTo>
                        <a:pt x="394209" y="252334"/>
                        <a:pt x="421637" y="227649"/>
                        <a:pt x="454550" y="224906"/>
                      </a:cubicBezTo>
                      <a:cubicBezTo>
                        <a:pt x="454550" y="224906"/>
                        <a:pt x="454550" y="224906"/>
                        <a:pt x="454550" y="224906"/>
                      </a:cubicBezTo>
                      <a:cubicBezTo>
                        <a:pt x="575233" y="200222"/>
                        <a:pt x="638316" y="205707"/>
                        <a:pt x="726085" y="153595"/>
                      </a:cubicBezTo>
                      <a:cubicBezTo>
                        <a:pt x="778196" y="123424"/>
                        <a:pt x="838538" y="106968"/>
                        <a:pt x="898879" y="106968"/>
                      </a:cubicBezTo>
                      <a:lnTo>
                        <a:pt x="929049" y="106968"/>
                      </a:lnTo>
                      <a:lnTo>
                        <a:pt x="929049" y="142624"/>
                      </a:lnTo>
                      <a:cubicBezTo>
                        <a:pt x="929049" y="150852"/>
                        <a:pt x="937278" y="159080"/>
                        <a:pt x="945506" y="159080"/>
                      </a:cubicBezTo>
                      <a:cubicBezTo>
                        <a:pt x="953734" y="159080"/>
                        <a:pt x="961962" y="150852"/>
                        <a:pt x="961962" y="142624"/>
                      </a:cubicBezTo>
                      <a:lnTo>
                        <a:pt x="961962" y="54855"/>
                      </a:lnTo>
                      <a:cubicBezTo>
                        <a:pt x="961962" y="43884"/>
                        <a:pt x="970190" y="35656"/>
                        <a:pt x="981162" y="35656"/>
                      </a:cubicBezTo>
                      <a:lnTo>
                        <a:pt x="1041503" y="35656"/>
                      </a:lnTo>
                      <a:cubicBezTo>
                        <a:pt x="1052473" y="35656"/>
                        <a:pt x="1060703" y="43884"/>
                        <a:pt x="1060703" y="54855"/>
                      </a:cubicBezTo>
                      <a:lnTo>
                        <a:pt x="1057959" y="400443"/>
                      </a:lnTo>
                      <a:lnTo>
                        <a:pt x="1057959" y="400443"/>
                      </a:lnTo>
                      <a:close/>
                    </a:path>
                  </a:pathLst>
                </a:custGeom>
                <a:grpFill/>
                <a:ln w="27426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pPr algn="l" rtl="0"/>
                  <a:endParaRPr lang="en-US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00078855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Placeholder 7">
            <a:extLst>
              <a:ext uri="{FF2B5EF4-FFF2-40B4-BE49-F238E27FC236}">
                <a16:creationId xmlns:a16="http://schemas.microsoft.com/office/drawing/2014/main" id="{92C446B6-53DF-BBD0-A416-1D4F09D7262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8231" t="13852" r="34756" b="34522"/>
          <a:stretch/>
        </p:blipFill>
        <p:spPr>
          <a:xfrm flipH="1">
            <a:off x="1" y="0"/>
            <a:ext cx="11360859" cy="68580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2634712" y="728420"/>
            <a:ext cx="8726149" cy="54554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38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1136086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0616293" y="5042911"/>
            <a:ext cx="1443600" cy="3564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C7E59BC-531A-D81A-CBF6-5C30614184E6}"/>
              </a:ext>
            </a:extLst>
          </p:cNvPr>
          <p:cNvSpPr txBox="1">
            <a:spLocks/>
          </p:cNvSpPr>
          <p:nvPr/>
        </p:nvSpPr>
        <p:spPr>
          <a:xfrm>
            <a:off x="3037669" y="1132554"/>
            <a:ext cx="7763158" cy="4369343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200" dirty="0" err="1"/>
              <a:t>Одговорност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стање</a:t>
            </a:r>
            <a:r>
              <a:rPr lang="en-US" sz="2200" dirty="0"/>
              <a:t> </a:t>
            </a:r>
            <a:r>
              <a:rPr lang="en-US" sz="2200" dirty="0" err="1"/>
              <a:t>одговорности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нешто</a:t>
            </a:r>
            <a:r>
              <a:rPr lang="sr-Cyrl-RS" sz="2200" dirty="0"/>
              <a:t>;</a:t>
            </a:r>
            <a:r>
              <a:rPr lang="en-US" sz="2200" dirty="0"/>
              <a:t> </a:t>
            </a:r>
            <a:r>
              <a:rPr lang="sr-Cyrl-RS" sz="2200" dirty="0"/>
              <a:t>то </a:t>
            </a:r>
            <a:r>
              <a:rPr lang="en-US" sz="2200" dirty="0" err="1"/>
              <a:t>укључује</a:t>
            </a:r>
            <a:r>
              <a:rPr lang="en-US" sz="2200" dirty="0"/>
              <a:t> </a:t>
            </a:r>
            <a:r>
              <a:rPr lang="en-US" sz="2200" dirty="0" err="1"/>
              <a:t>поузданост</a:t>
            </a:r>
            <a:r>
              <a:rPr lang="en-US" sz="2200" dirty="0"/>
              <a:t>, </a:t>
            </a:r>
            <a:r>
              <a:rPr lang="sr-Cyrl-RS" sz="2200" dirty="0"/>
              <a:t>могућност да се други ослоне на вас </a:t>
            </a:r>
            <a:r>
              <a:rPr lang="en-US" sz="2200" dirty="0"/>
              <a:t>и </a:t>
            </a:r>
            <a:r>
              <a:rPr lang="en-US" sz="2200" dirty="0" err="1"/>
              <a:t>одговорност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поступке</a:t>
            </a:r>
            <a:r>
              <a:rPr lang="en-US" sz="2200" dirty="0"/>
              <a:t> и </a:t>
            </a:r>
            <a:r>
              <a:rPr lang="en-US" sz="2200" dirty="0" err="1"/>
              <a:t>одлуке</a:t>
            </a:r>
            <a:r>
              <a:rPr lang="en-US" sz="2200" dirty="0"/>
              <a:t> и </a:t>
            </a:r>
            <a:r>
              <a:rPr lang="en-US" sz="2200" dirty="0" err="1"/>
              <a:t>последиц</a:t>
            </a:r>
            <a:r>
              <a:rPr lang="sr-Cyrl-RS" sz="2200" dirty="0"/>
              <a:t>е</a:t>
            </a:r>
            <a:r>
              <a:rPr lang="en-US" sz="2200" dirty="0"/>
              <a:t>.</a:t>
            </a:r>
          </a:p>
          <a:p>
            <a:pPr algn="just">
              <a:lnSpc>
                <a:spcPts val="2440"/>
              </a:lnSpc>
            </a:pPr>
            <a:endParaRPr lang="en-US" sz="2200" dirty="0"/>
          </a:p>
          <a:p>
            <a:pPr algn="just">
              <a:lnSpc>
                <a:spcPts val="2440"/>
              </a:lnSpc>
            </a:pPr>
            <a:r>
              <a:rPr lang="en-US" sz="2200" dirty="0" err="1"/>
              <a:t>Праведност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квалитет</a:t>
            </a:r>
            <a:r>
              <a:rPr lang="en-US" sz="2200" dirty="0"/>
              <a:t> </a:t>
            </a:r>
            <a:r>
              <a:rPr lang="en-US" sz="2200" dirty="0" err="1"/>
              <a:t>праведности</a:t>
            </a:r>
            <a:r>
              <a:rPr lang="en-US" sz="2200" dirty="0"/>
              <a:t> и </a:t>
            </a:r>
            <a:r>
              <a:rPr lang="en-US" sz="2200" dirty="0" err="1"/>
              <a:t>непристрасности</a:t>
            </a:r>
            <a:r>
              <a:rPr lang="en-US" sz="2200" dirty="0"/>
              <a:t>, </a:t>
            </a:r>
            <a:r>
              <a:rPr lang="en-US" sz="2200" dirty="0" err="1"/>
              <a:t>она</a:t>
            </a:r>
            <a:r>
              <a:rPr lang="en-US" sz="2200" dirty="0"/>
              <a:t> </a:t>
            </a:r>
            <a:r>
              <a:rPr lang="en-US" sz="2200" dirty="0" err="1"/>
              <a:t>укључује</a:t>
            </a:r>
            <a:r>
              <a:rPr lang="en-US" sz="2200" dirty="0"/>
              <a:t> </a:t>
            </a:r>
            <a:r>
              <a:rPr lang="en-US" sz="2200" dirty="0" err="1"/>
              <a:t>третирање</a:t>
            </a:r>
            <a:r>
              <a:rPr lang="en-US" sz="2200" dirty="0"/>
              <a:t> </a:t>
            </a:r>
            <a:r>
              <a:rPr lang="en-US" sz="2200" dirty="0" err="1"/>
              <a:t>људи</a:t>
            </a:r>
            <a:r>
              <a:rPr lang="en-US" sz="2200" dirty="0"/>
              <a:t> </a:t>
            </a:r>
            <a:r>
              <a:rPr lang="en-US" sz="2200" dirty="0" err="1"/>
              <a:t>једнако</a:t>
            </a:r>
            <a:r>
              <a:rPr lang="en-US" sz="2200" dirty="0"/>
              <a:t> и </a:t>
            </a:r>
            <a:r>
              <a:rPr lang="en-US" sz="2200" dirty="0" err="1"/>
              <a:t>без</a:t>
            </a:r>
            <a:r>
              <a:rPr lang="en-US" sz="2200" dirty="0"/>
              <a:t> </a:t>
            </a:r>
            <a:r>
              <a:rPr lang="en-US" sz="2200" dirty="0" err="1"/>
              <a:t>пристрасности</a:t>
            </a:r>
            <a:r>
              <a:rPr lang="en-US" sz="2200" dirty="0"/>
              <a:t> и </a:t>
            </a:r>
            <a:r>
              <a:rPr lang="sr-Cyrl-RS" sz="2200" dirty="0"/>
              <a:t>где се свима пружају </a:t>
            </a:r>
            <a:r>
              <a:rPr lang="en-US" sz="2200" dirty="0" err="1"/>
              <a:t>правичне</a:t>
            </a:r>
            <a:r>
              <a:rPr lang="en-US" sz="2200" dirty="0"/>
              <a:t> и </a:t>
            </a:r>
            <a:r>
              <a:rPr lang="en-US" sz="2200" dirty="0" err="1"/>
              <a:t>једнаке</a:t>
            </a:r>
            <a:r>
              <a:rPr lang="en-US" sz="2200" dirty="0"/>
              <a:t> </a:t>
            </a:r>
            <a:r>
              <a:rPr lang="en-US" sz="2200" dirty="0" err="1"/>
              <a:t>могућности</a:t>
            </a:r>
            <a:r>
              <a:rPr lang="en-US" sz="2200" dirty="0"/>
              <a:t>. </a:t>
            </a:r>
            <a:r>
              <a:rPr lang="en-US" sz="2200" dirty="0" err="1"/>
              <a:t>Према</a:t>
            </a:r>
            <a:r>
              <a:rPr lang="en-US" sz="2200" dirty="0"/>
              <a:t> </a:t>
            </a:r>
            <a:r>
              <a:rPr lang="en-US" sz="2200" dirty="0" err="1"/>
              <a:t>новом</a:t>
            </a:r>
            <a:r>
              <a:rPr lang="en-US" sz="2200" dirty="0"/>
              <a:t> </a:t>
            </a:r>
            <a:r>
              <a:rPr lang="en-US" sz="2200" dirty="0" err="1"/>
              <a:t>истраживању</a:t>
            </a:r>
            <a:r>
              <a:rPr lang="en-US" sz="2200" dirty="0"/>
              <a:t> </a:t>
            </a:r>
            <a:r>
              <a:rPr lang="en-US" sz="2200" dirty="0" err="1"/>
              <a:t>постоје</a:t>
            </a:r>
            <a:r>
              <a:rPr lang="en-US" sz="2200" dirty="0"/>
              <a:t> </a:t>
            </a:r>
            <a:r>
              <a:rPr lang="en-US" sz="2200" dirty="0" err="1"/>
              <a:t>два</a:t>
            </a:r>
            <a:r>
              <a:rPr lang="en-US" sz="2200" dirty="0"/>
              <a:t> </a:t>
            </a:r>
            <a:r>
              <a:rPr lang="en-US" sz="2200" dirty="0" err="1"/>
              <a:t>главна</a:t>
            </a:r>
            <a:r>
              <a:rPr lang="en-US" sz="2200" dirty="0"/>
              <a:t> </a:t>
            </a:r>
            <a:r>
              <a:rPr lang="en-US" sz="2200" dirty="0" err="1"/>
              <a:t>принципа</a:t>
            </a:r>
            <a:r>
              <a:rPr lang="en-US" sz="2200" dirty="0"/>
              <a:t> </a:t>
            </a:r>
            <a:r>
              <a:rPr lang="en-US" sz="2200" dirty="0" err="1"/>
              <a:t>правичности</a:t>
            </a:r>
            <a:r>
              <a:rPr lang="en-US" sz="2200" dirty="0"/>
              <a:t>: </a:t>
            </a:r>
            <a:r>
              <a:rPr lang="sr-Cyrl-RS" sz="2200" dirty="0"/>
              <a:t>равноправност</a:t>
            </a:r>
            <a:r>
              <a:rPr lang="en-US" sz="2200" dirty="0"/>
              <a:t> и </a:t>
            </a:r>
            <a:r>
              <a:rPr lang="en-US" sz="2200" dirty="0" err="1"/>
              <a:t>једнакост</a:t>
            </a:r>
            <a:r>
              <a:rPr lang="en-US" sz="2200" dirty="0"/>
              <a:t>. </a:t>
            </a:r>
            <a:r>
              <a:rPr lang="sr-Cyrl-RS" sz="2200" dirty="0"/>
              <a:t>Једнакост</a:t>
            </a:r>
            <a:r>
              <a:rPr lang="en-US" sz="2200" dirty="0"/>
              <a:t> </a:t>
            </a:r>
            <a:r>
              <a:rPr lang="en-US" sz="2200" dirty="0" err="1"/>
              <a:t>значи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сви</a:t>
            </a:r>
            <a:r>
              <a:rPr lang="en-US" sz="2200" dirty="0"/>
              <a:t> </a:t>
            </a:r>
            <a:r>
              <a:rPr lang="en-US" sz="2200" dirty="0" err="1"/>
              <a:t>третирају</a:t>
            </a:r>
            <a:r>
              <a:rPr lang="en-US" sz="2200" dirty="0"/>
              <a:t> </a:t>
            </a:r>
            <a:r>
              <a:rPr lang="en-US" sz="2200" dirty="0" err="1"/>
              <a:t>исто</a:t>
            </a:r>
            <a:r>
              <a:rPr lang="en-US" sz="2200" dirty="0"/>
              <a:t>, </a:t>
            </a:r>
            <a:r>
              <a:rPr lang="en-US" sz="2200" dirty="0" err="1"/>
              <a:t>без</a:t>
            </a:r>
            <a:r>
              <a:rPr lang="en-US" sz="2200" dirty="0"/>
              <a:t> </a:t>
            </a:r>
            <a:r>
              <a:rPr lang="en-US" sz="2200" dirty="0" err="1"/>
              <a:t>обзира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њихове</a:t>
            </a:r>
            <a:r>
              <a:rPr lang="en-US" sz="2200" dirty="0"/>
              <a:t> </a:t>
            </a:r>
            <a:r>
              <a:rPr lang="en-US" sz="2200" dirty="0" err="1"/>
              <a:t>индивидуалне</a:t>
            </a:r>
            <a:r>
              <a:rPr lang="en-US" sz="2200" dirty="0"/>
              <a:t> </a:t>
            </a:r>
            <a:r>
              <a:rPr lang="en-US" sz="2200" dirty="0" err="1"/>
              <a:t>разлике</a:t>
            </a:r>
            <a:r>
              <a:rPr lang="en-US" sz="2200" dirty="0"/>
              <a:t>. </a:t>
            </a:r>
            <a:r>
              <a:rPr lang="sr-Cyrl-RS" sz="2200" dirty="0"/>
              <a:t>Равноправност </a:t>
            </a:r>
            <a:r>
              <a:rPr lang="en-US" sz="2200" dirty="0" err="1"/>
              <a:t>значи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према</a:t>
            </a:r>
            <a:r>
              <a:rPr lang="en-US" sz="2200" dirty="0"/>
              <a:t> </a:t>
            </a:r>
            <a:r>
              <a:rPr lang="en-US" sz="2200" dirty="0" err="1"/>
              <a:t>свима</a:t>
            </a:r>
            <a:r>
              <a:rPr lang="en-US" sz="2200" dirty="0"/>
              <a:t> </a:t>
            </a:r>
            <a:r>
              <a:rPr lang="en-US" sz="2200" dirty="0" err="1"/>
              <a:t>поступа</a:t>
            </a:r>
            <a:r>
              <a:rPr lang="en-US" sz="2200" dirty="0"/>
              <a:t> </a:t>
            </a:r>
            <a:r>
              <a:rPr lang="en-US" sz="2200" dirty="0" err="1"/>
              <a:t>поштено</a:t>
            </a:r>
            <a:r>
              <a:rPr lang="en-US" sz="2200" dirty="0"/>
              <a:t>, </a:t>
            </a:r>
            <a:r>
              <a:rPr lang="en-US" sz="2200" dirty="0" err="1"/>
              <a:t>али</a:t>
            </a:r>
            <a:r>
              <a:rPr lang="en-US" sz="2200" dirty="0"/>
              <a:t> </a:t>
            </a:r>
            <a:r>
              <a:rPr lang="en-US" sz="2200" dirty="0" err="1"/>
              <a:t>не</a:t>
            </a:r>
            <a:r>
              <a:rPr lang="sr-Cyrl-RS" sz="2200" dirty="0"/>
              <a:t> и</a:t>
            </a:r>
            <a:r>
              <a:rPr lang="en-US" sz="2200" dirty="0"/>
              <a:t> </a:t>
            </a:r>
            <a:r>
              <a:rPr lang="en-US" sz="2200" dirty="0" err="1"/>
              <a:t>нужно</a:t>
            </a:r>
            <a:r>
              <a:rPr lang="en-US" sz="2200" dirty="0"/>
              <a:t> </a:t>
            </a:r>
            <a:r>
              <a:rPr lang="en-US" sz="2200" dirty="0" err="1"/>
              <a:t>исто</a:t>
            </a:r>
            <a:r>
              <a:rPr lang="en-US" sz="2200" dirty="0"/>
              <a:t> (</a:t>
            </a:r>
            <a:r>
              <a:rPr lang="en-US" sz="2200" dirty="0" err="1"/>
              <a:t>Тим</a:t>
            </a:r>
            <a:r>
              <a:rPr lang="en-US" sz="2200" dirty="0"/>
              <a:t>, 2023). </a:t>
            </a:r>
            <a:r>
              <a:rPr lang="en-US" sz="2200" dirty="0" err="1"/>
              <a:t>Ове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важне</a:t>
            </a:r>
            <a:r>
              <a:rPr lang="en-US" sz="2200" dirty="0"/>
              <a:t> у </a:t>
            </a:r>
            <a:r>
              <a:rPr lang="en-US" sz="2200" dirty="0" err="1"/>
              <a:t>данашњем</a:t>
            </a:r>
            <a:r>
              <a:rPr lang="en-US" sz="2200" dirty="0"/>
              <a:t> </a:t>
            </a:r>
            <a:r>
              <a:rPr lang="en-US" sz="2200" dirty="0" err="1"/>
              <a:t>мултикултуралном</a:t>
            </a:r>
            <a:r>
              <a:rPr lang="en-US" sz="2200" dirty="0"/>
              <a:t> </a:t>
            </a:r>
            <a:r>
              <a:rPr lang="en-US" sz="2200" dirty="0" err="1"/>
              <a:t>друштву</a:t>
            </a:r>
            <a:r>
              <a:rPr lang="en-US" sz="2200" dirty="0"/>
              <a:t>. </a:t>
            </a:r>
            <a:r>
              <a:rPr lang="en-US" sz="2200" dirty="0" err="1"/>
              <a:t>Одговорност</a:t>
            </a:r>
            <a:r>
              <a:rPr lang="en-US" sz="2200" dirty="0"/>
              <a:t> и </a:t>
            </a:r>
            <a:r>
              <a:rPr lang="en-US" sz="2200" dirty="0" err="1"/>
              <a:t>правичност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важни</a:t>
            </a:r>
            <a:r>
              <a:rPr lang="en-US" sz="2200" dirty="0"/>
              <a:t> </a:t>
            </a:r>
            <a:r>
              <a:rPr lang="en-US" sz="2200" dirty="0" err="1"/>
              <a:t>принципи</a:t>
            </a:r>
            <a:r>
              <a:rPr lang="en-US" sz="2200" dirty="0"/>
              <a:t> </a:t>
            </a:r>
            <a:r>
              <a:rPr lang="en-US" sz="2200" dirty="0" err="1"/>
              <a:t>који</a:t>
            </a:r>
            <a:r>
              <a:rPr lang="en-US" sz="2200" dirty="0"/>
              <a:t> </a:t>
            </a:r>
            <a:r>
              <a:rPr lang="en-US" sz="2200" dirty="0" err="1"/>
              <a:t>промовишу</a:t>
            </a:r>
            <a:r>
              <a:rPr lang="en-US" sz="2200" dirty="0"/>
              <a:t> </a:t>
            </a:r>
            <a:r>
              <a:rPr lang="en-US" sz="2200" dirty="0" err="1"/>
              <a:t>етич</a:t>
            </a:r>
            <a:r>
              <a:rPr lang="sr-Cyrl-RS" sz="2200" dirty="0"/>
              <a:t>к</a:t>
            </a:r>
            <a:r>
              <a:rPr lang="en-US" sz="2200" dirty="0"/>
              <a:t>о</a:t>
            </a:r>
            <a:r>
              <a:rPr lang="sr-Cyrl-RS" sz="2200" dirty="0"/>
              <a:t> </a:t>
            </a:r>
            <a:r>
              <a:rPr lang="en-US" sz="2200" dirty="0" err="1"/>
              <a:t>понашањ</a:t>
            </a:r>
            <a:r>
              <a:rPr lang="sr-Cyrl-RS" sz="2200" dirty="0"/>
              <a:t>е </a:t>
            </a:r>
            <a:r>
              <a:rPr lang="en-US" sz="2200" dirty="0"/>
              <a:t>и </a:t>
            </a:r>
            <a:r>
              <a:rPr lang="en-US" sz="2200" dirty="0" err="1"/>
              <a:t>помоћ</a:t>
            </a:r>
            <a:r>
              <a:rPr lang="en-US" sz="2200" dirty="0"/>
              <a:t> у </a:t>
            </a:r>
            <a:r>
              <a:rPr lang="en-US" sz="2200" dirty="0" err="1"/>
              <a:t>изградњи</a:t>
            </a:r>
            <a:r>
              <a:rPr lang="en-US" sz="2200" dirty="0"/>
              <a:t> </a:t>
            </a:r>
            <a:r>
              <a:rPr lang="en-US" sz="2200" dirty="0" err="1"/>
              <a:t>поверења</a:t>
            </a:r>
            <a:r>
              <a:rPr lang="en-US" sz="2200" dirty="0"/>
              <a:t> и </a:t>
            </a:r>
            <a:r>
              <a:rPr lang="en-US" sz="2200" dirty="0" err="1"/>
              <a:t>сарадње</a:t>
            </a:r>
            <a:r>
              <a:rPr lang="en-US" sz="2200" dirty="0"/>
              <a:t>.</a:t>
            </a:r>
          </a:p>
          <a:p>
            <a:pPr>
              <a:lnSpc>
                <a:spcPts val="244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66712652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39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5696919" cy="3731669"/>
          </a:xfrm>
        </p:spPr>
        <p:txBody>
          <a:bodyPr/>
          <a:lstStyle/>
          <a:p>
            <a:pPr>
              <a:lnSpc>
                <a:spcPts val="2440"/>
              </a:lnSpc>
            </a:pPr>
            <a:r>
              <a:rPr lang="en-US" sz="2200" b="1" dirty="0" err="1"/>
              <a:t>Повезане</a:t>
            </a:r>
            <a:r>
              <a:rPr lang="en-US" sz="2200" b="1" dirty="0"/>
              <a:t> </a:t>
            </a:r>
            <a:r>
              <a:rPr lang="en-US" sz="2200" b="1" dirty="0" err="1"/>
              <a:t>вештине</a:t>
            </a:r>
            <a:r>
              <a:rPr lang="en-US" sz="2200" b="1" dirty="0"/>
              <a:t>:</a:t>
            </a:r>
          </a:p>
          <a:p>
            <a:pPr>
              <a:lnSpc>
                <a:spcPts val="2440"/>
              </a:lnSpc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Прилагодљивост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sr-Cyrl-RS" sz="2200" dirty="0"/>
              <a:t>Агилност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Суочавање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неизвесношћу</a:t>
            </a:r>
            <a:r>
              <a:rPr lang="en-US" sz="2200" dirty="0"/>
              <a:t>, </a:t>
            </a:r>
            <a:r>
              <a:rPr lang="en-US" sz="2200" dirty="0" err="1"/>
              <a:t>двосмисленошћу</a:t>
            </a:r>
            <a:r>
              <a:rPr lang="en-US" sz="2200" dirty="0"/>
              <a:t> и </a:t>
            </a:r>
            <a:r>
              <a:rPr lang="en-US" sz="2200" dirty="0" err="1"/>
              <a:t>ризиком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Флексибилност</a:t>
            </a:r>
            <a:r>
              <a:rPr lang="en-US" sz="2200" dirty="0"/>
              <a:t>, </a:t>
            </a:r>
            <a:r>
              <a:rPr lang="en-US" sz="2200" dirty="0" err="1"/>
              <a:t>прилагођавање</a:t>
            </a:r>
            <a:r>
              <a:rPr lang="en-US" sz="2200" dirty="0"/>
              <a:t>, </a:t>
            </a:r>
            <a:r>
              <a:rPr lang="en-US" sz="2200" dirty="0" err="1"/>
              <a:t>ментална</a:t>
            </a:r>
            <a:r>
              <a:rPr lang="en-US" sz="2200" dirty="0"/>
              <a:t> </a:t>
            </a:r>
            <a:r>
              <a:rPr lang="en-US" sz="2200" dirty="0" err="1"/>
              <a:t>флексибилност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Заузимање</a:t>
            </a:r>
            <a:r>
              <a:rPr lang="en-US" sz="2200" dirty="0"/>
              <a:t> </a:t>
            </a:r>
            <a:r>
              <a:rPr lang="en-US" sz="2200" dirty="0" err="1"/>
              <a:t>перспективе</a:t>
            </a:r>
            <a:r>
              <a:rPr lang="en-US" sz="2200" dirty="0"/>
              <a:t> и </a:t>
            </a:r>
            <a:r>
              <a:rPr lang="en-US" sz="2200" dirty="0" err="1"/>
              <a:t>когнитивна</a:t>
            </a:r>
            <a:r>
              <a:rPr lang="en-US" sz="2200" dirty="0"/>
              <a:t> </a:t>
            </a:r>
            <a:r>
              <a:rPr lang="en-US" sz="2200" dirty="0" err="1"/>
              <a:t>флексибилност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sr-Cyrl-RS" sz="2200" dirty="0"/>
              <a:t>Резилијентност</a:t>
            </a:r>
            <a:r>
              <a:rPr lang="en-US" sz="2200" dirty="0"/>
              <a:t>, </a:t>
            </a:r>
            <a:r>
              <a:rPr lang="en-US" sz="2200" dirty="0" err="1"/>
              <a:t>отпорност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стрес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643158"/>
            <a:ext cx="10306522" cy="1150918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r>
              <a:rPr lang="en-US" dirty="0" err="1">
                <a:solidFill>
                  <a:schemeClr val="bg1"/>
                </a:solidFill>
              </a:rPr>
              <a:t>Прилагодљивост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sr-Cyrl-RS" dirty="0">
                <a:solidFill>
                  <a:schemeClr val="bg1"/>
                </a:solidFill>
              </a:rPr>
              <a:t>резилијентност </a:t>
            </a:r>
            <a:r>
              <a:rPr lang="en-US" dirty="0">
                <a:solidFill>
                  <a:schemeClr val="bg1"/>
                </a:solidFill>
              </a:rPr>
              <a:t>и </a:t>
            </a:r>
            <a:r>
              <a:rPr lang="en-US" dirty="0" err="1">
                <a:solidFill>
                  <a:schemeClr val="bg1"/>
                </a:solidFill>
              </a:rPr>
              <a:t>отпорност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на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стрес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08</a:t>
            </a:r>
          </a:p>
        </p:txBody>
      </p:sp>
      <p:grpSp>
        <p:nvGrpSpPr>
          <p:cNvPr id="25" name="Group 24">
            <a:extLst>
              <a:ext uri="{FF2B5EF4-FFF2-40B4-BE49-F238E27FC236}">
                <a16:creationId xmlns:a16="http://schemas.microsoft.com/office/drawing/2014/main" id="{7ED94C4C-6429-BD3C-F799-94E2BAAEA804}"/>
              </a:ext>
            </a:extLst>
          </p:cNvPr>
          <p:cNvGrpSpPr/>
          <p:nvPr/>
        </p:nvGrpSpPr>
        <p:grpSpPr>
          <a:xfrm>
            <a:off x="9314213" y="3539613"/>
            <a:ext cx="1988417" cy="1997912"/>
            <a:chOff x="461015" y="3669140"/>
            <a:chExt cx="1204012" cy="1209761"/>
          </a:xfrm>
          <a:solidFill>
            <a:srgbClr val="1C1442"/>
          </a:solidFill>
        </p:grpSpPr>
        <p:sp>
          <p:nvSpPr>
            <p:cNvPr id="26" name="Graphic 178">
              <a:extLst>
                <a:ext uri="{FF2B5EF4-FFF2-40B4-BE49-F238E27FC236}">
                  <a16:creationId xmlns:a16="http://schemas.microsoft.com/office/drawing/2014/main" id="{D08439BE-9AFF-B350-0DD6-CE46AEC964CA}"/>
                </a:ext>
              </a:extLst>
            </p:cNvPr>
            <p:cNvSpPr/>
            <p:nvPr/>
          </p:nvSpPr>
          <p:spPr>
            <a:xfrm>
              <a:off x="1010873" y="3669140"/>
              <a:ext cx="347280" cy="346433"/>
            </a:xfrm>
            <a:custGeom>
              <a:avLst/>
              <a:gdLst>
                <a:gd name="connsiteX0" fmla="*/ 0 w 1279207"/>
                <a:gd name="connsiteY0" fmla="*/ 959168 h 1276088"/>
                <a:gd name="connsiteX1" fmla="*/ 0 w 1279207"/>
                <a:gd name="connsiteY1" fmla="*/ 492442 h 1276088"/>
                <a:gd name="connsiteX2" fmla="*/ 20955 w 1279207"/>
                <a:gd name="connsiteY2" fmla="*/ 0 h 1276088"/>
                <a:gd name="connsiteX3" fmla="*/ 1279208 w 1279207"/>
                <a:gd name="connsiteY3" fmla="*/ 0 h 1276088"/>
                <a:gd name="connsiteX4" fmla="*/ 1279208 w 1279207"/>
                <a:gd name="connsiteY4" fmla="*/ 959168 h 1276088"/>
                <a:gd name="connsiteX5" fmla="*/ 719138 w 1279207"/>
                <a:gd name="connsiteY5" fmla="*/ 959168 h 1276088"/>
                <a:gd name="connsiteX6" fmla="*/ 661988 w 1279207"/>
                <a:gd name="connsiteY6" fmla="*/ 982027 h 1276088"/>
                <a:gd name="connsiteX7" fmla="*/ 375285 w 1279207"/>
                <a:gd name="connsiteY7" fmla="*/ 1268730 h 1276088"/>
                <a:gd name="connsiteX8" fmla="*/ 340043 w 1279207"/>
                <a:gd name="connsiteY8" fmla="*/ 1273493 h 1276088"/>
                <a:gd name="connsiteX9" fmla="*/ 319088 w 1279207"/>
                <a:gd name="connsiteY9" fmla="*/ 1244918 h 1276088"/>
                <a:gd name="connsiteX10" fmla="*/ 319088 w 1279207"/>
                <a:gd name="connsiteY10" fmla="*/ 1038225 h 1276088"/>
                <a:gd name="connsiteX11" fmla="*/ 239078 w 1279207"/>
                <a:gd name="connsiteY11" fmla="*/ 958215 h 1276088"/>
                <a:gd name="connsiteX12" fmla="*/ 0 w 1279207"/>
                <a:gd name="connsiteY12" fmla="*/ 958215 h 12760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279207" h="1276088">
                  <a:moveTo>
                    <a:pt x="0" y="959168"/>
                  </a:moveTo>
                  <a:lnTo>
                    <a:pt x="0" y="492442"/>
                  </a:lnTo>
                  <a:cubicBezTo>
                    <a:pt x="99060" y="344805"/>
                    <a:pt x="106680" y="155258"/>
                    <a:pt x="20955" y="0"/>
                  </a:cubicBezTo>
                  <a:lnTo>
                    <a:pt x="1279208" y="0"/>
                  </a:lnTo>
                  <a:lnTo>
                    <a:pt x="1279208" y="959168"/>
                  </a:lnTo>
                  <a:lnTo>
                    <a:pt x="719138" y="959168"/>
                  </a:lnTo>
                  <a:cubicBezTo>
                    <a:pt x="698183" y="959168"/>
                    <a:pt x="677228" y="967740"/>
                    <a:pt x="661988" y="982027"/>
                  </a:cubicBezTo>
                  <a:lnTo>
                    <a:pt x="375285" y="1268730"/>
                  </a:lnTo>
                  <a:cubicBezTo>
                    <a:pt x="365760" y="1276350"/>
                    <a:pt x="352425" y="1278255"/>
                    <a:pt x="340043" y="1273493"/>
                  </a:cubicBezTo>
                  <a:cubicBezTo>
                    <a:pt x="327660" y="1268730"/>
                    <a:pt x="320040" y="1257300"/>
                    <a:pt x="319088" y="1244918"/>
                  </a:cubicBezTo>
                  <a:lnTo>
                    <a:pt x="319088" y="1038225"/>
                  </a:lnTo>
                  <a:cubicBezTo>
                    <a:pt x="319088" y="994410"/>
                    <a:pt x="282893" y="958215"/>
                    <a:pt x="239078" y="958215"/>
                  </a:cubicBezTo>
                  <a:lnTo>
                    <a:pt x="0" y="958215"/>
                  </a:lnTo>
                  <a:close/>
                </a:path>
              </a:pathLst>
            </a:custGeom>
            <a:solidFill>
              <a:srgbClr val="60A9DD"/>
            </a:solidFill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/>
            </a:p>
          </p:txBody>
        </p:sp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E81125A4-3F85-22C7-AB73-AC86E5A3518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1015" y="3674890"/>
              <a:ext cx="1204012" cy="120401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5257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7C065728-8660-9BA0-56AD-25FC3B16AC0D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pPr algn="l" rtl="0"/>
            <a:endParaRPr lang="en-IE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D833C9-7EE4-70D7-7D0C-DF0D2EE18FD6}"/>
              </a:ext>
            </a:extLst>
          </p:cNvPr>
          <p:cNvSpPr>
            <a:spLocks noGrp="1"/>
          </p:cNvSpPr>
          <p:nvPr>
            <p:ph type="body" sz="quarter" idx="49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484807-A460-F364-CE4C-0FE5508DC75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algn="l" rtl="0"/>
            <a:endParaRPr lang="en-IE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91E8616-5B9E-9E1B-0885-F7235B6BDA6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581FB80-D66D-5324-43FF-D561299FE8E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pPr algn="l" rtl="0"/>
            <a:endParaRPr lang="en-IE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E66CAFD-E4C3-E42B-EE26-83F78CD02B48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B89A8E97-361F-3A66-DAC9-E78A18CD0F4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/>
        <p:txBody>
          <a:bodyPr/>
          <a:lstStyle/>
          <a:p>
            <a:pPr algn="l" rtl="0"/>
            <a:endParaRPr lang="en-IE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17A0284-E773-CB01-3767-45C1381DF6FC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BE37F79-D091-8FF6-D21D-16C50918A195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70C08FF6-156F-A079-9844-099119EA282C}"/>
              </a:ext>
            </a:extLst>
          </p:cNvPr>
          <p:cNvSpPr>
            <a:spLocks noGrp="1"/>
          </p:cNvSpPr>
          <p:nvPr>
            <p:ph type="body" sz="quarter" idx="51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8880C1F-56D2-FA3F-1E1E-9277F05390B4}"/>
              </a:ext>
            </a:extLst>
          </p:cNvPr>
          <p:cNvSpPr>
            <a:spLocks noGrp="1"/>
          </p:cNvSpPr>
          <p:nvPr>
            <p:ph type="body" sz="quarter" idx="53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DB6F97FE-8BEB-E350-7A0D-8F5846C75515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FD1FC694-A3BC-BA02-D640-DE8027AEF1DE}"/>
              </a:ext>
            </a:extLst>
          </p:cNvPr>
          <p:cNvSpPr>
            <a:spLocks noGrp="1"/>
          </p:cNvSpPr>
          <p:nvPr>
            <p:ph type="body" sz="quarter" idx="62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EB21C283-2866-3E43-D2D3-BF87A571D91C}"/>
              </a:ext>
            </a:extLst>
          </p:cNvPr>
          <p:cNvSpPr>
            <a:spLocks noGrp="1"/>
          </p:cNvSpPr>
          <p:nvPr>
            <p:ph type="body" sz="quarter" idx="64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21" name="Text Placeholder 20">
            <a:extLst>
              <a:ext uri="{FF2B5EF4-FFF2-40B4-BE49-F238E27FC236}">
                <a16:creationId xmlns:a16="http://schemas.microsoft.com/office/drawing/2014/main" id="{0DCCBA91-8FE5-38BC-60AF-25AB9A321681}"/>
              </a:ext>
            </a:extLst>
          </p:cNvPr>
          <p:cNvSpPr>
            <a:spLocks noGrp="1"/>
          </p:cNvSpPr>
          <p:nvPr>
            <p:ph type="body" sz="quarter" idx="66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22" name="Text Placeholder 21">
            <a:extLst>
              <a:ext uri="{FF2B5EF4-FFF2-40B4-BE49-F238E27FC236}">
                <a16:creationId xmlns:a16="http://schemas.microsoft.com/office/drawing/2014/main" id="{F243DF4F-171F-674B-0CFB-FFAEFAE0C9A1}"/>
              </a:ext>
            </a:extLst>
          </p:cNvPr>
          <p:cNvSpPr>
            <a:spLocks noGrp="1"/>
          </p:cNvSpPr>
          <p:nvPr>
            <p:ph type="body" sz="quarter" idx="67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23" name="Text Placeholder 22">
            <a:extLst>
              <a:ext uri="{FF2B5EF4-FFF2-40B4-BE49-F238E27FC236}">
                <a16:creationId xmlns:a16="http://schemas.microsoft.com/office/drawing/2014/main" id="{31785CFC-6668-0FC4-04C9-DEB6839542E0}"/>
              </a:ext>
            </a:extLst>
          </p:cNvPr>
          <p:cNvSpPr>
            <a:spLocks noGrp="1"/>
          </p:cNvSpPr>
          <p:nvPr>
            <p:ph type="body" sz="quarter" idx="68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BE5AC6F-2E34-AB5D-F62C-4B2270572257}"/>
              </a:ext>
            </a:extLst>
          </p:cNvPr>
          <p:cNvSpPr>
            <a:spLocks noGrp="1"/>
          </p:cNvSpPr>
          <p:nvPr>
            <p:ph type="body" sz="quarter" idx="70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915AD68-F473-19B1-EBDE-93D920E2050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94" y="13417"/>
            <a:ext cx="10119731" cy="684458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991387" y="134703"/>
            <a:ext cx="4546573" cy="1200329"/>
          </a:xfrm>
          <a:prstGeom prst="rect">
            <a:avLst/>
          </a:prstGeom>
          <a:solidFill>
            <a:srgbClr val="7B4B8C"/>
          </a:solidFill>
        </p:spPr>
        <p:txBody>
          <a:bodyPr wrap="square" rtlCol="0">
            <a:spAutoFit/>
          </a:bodyPr>
          <a:lstStyle/>
          <a:p>
            <a:r>
              <a:rPr lang="sr-Cyrl-RS" sz="18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Ово партнерство има за циљ да се позабави потребама и изазовима у СТЕМ областима рефлектованим кроз три циљне групе:</a:t>
            </a:r>
            <a:endParaRPr lang="en-US" sz="18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734748" y="983601"/>
            <a:ext cx="3550024" cy="400110"/>
          </a:xfrm>
          <a:prstGeom prst="rect">
            <a:avLst/>
          </a:prstGeom>
          <a:solidFill>
            <a:srgbClr val="AD4097"/>
          </a:solidFill>
        </p:spPr>
        <p:txBody>
          <a:bodyPr wrap="square" rtlCol="0">
            <a:spAutoFit/>
          </a:bodyPr>
          <a:lstStyle/>
          <a:p>
            <a:r>
              <a:rPr lang="sr-Cyrl-RS" sz="2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Ко ће имати користи од тога?</a:t>
            </a:r>
            <a:endParaRPr lang="en-US" sz="2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991386" y="2248673"/>
            <a:ext cx="2935615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sr-Cyrl-RS" sz="1800" b="1" dirty="0">
                <a:latin typeface="Calibri" panose="020F0502020204030204" pitchFamily="34" charset="0"/>
                <a:cs typeface="Calibri" panose="020F0502020204030204" pitchFamily="34" charset="0"/>
              </a:rPr>
              <a:t>ПРОФЕСОРИ У ВИСОКОШКОЛСКИМ УСТАНОВАМА  (СТЕМ)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195942" y="2367968"/>
            <a:ext cx="2538806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800" b="1" dirty="0">
                <a:latin typeface="Calibri" panose="020F0502020204030204" pitchFamily="34" charset="0"/>
                <a:cs typeface="Calibri" panose="020F0502020204030204" pitchFamily="34" charset="0"/>
              </a:rPr>
              <a:t>СТЕМ </a:t>
            </a:r>
          </a:p>
          <a:p>
            <a:r>
              <a:rPr lang="sr-Cyrl-RS" sz="1800" b="1" dirty="0">
                <a:latin typeface="Calibri" panose="020F0502020204030204" pitchFamily="34" charset="0"/>
                <a:cs typeface="Calibri" panose="020F0502020204030204" pitchFamily="34" charset="0"/>
              </a:rPr>
              <a:t>СТУДЕНТИ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8401722" y="2369491"/>
            <a:ext cx="2592593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1800" b="1" dirty="0">
                <a:latin typeface="Calibri" panose="020F0502020204030204" pitchFamily="34" charset="0"/>
                <a:cs typeface="Calibri" panose="020F0502020204030204" pitchFamily="34" charset="0"/>
              </a:rPr>
              <a:t>СТЕМ </a:t>
            </a:r>
          </a:p>
          <a:p>
            <a:r>
              <a:rPr lang="sr-Cyrl-RS" sz="1800" b="1" dirty="0">
                <a:latin typeface="Calibri" panose="020F0502020204030204" pitchFamily="34" charset="0"/>
                <a:cs typeface="Calibri" panose="020F0502020204030204" pitchFamily="34" charset="0"/>
              </a:rPr>
              <a:t>СТУДЕНТКИЊЕ</a:t>
            </a:r>
            <a:endParaRPr lang="en-US" sz="18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22899" y="2472146"/>
            <a:ext cx="184731" cy="2897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2072640" y="3151667"/>
            <a:ext cx="2692400" cy="3554819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Иако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постоји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уврежено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сх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ватање да вештији предавачи значе и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боље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образовањ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велики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број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предавача у високошколским установама је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прошао кратку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или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никакву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одговарајућу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педагошку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обуку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Стога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пројекат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има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циљ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одговори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ову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јасну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потребу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усавршавањем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СТЕМ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предавача у високошколским установама у смислу вештина за 21. век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5195942" y="3015822"/>
            <a:ext cx="2850778" cy="37548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Послодавци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све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чешће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указују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дипломци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из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СТЕМ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области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нису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спремни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посао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да су им потребне „меке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вештине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шири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спектар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не-когнитивних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би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носили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захтевима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дигиталне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транзиције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Пројекат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ће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посебно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фокусирати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овај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проблем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на потребе за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усавршавање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м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СТЕМ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студената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на пољу вештина за 21. век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кроз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приступ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привредним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екосистемима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заједнички пројекти са привредом)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усавршавање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4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наставника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/професора 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ВШ</a:t>
            </a:r>
            <a:r>
              <a:rPr lang="sr-Cyrl-RS" sz="1400" b="1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US" sz="14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1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8372831" y="3105231"/>
            <a:ext cx="3709395" cy="378565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Због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изазова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којима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суочавају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студенткиње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СТЕМ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области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тврдимо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би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неговање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вештина за 21. век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кроз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свеобухватну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обуку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подршку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а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које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фокусира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као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што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отпорност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имало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позитиван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ефекат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ретенцију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студент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киња у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системима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високошколског образовања (СТЕМ)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. </a:t>
            </a:r>
            <a:endParaRPr lang="sr-Cyrl-R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Предавачи у високошколским установама као и студенти мушког пола који имају вишу свест о важности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не-когнитивних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(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као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што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је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емпатија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)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имају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потенцијал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делују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као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механизам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подршке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студенткиње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утичу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ћи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тако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5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US" sz="15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500" b="1" dirty="0">
                <a:latin typeface="Calibri" panose="020F0502020204030204" pitchFamily="34" charset="0"/>
                <a:cs typeface="Calibri" panose="020F0502020204030204" pitchFamily="34" charset="0"/>
              </a:rPr>
              <a:t>њихову ретенцију у систему.</a:t>
            </a:r>
          </a:p>
          <a:p>
            <a:pPr algn="just"/>
            <a:endParaRPr lang="en-US" sz="15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80437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40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3B45A-0AE8-A3F7-5467-3C9FA0B14E5C}"/>
              </a:ext>
            </a:extLst>
          </p:cNvPr>
          <p:cNvSpPr txBox="1">
            <a:spLocks/>
          </p:cNvSpPr>
          <p:nvPr/>
        </p:nvSpPr>
        <p:spPr>
          <a:xfrm>
            <a:off x="1456442" y="293194"/>
            <a:ext cx="10447530" cy="946477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000" dirty="0" err="1"/>
              <a:t>Границе</a:t>
            </a:r>
            <a:r>
              <a:rPr lang="en-US" sz="2000" dirty="0"/>
              <a:t> </a:t>
            </a:r>
            <a:r>
              <a:rPr lang="en-US" sz="2000" dirty="0" err="1"/>
              <a:t>између</a:t>
            </a:r>
            <a:r>
              <a:rPr lang="en-US" sz="2000" dirty="0"/>
              <a:t> </a:t>
            </a:r>
            <a:r>
              <a:rPr lang="en-US" sz="2000" dirty="0" err="1"/>
              <a:t>послова</a:t>
            </a:r>
            <a:r>
              <a:rPr lang="en-US" sz="2000" dirty="0"/>
              <a:t>,</a:t>
            </a:r>
            <a:r>
              <a:rPr lang="sr-Cyrl-RS" sz="2000" dirty="0"/>
              <a:t> </a:t>
            </a:r>
            <a:r>
              <a:rPr lang="en-US" sz="2000" dirty="0" err="1"/>
              <a:t>организација</a:t>
            </a:r>
            <a:r>
              <a:rPr lang="en-US" sz="2000" dirty="0"/>
              <a:t> </a:t>
            </a:r>
            <a:r>
              <a:rPr lang="sr-Cyrl-RS" sz="2000" dirty="0"/>
              <a:t>и </a:t>
            </a:r>
            <a:r>
              <a:rPr lang="en-US" sz="2000" dirty="0" err="1"/>
              <a:t>животн</a:t>
            </a:r>
            <a:r>
              <a:rPr lang="sr-Cyrl-RS" sz="2000" dirty="0"/>
              <a:t>их</a:t>
            </a:r>
            <a:r>
              <a:rPr lang="en-US" sz="2000" dirty="0"/>
              <a:t> </a:t>
            </a:r>
            <a:r>
              <a:rPr lang="en-US" sz="2000" dirty="0" err="1"/>
              <a:t>улог</a:t>
            </a:r>
            <a:r>
              <a:rPr lang="sr-Cyrl-RS" sz="2000" dirty="0"/>
              <a:t>а</a:t>
            </a:r>
            <a:r>
              <a:rPr lang="en-US" sz="2000" dirty="0"/>
              <a:t> </a:t>
            </a:r>
            <a:r>
              <a:rPr lang="en-US" sz="2000" dirty="0" err="1"/>
              <a:t>постај</a:t>
            </a:r>
            <a:r>
              <a:rPr lang="sr-Cyrl-RS" sz="2000" dirty="0"/>
              <a:t>у</a:t>
            </a:r>
            <a:r>
              <a:rPr lang="en-US" sz="2000" dirty="0"/>
              <a:t> </a:t>
            </a:r>
            <a:r>
              <a:rPr lang="en-US" sz="2000" dirty="0" err="1"/>
              <a:t>замагљене</a:t>
            </a:r>
            <a:r>
              <a:rPr lang="en-US" sz="2000" dirty="0"/>
              <a:t> и </a:t>
            </a:r>
            <a:r>
              <a:rPr lang="en-US" sz="2000" dirty="0" err="1"/>
              <a:t>људи</a:t>
            </a:r>
            <a:r>
              <a:rPr lang="en-US" sz="2000" dirty="0"/>
              <a:t> </a:t>
            </a:r>
            <a:r>
              <a:rPr lang="en-US" sz="2000" dirty="0" err="1"/>
              <a:t>обично</a:t>
            </a:r>
            <a:r>
              <a:rPr lang="en-US" sz="2000" dirty="0"/>
              <a:t> </a:t>
            </a:r>
            <a:r>
              <a:rPr lang="sr-Cyrl-RS" sz="2000" dirty="0"/>
              <a:t>имају каријере </a:t>
            </a:r>
            <a:r>
              <a:rPr lang="en-US" sz="2000" dirty="0" err="1"/>
              <a:t>које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састоје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многих</a:t>
            </a:r>
            <a:r>
              <a:rPr lang="en-US" sz="2000" dirty="0"/>
              <a:t> </a:t>
            </a:r>
            <a:r>
              <a:rPr lang="en-US" sz="2000" dirty="0" err="1"/>
              <a:t>позиција</a:t>
            </a:r>
            <a:r>
              <a:rPr lang="en-US" sz="2000" dirty="0"/>
              <a:t> </a:t>
            </a:r>
            <a:r>
              <a:rPr lang="sr-Cyrl-RS" sz="2000" dirty="0"/>
              <a:t>у разним компанијама па</a:t>
            </a:r>
            <a:r>
              <a:rPr lang="en-US" sz="2000" dirty="0"/>
              <a:t> </a:t>
            </a:r>
            <a:r>
              <a:rPr lang="en-US" sz="2000" dirty="0" err="1"/>
              <a:t>чак</a:t>
            </a:r>
            <a:r>
              <a:rPr lang="en-US" sz="2000" dirty="0"/>
              <a:t> и</a:t>
            </a:r>
            <a:r>
              <a:rPr lang="sr-Cyrl-RS" sz="2000" dirty="0"/>
              <a:t> различитим</a:t>
            </a:r>
            <a:r>
              <a:rPr lang="en-US" sz="2000" dirty="0"/>
              <a:t> </a:t>
            </a:r>
            <a:r>
              <a:rPr lang="sr-Cyrl-RS" sz="2000" dirty="0"/>
              <a:t>привредним гранама</a:t>
            </a:r>
            <a:r>
              <a:rPr lang="en-US" sz="2000" dirty="0"/>
              <a:t>. У </a:t>
            </a:r>
            <a:r>
              <a:rPr lang="en-US" sz="2000" dirty="0" err="1"/>
              <a:t>овим</a:t>
            </a:r>
            <a:r>
              <a:rPr lang="en-US" sz="2000" dirty="0"/>
              <a:t> </a:t>
            </a:r>
            <a:r>
              <a:rPr lang="en-US" sz="2000" dirty="0" err="1"/>
              <a:t>условима</a:t>
            </a:r>
            <a:r>
              <a:rPr lang="en-US" sz="2000" dirty="0"/>
              <a:t>, </a:t>
            </a:r>
            <a:r>
              <a:rPr lang="en-US" sz="2000" dirty="0" err="1"/>
              <a:t>способност</a:t>
            </a:r>
            <a:r>
              <a:rPr lang="en-US" sz="2000" dirty="0"/>
              <a:t> </a:t>
            </a:r>
            <a:r>
              <a:rPr lang="en-US" sz="2000" dirty="0" err="1"/>
              <a:t>прилагођавања</a:t>
            </a:r>
            <a:r>
              <a:rPr lang="en-US" sz="2000" dirty="0"/>
              <a:t> </a:t>
            </a:r>
            <a:r>
              <a:rPr lang="en-US" sz="2000" dirty="0" err="1"/>
              <a:t>променљивим</a:t>
            </a:r>
            <a:r>
              <a:rPr lang="en-US" sz="2000" dirty="0"/>
              <a:t> </a:t>
            </a:r>
            <a:r>
              <a:rPr lang="en-US" sz="2000" dirty="0" err="1"/>
              <a:t>условима</a:t>
            </a:r>
            <a:r>
              <a:rPr lang="en-US" sz="2000" dirty="0"/>
              <a:t> и </a:t>
            </a:r>
            <a:r>
              <a:rPr lang="en-US" sz="2000" dirty="0" err="1"/>
              <a:t>учења</a:t>
            </a:r>
            <a:r>
              <a:rPr lang="en-US" sz="2000" dirty="0"/>
              <a:t> </a:t>
            </a:r>
            <a:r>
              <a:rPr lang="en-US" sz="2000" dirty="0" err="1"/>
              <a:t>нових</a:t>
            </a:r>
            <a:r>
              <a:rPr lang="en-US" sz="2000" dirty="0"/>
              <a:t> </a:t>
            </a:r>
            <a:r>
              <a:rPr lang="en-US" sz="2000" dirty="0" err="1"/>
              <a:t>ствари</a:t>
            </a:r>
            <a:r>
              <a:rPr lang="en-US" sz="2000" dirty="0"/>
              <a:t> </a:t>
            </a:r>
            <a:r>
              <a:rPr lang="en-US" sz="2000" dirty="0" err="1"/>
              <a:t>постала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једна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кључних</a:t>
            </a:r>
            <a:r>
              <a:rPr lang="en-US" sz="2000" dirty="0"/>
              <a:t> </a:t>
            </a:r>
            <a:r>
              <a:rPr lang="en-US" sz="2000" dirty="0" err="1"/>
              <a:t>компетенција</a:t>
            </a:r>
            <a:r>
              <a:rPr lang="en-US" sz="2000" dirty="0"/>
              <a:t> </a:t>
            </a:r>
            <a:r>
              <a:rPr lang="sr-Cyrl-RS" sz="2000" dirty="0"/>
              <a:t>на тржишту рада </a:t>
            </a:r>
            <a:r>
              <a:rPr lang="en-US" sz="2000" dirty="0"/>
              <a:t>(</a:t>
            </a:r>
            <a:r>
              <a:rPr lang="sr-Cyrl-RS" sz="2000" dirty="0"/>
              <a:t>Лисе</a:t>
            </a:r>
            <a:r>
              <a:rPr lang="en-US" sz="2000" dirty="0"/>
              <a:t>, 2019). </a:t>
            </a:r>
            <a:r>
              <a:rPr lang="en-US" sz="2000" dirty="0" err="1"/>
              <a:t>Ова</a:t>
            </a:r>
            <a:r>
              <a:rPr lang="en-US" sz="2000" dirty="0"/>
              <a:t> </a:t>
            </a:r>
            <a:r>
              <a:rPr lang="en-US" sz="2000" dirty="0" err="1"/>
              <a:t>радна</a:t>
            </a:r>
            <a:r>
              <a:rPr lang="en-US" sz="2000" dirty="0"/>
              <a:t> </a:t>
            </a:r>
            <a:r>
              <a:rPr lang="en-US" sz="2000" dirty="0" err="1"/>
              <a:t>окружења</a:t>
            </a:r>
            <a:r>
              <a:rPr lang="en-US" sz="2000" dirty="0"/>
              <a:t> </a:t>
            </a:r>
            <a:r>
              <a:rPr lang="en-US" sz="2000" dirty="0" err="1"/>
              <a:t>захтевају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радника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континуирано</a:t>
            </a:r>
            <a:r>
              <a:rPr lang="en-US" sz="2000" dirty="0"/>
              <a:t> </a:t>
            </a:r>
            <a:r>
              <a:rPr lang="en-US" sz="2000" dirty="0" err="1"/>
              <a:t>управљају</a:t>
            </a:r>
            <a:r>
              <a:rPr lang="en-US" sz="2000" dirty="0"/>
              <a:t> </a:t>
            </a:r>
            <a:r>
              <a:rPr lang="en-US" sz="2000" dirty="0" err="1"/>
              <a:t>променама</a:t>
            </a:r>
            <a:r>
              <a:rPr lang="en-US" sz="2000" dirty="0"/>
              <a:t> – </a:t>
            </a:r>
            <a:r>
              <a:rPr lang="sr-Cyrl-RS" sz="2000" dirty="0"/>
              <a:t>личним променама и променама </a:t>
            </a:r>
            <a:r>
              <a:rPr lang="en-US" sz="2000" dirty="0" err="1"/>
              <a:t>контекст</a:t>
            </a:r>
            <a:r>
              <a:rPr lang="sr-Cyrl-RS" sz="2000" dirty="0"/>
              <a:t>а</a:t>
            </a:r>
            <a:r>
              <a:rPr lang="en-US" sz="2000" dirty="0"/>
              <a:t> (</a:t>
            </a:r>
            <a:r>
              <a:rPr lang="en-US" sz="2000" dirty="0" err="1"/>
              <a:t>Фугате</a:t>
            </a:r>
            <a:r>
              <a:rPr lang="en-US" sz="2000" dirty="0"/>
              <a:t> </a:t>
            </a:r>
            <a:r>
              <a:rPr lang="sr-Cyrl-RS" sz="2000" dirty="0"/>
              <a:t>и други, </a:t>
            </a:r>
            <a:r>
              <a:rPr lang="en-US" sz="2000" dirty="0"/>
              <a:t>2004).</a:t>
            </a:r>
          </a:p>
          <a:p>
            <a:pPr algn="just">
              <a:lnSpc>
                <a:spcPts val="2440"/>
              </a:lnSpc>
            </a:pPr>
            <a:endParaRPr lang="en-US" sz="2000" dirty="0"/>
          </a:p>
          <a:p>
            <a:pPr algn="just">
              <a:lnSpc>
                <a:spcPts val="2440"/>
              </a:lnSpc>
            </a:pPr>
            <a:r>
              <a:rPr lang="en-US" sz="2000" dirty="0" err="1"/>
              <a:t>Као</a:t>
            </a:r>
            <a:r>
              <a:rPr lang="en-US" sz="2000" dirty="0"/>
              <a:t> </a:t>
            </a:r>
            <a:r>
              <a:rPr lang="en-US" sz="2000" dirty="0" err="1"/>
              <a:t>што</a:t>
            </a:r>
            <a:r>
              <a:rPr lang="en-US" sz="2000" dirty="0"/>
              <a:t> </a:t>
            </a:r>
            <a:r>
              <a:rPr lang="en-US" sz="2000" dirty="0" err="1"/>
              <a:t>је</a:t>
            </a:r>
            <a:r>
              <a:rPr lang="en-US" sz="2000" dirty="0"/>
              <a:t> </a:t>
            </a:r>
            <a:r>
              <a:rPr lang="en-US" sz="2000" dirty="0" err="1"/>
              <a:t>Харви</a:t>
            </a:r>
            <a:r>
              <a:rPr lang="en-US" sz="2000" dirty="0"/>
              <a:t> </a:t>
            </a:r>
            <a:r>
              <a:rPr lang="en-US" sz="2000" dirty="0" err="1"/>
              <a:t>формулисао</a:t>
            </a:r>
            <a:r>
              <a:rPr lang="en-US" sz="2000" dirty="0"/>
              <a:t> 2005. </a:t>
            </a:r>
            <a:r>
              <a:rPr lang="en-US" sz="2000" dirty="0" err="1"/>
              <a:t>године</a:t>
            </a:r>
            <a:r>
              <a:rPr lang="en-US" sz="2000" dirty="0"/>
              <a:t>, </a:t>
            </a:r>
            <a:r>
              <a:rPr lang="en-US" sz="2000" dirty="0" err="1"/>
              <a:t>послодавци</a:t>
            </a:r>
            <a:r>
              <a:rPr lang="en-US" sz="2000" dirty="0"/>
              <a:t> </a:t>
            </a:r>
            <a:r>
              <a:rPr lang="en-US" sz="2000" dirty="0" err="1"/>
              <a:t>траже</a:t>
            </a:r>
            <a:r>
              <a:rPr lang="en-US" sz="2000" dirty="0"/>
              <a:t> </a:t>
            </a:r>
            <a:r>
              <a:rPr lang="sr-Cyrl-RS" sz="2000" dirty="0"/>
              <a:t>кандидате</a:t>
            </a:r>
            <a:r>
              <a:rPr lang="en-US" sz="2000" dirty="0"/>
              <a:t>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ће</a:t>
            </a:r>
            <a:r>
              <a:rPr lang="en-US" sz="2000" dirty="0"/>
              <a:t> </a:t>
            </a:r>
            <a:r>
              <a:rPr lang="en-US" sz="2000" dirty="0" err="1"/>
              <a:t>бити</a:t>
            </a:r>
            <a:r>
              <a:rPr lang="en-US" sz="2000" dirty="0"/>
              <a:t> </a:t>
            </a:r>
            <a:r>
              <a:rPr lang="en-US" sz="2000" dirty="0" err="1"/>
              <a:t>ефикасни</a:t>
            </a:r>
            <a:r>
              <a:rPr lang="en-US" sz="2000" dirty="0"/>
              <a:t> у </a:t>
            </a:r>
            <a:r>
              <a:rPr lang="en-US" sz="2000" dirty="0" err="1"/>
              <a:t>свету</a:t>
            </a:r>
            <a:r>
              <a:rPr lang="en-US" sz="2000" dirty="0"/>
              <a:t>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мења</a:t>
            </a:r>
            <a:r>
              <a:rPr lang="en-US" sz="2000" dirty="0"/>
              <a:t>. </a:t>
            </a:r>
            <a:r>
              <a:rPr lang="en-US" sz="2000" dirty="0" err="1"/>
              <a:t>Они</a:t>
            </a:r>
            <a:r>
              <a:rPr lang="en-US" sz="2000" dirty="0"/>
              <a:t> </a:t>
            </a:r>
            <a:r>
              <a:rPr lang="en-US" sz="2000" dirty="0" err="1"/>
              <a:t>желе</a:t>
            </a:r>
            <a:r>
              <a:rPr lang="en-US" sz="2000" dirty="0"/>
              <a:t> </a:t>
            </a:r>
            <a:r>
              <a:rPr lang="en-US" sz="2000" dirty="0" err="1"/>
              <a:t>интелигентне</a:t>
            </a:r>
            <a:r>
              <a:rPr lang="en-US" sz="2000" dirty="0"/>
              <a:t>, </a:t>
            </a:r>
            <a:r>
              <a:rPr lang="en-US" sz="2000" dirty="0" err="1"/>
              <a:t>флексибилне</a:t>
            </a:r>
            <a:r>
              <a:rPr lang="en-US" sz="2000" dirty="0"/>
              <a:t>, </a:t>
            </a:r>
            <a:r>
              <a:rPr lang="en-US" sz="2000" dirty="0" err="1"/>
              <a:t>прилагодљиве</a:t>
            </a:r>
            <a:r>
              <a:rPr lang="en-US" sz="2000" dirty="0"/>
              <a:t> </a:t>
            </a:r>
            <a:r>
              <a:rPr lang="en-US" sz="2000" dirty="0" err="1"/>
              <a:t>запослене</a:t>
            </a:r>
            <a:r>
              <a:rPr lang="en-US" sz="2000" dirty="0"/>
              <a:t>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брзо</a:t>
            </a:r>
            <a:r>
              <a:rPr lang="en-US" sz="2000" dirty="0"/>
              <a:t> </a:t>
            </a:r>
            <a:r>
              <a:rPr lang="en-US" sz="2000" dirty="0" err="1"/>
              <a:t>уче</a:t>
            </a:r>
            <a:r>
              <a:rPr lang="en-US" sz="2000" dirty="0"/>
              <a:t> и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могу</a:t>
            </a:r>
            <a:r>
              <a:rPr lang="en-US" sz="2000" dirty="0"/>
              <a:t> </a:t>
            </a:r>
            <a:r>
              <a:rPr lang="en-US" sz="2000" dirty="0" err="1"/>
              <a:t>истовремено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раде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низу</a:t>
            </a:r>
            <a:r>
              <a:rPr lang="en-US" sz="2000" dirty="0"/>
              <a:t> </a:t>
            </a:r>
            <a:r>
              <a:rPr lang="en-US" sz="2000" dirty="0" err="1"/>
              <a:t>задатака</a:t>
            </a:r>
            <a:r>
              <a:rPr lang="en-US" sz="2000" dirty="0"/>
              <a:t>. </a:t>
            </a:r>
            <a:r>
              <a:rPr lang="en-US" sz="2000" dirty="0" err="1"/>
              <a:t>Потребни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им</a:t>
            </a:r>
            <a:r>
              <a:rPr lang="en-US" sz="2000" dirty="0"/>
              <a:t> </a:t>
            </a:r>
            <a:r>
              <a:rPr lang="en-US" sz="2000" dirty="0" err="1"/>
              <a:t>људи</a:t>
            </a:r>
            <a:r>
              <a:rPr lang="en-US" sz="2000" dirty="0"/>
              <a:t>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могу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носе</a:t>
            </a:r>
            <a:r>
              <a:rPr lang="en-US" sz="2000" dirty="0"/>
              <a:t> </a:t>
            </a:r>
            <a:r>
              <a:rPr lang="en-US" sz="2000" dirty="0" err="1"/>
              <a:t>са</a:t>
            </a:r>
            <a:r>
              <a:rPr lang="en-US" sz="2000" dirty="0"/>
              <a:t> </a:t>
            </a:r>
            <a:r>
              <a:rPr lang="en-US" sz="2000" dirty="0" err="1"/>
              <a:t>променама</a:t>
            </a:r>
            <a:r>
              <a:rPr lang="en-US" sz="2000" dirty="0"/>
              <a:t> и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напредују</a:t>
            </a:r>
            <a:r>
              <a:rPr lang="en-US" sz="2000" dirty="0"/>
              <a:t> у </a:t>
            </a:r>
            <a:r>
              <a:rPr lang="en-US" sz="2000" dirty="0" err="1"/>
              <a:t>томе</a:t>
            </a:r>
            <a:r>
              <a:rPr lang="en-US" sz="2000" dirty="0"/>
              <a:t>. </a:t>
            </a:r>
            <a:r>
              <a:rPr lang="sr-Cyrl-RS" sz="2000" dirty="0"/>
              <a:t>М</a:t>
            </a:r>
            <a:r>
              <a:rPr lang="en-US" sz="2000" dirty="0" err="1"/>
              <a:t>ного</a:t>
            </a:r>
            <a:r>
              <a:rPr lang="en-US" sz="2000" dirty="0"/>
              <a:t> </a:t>
            </a:r>
            <a:r>
              <a:rPr lang="en-US" sz="2000" dirty="0" err="1"/>
              <a:t>већа</a:t>
            </a:r>
            <a:r>
              <a:rPr lang="sr-Cyrl-RS" sz="2000" dirty="0"/>
              <a:t> је</a:t>
            </a:r>
            <a:r>
              <a:rPr lang="en-US" sz="2000" dirty="0"/>
              <a:t> </a:t>
            </a:r>
            <a:r>
              <a:rPr lang="en-US" sz="2000" dirty="0" err="1"/>
              <a:t>вероватноћа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ће</a:t>
            </a:r>
            <a:r>
              <a:rPr lang="en-US" sz="2000" dirty="0"/>
              <a:t> </a:t>
            </a:r>
            <a:r>
              <a:rPr lang="sr-Cyrl-RS" sz="2000" dirty="0"/>
              <a:t>свршени студенти </a:t>
            </a:r>
            <a:r>
              <a:rPr lang="en-US" sz="2000" dirty="0" err="1"/>
              <a:t>испунити</a:t>
            </a:r>
            <a:r>
              <a:rPr lang="en-US" sz="2000" dirty="0"/>
              <a:t> </a:t>
            </a:r>
            <a:r>
              <a:rPr lang="en-US" sz="2000" dirty="0" err="1"/>
              <a:t>ове</a:t>
            </a:r>
            <a:r>
              <a:rPr lang="en-US" sz="2000" dirty="0"/>
              <a:t> </a:t>
            </a:r>
            <a:r>
              <a:rPr lang="en-US" sz="2000" dirty="0" err="1"/>
              <a:t>критеријуме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оних</a:t>
            </a:r>
            <a:r>
              <a:rPr lang="en-US" sz="2000" dirty="0"/>
              <a:t>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немају</a:t>
            </a:r>
            <a:r>
              <a:rPr lang="en-US" sz="2000" dirty="0"/>
              <a:t> </a:t>
            </a:r>
            <a:r>
              <a:rPr lang="en-US" sz="2000" dirty="0" err="1"/>
              <a:t>диплому</a:t>
            </a:r>
            <a:r>
              <a:rPr lang="en-US" sz="2000" dirty="0"/>
              <a:t>. </a:t>
            </a:r>
            <a:r>
              <a:rPr lang="en-US" sz="2000" dirty="0" err="1"/>
              <a:t>Послодавцима</a:t>
            </a:r>
            <a:r>
              <a:rPr lang="en-US" sz="2000" dirty="0"/>
              <a:t> </a:t>
            </a:r>
            <a:r>
              <a:rPr lang="en-US" sz="2000" dirty="0" err="1"/>
              <a:t>нису</a:t>
            </a:r>
            <a:r>
              <a:rPr lang="en-US" sz="2000" dirty="0"/>
              <a:t> </a:t>
            </a:r>
            <a:r>
              <a:rPr lang="en-US" sz="2000" dirty="0" err="1"/>
              <a:t>потребни</a:t>
            </a:r>
            <a:r>
              <a:rPr lang="en-US" sz="2000" dirty="0"/>
              <a:t> </a:t>
            </a:r>
            <a:r>
              <a:rPr lang="en-US" sz="2000" dirty="0" err="1"/>
              <a:t>људи</a:t>
            </a:r>
            <a:r>
              <a:rPr lang="sr-Cyrl-RS" sz="2000" dirty="0"/>
              <a:t> глуви за</a:t>
            </a:r>
            <a:r>
              <a:rPr lang="en-US" sz="2000" dirty="0"/>
              <a:t> </a:t>
            </a:r>
            <a:r>
              <a:rPr lang="en-US" sz="2000" dirty="0" err="1"/>
              <a:t>нове</a:t>
            </a:r>
            <a:r>
              <a:rPr lang="en-US" sz="2000" dirty="0"/>
              <a:t> </a:t>
            </a:r>
            <a:r>
              <a:rPr lang="en-US" sz="2000" dirty="0" err="1"/>
              <a:t>приступе</a:t>
            </a:r>
            <a:r>
              <a:rPr lang="en-US" sz="2000" dirty="0"/>
              <a:t> </a:t>
            </a:r>
            <a:r>
              <a:rPr lang="en-US" sz="2000" dirty="0" err="1"/>
              <a:t>или</a:t>
            </a:r>
            <a:r>
              <a:rPr lang="en-US" sz="2000" dirty="0"/>
              <a:t>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споро</a:t>
            </a:r>
            <a:r>
              <a:rPr lang="en-US" sz="2000" dirty="0"/>
              <a:t> </a:t>
            </a:r>
            <a:r>
              <a:rPr lang="en-US" sz="2000" dirty="0" err="1"/>
              <a:t>реагују</a:t>
            </a:r>
            <a:r>
              <a:rPr lang="en-US" sz="2000" dirty="0"/>
              <a:t>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сигнале</a:t>
            </a:r>
            <a:r>
              <a:rPr lang="en-US" sz="2000" dirty="0"/>
              <a:t> (</a:t>
            </a:r>
            <a:r>
              <a:rPr lang="en-US" sz="2000" dirty="0" err="1"/>
              <a:t>Харви</a:t>
            </a:r>
            <a:r>
              <a:rPr lang="en-US" sz="2000" dirty="0"/>
              <a:t>, 2005). </a:t>
            </a:r>
            <a:endParaRPr lang="sr-Cyrl-RS" sz="2000" dirty="0"/>
          </a:p>
          <a:p>
            <a:pPr algn="just">
              <a:lnSpc>
                <a:spcPts val="2440"/>
              </a:lnSpc>
            </a:pPr>
            <a:endParaRPr lang="sr-Cyrl-RS" sz="2000" dirty="0"/>
          </a:p>
          <a:p>
            <a:pPr algn="just">
              <a:lnSpc>
                <a:spcPts val="2440"/>
              </a:lnSpc>
            </a:pPr>
            <a:r>
              <a:rPr lang="en-US" sz="2000" dirty="0" err="1"/>
              <a:t>Томлинсон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такође</a:t>
            </a:r>
            <a:r>
              <a:rPr lang="en-US" sz="2000" dirty="0"/>
              <a:t> </a:t>
            </a:r>
            <a:r>
              <a:rPr lang="en-US" sz="2000" dirty="0" err="1"/>
              <a:t>слаже</a:t>
            </a:r>
            <a:r>
              <a:rPr lang="en-US" sz="2000" dirty="0"/>
              <a:t> (2012),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ако</a:t>
            </a:r>
            <a:r>
              <a:rPr lang="en-US" sz="2000" dirty="0"/>
              <a:t> </a:t>
            </a:r>
            <a:r>
              <a:rPr lang="en-US" sz="2000" dirty="0" err="1"/>
              <a:t>појединци</a:t>
            </a:r>
            <a:r>
              <a:rPr lang="en-US" sz="2000" dirty="0"/>
              <a:t> </a:t>
            </a:r>
            <a:r>
              <a:rPr lang="en-US" sz="2000" dirty="0" err="1"/>
              <a:t>могу</a:t>
            </a:r>
            <a:r>
              <a:rPr lang="sr-Cyrl-RS" sz="2000" dirty="0"/>
              <a:t> да капитализују своје образовање </a:t>
            </a:r>
            <a:r>
              <a:rPr lang="en-US" sz="2000" dirty="0"/>
              <a:t>и </a:t>
            </a:r>
            <a:r>
              <a:rPr lang="en-US" sz="2000" dirty="0" err="1"/>
              <a:t>обук</a:t>
            </a:r>
            <a:r>
              <a:rPr lang="sr-Cyrl-RS" sz="2000" dirty="0"/>
              <a:t>у</a:t>
            </a:r>
            <a:r>
              <a:rPr lang="en-US" sz="2000" dirty="0"/>
              <a:t> и </a:t>
            </a:r>
            <a:r>
              <a:rPr lang="en-US" sz="2000" dirty="0" err="1"/>
              <a:t>усвој</a:t>
            </a:r>
            <a:r>
              <a:rPr lang="sr-Cyrl-RS" sz="2000" dirty="0"/>
              <a:t>е</a:t>
            </a:r>
            <a:r>
              <a:rPr lang="en-US" sz="2000" dirty="0"/>
              <a:t> </a:t>
            </a:r>
            <a:r>
              <a:rPr lang="en-US" sz="2000" dirty="0" err="1"/>
              <a:t>релативно</a:t>
            </a:r>
            <a:r>
              <a:rPr lang="en-US" sz="2000" dirty="0"/>
              <a:t> </a:t>
            </a:r>
            <a:r>
              <a:rPr lang="en-US" sz="2000" dirty="0" err="1"/>
              <a:t>флексибилне</a:t>
            </a:r>
            <a:r>
              <a:rPr lang="en-US" sz="2000" dirty="0"/>
              <a:t> и </a:t>
            </a:r>
            <a:r>
              <a:rPr lang="en-US" sz="2000" dirty="0" err="1"/>
              <a:t>проактивне</a:t>
            </a:r>
            <a:r>
              <a:rPr lang="en-US" sz="2000" dirty="0"/>
              <a:t> </a:t>
            </a:r>
            <a:r>
              <a:rPr lang="en-US" sz="2000" dirty="0" err="1"/>
              <a:t>приступе</a:t>
            </a:r>
            <a:r>
              <a:rPr lang="en-US" sz="2000" dirty="0"/>
              <a:t> </a:t>
            </a:r>
            <a:r>
              <a:rPr lang="en-US" sz="2000" dirty="0" err="1"/>
              <a:t>свом</a:t>
            </a:r>
            <a:r>
              <a:rPr lang="en-US" sz="2000" dirty="0"/>
              <a:t> </a:t>
            </a:r>
            <a:r>
              <a:rPr lang="en-US" sz="2000" dirty="0" err="1"/>
              <a:t>радном</a:t>
            </a:r>
            <a:r>
              <a:rPr lang="en-US" sz="2000" dirty="0"/>
              <a:t> </a:t>
            </a:r>
            <a:r>
              <a:rPr lang="en-US" sz="2000" dirty="0" err="1"/>
              <a:t>животу</a:t>
            </a:r>
            <a:r>
              <a:rPr lang="en-US" sz="2000" dirty="0"/>
              <a:t>, </a:t>
            </a:r>
            <a:r>
              <a:rPr lang="en-US" sz="2000" dirty="0" err="1"/>
              <a:t>тада</a:t>
            </a:r>
            <a:r>
              <a:rPr lang="en-US" sz="2000" dirty="0"/>
              <a:t> </a:t>
            </a:r>
            <a:r>
              <a:rPr lang="en-US" sz="2000" dirty="0" err="1"/>
              <a:t>ће</a:t>
            </a:r>
            <a:r>
              <a:rPr lang="en-US" sz="2000" dirty="0"/>
              <a:t> </a:t>
            </a:r>
            <a:r>
              <a:rPr lang="sr-Cyrl-RS" sz="2000" dirty="0"/>
              <a:t>имати шта и да добију назад од тржишта рада</a:t>
            </a:r>
            <a:r>
              <a:rPr lang="en-US" sz="2000" dirty="0"/>
              <a:t>. </a:t>
            </a:r>
            <a:r>
              <a:rPr lang="en-US" sz="2000" dirty="0" err="1"/>
              <a:t>Запослени</a:t>
            </a:r>
            <a:r>
              <a:rPr lang="en-US" sz="2000" dirty="0"/>
              <a:t>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вољни</a:t>
            </a:r>
            <a:r>
              <a:rPr lang="en-US" sz="2000" dirty="0"/>
              <a:t> </a:t>
            </a:r>
            <a:r>
              <a:rPr lang="en-US" sz="2000" dirty="0" err="1"/>
              <a:t>да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прилагоде</a:t>
            </a:r>
            <a:r>
              <a:rPr lang="en-US" sz="2000" dirty="0"/>
              <a:t> </a:t>
            </a:r>
            <a:r>
              <a:rPr lang="en-US" sz="2000" dirty="0" err="1"/>
              <a:t>различитим</a:t>
            </a:r>
            <a:r>
              <a:rPr lang="en-US" sz="2000" dirty="0"/>
              <a:t> </a:t>
            </a:r>
            <a:r>
              <a:rPr lang="en-US" sz="2000" dirty="0" err="1"/>
              <a:t>врстама</a:t>
            </a:r>
            <a:r>
              <a:rPr lang="en-US" sz="2000" dirty="0"/>
              <a:t> </a:t>
            </a:r>
            <a:r>
              <a:rPr lang="en-US" sz="2000" dirty="0" err="1"/>
              <a:t>промена</a:t>
            </a:r>
            <a:r>
              <a:rPr lang="en-US" sz="2000" dirty="0"/>
              <a:t> </a:t>
            </a:r>
            <a:r>
              <a:rPr lang="en-US" sz="2000" dirty="0" err="1"/>
              <a:t>такође</a:t>
            </a:r>
            <a:r>
              <a:rPr lang="en-US" sz="2000" dirty="0"/>
              <a:t> </a:t>
            </a:r>
            <a:r>
              <a:rPr lang="en-US" sz="2000" dirty="0" err="1"/>
              <a:t>ће</a:t>
            </a:r>
            <a:r>
              <a:rPr lang="en-US" sz="2000" dirty="0"/>
              <a:t> </a:t>
            </a:r>
            <a:r>
              <a:rPr lang="sr-Cyrl-RS" sz="2000" dirty="0"/>
              <a:t>имати</a:t>
            </a:r>
            <a:r>
              <a:rPr lang="en-US" sz="2000" dirty="0"/>
              <a:t> </a:t>
            </a:r>
            <a:r>
              <a:rPr lang="en-US" sz="2000" dirty="0" err="1"/>
              <a:t>шири</a:t>
            </a:r>
            <a:r>
              <a:rPr lang="en-US" sz="2000" dirty="0"/>
              <a:t> </a:t>
            </a:r>
            <a:r>
              <a:rPr lang="en-US" sz="2000" dirty="0" err="1"/>
              <a:t>спектар</a:t>
            </a:r>
            <a:r>
              <a:rPr lang="en-US" sz="2000" dirty="0"/>
              <a:t> </a:t>
            </a:r>
            <a:r>
              <a:rPr lang="en-US" sz="2000" dirty="0" err="1"/>
              <a:t>могућности</a:t>
            </a:r>
            <a:r>
              <a:rPr lang="en-US" sz="2000" dirty="0"/>
              <a:t>, </a:t>
            </a:r>
            <a:r>
              <a:rPr lang="en-US" sz="2000" dirty="0" err="1"/>
              <a:t>на</a:t>
            </a:r>
            <a:r>
              <a:rPr lang="en-US" sz="2000" dirty="0"/>
              <a:t> </a:t>
            </a:r>
            <a:r>
              <a:rPr lang="en-US" sz="2000" dirty="0" err="1"/>
              <a:t>пример</a:t>
            </a:r>
            <a:r>
              <a:rPr lang="en-US" sz="2000" dirty="0"/>
              <a:t>, </a:t>
            </a:r>
            <a:r>
              <a:rPr lang="en-US" sz="2000" dirty="0" err="1"/>
              <a:t>послове</a:t>
            </a:r>
            <a:r>
              <a:rPr lang="en-US" sz="2000" dirty="0"/>
              <a:t>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захтевају</a:t>
            </a:r>
            <a:r>
              <a:rPr lang="en-US" sz="2000" dirty="0"/>
              <a:t> </a:t>
            </a:r>
            <a:r>
              <a:rPr lang="en-US" sz="2000" dirty="0" err="1"/>
              <a:t>стицање</a:t>
            </a:r>
            <a:r>
              <a:rPr lang="en-US" sz="2000" dirty="0"/>
              <a:t> </a:t>
            </a:r>
            <a:r>
              <a:rPr lang="en-US" sz="2000" dirty="0" err="1"/>
              <a:t>додатних</a:t>
            </a:r>
            <a:r>
              <a:rPr lang="en-US" sz="2000" dirty="0"/>
              <a:t> </a:t>
            </a:r>
            <a:r>
              <a:rPr lang="en-US" sz="2000" dirty="0" err="1"/>
              <a:t>вештина</a:t>
            </a:r>
            <a:r>
              <a:rPr lang="en-US" sz="2000" dirty="0"/>
              <a:t> (</a:t>
            </a:r>
            <a:r>
              <a:rPr lang="en-US" sz="2000" dirty="0" err="1"/>
              <a:t>Витекинд</a:t>
            </a:r>
            <a:r>
              <a:rPr lang="en-US" sz="2000" dirty="0"/>
              <a:t> </a:t>
            </a:r>
            <a:r>
              <a:rPr lang="sr-Cyrl-RS" sz="2000" dirty="0"/>
              <a:t>и други, </a:t>
            </a:r>
            <a:r>
              <a:rPr lang="en-US" sz="2000" dirty="0"/>
              <a:t>2010).</a:t>
            </a:r>
          </a:p>
        </p:txBody>
      </p:sp>
    </p:spTree>
    <p:extLst>
      <p:ext uri="{BB962C8B-B14F-4D97-AF65-F5344CB8AC3E}">
        <p14:creationId xmlns:p14="http://schemas.microsoft.com/office/powerpoint/2010/main" val="428227026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41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5696919" cy="3731669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r>
              <a:rPr lang="en-US" sz="2200" b="1" dirty="0"/>
              <a:t>Повезане вештине: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Креативно</a:t>
            </a:r>
            <a:r>
              <a:rPr lang="en-US" sz="2200" dirty="0"/>
              <a:t> </a:t>
            </a:r>
            <a:r>
              <a:rPr lang="en-US" sz="2200" dirty="0" err="1"/>
              <a:t>мишљење</a:t>
            </a:r>
            <a:r>
              <a:rPr lang="en-US" sz="2200" dirty="0"/>
              <a:t>, </a:t>
            </a:r>
            <a:r>
              <a:rPr lang="en-US" sz="2200" dirty="0" err="1"/>
              <a:t>креативност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Радозналост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Истраживачко</a:t>
            </a:r>
            <a:r>
              <a:rPr lang="en-US" sz="2200" dirty="0"/>
              <a:t> </a:t>
            </a:r>
            <a:r>
              <a:rPr lang="en-US" sz="2200" dirty="0" err="1"/>
              <a:t>размишљање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Иновација</a:t>
            </a:r>
            <a:r>
              <a:rPr lang="en-US" sz="2200" dirty="0"/>
              <a:t>, </a:t>
            </a:r>
            <a:r>
              <a:rPr lang="en-US" sz="2200" dirty="0" err="1"/>
              <a:t>инвентивно</a:t>
            </a:r>
            <a:r>
              <a:rPr lang="en-US" sz="2200" dirty="0"/>
              <a:t> </a:t>
            </a:r>
            <a:r>
              <a:rPr lang="en-US" sz="2200" dirty="0" err="1"/>
              <a:t>размишљање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Отворен</a:t>
            </a:r>
            <a:r>
              <a:rPr lang="en-US" sz="2200" dirty="0"/>
              <a:t> </a:t>
            </a:r>
            <a:r>
              <a:rPr lang="en-US" sz="2200" dirty="0" err="1"/>
              <a:t>начин</a:t>
            </a:r>
            <a:r>
              <a:rPr lang="en-US" sz="2200" dirty="0"/>
              <a:t> </a:t>
            </a:r>
            <a:r>
              <a:rPr lang="en-US" sz="2200" dirty="0" err="1"/>
              <a:t>размишљања</a:t>
            </a:r>
            <a:r>
              <a:rPr lang="en-US" sz="2200" dirty="0"/>
              <a:t>, </a:t>
            </a:r>
            <a:r>
              <a:rPr lang="en-US" sz="2200" dirty="0" err="1"/>
              <a:t>интелектуална</a:t>
            </a:r>
            <a:r>
              <a:rPr lang="en-US" sz="2200" dirty="0"/>
              <a:t> </a:t>
            </a:r>
            <a:r>
              <a:rPr lang="en-US" sz="2200" dirty="0" err="1"/>
              <a:t>отвореност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Оригиналност</a:t>
            </a:r>
            <a:r>
              <a:rPr lang="en-US" sz="2200" dirty="0"/>
              <a:t> и </a:t>
            </a:r>
            <a:r>
              <a:rPr lang="en-US" sz="2200" dirty="0" err="1"/>
              <a:t>иницијатива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Уочавање</a:t>
            </a:r>
            <a:r>
              <a:rPr lang="en-US" sz="2200" dirty="0"/>
              <a:t> </a:t>
            </a:r>
            <a:r>
              <a:rPr lang="en-US" sz="2200" dirty="0" err="1"/>
              <a:t>прилика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Вредновање</a:t>
            </a:r>
            <a:r>
              <a:rPr lang="en-US" sz="2200" dirty="0"/>
              <a:t> </a:t>
            </a:r>
            <a:r>
              <a:rPr lang="en-US" sz="2200" dirty="0" err="1"/>
              <a:t>идеја</a:t>
            </a: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643158"/>
            <a:ext cx="11595170" cy="1254964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r>
              <a:rPr lang="en-US" dirty="0" err="1">
                <a:solidFill>
                  <a:schemeClr val="bg1"/>
                </a:solidFill>
              </a:rPr>
              <a:t>Креативност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радозналост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отворен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начин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размишљања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уочавање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r-Cyrl-RS" dirty="0">
                <a:solidFill>
                  <a:schemeClr val="bg1"/>
                </a:solidFill>
              </a:rPr>
              <a:t>прилика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09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669C35DA-C760-2287-D473-5DED9CCECF4B}"/>
              </a:ext>
            </a:extLst>
          </p:cNvPr>
          <p:cNvGrpSpPr/>
          <p:nvPr/>
        </p:nvGrpSpPr>
        <p:grpSpPr>
          <a:xfrm>
            <a:off x="9225258" y="3429000"/>
            <a:ext cx="1961536" cy="2276481"/>
            <a:chOff x="8360213" y="3458151"/>
            <a:chExt cx="853935" cy="991043"/>
          </a:xfrm>
          <a:solidFill>
            <a:srgbClr val="1C1442"/>
          </a:solidFill>
        </p:grpSpPr>
        <p:grpSp>
          <p:nvGrpSpPr>
            <p:cNvPr id="3" name="Graphic 2">
              <a:extLst>
                <a:ext uri="{FF2B5EF4-FFF2-40B4-BE49-F238E27FC236}">
                  <a16:creationId xmlns:a16="http://schemas.microsoft.com/office/drawing/2014/main" id="{1D244375-683D-8AA9-841C-A6E5F963D924}"/>
                </a:ext>
              </a:extLst>
            </p:cNvPr>
            <p:cNvGrpSpPr/>
            <p:nvPr userDrawn="1"/>
          </p:nvGrpSpPr>
          <p:grpSpPr>
            <a:xfrm>
              <a:off x="8599192" y="3595917"/>
              <a:ext cx="375982" cy="204367"/>
              <a:chOff x="2642504" y="3763150"/>
              <a:chExt cx="375982" cy="204367"/>
            </a:xfrm>
            <a:grpFill/>
          </p:grpSpPr>
          <p:sp>
            <p:nvSpPr>
              <p:cNvPr id="20" name="Freeform 19">
                <a:extLst>
                  <a:ext uri="{FF2B5EF4-FFF2-40B4-BE49-F238E27FC236}">
                    <a16:creationId xmlns:a16="http://schemas.microsoft.com/office/drawing/2014/main" id="{85911744-A2A2-70B1-2156-05E882843BE7}"/>
                  </a:ext>
                </a:extLst>
              </p:cNvPr>
              <p:cNvSpPr/>
              <p:nvPr/>
            </p:nvSpPr>
            <p:spPr>
              <a:xfrm>
                <a:off x="2813454" y="3763150"/>
                <a:ext cx="205031" cy="204367"/>
              </a:xfrm>
              <a:custGeom>
                <a:avLst/>
                <a:gdLst>
                  <a:gd name="connsiteX0" fmla="*/ 204168 w 205031"/>
                  <a:gd name="connsiteY0" fmla="*/ 204367 h 204367"/>
                  <a:gd name="connsiteX1" fmla="*/ 384 w 205031"/>
                  <a:gd name="connsiteY1" fmla="*/ 204367 h 204367"/>
                  <a:gd name="connsiteX2" fmla="*/ 0 w 205031"/>
                  <a:gd name="connsiteY2" fmla="*/ 193999 h 204367"/>
                  <a:gd name="connsiteX3" fmla="*/ 0 w 205031"/>
                  <a:gd name="connsiteY3" fmla="*/ 90707 h 204367"/>
                  <a:gd name="connsiteX4" fmla="*/ 90187 w 205031"/>
                  <a:gd name="connsiteY4" fmla="*/ 85 h 204367"/>
                  <a:gd name="connsiteX5" fmla="*/ 138159 w 205031"/>
                  <a:gd name="connsiteY5" fmla="*/ 2389 h 204367"/>
                  <a:gd name="connsiteX6" fmla="*/ 204552 w 205031"/>
                  <a:gd name="connsiteY6" fmla="*/ 82259 h 204367"/>
                  <a:gd name="connsiteX7" fmla="*/ 204936 w 205031"/>
                  <a:gd name="connsiteY7" fmla="*/ 199375 h 204367"/>
                  <a:gd name="connsiteX8" fmla="*/ 204168 w 205031"/>
                  <a:gd name="connsiteY8" fmla="*/ 204367 h 20436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05031" h="204367">
                    <a:moveTo>
                      <a:pt x="204168" y="204367"/>
                    </a:moveTo>
                    <a:cubicBezTo>
                      <a:pt x="135856" y="204367"/>
                      <a:pt x="68696" y="204367"/>
                      <a:pt x="384" y="204367"/>
                    </a:cubicBezTo>
                    <a:cubicBezTo>
                      <a:pt x="384" y="200527"/>
                      <a:pt x="0" y="197071"/>
                      <a:pt x="0" y="193999"/>
                    </a:cubicBezTo>
                    <a:cubicBezTo>
                      <a:pt x="0" y="159440"/>
                      <a:pt x="0" y="124882"/>
                      <a:pt x="0" y="90707"/>
                    </a:cubicBezTo>
                    <a:cubicBezTo>
                      <a:pt x="0" y="36564"/>
                      <a:pt x="36075" y="85"/>
                      <a:pt x="90187" y="85"/>
                    </a:cubicBezTo>
                    <a:cubicBezTo>
                      <a:pt x="106306" y="85"/>
                      <a:pt x="122808" y="-683"/>
                      <a:pt x="138159" y="2389"/>
                    </a:cubicBezTo>
                    <a:cubicBezTo>
                      <a:pt x="176153" y="9301"/>
                      <a:pt x="204168" y="43476"/>
                      <a:pt x="204552" y="82259"/>
                    </a:cubicBezTo>
                    <a:cubicBezTo>
                      <a:pt x="205320" y="121426"/>
                      <a:pt x="204936" y="160208"/>
                      <a:pt x="204936" y="199375"/>
                    </a:cubicBezTo>
                    <a:cubicBezTo>
                      <a:pt x="204936" y="200527"/>
                      <a:pt x="204552" y="202063"/>
                      <a:pt x="204168" y="204367"/>
                    </a:cubicBezTo>
                    <a:close/>
                  </a:path>
                </a:pathLst>
              </a:custGeom>
              <a:solidFill>
                <a:srgbClr val="60A9DD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/>
              </a:p>
            </p:txBody>
          </p:sp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7C5400F4-5CC6-E340-7D1C-D1B7DE15184E}"/>
                  </a:ext>
                </a:extLst>
              </p:cNvPr>
              <p:cNvSpPr/>
              <p:nvPr/>
            </p:nvSpPr>
            <p:spPr>
              <a:xfrm>
                <a:off x="2642504" y="3763235"/>
                <a:ext cx="161142" cy="204281"/>
              </a:xfrm>
              <a:custGeom>
                <a:avLst/>
                <a:gdLst>
                  <a:gd name="connsiteX0" fmla="*/ 137178 w 161142"/>
                  <a:gd name="connsiteY0" fmla="*/ 204282 h 204281"/>
                  <a:gd name="connsiteX1" fmla="*/ 938 w 161142"/>
                  <a:gd name="connsiteY1" fmla="*/ 204282 h 204281"/>
                  <a:gd name="connsiteX2" fmla="*/ 171 w 161142"/>
                  <a:gd name="connsiteY2" fmla="*/ 196602 h 204281"/>
                  <a:gd name="connsiteX3" fmla="*/ 171 w 161142"/>
                  <a:gd name="connsiteY3" fmla="*/ 86397 h 204281"/>
                  <a:gd name="connsiteX4" fmla="*/ 85753 w 161142"/>
                  <a:gd name="connsiteY4" fmla="*/ 0 h 204281"/>
                  <a:gd name="connsiteX5" fmla="*/ 137946 w 161142"/>
                  <a:gd name="connsiteY5" fmla="*/ 2304 h 204281"/>
                  <a:gd name="connsiteX6" fmla="*/ 160972 w 161142"/>
                  <a:gd name="connsiteY6" fmla="*/ 9984 h 204281"/>
                  <a:gd name="connsiteX7" fmla="*/ 160972 w 161142"/>
                  <a:gd name="connsiteY7" fmla="*/ 13440 h 204281"/>
                  <a:gd name="connsiteX8" fmla="*/ 137178 w 161142"/>
                  <a:gd name="connsiteY8" fmla="*/ 99069 h 204281"/>
                  <a:gd name="connsiteX9" fmla="*/ 137562 w 161142"/>
                  <a:gd name="connsiteY9" fmla="*/ 193146 h 204281"/>
                  <a:gd name="connsiteX10" fmla="*/ 137178 w 161142"/>
                  <a:gd name="connsiteY10" fmla="*/ 204282 h 2042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61142" h="204281">
                    <a:moveTo>
                      <a:pt x="137178" y="204282"/>
                    </a:moveTo>
                    <a:cubicBezTo>
                      <a:pt x="91125" y="204282"/>
                      <a:pt x="46224" y="204282"/>
                      <a:pt x="938" y="204282"/>
                    </a:cubicBezTo>
                    <a:cubicBezTo>
                      <a:pt x="554" y="201210"/>
                      <a:pt x="171" y="198906"/>
                      <a:pt x="171" y="196602"/>
                    </a:cubicBezTo>
                    <a:cubicBezTo>
                      <a:pt x="171" y="159739"/>
                      <a:pt x="-213" y="122876"/>
                      <a:pt x="171" y="86397"/>
                    </a:cubicBezTo>
                    <a:cubicBezTo>
                      <a:pt x="554" y="37631"/>
                      <a:pt x="37013" y="768"/>
                      <a:pt x="85753" y="0"/>
                    </a:cubicBezTo>
                    <a:cubicBezTo>
                      <a:pt x="103022" y="0"/>
                      <a:pt x="120676" y="384"/>
                      <a:pt x="137946" y="2304"/>
                    </a:cubicBezTo>
                    <a:cubicBezTo>
                      <a:pt x="146005" y="3072"/>
                      <a:pt x="153681" y="7296"/>
                      <a:pt x="160972" y="9984"/>
                    </a:cubicBezTo>
                    <a:cubicBezTo>
                      <a:pt x="160972" y="12288"/>
                      <a:pt x="161356" y="13056"/>
                      <a:pt x="160972" y="13440"/>
                    </a:cubicBezTo>
                    <a:cubicBezTo>
                      <a:pt x="142167" y="39167"/>
                      <a:pt x="136027" y="67966"/>
                      <a:pt x="137178" y="99069"/>
                    </a:cubicBezTo>
                    <a:cubicBezTo>
                      <a:pt x="137946" y="130172"/>
                      <a:pt x="137562" y="161659"/>
                      <a:pt x="137562" y="193146"/>
                    </a:cubicBezTo>
                    <a:cubicBezTo>
                      <a:pt x="137178" y="195834"/>
                      <a:pt x="137178" y="199674"/>
                      <a:pt x="137178" y="204282"/>
                    </a:cubicBezTo>
                    <a:close/>
                  </a:path>
                </a:pathLst>
              </a:custGeom>
              <a:solidFill>
                <a:srgbClr val="60A9DD"/>
              </a:solidFill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/>
              </a:p>
            </p:txBody>
          </p:sp>
        </p:grpSp>
        <p:grpSp>
          <p:nvGrpSpPr>
            <p:cNvPr id="5" name="Graphic 2">
              <a:extLst>
                <a:ext uri="{FF2B5EF4-FFF2-40B4-BE49-F238E27FC236}">
                  <a16:creationId xmlns:a16="http://schemas.microsoft.com/office/drawing/2014/main" id="{7B5B2DC7-0B0B-2786-AA8A-8918EA71BA3B}"/>
                </a:ext>
              </a:extLst>
            </p:cNvPr>
            <p:cNvGrpSpPr/>
            <p:nvPr userDrawn="1"/>
          </p:nvGrpSpPr>
          <p:grpSpPr>
            <a:xfrm>
              <a:off x="8360213" y="3458151"/>
              <a:ext cx="853935" cy="991043"/>
              <a:chOff x="2403525" y="3625384"/>
              <a:chExt cx="853935" cy="991043"/>
            </a:xfrm>
            <a:grpFill/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5917C6FE-D478-3C8D-34A5-7EFE85D755B5}"/>
                  </a:ext>
                </a:extLst>
              </p:cNvPr>
              <p:cNvSpPr/>
              <p:nvPr/>
            </p:nvSpPr>
            <p:spPr>
              <a:xfrm>
                <a:off x="2403525" y="3625384"/>
                <a:ext cx="853935" cy="991043"/>
              </a:xfrm>
              <a:custGeom>
                <a:avLst/>
                <a:gdLst>
                  <a:gd name="connsiteX0" fmla="*/ 521608 w 853935"/>
                  <a:gd name="connsiteY0" fmla="*/ 0 h 991043"/>
                  <a:gd name="connsiteX1" fmla="*/ 526980 w 853935"/>
                  <a:gd name="connsiteY1" fmla="*/ 1920 h 991043"/>
                  <a:gd name="connsiteX2" fmla="*/ 571498 w 853935"/>
                  <a:gd name="connsiteY2" fmla="*/ 102909 h 991043"/>
                  <a:gd name="connsiteX3" fmla="*/ 568044 w 853935"/>
                  <a:gd name="connsiteY3" fmla="*/ 108669 h 991043"/>
                  <a:gd name="connsiteX4" fmla="*/ 573801 w 853935"/>
                  <a:gd name="connsiteY4" fmla="*/ 111741 h 991043"/>
                  <a:gd name="connsiteX5" fmla="*/ 649021 w 853935"/>
                  <a:gd name="connsiteY5" fmla="*/ 223481 h 991043"/>
                  <a:gd name="connsiteX6" fmla="*/ 649021 w 853935"/>
                  <a:gd name="connsiteY6" fmla="*/ 289143 h 991043"/>
                  <a:gd name="connsiteX7" fmla="*/ 711192 w 853935"/>
                  <a:gd name="connsiteY7" fmla="*/ 304119 h 991043"/>
                  <a:gd name="connsiteX8" fmla="*/ 761851 w 853935"/>
                  <a:gd name="connsiteY8" fmla="*/ 324854 h 991043"/>
                  <a:gd name="connsiteX9" fmla="*/ 785645 w 853935"/>
                  <a:gd name="connsiteY9" fmla="*/ 366709 h 991043"/>
                  <a:gd name="connsiteX10" fmla="*/ 785645 w 853935"/>
                  <a:gd name="connsiteY10" fmla="*/ 455794 h 991043"/>
                  <a:gd name="connsiteX11" fmla="*/ 790634 w 853935"/>
                  <a:gd name="connsiteY11" fmla="*/ 465010 h 991043"/>
                  <a:gd name="connsiteX12" fmla="*/ 851654 w 853935"/>
                  <a:gd name="connsiteY12" fmla="*/ 542575 h 991043"/>
                  <a:gd name="connsiteX13" fmla="*/ 827476 w 853935"/>
                  <a:gd name="connsiteY13" fmla="*/ 637804 h 991043"/>
                  <a:gd name="connsiteX14" fmla="*/ 790250 w 853935"/>
                  <a:gd name="connsiteY14" fmla="*/ 662764 h 991043"/>
                  <a:gd name="connsiteX15" fmla="*/ 782575 w 853935"/>
                  <a:gd name="connsiteY15" fmla="*/ 673131 h 991043"/>
                  <a:gd name="connsiteX16" fmla="*/ 499349 w 853935"/>
                  <a:gd name="connsiteY16" fmla="*/ 983778 h 991043"/>
                  <a:gd name="connsiteX17" fmla="*/ 77196 w 853935"/>
                  <a:gd name="connsiteY17" fmla="*/ 711530 h 991043"/>
                  <a:gd name="connsiteX18" fmla="*/ 70288 w 853935"/>
                  <a:gd name="connsiteY18" fmla="*/ 671596 h 991043"/>
                  <a:gd name="connsiteX19" fmla="*/ 64915 w 853935"/>
                  <a:gd name="connsiteY19" fmla="*/ 664300 h 991043"/>
                  <a:gd name="connsiteX20" fmla="*/ 57 w 853935"/>
                  <a:gd name="connsiteY20" fmla="*/ 562159 h 991043"/>
                  <a:gd name="connsiteX21" fmla="*/ 41505 w 853935"/>
                  <a:gd name="connsiteY21" fmla="*/ 476529 h 991043"/>
                  <a:gd name="connsiteX22" fmla="*/ 60310 w 853935"/>
                  <a:gd name="connsiteY22" fmla="*/ 466930 h 991043"/>
                  <a:gd name="connsiteX23" fmla="*/ 68369 w 853935"/>
                  <a:gd name="connsiteY23" fmla="*/ 454258 h 991043"/>
                  <a:gd name="connsiteX24" fmla="*/ 67985 w 853935"/>
                  <a:gd name="connsiteY24" fmla="*/ 364405 h 991043"/>
                  <a:gd name="connsiteX25" fmla="*/ 87942 w 853935"/>
                  <a:gd name="connsiteY25" fmla="*/ 327542 h 991043"/>
                  <a:gd name="connsiteX26" fmla="*/ 163162 w 853935"/>
                  <a:gd name="connsiteY26" fmla="*/ 298743 h 991043"/>
                  <a:gd name="connsiteX27" fmla="*/ 204226 w 853935"/>
                  <a:gd name="connsiteY27" fmla="*/ 290295 h 991043"/>
                  <a:gd name="connsiteX28" fmla="*/ 204226 w 853935"/>
                  <a:gd name="connsiteY28" fmla="*/ 278391 h 991043"/>
                  <a:gd name="connsiteX29" fmla="*/ 206528 w 853935"/>
                  <a:gd name="connsiteY29" fmla="*/ 203130 h 991043"/>
                  <a:gd name="connsiteX30" fmla="*/ 278294 w 853935"/>
                  <a:gd name="connsiteY30" fmla="*/ 112893 h 991043"/>
                  <a:gd name="connsiteX31" fmla="*/ 282899 w 853935"/>
                  <a:gd name="connsiteY31" fmla="*/ 110973 h 991043"/>
                  <a:gd name="connsiteX32" fmla="*/ 272921 w 853935"/>
                  <a:gd name="connsiteY32" fmla="*/ 73726 h 991043"/>
                  <a:gd name="connsiteX33" fmla="*/ 323580 w 853935"/>
                  <a:gd name="connsiteY33" fmla="*/ 3072 h 991043"/>
                  <a:gd name="connsiteX34" fmla="*/ 328952 w 853935"/>
                  <a:gd name="connsiteY34" fmla="*/ 1152 h 991043"/>
                  <a:gd name="connsiteX35" fmla="*/ 352363 w 853935"/>
                  <a:gd name="connsiteY35" fmla="*/ 1152 h 991043"/>
                  <a:gd name="connsiteX36" fmla="*/ 357736 w 853935"/>
                  <a:gd name="connsiteY36" fmla="*/ 3072 h 991043"/>
                  <a:gd name="connsiteX37" fmla="*/ 408394 w 853935"/>
                  <a:gd name="connsiteY37" fmla="*/ 72574 h 991043"/>
                  <a:gd name="connsiteX38" fmla="*/ 398800 w 853935"/>
                  <a:gd name="connsiteY38" fmla="*/ 110589 h 991043"/>
                  <a:gd name="connsiteX39" fmla="*/ 422977 w 853935"/>
                  <a:gd name="connsiteY39" fmla="*/ 122876 h 991043"/>
                  <a:gd name="connsiteX40" fmla="*/ 429885 w 853935"/>
                  <a:gd name="connsiteY40" fmla="*/ 122876 h 991043"/>
                  <a:gd name="connsiteX41" fmla="*/ 455982 w 853935"/>
                  <a:gd name="connsiteY41" fmla="*/ 109437 h 991043"/>
                  <a:gd name="connsiteX42" fmla="*/ 451760 w 853935"/>
                  <a:gd name="connsiteY42" fmla="*/ 101373 h 991043"/>
                  <a:gd name="connsiteX43" fmla="*/ 481311 w 853935"/>
                  <a:gd name="connsiteY43" fmla="*/ 9216 h 991043"/>
                  <a:gd name="connsiteX44" fmla="*/ 503954 w 853935"/>
                  <a:gd name="connsiteY44" fmla="*/ 1152 h 991043"/>
                  <a:gd name="connsiteX45" fmla="*/ 521608 w 853935"/>
                  <a:gd name="connsiteY45" fmla="*/ 0 h 991043"/>
                  <a:gd name="connsiteX46" fmla="*/ 751489 w 853935"/>
                  <a:gd name="connsiteY46" fmla="*/ 401268 h 991043"/>
                  <a:gd name="connsiteX47" fmla="*/ 748035 w 853935"/>
                  <a:gd name="connsiteY47" fmla="*/ 401652 h 991043"/>
                  <a:gd name="connsiteX48" fmla="*/ 637891 w 853935"/>
                  <a:gd name="connsiteY48" fmla="*/ 430067 h 991043"/>
                  <a:gd name="connsiteX49" fmla="*/ 383065 w 853935"/>
                  <a:gd name="connsiteY49" fmla="*/ 443890 h 991043"/>
                  <a:gd name="connsiteX50" fmla="*/ 165080 w 853935"/>
                  <a:gd name="connsiteY50" fmla="*/ 420467 h 991043"/>
                  <a:gd name="connsiteX51" fmla="*/ 102909 w 853935"/>
                  <a:gd name="connsiteY51" fmla="*/ 402420 h 991043"/>
                  <a:gd name="connsiteX52" fmla="*/ 102525 w 853935"/>
                  <a:gd name="connsiteY52" fmla="*/ 410099 h 991043"/>
                  <a:gd name="connsiteX53" fmla="*/ 102909 w 853935"/>
                  <a:gd name="connsiteY53" fmla="*/ 629741 h 991043"/>
                  <a:gd name="connsiteX54" fmla="*/ 111736 w 853935"/>
                  <a:gd name="connsiteY54" fmla="*/ 708458 h 991043"/>
                  <a:gd name="connsiteX55" fmla="*/ 496662 w 853935"/>
                  <a:gd name="connsiteY55" fmla="*/ 949987 h 991043"/>
                  <a:gd name="connsiteX56" fmla="*/ 751873 w 853935"/>
                  <a:gd name="connsiteY56" fmla="*/ 628973 h 991043"/>
                  <a:gd name="connsiteX57" fmla="*/ 751873 w 853935"/>
                  <a:gd name="connsiteY57" fmla="*/ 411251 h 991043"/>
                  <a:gd name="connsiteX58" fmla="*/ 751489 w 853935"/>
                  <a:gd name="connsiteY58" fmla="*/ 401268 h 991043"/>
                  <a:gd name="connsiteX59" fmla="*/ 614097 w 853935"/>
                  <a:gd name="connsiteY59" fmla="*/ 342134 h 991043"/>
                  <a:gd name="connsiteX60" fmla="*/ 614865 w 853935"/>
                  <a:gd name="connsiteY60" fmla="*/ 336758 h 991043"/>
                  <a:gd name="connsiteX61" fmla="*/ 614481 w 853935"/>
                  <a:gd name="connsiteY61" fmla="*/ 219641 h 991043"/>
                  <a:gd name="connsiteX62" fmla="*/ 548088 w 853935"/>
                  <a:gd name="connsiteY62" fmla="*/ 139772 h 991043"/>
                  <a:gd name="connsiteX63" fmla="*/ 500116 w 853935"/>
                  <a:gd name="connsiteY63" fmla="*/ 137468 h 991043"/>
                  <a:gd name="connsiteX64" fmla="*/ 409929 w 853935"/>
                  <a:gd name="connsiteY64" fmla="*/ 228089 h 991043"/>
                  <a:gd name="connsiteX65" fmla="*/ 409929 w 853935"/>
                  <a:gd name="connsiteY65" fmla="*/ 331382 h 991043"/>
                  <a:gd name="connsiteX66" fmla="*/ 410313 w 853935"/>
                  <a:gd name="connsiteY66" fmla="*/ 341750 h 991043"/>
                  <a:gd name="connsiteX67" fmla="*/ 614097 w 853935"/>
                  <a:gd name="connsiteY67" fmla="*/ 342134 h 991043"/>
                  <a:gd name="connsiteX68" fmla="*/ 376157 w 853935"/>
                  <a:gd name="connsiteY68" fmla="*/ 342134 h 991043"/>
                  <a:gd name="connsiteX69" fmla="*/ 376157 w 853935"/>
                  <a:gd name="connsiteY69" fmla="*/ 330614 h 991043"/>
                  <a:gd name="connsiteX70" fmla="*/ 375773 w 853935"/>
                  <a:gd name="connsiteY70" fmla="*/ 236537 h 991043"/>
                  <a:gd name="connsiteX71" fmla="*/ 399567 w 853935"/>
                  <a:gd name="connsiteY71" fmla="*/ 150907 h 991043"/>
                  <a:gd name="connsiteX72" fmla="*/ 399567 w 853935"/>
                  <a:gd name="connsiteY72" fmla="*/ 147452 h 991043"/>
                  <a:gd name="connsiteX73" fmla="*/ 376541 w 853935"/>
                  <a:gd name="connsiteY73" fmla="*/ 139772 h 991043"/>
                  <a:gd name="connsiteX74" fmla="*/ 324347 w 853935"/>
                  <a:gd name="connsiteY74" fmla="*/ 137468 h 991043"/>
                  <a:gd name="connsiteX75" fmla="*/ 238765 w 853935"/>
                  <a:gd name="connsiteY75" fmla="*/ 223865 h 991043"/>
                  <a:gd name="connsiteX76" fmla="*/ 238765 w 853935"/>
                  <a:gd name="connsiteY76" fmla="*/ 334070 h 991043"/>
                  <a:gd name="connsiteX77" fmla="*/ 239533 w 853935"/>
                  <a:gd name="connsiteY77" fmla="*/ 341750 h 991043"/>
                  <a:gd name="connsiteX78" fmla="*/ 376157 w 853935"/>
                  <a:gd name="connsiteY78" fmla="*/ 342134 h 991043"/>
                  <a:gd name="connsiteX79" fmla="*/ 204993 w 853935"/>
                  <a:gd name="connsiteY79" fmla="*/ 325238 h 991043"/>
                  <a:gd name="connsiteX80" fmla="*/ 190793 w 853935"/>
                  <a:gd name="connsiteY80" fmla="*/ 327926 h 991043"/>
                  <a:gd name="connsiteX81" fmla="*/ 118644 w 853935"/>
                  <a:gd name="connsiteY81" fmla="*/ 349429 h 991043"/>
                  <a:gd name="connsiteX82" fmla="*/ 99839 w 853935"/>
                  <a:gd name="connsiteY82" fmla="*/ 360949 h 991043"/>
                  <a:gd name="connsiteX83" fmla="*/ 119795 w 853935"/>
                  <a:gd name="connsiteY83" fmla="*/ 372085 h 991043"/>
                  <a:gd name="connsiteX84" fmla="*/ 189642 w 853935"/>
                  <a:gd name="connsiteY84" fmla="*/ 391284 h 991043"/>
                  <a:gd name="connsiteX85" fmla="*/ 371168 w 853935"/>
                  <a:gd name="connsiteY85" fmla="*/ 409715 h 991043"/>
                  <a:gd name="connsiteX86" fmla="*/ 653626 w 853935"/>
                  <a:gd name="connsiteY86" fmla="*/ 392820 h 991043"/>
                  <a:gd name="connsiteX87" fmla="*/ 732684 w 853935"/>
                  <a:gd name="connsiteY87" fmla="*/ 371317 h 991043"/>
                  <a:gd name="connsiteX88" fmla="*/ 752256 w 853935"/>
                  <a:gd name="connsiteY88" fmla="*/ 359797 h 991043"/>
                  <a:gd name="connsiteX89" fmla="*/ 649021 w 853935"/>
                  <a:gd name="connsiteY89" fmla="*/ 325622 h 991043"/>
                  <a:gd name="connsiteX90" fmla="*/ 649021 w 853935"/>
                  <a:gd name="connsiteY90" fmla="*/ 356341 h 991043"/>
                  <a:gd name="connsiteX91" fmla="*/ 629448 w 853935"/>
                  <a:gd name="connsiteY91" fmla="*/ 375925 h 991043"/>
                  <a:gd name="connsiteX92" fmla="*/ 224950 w 853935"/>
                  <a:gd name="connsiteY92" fmla="*/ 375925 h 991043"/>
                  <a:gd name="connsiteX93" fmla="*/ 204993 w 853935"/>
                  <a:gd name="connsiteY93" fmla="*/ 355573 h 991043"/>
                  <a:gd name="connsiteX94" fmla="*/ 204993 w 853935"/>
                  <a:gd name="connsiteY94" fmla="*/ 325238 h 991043"/>
                  <a:gd name="connsiteX95" fmla="*/ 341233 w 853935"/>
                  <a:gd name="connsiteY95" fmla="*/ 102909 h 991043"/>
                  <a:gd name="connsiteX96" fmla="*/ 375773 w 853935"/>
                  <a:gd name="connsiteY96" fmla="*/ 68734 h 991043"/>
                  <a:gd name="connsiteX97" fmla="*/ 342001 w 853935"/>
                  <a:gd name="connsiteY97" fmla="*/ 34943 h 991043"/>
                  <a:gd name="connsiteX98" fmla="*/ 307461 w 853935"/>
                  <a:gd name="connsiteY98" fmla="*/ 69118 h 991043"/>
                  <a:gd name="connsiteX99" fmla="*/ 341233 w 853935"/>
                  <a:gd name="connsiteY99" fmla="*/ 102909 h 991043"/>
                  <a:gd name="connsiteX100" fmla="*/ 512013 w 853935"/>
                  <a:gd name="connsiteY100" fmla="*/ 102909 h 991043"/>
                  <a:gd name="connsiteX101" fmla="*/ 546553 w 853935"/>
                  <a:gd name="connsiteY101" fmla="*/ 68734 h 991043"/>
                  <a:gd name="connsiteX102" fmla="*/ 512781 w 853935"/>
                  <a:gd name="connsiteY102" fmla="*/ 34943 h 991043"/>
                  <a:gd name="connsiteX103" fmla="*/ 478241 w 853935"/>
                  <a:gd name="connsiteY103" fmla="*/ 69118 h 991043"/>
                  <a:gd name="connsiteX104" fmla="*/ 512013 w 853935"/>
                  <a:gd name="connsiteY104" fmla="*/ 102909 h 991043"/>
                  <a:gd name="connsiteX105" fmla="*/ 786412 w 853935"/>
                  <a:gd name="connsiteY105" fmla="*/ 500721 h 991043"/>
                  <a:gd name="connsiteX106" fmla="*/ 786412 w 853935"/>
                  <a:gd name="connsiteY106" fmla="*/ 627053 h 991043"/>
                  <a:gd name="connsiteX107" fmla="*/ 820184 w 853935"/>
                  <a:gd name="connsiteY107" fmla="*/ 571375 h 991043"/>
                  <a:gd name="connsiteX108" fmla="*/ 786412 w 853935"/>
                  <a:gd name="connsiteY108" fmla="*/ 500721 h 991043"/>
                  <a:gd name="connsiteX109" fmla="*/ 68753 w 853935"/>
                  <a:gd name="connsiteY109" fmla="*/ 499953 h 991043"/>
                  <a:gd name="connsiteX110" fmla="*/ 34597 w 853935"/>
                  <a:gd name="connsiteY110" fmla="*/ 571759 h 991043"/>
                  <a:gd name="connsiteX111" fmla="*/ 68753 w 853935"/>
                  <a:gd name="connsiteY111" fmla="*/ 628205 h 991043"/>
                  <a:gd name="connsiteX112" fmla="*/ 68753 w 853935"/>
                  <a:gd name="connsiteY112" fmla="*/ 618989 h 991043"/>
                  <a:gd name="connsiteX113" fmla="*/ 68753 w 853935"/>
                  <a:gd name="connsiteY113" fmla="*/ 499953 h 99104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</a:cxnLst>
                <a:rect l="l" t="t" r="r" b="b"/>
                <a:pathLst>
                  <a:path w="853935" h="991043">
                    <a:moveTo>
                      <a:pt x="521608" y="0"/>
                    </a:moveTo>
                    <a:cubicBezTo>
                      <a:pt x="523526" y="768"/>
                      <a:pt x="525061" y="1536"/>
                      <a:pt x="526980" y="1920"/>
                    </a:cubicBezTo>
                    <a:cubicBezTo>
                      <a:pt x="572650" y="12672"/>
                      <a:pt x="594525" y="62206"/>
                      <a:pt x="571498" y="102909"/>
                    </a:cubicBezTo>
                    <a:cubicBezTo>
                      <a:pt x="570731" y="104445"/>
                      <a:pt x="569579" y="106365"/>
                      <a:pt x="568044" y="108669"/>
                    </a:cubicBezTo>
                    <a:cubicBezTo>
                      <a:pt x="570347" y="109821"/>
                      <a:pt x="571882" y="110973"/>
                      <a:pt x="573801" y="111741"/>
                    </a:cubicBezTo>
                    <a:cubicBezTo>
                      <a:pt x="622540" y="133244"/>
                      <a:pt x="647102" y="170875"/>
                      <a:pt x="649021" y="223481"/>
                    </a:cubicBezTo>
                    <a:cubicBezTo>
                      <a:pt x="649788" y="245369"/>
                      <a:pt x="649021" y="267256"/>
                      <a:pt x="649021" y="289143"/>
                    </a:cubicBezTo>
                    <a:cubicBezTo>
                      <a:pt x="670129" y="294135"/>
                      <a:pt x="691236" y="297975"/>
                      <a:pt x="711192" y="304119"/>
                    </a:cubicBezTo>
                    <a:cubicBezTo>
                      <a:pt x="728462" y="309495"/>
                      <a:pt x="745732" y="316790"/>
                      <a:pt x="761851" y="324854"/>
                    </a:cubicBezTo>
                    <a:cubicBezTo>
                      <a:pt x="778353" y="333302"/>
                      <a:pt x="786412" y="347125"/>
                      <a:pt x="785645" y="366709"/>
                    </a:cubicBezTo>
                    <a:cubicBezTo>
                      <a:pt x="784493" y="396276"/>
                      <a:pt x="785261" y="426227"/>
                      <a:pt x="785645" y="455794"/>
                    </a:cubicBezTo>
                    <a:cubicBezTo>
                      <a:pt x="785645" y="458866"/>
                      <a:pt x="788331" y="463858"/>
                      <a:pt x="790634" y="465010"/>
                    </a:cubicBezTo>
                    <a:cubicBezTo>
                      <a:pt x="826325" y="478833"/>
                      <a:pt x="844746" y="506481"/>
                      <a:pt x="851654" y="542575"/>
                    </a:cubicBezTo>
                    <a:cubicBezTo>
                      <a:pt x="858178" y="577518"/>
                      <a:pt x="850886" y="609773"/>
                      <a:pt x="827476" y="637804"/>
                    </a:cubicBezTo>
                    <a:cubicBezTo>
                      <a:pt x="817498" y="649708"/>
                      <a:pt x="805217" y="658540"/>
                      <a:pt x="790250" y="662764"/>
                    </a:cubicBezTo>
                    <a:cubicBezTo>
                      <a:pt x="784493" y="664300"/>
                      <a:pt x="782958" y="667756"/>
                      <a:pt x="782575" y="673131"/>
                    </a:cubicBezTo>
                    <a:cubicBezTo>
                      <a:pt x="767224" y="824807"/>
                      <a:pt x="650172" y="953059"/>
                      <a:pt x="499349" y="983778"/>
                    </a:cubicBezTo>
                    <a:cubicBezTo>
                      <a:pt x="307077" y="1022561"/>
                      <a:pt x="120563" y="902372"/>
                      <a:pt x="77196" y="711530"/>
                    </a:cubicBezTo>
                    <a:cubicBezTo>
                      <a:pt x="74126" y="698475"/>
                      <a:pt x="72974" y="684651"/>
                      <a:pt x="70288" y="671596"/>
                    </a:cubicBezTo>
                    <a:cubicBezTo>
                      <a:pt x="69904" y="668908"/>
                      <a:pt x="67218" y="664684"/>
                      <a:pt x="64915" y="664300"/>
                    </a:cubicBezTo>
                    <a:cubicBezTo>
                      <a:pt x="28073" y="653548"/>
                      <a:pt x="-1478" y="612461"/>
                      <a:pt x="57" y="562159"/>
                    </a:cubicBezTo>
                    <a:cubicBezTo>
                      <a:pt x="825" y="527600"/>
                      <a:pt x="13106" y="498033"/>
                      <a:pt x="41505" y="476529"/>
                    </a:cubicBezTo>
                    <a:cubicBezTo>
                      <a:pt x="47261" y="472306"/>
                      <a:pt x="53402" y="468466"/>
                      <a:pt x="60310" y="466930"/>
                    </a:cubicBezTo>
                    <a:cubicBezTo>
                      <a:pt x="67602" y="465010"/>
                      <a:pt x="68369" y="460786"/>
                      <a:pt x="68369" y="454258"/>
                    </a:cubicBezTo>
                    <a:cubicBezTo>
                      <a:pt x="67985" y="424307"/>
                      <a:pt x="68753" y="394356"/>
                      <a:pt x="67985" y="364405"/>
                    </a:cubicBezTo>
                    <a:cubicBezTo>
                      <a:pt x="67602" y="347509"/>
                      <a:pt x="74893" y="335990"/>
                      <a:pt x="87942" y="327542"/>
                    </a:cubicBezTo>
                    <a:cubicBezTo>
                      <a:pt x="110968" y="312182"/>
                      <a:pt x="137065" y="305271"/>
                      <a:pt x="163162" y="298743"/>
                    </a:cubicBezTo>
                    <a:cubicBezTo>
                      <a:pt x="176210" y="295671"/>
                      <a:pt x="189642" y="293367"/>
                      <a:pt x="204226" y="290295"/>
                    </a:cubicBezTo>
                    <a:cubicBezTo>
                      <a:pt x="204226" y="286455"/>
                      <a:pt x="204226" y="282231"/>
                      <a:pt x="204226" y="278391"/>
                    </a:cubicBezTo>
                    <a:cubicBezTo>
                      <a:pt x="204609" y="253432"/>
                      <a:pt x="202690" y="227705"/>
                      <a:pt x="206528" y="203130"/>
                    </a:cubicBezTo>
                    <a:cubicBezTo>
                      <a:pt x="213052" y="160123"/>
                      <a:pt x="238382" y="130172"/>
                      <a:pt x="278294" y="112893"/>
                    </a:cubicBezTo>
                    <a:cubicBezTo>
                      <a:pt x="280213" y="112125"/>
                      <a:pt x="282516" y="110973"/>
                      <a:pt x="282899" y="110973"/>
                    </a:cubicBezTo>
                    <a:cubicBezTo>
                      <a:pt x="279445" y="98301"/>
                      <a:pt x="274073" y="86013"/>
                      <a:pt x="272921" y="73726"/>
                    </a:cubicBezTo>
                    <a:cubicBezTo>
                      <a:pt x="270235" y="39935"/>
                      <a:pt x="290959" y="11904"/>
                      <a:pt x="323580" y="3072"/>
                    </a:cubicBezTo>
                    <a:cubicBezTo>
                      <a:pt x="325498" y="2688"/>
                      <a:pt x="327034" y="1536"/>
                      <a:pt x="328952" y="1152"/>
                    </a:cubicBezTo>
                    <a:cubicBezTo>
                      <a:pt x="336628" y="1152"/>
                      <a:pt x="344303" y="1152"/>
                      <a:pt x="352363" y="1152"/>
                    </a:cubicBezTo>
                    <a:cubicBezTo>
                      <a:pt x="353898" y="1920"/>
                      <a:pt x="355817" y="2688"/>
                      <a:pt x="357736" y="3072"/>
                    </a:cubicBezTo>
                    <a:cubicBezTo>
                      <a:pt x="389973" y="11904"/>
                      <a:pt x="410696" y="39551"/>
                      <a:pt x="408394" y="72574"/>
                    </a:cubicBezTo>
                    <a:cubicBezTo>
                      <a:pt x="407626" y="85245"/>
                      <a:pt x="402253" y="97533"/>
                      <a:pt x="398800" y="110589"/>
                    </a:cubicBezTo>
                    <a:cubicBezTo>
                      <a:pt x="405707" y="114429"/>
                      <a:pt x="414151" y="119036"/>
                      <a:pt x="422977" y="122876"/>
                    </a:cubicBezTo>
                    <a:cubicBezTo>
                      <a:pt x="424896" y="123644"/>
                      <a:pt x="427966" y="124028"/>
                      <a:pt x="429885" y="122876"/>
                    </a:cubicBezTo>
                    <a:cubicBezTo>
                      <a:pt x="438328" y="118652"/>
                      <a:pt x="446771" y="114045"/>
                      <a:pt x="455982" y="109437"/>
                    </a:cubicBezTo>
                    <a:cubicBezTo>
                      <a:pt x="454447" y="106749"/>
                      <a:pt x="452912" y="104061"/>
                      <a:pt x="451760" y="101373"/>
                    </a:cubicBezTo>
                    <a:cubicBezTo>
                      <a:pt x="434107" y="67582"/>
                      <a:pt x="447155" y="25727"/>
                      <a:pt x="481311" y="9216"/>
                    </a:cubicBezTo>
                    <a:cubicBezTo>
                      <a:pt x="488219" y="5760"/>
                      <a:pt x="496278" y="3840"/>
                      <a:pt x="503954" y="1152"/>
                    </a:cubicBezTo>
                    <a:cubicBezTo>
                      <a:pt x="510094" y="0"/>
                      <a:pt x="515851" y="0"/>
                      <a:pt x="521608" y="0"/>
                    </a:cubicBezTo>
                    <a:close/>
                    <a:moveTo>
                      <a:pt x="751489" y="401268"/>
                    </a:moveTo>
                    <a:cubicBezTo>
                      <a:pt x="749954" y="401268"/>
                      <a:pt x="748802" y="401268"/>
                      <a:pt x="748035" y="401652"/>
                    </a:cubicBezTo>
                    <a:cubicBezTo>
                      <a:pt x="713111" y="417395"/>
                      <a:pt x="675501" y="424691"/>
                      <a:pt x="637891" y="430067"/>
                    </a:cubicBezTo>
                    <a:cubicBezTo>
                      <a:pt x="553461" y="442354"/>
                      <a:pt x="468647" y="446578"/>
                      <a:pt x="383065" y="443890"/>
                    </a:cubicBezTo>
                    <a:cubicBezTo>
                      <a:pt x="309764" y="441587"/>
                      <a:pt x="236846" y="436595"/>
                      <a:pt x="165080" y="420467"/>
                    </a:cubicBezTo>
                    <a:cubicBezTo>
                      <a:pt x="144357" y="415859"/>
                      <a:pt x="124016" y="408564"/>
                      <a:pt x="102909" y="402420"/>
                    </a:cubicBezTo>
                    <a:cubicBezTo>
                      <a:pt x="102909" y="404724"/>
                      <a:pt x="102525" y="407412"/>
                      <a:pt x="102525" y="410099"/>
                    </a:cubicBezTo>
                    <a:cubicBezTo>
                      <a:pt x="102525" y="483441"/>
                      <a:pt x="101758" y="556783"/>
                      <a:pt x="102909" y="629741"/>
                    </a:cubicBezTo>
                    <a:cubicBezTo>
                      <a:pt x="103293" y="655852"/>
                      <a:pt x="105979" y="682731"/>
                      <a:pt x="111736" y="708458"/>
                    </a:cubicBezTo>
                    <a:cubicBezTo>
                      <a:pt x="148962" y="878181"/>
                      <a:pt x="327417" y="989922"/>
                      <a:pt x="496662" y="949987"/>
                    </a:cubicBezTo>
                    <a:cubicBezTo>
                      <a:pt x="649405" y="913892"/>
                      <a:pt x="751489" y="786024"/>
                      <a:pt x="751873" y="628973"/>
                    </a:cubicBezTo>
                    <a:cubicBezTo>
                      <a:pt x="751873" y="556399"/>
                      <a:pt x="751873" y="483825"/>
                      <a:pt x="751873" y="411251"/>
                    </a:cubicBezTo>
                    <a:cubicBezTo>
                      <a:pt x="751873" y="407796"/>
                      <a:pt x="751489" y="404724"/>
                      <a:pt x="751489" y="401268"/>
                    </a:cubicBezTo>
                    <a:close/>
                    <a:moveTo>
                      <a:pt x="614097" y="342134"/>
                    </a:moveTo>
                    <a:cubicBezTo>
                      <a:pt x="614481" y="339830"/>
                      <a:pt x="614865" y="338294"/>
                      <a:pt x="614865" y="336758"/>
                    </a:cubicBezTo>
                    <a:cubicBezTo>
                      <a:pt x="614865" y="297591"/>
                      <a:pt x="615249" y="258808"/>
                      <a:pt x="614481" y="219641"/>
                    </a:cubicBezTo>
                    <a:cubicBezTo>
                      <a:pt x="613714" y="181242"/>
                      <a:pt x="585698" y="147068"/>
                      <a:pt x="548088" y="139772"/>
                    </a:cubicBezTo>
                    <a:cubicBezTo>
                      <a:pt x="532353" y="136700"/>
                      <a:pt x="516235" y="137468"/>
                      <a:pt x="500116" y="137468"/>
                    </a:cubicBezTo>
                    <a:cubicBezTo>
                      <a:pt x="446004" y="137468"/>
                      <a:pt x="409929" y="173563"/>
                      <a:pt x="409929" y="228089"/>
                    </a:cubicBezTo>
                    <a:cubicBezTo>
                      <a:pt x="409929" y="262648"/>
                      <a:pt x="409929" y="297207"/>
                      <a:pt x="409929" y="331382"/>
                    </a:cubicBezTo>
                    <a:cubicBezTo>
                      <a:pt x="409929" y="334838"/>
                      <a:pt x="410313" y="338294"/>
                      <a:pt x="410313" y="341750"/>
                    </a:cubicBezTo>
                    <a:cubicBezTo>
                      <a:pt x="478625" y="342134"/>
                      <a:pt x="546169" y="342134"/>
                      <a:pt x="614097" y="342134"/>
                    </a:cubicBezTo>
                    <a:close/>
                    <a:moveTo>
                      <a:pt x="376157" y="342134"/>
                    </a:moveTo>
                    <a:cubicBezTo>
                      <a:pt x="376157" y="337526"/>
                      <a:pt x="376157" y="334070"/>
                      <a:pt x="376157" y="330614"/>
                    </a:cubicBezTo>
                    <a:cubicBezTo>
                      <a:pt x="376157" y="299127"/>
                      <a:pt x="376924" y="268024"/>
                      <a:pt x="375773" y="236537"/>
                    </a:cubicBezTo>
                    <a:cubicBezTo>
                      <a:pt x="375005" y="205050"/>
                      <a:pt x="381146" y="176251"/>
                      <a:pt x="399567" y="150907"/>
                    </a:cubicBezTo>
                    <a:cubicBezTo>
                      <a:pt x="399951" y="150523"/>
                      <a:pt x="399567" y="149755"/>
                      <a:pt x="399567" y="147452"/>
                    </a:cubicBezTo>
                    <a:cubicBezTo>
                      <a:pt x="392275" y="144764"/>
                      <a:pt x="384600" y="140540"/>
                      <a:pt x="376541" y="139772"/>
                    </a:cubicBezTo>
                    <a:cubicBezTo>
                      <a:pt x="359271" y="138236"/>
                      <a:pt x="342001" y="137468"/>
                      <a:pt x="324347" y="137468"/>
                    </a:cubicBezTo>
                    <a:cubicBezTo>
                      <a:pt x="275608" y="137852"/>
                      <a:pt x="239149" y="174715"/>
                      <a:pt x="238765" y="223865"/>
                    </a:cubicBezTo>
                    <a:cubicBezTo>
                      <a:pt x="238382" y="260728"/>
                      <a:pt x="238765" y="297591"/>
                      <a:pt x="238765" y="334070"/>
                    </a:cubicBezTo>
                    <a:cubicBezTo>
                      <a:pt x="238765" y="336374"/>
                      <a:pt x="239149" y="339062"/>
                      <a:pt x="239533" y="341750"/>
                    </a:cubicBezTo>
                    <a:cubicBezTo>
                      <a:pt x="285202" y="342134"/>
                      <a:pt x="329720" y="342134"/>
                      <a:pt x="376157" y="342134"/>
                    </a:cubicBezTo>
                    <a:close/>
                    <a:moveTo>
                      <a:pt x="204993" y="325238"/>
                    </a:moveTo>
                    <a:cubicBezTo>
                      <a:pt x="198853" y="326390"/>
                      <a:pt x="195015" y="326774"/>
                      <a:pt x="190793" y="327926"/>
                    </a:cubicBezTo>
                    <a:cubicBezTo>
                      <a:pt x="166616" y="334838"/>
                      <a:pt x="142438" y="341750"/>
                      <a:pt x="118644" y="349429"/>
                    </a:cubicBezTo>
                    <a:cubicBezTo>
                      <a:pt x="112503" y="351349"/>
                      <a:pt x="107514" y="355957"/>
                      <a:pt x="99839" y="360949"/>
                    </a:cubicBezTo>
                    <a:cubicBezTo>
                      <a:pt x="108282" y="365941"/>
                      <a:pt x="113655" y="370165"/>
                      <a:pt x="119795" y="372085"/>
                    </a:cubicBezTo>
                    <a:cubicBezTo>
                      <a:pt x="142822" y="378996"/>
                      <a:pt x="165848" y="386676"/>
                      <a:pt x="189642" y="391284"/>
                    </a:cubicBezTo>
                    <a:cubicBezTo>
                      <a:pt x="249511" y="403572"/>
                      <a:pt x="310147" y="407796"/>
                      <a:pt x="371168" y="409715"/>
                    </a:cubicBezTo>
                    <a:cubicBezTo>
                      <a:pt x="465960" y="412787"/>
                      <a:pt x="559985" y="409715"/>
                      <a:pt x="653626" y="392820"/>
                    </a:cubicBezTo>
                    <a:cubicBezTo>
                      <a:pt x="680490" y="387828"/>
                      <a:pt x="706587" y="379380"/>
                      <a:pt x="732684" y="371317"/>
                    </a:cubicBezTo>
                    <a:cubicBezTo>
                      <a:pt x="739592" y="369397"/>
                      <a:pt x="745348" y="364021"/>
                      <a:pt x="752256" y="359797"/>
                    </a:cubicBezTo>
                    <a:cubicBezTo>
                      <a:pt x="738057" y="345590"/>
                      <a:pt x="677804" y="326006"/>
                      <a:pt x="649021" y="325622"/>
                    </a:cubicBezTo>
                    <a:cubicBezTo>
                      <a:pt x="649021" y="335990"/>
                      <a:pt x="649021" y="345973"/>
                      <a:pt x="649021" y="356341"/>
                    </a:cubicBezTo>
                    <a:cubicBezTo>
                      <a:pt x="648637" y="369781"/>
                      <a:pt x="642497" y="375925"/>
                      <a:pt x="629448" y="375925"/>
                    </a:cubicBezTo>
                    <a:cubicBezTo>
                      <a:pt x="494743" y="375925"/>
                      <a:pt x="360038" y="375925"/>
                      <a:pt x="224950" y="375925"/>
                    </a:cubicBezTo>
                    <a:cubicBezTo>
                      <a:pt x="211133" y="375925"/>
                      <a:pt x="204993" y="369781"/>
                      <a:pt x="204993" y="355573"/>
                    </a:cubicBezTo>
                    <a:cubicBezTo>
                      <a:pt x="204993" y="345973"/>
                      <a:pt x="204993" y="336374"/>
                      <a:pt x="204993" y="325238"/>
                    </a:cubicBezTo>
                    <a:close/>
                    <a:moveTo>
                      <a:pt x="341233" y="102909"/>
                    </a:moveTo>
                    <a:cubicBezTo>
                      <a:pt x="360422" y="102909"/>
                      <a:pt x="375773" y="87933"/>
                      <a:pt x="375773" y="68734"/>
                    </a:cubicBezTo>
                    <a:cubicBezTo>
                      <a:pt x="375773" y="50302"/>
                      <a:pt x="360422" y="34943"/>
                      <a:pt x="342001" y="34943"/>
                    </a:cubicBezTo>
                    <a:cubicBezTo>
                      <a:pt x="322812" y="34943"/>
                      <a:pt x="307461" y="49918"/>
                      <a:pt x="307461" y="69118"/>
                    </a:cubicBezTo>
                    <a:cubicBezTo>
                      <a:pt x="307461" y="87549"/>
                      <a:pt x="322812" y="102909"/>
                      <a:pt x="341233" y="102909"/>
                    </a:cubicBezTo>
                    <a:close/>
                    <a:moveTo>
                      <a:pt x="512013" y="102909"/>
                    </a:moveTo>
                    <a:cubicBezTo>
                      <a:pt x="531202" y="102909"/>
                      <a:pt x="546553" y="87549"/>
                      <a:pt x="546553" y="68734"/>
                    </a:cubicBezTo>
                    <a:cubicBezTo>
                      <a:pt x="546553" y="50302"/>
                      <a:pt x="531202" y="34943"/>
                      <a:pt x="512781" y="34943"/>
                    </a:cubicBezTo>
                    <a:cubicBezTo>
                      <a:pt x="493592" y="34559"/>
                      <a:pt x="478241" y="49918"/>
                      <a:pt x="478241" y="69118"/>
                    </a:cubicBezTo>
                    <a:cubicBezTo>
                      <a:pt x="478625" y="87933"/>
                      <a:pt x="493208" y="102909"/>
                      <a:pt x="512013" y="102909"/>
                    </a:cubicBezTo>
                    <a:close/>
                    <a:moveTo>
                      <a:pt x="786412" y="500721"/>
                    </a:moveTo>
                    <a:cubicBezTo>
                      <a:pt x="786412" y="544111"/>
                      <a:pt x="786412" y="585198"/>
                      <a:pt x="786412" y="627053"/>
                    </a:cubicBezTo>
                    <a:cubicBezTo>
                      <a:pt x="805217" y="618221"/>
                      <a:pt x="819033" y="594414"/>
                      <a:pt x="820184" y="571375"/>
                    </a:cubicBezTo>
                    <a:cubicBezTo>
                      <a:pt x="821336" y="542191"/>
                      <a:pt x="812893" y="518384"/>
                      <a:pt x="786412" y="500721"/>
                    </a:cubicBezTo>
                    <a:close/>
                    <a:moveTo>
                      <a:pt x="68753" y="499953"/>
                    </a:moveTo>
                    <a:cubicBezTo>
                      <a:pt x="41505" y="518384"/>
                      <a:pt x="32294" y="542575"/>
                      <a:pt x="34597" y="571759"/>
                    </a:cubicBezTo>
                    <a:cubicBezTo>
                      <a:pt x="36516" y="595566"/>
                      <a:pt x="46878" y="613997"/>
                      <a:pt x="68753" y="628205"/>
                    </a:cubicBezTo>
                    <a:cubicBezTo>
                      <a:pt x="68753" y="623981"/>
                      <a:pt x="68753" y="621293"/>
                      <a:pt x="68753" y="618989"/>
                    </a:cubicBezTo>
                    <a:cubicBezTo>
                      <a:pt x="68753" y="580206"/>
                      <a:pt x="68753" y="541424"/>
                      <a:pt x="68753" y="49995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/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58F40919-5F1F-E52A-DB67-40EA48B34154}"/>
                  </a:ext>
                </a:extLst>
              </p:cNvPr>
              <p:cNvSpPr/>
              <p:nvPr/>
            </p:nvSpPr>
            <p:spPr>
              <a:xfrm>
                <a:off x="2592262" y="4172728"/>
                <a:ext cx="170086" cy="102379"/>
              </a:xfrm>
              <a:custGeom>
                <a:avLst/>
                <a:gdLst>
                  <a:gd name="connsiteX0" fmla="*/ 77277 w 170086"/>
                  <a:gd name="connsiteY0" fmla="*/ 102363 h 102379"/>
                  <a:gd name="connsiteX1" fmla="*/ 36213 w 170086"/>
                  <a:gd name="connsiteY1" fmla="*/ 83548 h 102379"/>
                  <a:gd name="connsiteX2" fmla="*/ 906 w 170086"/>
                  <a:gd name="connsiteY2" fmla="*/ 23646 h 102379"/>
                  <a:gd name="connsiteX3" fmla="*/ 12035 w 170086"/>
                  <a:gd name="connsiteY3" fmla="*/ 990 h 102379"/>
                  <a:gd name="connsiteX4" fmla="*/ 33910 w 170086"/>
                  <a:gd name="connsiteY4" fmla="*/ 13662 h 102379"/>
                  <a:gd name="connsiteX5" fmla="*/ 53867 w 170086"/>
                  <a:gd name="connsiteY5" fmla="*/ 51677 h 102379"/>
                  <a:gd name="connsiteX6" fmla="*/ 115654 w 170086"/>
                  <a:gd name="connsiteY6" fmla="*/ 52445 h 102379"/>
                  <a:gd name="connsiteX7" fmla="*/ 135611 w 170086"/>
                  <a:gd name="connsiteY7" fmla="*/ 15582 h 102379"/>
                  <a:gd name="connsiteX8" fmla="*/ 159021 w 170086"/>
                  <a:gd name="connsiteY8" fmla="*/ 990 h 102379"/>
                  <a:gd name="connsiteX9" fmla="*/ 168615 w 170086"/>
                  <a:gd name="connsiteY9" fmla="*/ 25950 h 102379"/>
                  <a:gd name="connsiteX10" fmla="*/ 134076 w 170086"/>
                  <a:gd name="connsiteY10" fmla="*/ 83164 h 102379"/>
                  <a:gd name="connsiteX11" fmla="*/ 77277 w 170086"/>
                  <a:gd name="connsiteY11" fmla="*/ 102363 h 1023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70086" h="102379">
                    <a:moveTo>
                      <a:pt x="77277" y="102363"/>
                    </a:moveTo>
                    <a:cubicBezTo>
                      <a:pt x="65380" y="102363"/>
                      <a:pt x="49261" y="95836"/>
                      <a:pt x="36213" y="83548"/>
                    </a:cubicBezTo>
                    <a:cubicBezTo>
                      <a:pt x="18176" y="67036"/>
                      <a:pt x="7430" y="46301"/>
                      <a:pt x="906" y="23646"/>
                    </a:cubicBezTo>
                    <a:cubicBezTo>
                      <a:pt x="-2164" y="12894"/>
                      <a:pt x="2825" y="3678"/>
                      <a:pt x="12035" y="990"/>
                    </a:cubicBezTo>
                    <a:cubicBezTo>
                      <a:pt x="21629" y="-1698"/>
                      <a:pt x="28921" y="3294"/>
                      <a:pt x="33910" y="13662"/>
                    </a:cubicBezTo>
                    <a:cubicBezTo>
                      <a:pt x="39667" y="26718"/>
                      <a:pt x="45424" y="40541"/>
                      <a:pt x="53867" y="51677"/>
                    </a:cubicBezTo>
                    <a:cubicBezTo>
                      <a:pt x="71136" y="74332"/>
                      <a:pt x="98001" y="74332"/>
                      <a:pt x="115654" y="52445"/>
                    </a:cubicBezTo>
                    <a:cubicBezTo>
                      <a:pt x="124481" y="41693"/>
                      <a:pt x="130238" y="28254"/>
                      <a:pt x="135611" y="15582"/>
                    </a:cubicBezTo>
                    <a:cubicBezTo>
                      <a:pt x="140984" y="3294"/>
                      <a:pt x="148659" y="-2465"/>
                      <a:pt x="159021" y="990"/>
                    </a:cubicBezTo>
                    <a:cubicBezTo>
                      <a:pt x="168615" y="4062"/>
                      <a:pt x="172453" y="14046"/>
                      <a:pt x="168615" y="25950"/>
                    </a:cubicBezTo>
                    <a:cubicBezTo>
                      <a:pt x="161324" y="47837"/>
                      <a:pt x="151346" y="67420"/>
                      <a:pt x="134076" y="83164"/>
                    </a:cubicBezTo>
                    <a:cubicBezTo>
                      <a:pt x="119492" y="96219"/>
                      <a:pt x="102606" y="102747"/>
                      <a:pt x="77277" y="10236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/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C1B636AF-CEB0-307D-D0FC-FD98B3918864}"/>
                  </a:ext>
                </a:extLst>
              </p:cNvPr>
              <p:cNvSpPr/>
              <p:nvPr/>
            </p:nvSpPr>
            <p:spPr>
              <a:xfrm>
                <a:off x="2779628" y="4206241"/>
                <a:ext cx="102434" cy="171023"/>
              </a:xfrm>
              <a:custGeom>
                <a:avLst/>
                <a:gdLst>
                  <a:gd name="connsiteX0" fmla="*/ 40734 w 102434"/>
                  <a:gd name="connsiteY0" fmla="*/ 130673 h 171023"/>
                  <a:gd name="connsiteX1" fmla="*/ 78728 w 102434"/>
                  <a:gd name="connsiteY1" fmla="*/ 121073 h 171023"/>
                  <a:gd name="connsiteX2" fmla="*/ 101754 w 102434"/>
                  <a:gd name="connsiteY2" fmla="*/ 132593 h 171023"/>
                  <a:gd name="connsiteX3" fmla="*/ 87554 w 102434"/>
                  <a:gd name="connsiteY3" fmla="*/ 154096 h 171023"/>
                  <a:gd name="connsiteX4" fmla="*/ 23080 w 102434"/>
                  <a:gd name="connsiteY4" fmla="*/ 170223 h 171023"/>
                  <a:gd name="connsiteX5" fmla="*/ 821 w 102434"/>
                  <a:gd name="connsiteY5" fmla="*/ 147568 h 171023"/>
                  <a:gd name="connsiteX6" fmla="*/ 33826 w 102434"/>
                  <a:gd name="connsiteY6" fmla="*/ 15476 h 171023"/>
                  <a:gd name="connsiteX7" fmla="*/ 54934 w 102434"/>
                  <a:gd name="connsiteY7" fmla="*/ 501 h 171023"/>
                  <a:gd name="connsiteX8" fmla="*/ 66831 w 102434"/>
                  <a:gd name="connsiteY8" fmla="*/ 24308 h 171023"/>
                  <a:gd name="connsiteX9" fmla="*/ 42269 w 102434"/>
                  <a:gd name="connsiteY9" fmla="*/ 123377 h 171023"/>
                  <a:gd name="connsiteX10" fmla="*/ 40734 w 102434"/>
                  <a:gd name="connsiteY10" fmla="*/ 130673 h 1710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102434" h="171023">
                    <a:moveTo>
                      <a:pt x="40734" y="130673"/>
                    </a:moveTo>
                    <a:cubicBezTo>
                      <a:pt x="54550" y="127217"/>
                      <a:pt x="66831" y="124145"/>
                      <a:pt x="78728" y="121073"/>
                    </a:cubicBezTo>
                    <a:cubicBezTo>
                      <a:pt x="90241" y="118385"/>
                      <a:pt x="98684" y="122609"/>
                      <a:pt x="101754" y="132593"/>
                    </a:cubicBezTo>
                    <a:cubicBezTo>
                      <a:pt x="104441" y="142192"/>
                      <a:pt x="99068" y="151024"/>
                      <a:pt x="87554" y="154096"/>
                    </a:cubicBezTo>
                    <a:cubicBezTo>
                      <a:pt x="66063" y="159856"/>
                      <a:pt x="44572" y="165232"/>
                      <a:pt x="23080" y="170223"/>
                    </a:cubicBezTo>
                    <a:cubicBezTo>
                      <a:pt x="6962" y="174063"/>
                      <a:pt x="-3016" y="163696"/>
                      <a:pt x="821" y="147568"/>
                    </a:cubicBezTo>
                    <a:cubicBezTo>
                      <a:pt x="11567" y="103409"/>
                      <a:pt x="22697" y="59635"/>
                      <a:pt x="33826" y="15476"/>
                    </a:cubicBezTo>
                    <a:cubicBezTo>
                      <a:pt x="36896" y="3957"/>
                      <a:pt x="45723" y="-1803"/>
                      <a:pt x="54934" y="501"/>
                    </a:cubicBezTo>
                    <a:cubicBezTo>
                      <a:pt x="65296" y="3188"/>
                      <a:pt x="69901" y="12020"/>
                      <a:pt x="66831" y="24308"/>
                    </a:cubicBezTo>
                    <a:cubicBezTo>
                      <a:pt x="58771" y="57331"/>
                      <a:pt x="50328" y="90354"/>
                      <a:pt x="42269" y="123377"/>
                    </a:cubicBezTo>
                    <a:cubicBezTo>
                      <a:pt x="41885" y="125297"/>
                      <a:pt x="41501" y="127217"/>
                      <a:pt x="40734" y="130673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/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8C4A692E-36C1-7BD1-9A9B-6DFF2F7BCF7E}"/>
                  </a:ext>
                </a:extLst>
              </p:cNvPr>
              <p:cNvSpPr/>
              <p:nvPr/>
            </p:nvSpPr>
            <p:spPr>
              <a:xfrm>
                <a:off x="2899237" y="4173246"/>
                <a:ext cx="169747" cy="101861"/>
              </a:xfrm>
              <a:custGeom>
                <a:avLst/>
                <a:gdLst>
                  <a:gd name="connsiteX0" fmla="*/ 80008 w 169747"/>
                  <a:gd name="connsiteY0" fmla="*/ 101846 h 101861"/>
                  <a:gd name="connsiteX1" fmla="*/ 30501 w 169747"/>
                  <a:gd name="connsiteY1" fmla="*/ 77271 h 101861"/>
                  <a:gd name="connsiteX2" fmla="*/ 951 w 169747"/>
                  <a:gd name="connsiteY2" fmla="*/ 23513 h 101861"/>
                  <a:gd name="connsiteX3" fmla="*/ 11313 w 169747"/>
                  <a:gd name="connsiteY3" fmla="*/ 857 h 101861"/>
                  <a:gd name="connsiteX4" fmla="*/ 33572 w 169747"/>
                  <a:gd name="connsiteY4" fmla="*/ 13913 h 101861"/>
                  <a:gd name="connsiteX5" fmla="*/ 54295 w 169747"/>
                  <a:gd name="connsiteY5" fmla="*/ 52696 h 101861"/>
                  <a:gd name="connsiteX6" fmla="*/ 115699 w 169747"/>
                  <a:gd name="connsiteY6" fmla="*/ 52696 h 101861"/>
                  <a:gd name="connsiteX7" fmla="*/ 135656 w 169747"/>
                  <a:gd name="connsiteY7" fmla="*/ 15833 h 101861"/>
                  <a:gd name="connsiteX8" fmla="*/ 158682 w 169747"/>
                  <a:gd name="connsiteY8" fmla="*/ 1241 h 101861"/>
                  <a:gd name="connsiteX9" fmla="*/ 168277 w 169747"/>
                  <a:gd name="connsiteY9" fmla="*/ 26201 h 101861"/>
                  <a:gd name="connsiteX10" fmla="*/ 134504 w 169747"/>
                  <a:gd name="connsiteY10" fmla="*/ 82647 h 101861"/>
                  <a:gd name="connsiteX11" fmla="*/ 80008 w 169747"/>
                  <a:gd name="connsiteY11" fmla="*/ 101846 h 10186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</a:cxnLst>
                <a:rect l="l" t="t" r="r" b="b"/>
                <a:pathLst>
                  <a:path w="169747" h="101861">
                    <a:moveTo>
                      <a:pt x="80008" y="101846"/>
                    </a:moveTo>
                    <a:cubicBezTo>
                      <a:pt x="62738" y="101846"/>
                      <a:pt x="45085" y="92630"/>
                      <a:pt x="30501" y="77271"/>
                    </a:cubicBezTo>
                    <a:cubicBezTo>
                      <a:pt x="16302" y="61911"/>
                      <a:pt x="7091" y="43480"/>
                      <a:pt x="951" y="23513"/>
                    </a:cubicBezTo>
                    <a:cubicBezTo>
                      <a:pt x="-2119" y="12761"/>
                      <a:pt x="2486" y="3545"/>
                      <a:pt x="11313" y="857"/>
                    </a:cubicBezTo>
                    <a:cubicBezTo>
                      <a:pt x="21291" y="-2215"/>
                      <a:pt x="28966" y="3161"/>
                      <a:pt x="33572" y="13913"/>
                    </a:cubicBezTo>
                    <a:cubicBezTo>
                      <a:pt x="39712" y="27352"/>
                      <a:pt x="45469" y="41560"/>
                      <a:pt x="54295" y="52696"/>
                    </a:cubicBezTo>
                    <a:cubicBezTo>
                      <a:pt x="71565" y="74583"/>
                      <a:pt x="98046" y="74199"/>
                      <a:pt x="115699" y="52696"/>
                    </a:cubicBezTo>
                    <a:cubicBezTo>
                      <a:pt x="124526" y="41944"/>
                      <a:pt x="130283" y="28504"/>
                      <a:pt x="135656" y="15833"/>
                    </a:cubicBezTo>
                    <a:cubicBezTo>
                      <a:pt x="141029" y="3545"/>
                      <a:pt x="148320" y="-1831"/>
                      <a:pt x="158682" y="1241"/>
                    </a:cubicBezTo>
                    <a:cubicBezTo>
                      <a:pt x="168277" y="4313"/>
                      <a:pt x="172114" y="14297"/>
                      <a:pt x="168277" y="26201"/>
                    </a:cubicBezTo>
                    <a:cubicBezTo>
                      <a:pt x="161369" y="47704"/>
                      <a:pt x="151007" y="67287"/>
                      <a:pt x="134504" y="82647"/>
                    </a:cubicBezTo>
                    <a:cubicBezTo>
                      <a:pt x="120689" y="95318"/>
                      <a:pt x="103802" y="102230"/>
                      <a:pt x="80008" y="101846"/>
                    </a:cubicBezTo>
                    <a:close/>
                  </a:path>
                </a:pathLst>
              </a:custGeom>
              <a:grpFill/>
              <a:ln w="383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2905186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42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3B45A-0AE8-A3F7-5467-3C9FA0B14E5C}"/>
              </a:ext>
            </a:extLst>
          </p:cNvPr>
          <p:cNvSpPr txBox="1">
            <a:spLocks/>
          </p:cNvSpPr>
          <p:nvPr/>
        </p:nvSpPr>
        <p:spPr>
          <a:xfrm>
            <a:off x="1352454" y="236044"/>
            <a:ext cx="10279511" cy="946477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40"/>
              </a:lnSpc>
            </a:pPr>
            <a:r>
              <a:rPr lang="en-US" sz="2200" dirty="0" err="1"/>
              <a:t>Оквир</a:t>
            </a:r>
            <a:r>
              <a:rPr lang="en-US" sz="2200" dirty="0"/>
              <a:t> </a:t>
            </a:r>
            <a:r>
              <a:rPr lang="en-US" sz="2200" dirty="0" err="1"/>
              <a:t>предузетничких</a:t>
            </a:r>
            <a:r>
              <a:rPr lang="en-US" sz="2200" dirty="0"/>
              <a:t> </a:t>
            </a:r>
            <a:r>
              <a:rPr lang="en-US" sz="2200" dirty="0" err="1"/>
              <a:t>компетенција</a:t>
            </a:r>
            <a:r>
              <a:rPr lang="en-US" sz="2200" dirty="0"/>
              <a:t> </a:t>
            </a:r>
            <a:r>
              <a:rPr lang="en-US" sz="2200" dirty="0" err="1"/>
              <a:t>Европске</a:t>
            </a:r>
            <a:r>
              <a:rPr lang="en-US" sz="2200" dirty="0"/>
              <a:t> </a:t>
            </a:r>
            <a:r>
              <a:rPr lang="en-US" sz="2200" dirty="0" err="1"/>
              <a:t>комисије</a:t>
            </a:r>
            <a:r>
              <a:rPr lang="en-US" sz="2200" dirty="0"/>
              <a:t> (</a:t>
            </a:r>
            <a:r>
              <a:rPr lang="en-US" sz="2200" dirty="0" err="1"/>
              <a:t>Бацигалупо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Кампилис</a:t>
            </a:r>
            <a:r>
              <a:rPr lang="en-US" sz="2200" dirty="0"/>
              <a:t>, </a:t>
            </a:r>
            <a:r>
              <a:rPr lang="en-US" sz="2200" dirty="0" err="1"/>
              <a:t>Пуние</a:t>
            </a:r>
            <a:r>
              <a:rPr lang="en-US" sz="2200" dirty="0"/>
              <a:t>, </a:t>
            </a:r>
            <a:r>
              <a:rPr lang="en-US" sz="2200" dirty="0" err="1"/>
              <a:t>Ван</a:t>
            </a:r>
            <a:r>
              <a:rPr lang="en-US" sz="2200" dirty="0"/>
              <a:t> </a:t>
            </a:r>
            <a:r>
              <a:rPr lang="en-US" sz="2200" dirty="0" err="1"/>
              <a:t>ден</a:t>
            </a:r>
            <a:r>
              <a:rPr lang="en-US" sz="2200" dirty="0"/>
              <a:t> </a:t>
            </a:r>
            <a:r>
              <a:rPr lang="en-US" sz="2200" dirty="0" err="1"/>
              <a:t>Бранде</a:t>
            </a:r>
            <a:r>
              <a:rPr lang="en-US" sz="2200" dirty="0"/>
              <a:t>, 2016), </a:t>
            </a:r>
            <a:r>
              <a:rPr lang="en-US" sz="2200" dirty="0" err="1"/>
              <a:t>описује</a:t>
            </a:r>
            <a:r>
              <a:rPr lang="en-US" sz="2200" dirty="0"/>
              <a:t> </a:t>
            </a:r>
            <a:r>
              <a:rPr lang="en-US" sz="2200" dirty="0" err="1"/>
              <a:t>ове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следећи</a:t>
            </a:r>
            <a:r>
              <a:rPr lang="en-US" sz="2200" dirty="0"/>
              <a:t> </a:t>
            </a:r>
            <a:r>
              <a:rPr lang="en-US" sz="2200" dirty="0" err="1"/>
              <a:t>начин</a:t>
            </a:r>
            <a:r>
              <a:rPr lang="en-US" sz="2200" dirty="0"/>
              <a:t>: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B4CD8EC-C949-BFF5-D8E4-EAB42C280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0430950"/>
              </p:ext>
            </p:extLst>
          </p:nvPr>
        </p:nvGraphicFramePr>
        <p:xfrm>
          <a:off x="1336431" y="1456841"/>
          <a:ext cx="9801595" cy="48683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4617">
                  <a:extLst>
                    <a:ext uri="{9D8B030D-6E8A-4147-A177-3AD203B41FA5}">
                      <a16:colId xmlns:a16="http://schemas.microsoft.com/office/drawing/2014/main" val="1731353426"/>
                    </a:ext>
                  </a:extLst>
                </a:gridCol>
                <a:gridCol w="5956978">
                  <a:extLst>
                    <a:ext uri="{9D8B030D-6E8A-4147-A177-3AD203B41FA5}">
                      <a16:colId xmlns:a16="http://schemas.microsoft.com/office/drawing/2014/main" val="284806153"/>
                    </a:ext>
                  </a:extLst>
                </a:gridCol>
              </a:tblGrid>
              <a:tr h="388887">
                <a:tc>
                  <a:txBody>
                    <a:bodyPr/>
                    <a:lstStyle/>
                    <a:p>
                      <a:pPr marL="223838" indent="-223838" algn="l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sr-Cyrl-RS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КОМПЕТЕНЦИЈА</a:t>
                      </a:r>
                      <a:r>
                        <a:rPr lang="sr-Cyrl-RS" sz="1900" baseline="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 ЊЕНА</a:t>
                      </a:r>
                      <a:endParaRPr lang="sr-Cyrl-RS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pPr marL="223838" indent="-223838" algn="l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ДЕФИНИЦИЈА</a:t>
                      </a:r>
                      <a:endParaRPr lang="en-L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3838" indent="-223838" algn="l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ДЕСКРИПТОРИ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6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22362"/>
                  </a:ext>
                </a:extLst>
              </a:tr>
              <a:tr h="2035277">
                <a:tc>
                  <a:txBody>
                    <a:bodyPr/>
                    <a:lstStyle/>
                    <a:p>
                      <a:pPr marL="0" indent="-2238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2200" b="1" dirty="0">
                          <a:solidFill>
                            <a:srgbClr val="AD409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Креативност</a:t>
                      </a:r>
                    </a:p>
                    <a:p>
                      <a:pPr marL="0" indent="-223838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/>
                      </a:pP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Развијте креативне и сврсисходне идеје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88913" indent="-188913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Развијте неколико идеја и могућности за стварање вредности, укључујући боља решења за постојеће и нове изазове.</a:t>
                      </a:r>
                    </a:p>
                    <a:p>
                      <a:pPr marL="188913" indent="-188913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Истражите и експериментишите са иновативним приступима.</a:t>
                      </a:r>
                    </a:p>
                    <a:p>
                      <a:pPr marL="188913" indent="-188913" algn="just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Комбинујте знање и ресурсе да бисте </a:t>
                      </a:r>
                      <a:r>
                        <a:rPr lang="en-GB" sz="19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постигли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r-Cyrl-RS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значајне</a:t>
                      </a:r>
                      <a:r>
                        <a:rPr lang="en-GB" sz="19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ефекте.</a:t>
                      </a: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674532248"/>
                  </a:ext>
                </a:extLst>
              </a:tr>
              <a:tr h="1300627">
                <a:tc>
                  <a:txBody>
                    <a:bodyPr/>
                    <a:lstStyle/>
                    <a:p>
                      <a:pPr marL="0" marR="0" lvl="0" indent="-226695" algn="l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sz="2200" b="1" dirty="0">
                          <a:solidFill>
                            <a:srgbClr val="AD4097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Вредновање идеја</a:t>
                      </a:r>
                    </a:p>
                    <a:p>
                      <a:pPr marL="0" indent="-226695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GB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Искористите најбоље идеје и могућности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indent="-2333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Просудите шта је вредност у друштвеном, културном и економском смислу.</a:t>
                      </a:r>
                    </a:p>
                    <a:p>
                      <a:pPr marL="233363" indent="-233363" algn="l" rtl="0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Font typeface="Arial" panose="020B0604020202020204" pitchFamily="34" charset="0"/>
                        <a:buChar char="•"/>
                        <a:tabLst/>
                      </a:pPr>
                      <a:r>
                        <a:rPr lang="en-GB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Препознајте потенцијал који идеја има за стварање вредности и идентификујте прикладне начине да из ње извучете максимум.</a:t>
                      </a: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193417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948144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43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3B45A-0AE8-A3F7-5467-3C9FA0B14E5C}"/>
              </a:ext>
            </a:extLst>
          </p:cNvPr>
          <p:cNvSpPr txBox="1">
            <a:spLocks/>
          </p:cNvSpPr>
          <p:nvPr/>
        </p:nvSpPr>
        <p:spPr>
          <a:xfrm>
            <a:off x="1336431" y="510364"/>
            <a:ext cx="10279511" cy="946477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2440"/>
              </a:lnSpc>
            </a:pPr>
            <a:r>
              <a:rPr lang="en-US" sz="2200" dirty="0" err="1"/>
              <a:t>Оквир</a:t>
            </a:r>
            <a:r>
              <a:rPr lang="en-US" sz="2200" dirty="0"/>
              <a:t> </a:t>
            </a:r>
            <a:r>
              <a:rPr lang="en-US" sz="2200" dirty="0" err="1"/>
              <a:t>предузетничких</a:t>
            </a:r>
            <a:r>
              <a:rPr lang="en-US" sz="2200" dirty="0"/>
              <a:t> </a:t>
            </a:r>
            <a:r>
              <a:rPr lang="en-US" sz="2200" dirty="0" err="1"/>
              <a:t>компетенција</a:t>
            </a:r>
            <a:r>
              <a:rPr lang="en-US" sz="2200" dirty="0"/>
              <a:t> </a:t>
            </a:r>
            <a:r>
              <a:rPr lang="en-US" sz="2200" dirty="0" err="1"/>
              <a:t>Европске</a:t>
            </a:r>
            <a:r>
              <a:rPr lang="en-US" sz="2200" dirty="0"/>
              <a:t> </a:t>
            </a:r>
            <a:r>
              <a:rPr lang="en-US" sz="2200" dirty="0" err="1"/>
              <a:t>комисије</a:t>
            </a:r>
            <a:r>
              <a:rPr lang="en-US" sz="2200" dirty="0"/>
              <a:t> (</a:t>
            </a:r>
            <a:r>
              <a:rPr lang="en-US" sz="2200" dirty="0" err="1"/>
              <a:t>Бацигалупо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Кампилис</a:t>
            </a:r>
            <a:r>
              <a:rPr lang="en-US" sz="2200" dirty="0"/>
              <a:t>, </a:t>
            </a:r>
            <a:r>
              <a:rPr lang="en-US" sz="2200" dirty="0" err="1"/>
              <a:t>Пуние</a:t>
            </a:r>
            <a:r>
              <a:rPr lang="en-US" sz="2200" dirty="0"/>
              <a:t>, </a:t>
            </a:r>
            <a:r>
              <a:rPr lang="en-US" sz="2200" dirty="0" err="1"/>
              <a:t>Ван</a:t>
            </a:r>
            <a:r>
              <a:rPr lang="en-US" sz="2200" dirty="0"/>
              <a:t> </a:t>
            </a:r>
            <a:r>
              <a:rPr lang="en-US" sz="2200" dirty="0" err="1"/>
              <a:t>ден</a:t>
            </a:r>
            <a:r>
              <a:rPr lang="en-US" sz="2200" dirty="0"/>
              <a:t> </a:t>
            </a:r>
            <a:r>
              <a:rPr lang="en-US" sz="2200" dirty="0" err="1"/>
              <a:t>Бранде</a:t>
            </a:r>
            <a:r>
              <a:rPr lang="en-US" sz="2200" dirty="0"/>
              <a:t>, 2016), </a:t>
            </a:r>
            <a:r>
              <a:rPr lang="en-US" sz="2200" dirty="0" err="1"/>
              <a:t>описује</a:t>
            </a:r>
            <a:r>
              <a:rPr lang="en-US" sz="2200" dirty="0"/>
              <a:t> </a:t>
            </a:r>
            <a:r>
              <a:rPr lang="en-US" sz="2200" dirty="0" err="1"/>
              <a:t>ове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следећи</a:t>
            </a:r>
            <a:r>
              <a:rPr lang="en-US" sz="2200" dirty="0"/>
              <a:t> </a:t>
            </a:r>
            <a:r>
              <a:rPr lang="en-US" sz="2200" dirty="0" err="1"/>
              <a:t>начин</a:t>
            </a:r>
            <a:r>
              <a:rPr lang="en-US" sz="2200" dirty="0"/>
              <a:t>: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8B4CD8EC-C949-BFF5-D8E4-EAB42C28012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3376604"/>
              </p:ext>
            </p:extLst>
          </p:nvPr>
        </p:nvGraphicFramePr>
        <p:xfrm>
          <a:off x="1336431" y="1471589"/>
          <a:ext cx="9801595" cy="480226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44617">
                  <a:extLst>
                    <a:ext uri="{9D8B030D-6E8A-4147-A177-3AD203B41FA5}">
                      <a16:colId xmlns:a16="http://schemas.microsoft.com/office/drawing/2014/main" val="1731353426"/>
                    </a:ext>
                  </a:extLst>
                </a:gridCol>
                <a:gridCol w="5956978">
                  <a:extLst>
                    <a:ext uri="{9D8B030D-6E8A-4147-A177-3AD203B41FA5}">
                      <a16:colId xmlns:a16="http://schemas.microsoft.com/office/drawing/2014/main" val="284806153"/>
                    </a:ext>
                  </a:extLst>
                </a:gridCol>
              </a:tblGrid>
              <a:tr h="388887">
                <a:tc>
                  <a:txBody>
                    <a:bodyPr/>
                    <a:lstStyle/>
                    <a:p>
                      <a:pPr marL="223838" indent="-223838" algn="l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sr-Cyrl-RS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КОМПЕТЕНЦИЈА</a:t>
                      </a: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И ЊЕНА ДЕФИНИЦИЈА</a:t>
                      </a:r>
                      <a:endParaRPr lang="en-LB" sz="19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6BA8"/>
                    </a:solidFill>
                  </a:tcPr>
                </a:tc>
                <a:tc>
                  <a:txBody>
                    <a:bodyPr/>
                    <a:lstStyle/>
                    <a:p>
                      <a:pPr marL="223838" indent="-223838" algn="l" rtl="0">
                        <a:lnSpc>
                          <a:spcPct val="107000"/>
                        </a:lnSpc>
                        <a:spcBef>
                          <a:spcPts val="1600"/>
                        </a:spcBef>
                        <a:spcAft>
                          <a:spcPts val="1200"/>
                        </a:spcAft>
                        <a:tabLst/>
                      </a:pPr>
                      <a:r>
                        <a:rPr lang="en-GB" sz="1900" dirty="0">
                          <a:solidFill>
                            <a:schemeClr val="bg1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ДЕСКРИПТОРИ</a:t>
                      </a:r>
                      <a:endParaRPr lang="en-LB" sz="190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186BA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7222362"/>
                  </a:ext>
                </a:extLst>
              </a:tr>
              <a:tr h="1501696">
                <a:tc>
                  <a:txBody>
                    <a:bodyPr/>
                    <a:lstStyle/>
                    <a:p>
                      <a:pPr marL="0" marR="0" indent="-226695" algn="l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solidFill>
                            <a:srgbClr val="AD4097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Преузимање иницијативе</a:t>
                      </a:r>
                    </a:p>
                    <a:p>
                      <a:pPr marL="0" marR="0" indent="-226695" algn="l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Само напред</a:t>
                      </a:r>
                    </a:p>
                    <a:p>
                      <a:pPr marL="0" marR="0" indent="-226695" algn="l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just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Покрените процесе који стварају вредност.</a:t>
                      </a:r>
                    </a:p>
                    <a:p>
                      <a:pPr marL="233363" marR="0" lvl="0" indent="-233363" algn="just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Прихватите изазове.</a:t>
                      </a:r>
                    </a:p>
                    <a:p>
                      <a:pPr marL="233363" marR="0" lvl="0" indent="-233363" algn="just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Делујте и радите самостално да бисте постигли циљеве, држите се намера и извршавајте планиране задатке.</a:t>
                      </a:r>
                      <a:endParaRPr lang="ru-RU" sz="1900" kern="12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76870734"/>
                  </a:ext>
                </a:extLst>
              </a:tr>
              <a:tr h="2181323">
                <a:tc>
                  <a:txBody>
                    <a:bodyPr/>
                    <a:lstStyle/>
                    <a:p>
                      <a:pPr marL="0" marR="0" indent="-226695" algn="l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kern="1200" dirty="0">
                          <a:solidFill>
                            <a:srgbClr val="AD4097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Уочавање прилика</a:t>
                      </a:r>
                    </a:p>
                    <a:p>
                      <a:pPr marL="0" marR="0" indent="-226695" algn="l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Користите своју машту и способности да идентификујете могућности за стварање вредности.</a:t>
                      </a:r>
                    </a:p>
                    <a:p>
                      <a:pPr marL="0" marR="0" indent="-226695" algn="l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900" b="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LB" sz="1900" b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233363" marR="0" lvl="0" indent="-233363" algn="just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Идентификујте и искористите могућности за стварање вредности истражујући друштвени, културни и економски пејзаж.</a:t>
                      </a:r>
                    </a:p>
                    <a:p>
                      <a:pPr marL="233363" marR="0" lvl="0" indent="-233363" algn="just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Идентификујте потребе и изазове које </a:t>
                      </a:r>
                      <a:r>
                        <a:rPr lang="en-US" sz="1900" kern="1200" dirty="0" err="1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треба</a:t>
                      </a:r>
                      <a:r>
                        <a:rPr lang="en-U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sr-Cyrl-R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остварити</a:t>
                      </a:r>
                      <a:r>
                        <a:rPr lang="en-U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.</a:t>
                      </a:r>
                    </a:p>
                    <a:p>
                      <a:pPr marL="233363" marR="0" lvl="0" indent="-233363" algn="just" defTabSz="2072941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63C7CA"/>
                        </a:buClr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en-US" sz="1900" kern="1200" dirty="0">
                          <a:solidFill>
                            <a:srgbClr val="1C1442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</a:rPr>
                        <a:t>Успоставите нове везе и спојите разбацане елементе пејзажа како бисте створили прилике за стварање вредности.</a:t>
                      </a:r>
                      <a:endParaRPr lang="ru-RU" sz="1900" kern="1200" dirty="0">
                        <a:solidFill>
                          <a:srgbClr val="1C1442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</a:endParaRPr>
                    </a:p>
                  </a:txBody>
                  <a:tcPr marL="108000" marR="108000" marT="108000" marB="10800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22798212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5548745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44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5696919" cy="3731669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r>
              <a:rPr lang="en-US" sz="2200" b="1" dirty="0"/>
              <a:t>Повезане вештине: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Сложена</a:t>
            </a:r>
            <a:r>
              <a:rPr lang="en-US" sz="2200" dirty="0"/>
              <a:t> </a:t>
            </a:r>
            <a:r>
              <a:rPr lang="en-US" sz="2200" dirty="0" err="1"/>
              <a:t>обрада</a:t>
            </a:r>
            <a:r>
              <a:rPr lang="en-US" sz="2200" dirty="0"/>
              <a:t> и </a:t>
            </a:r>
            <a:r>
              <a:rPr lang="en-US" sz="2200" dirty="0" err="1"/>
              <a:t>интерпретација</a:t>
            </a:r>
            <a:r>
              <a:rPr lang="en-US" sz="2200" dirty="0"/>
              <a:t> </a:t>
            </a:r>
            <a:r>
              <a:rPr lang="en-US" sz="2200" dirty="0" err="1"/>
              <a:t>информација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Информациона</a:t>
            </a:r>
            <a:r>
              <a:rPr lang="en-US" sz="2200" dirty="0"/>
              <a:t> </a:t>
            </a:r>
            <a:r>
              <a:rPr lang="en-US" sz="2200" dirty="0" err="1"/>
              <a:t>писменост</a:t>
            </a:r>
            <a:r>
              <a:rPr lang="sr-Cyrl-RS" sz="2200" dirty="0"/>
              <a:t> и писменост у вези са подацима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Информациона</a:t>
            </a:r>
            <a:r>
              <a:rPr lang="en-US" sz="2200" dirty="0"/>
              <a:t> </a:t>
            </a:r>
            <a:r>
              <a:rPr lang="en-US" sz="2200" dirty="0" err="1"/>
              <a:t>писменост</a:t>
            </a: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Медијска</a:t>
            </a:r>
            <a:r>
              <a:rPr lang="en-US" sz="2200" dirty="0"/>
              <a:t> </a:t>
            </a:r>
            <a:r>
              <a:rPr lang="en-US" sz="2200" dirty="0" err="1"/>
              <a:t>писменост</a:t>
            </a:r>
            <a:endParaRPr lang="en-US" sz="2200" dirty="0"/>
          </a:p>
          <a:p>
            <a:pPr lvl="0" algn="l" rtl="0">
              <a:lnSpc>
                <a:spcPts val="2440"/>
              </a:lnSpc>
              <a:buClr>
                <a:srgbClr val="186BA8"/>
              </a:buClr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0" y="643158"/>
            <a:ext cx="11595170" cy="1146015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r>
              <a:rPr lang="en-US" dirty="0" err="1">
                <a:solidFill>
                  <a:schemeClr val="bg1"/>
                </a:solidFill>
              </a:rPr>
              <a:t>Информациона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писменост</a:t>
            </a:r>
            <a:r>
              <a:rPr lang="en-US" dirty="0">
                <a:solidFill>
                  <a:schemeClr val="bg1"/>
                </a:solidFill>
              </a:rPr>
              <a:t>,</a:t>
            </a:r>
            <a:r>
              <a:rPr lang="sr-Cyrl-RS" dirty="0">
                <a:solidFill>
                  <a:schemeClr val="bg1"/>
                </a:solidFill>
              </a:rPr>
              <a:t> писменост у вези са подацима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sr-Cyrl-RS" dirty="0">
                <a:solidFill>
                  <a:schemeClr val="bg1"/>
                </a:solidFill>
              </a:rPr>
              <a:t>и </a:t>
            </a:r>
            <a:r>
              <a:rPr lang="en-US" dirty="0" err="1">
                <a:solidFill>
                  <a:schemeClr val="bg1"/>
                </a:solidFill>
              </a:rPr>
              <a:t>интерпретација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информација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10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16BEA6A1-8294-A7DF-19FC-C7A64A79188D}"/>
              </a:ext>
            </a:extLst>
          </p:cNvPr>
          <p:cNvGrpSpPr/>
          <p:nvPr/>
        </p:nvGrpSpPr>
        <p:grpSpPr>
          <a:xfrm>
            <a:off x="8973519" y="3465335"/>
            <a:ext cx="2025128" cy="2029907"/>
            <a:chOff x="5700273" y="5386353"/>
            <a:chExt cx="766016" cy="767823"/>
          </a:xfrm>
          <a:solidFill>
            <a:srgbClr val="1C1442"/>
          </a:solidFill>
        </p:grpSpPr>
        <p:grpSp>
          <p:nvGrpSpPr>
            <p:cNvPr id="35" name="Graphic 2">
              <a:extLst>
                <a:ext uri="{FF2B5EF4-FFF2-40B4-BE49-F238E27FC236}">
                  <a16:creationId xmlns:a16="http://schemas.microsoft.com/office/drawing/2014/main" id="{6315E0A5-B130-AE9B-C774-A45BF6DA3514}"/>
                </a:ext>
              </a:extLst>
            </p:cNvPr>
            <p:cNvGrpSpPr/>
            <p:nvPr/>
          </p:nvGrpSpPr>
          <p:grpSpPr>
            <a:xfrm>
              <a:off x="5844804" y="5531788"/>
              <a:ext cx="476953" cy="420947"/>
              <a:chOff x="5844804" y="5531788"/>
              <a:chExt cx="476953" cy="420947"/>
            </a:xfrm>
            <a:grpFill/>
          </p:grpSpPr>
          <p:sp>
            <p:nvSpPr>
              <p:cNvPr id="51" name="Freeform 50">
                <a:extLst>
                  <a:ext uri="{FF2B5EF4-FFF2-40B4-BE49-F238E27FC236}">
                    <a16:creationId xmlns:a16="http://schemas.microsoft.com/office/drawing/2014/main" id="{063AEB07-9E90-4798-42CB-5C05D4F949B3}"/>
                  </a:ext>
                </a:extLst>
              </p:cNvPr>
              <p:cNvSpPr/>
              <p:nvPr/>
            </p:nvSpPr>
            <p:spPr>
              <a:xfrm>
                <a:off x="5844804" y="5531788"/>
                <a:ext cx="238476" cy="420044"/>
              </a:xfrm>
              <a:custGeom>
                <a:avLst/>
                <a:gdLst>
                  <a:gd name="connsiteX0" fmla="*/ 238477 w 238476"/>
                  <a:gd name="connsiteY0" fmla="*/ 55102 h 420044"/>
                  <a:gd name="connsiteX1" fmla="*/ 238477 w 238476"/>
                  <a:gd name="connsiteY1" fmla="*/ 420044 h 420044"/>
                  <a:gd name="connsiteX2" fmla="*/ 133691 w 238476"/>
                  <a:gd name="connsiteY2" fmla="*/ 381201 h 420044"/>
                  <a:gd name="connsiteX3" fmla="*/ 0 w 238476"/>
                  <a:gd name="connsiteY3" fmla="*/ 368555 h 420044"/>
                  <a:gd name="connsiteX4" fmla="*/ 0 w 238476"/>
                  <a:gd name="connsiteY4" fmla="*/ 304419 h 420044"/>
                  <a:gd name="connsiteX5" fmla="*/ 23486 w 238476"/>
                  <a:gd name="connsiteY5" fmla="*/ 282739 h 420044"/>
                  <a:gd name="connsiteX6" fmla="*/ 24390 w 238476"/>
                  <a:gd name="connsiteY6" fmla="*/ 280933 h 420044"/>
                  <a:gd name="connsiteX7" fmla="*/ 37940 w 238476"/>
                  <a:gd name="connsiteY7" fmla="*/ 173437 h 420044"/>
                  <a:gd name="connsiteX8" fmla="*/ 29809 w 238476"/>
                  <a:gd name="connsiteY8" fmla="*/ 167114 h 420044"/>
                  <a:gd name="connsiteX9" fmla="*/ 19873 w 238476"/>
                  <a:gd name="connsiteY9" fmla="*/ 169824 h 420044"/>
                  <a:gd name="connsiteX10" fmla="*/ 0 w 238476"/>
                  <a:gd name="connsiteY10" fmla="*/ 186084 h 420044"/>
                  <a:gd name="connsiteX11" fmla="*/ 0 w 238476"/>
                  <a:gd name="connsiteY11" fmla="*/ 0 h 420044"/>
                  <a:gd name="connsiteX12" fmla="*/ 128272 w 238476"/>
                  <a:gd name="connsiteY12" fmla="*/ 11743 h 4200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38476" h="420044">
                    <a:moveTo>
                      <a:pt x="238477" y="55102"/>
                    </a:moveTo>
                    <a:lnTo>
                      <a:pt x="238477" y="420044"/>
                    </a:lnTo>
                    <a:cubicBezTo>
                      <a:pt x="205054" y="402881"/>
                      <a:pt x="170728" y="389331"/>
                      <a:pt x="133691" y="381201"/>
                    </a:cubicBezTo>
                    <a:cubicBezTo>
                      <a:pt x="89429" y="370362"/>
                      <a:pt x="32520" y="368555"/>
                      <a:pt x="0" y="368555"/>
                    </a:cubicBezTo>
                    <a:lnTo>
                      <a:pt x="0" y="304419"/>
                    </a:lnTo>
                    <a:lnTo>
                      <a:pt x="23486" y="282739"/>
                    </a:lnTo>
                    <a:cubicBezTo>
                      <a:pt x="23486" y="282739"/>
                      <a:pt x="24390" y="281836"/>
                      <a:pt x="24390" y="280933"/>
                    </a:cubicBezTo>
                    <a:cubicBezTo>
                      <a:pt x="64136" y="228540"/>
                      <a:pt x="38843" y="175245"/>
                      <a:pt x="37940" y="173437"/>
                    </a:cubicBezTo>
                    <a:cubicBezTo>
                      <a:pt x="36133" y="169824"/>
                      <a:pt x="33423" y="168018"/>
                      <a:pt x="29809" y="167114"/>
                    </a:cubicBezTo>
                    <a:cubicBezTo>
                      <a:pt x="26196" y="166211"/>
                      <a:pt x="22583" y="167114"/>
                      <a:pt x="19873" y="169824"/>
                    </a:cubicBezTo>
                    <a:lnTo>
                      <a:pt x="0" y="186084"/>
                    </a:lnTo>
                    <a:lnTo>
                      <a:pt x="0" y="0"/>
                    </a:lnTo>
                    <a:cubicBezTo>
                      <a:pt x="31616" y="0"/>
                      <a:pt x="86719" y="1806"/>
                      <a:pt x="128272" y="11743"/>
                    </a:cubicBezTo>
                  </a:path>
                </a:pathLst>
              </a:custGeom>
              <a:solidFill>
                <a:srgbClr val="60A9DD"/>
              </a:solidFill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2" name="Freeform 51">
                <a:extLst>
                  <a:ext uri="{FF2B5EF4-FFF2-40B4-BE49-F238E27FC236}">
                    <a16:creationId xmlns:a16="http://schemas.microsoft.com/office/drawing/2014/main" id="{AC8C1599-368F-9FDE-5D29-FA4E776F36F1}"/>
                  </a:ext>
                </a:extLst>
              </p:cNvPr>
              <p:cNvSpPr/>
              <p:nvPr/>
            </p:nvSpPr>
            <p:spPr>
              <a:xfrm>
                <a:off x="6102251" y="5533101"/>
                <a:ext cx="219507" cy="419634"/>
              </a:xfrm>
              <a:custGeom>
                <a:avLst/>
                <a:gdLst>
                  <a:gd name="connsiteX0" fmla="*/ 187891 w 219507"/>
                  <a:gd name="connsiteY0" fmla="*/ 168511 h 419634"/>
                  <a:gd name="connsiteX1" fmla="*/ 179761 w 219507"/>
                  <a:gd name="connsiteY1" fmla="*/ 174835 h 419634"/>
                  <a:gd name="connsiteX2" fmla="*/ 193311 w 219507"/>
                  <a:gd name="connsiteY2" fmla="*/ 282330 h 419634"/>
                  <a:gd name="connsiteX3" fmla="*/ 195117 w 219507"/>
                  <a:gd name="connsiteY3" fmla="*/ 284136 h 419634"/>
                  <a:gd name="connsiteX4" fmla="*/ 219507 w 219507"/>
                  <a:gd name="connsiteY4" fmla="*/ 306719 h 419634"/>
                  <a:gd name="connsiteX5" fmla="*/ 219507 w 219507"/>
                  <a:gd name="connsiteY5" fmla="*/ 369049 h 419634"/>
                  <a:gd name="connsiteX6" fmla="*/ 131885 w 219507"/>
                  <a:gd name="connsiteY6" fmla="*/ 370855 h 419634"/>
                  <a:gd name="connsiteX7" fmla="*/ 0 w 219507"/>
                  <a:gd name="connsiteY7" fmla="*/ 419635 h 419634"/>
                  <a:gd name="connsiteX8" fmla="*/ 0 w 219507"/>
                  <a:gd name="connsiteY8" fmla="*/ 56500 h 419634"/>
                  <a:gd name="connsiteX9" fmla="*/ 136402 w 219507"/>
                  <a:gd name="connsiteY9" fmla="*/ 3204 h 419634"/>
                  <a:gd name="connsiteX10" fmla="*/ 219507 w 219507"/>
                  <a:gd name="connsiteY10" fmla="*/ 2300 h 419634"/>
                  <a:gd name="connsiteX11" fmla="*/ 219507 w 219507"/>
                  <a:gd name="connsiteY11" fmla="*/ 189288 h 419634"/>
                  <a:gd name="connsiteX12" fmla="*/ 198731 w 219507"/>
                  <a:gd name="connsiteY12" fmla="*/ 172124 h 419634"/>
                  <a:gd name="connsiteX13" fmla="*/ 187891 w 219507"/>
                  <a:gd name="connsiteY13" fmla="*/ 168511 h 41963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19507" h="419634">
                    <a:moveTo>
                      <a:pt x="187891" y="168511"/>
                    </a:moveTo>
                    <a:cubicBezTo>
                      <a:pt x="184278" y="169415"/>
                      <a:pt x="181568" y="171221"/>
                      <a:pt x="179761" y="174835"/>
                    </a:cubicBezTo>
                    <a:cubicBezTo>
                      <a:pt x="178858" y="176641"/>
                      <a:pt x="152661" y="229034"/>
                      <a:pt x="193311" y="282330"/>
                    </a:cubicBezTo>
                    <a:cubicBezTo>
                      <a:pt x="194214" y="283233"/>
                      <a:pt x="194214" y="283233"/>
                      <a:pt x="195117" y="284136"/>
                    </a:cubicBezTo>
                    <a:lnTo>
                      <a:pt x="219507" y="306719"/>
                    </a:lnTo>
                    <a:lnTo>
                      <a:pt x="219507" y="369049"/>
                    </a:lnTo>
                    <a:cubicBezTo>
                      <a:pt x="190601" y="366338"/>
                      <a:pt x="160791" y="366338"/>
                      <a:pt x="131885" y="370855"/>
                    </a:cubicBezTo>
                    <a:cubicBezTo>
                      <a:pt x="85816" y="378082"/>
                      <a:pt x="39746" y="394341"/>
                      <a:pt x="0" y="419635"/>
                    </a:cubicBezTo>
                    <a:lnTo>
                      <a:pt x="0" y="56500"/>
                    </a:lnTo>
                    <a:cubicBezTo>
                      <a:pt x="40649" y="28496"/>
                      <a:pt x="87622" y="9526"/>
                      <a:pt x="136402" y="3204"/>
                    </a:cubicBezTo>
                    <a:cubicBezTo>
                      <a:pt x="164405" y="-410"/>
                      <a:pt x="192407" y="-1313"/>
                      <a:pt x="219507" y="2300"/>
                    </a:cubicBezTo>
                    <a:lnTo>
                      <a:pt x="219507" y="189288"/>
                    </a:lnTo>
                    <a:lnTo>
                      <a:pt x="198731" y="172124"/>
                    </a:lnTo>
                    <a:cubicBezTo>
                      <a:pt x="195117" y="168511"/>
                      <a:pt x="191504" y="167608"/>
                      <a:pt x="187891" y="168511"/>
                    </a:cubicBezTo>
                    <a:close/>
                  </a:path>
                </a:pathLst>
              </a:custGeom>
              <a:solidFill>
                <a:srgbClr val="60A9DD"/>
              </a:solidFill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36" name="Graphic 2">
              <a:extLst>
                <a:ext uri="{FF2B5EF4-FFF2-40B4-BE49-F238E27FC236}">
                  <a16:creationId xmlns:a16="http://schemas.microsoft.com/office/drawing/2014/main" id="{EC973855-9DFF-B87B-AEFE-1DCAE12BC281}"/>
                </a:ext>
              </a:extLst>
            </p:cNvPr>
            <p:cNvGrpSpPr/>
            <p:nvPr/>
          </p:nvGrpSpPr>
          <p:grpSpPr>
            <a:xfrm>
              <a:off x="5700273" y="5386353"/>
              <a:ext cx="766016" cy="767823"/>
              <a:chOff x="5700273" y="5386353"/>
              <a:chExt cx="766016" cy="767823"/>
            </a:xfrm>
            <a:grpFill/>
          </p:grpSpPr>
          <p:sp>
            <p:nvSpPr>
              <p:cNvPr id="37" name="Freeform 36">
                <a:extLst>
                  <a:ext uri="{FF2B5EF4-FFF2-40B4-BE49-F238E27FC236}">
                    <a16:creationId xmlns:a16="http://schemas.microsoft.com/office/drawing/2014/main" id="{680EAE1B-EE00-270E-2959-C6FF7ECB1ABE}"/>
                  </a:ext>
                </a:extLst>
              </p:cNvPr>
              <p:cNvSpPr/>
              <p:nvPr/>
            </p:nvSpPr>
            <p:spPr>
              <a:xfrm>
                <a:off x="5876421" y="5437842"/>
                <a:ext cx="25293" cy="18969"/>
              </a:xfrm>
              <a:custGeom>
                <a:avLst/>
                <a:gdLst>
                  <a:gd name="connsiteX0" fmla="*/ 0 w 25293"/>
                  <a:gd name="connsiteY0" fmla="*/ 0 h 18969"/>
                  <a:gd name="connsiteX1" fmla="*/ 25293 w 25293"/>
                  <a:gd name="connsiteY1" fmla="*/ 0 h 18969"/>
                  <a:gd name="connsiteX2" fmla="*/ 25293 w 25293"/>
                  <a:gd name="connsiteY2" fmla="*/ 18970 h 18969"/>
                  <a:gd name="connsiteX3" fmla="*/ 0 w 25293"/>
                  <a:gd name="connsiteY3" fmla="*/ 18970 h 1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93" h="18969">
                    <a:moveTo>
                      <a:pt x="0" y="0"/>
                    </a:moveTo>
                    <a:lnTo>
                      <a:pt x="25293" y="0"/>
                    </a:lnTo>
                    <a:lnTo>
                      <a:pt x="25293" y="18970"/>
                    </a:lnTo>
                    <a:lnTo>
                      <a:pt x="0" y="18970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8" name="Freeform 37">
                <a:extLst>
                  <a:ext uri="{FF2B5EF4-FFF2-40B4-BE49-F238E27FC236}">
                    <a16:creationId xmlns:a16="http://schemas.microsoft.com/office/drawing/2014/main" id="{AEAC7BAE-F974-5342-4E84-5DBA91BBD5CC}"/>
                  </a:ext>
                </a:extLst>
              </p:cNvPr>
              <p:cNvSpPr/>
              <p:nvPr/>
            </p:nvSpPr>
            <p:spPr>
              <a:xfrm>
                <a:off x="6258526" y="5638380"/>
                <a:ext cx="25293" cy="25293"/>
              </a:xfrm>
              <a:custGeom>
                <a:avLst/>
                <a:gdLst>
                  <a:gd name="connsiteX0" fmla="*/ 0 w 25293"/>
                  <a:gd name="connsiteY0" fmla="*/ 0 h 25293"/>
                  <a:gd name="connsiteX1" fmla="*/ 25293 w 25293"/>
                  <a:gd name="connsiteY1" fmla="*/ 0 h 25293"/>
                  <a:gd name="connsiteX2" fmla="*/ 25293 w 25293"/>
                  <a:gd name="connsiteY2" fmla="*/ 25293 h 25293"/>
                  <a:gd name="connsiteX3" fmla="*/ 0 w 25293"/>
                  <a:gd name="connsiteY3" fmla="*/ 25293 h 2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93" h="25293">
                    <a:moveTo>
                      <a:pt x="0" y="0"/>
                    </a:moveTo>
                    <a:lnTo>
                      <a:pt x="25293" y="0"/>
                    </a:lnTo>
                    <a:lnTo>
                      <a:pt x="25293" y="25293"/>
                    </a:lnTo>
                    <a:lnTo>
                      <a:pt x="0" y="25293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9" name="Freeform 38">
                <a:extLst>
                  <a:ext uri="{FF2B5EF4-FFF2-40B4-BE49-F238E27FC236}">
                    <a16:creationId xmlns:a16="http://schemas.microsoft.com/office/drawing/2014/main" id="{964723FB-7FF3-A99E-DD55-E9ECDBCEA7E6}"/>
                  </a:ext>
                </a:extLst>
              </p:cNvPr>
              <p:cNvSpPr/>
              <p:nvPr/>
            </p:nvSpPr>
            <p:spPr>
              <a:xfrm>
                <a:off x="6334405" y="5437842"/>
                <a:ext cx="18969" cy="18969"/>
              </a:xfrm>
              <a:custGeom>
                <a:avLst/>
                <a:gdLst>
                  <a:gd name="connsiteX0" fmla="*/ 0 w 18969"/>
                  <a:gd name="connsiteY0" fmla="*/ 0 h 18969"/>
                  <a:gd name="connsiteX1" fmla="*/ 18970 w 18969"/>
                  <a:gd name="connsiteY1" fmla="*/ 0 h 18969"/>
                  <a:gd name="connsiteX2" fmla="*/ 18970 w 18969"/>
                  <a:gd name="connsiteY2" fmla="*/ 18970 h 18969"/>
                  <a:gd name="connsiteX3" fmla="*/ 0 w 18969"/>
                  <a:gd name="connsiteY3" fmla="*/ 18970 h 1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69" h="18969">
                    <a:moveTo>
                      <a:pt x="0" y="0"/>
                    </a:moveTo>
                    <a:lnTo>
                      <a:pt x="18970" y="0"/>
                    </a:lnTo>
                    <a:lnTo>
                      <a:pt x="18970" y="18970"/>
                    </a:lnTo>
                    <a:lnTo>
                      <a:pt x="0" y="18970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0" name="Freeform 39">
                <a:extLst>
                  <a:ext uri="{FF2B5EF4-FFF2-40B4-BE49-F238E27FC236}">
                    <a16:creationId xmlns:a16="http://schemas.microsoft.com/office/drawing/2014/main" id="{26124C31-E5E0-DC78-AB28-4693F3541331}"/>
                  </a:ext>
                </a:extLst>
              </p:cNvPr>
              <p:cNvSpPr/>
              <p:nvPr/>
            </p:nvSpPr>
            <p:spPr>
              <a:xfrm>
                <a:off x="5700273" y="5669996"/>
                <a:ext cx="18969" cy="25293"/>
              </a:xfrm>
              <a:custGeom>
                <a:avLst/>
                <a:gdLst>
                  <a:gd name="connsiteX0" fmla="*/ 0 w 18969"/>
                  <a:gd name="connsiteY0" fmla="*/ 0 h 25293"/>
                  <a:gd name="connsiteX1" fmla="*/ 18970 w 18969"/>
                  <a:gd name="connsiteY1" fmla="*/ 0 h 25293"/>
                  <a:gd name="connsiteX2" fmla="*/ 18970 w 18969"/>
                  <a:gd name="connsiteY2" fmla="*/ 25293 h 25293"/>
                  <a:gd name="connsiteX3" fmla="*/ 0 w 18969"/>
                  <a:gd name="connsiteY3" fmla="*/ 25293 h 252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8969" h="25293">
                    <a:moveTo>
                      <a:pt x="0" y="0"/>
                    </a:moveTo>
                    <a:lnTo>
                      <a:pt x="18970" y="0"/>
                    </a:lnTo>
                    <a:lnTo>
                      <a:pt x="18970" y="25293"/>
                    </a:lnTo>
                    <a:lnTo>
                      <a:pt x="0" y="25293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1" name="Freeform 40">
                <a:extLst>
                  <a:ext uri="{FF2B5EF4-FFF2-40B4-BE49-F238E27FC236}">
                    <a16:creationId xmlns:a16="http://schemas.microsoft.com/office/drawing/2014/main" id="{535AF9A4-071A-04C1-BC96-3D689E6F0337}"/>
                  </a:ext>
                </a:extLst>
              </p:cNvPr>
              <p:cNvSpPr/>
              <p:nvPr/>
            </p:nvSpPr>
            <p:spPr>
              <a:xfrm>
                <a:off x="6045342" y="6083717"/>
                <a:ext cx="25293" cy="18969"/>
              </a:xfrm>
              <a:custGeom>
                <a:avLst/>
                <a:gdLst>
                  <a:gd name="connsiteX0" fmla="*/ 0 w 25293"/>
                  <a:gd name="connsiteY0" fmla="*/ 0 h 18969"/>
                  <a:gd name="connsiteX1" fmla="*/ 25293 w 25293"/>
                  <a:gd name="connsiteY1" fmla="*/ 0 h 18969"/>
                  <a:gd name="connsiteX2" fmla="*/ 25293 w 25293"/>
                  <a:gd name="connsiteY2" fmla="*/ 18970 h 18969"/>
                  <a:gd name="connsiteX3" fmla="*/ 0 w 25293"/>
                  <a:gd name="connsiteY3" fmla="*/ 18970 h 189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5293" h="18969">
                    <a:moveTo>
                      <a:pt x="0" y="0"/>
                    </a:moveTo>
                    <a:lnTo>
                      <a:pt x="25293" y="0"/>
                    </a:lnTo>
                    <a:lnTo>
                      <a:pt x="25293" y="18970"/>
                    </a:lnTo>
                    <a:lnTo>
                      <a:pt x="0" y="18970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" name="Freeform 41">
                <a:extLst>
                  <a:ext uri="{FF2B5EF4-FFF2-40B4-BE49-F238E27FC236}">
                    <a16:creationId xmlns:a16="http://schemas.microsoft.com/office/drawing/2014/main" id="{3F1C8E29-B0FF-4E03-E882-9565CFBB4D12}"/>
                  </a:ext>
                </a:extLst>
              </p:cNvPr>
              <p:cNvSpPr/>
              <p:nvPr/>
            </p:nvSpPr>
            <p:spPr>
              <a:xfrm>
                <a:off x="5926103" y="5996095"/>
                <a:ext cx="81329" cy="88524"/>
              </a:xfrm>
              <a:custGeom>
                <a:avLst/>
                <a:gdLst>
                  <a:gd name="connsiteX0" fmla="*/ 40649 w 81329"/>
                  <a:gd name="connsiteY0" fmla="*/ 62328 h 88524"/>
                  <a:gd name="connsiteX1" fmla="*/ 23486 w 81329"/>
                  <a:gd name="connsiteY1" fmla="*/ 43359 h 88524"/>
                  <a:gd name="connsiteX2" fmla="*/ 40649 w 81329"/>
                  <a:gd name="connsiteY2" fmla="*/ 24389 h 88524"/>
                  <a:gd name="connsiteX3" fmla="*/ 57813 w 81329"/>
                  <a:gd name="connsiteY3" fmla="*/ 43359 h 88524"/>
                  <a:gd name="connsiteX4" fmla="*/ 40649 w 81329"/>
                  <a:gd name="connsiteY4" fmla="*/ 62328 h 88524"/>
                  <a:gd name="connsiteX5" fmla="*/ 40649 w 81329"/>
                  <a:gd name="connsiteY5" fmla="*/ 0 h 88524"/>
                  <a:gd name="connsiteX6" fmla="*/ 0 w 81329"/>
                  <a:gd name="connsiteY6" fmla="*/ 44262 h 88524"/>
                  <a:gd name="connsiteX7" fmla="*/ 40649 w 81329"/>
                  <a:gd name="connsiteY7" fmla="*/ 88525 h 88524"/>
                  <a:gd name="connsiteX8" fmla="*/ 81299 w 81329"/>
                  <a:gd name="connsiteY8" fmla="*/ 44262 h 88524"/>
                  <a:gd name="connsiteX9" fmla="*/ 40649 w 81329"/>
                  <a:gd name="connsiteY9" fmla="*/ 0 h 885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1329" h="88524">
                    <a:moveTo>
                      <a:pt x="40649" y="62328"/>
                    </a:moveTo>
                    <a:cubicBezTo>
                      <a:pt x="30713" y="62328"/>
                      <a:pt x="23486" y="54199"/>
                      <a:pt x="23486" y="43359"/>
                    </a:cubicBezTo>
                    <a:cubicBezTo>
                      <a:pt x="23486" y="32519"/>
                      <a:pt x="31616" y="24389"/>
                      <a:pt x="40649" y="24389"/>
                    </a:cubicBezTo>
                    <a:cubicBezTo>
                      <a:pt x="49683" y="24389"/>
                      <a:pt x="57813" y="32519"/>
                      <a:pt x="57813" y="43359"/>
                    </a:cubicBezTo>
                    <a:cubicBezTo>
                      <a:pt x="57813" y="54199"/>
                      <a:pt x="50586" y="62328"/>
                      <a:pt x="40649" y="62328"/>
                    </a:cubicBezTo>
                    <a:close/>
                    <a:moveTo>
                      <a:pt x="40649" y="0"/>
                    </a:moveTo>
                    <a:cubicBezTo>
                      <a:pt x="18066" y="0"/>
                      <a:pt x="0" y="19873"/>
                      <a:pt x="0" y="44262"/>
                    </a:cubicBezTo>
                    <a:cubicBezTo>
                      <a:pt x="0" y="68652"/>
                      <a:pt x="18066" y="88525"/>
                      <a:pt x="40649" y="88525"/>
                    </a:cubicBezTo>
                    <a:cubicBezTo>
                      <a:pt x="63233" y="88525"/>
                      <a:pt x="81299" y="68652"/>
                      <a:pt x="81299" y="44262"/>
                    </a:cubicBezTo>
                    <a:cubicBezTo>
                      <a:pt x="82202" y="19873"/>
                      <a:pt x="63233" y="0"/>
                      <a:pt x="40649" y="0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3" name="Freeform 42">
                <a:extLst>
                  <a:ext uri="{FF2B5EF4-FFF2-40B4-BE49-F238E27FC236}">
                    <a16:creationId xmlns:a16="http://schemas.microsoft.com/office/drawing/2014/main" id="{0B0B8AB4-6243-51EF-CC6E-3850AB11F896}"/>
                  </a:ext>
                </a:extLst>
              </p:cNvPr>
              <p:cNvSpPr/>
              <p:nvPr/>
            </p:nvSpPr>
            <p:spPr>
              <a:xfrm>
                <a:off x="5731889" y="5412549"/>
                <a:ext cx="88525" cy="81298"/>
              </a:xfrm>
              <a:custGeom>
                <a:avLst/>
                <a:gdLst>
                  <a:gd name="connsiteX0" fmla="*/ 44263 w 88525"/>
                  <a:gd name="connsiteY0" fmla="*/ 23486 h 81298"/>
                  <a:gd name="connsiteX1" fmla="*/ 63233 w 88525"/>
                  <a:gd name="connsiteY1" fmla="*/ 40649 h 81298"/>
                  <a:gd name="connsiteX2" fmla="*/ 44263 w 88525"/>
                  <a:gd name="connsiteY2" fmla="*/ 57812 h 81298"/>
                  <a:gd name="connsiteX3" fmla="*/ 25293 w 88525"/>
                  <a:gd name="connsiteY3" fmla="*/ 40649 h 81298"/>
                  <a:gd name="connsiteX4" fmla="*/ 44263 w 88525"/>
                  <a:gd name="connsiteY4" fmla="*/ 23486 h 81298"/>
                  <a:gd name="connsiteX5" fmla="*/ 44263 w 88525"/>
                  <a:gd name="connsiteY5" fmla="*/ 81299 h 81298"/>
                  <a:gd name="connsiteX6" fmla="*/ 88525 w 88525"/>
                  <a:gd name="connsiteY6" fmla="*/ 40649 h 81298"/>
                  <a:gd name="connsiteX7" fmla="*/ 44263 w 88525"/>
                  <a:gd name="connsiteY7" fmla="*/ 0 h 81298"/>
                  <a:gd name="connsiteX8" fmla="*/ 0 w 88525"/>
                  <a:gd name="connsiteY8" fmla="*/ 40649 h 81298"/>
                  <a:gd name="connsiteX9" fmla="*/ 44263 w 88525"/>
                  <a:gd name="connsiteY9" fmla="*/ 81299 h 8129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25" h="81298">
                    <a:moveTo>
                      <a:pt x="44263" y="23486"/>
                    </a:moveTo>
                    <a:cubicBezTo>
                      <a:pt x="54199" y="23486"/>
                      <a:pt x="63233" y="31616"/>
                      <a:pt x="63233" y="40649"/>
                    </a:cubicBezTo>
                    <a:cubicBezTo>
                      <a:pt x="63233" y="49683"/>
                      <a:pt x="55103" y="57812"/>
                      <a:pt x="44263" y="57812"/>
                    </a:cubicBezTo>
                    <a:cubicBezTo>
                      <a:pt x="33423" y="57812"/>
                      <a:pt x="25293" y="49683"/>
                      <a:pt x="25293" y="40649"/>
                    </a:cubicBezTo>
                    <a:cubicBezTo>
                      <a:pt x="25293" y="31616"/>
                      <a:pt x="33423" y="23486"/>
                      <a:pt x="44263" y="23486"/>
                    </a:cubicBezTo>
                    <a:close/>
                    <a:moveTo>
                      <a:pt x="44263" y="81299"/>
                    </a:moveTo>
                    <a:cubicBezTo>
                      <a:pt x="68652" y="81299"/>
                      <a:pt x="88525" y="63233"/>
                      <a:pt x="88525" y="40649"/>
                    </a:cubicBezTo>
                    <a:cubicBezTo>
                      <a:pt x="88525" y="18066"/>
                      <a:pt x="68652" y="0"/>
                      <a:pt x="44263" y="0"/>
                    </a:cubicBezTo>
                    <a:cubicBezTo>
                      <a:pt x="19873" y="0"/>
                      <a:pt x="0" y="18066"/>
                      <a:pt x="0" y="40649"/>
                    </a:cubicBezTo>
                    <a:cubicBezTo>
                      <a:pt x="0" y="63233"/>
                      <a:pt x="19873" y="81299"/>
                      <a:pt x="44263" y="81299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4" name="Freeform 43">
                <a:extLst>
                  <a:ext uri="{FF2B5EF4-FFF2-40B4-BE49-F238E27FC236}">
                    <a16:creationId xmlns:a16="http://schemas.microsoft.com/office/drawing/2014/main" id="{1C794E44-CF8B-31BD-9CED-CD153FB5A364}"/>
                  </a:ext>
                </a:extLst>
              </p:cNvPr>
              <p:cNvSpPr/>
              <p:nvPr/>
            </p:nvSpPr>
            <p:spPr>
              <a:xfrm>
                <a:off x="6020049" y="5386353"/>
                <a:ext cx="146338" cy="146338"/>
              </a:xfrm>
              <a:custGeom>
                <a:avLst/>
                <a:gdLst>
                  <a:gd name="connsiteX0" fmla="*/ 56909 w 146338"/>
                  <a:gd name="connsiteY0" fmla="*/ 62329 h 146338"/>
                  <a:gd name="connsiteX1" fmla="*/ 61426 w 146338"/>
                  <a:gd name="connsiteY1" fmla="*/ 57813 h 146338"/>
                  <a:gd name="connsiteX2" fmla="*/ 72266 w 146338"/>
                  <a:gd name="connsiteY2" fmla="*/ 37940 h 146338"/>
                  <a:gd name="connsiteX3" fmla="*/ 83106 w 146338"/>
                  <a:gd name="connsiteY3" fmla="*/ 57813 h 146338"/>
                  <a:gd name="connsiteX4" fmla="*/ 87622 w 146338"/>
                  <a:gd name="connsiteY4" fmla="*/ 62329 h 146338"/>
                  <a:gd name="connsiteX5" fmla="*/ 107495 w 146338"/>
                  <a:gd name="connsiteY5" fmla="*/ 73169 h 146338"/>
                  <a:gd name="connsiteX6" fmla="*/ 87622 w 146338"/>
                  <a:gd name="connsiteY6" fmla="*/ 84009 h 146338"/>
                  <a:gd name="connsiteX7" fmla="*/ 83106 w 146338"/>
                  <a:gd name="connsiteY7" fmla="*/ 88525 h 146338"/>
                  <a:gd name="connsiteX8" fmla="*/ 72266 w 146338"/>
                  <a:gd name="connsiteY8" fmla="*/ 108399 h 146338"/>
                  <a:gd name="connsiteX9" fmla="*/ 61426 w 146338"/>
                  <a:gd name="connsiteY9" fmla="*/ 88525 h 146338"/>
                  <a:gd name="connsiteX10" fmla="*/ 56909 w 146338"/>
                  <a:gd name="connsiteY10" fmla="*/ 84009 h 146338"/>
                  <a:gd name="connsiteX11" fmla="*/ 37036 w 146338"/>
                  <a:gd name="connsiteY11" fmla="*/ 73169 h 146338"/>
                  <a:gd name="connsiteX12" fmla="*/ 56909 w 146338"/>
                  <a:gd name="connsiteY12" fmla="*/ 62329 h 146338"/>
                  <a:gd name="connsiteX13" fmla="*/ 6323 w 146338"/>
                  <a:gd name="connsiteY13" fmla="*/ 84009 h 146338"/>
                  <a:gd name="connsiteX14" fmla="*/ 42456 w 146338"/>
                  <a:gd name="connsiteY14" fmla="*/ 103882 h 146338"/>
                  <a:gd name="connsiteX15" fmla="*/ 62329 w 146338"/>
                  <a:gd name="connsiteY15" fmla="*/ 140015 h 146338"/>
                  <a:gd name="connsiteX16" fmla="*/ 73169 w 146338"/>
                  <a:gd name="connsiteY16" fmla="*/ 146338 h 146338"/>
                  <a:gd name="connsiteX17" fmla="*/ 84009 w 146338"/>
                  <a:gd name="connsiteY17" fmla="*/ 140015 h 146338"/>
                  <a:gd name="connsiteX18" fmla="*/ 103882 w 146338"/>
                  <a:gd name="connsiteY18" fmla="*/ 103882 h 146338"/>
                  <a:gd name="connsiteX19" fmla="*/ 140015 w 146338"/>
                  <a:gd name="connsiteY19" fmla="*/ 84009 h 146338"/>
                  <a:gd name="connsiteX20" fmla="*/ 146338 w 146338"/>
                  <a:gd name="connsiteY20" fmla="*/ 73169 h 146338"/>
                  <a:gd name="connsiteX21" fmla="*/ 140015 w 146338"/>
                  <a:gd name="connsiteY21" fmla="*/ 62329 h 146338"/>
                  <a:gd name="connsiteX22" fmla="*/ 103882 w 146338"/>
                  <a:gd name="connsiteY22" fmla="*/ 42456 h 146338"/>
                  <a:gd name="connsiteX23" fmla="*/ 84009 w 146338"/>
                  <a:gd name="connsiteY23" fmla="*/ 6323 h 146338"/>
                  <a:gd name="connsiteX24" fmla="*/ 73169 w 146338"/>
                  <a:gd name="connsiteY24" fmla="*/ 0 h 146338"/>
                  <a:gd name="connsiteX25" fmla="*/ 62329 w 146338"/>
                  <a:gd name="connsiteY25" fmla="*/ 6323 h 146338"/>
                  <a:gd name="connsiteX26" fmla="*/ 42456 w 146338"/>
                  <a:gd name="connsiteY26" fmla="*/ 42456 h 146338"/>
                  <a:gd name="connsiteX27" fmla="*/ 6323 w 146338"/>
                  <a:gd name="connsiteY27" fmla="*/ 62329 h 146338"/>
                  <a:gd name="connsiteX28" fmla="*/ 0 w 146338"/>
                  <a:gd name="connsiteY28" fmla="*/ 73169 h 146338"/>
                  <a:gd name="connsiteX29" fmla="*/ 6323 w 146338"/>
                  <a:gd name="connsiteY29" fmla="*/ 84009 h 14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6338" h="146338">
                    <a:moveTo>
                      <a:pt x="56909" y="62329"/>
                    </a:moveTo>
                    <a:cubicBezTo>
                      <a:pt x="58716" y="61426"/>
                      <a:pt x="60523" y="59620"/>
                      <a:pt x="61426" y="57813"/>
                    </a:cubicBezTo>
                    <a:lnTo>
                      <a:pt x="72266" y="37940"/>
                    </a:lnTo>
                    <a:lnTo>
                      <a:pt x="83106" y="57813"/>
                    </a:lnTo>
                    <a:cubicBezTo>
                      <a:pt x="84009" y="59620"/>
                      <a:pt x="85816" y="61426"/>
                      <a:pt x="87622" y="62329"/>
                    </a:cubicBezTo>
                    <a:lnTo>
                      <a:pt x="107495" y="73169"/>
                    </a:lnTo>
                    <a:lnTo>
                      <a:pt x="87622" y="84009"/>
                    </a:lnTo>
                    <a:cubicBezTo>
                      <a:pt x="85816" y="84912"/>
                      <a:pt x="84009" y="86719"/>
                      <a:pt x="83106" y="88525"/>
                    </a:cubicBezTo>
                    <a:lnTo>
                      <a:pt x="72266" y="108399"/>
                    </a:lnTo>
                    <a:lnTo>
                      <a:pt x="61426" y="88525"/>
                    </a:lnTo>
                    <a:cubicBezTo>
                      <a:pt x="60523" y="86719"/>
                      <a:pt x="58716" y="84912"/>
                      <a:pt x="56909" y="84009"/>
                    </a:cubicBezTo>
                    <a:lnTo>
                      <a:pt x="37036" y="73169"/>
                    </a:lnTo>
                    <a:lnTo>
                      <a:pt x="56909" y="62329"/>
                    </a:lnTo>
                    <a:close/>
                    <a:moveTo>
                      <a:pt x="6323" y="84009"/>
                    </a:moveTo>
                    <a:lnTo>
                      <a:pt x="42456" y="103882"/>
                    </a:lnTo>
                    <a:lnTo>
                      <a:pt x="62329" y="140015"/>
                    </a:lnTo>
                    <a:cubicBezTo>
                      <a:pt x="64136" y="143628"/>
                      <a:pt x="68652" y="146338"/>
                      <a:pt x="73169" y="146338"/>
                    </a:cubicBezTo>
                    <a:cubicBezTo>
                      <a:pt x="77686" y="146338"/>
                      <a:pt x="81299" y="143628"/>
                      <a:pt x="84009" y="140015"/>
                    </a:cubicBezTo>
                    <a:lnTo>
                      <a:pt x="103882" y="103882"/>
                    </a:lnTo>
                    <a:lnTo>
                      <a:pt x="140015" y="84009"/>
                    </a:lnTo>
                    <a:cubicBezTo>
                      <a:pt x="143628" y="82203"/>
                      <a:pt x="146338" y="77686"/>
                      <a:pt x="146338" y="73169"/>
                    </a:cubicBezTo>
                    <a:cubicBezTo>
                      <a:pt x="146338" y="68653"/>
                      <a:pt x="143628" y="65039"/>
                      <a:pt x="140015" y="62329"/>
                    </a:cubicBezTo>
                    <a:lnTo>
                      <a:pt x="103882" y="42456"/>
                    </a:lnTo>
                    <a:lnTo>
                      <a:pt x="84009" y="6323"/>
                    </a:lnTo>
                    <a:cubicBezTo>
                      <a:pt x="82202" y="2710"/>
                      <a:pt x="77686" y="0"/>
                      <a:pt x="73169" y="0"/>
                    </a:cubicBezTo>
                    <a:cubicBezTo>
                      <a:pt x="68652" y="0"/>
                      <a:pt x="65039" y="2710"/>
                      <a:pt x="62329" y="6323"/>
                    </a:cubicBezTo>
                    <a:lnTo>
                      <a:pt x="42456" y="42456"/>
                    </a:lnTo>
                    <a:lnTo>
                      <a:pt x="6323" y="62329"/>
                    </a:lnTo>
                    <a:cubicBezTo>
                      <a:pt x="2710" y="64136"/>
                      <a:pt x="0" y="68653"/>
                      <a:pt x="0" y="73169"/>
                    </a:cubicBezTo>
                    <a:cubicBezTo>
                      <a:pt x="903" y="77686"/>
                      <a:pt x="2710" y="82203"/>
                      <a:pt x="6323" y="84009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5" name="Freeform 44">
                <a:extLst>
                  <a:ext uri="{FF2B5EF4-FFF2-40B4-BE49-F238E27FC236}">
                    <a16:creationId xmlns:a16="http://schemas.microsoft.com/office/drawing/2014/main" id="{AC72F896-11C0-716C-A611-B64EA65B0D38}"/>
                  </a:ext>
                </a:extLst>
              </p:cNvPr>
              <p:cNvSpPr/>
              <p:nvPr/>
            </p:nvSpPr>
            <p:spPr>
              <a:xfrm>
                <a:off x="6137480" y="6007838"/>
                <a:ext cx="146338" cy="146338"/>
              </a:xfrm>
              <a:custGeom>
                <a:avLst/>
                <a:gdLst>
                  <a:gd name="connsiteX0" fmla="*/ 89429 w 146338"/>
                  <a:gd name="connsiteY0" fmla="*/ 83106 h 146338"/>
                  <a:gd name="connsiteX1" fmla="*/ 84912 w 146338"/>
                  <a:gd name="connsiteY1" fmla="*/ 87623 h 146338"/>
                  <a:gd name="connsiteX2" fmla="*/ 74072 w 146338"/>
                  <a:gd name="connsiteY2" fmla="*/ 107495 h 146338"/>
                  <a:gd name="connsiteX3" fmla="*/ 63233 w 146338"/>
                  <a:gd name="connsiteY3" fmla="*/ 87623 h 146338"/>
                  <a:gd name="connsiteX4" fmla="*/ 58716 w 146338"/>
                  <a:gd name="connsiteY4" fmla="*/ 83106 h 146338"/>
                  <a:gd name="connsiteX5" fmla="*/ 38843 w 146338"/>
                  <a:gd name="connsiteY5" fmla="*/ 72266 h 146338"/>
                  <a:gd name="connsiteX6" fmla="*/ 58716 w 146338"/>
                  <a:gd name="connsiteY6" fmla="*/ 61426 h 146338"/>
                  <a:gd name="connsiteX7" fmla="*/ 63233 w 146338"/>
                  <a:gd name="connsiteY7" fmla="*/ 56910 h 146338"/>
                  <a:gd name="connsiteX8" fmla="*/ 74072 w 146338"/>
                  <a:gd name="connsiteY8" fmla="*/ 37036 h 146338"/>
                  <a:gd name="connsiteX9" fmla="*/ 84912 w 146338"/>
                  <a:gd name="connsiteY9" fmla="*/ 56910 h 146338"/>
                  <a:gd name="connsiteX10" fmla="*/ 89429 w 146338"/>
                  <a:gd name="connsiteY10" fmla="*/ 61426 h 146338"/>
                  <a:gd name="connsiteX11" fmla="*/ 109302 w 146338"/>
                  <a:gd name="connsiteY11" fmla="*/ 72266 h 146338"/>
                  <a:gd name="connsiteX12" fmla="*/ 89429 w 146338"/>
                  <a:gd name="connsiteY12" fmla="*/ 83106 h 146338"/>
                  <a:gd name="connsiteX13" fmla="*/ 140015 w 146338"/>
                  <a:gd name="connsiteY13" fmla="*/ 62329 h 146338"/>
                  <a:gd name="connsiteX14" fmla="*/ 103882 w 146338"/>
                  <a:gd name="connsiteY14" fmla="*/ 42457 h 146338"/>
                  <a:gd name="connsiteX15" fmla="*/ 84009 w 146338"/>
                  <a:gd name="connsiteY15" fmla="*/ 6324 h 146338"/>
                  <a:gd name="connsiteX16" fmla="*/ 73169 w 146338"/>
                  <a:gd name="connsiteY16" fmla="*/ 0 h 146338"/>
                  <a:gd name="connsiteX17" fmla="*/ 62329 w 146338"/>
                  <a:gd name="connsiteY17" fmla="*/ 6324 h 146338"/>
                  <a:gd name="connsiteX18" fmla="*/ 42456 w 146338"/>
                  <a:gd name="connsiteY18" fmla="*/ 42457 h 146338"/>
                  <a:gd name="connsiteX19" fmla="*/ 6323 w 146338"/>
                  <a:gd name="connsiteY19" fmla="*/ 62329 h 146338"/>
                  <a:gd name="connsiteX20" fmla="*/ 0 w 146338"/>
                  <a:gd name="connsiteY20" fmla="*/ 73169 h 146338"/>
                  <a:gd name="connsiteX21" fmla="*/ 6323 w 146338"/>
                  <a:gd name="connsiteY21" fmla="*/ 84009 h 146338"/>
                  <a:gd name="connsiteX22" fmla="*/ 42456 w 146338"/>
                  <a:gd name="connsiteY22" fmla="*/ 103882 h 146338"/>
                  <a:gd name="connsiteX23" fmla="*/ 62329 w 146338"/>
                  <a:gd name="connsiteY23" fmla="*/ 140015 h 146338"/>
                  <a:gd name="connsiteX24" fmla="*/ 73169 w 146338"/>
                  <a:gd name="connsiteY24" fmla="*/ 146339 h 146338"/>
                  <a:gd name="connsiteX25" fmla="*/ 84009 w 146338"/>
                  <a:gd name="connsiteY25" fmla="*/ 140015 h 146338"/>
                  <a:gd name="connsiteX26" fmla="*/ 103882 w 146338"/>
                  <a:gd name="connsiteY26" fmla="*/ 103882 h 146338"/>
                  <a:gd name="connsiteX27" fmla="*/ 140015 w 146338"/>
                  <a:gd name="connsiteY27" fmla="*/ 84009 h 146338"/>
                  <a:gd name="connsiteX28" fmla="*/ 146338 w 146338"/>
                  <a:gd name="connsiteY28" fmla="*/ 73169 h 146338"/>
                  <a:gd name="connsiteX29" fmla="*/ 140015 w 146338"/>
                  <a:gd name="connsiteY29" fmla="*/ 62329 h 1463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146338" h="146338">
                    <a:moveTo>
                      <a:pt x="89429" y="83106"/>
                    </a:moveTo>
                    <a:cubicBezTo>
                      <a:pt x="87622" y="84009"/>
                      <a:pt x="85816" y="85816"/>
                      <a:pt x="84912" y="87623"/>
                    </a:cubicBezTo>
                    <a:lnTo>
                      <a:pt x="74072" y="107495"/>
                    </a:lnTo>
                    <a:lnTo>
                      <a:pt x="63233" y="87623"/>
                    </a:lnTo>
                    <a:cubicBezTo>
                      <a:pt x="62329" y="85816"/>
                      <a:pt x="60523" y="84009"/>
                      <a:pt x="58716" y="83106"/>
                    </a:cubicBezTo>
                    <a:lnTo>
                      <a:pt x="38843" y="72266"/>
                    </a:lnTo>
                    <a:lnTo>
                      <a:pt x="58716" y="61426"/>
                    </a:lnTo>
                    <a:cubicBezTo>
                      <a:pt x="60523" y="60523"/>
                      <a:pt x="62329" y="58716"/>
                      <a:pt x="63233" y="56910"/>
                    </a:cubicBezTo>
                    <a:lnTo>
                      <a:pt x="74072" y="37036"/>
                    </a:lnTo>
                    <a:lnTo>
                      <a:pt x="84912" y="56910"/>
                    </a:lnTo>
                    <a:cubicBezTo>
                      <a:pt x="85816" y="58716"/>
                      <a:pt x="87622" y="60523"/>
                      <a:pt x="89429" y="61426"/>
                    </a:cubicBezTo>
                    <a:lnTo>
                      <a:pt x="109302" y="72266"/>
                    </a:lnTo>
                    <a:lnTo>
                      <a:pt x="89429" y="83106"/>
                    </a:lnTo>
                    <a:close/>
                    <a:moveTo>
                      <a:pt x="140015" y="62329"/>
                    </a:moveTo>
                    <a:lnTo>
                      <a:pt x="103882" y="42457"/>
                    </a:lnTo>
                    <a:lnTo>
                      <a:pt x="84009" y="6324"/>
                    </a:lnTo>
                    <a:cubicBezTo>
                      <a:pt x="82202" y="2710"/>
                      <a:pt x="77686" y="0"/>
                      <a:pt x="73169" y="0"/>
                    </a:cubicBezTo>
                    <a:cubicBezTo>
                      <a:pt x="68652" y="0"/>
                      <a:pt x="65039" y="2710"/>
                      <a:pt x="62329" y="6324"/>
                    </a:cubicBezTo>
                    <a:lnTo>
                      <a:pt x="42456" y="42457"/>
                    </a:lnTo>
                    <a:lnTo>
                      <a:pt x="6323" y="62329"/>
                    </a:lnTo>
                    <a:cubicBezTo>
                      <a:pt x="2710" y="64136"/>
                      <a:pt x="0" y="68652"/>
                      <a:pt x="0" y="73169"/>
                    </a:cubicBezTo>
                    <a:cubicBezTo>
                      <a:pt x="0" y="77685"/>
                      <a:pt x="2710" y="81299"/>
                      <a:pt x="6323" y="84009"/>
                    </a:cubicBezTo>
                    <a:lnTo>
                      <a:pt x="42456" y="103882"/>
                    </a:lnTo>
                    <a:lnTo>
                      <a:pt x="62329" y="140015"/>
                    </a:lnTo>
                    <a:cubicBezTo>
                      <a:pt x="64136" y="143628"/>
                      <a:pt x="68652" y="146339"/>
                      <a:pt x="73169" y="146339"/>
                    </a:cubicBezTo>
                    <a:cubicBezTo>
                      <a:pt x="77686" y="146339"/>
                      <a:pt x="81299" y="143628"/>
                      <a:pt x="84009" y="140015"/>
                    </a:cubicBezTo>
                    <a:lnTo>
                      <a:pt x="103882" y="103882"/>
                    </a:lnTo>
                    <a:lnTo>
                      <a:pt x="140015" y="84009"/>
                    </a:lnTo>
                    <a:cubicBezTo>
                      <a:pt x="143628" y="82202"/>
                      <a:pt x="146338" y="77685"/>
                      <a:pt x="146338" y="73169"/>
                    </a:cubicBezTo>
                    <a:cubicBezTo>
                      <a:pt x="146338" y="68652"/>
                      <a:pt x="143628" y="64136"/>
                      <a:pt x="140015" y="62329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6" name="Freeform 45">
                <a:extLst>
                  <a:ext uri="{FF2B5EF4-FFF2-40B4-BE49-F238E27FC236}">
                    <a16:creationId xmlns:a16="http://schemas.microsoft.com/office/drawing/2014/main" id="{3DF3D11A-0AB0-9458-0C42-78AC940D7920}"/>
                  </a:ext>
                </a:extLst>
              </p:cNvPr>
              <p:cNvSpPr/>
              <p:nvPr/>
            </p:nvSpPr>
            <p:spPr>
              <a:xfrm>
                <a:off x="5702983" y="5494074"/>
                <a:ext cx="763306" cy="658295"/>
              </a:xfrm>
              <a:custGeom>
                <a:avLst/>
                <a:gdLst>
                  <a:gd name="connsiteX0" fmla="*/ 537476 w 763306"/>
                  <a:gd name="connsiteY0" fmla="*/ 27778 h 658295"/>
                  <a:gd name="connsiteX1" fmla="*/ 619679 w 763306"/>
                  <a:gd name="connsiteY1" fmla="*/ 26874 h 658295"/>
                  <a:gd name="connsiteX2" fmla="*/ 619679 w 763306"/>
                  <a:gd name="connsiteY2" fmla="*/ 214765 h 658295"/>
                  <a:gd name="connsiteX3" fmla="*/ 598902 w 763306"/>
                  <a:gd name="connsiteY3" fmla="*/ 197602 h 658295"/>
                  <a:gd name="connsiteX4" fmla="*/ 588966 w 763306"/>
                  <a:gd name="connsiteY4" fmla="*/ 194892 h 658295"/>
                  <a:gd name="connsiteX5" fmla="*/ 580836 w 763306"/>
                  <a:gd name="connsiteY5" fmla="*/ 201215 h 658295"/>
                  <a:gd name="connsiteX6" fmla="*/ 594386 w 763306"/>
                  <a:gd name="connsiteY6" fmla="*/ 308711 h 658295"/>
                  <a:gd name="connsiteX7" fmla="*/ 595289 w 763306"/>
                  <a:gd name="connsiteY7" fmla="*/ 310517 h 658295"/>
                  <a:gd name="connsiteX8" fmla="*/ 619679 w 763306"/>
                  <a:gd name="connsiteY8" fmla="*/ 333100 h 658295"/>
                  <a:gd name="connsiteX9" fmla="*/ 619679 w 763306"/>
                  <a:gd name="connsiteY9" fmla="*/ 395429 h 658295"/>
                  <a:gd name="connsiteX10" fmla="*/ 533863 w 763306"/>
                  <a:gd name="connsiteY10" fmla="*/ 397235 h 658295"/>
                  <a:gd name="connsiteX11" fmla="*/ 404688 w 763306"/>
                  <a:gd name="connsiteY11" fmla="*/ 446015 h 658295"/>
                  <a:gd name="connsiteX12" fmla="*/ 404688 w 763306"/>
                  <a:gd name="connsiteY12" fmla="*/ 81977 h 658295"/>
                  <a:gd name="connsiteX13" fmla="*/ 654908 w 763306"/>
                  <a:gd name="connsiteY13" fmla="*/ 386396 h 658295"/>
                  <a:gd name="connsiteX14" fmla="*/ 643165 w 763306"/>
                  <a:gd name="connsiteY14" fmla="*/ 390913 h 658295"/>
                  <a:gd name="connsiteX15" fmla="*/ 643165 w 763306"/>
                  <a:gd name="connsiteY15" fmla="*/ 354780 h 658295"/>
                  <a:gd name="connsiteX16" fmla="*/ 654908 w 763306"/>
                  <a:gd name="connsiteY16" fmla="*/ 365619 h 658295"/>
                  <a:gd name="connsiteX17" fmla="*/ 654908 w 763306"/>
                  <a:gd name="connsiteY17" fmla="*/ 386396 h 658295"/>
                  <a:gd name="connsiteX18" fmla="*/ 426368 w 763306"/>
                  <a:gd name="connsiteY18" fmla="*/ 490278 h 658295"/>
                  <a:gd name="connsiteX19" fmla="*/ 416431 w 763306"/>
                  <a:gd name="connsiteY19" fmla="*/ 511055 h 658295"/>
                  <a:gd name="connsiteX20" fmla="*/ 416431 w 763306"/>
                  <a:gd name="connsiteY20" fmla="*/ 515571 h 658295"/>
                  <a:gd name="connsiteX21" fmla="*/ 368555 w 763306"/>
                  <a:gd name="connsiteY21" fmla="*/ 515571 h 658295"/>
                  <a:gd name="connsiteX22" fmla="*/ 368555 w 763306"/>
                  <a:gd name="connsiteY22" fmla="*/ 511958 h 658295"/>
                  <a:gd name="connsiteX23" fmla="*/ 354102 w 763306"/>
                  <a:gd name="connsiteY23" fmla="*/ 488472 h 658295"/>
                  <a:gd name="connsiteX24" fmla="*/ 154468 w 763306"/>
                  <a:gd name="connsiteY24" fmla="*/ 442401 h 658295"/>
                  <a:gd name="connsiteX25" fmla="*/ 146338 w 763306"/>
                  <a:gd name="connsiteY25" fmla="*/ 419818 h 658295"/>
                  <a:gd name="connsiteX26" fmla="*/ 269190 w 763306"/>
                  <a:gd name="connsiteY26" fmla="*/ 431562 h 658295"/>
                  <a:gd name="connsiteX27" fmla="*/ 385718 w 763306"/>
                  <a:gd name="connsiteY27" fmla="*/ 477631 h 658295"/>
                  <a:gd name="connsiteX28" fmla="*/ 392042 w 763306"/>
                  <a:gd name="connsiteY28" fmla="*/ 479439 h 658295"/>
                  <a:gd name="connsiteX29" fmla="*/ 398365 w 763306"/>
                  <a:gd name="connsiteY29" fmla="*/ 477631 h 658295"/>
                  <a:gd name="connsiteX30" fmla="*/ 399268 w 763306"/>
                  <a:gd name="connsiteY30" fmla="*/ 476728 h 658295"/>
                  <a:gd name="connsiteX31" fmla="*/ 537476 w 763306"/>
                  <a:gd name="connsiteY31" fmla="*/ 419818 h 658295"/>
                  <a:gd name="connsiteX32" fmla="*/ 614259 w 763306"/>
                  <a:gd name="connsiteY32" fmla="*/ 418012 h 658295"/>
                  <a:gd name="connsiteX33" fmla="*/ 605225 w 763306"/>
                  <a:gd name="connsiteY33" fmla="*/ 441498 h 658295"/>
                  <a:gd name="connsiteX34" fmla="*/ 426368 w 763306"/>
                  <a:gd name="connsiteY34" fmla="*/ 490278 h 658295"/>
                  <a:gd name="connsiteX35" fmla="*/ 104785 w 763306"/>
                  <a:gd name="connsiteY35" fmla="*/ 366523 h 658295"/>
                  <a:gd name="connsiteX36" fmla="*/ 117432 w 763306"/>
                  <a:gd name="connsiteY36" fmla="*/ 354780 h 658295"/>
                  <a:gd name="connsiteX37" fmla="*/ 117432 w 763306"/>
                  <a:gd name="connsiteY37" fmla="*/ 391816 h 658295"/>
                  <a:gd name="connsiteX38" fmla="*/ 104785 w 763306"/>
                  <a:gd name="connsiteY38" fmla="*/ 387299 h 658295"/>
                  <a:gd name="connsiteX39" fmla="*/ 104785 w 763306"/>
                  <a:gd name="connsiteY39" fmla="*/ 366523 h 658295"/>
                  <a:gd name="connsiteX40" fmla="*/ 165308 w 763306"/>
                  <a:gd name="connsiteY40" fmla="*/ 309614 h 658295"/>
                  <a:gd name="connsiteX41" fmla="*/ 166211 w 763306"/>
                  <a:gd name="connsiteY41" fmla="*/ 307807 h 658295"/>
                  <a:gd name="connsiteX42" fmla="*/ 179761 w 763306"/>
                  <a:gd name="connsiteY42" fmla="*/ 200312 h 658295"/>
                  <a:gd name="connsiteX43" fmla="*/ 171631 w 763306"/>
                  <a:gd name="connsiteY43" fmla="*/ 193988 h 658295"/>
                  <a:gd name="connsiteX44" fmla="*/ 161695 w 763306"/>
                  <a:gd name="connsiteY44" fmla="*/ 196698 h 658295"/>
                  <a:gd name="connsiteX45" fmla="*/ 141822 w 763306"/>
                  <a:gd name="connsiteY45" fmla="*/ 212959 h 658295"/>
                  <a:gd name="connsiteX46" fmla="*/ 141822 w 763306"/>
                  <a:gd name="connsiteY46" fmla="*/ 26874 h 658295"/>
                  <a:gd name="connsiteX47" fmla="*/ 270093 w 763306"/>
                  <a:gd name="connsiteY47" fmla="*/ 38617 h 658295"/>
                  <a:gd name="connsiteX48" fmla="*/ 380298 w 763306"/>
                  <a:gd name="connsiteY48" fmla="*/ 81977 h 658295"/>
                  <a:gd name="connsiteX49" fmla="*/ 380298 w 763306"/>
                  <a:gd name="connsiteY49" fmla="*/ 447822 h 658295"/>
                  <a:gd name="connsiteX50" fmla="*/ 275513 w 763306"/>
                  <a:gd name="connsiteY50" fmla="*/ 408979 h 658295"/>
                  <a:gd name="connsiteX51" fmla="*/ 140918 w 763306"/>
                  <a:gd name="connsiteY51" fmla="*/ 396332 h 658295"/>
                  <a:gd name="connsiteX52" fmla="*/ 140918 w 763306"/>
                  <a:gd name="connsiteY52" fmla="*/ 332197 h 658295"/>
                  <a:gd name="connsiteX53" fmla="*/ 165308 w 763306"/>
                  <a:gd name="connsiteY53" fmla="*/ 309614 h 658295"/>
                  <a:gd name="connsiteX54" fmla="*/ 82202 w 763306"/>
                  <a:gd name="connsiteY54" fmla="*/ 262641 h 658295"/>
                  <a:gd name="connsiteX55" fmla="*/ 46069 w 763306"/>
                  <a:gd name="connsiteY55" fmla="*/ 292450 h 658295"/>
                  <a:gd name="connsiteX56" fmla="*/ 82202 w 763306"/>
                  <a:gd name="connsiteY56" fmla="*/ 221088 h 658295"/>
                  <a:gd name="connsiteX57" fmla="*/ 82202 w 763306"/>
                  <a:gd name="connsiteY57" fmla="*/ 262641 h 658295"/>
                  <a:gd name="connsiteX58" fmla="*/ 117432 w 763306"/>
                  <a:gd name="connsiteY58" fmla="*/ 60297 h 658295"/>
                  <a:gd name="connsiteX59" fmla="*/ 117432 w 763306"/>
                  <a:gd name="connsiteY59" fmla="*/ 232831 h 658295"/>
                  <a:gd name="connsiteX60" fmla="*/ 105689 w 763306"/>
                  <a:gd name="connsiteY60" fmla="*/ 242768 h 658295"/>
                  <a:gd name="connsiteX61" fmla="*/ 105689 w 763306"/>
                  <a:gd name="connsiteY61" fmla="*/ 55781 h 658295"/>
                  <a:gd name="connsiteX62" fmla="*/ 117432 w 763306"/>
                  <a:gd name="connsiteY62" fmla="*/ 60297 h 658295"/>
                  <a:gd name="connsiteX63" fmla="*/ 654908 w 763306"/>
                  <a:gd name="connsiteY63" fmla="*/ 55781 h 658295"/>
                  <a:gd name="connsiteX64" fmla="*/ 654908 w 763306"/>
                  <a:gd name="connsiteY64" fmla="*/ 242768 h 658295"/>
                  <a:gd name="connsiteX65" fmla="*/ 643165 w 763306"/>
                  <a:gd name="connsiteY65" fmla="*/ 232831 h 658295"/>
                  <a:gd name="connsiteX66" fmla="*/ 643165 w 763306"/>
                  <a:gd name="connsiteY66" fmla="*/ 59394 h 658295"/>
                  <a:gd name="connsiteX67" fmla="*/ 654908 w 763306"/>
                  <a:gd name="connsiteY67" fmla="*/ 55781 h 658295"/>
                  <a:gd name="connsiteX68" fmla="*/ 714527 w 763306"/>
                  <a:gd name="connsiteY68" fmla="*/ 292450 h 658295"/>
                  <a:gd name="connsiteX69" fmla="*/ 678394 w 763306"/>
                  <a:gd name="connsiteY69" fmla="*/ 262641 h 658295"/>
                  <a:gd name="connsiteX70" fmla="*/ 678394 w 763306"/>
                  <a:gd name="connsiteY70" fmla="*/ 221088 h 658295"/>
                  <a:gd name="connsiteX71" fmla="*/ 714527 w 763306"/>
                  <a:gd name="connsiteY71" fmla="*/ 292450 h 658295"/>
                  <a:gd name="connsiteX72" fmla="*/ 761500 w 763306"/>
                  <a:gd name="connsiteY72" fmla="*/ 332197 h 658295"/>
                  <a:gd name="connsiteX73" fmla="*/ 679298 w 763306"/>
                  <a:gd name="connsiteY73" fmla="*/ 167793 h 658295"/>
                  <a:gd name="connsiteX74" fmla="*/ 679298 w 763306"/>
                  <a:gd name="connsiteY74" fmla="*/ 39520 h 658295"/>
                  <a:gd name="connsiteX75" fmla="*/ 674781 w 763306"/>
                  <a:gd name="connsiteY75" fmla="*/ 29584 h 658295"/>
                  <a:gd name="connsiteX76" fmla="*/ 663941 w 763306"/>
                  <a:gd name="connsiteY76" fmla="*/ 27778 h 658295"/>
                  <a:gd name="connsiteX77" fmla="*/ 644068 w 763306"/>
                  <a:gd name="connsiteY77" fmla="*/ 34101 h 658295"/>
                  <a:gd name="connsiteX78" fmla="*/ 644068 w 763306"/>
                  <a:gd name="connsiteY78" fmla="*/ 15131 h 658295"/>
                  <a:gd name="connsiteX79" fmla="*/ 634132 w 763306"/>
                  <a:gd name="connsiteY79" fmla="*/ 3387 h 658295"/>
                  <a:gd name="connsiteX80" fmla="*/ 534766 w 763306"/>
                  <a:gd name="connsiteY80" fmla="*/ 3387 h 658295"/>
                  <a:gd name="connsiteX81" fmla="*/ 392945 w 763306"/>
                  <a:gd name="connsiteY81" fmla="*/ 60297 h 658295"/>
                  <a:gd name="connsiteX82" fmla="*/ 277320 w 763306"/>
                  <a:gd name="connsiteY82" fmla="*/ 15131 h 658295"/>
                  <a:gd name="connsiteX83" fmla="*/ 130982 w 763306"/>
                  <a:gd name="connsiteY83" fmla="*/ 2484 h 658295"/>
                  <a:gd name="connsiteX84" fmla="*/ 119239 w 763306"/>
                  <a:gd name="connsiteY84" fmla="*/ 14228 h 658295"/>
                  <a:gd name="connsiteX85" fmla="*/ 119239 w 763306"/>
                  <a:gd name="connsiteY85" fmla="*/ 33198 h 658295"/>
                  <a:gd name="connsiteX86" fmla="*/ 99365 w 763306"/>
                  <a:gd name="connsiteY86" fmla="*/ 26874 h 658295"/>
                  <a:gd name="connsiteX87" fmla="*/ 88526 w 763306"/>
                  <a:gd name="connsiteY87" fmla="*/ 28681 h 658295"/>
                  <a:gd name="connsiteX88" fmla="*/ 84009 w 763306"/>
                  <a:gd name="connsiteY88" fmla="*/ 38617 h 658295"/>
                  <a:gd name="connsiteX89" fmla="*/ 84009 w 763306"/>
                  <a:gd name="connsiteY89" fmla="*/ 166888 h 658295"/>
                  <a:gd name="connsiteX90" fmla="*/ 903 w 763306"/>
                  <a:gd name="connsiteY90" fmla="*/ 331294 h 658295"/>
                  <a:gd name="connsiteX91" fmla="*/ 0 w 763306"/>
                  <a:gd name="connsiteY91" fmla="*/ 336713 h 658295"/>
                  <a:gd name="connsiteX92" fmla="*/ 0 w 763306"/>
                  <a:gd name="connsiteY92" fmla="*/ 658296 h 658295"/>
                  <a:gd name="connsiteX93" fmla="*/ 23486 w 763306"/>
                  <a:gd name="connsiteY93" fmla="*/ 658296 h 658295"/>
                  <a:gd name="connsiteX94" fmla="*/ 23486 w 763306"/>
                  <a:gd name="connsiteY94" fmla="*/ 342133 h 658295"/>
                  <a:gd name="connsiteX95" fmla="*/ 165308 w 763306"/>
                  <a:gd name="connsiteY95" fmla="*/ 225604 h 658295"/>
                  <a:gd name="connsiteX96" fmla="*/ 149951 w 763306"/>
                  <a:gd name="connsiteY96" fmla="*/ 292450 h 658295"/>
                  <a:gd name="connsiteX97" fmla="*/ 86719 w 763306"/>
                  <a:gd name="connsiteY97" fmla="*/ 351166 h 658295"/>
                  <a:gd name="connsiteX98" fmla="*/ 83106 w 763306"/>
                  <a:gd name="connsiteY98" fmla="*/ 360199 h 658295"/>
                  <a:gd name="connsiteX99" fmla="*/ 83106 w 763306"/>
                  <a:gd name="connsiteY99" fmla="*/ 396332 h 658295"/>
                  <a:gd name="connsiteX100" fmla="*/ 94849 w 763306"/>
                  <a:gd name="connsiteY100" fmla="*/ 408076 h 658295"/>
                  <a:gd name="connsiteX101" fmla="*/ 121948 w 763306"/>
                  <a:gd name="connsiteY101" fmla="*/ 422529 h 658295"/>
                  <a:gd name="connsiteX102" fmla="*/ 130982 w 763306"/>
                  <a:gd name="connsiteY102" fmla="*/ 512861 h 658295"/>
                  <a:gd name="connsiteX103" fmla="*/ 154468 w 763306"/>
                  <a:gd name="connsiteY103" fmla="*/ 517378 h 658295"/>
                  <a:gd name="connsiteX104" fmla="*/ 159888 w 763306"/>
                  <a:gd name="connsiteY104" fmla="*/ 465889 h 658295"/>
                  <a:gd name="connsiteX105" fmla="*/ 180664 w 763306"/>
                  <a:gd name="connsiteY105" fmla="*/ 464985 h 658295"/>
                  <a:gd name="connsiteX106" fmla="*/ 127368 w 763306"/>
                  <a:gd name="connsiteY106" fmla="*/ 574287 h 658295"/>
                  <a:gd name="connsiteX107" fmla="*/ 119239 w 763306"/>
                  <a:gd name="connsiteY107" fmla="*/ 586030 h 658295"/>
                  <a:gd name="connsiteX108" fmla="*/ 119239 w 763306"/>
                  <a:gd name="connsiteY108" fmla="*/ 657392 h 658295"/>
                  <a:gd name="connsiteX109" fmla="*/ 142725 w 763306"/>
                  <a:gd name="connsiteY109" fmla="*/ 657392 h 658295"/>
                  <a:gd name="connsiteX110" fmla="*/ 142725 w 763306"/>
                  <a:gd name="connsiteY110" fmla="*/ 594160 h 658295"/>
                  <a:gd name="connsiteX111" fmla="*/ 199634 w 763306"/>
                  <a:gd name="connsiteY111" fmla="*/ 512861 h 658295"/>
                  <a:gd name="connsiteX112" fmla="*/ 204151 w 763306"/>
                  <a:gd name="connsiteY112" fmla="*/ 465889 h 658295"/>
                  <a:gd name="connsiteX113" fmla="*/ 345069 w 763306"/>
                  <a:gd name="connsiteY113" fmla="*/ 508344 h 658295"/>
                  <a:gd name="connsiteX114" fmla="*/ 346876 w 763306"/>
                  <a:gd name="connsiteY114" fmla="*/ 511055 h 658295"/>
                  <a:gd name="connsiteX115" fmla="*/ 346876 w 763306"/>
                  <a:gd name="connsiteY115" fmla="*/ 526411 h 658295"/>
                  <a:gd name="connsiteX116" fmla="*/ 358619 w 763306"/>
                  <a:gd name="connsiteY116" fmla="*/ 538154 h 658295"/>
                  <a:gd name="connsiteX117" fmla="*/ 429981 w 763306"/>
                  <a:gd name="connsiteY117" fmla="*/ 538154 h 658295"/>
                  <a:gd name="connsiteX118" fmla="*/ 441724 w 763306"/>
                  <a:gd name="connsiteY118" fmla="*/ 526411 h 658295"/>
                  <a:gd name="connsiteX119" fmla="*/ 441724 w 763306"/>
                  <a:gd name="connsiteY119" fmla="*/ 509247 h 658295"/>
                  <a:gd name="connsiteX120" fmla="*/ 442628 w 763306"/>
                  <a:gd name="connsiteY120" fmla="*/ 506538 h 658295"/>
                  <a:gd name="connsiteX121" fmla="*/ 559156 w 763306"/>
                  <a:gd name="connsiteY121" fmla="*/ 462275 h 658295"/>
                  <a:gd name="connsiteX122" fmla="*/ 620582 w 763306"/>
                  <a:gd name="connsiteY122" fmla="*/ 593257 h 658295"/>
                  <a:gd name="connsiteX123" fmla="*/ 620582 w 763306"/>
                  <a:gd name="connsiteY123" fmla="*/ 656489 h 658295"/>
                  <a:gd name="connsiteX124" fmla="*/ 644068 w 763306"/>
                  <a:gd name="connsiteY124" fmla="*/ 656489 h 658295"/>
                  <a:gd name="connsiteX125" fmla="*/ 644068 w 763306"/>
                  <a:gd name="connsiteY125" fmla="*/ 585127 h 658295"/>
                  <a:gd name="connsiteX126" fmla="*/ 635939 w 763306"/>
                  <a:gd name="connsiteY126" fmla="*/ 573383 h 658295"/>
                  <a:gd name="connsiteX127" fmla="*/ 583546 w 763306"/>
                  <a:gd name="connsiteY127" fmla="*/ 461372 h 658295"/>
                  <a:gd name="connsiteX128" fmla="*/ 604322 w 763306"/>
                  <a:gd name="connsiteY128" fmla="*/ 463178 h 658295"/>
                  <a:gd name="connsiteX129" fmla="*/ 608839 w 763306"/>
                  <a:gd name="connsiteY129" fmla="*/ 515571 h 658295"/>
                  <a:gd name="connsiteX130" fmla="*/ 632325 w 763306"/>
                  <a:gd name="connsiteY130" fmla="*/ 511055 h 658295"/>
                  <a:gd name="connsiteX131" fmla="*/ 641358 w 763306"/>
                  <a:gd name="connsiteY131" fmla="*/ 420723 h 658295"/>
                  <a:gd name="connsiteX132" fmla="*/ 668458 w 763306"/>
                  <a:gd name="connsiteY132" fmla="*/ 406269 h 658295"/>
                  <a:gd name="connsiteX133" fmla="*/ 680201 w 763306"/>
                  <a:gd name="connsiteY133" fmla="*/ 394526 h 658295"/>
                  <a:gd name="connsiteX134" fmla="*/ 680201 w 763306"/>
                  <a:gd name="connsiteY134" fmla="*/ 358393 h 658295"/>
                  <a:gd name="connsiteX135" fmla="*/ 676588 w 763306"/>
                  <a:gd name="connsiteY135" fmla="*/ 349360 h 658295"/>
                  <a:gd name="connsiteX136" fmla="*/ 613356 w 763306"/>
                  <a:gd name="connsiteY136" fmla="*/ 290644 h 658295"/>
                  <a:gd name="connsiteX137" fmla="*/ 597999 w 763306"/>
                  <a:gd name="connsiteY137" fmla="*/ 223798 h 658295"/>
                  <a:gd name="connsiteX138" fmla="*/ 739821 w 763306"/>
                  <a:gd name="connsiteY138" fmla="*/ 340327 h 658295"/>
                  <a:gd name="connsiteX139" fmla="*/ 739821 w 763306"/>
                  <a:gd name="connsiteY139" fmla="*/ 656489 h 658295"/>
                  <a:gd name="connsiteX140" fmla="*/ 763307 w 763306"/>
                  <a:gd name="connsiteY140" fmla="*/ 656489 h 658295"/>
                  <a:gd name="connsiteX141" fmla="*/ 763307 w 763306"/>
                  <a:gd name="connsiteY141" fmla="*/ 336713 h 658295"/>
                  <a:gd name="connsiteX142" fmla="*/ 761500 w 763306"/>
                  <a:gd name="connsiteY142" fmla="*/ 332197 h 658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763306" h="658295">
                    <a:moveTo>
                      <a:pt x="537476" y="27778"/>
                    </a:moveTo>
                    <a:cubicBezTo>
                      <a:pt x="564576" y="24164"/>
                      <a:pt x="591676" y="23261"/>
                      <a:pt x="619679" y="26874"/>
                    </a:cubicBezTo>
                    <a:lnTo>
                      <a:pt x="619679" y="214765"/>
                    </a:lnTo>
                    <a:lnTo>
                      <a:pt x="598902" y="197602"/>
                    </a:lnTo>
                    <a:cubicBezTo>
                      <a:pt x="596192" y="195795"/>
                      <a:pt x="592579" y="194892"/>
                      <a:pt x="588966" y="194892"/>
                    </a:cubicBezTo>
                    <a:cubicBezTo>
                      <a:pt x="585352" y="195795"/>
                      <a:pt x="582642" y="197602"/>
                      <a:pt x="580836" y="201215"/>
                    </a:cubicBezTo>
                    <a:cubicBezTo>
                      <a:pt x="579933" y="203021"/>
                      <a:pt x="553736" y="256317"/>
                      <a:pt x="594386" y="308711"/>
                    </a:cubicBezTo>
                    <a:cubicBezTo>
                      <a:pt x="594386" y="309614"/>
                      <a:pt x="595289" y="309614"/>
                      <a:pt x="595289" y="310517"/>
                    </a:cubicBezTo>
                    <a:lnTo>
                      <a:pt x="619679" y="333100"/>
                    </a:lnTo>
                    <a:lnTo>
                      <a:pt x="619679" y="395429"/>
                    </a:lnTo>
                    <a:cubicBezTo>
                      <a:pt x="590772" y="392719"/>
                      <a:pt x="562769" y="392719"/>
                      <a:pt x="533863" y="397235"/>
                    </a:cubicBezTo>
                    <a:cubicBezTo>
                      <a:pt x="488697" y="404462"/>
                      <a:pt x="444434" y="420723"/>
                      <a:pt x="404688" y="446015"/>
                    </a:cubicBezTo>
                    <a:lnTo>
                      <a:pt x="404688" y="81977"/>
                    </a:lnTo>
                    <a:moveTo>
                      <a:pt x="654908" y="386396"/>
                    </a:moveTo>
                    <a:cubicBezTo>
                      <a:pt x="651295" y="387299"/>
                      <a:pt x="647682" y="388202"/>
                      <a:pt x="643165" y="390913"/>
                    </a:cubicBezTo>
                    <a:lnTo>
                      <a:pt x="643165" y="354780"/>
                    </a:lnTo>
                    <a:lnTo>
                      <a:pt x="654908" y="365619"/>
                    </a:lnTo>
                    <a:lnTo>
                      <a:pt x="654908" y="386396"/>
                    </a:lnTo>
                    <a:close/>
                    <a:moveTo>
                      <a:pt x="426368" y="490278"/>
                    </a:moveTo>
                    <a:cubicBezTo>
                      <a:pt x="420044" y="495698"/>
                      <a:pt x="416431" y="502925"/>
                      <a:pt x="416431" y="511055"/>
                    </a:cubicBezTo>
                    <a:lnTo>
                      <a:pt x="416431" y="515571"/>
                    </a:lnTo>
                    <a:lnTo>
                      <a:pt x="368555" y="515571"/>
                    </a:lnTo>
                    <a:lnTo>
                      <a:pt x="368555" y="511958"/>
                    </a:lnTo>
                    <a:cubicBezTo>
                      <a:pt x="368555" y="502022"/>
                      <a:pt x="363135" y="492988"/>
                      <a:pt x="354102" y="488472"/>
                    </a:cubicBezTo>
                    <a:cubicBezTo>
                      <a:pt x="317066" y="468598"/>
                      <a:pt x="243897" y="436982"/>
                      <a:pt x="154468" y="442401"/>
                    </a:cubicBezTo>
                    <a:cubicBezTo>
                      <a:pt x="152662" y="434272"/>
                      <a:pt x="149951" y="426142"/>
                      <a:pt x="146338" y="419818"/>
                    </a:cubicBezTo>
                    <a:cubicBezTo>
                      <a:pt x="178858" y="419818"/>
                      <a:pt x="230347" y="422529"/>
                      <a:pt x="269190" y="431562"/>
                    </a:cubicBezTo>
                    <a:cubicBezTo>
                      <a:pt x="309839" y="441498"/>
                      <a:pt x="348682" y="456856"/>
                      <a:pt x="385718" y="477631"/>
                    </a:cubicBezTo>
                    <a:cubicBezTo>
                      <a:pt x="387525" y="478534"/>
                      <a:pt x="389332" y="479439"/>
                      <a:pt x="392042" y="479439"/>
                    </a:cubicBezTo>
                    <a:cubicBezTo>
                      <a:pt x="393848" y="479439"/>
                      <a:pt x="396558" y="478534"/>
                      <a:pt x="398365" y="477631"/>
                    </a:cubicBezTo>
                    <a:cubicBezTo>
                      <a:pt x="398365" y="477631"/>
                      <a:pt x="399268" y="477631"/>
                      <a:pt x="399268" y="476728"/>
                    </a:cubicBezTo>
                    <a:cubicBezTo>
                      <a:pt x="440821" y="446918"/>
                      <a:pt x="487794" y="427045"/>
                      <a:pt x="537476" y="419818"/>
                    </a:cubicBezTo>
                    <a:cubicBezTo>
                      <a:pt x="562769" y="416206"/>
                      <a:pt x="588966" y="415302"/>
                      <a:pt x="614259" y="418012"/>
                    </a:cubicBezTo>
                    <a:cubicBezTo>
                      <a:pt x="610645" y="425239"/>
                      <a:pt x="607936" y="432465"/>
                      <a:pt x="605225" y="441498"/>
                    </a:cubicBezTo>
                    <a:cubicBezTo>
                      <a:pt x="575416" y="437885"/>
                      <a:pt x="495924" y="434272"/>
                      <a:pt x="426368" y="490278"/>
                    </a:cubicBezTo>
                    <a:close/>
                    <a:moveTo>
                      <a:pt x="104785" y="366523"/>
                    </a:moveTo>
                    <a:lnTo>
                      <a:pt x="117432" y="354780"/>
                    </a:lnTo>
                    <a:lnTo>
                      <a:pt x="117432" y="391816"/>
                    </a:lnTo>
                    <a:cubicBezTo>
                      <a:pt x="112915" y="390009"/>
                      <a:pt x="108399" y="388202"/>
                      <a:pt x="104785" y="387299"/>
                    </a:cubicBezTo>
                    <a:lnTo>
                      <a:pt x="104785" y="366523"/>
                    </a:lnTo>
                    <a:close/>
                    <a:moveTo>
                      <a:pt x="165308" y="309614"/>
                    </a:moveTo>
                    <a:cubicBezTo>
                      <a:pt x="165308" y="309614"/>
                      <a:pt x="166211" y="308711"/>
                      <a:pt x="166211" y="307807"/>
                    </a:cubicBezTo>
                    <a:cubicBezTo>
                      <a:pt x="205957" y="254511"/>
                      <a:pt x="180664" y="202118"/>
                      <a:pt x="179761" y="200312"/>
                    </a:cubicBezTo>
                    <a:cubicBezTo>
                      <a:pt x="177954" y="196698"/>
                      <a:pt x="175245" y="194892"/>
                      <a:pt x="171631" y="193988"/>
                    </a:cubicBezTo>
                    <a:cubicBezTo>
                      <a:pt x="168018" y="193085"/>
                      <a:pt x="164405" y="193988"/>
                      <a:pt x="161695" y="196698"/>
                    </a:cubicBezTo>
                    <a:lnTo>
                      <a:pt x="141822" y="212959"/>
                    </a:lnTo>
                    <a:lnTo>
                      <a:pt x="141822" y="26874"/>
                    </a:lnTo>
                    <a:cubicBezTo>
                      <a:pt x="173438" y="26874"/>
                      <a:pt x="228541" y="28681"/>
                      <a:pt x="270093" y="38617"/>
                    </a:cubicBezTo>
                    <a:cubicBezTo>
                      <a:pt x="308936" y="47650"/>
                      <a:pt x="345972" y="62103"/>
                      <a:pt x="380298" y="81977"/>
                    </a:cubicBezTo>
                    <a:lnTo>
                      <a:pt x="380298" y="447822"/>
                    </a:lnTo>
                    <a:cubicBezTo>
                      <a:pt x="346876" y="430659"/>
                      <a:pt x="311646" y="417109"/>
                      <a:pt x="275513" y="408979"/>
                    </a:cubicBezTo>
                    <a:cubicBezTo>
                      <a:pt x="231250" y="398140"/>
                      <a:pt x="174341" y="396332"/>
                      <a:pt x="140918" y="396332"/>
                    </a:cubicBezTo>
                    <a:lnTo>
                      <a:pt x="140918" y="332197"/>
                    </a:lnTo>
                    <a:lnTo>
                      <a:pt x="165308" y="309614"/>
                    </a:lnTo>
                    <a:close/>
                    <a:moveTo>
                      <a:pt x="82202" y="262641"/>
                    </a:moveTo>
                    <a:lnTo>
                      <a:pt x="46069" y="292450"/>
                    </a:lnTo>
                    <a:lnTo>
                      <a:pt x="82202" y="221088"/>
                    </a:lnTo>
                    <a:lnTo>
                      <a:pt x="82202" y="262641"/>
                    </a:lnTo>
                    <a:close/>
                    <a:moveTo>
                      <a:pt x="117432" y="60297"/>
                    </a:moveTo>
                    <a:lnTo>
                      <a:pt x="117432" y="232831"/>
                    </a:lnTo>
                    <a:lnTo>
                      <a:pt x="105689" y="242768"/>
                    </a:lnTo>
                    <a:lnTo>
                      <a:pt x="105689" y="55781"/>
                    </a:lnTo>
                    <a:lnTo>
                      <a:pt x="117432" y="60297"/>
                    </a:lnTo>
                    <a:close/>
                    <a:moveTo>
                      <a:pt x="654908" y="55781"/>
                    </a:moveTo>
                    <a:lnTo>
                      <a:pt x="654908" y="242768"/>
                    </a:lnTo>
                    <a:lnTo>
                      <a:pt x="643165" y="232831"/>
                    </a:lnTo>
                    <a:lnTo>
                      <a:pt x="643165" y="59394"/>
                    </a:lnTo>
                    <a:lnTo>
                      <a:pt x="654908" y="55781"/>
                    </a:lnTo>
                    <a:close/>
                    <a:moveTo>
                      <a:pt x="714527" y="292450"/>
                    </a:moveTo>
                    <a:lnTo>
                      <a:pt x="678394" y="262641"/>
                    </a:lnTo>
                    <a:lnTo>
                      <a:pt x="678394" y="221088"/>
                    </a:lnTo>
                    <a:lnTo>
                      <a:pt x="714527" y="292450"/>
                    </a:lnTo>
                    <a:close/>
                    <a:moveTo>
                      <a:pt x="761500" y="332197"/>
                    </a:moveTo>
                    <a:lnTo>
                      <a:pt x="679298" y="167793"/>
                    </a:lnTo>
                    <a:lnTo>
                      <a:pt x="679298" y="39520"/>
                    </a:lnTo>
                    <a:cubicBezTo>
                      <a:pt x="679298" y="35907"/>
                      <a:pt x="677491" y="32294"/>
                      <a:pt x="674781" y="29584"/>
                    </a:cubicBezTo>
                    <a:cubicBezTo>
                      <a:pt x="672071" y="27778"/>
                      <a:pt x="667555" y="26874"/>
                      <a:pt x="663941" y="27778"/>
                    </a:cubicBezTo>
                    <a:lnTo>
                      <a:pt x="644068" y="34101"/>
                    </a:lnTo>
                    <a:lnTo>
                      <a:pt x="644068" y="15131"/>
                    </a:lnTo>
                    <a:cubicBezTo>
                      <a:pt x="644068" y="8807"/>
                      <a:pt x="639552" y="4291"/>
                      <a:pt x="634132" y="3387"/>
                    </a:cubicBezTo>
                    <a:cubicBezTo>
                      <a:pt x="600709" y="-1129"/>
                      <a:pt x="567286" y="-1129"/>
                      <a:pt x="534766" y="3387"/>
                    </a:cubicBezTo>
                    <a:cubicBezTo>
                      <a:pt x="484180" y="10614"/>
                      <a:pt x="435401" y="30487"/>
                      <a:pt x="392945" y="60297"/>
                    </a:cubicBezTo>
                    <a:cubicBezTo>
                      <a:pt x="356812" y="40423"/>
                      <a:pt x="317969" y="25067"/>
                      <a:pt x="277320" y="15131"/>
                    </a:cubicBezTo>
                    <a:cubicBezTo>
                      <a:pt x="226734" y="3387"/>
                      <a:pt x="159888" y="1581"/>
                      <a:pt x="130982" y="2484"/>
                    </a:cubicBezTo>
                    <a:cubicBezTo>
                      <a:pt x="124659" y="2484"/>
                      <a:pt x="119239" y="7904"/>
                      <a:pt x="119239" y="14228"/>
                    </a:cubicBezTo>
                    <a:lnTo>
                      <a:pt x="119239" y="33198"/>
                    </a:lnTo>
                    <a:lnTo>
                      <a:pt x="99365" y="26874"/>
                    </a:lnTo>
                    <a:cubicBezTo>
                      <a:pt x="95752" y="25970"/>
                      <a:pt x="92139" y="25970"/>
                      <a:pt x="88526" y="28681"/>
                    </a:cubicBezTo>
                    <a:cubicBezTo>
                      <a:pt x="84912" y="31390"/>
                      <a:pt x="84009" y="34101"/>
                      <a:pt x="84009" y="38617"/>
                    </a:cubicBezTo>
                    <a:lnTo>
                      <a:pt x="84009" y="166888"/>
                    </a:lnTo>
                    <a:lnTo>
                      <a:pt x="903" y="331294"/>
                    </a:lnTo>
                    <a:cubicBezTo>
                      <a:pt x="0" y="333100"/>
                      <a:pt x="0" y="334907"/>
                      <a:pt x="0" y="336713"/>
                    </a:cubicBezTo>
                    <a:lnTo>
                      <a:pt x="0" y="658296"/>
                    </a:lnTo>
                    <a:lnTo>
                      <a:pt x="23486" y="658296"/>
                    </a:lnTo>
                    <a:lnTo>
                      <a:pt x="23486" y="342133"/>
                    </a:lnTo>
                    <a:lnTo>
                      <a:pt x="165308" y="225604"/>
                    </a:lnTo>
                    <a:cubicBezTo>
                      <a:pt x="168921" y="240961"/>
                      <a:pt x="168921" y="266254"/>
                      <a:pt x="149951" y="292450"/>
                    </a:cubicBezTo>
                    <a:lnTo>
                      <a:pt x="86719" y="351166"/>
                    </a:lnTo>
                    <a:cubicBezTo>
                      <a:pt x="84009" y="352974"/>
                      <a:pt x="83106" y="356586"/>
                      <a:pt x="83106" y="360199"/>
                    </a:cubicBezTo>
                    <a:lnTo>
                      <a:pt x="83106" y="396332"/>
                    </a:lnTo>
                    <a:cubicBezTo>
                      <a:pt x="83106" y="402656"/>
                      <a:pt x="88526" y="408076"/>
                      <a:pt x="94849" y="408076"/>
                    </a:cubicBezTo>
                    <a:cubicBezTo>
                      <a:pt x="94849" y="408076"/>
                      <a:pt x="110205" y="408076"/>
                      <a:pt x="121948" y="422529"/>
                    </a:cubicBezTo>
                    <a:cubicBezTo>
                      <a:pt x="136402" y="439692"/>
                      <a:pt x="139112" y="471308"/>
                      <a:pt x="130982" y="512861"/>
                    </a:cubicBezTo>
                    <a:lnTo>
                      <a:pt x="154468" y="517378"/>
                    </a:lnTo>
                    <a:cubicBezTo>
                      <a:pt x="158081" y="498408"/>
                      <a:pt x="159888" y="481245"/>
                      <a:pt x="159888" y="465889"/>
                    </a:cubicBezTo>
                    <a:cubicBezTo>
                      <a:pt x="167114" y="465889"/>
                      <a:pt x="173438" y="464985"/>
                      <a:pt x="180664" y="464985"/>
                    </a:cubicBezTo>
                    <a:cubicBezTo>
                      <a:pt x="180664" y="491181"/>
                      <a:pt x="177051" y="558027"/>
                      <a:pt x="127368" y="574287"/>
                    </a:cubicBezTo>
                    <a:cubicBezTo>
                      <a:pt x="122852" y="576094"/>
                      <a:pt x="119239" y="580610"/>
                      <a:pt x="119239" y="586030"/>
                    </a:cubicBezTo>
                    <a:lnTo>
                      <a:pt x="119239" y="657392"/>
                    </a:lnTo>
                    <a:lnTo>
                      <a:pt x="142725" y="657392"/>
                    </a:lnTo>
                    <a:lnTo>
                      <a:pt x="142725" y="594160"/>
                    </a:lnTo>
                    <a:cubicBezTo>
                      <a:pt x="171631" y="581513"/>
                      <a:pt x="191504" y="553510"/>
                      <a:pt x="199634" y="512861"/>
                    </a:cubicBezTo>
                    <a:cubicBezTo>
                      <a:pt x="203247" y="494795"/>
                      <a:pt x="204151" y="477631"/>
                      <a:pt x="204151" y="465889"/>
                    </a:cubicBezTo>
                    <a:cubicBezTo>
                      <a:pt x="266480" y="471308"/>
                      <a:pt x="317066" y="492988"/>
                      <a:pt x="345069" y="508344"/>
                    </a:cubicBezTo>
                    <a:cubicBezTo>
                      <a:pt x="345972" y="509247"/>
                      <a:pt x="346876" y="510151"/>
                      <a:pt x="346876" y="511055"/>
                    </a:cubicBezTo>
                    <a:lnTo>
                      <a:pt x="346876" y="526411"/>
                    </a:lnTo>
                    <a:cubicBezTo>
                      <a:pt x="346876" y="532734"/>
                      <a:pt x="352295" y="538154"/>
                      <a:pt x="358619" y="538154"/>
                    </a:cubicBezTo>
                    <a:lnTo>
                      <a:pt x="429981" y="538154"/>
                    </a:lnTo>
                    <a:cubicBezTo>
                      <a:pt x="436304" y="538154"/>
                      <a:pt x="441724" y="532734"/>
                      <a:pt x="441724" y="526411"/>
                    </a:cubicBezTo>
                    <a:lnTo>
                      <a:pt x="441724" y="509247"/>
                    </a:lnTo>
                    <a:cubicBezTo>
                      <a:pt x="441724" y="508344"/>
                      <a:pt x="441724" y="507441"/>
                      <a:pt x="442628" y="506538"/>
                    </a:cubicBezTo>
                    <a:cubicBezTo>
                      <a:pt x="482374" y="474922"/>
                      <a:pt x="525733" y="464985"/>
                      <a:pt x="559156" y="462275"/>
                    </a:cubicBezTo>
                    <a:cubicBezTo>
                      <a:pt x="558253" y="492988"/>
                      <a:pt x="563673" y="567963"/>
                      <a:pt x="620582" y="593257"/>
                    </a:cubicBezTo>
                    <a:lnTo>
                      <a:pt x="620582" y="656489"/>
                    </a:lnTo>
                    <a:lnTo>
                      <a:pt x="644068" y="656489"/>
                    </a:lnTo>
                    <a:lnTo>
                      <a:pt x="644068" y="585127"/>
                    </a:lnTo>
                    <a:cubicBezTo>
                      <a:pt x="644068" y="579707"/>
                      <a:pt x="640455" y="575190"/>
                      <a:pt x="635939" y="573383"/>
                    </a:cubicBezTo>
                    <a:cubicBezTo>
                      <a:pt x="586256" y="557124"/>
                      <a:pt x="582642" y="487568"/>
                      <a:pt x="583546" y="461372"/>
                    </a:cubicBezTo>
                    <a:cubicBezTo>
                      <a:pt x="591676" y="461372"/>
                      <a:pt x="598902" y="462275"/>
                      <a:pt x="604322" y="463178"/>
                    </a:cubicBezTo>
                    <a:cubicBezTo>
                      <a:pt x="603419" y="478534"/>
                      <a:pt x="605225" y="496601"/>
                      <a:pt x="608839" y="515571"/>
                    </a:cubicBezTo>
                    <a:lnTo>
                      <a:pt x="632325" y="511055"/>
                    </a:lnTo>
                    <a:cubicBezTo>
                      <a:pt x="624195" y="469501"/>
                      <a:pt x="626905" y="438789"/>
                      <a:pt x="641358" y="420723"/>
                    </a:cubicBezTo>
                    <a:cubicBezTo>
                      <a:pt x="653102" y="406269"/>
                      <a:pt x="668458" y="406269"/>
                      <a:pt x="668458" y="406269"/>
                    </a:cubicBezTo>
                    <a:cubicBezTo>
                      <a:pt x="674781" y="406269"/>
                      <a:pt x="680201" y="400849"/>
                      <a:pt x="680201" y="394526"/>
                    </a:cubicBezTo>
                    <a:lnTo>
                      <a:pt x="680201" y="358393"/>
                    </a:lnTo>
                    <a:cubicBezTo>
                      <a:pt x="680201" y="354780"/>
                      <a:pt x="679298" y="352069"/>
                      <a:pt x="676588" y="349360"/>
                    </a:cubicBezTo>
                    <a:lnTo>
                      <a:pt x="613356" y="290644"/>
                    </a:lnTo>
                    <a:cubicBezTo>
                      <a:pt x="594386" y="264448"/>
                      <a:pt x="595289" y="239154"/>
                      <a:pt x="597999" y="223798"/>
                    </a:cubicBezTo>
                    <a:lnTo>
                      <a:pt x="739821" y="340327"/>
                    </a:lnTo>
                    <a:lnTo>
                      <a:pt x="739821" y="656489"/>
                    </a:lnTo>
                    <a:lnTo>
                      <a:pt x="763307" y="656489"/>
                    </a:lnTo>
                    <a:lnTo>
                      <a:pt x="763307" y="336713"/>
                    </a:lnTo>
                    <a:cubicBezTo>
                      <a:pt x="762404" y="334907"/>
                      <a:pt x="762404" y="333100"/>
                      <a:pt x="761500" y="332197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7" name="Freeform 46">
                <a:extLst>
                  <a:ext uri="{FF2B5EF4-FFF2-40B4-BE49-F238E27FC236}">
                    <a16:creationId xmlns:a16="http://schemas.microsoft.com/office/drawing/2014/main" id="{073CF303-45E3-1203-1E89-7559D868C356}"/>
                  </a:ext>
                </a:extLst>
              </p:cNvPr>
              <p:cNvSpPr/>
              <p:nvPr/>
            </p:nvSpPr>
            <p:spPr>
              <a:xfrm>
                <a:off x="5876421" y="5588448"/>
                <a:ext cx="175244" cy="62577"/>
              </a:xfrm>
              <a:custGeom>
                <a:avLst/>
                <a:gdLst>
                  <a:gd name="connsiteX0" fmla="*/ 163501 w 175244"/>
                  <a:gd name="connsiteY0" fmla="*/ 62578 h 62577"/>
                  <a:gd name="connsiteX1" fmla="*/ 175244 w 175244"/>
                  <a:gd name="connsiteY1" fmla="*/ 40898 h 62577"/>
                  <a:gd name="connsiteX2" fmla="*/ 0 w 175244"/>
                  <a:gd name="connsiteY2" fmla="*/ 1152 h 62577"/>
                  <a:gd name="connsiteX3" fmla="*/ 3613 w 175244"/>
                  <a:gd name="connsiteY3" fmla="*/ 26445 h 62577"/>
                  <a:gd name="connsiteX4" fmla="*/ 163501 w 175244"/>
                  <a:gd name="connsiteY4" fmla="*/ 62578 h 625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244" h="62577">
                    <a:moveTo>
                      <a:pt x="163501" y="62578"/>
                    </a:moveTo>
                    <a:lnTo>
                      <a:pt x="175244" y="40898"/>
                    </a:lnTo>
                    <a:cubicBezTo>
                      <a:pt x="88525" y="-10591"/>
                      <a:pt x="3613" y="1152"/>
                      <a:pt x="0" y="1152"/>
                    </a:cubicBezTo>
                    <a:lnTo>
                      <a:pt x="3613" y="26445"/>
                    </a:lnTo>
                    <a:cubicBezTo>
                      <a:pt x="4517" y="26445"/>
                      <a:pt x="84009" y="14702"/>
                      <a:pt x="163501" y="62578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8" name="Freeform 47">
                <a:extLst>
                  <a:ext uri="{FF2B5EF4-FFF2-40B4-BE49-F238E27FC236}">
                    <a16:creationId xmlns:a16="http://schemas.microsoft.com/office/drawing/2014/main" id="{BD66BC3C-466C-8FE4-08C4-0E2FDD0BCFB9}"/>
                  </a:ext>
                </a:extLst>
              </p:cNvPr>
              <p:cNvSpPr/>
              <p:nvPr/>
            </p:nvSpPr>
            <p:spPr>
              <a:xfrm>
                <a:off x="5876421" y="5650223"/>
                <a:ext cx="175244" cy="56809"/>
              </a:xfrm>
              <a:custGeom>
                <a:avLst/>
                <a:gdLst>
                  <a:gd name="connsiteX0" fmla="*/ 163501 w 175244"/>
                  <a:gd name="connsiteY0" fmla="*/ 56810 h 56809"/>
                  <a:gd name="connsiteX1" fmla="*/ 175244 w 175244"/>
                  <a:gd name="connsiteY1" fmla="*/ 36936 h 56809"/>
                  <a:gd name="connsiteX2" fmla="*/ 0 w 175244"/>
                  <a:gd name="connsiteY2" fmla="*/ 1706 h 56809"/>
                  <a:gd name="connsiteX3" fmla="*/ 3613 w 175244"/>
                  <a:gd name="connsiteY3" fmla="*/ 24289 h 56809"/>
                  <a:gd name="connsiteX4" fmla="*/ 163501 w 175244"/>
                  <a:gd name="connsiteY4" fmla="*/ 56810 h 568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244" h="56809">
                    <a:moveTo>
                      <a:pt x="163501" y="56810"/>
                    </a:moveTo>
                    <a:lnTo>
                      <a:pt x="175244" y="36936"/>
                    </a:lnTo>
                    <a:cubicBezTo>
                      <a:pt x="88525" y="-10036"/>
                      <a:pt x="3613" y="803"/>
                      <a:pt x="0" y="1706"/>
                    </a:cubicBezTo>
                    <a:lnTo>
                      <a:pt x="3613" y="24289"/>
                    </a:lnTo>
                    <a:cubicBezTo>
                      <a:pt x="4517" y="24289"/>
                      <a:pt x="84009" y="14353"/>
                      <a:pt x="163501" y="56810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9" name="Freeform 48">
                <a:extLst>
                  <a:ext uri="{FF2B5EF4-FFF2-40B4-BE49-F238E27FC236}">
                    <a16:creationId xmlns:a16="http://schemas.microsoft.com/office/drawing/2014/main" id="{71DFF5D7-9E67-1DA3-2D69-A7C312402CB8}"/>
                  </a:ext>
                </a:extLst>
              </p:cNvPr>
              <p:cNvSpPr/>
              <p:nvPr/>
            </p:nvSpPr>
            <p:spPr>
              <a:xfrm>
                <a:off x="6121221" y="5826603"/>
                <a:ext cx="175244" cy="62899"/>
              </a:xfrm>
              <a:custGeom>
                <a:avLst/>
                <a:gdLst>
                  <a:gd name="connsiteX0" fmla="*/ 0 w 175244"/>
                  <a:gd name="connsiteY0" fmla="*/ 41220 h 62899"/>
                  <a:gd name="connsiteX1" fmla="*/ 11743 w 175244"/>
                  <a:gd name="connsiteY1" fmla="*/ 62900 h 62899"/>
                  <a:gd name="connsiteX2" fmla="*/ 171631 w 175244"/>
                  <a:gd name="connsiteY2" fmla="*/ 26767 h 62899"/>
                  <a:gd name="connsiteX3" fmla="*/ 175244 w 175244"/>
                  <a:gd name="connsiteY3" fmla="*/ 2378 h 62899"/>
                  <a:gd name="connsiteX4" fmla="*/ 0 w 175244"/>
                  <a:gd name="connsiteY4" fmla="*/ 41220 h 6289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244" h="62899">
                    <a:moveTo>
                      <a:pt x="0" y="41220"/>
                    </a:moveTo>
                    <a:lnTo>
                      <a:pt x="11743" y="62900"/>
                    </a:lnTo>
                    <a:cubicBezTo>
                      <a:pt x="91236" y="15023"/>
                      <a:pt x="171631" y="26767"/>
                      <a:pt x="171631" y="26767"/>
                    </a:cubicBezTo>
                    <a:lnTo>
                      <a:pt x="175244" y="2378"/>
                    </a:lnTo>
                    <a:cubicBezTo>
                      <a:pt x="171631" y="570"/>
                      <a:pt x="85816" y="-11172"/>
                      <a:pt x="0" y="41220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50" name="Freeform 49">
                <a:extLst>
                  <a:ext uri="{FF2B5EF4-FFF2-40B4-BE49-F238E27FC236}">
                    <a16:creationId xmlns:a16="http://schemas.microsoft.com/office/drawing/2014/main" id="{DC461E6D-7E56-6556-DB98-6E27F7203A2C}"/>
                  </a:ext>
                </a:extLst>
              </p:cNvPr>
              <p:cNvSpPr/>
              <p:nvPr/>
            </p:nvSpPr>
            <p:spPr>
              <a:xfrm>
                <a:off x="6121221" y="5582167"/>
                <a:ext cx="175244" cy="56212"/>
              </a:xfrm>
              <a:custGeom>
                <a:avLst/>
                <a:gdLst>
                  <a:gd name="connsiteX0" fmla="*/ 0 w 175244"/>
                  <a:gd name="connsiteY0" fmla="*/ 36340 h 56212"/>
                  <a:gd name="connsiteX1" fmla="*/ 11743 w 175244"/>
                  <a:gd name="connsiteY1" fmla="*/ 56212 h 56212"/>
                  <a:gd name="connsiteX2" fmla="*/ 171631 w 175244"/>
                  <a:gd name="connsiteY2" fmla="*/ 23693 h 56212"/>
                  <a:gd name="connsiteX3" fmla="*/ 175244 w 175244"/>
                  <a:gd name="connsiteY3" fmla="*/ 1110 h 56212"/>
                  <a:gd name="connsiteX4" fmla="*/ 0 w 175244"/>
                  <a:gd name="connsiteY4" fmla="*/ 36340 h 5621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75244" h="56212">
                    <a:moveTo>
                      <a:pt x="0" y="36340"/>
                    </a:moveTo>
                    <a:lnTo>
                      <a:pt x="11743" y="56212"/>
                    </a:lnTo>
                    <a:cubicBezTo>
                      <a:pt x="91236" y="13757"/>
                      <a:pt x="171631" y="23693"/>
                      <a:pt x="171631" y="23693"/>
                    </a:cubicBezTo>
                    <a:lnTo>
                      <a:pt x="175244" y="1110"/>
                    </a:lnTo>
                    <a:cubicBezTo>
                      <a:pt x="171631" y="1110"/>
                      <a:pt x="85816" y="-9730"/>
                      <a:pt x="0" y="36340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302558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45</a:t>
            </a:fld>
            <a:endParaRPr lang="en-US" sz="129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3B45A-0AE8-A3F7-5467-3C9FA0B14E5C}"/>
              </a:ext>
            </a:extLst>
          </p:cNvPr>
          <p:cNvSpPr txBox="1">
            <a:spLocks/>
          </p:cNvSpPr>
          <p:nvPr/>
        </p:nvSpPr>
        <p:spPr>
          <a:xfrm>
            <a:off x="2503100" y="1217862"/>
            <a:ext cx="7079226" cy="221113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sr-Cyrl-RS" sz="2400" b="1" dirty="0"/>
              <a:t>П</a:t>
            </a:r>
            <a:r>
              <a:rPr lang="en-US" sz="2400" b="1" dirty="0" err="1"/>
              <a:t>исменост</a:t>
            </a:r>
            <a:r>
              <a:rPr lang="sr-Cyrl-RS" sz="2400" b="1" dirty="0"/>
              <a:t> у вези са подацима</a:t>
            </a:r>
            <a:r>
              <a:rPr lang="en-US" sz="2400" b="1" dirty="0"/>
              <a:t> и </a:t>
            </a:r>
            <a:r>
              <a:rPr lang="en-US" sz="2400" b="1" dirty="0" err="1"/>
              <a:t>информатичка</a:t>
            </a:r>
            <a:r>
              <a:rPr lang="en-US" sz="2400" b="1" dirty="0"/>
              <a:t> </a:t>
            </a:r>
            <a:r>
              <a:rPr lang="en-US" sz="2400" b="1" dirty="0" err="1"/>
              <a:t>писменост</a:t>
            </a:r>
            <a:r>
              <a:rPr lang="sr-Cyrl-RS" sz="2400" b="1" dirty="0"/>
              <a:t> је значајна</a:t>
            </a:r>
            <a:r>
              <a:rPr lang="en-US" sz="2400" b="1" dirty="0"/>
              <a:t> </a:t>
            </a:r>
            <a:r>
              <a:rPr lang="en-US" sz="2400" b="1" dirty="0" err="1"/>
              <a:t>вештина</a:t>
            </a:r>
            <a:r>
              <a:rPr lang="en-US" sz="2400" dirty="0"/>
              <a:t>. У </a:t>
            </a:r>
            <a:r>
              <a:rPr lang="en-US" sz="2400" dirty="0" err="1"/>
              <a:t>истраживању</a:t>
            </a:r>
            <a:r>
              <a:rPr lang="en-US" sz="2400" dirty="0"/>
              <a:t> </a:t>
            </a:r>
            <a:r>
              <a:rPr lang="sr-Cyrl-RS" sz="2400" dirty="0"/>
              <a:t>које је спровела организација „</a:t>
            </a:r>
            <a:r>
              <a:rPr lang="en-US" sz="2400" dirty="0" err="1"/>
              <a:t>Schield</a:t>
            </a:r>
            <a:r>
              <a:rPr lang="en-US" sz="2400" dirty="0"/>
              <a:t>”</a:t>
            </a:r>
            <a:r>
              <a:rPr lang="sr-Cyrl-RS" sz="2400" dirty="0"/>
              <a:t>, </a:t>
            </a:r>
            <a:r>
              <a:rPr lang="en-US" sz="2400" dirty="0" err="1"/>
              <a:t>информациона</a:t>
            </a:r>
            <a:r>
              <a:rPr lang="en-US" sz="2400" dirty="0"/>
              <a:t> </a:t>
            </a:r>
            <a:r>
              <a:rPr lang="en-US" sz="2400" dirty="0" err="1"/>
              <a:t>писменост</a:t>
            </a:r>
            <a:r>
              <a:rPr lang="en-US" sz="2400" dirty="0"/>
              <a:t> </a:t>
            </a:r>
            <a:r>
              <a:rPr lang="sr-Cyrl-RS" sz="2400" dirty="0"/>
              <a:t>се дефинише као</a:t>
            </a:r>
            <a:r>
              <a:rPr lang="en-US" sz="2400" dirty="0"/>
              <a:t> </a:t>
            </a:r>
            <a:r>
              <a:rPr lang="en-US" sz="2400" dirty="0" err="1"/>
              <a:t>скуп</a:t>
            </a:r>
            <a:r>
              <a:rPr lang="en-US" sz="2400" dirty="0"/>
              <a:t> </a:t>
            </a:r>
            <a:r>
              <a:rPr lang="en-US" sz="2400" dirty="0" err="1"/>
              <a:t>способности</a:t>
            </a:r>
            <a:r>
              <a:rPr lang="en-US" sz="2400" dirty="0"/>
              <a:t> </a:t>
            </a:r>
            <a:r>
              <a:rPr lang="en-US" sz="2400" dirty="0" err="1"/>
              <a:t>које</a:t>
            </a:r>
            <a:r>
              <a:rPr lang="en-US" sz="2400" dirty="0"/>
              <a:t> </a:t>
            </a:r>
            <a:r>
              <a:rPr lang="en-US" sz="2400" dirty="0" err="1"/>
              <a:t>захтевају</a:t>
            </a:r>
            <a:r>
              <a:rPr lang="en-US" sz="2400" dirty="0"/>
              <a:t> </a:t>
            </a:r>
            <a:r>
              <a:rPr lang="en-US" sz="2400" dirty="0" err="1"/>
              <a:t>од</a:t>
            </a:r>
            <a:r>
              <a:rPr lang="en-US" sz="2400" dirty="0"/>
              <a:t> </a:t>
            </a:r>
            <a:r>
              <a:rPr lang="en-US" sz="2400" dirty="0" err="1"/>
              <a:t>појединаца</a:t>
            </a:r>
            <a:r>
              <a:rPr lang="en-US" sz="2400" dirty="0"/>
              <a:t> </a:t>
            </a:r>
            <a:r>
              <a:rPr lang="en-US" sz="2400" dirty="0" err="1"/>
              <a:t>да</a:t>
            </a:r>
            <a:r>
              <a:rPr lang="en-US" sz="2400" dirty="0"/>
              <a:t> </a:t>
            </a:r>
            <a:r>
              <a:rPr lang="en-US" sz="2400" dirty="0" err="1"/>
              <a:t>препознају</a:t>
            </a:r>
            <a:r>
              <a:rPr lang="en-US" sz="2400" dirty="0"/>
              <a:t> </a:t>
            </a:r>
            <a:r>
              <a:rPr lang="en-US" sz="2400" dirty="0" err="1"/>
              <a:t>када</a:t>
            </a:r>
            <a:r>
              <a:rPr lang="en-US" sz="2400" dirty="0"/>
              <a:t> </a:t>
            </a:r>
            <a:r>
              <a:rPr lang="en-US" sz="2400" dirty="0" err="1"/>
              <a:t>су</a:t>
            </a:r>
            <a:r>
              <a:rPr lang="en-US" sz="2400" dirty="0"/>
              <a:t> </a:t>
            </a:r>
            <a:r>
              <a:rPr lang="en-US" sz="2400" dirty="0" err="1"/>
              <a:t>информације</a:t>
            </a:r>
            <a:r>
              <a:rPr lang="en-US" sz="2400" dirty="0"/>
              <a:t> </a:t>
            </a:r>
            <a:r>
              <a:rPr lang="en-US" sz="2400" dirty="0" err="1"/>
              <a:t>потребне</a:t>
            </a:r>
            <a:r>
              <a:rPr lang="sr-Cyrl-RS" sz="2400" dirty="0"/>
              <a:t>,</a:t>
            </a:r>
            <a:r>
              <a:rPr lang="en-US" sz="2400" dirty="0"/>
              <a:t> </a:t>
            </a:r>
            <a:r>
              <a:rPr lang="sr-Cyrl-RS" sz="2400" dirty="0"/>
              <a:t>те да се </a:t>
            </a:r>
            <a:r>
              <a:rPr lang="en-US" sz="2400" dirty="0" err="1"/>
              <a:t>потребне</a:t>
            </a:r>
            <a:r>
              <a:rPr lang="en-US" sz="2400" dirty="0"/>
              <a:t> </a:t>
            </a:r>
            <a:r>
              <a:rPr lang="en-US" sz="2400" dirty="0" err="1"/>
              <a:t>информације</a:t>
            </a:r>
            <a:r>
              <a:rPr lang="sr-Cyrl-RS" sz="2400" dirty="0"/>
              <a:t> </a:t>
            </a:r>
            <a:r>
              <a:rPr lang="en-US" sz="2400" dirty="0" err="1"/>
              <a:t>лоцирају</a:t>
            </a:r>
            <a:r>
              <a:rPr lang="en-US" sz="2400" dirty="0"/>
              <a:t>, </a:t>
            </a:r>
            <a:r>
              <a:rPr lang="en-US" sz="2400" dirty="0" err="1"/>
              <a:t>процене</a:t>
            </a:r>
            <a:r>
              <a:rPr lang="en-US" sz="2400" dirty="0"/>
              <a:t> и </a:t>
            </a:r>
            <a:r>
              <a:rPr lang="en-US" sz="2400" dirty="0" err="1"/>
              <a:t>ефикасно</a:t>
            </a:r>
            <a:r>
              <a:rPr lang="en-US" sz="2400" dirty="0"/>
              <a:t> </a:t>
            </a:r>
            <a:r>
              <a:rPr lang="en-US" sz="2400" dirty="0" err="1"/>
              <a:t>користе</a:t>
            </a:r>
            <a:r>
              <a:rPr lang="sr-Cyrl-RS" sz="2400" dirty="0"/>
              <a:t>.</a:t>
            </a:r>
            <a:endParaRPr lang="en-US" sz="2400" dirty="0"/>
          </a:p>
          <a:p>
            <a:pPr algn="ctr"/>
            <a:endParaRPr lang="en-US" sz="2400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C5634FDD-E6D9-7F67-57A4-988087CD8ABF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t="29684" b="29684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19239604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46</a:t>
            </a:fld>
            <a:endParaRPr lang="en-US" sz="129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3B45A-0AE8-A3F7-5467-3C9FA0B14E5C}"/>
              </a:ext>
            </a:extLst>
          </p:cNvPr>
          <p:cNvSpPr txBox="1">
            <a:spLocks/>
          </p:cNvSpPr>
          <p:nvPr/>
        </p:nvSpPr>
        <p:spPr>
          <a:xfrm>
            <a:off x="3648524" y="258904"/>
            <a:ext cx="8135437" cy="946477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1800" dirty="0" err="1"/>
              <a:t>Информационо</a:t>
            </a:r>
            <a:r>
              <a:rPr lang="en-US" sz="1800" dirty="0"/>
              <a:t> </a:t>
            </a:r>
            <a:r>
              <a:rPr lang="en-US" sz="1800" dirty="0" err="1"/>
              <a:t>писмен</a:t>
            </a:r>
            <a:r>
              <a:rPr lang="en-US" sz="1800" dirty="0"/>
              <a:t> </a:t>
            </a:r>
            <a:r>
              <a:rPr lang="en-US" sz="1800" dirty="0" err="1"/>
              <a:t>појединац</a:t>
            </a:r>
            <a:r>
              <a:rPr lang="en-US" sz="1800" dirty="0"/>
              <a:t> </a:t>
            </a:r>
            <a:r>
              <a:rPr lang="en-US" sz="1800" dirty="0" err="1"/>
              <a:t>је</a:t>
            </a:r>
            <a:r>
              <a:rPr lang="en-US" sz="1800" dirty="0"/>
              <a:t> у </a:t>
            </a:r>
            <a:r>
              <a:rPr lang="en-US" sz="1800" dirty="0" err="1"/>
              <a:t>стању</a:t>
            </a:r>
            <a:r>
              <a:rPr lang="en-US" sz="1800" dirty="0"/>
              <a:t> </a:t>
            </a:r>
            <a:r>
              <a:rPr lang="en-US" sz="1800" dirty="0" err="1"/>
              <a:t>да</a:t>
            </a:r>
            <a:r>
              <a:rPr lang="en-US" sz="1800" dirty="0"/>
              <a:t>: </a:t>
            </a:r>
            <a:r>
              <a:rPr lang="en-US" sz="1800" dirty="0" err="1"/>
              <a:t>одреди</a:t>
            </a:r>
            <a:r>
              <a:rPr lang="en-US" sz="1800" dirty="0"/>
              <a:t> </a:t>
            </a:r>
            <a:r>
              <a:rPr lang="en-US" sz="1800" dirty="0" err="1"/>
              <a:t>обим</a:t>
            </a:r>
            <a:r>
              <a:rPr lang="en-US" sz="1800" dirty="0"/>
              <a:t> </a:t>
            </a:r>
            <a:r>
              <a:rPr lang="en-US" sz="1800" dirty="0" err="1"/>
              <a:t>потребних</a:t>
            </a:r>
            <a:r>
              <a:rPr lang="en-US" sz="1800" dirty="0"/>
              <a:t> </a:t>
            </a:r>
            <a:r>
              <a:rPr lang="en-US" sz="1800" dirty="0" err="1"/>
              <a:t>информација</a:t>
            </a:r>
            <a:r>
              <a:rPr lang="en-US" sz="1800" dirty="0"/>
              <a:t>, </a:t>
            </a:r>
            <a:r>
              <a:rPr lang="en-US" sz="1800" dirty="0" err="1"/>
              <a:t>приступи</a:t>
            </a:r>
            <a:r>
              <a:rPr lang="en-US" sz="1800" dirty="0"/>
              <a:t> </a:t>
            </a:r>
            <a:r>
              <a:rPr lang="en-US" sz="1800" dirty="0" err="1"/>
              <a:t>потребним</a:t>
            </a:r>
            <a:r>
              <a:rPr lang="en-US" sz="1800" dirty="0"/>
              <a:t> </a:t>
            </a:r>
            <a:r>
              <a:rPr lang="en-US" sz="1800" dirty="0" err="1"/>
              <a:t>информацијама</a:t>
            </a:r>
            <a:r>
              <a:rPr lang="en-US" sz="1800" dirty="0"/>
              <a:t> </a:t>
            </a:r>
            <a:r>
              <a:rPr lang="en-US" sz="1800" dirty="0" err="1"/>
              <a:t>ефективно</a:t>
            </a:r>
            <a:r>
              <a:rPr lang="en-US" sz="1800" dirty="0"/>
              <a:t> и </a:t>
            </a:r>
            <a:r>
              <a:rPr lang="en-US" sz="1800" dirty="0" err="1"/>
              <a:t>ефикасно</a:t>
            </a:r>
            <a:r>
              <a:rPr lang="en-US" sz="1800" dirty="0"/>
              <a:t>, </a:t>
            </a:r>
            <a:r>
              <a:rPr lang="en-US" sz="1800" dirty="0" err="1"/>
              <a:t>критички</a:t>
            </a:r>
            <a:r>
              <a:rPr lang="en-US" sz="1800" dirty="0"/>
              <a:t> </a:t>
            </a:r>
            <a:r>
              <a:rPr lang="en-US" sz="1800" dirty="0" err="1"/>
              <a:t>процењује</a:t>
            </a:r>
            <a:r>
              <a:rPr lang="en-US" sz="1800" dirty="0"/>
              <a:t> </a:t>
            </a:r>
            <a:r>
              <a:rPr lang="en-US" sz="1800" dirty="0" err="1"/>
              <a:t>информације</a:t>
            </a:r>
            <a:r>
              <a:rPr lang="en-US" sz="1800" dirty="0"/>
              <a:t> и </a:t>
            </a:r>
            <a:r>
              <a:rPr lang="en-US" sz="1800" dirty="0" err="1"/>
              <a:t>њихове</a:t>
            </a:r>
            <a:r>
              <a:rPr lang="en-US" sz="1800" dirty="0"/>
              <a:t> </a:t>
            </a:r>
            <a:r>
              <a:rPr lang="en-US" sz="1800" dirty="0" err="1"/>
              <a:t>изворе</a:t>
            </a:r>
            <a:r>
              <a:rPr lang="en-US" sz="1800" dirty="0"/>
              <a:t>, </a:t>
            </a:r>
            <a:r>
              <a:rPr lang="en-US" sz="1800" dirty="0" err="1"/>
              <a:t>угради</a:t>
            </a:r>
            <a:r>
              <a:rPr lang="en-US" sz="1800" dirty="0"/>
              <a:t> </a:t>
            </a:r>
            <a:r>
              <a:rPr lang="en-US" sz="1800" dirty="0" err="1"/>
              <a:t>одабране</a:t>
            </a:r>
            <a:r>
              <a:rPr lang="en-US" sz="1800" dirty="0"/>
              <a:t> </a:t>
            </a:r>
            <a:r>
              <a:rPr lang="en-US" sz="1800" dirty="0" err="1"/>
              <a:t>информације</a:t>
            </a:r>
            <a:r>
              <a:rPr lang="en-US" sz="1800" dirty="0"/>
              <a:t> у </a:t>
            </a:r>
            <a:r>
              <a:rPr lang="en-US" sz="1800" dirty="0" err="1"/>
              <a:t>своју</a:t>
            </a:r>
            <a:r>
              <a:rPr lang="en-US" sz="1800" dirty="0"/>
              <a:t> </a:t>
            </a:r>
            <a:r>
              <a:rPr lang="en-US" sz="1800" dirty="0" err="1"/>
              <a:t>базу</a:t>
            </a:r>
            <a:r>
              <a:rPr lang="en-US" sz="1800" dirty="0"/>
              <a:t> </a:t>
            </a:r>
            <a:r>
              <a:rPr lang="en-US" sz="1800" dirty="0" err="1"/>
              <a:t>знања</a:t>
            </a:r>
            <a:r>
              <a:rPr lang="en-US" sz="1800" dirty="0"/>
              <a:t>, </a:t>
            </a:r>
            <a:r>
              <a:rPr lang="en-US" sz="1800" dirty="0" err="1"/>
              <a:t>ефикасно</a:t>
            </a:r>
            <a:r>
              <a:rPr lang="en-US" sz="1800" dirty="0"/>
              <a:t> </a:t>
            </a:r>
            <a:r>
              <a:rPr lang="en-US" sz="1800" dirty="0" err="1"/>
              <a:t>користи</a:t>
            </a:r>
            <a:r>
              <a:rPr lang="en-US" sz="1800" dirty="0"/>
              <a:t> </a:t>
            </a:r>
            <a:r>
              <a:rPr lang="en-US" sz="1800" dirty="0" err="1"/>
              <a:t>информације</a:t>
            </a:r>
            <a:r>
              <a:rPr lang="en-US" sz="1800" dirty="0"/>
              <a:t>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постизање</a:t>
            </a:r>
            <a:r>
              <a:rPr lang="en-US" sz="1800" dirty="0"/>
              <a:t> </a:t>
            </a:r>
            <a:r>
              <a:rPr lang="en-US" sz="1800" dirty="0" err="1"/>
              <a:t>одређене</a:t>
            </a:r>
            <a:r>
              <a:rPr lang="en-US" sz="1800" dirty="0"/>
              <a:t> </a:t>
            </a:r>
            <a:r>
              <a:rPr lang="en-US" sz="1800" dirty="0" err="1"/>
              <a:t>сврхе</a:t>
            </a:r>
            <a:r>
              <a:rPr lang="en-US" sz="1800" dirty="0"/>
              <a:t> и </a:t>
            </a:r>
            <a:r>
              <a:rPr lang="en-US" sz="1800" dirty="0" err="1"/>
              <a:t>разуме</a:t>
            </a:r>
            <a:r>
              <a:rPr lang="en-US" sz="1800" dirty="0"/>
              <a:t> </a:t>
            </a:r>
            <a:r>
              <a:rPr lang="en-US" sz="1800" dirty="0" err="1"/>
              <a:t>економск</a:t>
            </a:r>
            <a:r>
              <a:rPr lang="sr-Cyrl-RS" sz="1800" dirty="0"/>
              <a:t>а</a:t>
            </a:r>
            <a:r>
              <a:rPr lang="en-US" sz="1800" dirty="0"/>
              <a:t>, </a:t>
            </a:r>
            <a:r>
              <a:rPr lang="en-US" sz="1800" dirty="0" err="1"/>
              <a:t>правна</a:t>
            </a:r>
            <a:r>
              <a:rPr lang="en-US" sz="1800" dirty="0"/>
              <a:t> и </a:t>
            </a:r>
            <a:r>
              <a:rPr lang="en-US" sz="1800" dirty="0" err="1"/>
              <a:t>социјална</a:t>
            </a:r>
            <a:r>
              <a:rPr lang="en-US" sz="1800" dirty="0"/>
              <a:t> </a:t>
            </a:r>
            <a:r>
              <a:rPr lang="en-US" sz="1800" dirty="0" err="1"/>
              <a:t>питања</a:t>
            </a:r>
            <a:r>
              <a:rPr lang="en-US" sz="1800" dirty="0"/>
              <a:t> у </a:t>
            </a:r>
            <a:r>
              <a:rPr lang="en-US" sz="1800" dirty="0" err="1"/>
              <a:t>вези</a:t>
            </a:r>
            <a:r>
              <a:rPr lang="en-US" sz="1800" dirty="0"/>
              <a:t> </a:t>
            </a:r>
            <a:r>
              <a:rPr lang="en-US" sz="1800" dirty="0" err="1"/>
              <a:t>са</a:t>
            </a:r>
            <a:r>
              <a:rPr lang="en-US" sz="1800" dirty="0"/>
              <a:t> </a:t>
            </a:r>
            <a:r>
              <a:rPr lang="en-US" sz="1800" dirty="0" err="1"/>
              <a:t>употребом</a:t>
            </a:r>
            <a:r>
              <a:rPr lang="en-US" sz="1800" dirty="0"/>
              <a:t> </a:t>
            </a:r>
            <a:r>
              <a:rPr lang="en-US" sz="1800" dirty="0" err="1"/>
              <a:t>информација</a:t>
            </a:r>
            <a:r>
              <a:rPr lang="en-US" sz="1800" dirty="0"/>
              <a:t> и </a:t>
            </a:r>
            <a:r>
              <a:rPr lang="en-US" sz="1800" dirty="0" err="1"/>
              <a:t>приступом</a:t>
            </a:r>
            <a:r>
              <a:rPr lang="en-US" sz="1800" dirty="0"/>
              <a:t> и </a:t>
            </a:r>
            <a:r>
              <a:rPr lang="en-US" sz="1800" dirty="0" err="1"/>
              <a:t>употребом</a:t>
            </a:r>
            <a:r>
              <a:rPr lang="en-US" sz="1800" dirty="0"/>
              <a:t> </a:t>
            </a:r>
            <a:r>
              <a:rPr lang="en-US" sz="1800" dirty="0" err="1"/>
              <a:t>информација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етички</a:t>
            </a:r>
            <a:r>
              <a:rPr lang="en-US" sz="1800" dirty="0"/>
              <a:t> и </a:t>
            </a:r>
            <a:r>
              <a:rPr lang="en-US" sz="1800" dirty="0" err="1"/>
              <a:t>законит</a:t>
            </a:r>
            <a:r>
              <a:rPr lang="en-US" sz="1800" dirty="0"/>
              <a:t> </a:t>
            </a:r>
            <a:r>
              <a:rPr lang="en-US" sz="1800" dirty="0" err="1"/>
              <a:t>начин</a:t>
            </a:r>
            <a:r>
              <a:rPr lang="en-US" sz="1800" dirty="0"/>
              <a:t> (</a:t>
            </a:r>
            <a:r>
              <a:rPr lang="en-US" sz="1800" dirty="0" err="1"/>
              <a:t>Schiled</a:t>
            </a:r>
            <a:r>
              <a:rPr lang="en-US" sz="1800" dirty="0"/>
              <a:t>).</a:t>
            </a:r>
          </a:p>
          <a:p>
            <a:pPr algn="just" rtl="0">
              <a:lnSpc>
                <a:spcPts val="2440"/>
              </a:lnSpc>
            </a:pPr>
            <a:endParaRPr lang="en-US" sz="1800" dirty="0"/>
          </a:p>
          <a:p>
            <a:pPr algn="just">
              <a:lnSpc>
                <a:spcPts val="2440"/>
              </a:lnSpc>
            </a:pPr>
            <a:r>
              <a:rPr lang="en-US" sz="1800" b="1" dirty="0" err="1">
                <a:solidFill>
                  <a:srgbClr val="8A2061"/>
                </a:solidFill>
              </a:rPr>
              <a:t>Информациона</a:t>
            </a:r>
            <a:r>
              <a:rPr lang="en-US" sz="1800" b="1" dirty="0">
                <a:solidFill>
                  <a:srgbClr val="8A2061"/>
                </a:solidFill>
              </a:rPr>
              <a:t> </a:t>
            </a:r>
            <a:r>
              <a:rPr lang="en-US" sz="1800" b="1" dirty="0" err="1">
                <a:solidFill>
                  <a:srgbClr val="8A2061"/>
                </a:solidFill>
              </a:rPr>
              <a:t>писменост</a:t>
            </a:r>
            <a:r>
              <a:rPr lang="sr-Cyrl-RS" sz="1800" b="1" dirty="0">
                <a:solidFill>
                  <a:srgbClr val="8A2061"/>
                </a:solidFill>
              </a:rPr>
              <a:t> </a:t>
            </a:r>
            <a:r>
              <a:rPr lang="en-US" sz="1800" dirty="0" err="1"/>
              <a:t>се</a:t>
            </a:r>
            <a:r>
              <a:rPr lang="en-US" sz="1800" dirty="0"/>
              <a:t> </a:t>
            </a:r>
            <a:r>
              <a:rPr lang="en-US" sz="1800" dirty="0" err="1"/>
              <a:t>односи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способност</a:t>
            </a:r>
            <a:r>
              <a:rPr lang="en-US" sz="1800" dirty="0"/>
              <a:t> </a:t>
            </a:r>
            <a:r>
              <a:rPr lang="en-US" sz="1800" dirty="0" err="1"/>
              <a:t>проналажења</a:t>
            </a:r>
            <a:r>
              <a:rPr lang="en-US" sz="1800" dirty="0"/>
              <a:t>, </a:t>
            </a:r>
            <a:r>
              <a:rPr lang="en-US" sz="1800" dirty="0" err="1"/>
              <a:t>процене</a:t>
            </a:r>
            <a:r>
              <a:rPr lang="en-US" sz="1800" dirty="0"/>
              <a:t> и </a:t>
            </a:r>
            <a:r>
              <a:rPr lang="en-US" sz="1800" dirty="0" err="1"/>
              <a:t>употребе</a:t>
            </a:r>
            <a:r>
              <a:rPr lang="en-US" sz="1800" dirty="0"/>
              <a:t> </a:t>
            </a:r>
            <a:r>
              <a:rPr lang="en-US" sz="1800" dirty="0" err="1"/>
              <a:t>информација</a:t>
            </a:r>
            <a:r>
              <a:rPr lang="en-US" sz="1800" dirty="0"/>
              <a:t> </a:t>
            </a:r>
            <a:r>
              <a:rPr lang="en-US" sz="1800" dirty="0" err="1"/>
              <a:t>ефикасно</a:t>
            </a:r>
            <a:r>
              <a:rPr lang="en-US" sz="1800" dirty="0"/>
              <a:t> и </a:t>
            </a:r>
            <a:r>
              <a:rPr lang="en-US" sz="1800" dirty="0" err="1"/>
              <a:t>етички</a:t>
            </a:r>
            <a:r>
              <a:rPr lang="en-US" sz="1800" dirty="0"/>
              <a:t>. </a:t>
            </a:r>
            <a:r>
              <a:rPr lang="en-US" sz="1800" dirty="0" err="1"/>
              <a:t>Према</a:t>
            </a:r>
            <a:r>
              <a:rPr lang="en-US" sz="1800" dirty="0"/>
              <a:t> </a:t>
            </a:r>
            <a:r>
              <a:rPr lang="en-US" sz="1800" dirty="0" err="1"/>
              <a:t>истраживању</a:t>
            </a:r>
            <a:r>
              <a:rPr lang="en-US" sz="1800" dirty="0"/>
              <a:t>, </a:t>
            </a:r>
            <a:r>
              <a:rPr lang="en-US" sz="1800" dirty="0" err="1"/>
              <a:t>писменост</a:t>
            </a:r>
            <a:r>
              <a:rPr lang="en-US" sz="1800" dirty="0"/>
              <a:t> </a:t>
            </a:r>
            <a:r>
              <a:rPr lang="sr-Cyrl-RS" sz="1800" dirty="0"/>
              <a:t>у вези са </a:t>
            </a:r>
            <a:r>
              <a:rPr lang="en-US" sz="1800" dirty="0" err="1"/>
              <a:t>пода</a:t>
            </a:r>
            <a:r>
              <a:rPr lang="sr-Cyrl-RS" sz="1800" dirty="0"/>
              <a:t>цима</a:t>
            </a:r>
            <a:r>
              <a:rPr lang="en-US" sz="1800" dirty="0"/>
              <a:t> </a:t>
            </a:r>
            <a:r>
              <a:rPr lang="en-US" sz="1800" dirty="0" err="1"/>
              <a:t>је</a:t>
            </a:r>
            <a:r>
              <a:rPr lang="en-US" sz="1800" dirty="0"/>
              <a:t> </a:t>
            </a:r>
            <a:r>
              <a:rPr lang="en-US" sz="1800" dirty="0" err="1"/>
              <a:t>способност</a:t>
            </a:r>
            <a:r>
              <a:rPr lang="en-US" sz="1800" dirty="0"/>
              <a:t> </a:t>
            </a:r>
            <a:r>
              <a:rPr lang="en-US" sz="1800" dirty="0" err="1"/>
              <a:t>разумевања</a:t>
            </a:r>
            <a:r>
              <a:rPr lang="en-US" sz="1800" dirty="0"/>
              <a:t> и </a:t>
            </a:r>
            <a:r>
              <a:rPr lang="en-US" sz="1800" dirty="0" err="1"/>
              <a:t>ефикасног</a:t>
            </a:r>
            <a:r>
              <a:rPr lang="en-US" sz="1800" dirty="0"/>
              <a:t> </a:t>
            </a:r>
            <a:r>
              <a:rPr lang="en-US" sz="1800" dirty="0" err="1"/>
              <a:t>коришћења</a:t>
            </a:r>
            <a:r>
              <a:rPr lang="en-US" sz="1800" dirty="0"/>
              <a:t> </a:t>
            </a:r>
            <a:r>
              <a:rPr lang="en-US" sz="1800" dirty="0" err="1"/>
              <a:t>података</a:t>
            </a:r>
            <a:r>
              <a:rPr lang="en-US" sz="1800" dirty="0"/>
              <a:t>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доношење</a:t>
            </a:r>
            <a:r>
              <a:rPr lang="en-US" sz="1800" dirty="0"/>
              <a:t> </a:t>
            </a:r>
            <a:r>
              <a:rPr lang="en-US" sz="1800" dirty="0" err="1"/>
              <a:t>одлука</a:t>
            </a:r>
            <a:r>
              <a:rPr lang="en-US" sz="1800" dirty="0"/>
              <a:t> (</a:t>
            </a:r>
            <a:r>
              <a:rPr lang="sr-Cyrl-RS" sz="1800" dirty="0"/>
              <a:t>Разумевање </a:t>
            </a:r>
            <a:r>
              <a:rPr lang="en-US" sz="1800" dirty="0" err="1"/>
              <a:t>писмености</a:t>
            </a:r>
            <a:r>
              <a:rPr lang="en-US" sz="1800" dirty="0"/>
              <a:t> </a:t>
            </a:r>
            <a:r>
              <a:rPr lang="sr-Cyrl-RS" sz="1800" dirty="0"/>
              <a:t>у смислу употребе </a:t>
            </a:r>
            <a:r>
              <a:rPr lang="en-US" sz="1800" dirty="0" err="1"/>
              <a:t>података</a:t>
            </a:r>
            <a:r>
              <a:rPr lang="en-US" sz="1800" dirty="0"/>
              <a:t> </a:t>
            </a:r>
            <a:r>
              <a:rPr lang="en-US" sz="1800" dirty="0" err="1"/>
              <a:t>за</a:t>
            </a:r>
            <a:r>
              <a:rPr lang="en-US" sz="1800" dirty="0"/>
              <a:t> </a:t>
            </a:r>
            <a:r>
              <a:rPr lang="en-US" sz="1800" dirty="0" err="1"/>
              <a:t>друштво</a:t>
            </a:r>
            <a:r>
              <a:rPr lang="en-US" sz="1800" dirty="0"/>
              <a:t> </a:t>
            </a:r>
            <a:r>
              <a:rPr lang="sr-Cyrl-RS" sz="1800" dirty="0"/>
              <a:t>у коме су подаци доминантни –</a:t>
            </a:r>
            <a:r>
              <a:rPr lang="en-US" sz="1800" dirty="0"/>
              <a:t> </a:t>
            </a:r>
            <a:r>
              <a:rPr lang="sr-Cyrl-RS" sz="1800" dirty="0"/>
              <a:t>„</a:t>
            </a:r>
            <a:r>
              <a:rPr lang="en-US" sz="1800" dirty="0"/>
              <a:t>View of Creating an Understanding of Data Literacy for a Data-driven Society”</a:t>
            </a:r>
            <a:r>
              <a:rPr lang="sr-Cyrl-RS" sz="1800" dirty="0"/>
              <a:t>). </a:t>
            </a:r>
            <a:r>
              <a:rPr lang="en-US" sz="1800" dirty="0" err="1"/>
              <a:t>То</a:t>
            </a:r>
            <a:r>
              <a:rPr lang="en-US" sz="1800" dirty="0"/>
              <a:t> </a:t>
            </a:r>
            <a:r>
              <a:rPr lang="en-US" sz="1800" dirty="0" err="1"/>
              <a:t>укључује</a:t>
            </a:r>
            <a:r>
              <a:rPr lang="en-US" sz="1800" dirty="0"/>
              <a:t> </a:t>
            </a:r>
            <a:r>
              <a:rPr lang="en-US" sz="1800" dirty="0" err="1"/>
              <a:t>вештине</a:t>
            </a:r>
            <a:r>
              <a:rPr lang="en-US" sz="1800" dirty="0"/>
              <a:t> </a:t>
            </a:r>
            <a:r>
              <a:rPr lang="en-US" sz="1800" dirty="0" err="1"/>
              <a:t>као</a:t>
            </a:r>
            <a:r>
              <a:rPr lang="en-US" sz="1800" dirty="0"/>
              <a:t> </a:t>
            </a:r>
            <a:r>
              <a:rPr lang="en-US" sz="1800" dirty="0" err="1"/>
              <a:t>што</a:t>
            </a:r>
            <a:r>
              <a:rPr lang="en-US" sz="1800" dirty="0"/>
              <a:t> </a:t>
            </a:r>
            <a:r>
              <a:rPr lang="en-US" sz="1800" dirty="0" err="1"/>
              <a:t>су</a:t>
            </a:r>
            <a:r>
              <a:rPr lang="en-US" sz="1800" dirty="0"/>
              <a:t> </a:t>
            </a:r>
            <a:r>
              <a:rPr lang="en-US" sz="1800" dirty="0" err="1"/>
              <a:t>истраживање</a:t>
            </a:r>
            <a:r>
              <a:rPr lang="en-US" sz="1800" dirty="0"/>
              <a:t>,</a:t>
            </a:r>
            <a:r>
              <a:rPr lang="sr-Cyrl-RS" sz="1800" dirty="0"/>
              <a:t> </a:t>
            </a:r>
            <a:r>
              <a:rPr lang="en-US" sz="1800" dirty="0" err="1"/>
              <a:t>анализира</a:t>
            </a:r>
            <a:r>
              <a:rPr lang="sr-Cyrl-RS" sz="1800" dirty="0"/>
              <a:t>ње </a:t>
            </a:r>
            <a:r>
              <a:rPr lang="en-US" sz="1800" dirty="0"/>
              <a:t>и </a:t>
            </a:r>
            <a:r>
              <a:rPr lang="en-US" sz="1800" dirty="0" err="1"/>
              <a:t>саопштавање</a:t>
            </a:r>
            <a:r>
              <a:rPr lang="en-US" sz="1800" dirty="0"/>
              <a:t> </a:t>
            </a:r>
            <a:r>
              <a:rPr lang="en-US" sz="1800" dirty="0" err="1"/>
              <a:t>информација</a:t>
            </a:r>
            <a:r>
              <a:rPr lang="en-US" sz="1800" dirty="0"/>
              <a:t>. </a:t>
            </a:r>
            <a:endParaRPr lang="sr-Cyrl-RS" sz="1800" dirty="0"/>
          </a:p>
          <a:p>
            <a:pPr algn="just">
              <a:lnSpc>
                <a:spcPts val="2440"/>
              </a:lnSpc>
            </a:pPr>
            <a:endParaRPr lang="en-US" sz="1800" b="1" dirty="0">
              <a:solidFill>
                <a:srgbClr val="8A2061"/>
              </a:solidFill>
            </a:endParaRPr>
          </a:p>
          <a:p>
            <a:pPr algn="just">
              <a:lnSpc>
                <a:spcPts val="2440"/>
              </a:lnSpc>
            </a:pPr>
            <a:r>
              <a:rPr lang="sr-Cyrl-RS" sz="1800" b="1" dirty="0">
                <a:solidFill>
                  <a:srgbClr val="8A2061"/>
                </a:solidFill>
              </a:rPr>
              <a:t>П</a:t>
            </a:r>
            <a:r>
              <a:rPr lang="en-US" sz="1800" b="1" dirty="0" err="1">
                <a:solidFill>
                  <a:srgbClr val="8A2061"/>
                </a:solidFill>
              </a:rPr>
              <a:t>исменост</a:t>
            </a:r>
            <a:r>
              <a:rPr lang="sr-Cyrl-RS" sz="1800" b="1" dirty="0">
                <a:solidFill>
                  <a:srgbClr val="8A2061"/>
                </a:solidFill>
              </a:rPr>
              <a:t> из области података </a:t>
            </a:r>
            <a:r>
              <a:rPr lang="sr-Cyrl-RS" sz="1800" dirty="0"/>
              <a:t>се</a:t>
            </a:r>
            <a:r>
              <a:rPr lang="en-US" sz="1800" dirty="0"/>
              <a:t> </a:t>
            </a:r>
            <a:r>
              <a:rPr lang="en-US" sz="1800" dirty="0" err="1"/>
              <a:t>односи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способност</a:t>
            </a:r>
            <a:r>
              <a:rPr lang="en-US" sz="1800" dirty="0"/>
              <a:t> </a:t>
            </a:r>
            <a:r>
              <a:rPr lang="en-US" sz="1800" dirty="0" err="1"/>
              <a:t>разумевања</a:t>
            </a:r>
            <a:r>
              <a:rPr lang="en-US" sz="1800" dirty="0"/>
              <a:t> и </a:t>
            </a:r>
            <a:r>
              <a:rPr lang="en-US" sz="1800" dirty="0" err="1"/>
              <a:t>рада</a:t>
            </a:r>
            <a:r>
              <a:rPr lang="en-US" sz="1800" dirty="0"/>
              <a:t> </a:t>
            </a:r>
            <a:r>
              <a:rPr lang="en-US" sz="1800" dirty="0" err="1"/>
              <a:t>са</a:t>
            </a:r>
            <a:r>
              <a:rPr lang="en-US" sz="1800" dirty="0"/>
              <a:t> </a:t>
            </a:r>
            <a:r>
              <a:rPr lang="en-US" sz="1800" dirty="0" err="1"/>
              <a:t>подацима</a:t>
            </a:r>
            <a:r>
              <a:rPr lang="en-US" sz="1800" dirty="0"/>
              <a:t>, </a:t>
            </a:r>
            <a:r>
              <a:rPr lang="en-US" sz="1800" dirty="0" err="1"/>
              <a:t>укључујући</a:t>
            </a:r>
            <a:r>
              <a:rPr lang="en-US" sz="1800" dirty="0"/>
              <a:t> </a:t>
            </a:r>
            <a:r>
              <a:rPr lang="en-US" sz="1800" dirty="0" err="1"/>
              <a:t>вештине</a:t>
            </a:r>
            <a:r>
              <a:rPr lang="en-US" sz="1800" dirty="0"/>
              <a:t> </a:t>
            </a:r>
            <a:r>
              <a:rPr lang="en-US" sz="1800" dirty="0" err="1"/>
              <a:t>као</a:t>
            </a:r>
            <a:r>
              <a:rPr lang="en-US" sz="1800" dirty="0"/>
              <a:t> </a:t>
            </a:r>
            <a:r>
              <a:rPr lang="en-US" sz="1800" dirty="0" err="1"/>
              <a:t>што</a:t>
            </a:r>
            <a:r>
              <a:rPr lang="en-US" sz="1800" dirty="0"/>
              <a:t> </a:t>
            </a:r>
            <a:r>
              <a:rPr lang="en-US" sz="1800" dirty="0" err="1"/>
              <a:t>су</a:t>
            </a:r>
            <a:r>
              <a:rPr lang="en-US" sz="1800" dirty="0"/>
              <a:t> </a:t>
            </a:r>
            <a:r>
              <a:rPr lang="en-US" sz="1800" dirty="0" err="1"/>
              <a:t>прикупљање</a:t>
            </a:r>
            <a:r>
              <a:rPr lang="en-US" sz="1800" dirty="0"/>
              <a:t> и</a:t>
            </a:r>
            <a:r>
              <a:rPr lang="sr-Cyrl-RS" sz="1800" dirty="0"/>
              <a:t> </a:t>
            </a:r>
            <a:r>
              <a:rPr lang="en-US" sz="1800" dirty="0" err="1"/>
              <a:t>анализ</a:t>
            </a:r>
            <a:r>
              <a:rPr lang="sr-Cyrl-RS" sz="1800" dirty="0"/>
              <a:t>а </a:t>
            </a:r>
            <a:r>
              <a:rPr lang="en-US" sz="1800" dirty="0" err="1"/>
              <a:t>података</a:t>
            </a:r>
            <a:r>
              <a:rPr lang="en-US" sz="1800" dirty="0"/>
              <a:t>. </a:t>
            </a:r>
            <a:r>
              <a:rPr lang="en-US" sz="1800" dirty="0" err="1"/>
              <a:t>Тумачење</a:t>
            </a:r>
            <a:r>
              <a:rPr lang="en-US" sz="1800" dirty="0"/>
              <a:t> </a:t>
            </a:r>
            <a:r>
              <a:rPr lang="en-US" sz="1800" dirty="0" err="1"/>
              <a:t>информација</a:t>
            </a:r>
            <a:r>
              <a:rPr lang="en-US" sz="1800" dirty="0"/>
              <a:t> </a:t>
            </a:r>
            <a:r>
              <a:rPr lang="en-US" sz="1800" dirty="0" err="1"/>
              <a:t>односи</a:t>
            </a:r>
            <a:r>
              <a:rPr lang="en-US" sz="1800" dirty="0"/>
              <a:t> </a:t>
            </a:r>
            <a:r>
              <a:rPr lang="en-US" sz="1800" dirty="0" err="1"/>
              <a:t>се</a:t>
            </a:r>
            <a:r>
              <a:rPr lang="en-US" sz="1800" dirty="0"/>
              <a:t> </a:t>
            </a:r>
            <a:r>
              <a:rPr lang="en-US" sz="1800" dirty="0" err="1"/>
              <a:t>на</a:t>
            </a:r>
            <a:r>
              <a:rPr lang="en-US" sz="1800" dirty="0"/>
              <a:t> </a:t>
            </a:r>
            <a:r>
              <a:rPr lang="en-US" sz="1800" dirty="0" err="1"/>
              <a:t>процес</a:t>
            </a:r>
            <a:r>
              <a:rPr lang="en-US" sz="1800" dirty="0"/>
              <a:t> </a:t>
            </a:r>
            <a:r>
              <a:rPr lang="en-US" sz="1800" dirty="0" err="1"/>
              <a:t>разумевања</a:t>
            </a:r>
            <a:r>
              <a:rPr lang="en-US" sz="1800" dirty="0"/>
              <a:t> и </a:t>
            </a:r>
            <a:r>
              <a:rPr lang="sr-Cyrl-RS" sz="1800" dirty="0"/>
              <a:t>одређивање </a:t>
            </a:r>
            <a:r>
              <a:rPr lang="en-US" sz="1800" dirty="0" err="1"/>
              <a:t>смисла</a:t>
            </a:r>
            <a:r>
              <a:rPr lang="en-US" sz="1800" dirty="0"/>
              <a:t> </a:t>
            </a:r>
            <a:r>
              <a:rPr lang="en-US" sz="1800" dirty="0" err="1"/>
              <a:t>информација</a:t>
            </a:r>
            <a:r>
              <a:rPr lang="en-US" sz="1800" dirty="0"/>
              <a:t>, </a:t>
            </a:r>
            <a:r>
              <a:rPr lang="en-US" sz="1800" dirty="0" err="1"/>
              <a:t>укључујући</a:t>
            </a:r>
            <a:r>
              <a:rPr lang="en-US" sz="1800" dirty="0"/>
              <a:t> </a:t>
            </a:r>
            <a:r>
              <a:rPr lang="en-US" sz="1800" dirty="0" err="1"/>
              <a:t>способност</a:t>
            </a:r>
            <a:r>
              <a:rPr lang="en-US" sz="1800" dirty="0"/>
              <a:t> </a:t>
            </a:r>
            <a:r>
              <a:rPr lang="en-US" sz="1800" dirty="0" err="1"/>
              <a:t>да</a:t>
            </a:r>
            <a:r>
              <a:rPr lang="en-US" sz="1800" dirty="0"/>
              <a:t> </a:t>
            </a:r>
            <a:r>
              <a:rPr lang="en-US" sz="1800" dirty="0" err="1"/>
              <a:t>се</a:t>
            </a:r>
            <a:r>
              <a:rPr lang="en-US" sz="1800" dirty="0"/>
              <a:t> </a:t>
            </a:r>
            <a:r>
              <a:rPr lang="en-US" sz="1800" dirty="0" err="1"/>
              <a:t>идентификује</a:t>
            </a:r>
            <a:r>
              <a:rPr lang="en-US" sz="1800" dirty="0"/>
              <a:t> </a:t>
            </a:r>
            <a:r>
              <a:rPr lang="en-US" sz="1800" dirty="0" err="1"/>
              <a:t>пристрасност</a:t>
            </a:r>
            <a:r>
              <a:rPr lang="en-US" sz="1800" dirty="0"/>
              <a:t>, </a:t>
            </a:r>
            <a:r>
              <a:rPr lang="en-US" sz="1800" dirty="0" err="1"/>
              <a:t>процени</a:t>
            </a:r>
            <a:r>
              <a:rPr lang="en-US" sz="1800" dirty="0"/>
              <a:t> </a:t>
            </a:r>
            <a:r>
              <a:rPr lang="en-US" sz="1800" dirty="0" err="1"/>
              <a:t>кредибилитет</a:t>
            </a:r>
            <a:r>
              <a:rPr lang="en-US" sz="1800" dirty="0"/>
              <a:t> и </a:t>
            </a:r>
            <a:r>
              <a:rPr lang="en-US" sz="1800" dirty="0" err="1"/>
              <a:t>контекстуализуј</a:t>
            </a:r>
            <a:r>
              <a:rPr lang="sr-Cyrl-RS" sz="1800" dirty="0"/>
              <a:t>у</a:t>
            </a:r>
            <a:r>
              <a:rPr lang="en-US" sz="1800" dirty="0"/>
              <a:t> </a:t>
            </a:r>
            <a:r>
              <a:rPr lang="en-US" sz="1800" dirty="0" err="1"/>
              <a:t>информације</a:t>
            </a:r>
            <a:r>
              <a:rPr lang="en-US" sz="1800" dirty="0"/>
              <a:t>.</a:t>
            </a:r>
          </a:p>
          <a:p>
            <a:pPr algn="just">
              <a:lnSpc>
                <a:spcPts val="2440"/>
              </a:lnSpc>
            </a:pPr>
            <a:endParaRPr lang="en-US" sz="1800" dirty="0"/>
          </a:p>
          <a:p>
            <a:pPr algn="just" rtl="0">
              <a:lnSpc>
                <a:spcPts val="2440"/>
              </a:lnSpc>
            </a:pPr>
            <a:endParaRPr lang="en-US" sz="1800" dirty="0"/>
          </a:p>
          <a:p>
            <a:pPr algn="just" rtl="0">
              <a:lnSpc>
                <a:spcPts val="2440"/>
              </a:lnSpc>
            </a:pPr>
            <a:endParaRPr lang="en-US" sz="1800" dirty="0"/>
          </a:p>
        </p:txBody>
      </p:sp>
      <p:pic>
        <p:nvPicPr>
          <p:cNvPr id="2" name="Picture Placeholder 47">
            <a:extLst>
              <a:ext uri="{FF2B5EF4-FFF2-40B4-BE49-F238E27FC236}">
                <a16:creationId xmlns:a16="http://schemas.microsoft.com/office/drawing/2014/main" id="{D9AA9119-3750-349C-B602-84D1B6000AE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180" r="19180"/>
          <a:stretch/>
        </p:blipFill>
        <p:spPr>
          <a:xfrm>
            <a:off x="0" y="0"/>
            <a:ext cx="3126658" cy="6858000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F7D4016-63B6-EC43-08D2-1B28B15AB126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2387586" y="5519934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475065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8153400" cy="3731669"/>
          </a:xfrm>
        </p:spPr>
        <p:txBody>
          <a:bodyPr/>
          <a:lstStyle/>
          <a:p>
            <a:pPr>
              <a:lnSpc>
                <a:spcPts val="2440"/>
              </a:lnSpc>
            </a:pPr>
            <a:r>
              <a:rPr lang="en-US" sz="2200" b="1" dirty="0" err="1"/>
              <a:t>Повезане</a:t>
            </a:r>
            <a:r>
              <a:rPr lang="en-US" sz="2200" b="1" dirty="0"/>
              <a:t> </a:t>
            </a:r>
            <a:r>
              <a:rPr lang="en-US" sz="2200" b="1" dirty="0" err="1"/>
              <a:t>вештине</a:t>
            </a:r>
            <a:r>
              <a:rPr lang="en-US" sz="2200" b="1" dirty="0"/>
              <a:t>:</a:t>
            </a:r>
          </a:p>
          <a:p>
            <a:pPr>
              <a:lnSpc>
                <a:spcPts val="2440"/>
              </a:lnSpc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Тежња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Ефикасност</a:t>
            </a:r>
            <a:r>
              <a:rPr lang="en-US" sz="2200" dirty="0"/>
              <a:t> и </a:t>
            </a:r>
            <a:r>
              <a:rPr lang="en-US" sz="2200" dirty="0" err="1"/>
              <a:t>уверења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Захвалност</a:t>
            </a:r>
            <a:r>
              <a:rPr lang="en-US" sz="2200" dirty="0"/>
              <a:t> и </a:t>
            </a:r>
            <a:r>
              <a:rPr lang="en-US" sz="2200" dirty="0" err="1"/>
              <a:t>нада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Идентитет</a:t>
            </a:r>
            <a:r>
              <a:rPr lang="en-US" sz="2200" dirty="0"/>
              <a:t>, </a:t>
            </a:r>
            <a:r>
              <a:rPr lang="en-US" sz="2200" dirty="0" err="1"/>
              <a:t>духовни</a:t>
            </a:r>
            <a:r>
              <a:rPr lang="en-US" sz="2200" dirty="0"/>
              <a:t> </a:t>
            </a:r>
            <a:r>
              <a:rPr lang="en-US" sz="2200" dirty="0" err="1"/>
              <a:t>идентитет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sr-Cyrl-RS" sz="2200" dirty="0"/>
              <a:t>Метакогниција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sr-Cyrl-RS" sz="2200" dirty="0"/>
              <a:t>Будност/пажња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Мотивација</a:t>
            </a:r>
            <a:r>
              <a:rPr lang="en-US" sz="2200" dirty="0"/>
              <a:t> и </a:t>
            </a:r>
            <a:r>
              <a:rPr lang="en-US" sz="2200" dirty="0" err="1"/>
              <a:t>воља</a:t>
            </a:r>
            <a:r>
              <a:rPr lang="en-US" sz="2200" dirty="0"/>
              <a:t>, </a:t>
            </a:r>
            <a:r>
              <a:rPr lang="en-US" sz="2200" dirty="0" err="1"/>
              <a:t>преузимање</a:t>
            </a:r>
            <a:r>
              <a:rPr lang="en-US" sz="2200" dirty="0"/>
              <a:t> </a:t>
            </a:r>
            <a:r>
              <a:rPr lang="en-US" sz="2200" dirty="0" err="1"/>
              <a:t>иницијативе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Позитивно</a:t>
            </a:r>
            <a:r>
              <a:rPr lang="en-US" sz="2200" dirty="0"/>
              <a:t> </a:t>
            </a:r>
            <a:r>
              <a:rPr lang="en-US" sz="2200" dirty="0" err="1"/>
              <a:t>језгро</a:t>
            </a:r>
            <a:r>
              <a:rPr lang="en-US" sz="2200" dirty="0"/>
              <a:t> </a:t>
            </a:r>
            <a:r>
              <a:rPr lang="en-US" sz="2200" dirty="0" err="1"/>
              <a:t>самоевалуације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Рефлексија</a:t>
            </a:r>
            <a:r>
              <a:rPr lang="en-US" sz="2200" dirty="0"/>
              <a:t>, </a:t>
            </a:r>
            <a:r>
              <a:rPr lang="en-US" sz="2200" dirty="0" err="1"/>
              <a:t>рефлексивно</a:t>
            </a:r>
            <a:r>
              <a:rPr lang="en-US" sz="2200" dirty="0"/>
              <a:t> </a:t>
            </a:r>
            <a:r>
              <a:rPr lang="en-US" sz="2200" dirty="0" err="1"/>
              <a:t>размишљање</a:t>
            </a:r>
            <a:r>
              <a:rPr lang="en-US" sz="2200" dirty="0"/>
              <a:t>, </a:t>
            </a:r>
            <a:r>
              <a:rPr lang="en-US" sz="2200" dirty="0" err="1"/>
              <a:t>евалуација</a:t>
            </a:r>
            <a:r>
              <a:rPr lang="en-US" sz="2200" dirty="0"/>
              <a:t>, </a:t>
            </a:r>
            <a:r>
              <a:rPr lang="en-US" sz="2200" dirty="0" err="1"/>
              <a:t>праћење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Самокомпетенције</a:t>
            </a:r>
            <a:r>
              <a:rPr lang="en-US" sz="2200" dirty="0"/>
              <a:t>, </a:t>
            </a:r>
            <a:r>
              <a:rPr lang="en-US" sz="2200" dirty="0" err="1"/>
              <a:t>самоефикасност</a:t>
            </a:r>
            <a:r>
              <a:rPr lang="en-US" sz="2200" dirty="0"/>
              <a:t>, </a:t>
            </a:r>
            <a:r>
              <a:rPr lang="en-US" sz="2200" dirty="0" err="1"/>
              <a:t>позитивна</a:t>
            </a:r>
            <a:r>
              <a:rPr lang="en-US" sz="2200" dirty="0"/>
              <a:t> </a:t>
            </a:r>
            <a:r>
              <a:rPr lang="en-US" sz="2200" dirty="0" err="1"/>
              <a:t>самооријентација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Поверење</a:t>
            </a:r>
            <a:r>
              <a:rPr lang="en-US" sz="2200" dirty="0"/>
              <a:t> (у </a:t>
            </a:r>
            <a:r>
              <a:rPr lang="en-US" sz="2200" dirty="0" err="1"/>
              <a:t>себе</a:t>
            </a:r>
            <a:r>
              <a:rPr lang="en-US" sz="2200" dirty="0"/>
              <a:t>, </a:t>
            </a:r>
            <a:r>
              <a:rPr lang="en-US" sz="2200" dirty="0" err="1"/>
              <a:t>друге</a:t>
            </a:r>
            <a:r>
              <a:rPr lang="en-US" sz="2200" dirty="0"/>
              <a:t>, </a:t>
            </a:r>
            <a:r>
              <a:rPr lang="en-US" sz="2200" dirty="0" err="1"/>
              <a:t>институције</a:t>
            </a:r>
            <a:r>
              <a:rPr lang="en-US" sz="2200" dirty="0"/>
              <a:t>)</a:t>
            </a:r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Добробит</a:t>
            </a: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1" y="643158"/>
            <a:ext cx="8988138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r>
              <a:rPr lang="en-US" dirty="0" err="1">
                <a:solidFill>
                  <a:schemeClr val="bg1"/>
                </a:solidFill>
              </a:rPr>
              <a:t>Добробит</a:t>
            </a:r>
            <a:r>
              <a:rPr lang="en-US" dirty="0">
                <a:solidFill>
                  <a:schemeClr val="bg1"/>
                </a:solidFill>
              </a:rPr>
              <a:t>, </a:t>
            </a:r>
            <a:r>
              <a:rPr lang="en-US" dirty="0" err="1">
                <a:solidFill>
                  <a:schemeClr val="bg1"/>
                </a:solidFill>
              </a:rPr>
              <a:t>позитиван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став</a:t>
            </a:r>
            <a:r>
              <a:rPr lang="en-US" dirty="0">
                <a:solidFill>
                  <a:schemeClr val="bg1"/>
                </a:solidFill>
              </a:rPr>
              <a:t> и </a:t>
            </a:r>
            <a:r>
              <a:rPr lang="sr-Cyrl-RS" dirty="0">
                <a:solidFill>
                  <a:schemeClr val="bg1"/>
                </a:solidFill>
              </a:rPr>
              <a:t>будност/пажња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11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9152638-223A-94DC-D184-0D27CEB1D700}"/>
              </a:ext>
            </a:extLst>
          </p:cNvPr>
          <p:cNvGrpSpPr/>
          <p:nvPr/>
        </p:nvGrpSpPr>
        <p:grpSpPr>
          <a:xfrm>
            <a:off x="9718999" y="2212225"/>
            <a:ext cx="1628021" cy="1879991"/>
            <a:chOff x="8823055" y="3850915"/>
            <a:chExt cx="751563" cy="867883"/>
          </a:xfrm>
          <a:solidFill>
            <a:srgbClr val="1C1442"/>
          </a:solidFill>
        </p:grpSpPr>
        <p:sp>
          <p:nvSpPr>
            <p:cNvPr id="3" name="Freeform 2">
              <a:extLst>
                <a:ext uri="{FF2B5EF4-FFF2-40B4-BE49-F238E27FC236}">
                  <a16:creationId xmlns:a16="http://schemas.microsoft.com/office/drawing/2014/main" id="{858CD173-11B7-FDD9-95D1-11B9DAE65B44}"/>
                </a:ext>
              </a:extLst>
            </p:cNvPr>
            <p:cNvSpPr/>
            <p:nvPr/>
          </p:nvSpPr>
          <p:spPr>
            <a:xfrm>
              <a:off x="9039852" y="3869676"/>
              <a:ext cx="346875" cy="361328"/>
            </a:xfrm>
            <a:custGeom>
              <a:avLst/>
              <a:gdLst>
                <a:gd name="connsiteX0" fmla="*/ 0 w 346875"/>
                <a:gd name="connsiteY0" fmla="*/ 173437 h 361328"/>
                <a:gd name="connsiteX1" fmla="*/ 173438 w 346875"/>
                <a:gd name="connsiteY1" fmla="*/ 0 h 361328"/>
                <a:gd name="connsiteX2" fmla="*/ 346875 w 346875"/>
                <a:gd name="connsiteY2" fmla="*/ 173437 h 361328"/>
                <a:gd name="connsiteX3" fmla="*/ 240283 w 346875"/>
                <a:gd name="connsiteY3" fmla="*/ 333325 h 361328"/>
                <a:gd name="connsiteX4" fmla="*/ 231250 w 346875"/>
                <a:gd name="connsiteY4" fmla="*/ 346875 h 361328"/>
                <a:gd name="connsiteX5" fmla="*/ 231250 w 346875"/>
                <a:gd name="connsiteY5" fmla="*/ 361329 h 361328"/>
                <a:gd name="connsiteX6" fmla="*/ 115625 w 346875"/>
                <a:gd name="connsiteY6" fmla="*/ 361329 h 361328"/>
                <a:gd name="connsiteX7" fmla="*/ 115625 w 346875"/>
                <a:gd name="connsiteY7" fmla="*/ 346875 h 361328"/>
                <a:gd name="connsiteX8" fmla="*/ 106592 w 346875"/>
                <a:gd name="connsiteY8" fmla="*/ 333325 h 361328"/>
                <a:gd name="connsiteX9" fmla="*/ 0 w 346875"/>
                <a:gd name="connsiteY9" fmla="*/ 173437 h 3613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46875" h="361328">
                  <a:moveTo>
                    <a:pt x="0" y="173437"/>
                  </a:moveTo>
                  <a:cubicBezTo>
                    <a:pt x="0" y="77685"/>
                    <a:pt x="77685" y="0"/>
                    <a:pt x="173438" y="0"/>
                  </a:cubicBezTo>
                  <a:cubicBezTo>
                    <a:pt x="269190" y="0"/>
                    <a:pt x="346875" y="77685"/>
                    <a:pt x="346875" y="173437"/>
                  </a:cubicBezTo>
                  <a:cubicBezTo>
                    <a:pt x="346875" y="242993"/>
                    <a:pt x="304419" y="306226"/>
                    <a:pt x="240283" y="333325"/>
                  </a:cubicBezTo>
                  <a:cubicBezTo>
                    <a:pt x="234864" y="335132"/>
                    <a:pt x="231250" y="340552"/>
                    <a:pt x="231250" y="346875"/>
                  </a:cubicBezTo>
                  <a:lnTo>
                    <a:pt x="231250" y="361329"/>
                  </a:lnTo>
                  <a:lnTo>
                    <a:pt x="115625" y="361329"/>
                  </a:lnTo>
                  <a:lnTo>
                    <a:pt x="115625" y="346875"/>
                  </a:lnTo>
                  <a:cubicBezTo>
                    <a:pt x="115625" y="341455"/>
                    <a:pt x="112012" y="336035"/>
                    <a:pt x="106592" y="333325"/>
                  </a:cubicBezTo>
                  <a:cubicBezTo>
                    <a:pt x="42456" y="307129"/>
                    <a:pt x="0" y="243897"/>
                    <a:pt x="0" y="173437"/>
                  </a:cubicBezTo>
                  <a:close/>
                </a:path>
              </a:pathLst>
            </a:custGeom>
            <a:solidFill>
              <a:srgbClr val="60A9DD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5" name="Graphic 2">
              <a:extLst>
                <a:ext uri="{FF2B5EF4-FFF2-40B4-BE49-F238E27FC236}">
                  <a16:creationId xmlns:a16="http://schemas.microsoft.com/office/drawing/2014/main" id="{01F23517-5D25-473B-E33D-B58B5C482D4E}"/>
                </a:ext>
              </a:extLst>
            </p:cNvPr>
            <p:cNvGrpSpPr/>
            <p:nvPr/>
          </p:nvGrpSpPr>
          <p:grpSpPr>
            <a:xfrm>
              <a:off x="8823055" y="3850915"/>
              <a:ext cx="751563" cy="867883"/>
              <a:chOff x="8823055" y="3850915"/>
              <a:chExt cx="751563" cy="867883"/>
            </a:xfrm>
            <a:grpFill/>
          </p:grpSpPr>
          <p:sp>
            <p:nvSpPr>
              <p:cNvPr id="6" name="Freeform 5">
                <a:extLst>
                  <a:ext uri="{FF2B5EF4-FFF2-40B4-BE49-F238E27FC236}">
                    <a16:creationId xmlns:a16="http://schemas.microsoft.com/office/drawing/2014/main" id="{69DB36C8-D703-A339-2871-81CF7060608C}"/>
                  </a:ext>
                </a:extLst>
              </p:cNvPr>
              <p:cNvSpPr/>
              <p:nvPr/>
            </p:nvSpPr>
            <p:spPr>
              <a:xfrm>
                <a:off x="9444540" y="4039501"/>
                <a:ext cx="72265" cy="28906"/>
              </a:xfrm>
              <a:custGeom>
                <a:avLst/>
                <a:gdLst>
                  <a:gd name="connsiteX0" fmla="*/ 57813 w 72265"/>
                  <a:gd name="connsiteY0" fmla="*/ 28906 h 28906"/>
                  <a:gd name="connsiteX1" fmla="*/ 14453 w 72265"/>
                  <a:gd name="connsiteY1" fmla="*/ 28906 h 28906"/>
                  <a:gd name="connsiteX2" fmla="*/ 0 w 72265"/>
                  <a:gd name="connsiteY2" fmla="*/ 14453 h 28906"/>
                  <a:gd name="connsiteX3" fmla="*/ 14453 w 72265"/>
                  <a:gd name="connsiteY3" fmla="*/ 0 h 28906"/>
                  <a:gd name="connsiteX4" fmla="*/ 57813 w 72265"/>
                  <a:gd name="connsiteY4" fmla="*/ 0 h 28906"/>
                  <a:gd name="connsiteX5" fmla="*/ 72266 w 72265"/>
                  <a:gd name="connsiteY5" fmla="*/ 14453 h 28906"/>
                  <a:gd name="connsiteX6" fmla="*/ 57813 w 72265"/>
                  <a:gd name="connsiteY6" fmla="*/ 28906 h 2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265" h="28906">
                    <a:moveTo>
                      <a:pt x="57813" y="28906"/>
                    </a:moveTo>
                    <a:lnTo>
                      <a:pt x="14453" y="28906"/>
                    </a:lnTo>
                    <a:cubicBezTo>
                      <a:pt x="6323" y="28906"/>
                      <a:pt x="0" y="22583"/>
                      <a:pt x="0" y="14453"/>
                    </a:cubicBezTo>
                    <a:cubicBezTo>
                      <a:pt x="0" y="6323"/>
                      <a:pt x="6323" y="0"/>
                      <a:pt x="14453" y="0"/>
                    </a:cubicBezTo>
                    <a:lnTo>
                      <a:pt x="57813" y="0"/>
                    </a:lnTo>
                    <a:cubicBezTo>
                      <a:pt x="65942" y="0"/>
                      <a:pt x="72266" y="6323"/>
                      <a:pt x="72266" y="14453"/>
                    </a:cubicBezTo>
                    <a:cubicBezTo>
                      <a:pt x="72266" y="22583"/>
                      <a:pt x="65942" y="28906"/>
                      <a:pt x="57813" y="2890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" name="Freeform 9">
                <a:extLst>
                  <a:ext uri="{FF2B5EF4-FFF2-40B4-BE49-F238E27FC236}">
                    <a16:creationId xmlns:a16="http://schemas.microsoft.com/office/drawing/2014/main" id="{A69D7F10-59A2-FC2C-B836-5A5AF641897D}"/>
                  </a:ext>
                </a:extLst>
              </p:cNvPr>
              <p:cNvSpPr/>
              <p:nvPr/>
            </p:nvSpPr>
            <p:spPr>
              <a:xfrm>
                <a:off x="9413827" y="3902196"/>
                <a:ext cx="66846" cy="50585"/>
              </a:xfrm>
              <a:custGeom>
                <a:avLst/>
                <a:gdLst>
                  <a:gd name="connsiteX0" fmla="*/ 14453 w 66846"/>
                  <a:gd name="connsiteY0" fmla="*/ 50586 h 50585"/>
                  <a:gd name="connsiteX1" fmla="*/ 0 w 66846"/>
                  <a:gd name="connsiteY1" fmla="*/ 36133 h 50585"/>
                  <a:gd name="connsiteX2" fmla="*/ 7227 w 66846"/>
                  <a:gd name="connsiteY2" fmla="*/ 23486 h 50585"/>
                  <a:gd name="connsiteX3" fmla="*/ 45166 w 66846"/>
                  <a:gd name="connsiteY3" fmla="*/ 1807 h 50585"/>
                  <a:gd name="connsiteX4" fmla="*/ 65039 w 66846"/>
                  <a:gd name="connsiteY4" fmla="*/ 7226 h 50585"/>
                  <a:gd name="connsiteX5" fmla="*/ 59620 w 66846"/>
                  <a:gd name="connsiteY5" fmla="*/ 27100 h 50585"/>
                  <a:gd name="connsiteX6" fmla="*/ 21680 w 66846"/>
                  <a:gd name="connsiteY6" fmla="*/ 48780 h 50585"/>
                  <a:gd name="connsiteX7" fmla="*/ 14453 w 66846"/>
                  <a:gd name="connsiteY7" fmla="*/ 50586 h 50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846" h="50585">
                    <a:moveTo>
                      <a:pt x="14453" y="50586"/>
                    </a:moveTo>
                    <a:cubicBezTo>
                      <a:pt x="6323" y="50586"/>
                      <a:pt x="0" y="44263"/>
                      <a:pt x="0" y="36133"/>
                    </a:cubicBezTo>
                    <a:cubicBezTo>
                      <a:pt x="0" y="30713"/>
                      <a:pt x="2710" y="26197"/>
                      <a:pt x="7227" y="23486"/>
                    </a:cubicBezTo>
                    <a:lnTo>
                      <a:pt x="45166" y="1807"/>
                    </a:lnTo>
                    <a:cubicBezTo>
                      <a:pt x="52393" y="-1807"/>
                      <a:pt x="60523" y="0"/>
                      <a:pt x="65039" y="7226"/>
                    </a:cubicBezTo>
                    <a:cubicBezTo>
                      <a:pt x="68653" y="14453"/>
                      <a:pt x="66846" y="22583"/>
                      <a:pt x="59620" y="27100"/>
                    </a:cubicBezTo>
                    <a:lnTo>
                      <a:pt x="21680" y="48780"/>
                    </a:lnTo>
                    <a:cubicBezTo>
                      <a:pt x="19873" y="49683"/>
                      <a:pt x="17163" y="50586"/>
                      <a:pt x="14453" y="5058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1" name="Freeform 10">
                <a:extLst>
                  <a:ext uri="{FF2B5EF4-FFF2-40B4-BE49-F238E27FC236}">
                    <a16:creationId xmlns:a16="http://schemas.microsoft.com/office/drawing/2014/main" id="{A750FC2B-4125-617C-1080-364E204EC4C6}"/>
                  </a:ext>
                </a:extLst>
              </p:cNvPr>
              <p:cNvSpPr/>
              <p:nvPr/>
            </p:nvSpPr>
            <p:spPr>
              <a:xfrm>
                <a:off x="8880867" y="4039501"/>
                <a:ext cx="72265" cy="28906"/>
              </a:xfrm>
              <a:custGeom>
                <a:avLst/>
                <a:gdLst>
                  <a:gd name="connsiteX0" fmla="*/ 57813 w 72265"/>
                  <a:gd name="connsiteY0" fmla="*/ 28906 h 28906"/>
                  <a:gd name="connsiteX1" fmla="*/ 14453 w 72265"/>
                  <a:gd name="connsiteY1" fmla="*/ 28906 h 28906"/>
                  <a:gd name="connsiteX2" fmla="*/ 0 w 72265"/>
                  <a:gd name="connsiteY2" fmla="*/ 14453 h 28906"/>
                  <a:gd name="connsiteX3" fmla="*/ 14453 w 72265"/>
                  <a:gd name="connsiteY3" fmla="*/ 0 h 28906"/>
                  <a:gd name="connsiteX4" fmla="*/ 57813 w 72265"/>
                  <a:gd name="connsiteY4" fmla="*/ 0 h 28906"/>
                  <a:gd name="connsiteX5" fmla="*/ 72266 w 72265"/>
                  <a:gd name="connsiteY5" fmla="*/ 14453 h 28906"/>
                  <a:gd name="connsiteX6" fmla="*/ 57813 w 72265"/>
                  <a:gd name="connsiteY6" fmla="*/ 28906 h 2890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72265" h="28906">
                    <a:moveTo>
                      <a:pt x="57813" y="28906"/>
                    </a:moveTo>
                    <a:lnTo>
                      <a:pt x="14453" y="28906"/>
                    </a:lnTo>
                    <a:cubicBezTo>
                      <a:pt x="6323" y="28906"/>
                      <a:pt x="0" y="22583"/>
                      <a:pt x="0" y="14453"/>
                    </a:cubicBezTo>
                    <a:cubicBezTo>
                      <a:pt x="0" y="6323"/>
                      <a:pt x="6323" y="0"/>
                      <a:pt x="14453" y="0"/>
                    </a:cubicBezTo>
                    <a:lnTo>
                      <a:pt x="57813" y="0"/>
                    </a:lnTo>
                    <a:cubicBezTo>
                      <a:pt x="65943" y="0"/>
                      <a:pt x="72266" y="6323"/>
                      <a:pt x="72266" y="14453"/>
                    </a:cubicBezTo>
                    <a:cubicBezTo>
                      <a:pt x="72266" y="22583"/>
                      <a:pt x="65943" y="28906"/>
                      <a:pt x="57813" y="2890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2" name="Freeform 11">
                <a:extLst>
                  <a:ext uri="{FF2B5EF4-FFF2-40B4-BE49-F238E27FC236}">
                    <a16:creationId xmlns:a16="http://schemas.microsoft.com/office/drawing/2014/main" id="{97E778AA-9C92-C76E-DB39-4E6BF7A70970}"/>
                  </a:ext>
                </a:extLst>
              </p:cNvPr>
              <p:cNvSpPr/>
              <p:nvPr/>
            </p:nvSpPr>
            <p:spPr>
              <a:xfrm>
                <a:off x="8917904" y="3902196"/>
                <a:ext cx="66845" cy="50585"/>
              </a:xfrm>
              <a:custGeom>
                <a:avLst/>
                <a:gdLst>
                  <a:gd name="connsiteX0" fmla="*/ 52393 w 66845"/>
                  <a:gd name="connsiteY0" fmla="*/ 50586 h 50585"/>
                  <a:gd name="connsiteX1" fmla="*/ 45166 w 66845"/>
                  <a:gd name="connsiteY1" fmla="*/ 48780 h 50585"/>
                  <a:gd name="connsiteX2" fmla="*/ 7226 w 66845"/>
                  <a:gd name="connsiteY2" fmla="*/ 27100 h 50585"/>
                  <a:gd name="connsiteX3" fmla="*/ 1807 w 66845"/>
                  <a:gd name="connsiteY3" fmla="*/ 7226 h 50585"/>
                  <a:gd name="connsiteX4" fmla="*/ 21679 w 66845"/>
                  <a:gd name="connsiteY4" fmla="*/ 1807 h 50585"/>
                  <a:gd name="connsiteX5" fmla="*/ 59619 w 66845"/>
                  <a:gd name="connsiteY5" fmla="*/ 23486 h 50585"/>
                  <a:gd name="connsiteX6" fmla="*/ 65039 w 66845"/>
                  <a:gd name="connsiteY6" fmla="*/ 43359 h 50585"/>
                  <a:gd name="connsiteX7" fmla="*/ 52393 w 66845"/>
                  <a:gd name="connsiteY7" fmla="*/ 50586 h 50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845" h="50585">
                    <a:moveTo>
                      <a:pt x="52393" y="50586"/>
                    </a:moveTo>
                    <a:cubicBezTo>
                      <a:pt x="49683" y="50586"/>
                      <a:pt x="46973" y="49683"/>
                      <a:pt x="45166" y="48780"/>
                    </a:cubicBezTo>
                    <a:lnTo>
                      <a:pt x="7226" y="27100"/>
                    </a:lnTo>
                    <a:cubicBezTo>
                      <a:pt x="0" y="23486"/>
                      <a:pt x="-1807" y="14453"/>
                      <a:pt x="1807" y="7226"/>
                    </a:cubicBezTo>
                    <a:cubicBezTo>
                      <a:pt x="5420" y="0"/>
                      <a:pt x="14453" y="-1807"/>
                      <a:pt x="21679" y="1807"/>
                    </a:cubicBezTo>
                    <a:lnTo>
                      <a:pt x="59619" y="23486"/>
                    </a:lnTo>
                    <a:cubicBezTo>
                      <a:pt x="66845" y="27100"/>
                      <a:pt x="68652" y="36133"/>
                      <a:pt x="65039" y="43359"/>
                    </a:cubicBezTo>
                    <a:cubicBezTo>
                      <a:pt x="62329" y="47876"/>
                      <a:pt x="56909" y="50586"/>
                      <a:pt x="52393" y="5058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3" name="Freeform 12">
                <a:extLst>
                  <a:ext uri="{FF2B5EF4-FFF2-40B4-BE49-F238E27FC236}">
                    <a16:creationId xmlns:a16="http://schemas.microsoft.com/office/drawing/2014/main" id="{EC640B71-81A6-0C34-C416-CE0CBF86E6CA}"/>
                  </a:ext>
                </a:extLst>
              </p:cNvPr>
              <p:cNvSpPr/>
              <p:nvPr/>
            </p:nvSpPr>
            <p:spPr>
              <a:xfrm>
                <a:off x="8917904" y="4155126"/>
                <a:ext cx="66845" cy="50585"/>
              </a:xfrm>
              <a:custGeom>
                <a:avLst/>
                <a:gdLst>
                  <a:gd name="connsiteX0" fmla="*/ 14453 w 66845"/>
                  <a:gd name="connsiteY0" fmla="*/ 50586 h 50585"/>
                  <a:gd name="connsiteX1" fmla="*/ 0 w 66845"/>
                  <a:gd name="connsiteY1" fmla="*/ 36133 h 50585"/>
                  <a:gd name="connsiteX2" fmla="*/ 7226 w 66845"/>
                  <a:gd name="connsiteY2" fmla="*/ 23486 h 50585"/>
                  <a:gd name="connsiteX3" fmla="*/ 45166 w 66845"/>
                  <a:gd name="connsiteY3" fmla="*/ 1807 h 50585"/>
                  <a:gd name="connsiteX4" fmla="*/ 65039 w 66845"/>
                  <a:gd name="connsiteY4" fmla="*/ 7226 h 50585"/>
                  <a:gd name="connsiteX5" fmla="*/ 59619 w 66845"/>
                  <a:gd name="connsiteY5" fmla="*/ 27100 h 50585"/>
                  <a:gd name="connsiteX6" fmla="*/ 21679 w 66845"/>
                  <a:gd name="connsiteY6" fmla="*/ 48780 h 50585"/>
                  <a:gd name="connsiteX7" fmla="*/ 14453 w 66845"/>
                  <a:gd name="connsiteY7" fmla="*/ 50586 h 50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6845" h="50585">
                    <a:moveTo>
                      <a:pt x="14453" y="50586"/>
                    </a:moveTo>
                    <a:cubicBezTo>
                      <a:pt x="6323" y="50586"/>
                      <a:pt x="0" y="44263"/>
                      <a:pt x="0" y="36133"/>
                    </a:cubicBezTo>
                    <a:cubicBezTo>
                      <a:pt x="0" y="30713"/>
                      <a:pt x="2710" y="26197"/>
                      <a:pt x="7226" y="23486"/>
                    </a:cubicBezTo>
                    <a:lnTo>
                      <a:pt x="45166" y="1807"/>
                    </a:lnTo>
                    <a:cubicBezTo>
                      <a:pt x="52393" y="-1807"/>
                      <a:pt x="60523" y="0"/>
                      <a:pt x="65039" y="7226"/>
                    </a:cubicBezTo>
                    <a:cubicBezTo>
                      <a:pt x="68652" y="14453"/>
                      <a:pt x="66845" y="22583"/>
                      <a:pt x="59619" y="27100"/>
                    </a:cubicBezTo>
                    <a:lnTo>
                      <a:pt x="21679" y="48780"/>
                    </a:lnTo>
                    <a:cubicBezTo>
                      <a:pt x="19873" y="49683"/>
                      <a:pt x="17163" y="50586"/>
                      <a:pt x="14453" y="5058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C388947D-7B79-F785-07D9-D6CE1A52356E}"/>
                  </a:ext>
                </a:extLst>
              </p:cNvPr>
              <p:cNvSpPr/>
              <p:nvPr/>
            </p:nvSpPr>
            <p:spPr>
              <a:xfrm>
                <a:off x="9213290" y="3952782"/>
                <a:ext cx="130155" cy="202344"/>
              </a:xfrm>
              <a:custGeom>
                <a:avLst/>
                <a:gdLst>
                  <a:gd name="connsiteX0" fmla="*/ 43359 w 130155"/>
                  <a:gd name="connsiteY0" fmla="*/ 202344 h 202344"/>
                  <a:gd name="connsiteX1" fmla="*/ 0 w 130155"/>
                  <a:gd name="connsiteY1" fmla="*/ 158985 h 202344"/>
                  <a:gd name="connsiteX2" fmla="*/ 0 w 130155"/>
                  <a:gd name="connsiteY2" fmla="*/ 43360 h 202344"/>
                  <a:gd name="connsiteX3" fmla="*/ 43359 w 130155"/>
                  <a:gd name="connsiteY3" fmla="*/ 0 h 202344"/>
                  <a:gd name="connsiteX4" fmla="*/ 86719 w 130155"/>
                  <a:gd name="connsiteY4" fmla="*/ 43360 h 202344"/>
                  <a:gd name="connsiteX5" fmla="*/ 86719 w 130155"/>
                  <a:gd name="connsiteY5" fmla="*/ 45166 h 202344"/>
                  <a:gd name="connsiteX6" fmla="*/ 128271 w 130155"/>
                  <a:gd name="connsiteY6" fmla="*/ 115626 h 202344"/>
                  <a:gd name="connsiteX7" fmla="*/ 86719 w 130155"/>
                  <a:gd name="connsiteY7" fmla="*/ 157178 h 202344"/>
                  <a:gd name="connsiteX8" fmla="*/ 86719 w 130155"/>
                  <a:gd name="connsiteY8" fmla="*/ 158985 h 202344"/>
                  <a:gd name="connsiteX9" fmla="*/ 43359 w 130155"/>
                  <a:gd name="connsiteY9" fmla="*/ 202344 h 202344"/>
                  <a:gd name="connsiteX10" fmla="*/ 43359 w 130155"/>
                  <a:gd name="connsiteY10" fmla="*/ 28906 h 202344"/>
                  <a:gd name="connsiteX11" fmla="*/ 28906 w 130155"/>
                  <a:gd name="connsiteY11" fmla="*/ 43360 h 202344"/>
                  <a:gd name="connsiteX12" fmla="*/ 28906 w 130155"/>
                  <a:gd name="connsiteY12" fmla="*/ 158985 h 202344"/>
                  <a:gd name="connsiteX13" fmla="*/ 43359 w 130155"/>
                  <a:gd name="connsiteY13" fmla="*/ 173438 h 202344"/>
                  <a:gd name="connsiteX14" fmla="*/ 57812 w 130155"/>
                  <a:gd name="connsiteY14" fmla="*/ 158985 h 202344"/>
                  <a:gd name="connsiteX15" fmla="*/ 56005 w 130155"/>
                  <a:gd name="connsiteY15" fmla="*/ 151758 h 202344"/>
                  <a:gd name="connsiteX16" fmla="*/ 60522 w 130155"/>
                  <a:gd name="connsiteY16" fmla="*/ 131885 h 202344"/>
                  <a:gd name="connsiteX17" fmla="*/ 71362 w 130155"/>
                  <a:gd name="connsiteY17" fmla="*/ 130079 h 202344"/>
                  <a:gd name="connsiteX18" fmla="*/ 101172 w 130155"/>
                  <a:gd name="connsiteY18" fmla="*/ 101172 h 202344"/>
                  <a:gd name="connsiteX19" fmla="*/ 101172 w 130155"/>
                  <a:gd name="connsiteY19" fmla="*/ 101172 h 202344"/>
                  <a:gd name="connsiteX20" fmla="*/ 72266 w 130155"/>
                  <a:gd name="connsiteY20" fmla="*/ 72266 h 202344"/>
                  <a:gd name="connsiteX21" fmla="*/ 56909 w 130155"/>
                  <a:gd name="connsiteY21" fmla="*/ 66846 h 202344"/>
                  <a:gd name="connsiteX22" fmla="*/ 56005 w 130155"/>
                  <a:gd name="connsiteY22" fmla="*/ 50586 h 202344"/>
                  <a:gd name="connsiteX23" fmla="*/ 57812 w 130155"/>
                  <a:gd name="connsiteY23" fmla="*/ 43360 h 202344"/>
                  <a:gd name="connsiteX24" fmla="*/ 43359 w 130155"/>
                  <a:gd name="connsiteY24" fmla="*/ 28906 h 202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130155" h="202344">
                    <a:moveTo>
                      <a:pt x="43359" y="202344"/>
                    </a:moveTo>
                    <a:cubicBezTo>
                      <a:pt x="18970" y="202344"/>
                      <a:pt x="0" y="183375"/>
                      <a:pt x="0" y="158985"/>
                    </a:cubicBezTo>
                    <a:lnTo>
                      <a:pt x="0" y="43360"/>
                    </a:lnTo>
                    <a:cubicBezTo>
                      <a:pt x="0" y="18970"/>
                      <a:pt x="18970" y="0"/>
                      <a:pt x="43359" y="0"/>
                    </a:cubicBezTo>
                    <a:cubicBezTo>
                      <a:pt x="67749" y="0"/>
                      <a:pt x="86719" y="18970"/>
                      <a:pt x="86719" y="43360"/>
                    </a:cubicBezTo>
                    <a:cubicBezTo>
                      <a:pt x="86719" y="44263"/>
                      <a:pt x="86719" y="44263"/>
                      <a:pt x="86719" y="45166"/>
                    </a:cubicBezTo>
                    <a:cubicBezTo>
                      <a:pt x="117432" y="53296"/>
                      <a:pt x="136401" y="84912"/>
                      <a:pt x="128271" y="115626"/>
                    </a:cubicBezTo>
                    <a:cubicBezTo>
                      <a:pt x="122852" y="136402"/>
                      <a:pt x="107495" y="151758"/>
                      <a:pt x="86719" y="157178"/>
                    </a:cubicBezTo>
                    <a:cubicBezTo>
                      <a:pt x="86719" y="158081"/>
                      <a:pt x="86719" y="158081"/>
                      <a:pt x="86719" y="158985"/>
                    </a:cubicBezTo>
                    <a:cubicBezTo>
                      <a:pt x="86719" y="183375"/>
                      <a:pt x="67749" y="202344"/>
                      <a:pt x="43359" y="202344"/>
                    </a:cubicBezTo>
                    <a:close/>
                    <a:moveTo>
                      <a:pt x="43359" y="28906"/>
                    </a:moveTo>
                    <a:cubicBezTo>
                      <a:pt x="35229" y="28906"/>
                      <a:pt x="28906" y="35230"/>
                      <a:pt x="28906" y="43360"/>
                    </a:cubicBezTo>
                    <a:lnTo>
                      <a:pt x="28906" y="158985"/>
                    </a:lnTo>
                    <a:cubicBezTo>
                      <a:pt x="28906" y="167114"/>
                      <a:pt x="35229" y="173438"/>
                      <a:pt x="43359" y="173438"/>
                    </a:cubicBezTo>
                    <a:cubicBezTo>
                      <a:pt x="51489" y="173438"/>
                      <a:pt x="57812" y="167114"/>
                      <a:pt x="57812" y="158985"/>
                    </a:cubicBezTo>
                    <a:cubicBezTo>
                      <a:pt x="57812" y="156275"/>
                      <a:pt x="56909" y="153565"/>
                      <a:pt x="56005" y="151758"/>
                    </a:cubicBezTo>
                    <a:cubicBezTo>
                      <a:pt x="51489" y="144531"/>
                      <a:pt x="54199" y="136402"/>
                      <a:pt x="60522" y="131885"/>
                    </a:cubicBezTo>
                    <a:cubicBezTo>
                      <a:pt x="64136" y="130079"/>
                      <a:pt x="67749" y="129175"/>
                      <a:pt x="71362" y="130079"/>
                    </a:cubicBezTo>
                    <a:cubicBezTo>
                      <a:pt x="87622" y="130079"/>
                      <a:pt x="101172" y="117432"/>
                      <a:pt x="101172" y="101172"/>
                    </a:cubicBezTo>
                    <a:cubicBezTo>
                      <a:pt x="101172" y="101172"/>
                      <a:pt x="101172" y="101172"/>
                      <a:pt x="101172" y="101172"/>
                    </a:cubicBezTo>
                    <a:cubicBezTo>
                      <a:pt x="101172" y="84912"/>
                      <a:pt x="88525" y="72266"/>
                      <a:pt x="72266" y="72266"/>
                    </a:cubicBezTo>
                    <a:cubicBezTo>
                      <a:pt x="66845" y="73169"/>
                      <a:pt x="60522" y="71363"/>
                      <a:pt x="56909" y="66846"/>
                    </a:cubicBezTo>
                    <a:cubicBezTo>
                      <a:pt x="53296" y="62329"/>
                      <a:pt x="53296" y="56006"/>
                      <a:pt x="56005" y="50586"/>
                    </a:cubicBezTo>
                    <a:cubicBezTo>
                      <a:pt x="56909" y="48780"/>
                      <a:pt x="57812" y="46070"/>
                      <a:pt x="57812" y="43360"/>
                    </a:cubicBezTo>
                    <a:cubicBezTo>
                      <a:pt x="57812" y="35230"/>
                      <a:pt x="51489" y="28906"/>
                      <a:pt x="43359" y="2890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5" name="Freeform 14">
                <a:extLst>
                  <a:ext uri="{FF2B5EF4-FFF2-40B4-BE49-F238E27FC236}">
                    <a16:creationId xmlns:a16="http://schemas.microsoft.com/office/drawing/2014/main" id="{5C451615-41C9-9113-8D56-FE5B82886B1C}"/>
                  </a:ext>
                </a:extLst>
              </p:cNvPr>
              <p:cNvSpPr/>
              <p:nvPr/>
            </p:nvSpPr>
            <p:spPr>
              <a:xfrm>
                <a:off x="9054227" y="3952782"/>
                <a:ext cx="130156" cy="202344"/>
              </a:xfrm>
              <a:custGeom>
                <a:avLst/>
                <a:gdLst>
                  <a:gd name="connsiteX0" fmla="*/ 86797 w 130156"/>
                  <a:gd name="connsiteY0" fmla="*/ 202344 h 202344"/>
                  <a:gd name="connsiteX1" fmla="*/ 43437 w 130156"/>
                  <a:gd name="connsiteY1" fmla="*/ 158985 h 202344"/>
                  <a:gd name="connsiteX2" fmla="*/ 43437 w 130156"/>
                  <a:gd name="connsiteY2" fmla="*/ 157178 h 202344"/>
                  <a:gd name="connsiteX3" fmla="*/ 1885 w 130156"/>
                  <a:gd name="connsiteY3" fmla="*/ 86719 h 202344"/>
                  <a:gd name="connsiteX4" fmla="*/ 43437 w 130156"/>
                  <a:gd name="connsiteY4" fmla="*/ 45166 h 202344"/>
                  <a:gd name="connsiteX5" fmla="*/ 43437 w 130156"/>
                  <a:gd name="connsiteY5" fmla="*/ 43360 h 202344"/>
                  <a:gd name="connsiteX6" fmla="*/ 86797 w 130156"/>
                  <a:gd name="connsiteY6" fmla="*/ 0 h 202344"/>
                  <a:gd name="connsiteX7" fmla="*/ 130156 w 130156"/>
                  <a:gd name="connsiteY7" fmla="*/ 43360 h 202344"/>
                  <a:gd name="connsiteX8" fmla="*/ 130156 w 130156"/>
                  <a:gd name="connsiteY8" fmla="*/ 158985 h 202344"/>
                  <a:gd name="connsiteX9" fmla="*/ 86797 w 130156"/>
                  <a:gd name="connsiteY9" fmla="*/ 202344 h 202344"/>
                  <a:gd name="connsiteX10" fmla="*/ 61504 w 130156"/>
                  <a:gd name="connsiteY10" fmla="*/ 130079 h 202344"/>
                  <a:gd name="connsiteX11" fmla="*/ 73247 w 130156"/>
                  <a:gd name="connsiteY11" fmla="*/ 136402 h 202344"/>
                  <a:gd name="connsiteX12" fmla="*/ 74150 w 130156"/>
                  <a:gd name="connsiteY12" fmla="*/ 152662 h 202344"/>
                  <a:gd name="connsiteX13" fmla="*/ 72344 w 130156"/>
                  <a:gd name="connsiteY13" fmla="*/ 159888 h 202344"/>
                  <a:gd name="connsiteX14" fmla="*/ 86797 w 130156"/>
                  <a:gd name="connsiteY14" fmla="*/ 174341 h 202344"/>
                  <a:gd name="connsiteX15" fmla="*/ 101250 w 130156"/>
                  <a:gd name="connsiteY15" fmla="*/ 159888 h 202344"/>
                  <a:gd name="connsiteX16" fmla="*/ 101250 w 130156"/>
                  <a:gd name="connsiteY16" fmla="*/ 44263 h 202344"/>
                  <a:gd name="connsiteX17" fmla="*/ 86797 w 130156"/>
                  <a:gd name="connsiteY17" fmla="*/ 29810 h 202344"/>
                  <a:gd name="connsiteX18" fmla="*/ 72344 w 130156"/>
                  <a:gd name="connsiteY18" fmla="*/ 44263 h 202344"/>
                  <a:gd name="connsiteX19" fmla="*/ 74150 w 130156"/>
                  <a:gd name="connsiteY19" fmla="*/ 51489 h 202344"/>
                  <a:gd name="connsiteX20" fmla="*/ 69634 w 130156"/>
                  <a:gd name="connsiteY20" fmla="*/ 71363 h 202344"/>
                  <a:gd name="connsiteX21" fmla="*/ 58794 w 130156"/>
                  <a:gd name="connsiteY21" fmla="*/ 73169 h 202344"/>
                  <a:gd name="connsiteX22" fmla="*/ 28984 w 130156"/>
                  <a:gd name="connsiteY22" fmla="*/ 102076 h 202344"/>
                  <a:gd name="connsiteX23" fmla="*/ 28984 w 130156"/>
                  <a:gd name="connsiteY23" fmla="*/ 102076 h 202344"/>
                  <a:gd name="connsiteX24" fmla="*/ 57891 w 130156"/>
                  <a:gd name="connsiteY24" fmla="*/ 130982 h 202344"/>
                  <a:gd name="connsiteX25" fmla="*/ 61504 w 130156"/>
                  <a:gd name="connsiteY25" fmla="*/ 130079 h 202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130156" h="202344">
                    <a:moveTo>
                      <a:pt x="86797" y="202344"/>
                    </a:moveTo>
                    <a:cubicBezTo>
                      <a:pt x="62407" y="202344"/>
                      <a:pt x="43437" y="183375"/>
                      <a:pt x="43437" y="158985"/>
                    </a:cubicBezTo>
                    <a:cubicBezTo>
                      <a:pt x="43437" y="158081"/>
                      <a:pt x="43437" y="158081"/>
                      <a:pt x="43437" y="157178"/>
                    </a:cubicBezTo>
                    <a:cubicBezTo>
                      <a:pt x="12725" y="149048"/>
                      <a:pt x="-6245" y="117432"/>
                      <a:pt x="1885" y="86719"/>
                    </a:cubicBezTo>
                    <a:cubicBezTo>
                      <a:pt x="7304" y="65943"/>
                      <a:pt x="22661" y="50586"/>
                      <a:pt x="43437" y="45166"/>
                    </a:cubicBezTo>
                    <a:cubicBezTo>
                      <a:pt x="43437" y="44263"/>
                      <a:pt x="43437" y="44263"/>
                      <a:pt x="43437" y="43360"/>
                    </a:cubicBezTo>
                    <a:cubicBezTo>
                      <a:pt x="43437" y="18970"/>
                      <a:pt x="62407" y="0"/>
                      <a:pt x="86797" y="0"/>
                    </a:cubicBezTo>
                    <a:cubicBezTo>
                      <a:pt x="111186" y="0"/>
                      <a:pt x="130156" y="18970"/>
                      <a:pt x="130156" y="43360"/>
                    </a:cubicBezTo>
                    <a:lnTo>
                      <a:pt x="130156" y="158985"/>
                    </a:lnTo>
                    <a:cubicBezTo>
                      <a:pt x="130156" y="183375"/>
                      <a:pt x="111186" y="202344"/>
                      <a:pt x="86797" y="202344"/>
                    </a:cubicBezTo>
                    <a:close/>
                    <a:moveTo>
                      <a:pt x="61504" y="130079"/>
                    </a:moveTo>
                    <a:cubicBezTo>
                      <a:pt x="66020" y="130079"/>
                      <a:pt x="70537" y="131885"/>
                      <a:pt x="73247" y="136402"/>
                    </a:cubicBezTo>
                    <a:cubicBezTo>
                      <a:pt x="76860" y="140918"/>
                      <a:pt x="76860" y="147242"/>
                      <a:pt x="74150" y="152662"/>
                    </a:cubicBezTo>
                    <a:cubicBezTo>
                      <a:pt x="73247" y="154468"/>
                      <a:pt x="72344" y="157178"/>
                      <a:pt x="72344" y="159888"/>
                    </a:cubicBezTo>
                    <a:cubicBezTo>
                      <a:pt x="72344" y="168018"/>
                      <a:pt x="78667" y="174341"/>
                      <a:pt x="86797" y="174341"/>
                    </a:cubicBezTo>
                    <a:cubicBezTo>
                      <a:pt x="94927" y="174341"/>
                      <a:pt x="101250" y="168018"/>
                      <a:pt x="101250" y="159888"/>
                    </a:cubicBezTo>
                    <a:lnTo>
                      <a:pt x="101250" y="44263"/>
                    </a:lnTo>
                    <a:cubicBezTo>
                      <a:pt x="101250" y="36133"/>
                      <a:pt x="94927" y="29810"/>
                      <a:pt x="86797" y="29810"/>
                    </a:cubicBezTo>
                    <a:cubicBezTo>
                      <a:pt x="78667" y="29810"/>
                      <a:pt x="72344" y="36133"/>
                      <a:pt x="72344" y="44263"/>
                    </a:cubicBezTo>
                    <a:cubicBezTo>
                      <a:pt x="72344" y="46973"/>
                      <a:pt x="73247" y="49683"/>
                      <a:pt x="74150" y="51489"/>
                    </a:cubicBezTo>
                    <a:cubicBezTo>
                      <a:pt x="78667" y="58716"/>
                      <a:pt x="75957" y="66846"/>
                      <a:pt x="69634" y="71363"/>
                    </a:cubicBezTo>
                    <a:cubicBezTo>
                      <a:pt x="66020" y="73169"/>
                      <a:pt x="62407" y="74072"/>
                      <a:pt x="58794" y="73169"/>
                    </a:cubicBezTo>
                    <a:cubicBezTo>
                      <a:pt x="42534" y="73169"/>
                      <a:pt x="28984" y="85816"/>
                      <a:pt x="28984" y="102076"/>
                    </a:cubicBezTo>
                    <a:cubicBezTo>
                      <a:pt x="28984" y="102076"/>
                      <a:pt x="28984" y="102076"/>
                      <a:pt x="28984" y="102076"/>
                    </a:cubicBezTo>
                    <a:cubicBezTo>
                      <a:pt x="28984" y="118335"/>
                      <a:pt x="41631" y="130982"/>
                      <a:pt x="57891" y="130982"/>
                    </a:cubicBezTo>
                    <a:cubicBezTo>
                      <a:pt x="58794" y="130079"/>
                      <a:pt x="60601" y="130079"/>
                      <a:pt x="61504" y="130079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6B48345D-A3DB-8D21-6D32-B53B08EAAEC3}"/>
                  </a:ext>
                </a:extLst>
              </p:cNvPr>
              <p:cNvSpPr/>
              <p:nvPr/>
            </p:nvSpPr>
            <p:spPr>
              <a:xfrm>
                <a:off x="9413426" y="4155126"/>
                <a:ext cx="67247" cy="50585"/>
              </a:xfrm>
              <a:custGeom>
                <a:avLst/>
                <a:gdLst>
                  <a:gd name="connsiteX0" fmla="*/ 7628 w 67247"/>
                  <a:gd name="connsiteY0" fmla="*/ 27100 h 50585"/>
                  <a:gd name="connsiteX1" fmla="*/ 45567 w 67247"/>
                  <a:gd name="connsiteY1" fmla="*/ 48780 h 50585"/>
                  <a:gd name="connsiteX2" fmla="*/ 65441 w 67247"/>
                  <a:gd name="connsiteY2" fmla="*/ 43359 h 50585"/>
                  <a:gd name="connsiteX3" fmla="*/ 60021 w 67247"/>
                  <a:gd name="connsiteY3" fmla="*/ 23486 h 50585"/>
                  <a:gd name="connsiteX4" fmla="*/ 22081 w 67247"/>
                  <a:gd name="connsiteY4" fmla="*/ 1807 h 50585"/>
                  <a:gd name="connsiteX5" fmla="*/ 2208 w 67247"/>
                  <a:gd name="connsiteY5" fmla="*/ 7226 h 50585"/>
                  <a:gd name="connsiteX6" fmla="*/ 7628 w 67247"/>
                  <a:gd name="connsiteY6" fmla="*/ 27100 h 50585"/>
                  <a:gd name="connsiteX7" fmla="*/ 7628 w 67247"/>
                  <a:gd name="connsiteY7" fmla="*/ 27100 h 50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7247" h="50585">
                    <a:moveTo>
                      <a:pt x="7628" y="27100"/>
                    </a:moveTo>
                    <a:lnTo>
                      <a:pt x="45567" y="48780"/>
                    </a:lnTo>
                    <a:cubicBezTo>
                      <a:pt x="52794" y="52393"/>
                      <a:pt x="60924" y="50586"/>
                      <a:pt x="65441" y="43359"/>
                    </a:cubicBezTo>
                    <a:cubicBezTo>
                      <a:pt x="69054" y="36133"/>
                      <a:pt x="67247" y="28003"/>
                      <a:pt x="60021" y="23486"/>
                    </a:cubicBezTo>
                    <a:lnTo>
                      <a:pt x="22081" y="1807"/>
                    </a:lnTo>
                    <a:cubicBezTo>
                      <a:pt x="14855" y="-1807"/>
                      <a:pt x="6725" y="0"/>
                      <a:pt x="2208" y="7226"/>
                    </a:cubicBezTo>
                    <a:cubicBezTo>
                      <a:pt x="-2308" y="14453"/>
                      <a:pt x="401" y="22583"/>
                      <a:pt x="7628" y="27100"/>
                    </a:cubicBezTo>
                    <a:cubicBezTo>
                      <a:pt x="7628" y="27100"/>
                      <a:pt x="7628" y="27100"/>
                      <a:pt x="7628" y="27100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703B4358-8EAE-3961-7885-813A107B6BDC}"/>
                  </a:ext>
                </a:extLst>
              </p:cNvPr>
              <p:cNvSpPr/>
              <p:nvPr/>
            </p:nvSpPr>
            <p:spPr>
              <a:xfrm>
                <a:off x="8823055" y="3850915"/>
                <a:ext cx="751563" cy="867883"/>
              </a:xfrm>
              <a:custGeom>
                <a:avLst/>
                <a:gdLst>
                  <a:gd name="connsiteX0" fmla="*/ 653101 w 751563"/>
                  <a:gd name="connsiteY0" fmla="*/ 546301 h 867883"/>
                  <a:gd name="connsiteX1" fmla="*/ 519410 w 751563"/>
                  <a:gd name="connsiteY1" fmla="*/ 512878 h 867883"/>
                  <a:gd name="connsiteX2" fmla="*/ 520313 w 751563"/>
                  <a:gd name="connsiteY2" fmla="*/ 509265 h 867883"/>
                  <a:gd name="connsiteX3" fmla="*/ 509473 w 751563"/>
                  <a:gd name="connsiteY3" fmla="*/ 492101 h 867883"/>
                  <a:gd name="connsiteX4" fmla="*/ 462501 w 751563"/>
                  <a:gd name="connsiteY4" fmla="*/ 480358 h 867883"/>
                  <a:gd name="connsiteX5" fmla="*/ 462501 w 751563"/>
                  <a:gd name="connsiteY5" fmla="*/ 476745 h 867883"/>
                  <a:gd name="connsiteX6" fmla="*/ 476954 w 751563"/>
                  <a:gd name="connsiteY6" fmla="*/ 476745 h 867883"/>
                  <a:gd name="connsiteX7" fmla="*/ 491407 w 751563"/>
                  <a:gd name="connsiteY7" fmla="*/ 462292 h 867883"/>
                  <a:gd name="connsiteX8" fmla="*/ 491407 w 751563"/>
                  <a:gd name="connsiteY8" fmla="*/ 404479 h 867883"/>
                  <a:gd name="connsiteX9" fmla="*/ 476954 w 751563"/>
                  <a:gd name="connsiteY9" fmla="*/ 390026 h 867883"/>
                  <a:gd name="connsiteX10" fmla="*/ 462501 w 751563"/>
                  <a:gd name="connsiteY10" fmla="*/ 390026 h 867883"/>
                  <a:gd name="connsiteX11" fmla="*/ 462501 w 751563"/>
                  <a:gd name="connsiteY11" fmla="*/ 384606 h 867883"/>
                  <a:gd name="connsiteX12" fmla="*/ 558253 w 751563"/>
                  <a:gd name="connsiteY12" fmla="*/ 115416 h 867883"/>
                  <a:gd name="connsiteX13" fmla="*/ 289063 w 751563"/>
                  <a:gd name="connsiteY13" fmla="*/ 19664 h 867883"/>
                  <a:gd name="connsiteX14" fmla="*/ 193310 w 751563"/>
                  <a:gd name="connsiteY14" fmla="*/ 288854 h 867883"/>
                  <a:gd name="connsiteX15" fmla="*/ 289063 w 751563"/>
                  <a:gd name="connsiteY15" fmla="*/ 384606 h 867883"/>
                  <a:gd name="connsiteX16" fmla="*/ 289063 w 751563"/>
                  <a:gd name="connsiteY16" fmla="*/ 390026 h 867883"/>
                  <a:gd name="connsiteX17" fmla="*/ 274609 w 751563"/>
                  <a:gd name="connsiteY17" fmla="*/ 390026 h 867883"/>
                  <a:gd name="connsiteX18" fmla="*/ 260156 w 751563"/>
                  <a:gd name="connsiteY18" fmla="*/ 404479 h 867883"/>
                  <a:gd name="connsiteX19" fmla="*/ 260156 w 751563"/>
                  <a:gd name="connsiteY19" fmla="*/ 462292 h 867883"/>
                  <a:gd name="connsiteX20" fmla="*/ 274609 w 751563"/>
                  <a:gd name="connsiteY20" fmla="*/ 476745 h 867883"/>
                  <a:gd name="connsiteX21" fmla="*/ 289063 w 751563"/>
                  <a:gd name="connsiteY21" fmla="*/ 476745 h 867883"/>
                  <a:gd name="connsiteX22" fmla="*/ 289063 w 751563"/>
                  <a:gd name="connsiteY22" fmla="*/ 480358 h 867883"/>
                  <a:gd name="connsiteX23" fmla="*/ 242090 w 751563"/>
                  <a:gd name="connsiteY23" fmla="*/ 492101 h 867883"/>
                  <a:gd name="connsiteX24" fmla="*/ 231250 w 751563"/>
                  <a:gd name="connsiteY24" fmla="*/ 509265 h 867883"/>
                  <a:gd name="connsiteX25" fmla="*/ 232154 w 751563"/>
                  <a:gd name="connsiteY25" fmla="*/ 512878 h 867883"/>
                  <a:gd name="connsiteX26" fmla="*/ 98462 w 751563"/>
                  <a:gd name="connsiteY26" fmla="*/ 546301 h 867883"/>
                  <a:gd name="connsiteX27" fmla="*/ 0 w 751563"/>
                  <a:gd name="connsiteY27" fmla="*/ 672766 h 867883"/>
                  <a:gd name="connsiteX28" fmla="*/ 0 w 751563"/>
                  <a:gd name="connsiteY28" fmla="*/ 853430 h 867883"/>
                  <a:gd name="connsiteX29" fmla="*/ 14453 w 751563"/>
                  <a:gd name="connsiteY29" fmla="*/ 867883 h 867883"/>
                  <a:gd name="connsiteX30" fmla="*/ 737110 w 751563"/>
                  <a:gd name="connsiteY30" fmla="*/ 867883 h 867883"/>
                  <a:gd name="connsiteX31" fmla="*/ 751564 w 751563"/>
                  <a:gd name="connsiteY31" fmla="*/ 853430 h 867883"/>
                  <a:gd name="connsiteX32" fmla="*/ 751564 w 751563"/>
                  <a:gd name="connsiteY32" fmla="*/ 672766 h 867883"/>
                  <a:gd name="connsiteX33" fmla="*/ 653101 w 751563"/>
                  <a:gd name="connsiteY33" fmla="*/ 546301 h 867883"/>
                  <a:gd name="connsiteX34" fmla="*/ 488697 w 751563"/>
                  <a:gd name="connsiteY34" fmla="*/ 517394 h 867883"/>
                  <a:gd name="connsiteX35" fmla="*/ 475147 w 751563"/>
                  <a:gd name="connsiteY35" fmla="*/ 582433 h 867883"/>
                  <a:gd name="connsiteX36" fmla="*/ 401978 w 751563"/>
                  <a:gd name="connsiteY36" fmla="*/ 558044 h 867883"/>
                  <a:gd name="connsiteX37" fmla="*/ 451661 w 751563"/>
                  <a:gd name="connsiteY37" fmla="*/ 508361 h 867883"/>
                  <a:gd name="connsiteX38" fmla="*/ 488697 w 751563"/>
                  <a:gd name="connsiteY38" fmla="*/ 517394 h 867883"/>
                  <a:gd name="connsiteX39" fmla="*/ 375782 w 751563"/>
                  <a:gd name="connsiteY39" fmla="*/ 544494 h 867883"/>
                  <a:gd name="connsiteX40" fmla="*/ 317969 w 751563"/>
                  <a:gd name="connsiteY40" fmla="*/ 486682 h 867883"/>
                  <a:gd name="connsiteX41" fmla="*/ 317969 w 751563"/>
                  <a:gd name="connsiteY41" fmla="*/ 478551 h 867883"/>
                  <a:gd name="connsiteX42" fmla="*/ 433594 w 751563"/>
                  <a:gd name="connsiteY42" fmla="*/ 478551 h 867883"/>
                  <a:gd name="connsiteX43" fmla="*/ 433594 w 751563"/>
                  <a:gd name="connsiteY43" fmla="*/ 486682 h 867883"/>
                  <a:gd name="connsiteX44" fmla="*/ 375782 w 751563"/>
                  <a:gd name="connsiteY44" fmla="*/ 544494 h 867883"/>
                  <a:gd name="connsiteX45" fmla="*/ 395655 w 751563"/>
                  <a:gd name="connsiteY45" fmla="*/ 614953 h 867883"/>
                  <a:gd name="connsiteX46" fmla="*/ 376685 w 751563"/>
                  <a:gd name="connsiteY46" fmla="*/ 621276 h 867883"/>
                  <a:gd name="connsiteX47" fmla="*/ 356812 w 751563"/>
                  <a:gd name="connsiteY47" fmla="*/ 614953 h 867883"/>
                  <a:gd name="connsiteX48" fmla="*/ 359522 w 751563"/>
                  <a:gd name="connsiteY48" fmla="*/ 585143 h 867883"/>
                  <a:gd name="connsiteX49" fmla="*/ 375782 w 751563"/>
                  <a:gd name="connsiteY49" fmla="*/ 579724 h 867883"/>
                  <a:gd name="connsiteX50" fmla="*/ 392041 w 751563"/>
                  <a:gd name="connsiteY50" fmla="*/ 585143 h 867883"/>
                  <a:gd name="connsiteX51" fmla="*/ 395655 w 751563"/>
                  <a:gd name="connsiteY51" fmla="*/ 614953 h 867883"/>
                  <a:gd name="connsiteX52" fmla="*/ 202344 w 751563"/>
                  <a:gd name="connsiteY52" fmla="*/ 203038 h 867883"/>
                  <a:gd name="connsiteX53" fmla="*/ 375782 w 751563"/>
                  <a:gd name="connsiteY53" fmla="*/ 29601 h 867883"/>
                  <a:gd name="connsiteX54" fmla="*/ 549219 w 751563"/>
                  <a:gd name="connsiteY54" fmla="*/ 203038 h 867883"/>
                  <a:gd name="connsiteX55" fmla="*/ 442628 w 751563"/>
                  <a:gd name="connsiteY55" fmla="*/ 362926 h 867883"/>
                  <a:gd name="connsiteX56" fmla="*/ 433594 w 751563"/>
                  <a:gd name="connsiteY56" fmla="*/ 376476 h 867883"/>
                  <a:gd name="connsiteX57" fmla="*/ 433594 w 751563"/>
                  <a:gd name="connsiteY57" fmla="*/ 390929 h 867883"/>
                  <a:gd name="connsiteX58" fmla="*/ 317969 w 751563"/>
                  <a:gd name="connsiteY58" fmla="*/ 390929 h 867883"/>
                  <a:gd name="connsiteX59" fmla="*/ 317969 w 751563"/>
                  <a:gd name="connsiteY59" fmla="*/ 376476 h 867883"/>
                  <a:gd name="connsiteX60" fmla="*/ 308936 w 751563"/>
                  <a:gd name="connsiteY60" fmla="*/ 362926 h 867883"/>
                  <a:gd name="connsiteX61" fmla="*/ 202344 w 751563"/>
                  <a:gd name="connsiteY61" fmla="*/ 203038 h 867883"/>
                  <a:gd name="connsiteX62" fmla="*/ 289063 w 751563"/>
                  <a:gd name="connsiteY62" fmla="*/ 419836 h 867883"/>
                  <a:gd name="connsiteX63" fmla="*/ 462501 w 751563"/>
                  <a:gd name="connsiteY63" fmla="*/ 419836 h 867883"/>
                  <a:gd name="connsiteX64" fmla="*/ 462501 w 751563"/>
                  <a:gd name="connsiteY64" fmla="*/ 448742 h 867883"/>
                  <a:gd name="connsiteX65" fmla="*/ 289063 w 751563"/>
                  <a:gd name="connsiteY65" fmla="*/ 448742 h 867883"/>
                  <a:gd name="connsiteX66" fmla="*/ 289063 w 751563"/>
                  <a:gd name="connsiteY66" fmla="*/ 419836 h 867883"/>
                  <a:gd name="connsiteX67" fmla="*/ 298999 w 751563"/>
                  <a:gd name="connsiteY67" fmla="*/ 508361 h 867883"/>
                  <a:gd name="connsiteX68" fmla="*/ 348682 w 751563"/>
                  <a:gd name="connsiteY68" fmla="*/ 558044 h 867883"/>
                  <a:gd name="connsiteX69" fmla="*/ 275513 w 751563"/>
                  <a:gd name="connsiteY69" fmla="*/ 582433 h 867883"/>
                  <a:gd name="connsiteX70" fmla="*/ 261963 w 751563"/>
                  <a:gd name="connsiteY70" fmla="*/ 517394 h 867883"/>
                  <a:gd name="connsiteX71" fmla="*/ 298999 w 751563"/>
                  <a:gd name="connsiteY71" fmla="*/ 508361 h 867883"/>
                  <a:gd name="connsiteX72" fmla="*/ 173438 w 751563"/>
                  <a:gd name="connsiteY72" fmla="*/ 838977 h 867883"/>
                  <a:gd name="connsiteX73" fmla="*/ 173438 w 751563"/>
                  <a:gd name="connsiteY73" fmla="*/ 708898 h 867883"/>
                  <a:gd name="connsiteX74" fmla="*/ 158984 w 751563"/>
                  <a:gd name="connsiteY74" fmla="*/ 694445 h 867883"/>
                  <a:gd name="connsiteX75" fmla="*/ 144531 w 751563"/>
                  <a:gd name="connsiteY75" fmla="*/ 708898 h 867883"/>
                  <a:gd name="connsiteX76" fmla="*/ 144531 w 751563"/>
                  <a:gd name="connsiteY76" fmla="*/ 838977 h 867883"/>
                  <a:gd name="connsiteX77" fmla="*/ 28906 w 751563"/>
                  <a:gd name="connsiteY77" fmla="*/ 838977 h 867883"/>
                  <a:gd name="connsiteX78" fmla="*/ 28906 w 751563"/>
                  <a:gd name="connsiteY78" fmla="*/ 672766 h 867883"/>
                  <a:gd name="connsiteX79" fmla="*/ 105689 w 751563"/>
                  <a:gd name="connsiteY79" fmla="*/ 574304 h 867883"/>
                  <a:gd name="connsiteX80" fmla="*/ 225830 w 751563"/>
                  <a:gd name="connsiteY80" fmla="*/ 544494 h 867883"/>
                  <a:gd name="connsiteX81" fmla="*/ 176148 w 751563"/>
                  <a:gd name="connsiteY81" fmla="*/ 614050 h 867883"/>
                  <a:gd name="connsiteX82" fmla="*/ 177954 w 751563"/>
                  <a:gd name="connsiteY82" fmla="*/ 633020 h 867883"/>
                  <a:gd name="connsiteX83" fmla="*/ 225830 w 751563"/>
                  <a:gd name="connsiteY83" fmla="*/ 680896 h 867883"/>
                  <a:gd name="connsiteX84" fmla="*/ 206860 w 751563"/>
                  <a:gd name="connsiteY84" fmla="*/ 699865 h 867883"/>
                  <a:gd name="connsiteX85" fmla="*/ 203247 w 751563"/>
                  <a:gd name="connsiteY85" fmla="*/ 714319 h 867883"/>
                  <a:gd name="connsiteX86" fmla="*/ 241187 w 751563"/>
                  <a:gd name="connsiteY86" fmla="*/ 839880 h 867883"/>
                  <a:gd name="connsiteX87" fmla="*/ 173438 w 751563"/>
                  <a:gd name="connsiteY87" fmla="*/ 839880 h 867883"/>
                  <a:gd name="connsiteX88" fmla="*/ 270996 w 751563"/>
                  <a:gd name="connsiteY88" fmla="*/ 838977 h 867883"/>
                  <a:gd name="connsiteX89" fmla="*/ 233057 w 751563"/>
                  <a:gd name="connsiteY89" fmla="*/ 712512 h 867883"/>
                  <a:gd name="connsiteX90" fmla="*/ 255640 w 751563"/>
                  <a:gd name="connsiteY90" fmla="*/ 689929 h 867883"/>
                  <a:gd name="connsiteX91" fmla="*/ 255640 w 751563"/>
                  <a:gd name="connsiteY91" fmla="*/ 669153 h 867883"/>
                  <a:gd name="connsiteX92" fmla="*/ 206860 w 751563"/>
                  <a:gd name="connsiteY92" fmla="*/ 620373 h 867883"/>
                  <a:gd name="connsiteX93" fmla="*/ 243897 w 751563"/>
                  <a:gd name="connsiteY93" fmla="*/ 568884 h 867883"/>
                  <a:gd name="connsiteX94" fmla="*/ 299903 w 751563"/>
                  <a:gd name="connsiteY94" fmla="*/ 838977 h 867883"/>
                  <a:gd name="connsiteX95" fmla="*/ 270996 w 751563"/>
                  <a:gd name="connsiteY95" fmla="*/ 838977 h 867883"/>
                  <a:gd name="connsiteX96" fmla="*/ 313453 w 751563"/>
                  <a:gd name="connsiteY96" fmla="*/ 758581 h 867883"/>
                  <a:gd name="connsiteX97" fmla="*/ 282740 w 751563"/>
                  <a:gd name="connsiteY97" fmla="*/ 611340 h 867883"/>
                  <a:gd name="connsiteX98" fmla="*/ 329712 w 751563"/>
                  <a:gd name="connsiteY98" fmla="*/ 595983 h 867883"/>
                  <a:gd name="connsiteX99" fmla="*/ 313453 w 751563"/>
                  <a:gd name="connsiteY99" fmla="*/ 758581 h 867883"/>
                  <a:gd name="connsiteX100" fmla="*/ 334229 w 751563"/>
                  <a:gd name="connsiteY100" fmla="*/ 838977 h 867883"/>
                  <a:gd name="connsiteX101" fmla="*/ 353198 w 751563"/>
                  <a:gd name="connsiteY101" fmla="*/ 644763 h 867883"/>
                  <a:gd name="connsiteX102" fmla="*/ 371265 w 751563"/>
                  <a:gd name="connsiteY102" fmla="*/ 651086 h 867883"/>
                  <a:gd name="connsiteX103" fmla="*/ 375782 w 751563"/>
                  <a:gd name="connsiteY103" fmla="*/ 651989 h 867883"/>
                  <a:gd name="connsiteX104" fmla="*/ 380298 w 751563"/>
                  <a:gd name="connsiteY104" fmla="*/ 651086 h 867883"/>
                  <a:gd name="connsiteX105" fmla="*/ 398365 w 751563"/>
                  <a:gd name="connsiteY105" fmla="*/ 644763 h 867883"/>
                  <a:gd name="connsiteX106" fmla="*/ 417335 w 751563"/>
                  <a:gd name="connsiteY106" fmla="*/ 838977 h 867883"/>
                  <a:gd name="connsiteX107" fmla="*/ 334229 w 751563"/>
                  <a:gd name="connsiteY107" fmla="*/ 838977 h 867883"/>
                  <a:gd name="connsiteX108" fmla="*/ 422754 w 751563"/>
                  <a:gd name="connsiteY108" fmla="*/ 595080 h 867883"/>
                  <a:gd name="connsiteX109" fmla="*/ 469727 w 751563"/>
                  <a:gd name="connsiteY109" fmla="*/ 610437 h 867883"/>
                  <a:gd name="connsiteX110" fmla="*/ 439014 w 751563"/>
                  <a:gd name="connsiteY110" fmla="*/ 758581 h 867883"/>
                  <a:gd name="connsiteX111" fmla="*/ 422754 w 751563"/>
                  <a:gd name="connsiteY111" fmla="*/ 595080 h 867883"/>
                  <a:gd name="connsiteX112" fmla="*/ 451661 w 751563"/>
                  <a:gd name="connsiteY112" fmla="*/ 838977 h 867883"/>
                  <a:gd name="connsiteX113" fmla="*/ 507667 w 751563"/>
                  <a:gd name="connsiteY113" fmla="*/ 568884 h 867883"/>
                  <a:gd name="connsiteX114" fmla="*/ 544703 w 751563"/>
                  <a:gd name="connsiteY114" fmla="*/ 620373 h 867883"/>
                  <a:gd name="connsiteX115" fmla="*/ 495923 w 751563"/>
                  <a:gd name="connsiteY115" fmla="*/ 669153 h 867883"/>
                  <a:gd name="connsiteX116" fmla="*/ 495923 w 751563"/>
                  <a:gd name="connsiteY116" fmla="*/ 689929 h 867883"/>
                  <a:gd name="connsiteX117" fmla="*/ 518506 w 751563"/>
                  <a:gd name="connsiteY117" fmla="*/ 712512 h 867883"/>
                  <a:gd name="connsiteX118" fmla="*/ 480567 w 751563"/>
                  <a:gd name="connsiteY118" fmla="*/ 838977 h 867883"/>
                  <a:gd name="connsiteX119" fmla="*/ 451661 w 751563"/>
                  <a:gd name="connsiteY119" fmla="*/ 838977 h 867883"/>
                  <a:gd name="connsiteX120" fmla="*/ 722657 w 751563"/>
                  <a:gd name="connsiteY120" fmla="*/ 838977 h 867883"/>
                  <a:gd name="connsiteX121" fmla="*/ 607032 w 751563"/>
                  <a:gd name="connsiteY121" fmla="*/ 838977 h 867883"/>
                  <a:gd name="connsiteX122" fmla="*/ 607032 w 751563"/>
                  <a:gd name="connsiteY122" fmla="*/ 708898 h 867883"/>
                  <a:gd name="connsiteX123" fmla="*/ 592579 w 751563"/>
                  <a:gd name="connsiteY123" fmla="*/ 694445 h 867883"/>
                  <a:gd name="connsiteX124" fmla="*/ 578126 w 751563"/>
                  <a:gd name="connsiteY124" fmla="*/ 708898 h 867883"/>
                  <a:gd name="connsiteX125" fmla="*/ 578126 w 751563"/>
                  <a:gd name="connsiteY125" fmla="*/ 838977 h 867883"/>
                  <a:gd name="connsiteX126" fmla="*/ 510377 w 751563"/>
                  <a:gd name="connsiteY126" fmla="*/ 838977 h 867883"/>
                  <a:gd name="connsiteX127" fmla="*/ 548316 w 751563"/>
                  <a:gd name="connsiteY127" fmla="*/ 713415 h 867883"/>
                  <a:gd name="connsiteX128" fmla="*/ 544703 w 751563"/>
                  <a:gd name="connsiteY128" fmla="*/ 698962 h 867883"/>
                  <a:gd name="connsiteX129" fmla="*/ 525733 w 751563"/>
                  <a:gd name="connsiteY129" fmla="*/ 679992 h 867883"/>
                  <a:gd name="connsiteX130" fmla="*/ 573609 w 751563"/>
                  <a:gd name="connsiteY130" fmla="*/ 632116 h 867883"/>
                  <a:gd name="connsiteX131" fmla="*/ 575416 w 751563"/>
                  <a:gd name="connsiteY131" fmla="*/ 613147 h 867883"/>
                  <a:gd name="connsiteX132" fmla="*/ 525733 w 751563"/>
                  <a:gd name="connsiteY132" fmla="*/ 543591 h 867883"/>
                  <a:gd name="connsiteX133" fmla="*/ 645875 w 751563"/>
                  <a:gd name="connsiteY133" fmla="*/ 573400 h 867883"/>
                  <a:gd name="connsiteX134" fmla="*/ 722657 w 751563"/>
                  <a:gd name="connsiteY134" fmla="*/ 671862 h 867883"/>
                  <a:gd name="connsiteX135" fmla="*/ 722657 w 751563"/>
                  <a:gd name="connsiteY135" fmla="*/ 838977 h 86788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</a:cxnLst>
                <a:rect l="l" t="t" r="r" b="b"/>
                <a:pathLst>
                  <a:path w="751563" h="867883">
                    <a:moveTo>
                      <a:pt x="653101" y="546301"/>
                    </a:moveTo>
                    <a:lnTo>
                      <a:pt x="519410" y="512878"/>
                    </a:lnTo>
                    <a:lnTo>
                      <a:pt x="520313" y="509265"/>
                    </a:lnTo>
                    <a:cubicBezTo>
                      <a:pt x="522120" y="502038"/>
                      <a:pt x="517603" y="493908"/>
                      <a:pt x="509473" y="492101"/>
                    </a:cubicBezTo>
                    <a:lnTo>
                      <a:pt x="462501" y="480358"/>
                    </a:lnTo>
                    <a:lnTo>
                      <a:pt x="462501" y="476745"/>
                    </a:lnTo>
                    <a:lnTo>
                      <a:pt x="476954" y="476745"/>
                    </a:lnTo>
                    <a:cubicBezTo>
                      <a:pt x="485084" y="476745"/>
                      <a:pt x="491407" y="470422"/>
                      <a:pt x="491407" y="462292"/>
                    </a:cubicBezTo>
                    <a:lnTo>
                      <a:pt x="491407" y="404479"/>
                    </a:lnTo>
                    <a:cubicBezTo>
                      <a:pt x="491407" y="396349"/>
                      <a:pt x="485084" y="390026"/>
                      <a:pt x="476954" y="390026"/>
                    </a:cubicBezTo>
                    <a:lnTo>
                      <a:pt x="462501" y="390026"/>
                    </a:lnTo>
                    <a:lnTo>
                      <a:pt x="462501" y="384606"/>
                    </a:lnTo>
                    <a:cubicBezTo>
                      <a:pt x="563672" y="336730"/>
                      <a:pt x="606129" y="215685"/>
                      <a:pt x="558253" y="115416"/>
                    </a:cubicBezTo>
                    <a:cubicBezTo>
                      <a:pt x="510377" y="14244"/>
                      <a:pt x="389331" y="-28212"/>
                      <a:pt x="289063" y="19664"/>
                    </a:cubicBezTo>
                    <a:cubicBezTo>
                      <a:pt x="187891" y="67540"/>
                      <a:pt x="145435" y="188585"/>
                      <a:pt x="193310" y="288854"/>
                    </a:cubicBezTo>
                    <a:cubicBezTo>
                      <a:pt x="213184" y="331310"/>
                      <a:pt x="247510" y="364733"/>
                      <a:pt x="289063" y="384606"/>
                    </a:cubicBezTo>
                    <a:lnTo>
                      <a:pt x="289063" y="390026"/>
                    </a:lnTo>
                    <a:lnTo>
                      <a:pt x="274609" y="390026"/>
                    </a:lnTo>
                    <a:cubicBezTo>
                      <a:pt x="266480" y="390026"/>
                      <a:pt x="260156" y="396349"/>
                      <a:pt x="260156" y="404479"/>
                    </a:cubicBezTo>
                    <a:lnTo>
                      <a:pt x="260156" y="462292"/>
                    </a:lnTo>
                    <a:cubicBezTo>
                      <a:pt x="260156" y="470422"/>
                      <a:pt x="266480" y="476745"/>
                      <a:pt x="274609" y="476745"/>
                    </a:cubicBezTo>
                    <a:lnTo>
                      <a:pt x="289063" y="476745"/>
                    </a:lnTo>
                    <a:lnTo>
                      <a:pt x="289063" y="480358"/>
                    </a:lnTo>
                    <a:lnTo>
                      <a:pt x="242090" y="492101"/>
                    </a:lnTo>
                    <a:cubicBezTo>
                      <a:pt x="234864" y="493908"/>
                      <a:pt x="229443" y="501134"/>
                      <a:pt x="231250" y="509265"/>
                    </a:cubicBezTo>
                    <a:lnTo>
                      <a:pt x="232154" y="512878"/>
                    </a:lnTo>
                    <a:lnTo>
                      <a:pt x="98462" y="546301"/>
                    </a:lnTo>
                    <a:cubicBezTo>
                      <a:pt x="40649" y="560754"/>
                      <a:pt x="0" y="613147"/>
                      <a:pt x="0" y="672766"/>
                    </a:cubicBezTo>
                    <a:lnTo>
                      <a:pt x="0" y="853430"/>
                    </a:lnTo>
                    <a:cubicBezTo>
                      <a:pt x="0" y="861560"/>
                      <a:pt x="6323" y="867883"/>
                      <a:pt x="14453" y="867883"/>
                    </a:cubicBezTo>
                    <a:lnTo>
                      <a:pt x="737110" y="867883"/>
                    </a:lnTo>
                    <a:cubicBezTo>
                      <a:pt x="745240" y="867883"/>
                      <a:pt x="751564" y="861560"/>
                      <a:pt x="751564" y="853430"/>
                    </a:cubicBezTo>
                    <a:lnTo>
                      <a:pt x="751564" y="672766"/>
                    </a:lnTo>
                    <a:cubicBezTo>
                      <a:pt x="751564" y="613147"/>
                      <a:pt x="710914" y="560754"/>
                      <a:pt x="653101" y="546301"/>
                    </a:cubicBezTo>
                    <a:close/>
                    <a:moveTo>
                      <a:pt x="488697" y="517394"/>
                    </a:moveTo>
                    <a:lnTo>
                      <a:pt x="475147" y="582433"/>
                    </a:lnTo>
                    <a:lnTo>
                      <a:pt x="401978" y="558044"/>
                    </a:lnTo>
                    <a:lnTo>
                      <a:pt x="451661" y="508361"/>
                    </a:lnTo>
                    <a:lnTo>
                      <a:pt x="488697" y="517394"/>
                    </a:lnTo>
                    <a:close/>
                    <a:moveTo>
                      <a:pt x="375782" y="544494"/>
                    </a:moveTo>
                    <a:lnTo>
                      <a:pt x="317969" y="486682"/>
                    </a:lnTo>
                    <a:lnTo>
                      <a:pt x="317969" y="478551"/>
                    </a:lnTo>
                    <a:lnTo>
                      <a:pt x="433594" y="478551"/>
                    </a:lnTo>
                    <a:lnTo>
                      <a:pt x="433594" y="486682"/>
                    </a:lnTo>
                    <a:lnTo>
                      <a:pt x="375782" y="544494"/>
                    </a:lnTo>
                    <a:close/>
                    <a:moveTo>
                      <a:pt x="395655" y="614953"/>
                    </a:moveTo>
                    <a:lnTo>
                      <a:pt x="376685" y="621276"/>
                    </a:lnTo>
                    <a:lnTo>
                      <a:pt x="356812" y="614953"/>
                    </a:lnTo>
                    <a:lnTo>
                      <a:pt x="359522" y="585143"/>
                    </a:lnTo>
                    <a:lnTo>
                      <a:pt x="375782" y="579724"/>
                    </a:lnTo>
                    <a:lnTo>
                      <a:pt x="392041" y="585143"/>
                    </a:lnTo>
                    <a:lnTo>
                      <a:pt x="395655" y="614953"/>
                    </a:lnTo>
                    <a:close/>
                    <a:moveTo>
                      <a:pt x="202344" y="203038"/>
                    </a:moveTo>
                    <a:cubicBezTo>
                      <a:pt x="202344" y="107286"/>
                      <a:pt x="280030" y="29601"/>
                      <a:pt x="375782" y="29601"/>
                    </a:cubicBezTo>
                    <a:cubicBezTo>
                      <a:pt x="471534" y="29601"/>
                      <a:pt x="549219" y="107286"/>
                      <a:pt x="549219" y="203038"/>
                    </a:cubicBezTo>
                    <a:cubicBezTo>
                      <a:pt x="549219" y="272594"/>
                      <a:pt x="506763" y="335827"/>
                      <a:pt x="442628" y="362926"/>
                    </a:cubicBezTo>
                    <a:cubicBezTo>
                      <a:pt x="437207" y="364733"/>
                      <a:pt x="433594" y="370153"/>
                      <a:pt x="433594" y="376476"/>
                    </a:cubicBezTo>
                    <a:lnTo>
                      <a:pt x="433594" y="390929"/>
                    </a:lnTo>
                    <a:lnTo>
                      <a:pt x="317969" y="390929"/>
                    </a:lnTo>
                    <a:lnTo>
                      <a:pt x="317969" y="376476"/>
                    </a:lnTo>
                    <a:cubicBezTo>
                      <a:pt x="317969" y="371056"/>
                      <a:pt x="314356" y="365636"/>
                      <a:pt x="308936" y="362926"/>
                    </a:cubicBezTo>
                    <a:cubicBezTo>
                      <a:pt x="244800" y="336730"/>
                      <a:pt x="202344" y="273497"/>
                      <a:pt x="202344" y="203038"/>
                    </a:cubicBezTo>
                    <a:close/>
                    <a:moveTo>
                      <a:pt x="289063" y="419836"/>
                    </a:moveTo>
                    <a:lnTo>
                      <a:pt x="462501" y="419836"/>
                    </a:lnTo>
                    <a:lnTo>
                      <a:pt x="462501" y="448742"/>
                    </a:lnTo>
                    <a:lnTo>
                      <a:pt x="289063" y="448742"/>
                    </a:lnTo>
                    <a:lnTo>
                      <a:pt x="289063" y="419836"/>
                    </a:lnTo>
                    <a:close/>
                    <a:moveTo>
                      <a:pt x="298999" y="508361"/>
                    </a:moveTo>
                    <a:lnTo>
                      <a:pt x="348682" y="558044"/>
                    </a:lnTo>
                    <a:lnTo>
                      <a:pt x="275513" y="582433"/>
                    </a:lnTo>
                    <a:lnTo>
                      <a:pt x="261963" y="517394"/>
                    </a:lnTo>
                    <a:lnTo>
                      <a:pt x="298999" y="508361"/>
                    </a:lnTo>
                    <a:close/>
                    <a:moveTo>
                      <a:pt x="173438" y="838977"/>
                    </a:moveTo>
                    <a:lnTo>
                      <a:pt x="173438" y="708898"/>
                    </a:lnTo>
                    <a:cubicBezTo>
                      <a:pt x="173438" y="700769"/>
                      <a:pt x="167114" y="694445"/>
                      <a:pt x="158984" y="694445"/>
                    </a:cubicBezTo>
                    <a:cubicBezTo>
                      <a:pt x="150855" y="694445"/>
                      <a:pt x="144531" y="700769"/>
                      <a:pt x="144531" y="708898"/>
                    </a:cubicBezTo>
                    <a:lnTo>
                      <a:pt x="144531" y="838977"/>
                    </a:lnTo>
                    <a:lnTo>
                      <a:pt x="28906" y="838977"/>
                    </a:lnTo>
                    <a:lnTo>
                      <a:pt x="28906" y="672766"/>
                    </a:lnTo>
                    <a:cubicBezTo>
                      <a:pt x="28906" y="626696"/>
                      <a:pt x="60523" y="586047"/>
                      <a:pt x="105689" y="574304"/>
                    </a:cubicBezTo>
                    <a:lnTo>
                      <a:pt x="225830" y="544494"/>
                    </a:lnTo>
                    <a:lnTo>
                      <a:pt x="176148" y="614050"/>
                    </a:lnTo>
                    <a:cubicBezTo>
                      <a:pt x="171631" y="619470"/>
                      <a:pt x="172534" y="627599"/>
                      <a:pt x="177954" y="633020"/>
                    </a:cubicBezTo>
                    <a:lnTo>
                      <a:pt x="225830" y="680896"/>
                    </a:lnTo>
                    <a:lnTo>
                      <a:pt x="206860" y="699865"/>
                    </a:lnTo>
                    <a:cubicBezTo>
                      <a:pt x="203247" y="703479"/>
                      <a:pt x="201441" y="708898"/>
                      <a:pt x="203247" y="714319"/>
                    </a:cubicBezTo>
                    <a:lnTo>
                      <a:pt x="241187" y="839880"/>
                    </a:lnTo>
                    <a:lnTo>
                      <a:pt x="173438" y="839880"/>
                    </a:lnTo>
                    <a:close/>
                    <a:moveTo>
                      <a:pt x="270996" y="838977"/>
                    </a:moveTo>
                    <a:lnTo>
                      <a:pt x="233057" y="712512"/>
                    </a:lnTo>
                    <a:lnTo>
                      <a:pt x="255640" y="689929"/>
                    </a:lnTo>
                    <a:cubicBezTo>
                      <a:pt x="261060" y="684509"/>
                      <a:pt x="261060" y="675475"/>
                      <a:pt x="255640" y="669153"/>
                    </a:cubicBezTo>
                    <a:lnTo>
                      <a:pt x="206860" y="620373"/>
                    </a:lnTo>
                    <a:lnTo>
                      <a:pt x="243897" y="568884"/>
                    </a:lnTo>
                    <a:lnTo>
                      <a:pt x="299903" y="838977"/>
                    </a:lnTo>
                    <a:lnTo>
                      <a:pt x="270996" y="838977"/>
                    </a:lnTo>
                    <a:close/>
                    <a:moveTo>
                      <a:pt x="313453" y="758581"/>
                    </a:moveTo>
                    <a:lnTo>
                      <a:pt x="282740" y="611340"/>
                    </a:lnTo>
                    <a:lnTo>
                      <a:pt x="329712" y="595983"/>
                    </a:lnTo>
                    <a:lnTo>
                      <a:pt x="313453" y="758581"/>
                    </a:lnTo>
                    <a:close/>
                    <a:moveTo>
                      <a:pt x="334229" y="838977"/>
                    </a:moveTo>
                    <a:lnTo>
                      <a:pt x="353198" y="644763"/>
                    </a:lnTo>
                    <a:lnTo>
                      <a:pt x="371265" y="651086"/>
                    </a:lnTo>
                    <a:cubicBezTo>
                      <a:pt x="373072" y="651086"/>
                      <a:pt x="373975" y="651989"/>
                      <a:pt x="375782" y="651989"/>
                    </a:cubicBezTo>
                    <a:cubicBezTo>
                      <a:pt x="377588" y="651989"/>
                      <a:pt x="378491" y="651989"/>
                      <a:pt x="380298" y="651086"/>
                    </a:cubicBezTo>
                    <a:lnTo>
                      <a:pt x="398365" y="644763"/>
                    </a:lnTo>
                    <a:lnTo>
                      <a:pt x="417335" y="838977"/>
                    </a:lnTo>
                    <a:lnTo>
                      <a:pt x="334229" y="838977"/>
                    </a:lnTo>
                    <a:close/>
                    <a:moveTo>
                      <a:pt x="422754" y="595080"/>
                    </a:moveTo>
                    <a:lnTo>
                      <a:pt x="469727" y="610437"/>
                    </a:lnTo>
                    <a:lnTo>
                      <a:pt x="439014" y="758581"/>
                    </a:lnTo>
                    <a:lnTo>
                      <a:pt x="422754" y="595080"/>
                    </a:lnTo>
                    <a:close/>
                    <a:moveTo>
                      <a:pt x="451661" y="838977"/>
                    </a:moveTo>
                    <a:lnTo>
                      <a:pt x="507667" y="568884"/>
                    </a:lnTo>
                    <a:lnTo>
                      <a:pt x="544703" y="620373"/>
                    </a:lnTo>
                    <a:lnTo>
                      <a:pt x="495923" y="669153"/>
                    </a:lnTo>
                    <a:cubicBezTo>
                      <a:pt x="490503" y="674572"/>
                      <a:pt x="490503" y="683606"/>
                      <a:pt x="495923" y="689929"/>
                    </a:cubicBezTo>
                    <a:lnTo>
                      <a:pt x="518506" y="712512"/>
                    </a:lnTo>
                    <a:lnTo>
                      <a:pt x="480567" y="838977"/>
                    </a:lnTo>
                    <a:lnTo>
                      <a:pt x="451661" y="838977"/>
                    </a:lnTo>
                    <a:close/>
                    <a:moveTo>
                      <a:pt x="722657" y="838977"/>
                    </a:moveTo>
                    <a:lnTo>
                      <a:pt x="607032" y="838977"/>
                    </a:lnTo>
                    <a:lnTo>
                      <a:pt x="607032" y="708898"/>
                    </a:lnTo>
                    <a:cubicBezTo>
                      <a:pt x="607032" y="700769"/>
                      <a:pt x="600709" y="694445"/>
                      <a:pt x="592579" y="694445"/>
                    </a:cubicBezTo>
                    <a:cubicBezTo>
                      <a:pt x="584449" y="694445"/>
                      <a:pt x="578126" y="700769"/>
                      <a:pt x="578126" y="708898"/>
                    </a:cubicBezTo>
                    <a:lnTo>
                      <a:pt x="578126" y="838977"/>
                    </a:lnTo>
                    <a:lnTo>
                      <a:pt x="510377" y="838977"/>
                    </a:lnTo>
                    <a:lnTo>
                      <a:pt x="548316" y="713415"/>
                    </a:lnTo>
                    <a:cubicBezTo>
                      <a:pt x="550122" y="707995"/>
                      <a:pt x="548316" y="702575"/>
                      <a:pt x="544703" y="698962"/>
                    </a:cubicBezTo>
                    <a:lnTo>
                      <a:pt x="525733" y="679992"/>
                    </a:lnTo>
                    <a:lnTo>
                      <a:pt x="573609" y="632116"/>
                    </a:lnTo>
                    <a:cubicBezTo>
                      <a:pt x="579029" y="626696"/>
                      <a:pt x="579029" y="619470"/>
                      <a:pt x="575416" y="613147"/>
                    </a:cubicBezTo>
                    <a:lnTo>
                      <a:pt x="525733" y="543591"/>
                    </a:lnTo>
                    <a:lnTo>
                      <a:pt x="645875" y="573400"/>
                    </a:lnTo>
                    <a:cubicBezTo>
                      <a:pt x="691041" y="584240"/>
                      <a:pt x="722657" y="624890"/>
                      <a:pt x="722657" y="671862"/>
                    </a:cubicBezTo>
                    <a:lnTo>
                      <a:pt x="722657" y="838977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17894356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48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3B45A-0AE8-A3F7-5467-3C9FA0B14E5C}"/>
              </a:ext>
            </a:extLst>
          </p:cNvPr>
          <p:cNvSpPr txBox="1">
            <a:spLocks/>
          </p:cNvSpPr>
          <p:nvPr/>
        </p:nvSpPr>
        <p:spPr>
          <a:xfrm>
            <a:off x="1336431" y="201754"/>
            <a:ext cx="10447530" cy="946477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200" b="1" dirty="0" err="1">
                <a:solidFill>
                  <a:srgbClr val="8A2061"/>
                </a:solidFill>
              </a:rPr>
              <a:t>Позитивни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ставови</a:t>
            </a:r>
            <a:r>
              <a:rPr lang="en-US" sz="2200" dirty="0"/>
              <a:t>,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оптимизам</a:t>
            </a:r>
            <a:r>
              <a:rPr lang="en-US" sz="2200" dirty="0">
                <a:latin typeface="Calibri"/>
                <a:ea typeface="Open Sans"/>
                <a:cs typeface="Calibri"/>
              </a:rPr>
              <a:t> и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осећај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личне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сврхе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повећавају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мотивацију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за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активно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праћење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дугорочних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циљева</a:t>
            </a:r>
            <a:r>
              <a:rPr lang="en-US" sz="2200" dirty="0">
                <a:latin typeface="Calibri"/>
                <a:ea typeface="Open Sans"/>
                <a:cs typeface="Calibri"/>
              </a:rPr>
              <a:t>.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Оксфордски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речник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енглеског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језика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дефинише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мотивацију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као</a:t>
            </a:r>
            <a:r>
              <a:rPr lang="en-US" sz="2200" dirty="0">
                <a:latin typeface="Calibri"/>
                <a:ea typeface="Open Sans"/>
                <a:cs typeface="Calibri"/>
              </a:rPr>
              <a:t> „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разлог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или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разлоге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за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поступање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или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понашање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на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одређени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начин</a:t>
            </a:r>
            <a:r>
              <a:rPr lang="en-US" sz="2200" dirty="0">
                <a:latin typeface="Calibri"/>
                <a:ea typeface="Open Sans"/>
                <a:cs typeface="Calibri"/>
              </a:rPr>
              <a:t>” (</a:t>
            </a:r>
            <a:r>
              <a:rPr lang="sr-Cyrl-RS" sz="2200" dirty="0">
                <a:latin typeface="Calibri"/>
                <a:ea typeface="Open Sans"/>
                <a:cs typeface="Calibri"/>
              </a:rPr>
              <a:t>„</a:t>
            </a:r>
            <a:r>
              <a:rPr lang="en-US" sz="2200" dirty="0">
                <a:latin typeface="Calibri"/>
                <a:ea typeface="Open Sans"/>
                <a:cs typeface="Calibri"/>
              </a:rPr>
              <a:t>Simpson, Weiner, &amp; Oxford University Press”, 1989).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Неко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ко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је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мотивисан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постигне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резултате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примећује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начине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буде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бољи</a:t>
            </a:r>
            <a:r>
              <a:rPr lang="en-US" sz="2200" dirty="0">
                <a:latin typeface="Calibri"/>
                <a:ea typeface="Open Sans"/>
                <a:cs typeface="Calibri"/>
              </a:rPr>
              <a:t>,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sr-Cyrl-RS" sz="2200" dirty="0">
                <a:latin typeface="Calibri"/>
                <a:ea typeface="Open Sans"/>
                <a:cs typeface="Calibri"/>
              </a:rPr>
              <a:t>има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предузетнички</a:t>
            </a:r>
            <a:r>
              <a:rPr lang="sr-Cyrl-RS" sz="2200" dirty="0">
                <a:latin typeface="Calibri"/>
                <a:ea typeface="Open Sans"/>
                <a:cs typeface="Calibri"/>
              </a:rPr>
              <a:t> дух</a:t>
            </a:r>
            <a:r>
              <a:rPr lang="en-US" sz="2200" dirty="0">
                <a:latin typeface="Calibri"/>
                <a:ea typeface="Open Sans"/>
                <a:cs typeface="Calibri"/>
              </a:rPr>
              <a:t>,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иновира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или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пронађе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конкурент</a:t>
            </a:r>
            <a:r>
              <a:rPr lang="sr-Cyrl-RS" sz="2200" dirty="0">
                <a:latin typeface="Calibri"/>
                <a:ea typeface="Open Sans"/>
                <a:cs typeface="Calibri"/>
              </a:rPr>
              <a:t>ну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предност</a:t>
            </a:r>
            <a:r>
              <a:rPr lang="en-US" sz="2200" dirty="0">
                <a:latin typeface="Calibri"/>
                <a:ea typeface="Open Sans"/>
                <a:cs typeface="Calibri"/>
              </a:rPr>
              <a:t> (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Големан</a:t>
            </a:r>
            <a:r>
              <a:rPr lang="en-US" sz="2200" dirty="0">
                <a:latin typeface="Calibri"/>
                <a:ea typeface="Open Sans"/>
                <a:cs typeface="Calibri"/>
              </a:rPr>
              <a:t>,</a:t>
            </a:r>
            <a:r>
              <a:rPr lang="sr-Cyrl-R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>
                <a:latin typeface="Calibri"/>
                <a:ea typeface="Open Sans"/>
                <a:cs typeface="Calibri"/>
              </a:rPr>
              <a:t>1998).</a:t>
            </a:r>
            <a:endParaRPr lang="en-US" sz="2200" dirty="0"/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>
              <a:lnSpc>
                <a:spcPts val="2440"/>
              </a:lnSpc>
            </a:pPr>
            <a:r>
              <a:rPr lang="en-US" sz="2200" b="1" dirty="0" err="1">
                <a:solidFill>
                  <a:srgbClr val="8A2061"/>
                </a:solidFill>
              </a:rPr>
              <a:t>Мотивација</a:t>
            </a:r>
            <a:r>
              <a:rPr lang="sr-Cyrl-RS" sz="2200" b="1" dirty="0">
                <a:solidFill>
                  <a:srgbClr val="8A2061"/>
                </a:solidFill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је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полазна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основа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за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успешно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учешће</a:t>
            </a:r>
            <a:r>
              <a:rPr lang="en-US" sz="2200" dirty="0">
                <a:latin typeface="Calibri"/>
                <a:ea typeface="Open Sans"/>
                <a:cs typeface="Calibri"/>
              </a:rPr>
              <a:t> у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образовању</a:t>
            </a:r>
            <a:r>
              <a:rPr lang="en-US" sz="2200" dirty="0">
                <a:latin typeface="Calibri"/>
                <a:ea typeface="Open Sans"/>
                <a:cs typeface="Calibri"/>
              </a:rPr>
              <a:t> и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развоју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каријере</a:t>
            </a:r>
            <a:r>
              <a:rPr lang="en-US" sz="2200" dirty="0">
                <a:latin typeface="Calibri"/>
                <a:ea typeface="Open Sans"/>
                <a:cs typeface="Calibri"/>
              </a:rPr>
              <a:t>.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Студије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су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откриле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ће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ученици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са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високом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унутрашњом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мотивацијом</a:t>
            </a:r>
            <a:r>
              <a:rPr lang="en-US" sz="2200" dirty="0">
                <a:latin typeface="Calibri"/>
                <a:ea typeface="Open Sans"/>
                <a:cs typeface="Calibri"/>
              </a:rPr>
              <a:t> и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самоефикасношћу</a:t>
            </a:r>
            <a:r>
              <a:rPr lang="en-US" sz="2200" dirty="0">
                <a:latin typeface="Calibri"/>
                <a:ea typeface="Open Sans"/>
                <a:cs typeface="Calibri"/>
              </a:rPr>
              <a:t> у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каријери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вероватно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постићи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sr-Cyrl-RS" sz="2200" dirty="0">
                <a:latin typeface="Calibri"/>
                <a:ea typeface="Open Sans"/>
                <a:cs typeface="Calibri"/>
              </a:rPr>
              <a:t>велике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образовне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резултате</a:t>
            </a:r>
            <a:r>
              <a:rPr lang="en-US" sz="2200" dirty="0">
                <a:latin typeface="Calibri"/>
                <a:ea typeface="Open Sans"/>
                <a:cs typeface="Calibri"/>
              </a:rPr>
              <a:t> (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Еванс</a:t>
            </a:r>
            <a:r>
              <a:rPr lang="en-US" sz="2200" dirty="0">
                <a:latin typeface="Calibri"/>
                <a:ea typeface="Open Sans"/>
                <a:cs typeface="Calibri"/>
              </a:rPr>
              <a:t> &amp;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Бурк</a:t>
            </a:r>
            <a:r>
              <a:rPr lang="en-US" sz="2200" dirty="0">
                <a:latin typeface="Calibri"/>
                <a:ea typeface="Open Sans"/>
                <a:cs typeface="Calibri"/>
              </a:rPr>
              <a:t>, 1992).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Истраживање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Џаџа</a:t>
            </a:r>
            <a:r>
              <a:rPr lang="en-US" sz="2200" dirty="0">
                <a:latin typeface="Calibri"/>
                <a:ea typeface="Open Sans"/>
                <a:cs typeface="Calibri"/>
              </a:rPr>
              <a:t> и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Бона</a:t>
            </a:r>
            <a:r>
              <a:rPr lang="en-US" sz="2200" dirty="0">
                <a:latin typeface="Calibri"/>
                <a:ea typeface="Open Sans"/>
                <a:cs typeface="Calibri"/>
              </a:rPr>
              <a:t> (2001) </a:t>
            </a:r>
            <a:r>
              <a:rPr lang="sr-Cyrl-RS" sz="2200" dirty="0">
                <a:latin typeface="Calibri"/>
                <a:ea typeface="Open Sans"/>
                <a:cs typeface="Calibri"/>
              </a:rPr>
              <a:t>је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потврдило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су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мотивисани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појединци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генерално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задовољнији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својим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послом</a:t>
            </a:r>
            <a:r>
              <a:rPr lang="en-US" sz="2200" dirty="0">
                <a:latin typeface="Calibri"/>
                <a:ea typeface="Open Sans"/>
                <a:cs typeface="Calibri"/>
              </a:rPr>
              <a:t> и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раде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знатно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боље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од</a:t>
            </a:r>
            <a:r>
              <a:rPr lang="en-US" sz="2200" dirty="0">
                <a:latin typeface="Calibri"/>
                <a:ea typeface="Open Sans"/>
                <a:cs typeface="Calibri"/>
              </a:rPr>
              <a:t> </a:t>
            </a:r>
            <a:r>
              <a:rPr lang="en-US" sz="2200" dirty="0" err="1">
                <a:latin typeface="Calibri"/>
                <a:ea typeface="Open Sans"/>
                <a:cs typeface="Calibri"/>
              </a:rPr>
              <a:t>других</a:t>
            </a:r>
            <a:r>
              <a:rPr lang="en-US" sz="2200" dirty="0">
                <a:latin typeface="Calibri"/>
                <a:ea typeface="Open Sans"/>
                <a:cs typeface="Calibri"/>
              </a:rPr>
              <a:t>.</a:t>
            </a:r>
            <a:endParaRPr lang="en-US" sz="2200" dirty="0"/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>
              <a:lnSpc>
                <a:spcPts val="2440"/>
              </a:lnSpc>
            </a:pPr>
            <a:r>
              <a:rPr lang="en-US" sz="2200" b="1" dirty="0" err="1">
                <a:solidFill>
                  <a:srgbClr val="8A2061"/>
                </a:solidFill>
              </a:rPr>
              <a:t>Оптимизам</a:t>
            </a:r>
            <a:r>
              <a:rPr lang="sr-Cyrl-RS" sz="2200" b="1" dirty="0">
                <a:solidFill>
                  <a:srgbClr val="8A2061"/>
                </a:solidFill>
              </a:rPr>
              <a:t> </a:t>
            </a:r>
            <a:r>
              <a:rPr lang="en-US" sz="2200" dirty="0" err="1"/>
              <a:t>подразумева</a:t>
            </a:r>
            <a:r>
              <a:rPr lang="en-US" sz="2200" dirty="0"/>
              <a:t> </a:t>
            </a:r>
            <a:r>
              <a:rPr lang="en-US" sz="2200" dirty="0" err="1"/>
              <a:t>неговање</a:t>
            </a:r>
            <a:r>
              <a:rPr lang="en-US" sz="2200" dirty="0"/>
              <a:t> </a:t>
            </a:r>
            <a:r>
              <a:rPr lang="en-US" sz="2200" dirty="0" err="1"/>
              <a:t>позитивних</a:t>
            </a:r>
            <a:r>
              <a:rPr lang="en-US" sz="2200" dirty="0"/>
              <a:t> </a:t>
            </a:r>
            <a:r>
              <a:rPr lang="en-US" sz="2200" dirty="0" err="1"/>
              <a:t>очекивања</a:t>
            </a:r>
            <a:r>
              <a:rPr lang="en-US" sz="2200" dirty="0"/>
              <a:t> о </a:t>
            </a:r>
            <a:r>
              <a:rPr lang="en-US" sz="2200" dirty="0" err="1"/>
              <a:t>могућностима</a:t>
            </a:r>
            <a:r>
              <a:rPr lang="en-US" sz="2200" dirty="0"/>
              <a:t> </a:t>
            </a:r>
            <a:r>
              <a:rPr lang="en-US" sz="2200" dirty="0" err="1"/>
              <a:t>успеха</a:t>
            </a:r>
            <a:r>
              <a:rPr lang="en-US" sz="2200" dirty="0"/>
              <a:t> у </a:t>
            </a:r>
            <a:r>
              <a:rPr lang="en-US" sz="2200" dirty="0" err="1"/>
              <a:t>садашњости</a:t>
            </a:r>
            <a:r>
              <a:rPr lang="en-US" sz="2200" dirty="0"/>
              <a:t> и </a:t>
            </a:r>
            <a:r>
              <a:rPr lang="en-US" sz="2200" dirty="0" err="1"/>
              <a:t>будућности</a:t>
            </a:r>
            <a:r>
              <a:rPr lang="en-US" sz="2200" dirty="0"/>
              <a:t>. </a:t>
            </a:r>
            <a:r>
              <a:rPr lang="en-US" sz="2200" dirty="0" err="1"/>
              <a:t>Самоефикасност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осећај</a:t>
            </a:r>
            <a:r>
              <a:rPr lang="en-US" sz="2200" dirty="0"/>
              <a:t> </a:t>
            </a:r>
            <a:r>
              <a:rPr lang="en-US" sz="2200" dirty="0" err="1"/>
              <a:t>сопствене</a:t>
            </a:r>
            <a:r>
              <a:rPr lang="en-US" sz="2200" dirty="0"/>
              <a:t> </a:t>
            </a:r>
            <a:r>
              <a:rPr lang="en-US" sz="2200" dirty="0" err="1"/>
              <a:t>вредности</a:t>
            </a:r>
            <a:r>
              <a:rPr lang="en-US" sz="2200" dirty="0"/>
              <a:t>, </a:t>
            </a:r>
            <a:r>
              <a:rPr lang="en-US" sz="2200" dirty="0" err="1"/>
              <a:t>позитивно</a:t>
            </a:r>
            <a:r>
              <a:rPr lang="en-US" sz="2200" dirty="0"/>
              <a:t> </a:t>
            </a:r>
            <a:r>
              <a:rPr lang="en-US" sz="2200" dirty="0" err="1"/>
              <a:t>уверење</a:t>
            </a:r>
            <a:r>
              <a:rPr lang="en-US" sz="2200" dirty="0"/>
              <a:t> и </a:t>
            </a:r>
            <a:r>
              <a:rPr lang="en-US" sz="2200" dirty="0" err="1"/>
              <a:t>поверење</a:t>
            </a:r>
            <a:r>
              <a:rPr lang="en-US" sz="2200" dirty="0"/>
              <a:t> у </a:t>
            </a:r>
            <a:r>
              <a:rPr lang="en-US" sz="2200" dirty="0" err="1"/>
              <a:t>сопствену</a:t>
            </a:r>
            <a:r>
              <a:rPr lang="en-US" sz="2200" dirty="0"/>
              <a:t> </a:t>
            </a:r>
            <a:r>
              <a:rPr lang="en-US" sz="2200" dirty="0" err="1"/>
              <a:t>способност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sr-Cyrl-RS" sz="2200" dirty="0"/>
              <a:t> се</a:t>
            </a:r>
            <a:r>
              <a:rPr lang="en-US" sz="2200" dirty="0"/>
              <a:t> </a:t>
            </a:r>
            <a:r>
              <a:rPr lang="en-US" sz="2200" dirty="0" err="1"/>
              <a:t>успешно</a:t>
            </a:r>
            <a:r>
              <a:rPr lang="en-US" sz="2200" dirty="0"/>
              <a:t> </a:t>
            </a:r>
            <a:r>
              <a:rPr lang="en-US" sz="2200" dirty="0" err="1"/>
              <a:t>изврши</a:t>
            </a:r>
            <a:r>
              <a:rPr lang="en-US" sz="2200" dirty="0"/>
              <a:t> </a:t>
            </a:r>
            <a:r>
              <a:rPr lang="en-US" sz="2200" dirty="0" err="1"/>
              <a:t>задатак</a:t>
            </a:r>
            <a:r>
              <a:rPr lang="en-US" sz="2200" dirty="0"/>
              <a:t> и </a:t>
            </a:r>
            <a:r>
              <a:rPr lang="en-US" sz="2200" dirty="0" err="1"/>
              <a:t>постигне</a:t>
            </a:r>
            <a:r>
              <a:rPr lang="en-US" sz="2200" dirty="0"/>
              <a:t> </a:t>
            </a:r>
            <a:r>
              <a:rPr lang="en-US" sz="2200" dirty="0" err="1"/>
              <a:t>позитиван</a:t>
            </a:r>
            <a:r>
              <a:rPr lang="en-US" sz="2200" dirty="0"/>
              <a:t> </a:t>
            </a:r>
            <a:r>
              <a:rPr lang="en-US" sz="2200" dirty="0" err="1"/>
              <a:t>исход</a:t>
            </a:r>
            <a:r>
              <a:rPr lang="en-US" sz="2200" dirty="0"/>
              <a:t> у </a:t>
            </a:r>
            <a:r>
              <a:rPr lang="en-US" sz="2200" dirty="0" err="1"/>
              <a:t>конкретној</a:t>
            </a:r>
            <a:r>
              <a:rPr lang="en-US" sz="2200" dirty="0"/>
              <a:t> </a:t>
            </a:r>
            <a:r>
              <a:rPr lang="en-US" sz="2200" dirty="0" err="1"/>
              <a:t>ситуацији</a:t>
            </a:r>
            <a:r>
              <a:rPr lang="en-US" sz="2200" dirty="0"/>
              <a:t>. </a:t>
            </a:r>
            <a:r>
              <a:rPr lang="en-US" sz="2200" dirty="0" err="1"/>
              <a:t>Самоефикасност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у </a:t>
            </a:r>
            <a:r>
              <a:rPr lang="en-US" sz="2200" dirty="0" err="1"/>
              <a:t>позитивној</a:t>
            </a:r>
            <a:r>
              <a:rPr lang="en-US" sz="2200" dirty="0"/>
              <a:t> </a:t>
            </a:r>
            <a:r>
              <a:rPr lang="en-US" sz="2200" dirty="0" err="1"/>
              <a:t>корелацији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учинком</a:t>
            </a:r>
            <a:r>
              <a:rPr lang="en-US" sz="2200" dirty="0"/>
              <a:t>, </a:t>
            </a:r>
            <a:r>
              <a:rPr lang="en-US" sz="2200" dirty="0" err="1"/>
              <a:t>јер</a:t>
            </a:r>
            <a:r>
              <a:rPr lang="en-US" sz="2200" dirty="0"/>
              <a:t> </a:t>
            </a:r>
            <a:r>
              <a:rPr lang="en-US" sz="2200" dirty="0" err="1"/>
              <a:t>доприноси</a:t>
            </a:r>
            <a:r>
              <a:rPr lang="en-US" sz="2200" dirty="0"/>
              <a:t> </a:t>
            </a:r>
            <a:r>
              <a:rPr lang="en-US" sz="2200" dirty="0" err="1"/>
              <a:t>истрајности</a:t>
            </a:r>
            <a:r>
              <a:rPr lang="en-US" sz="2200" dirty="0"/>
              <a:t> и </a:t>
            </a:r>
            <a:r>
              <a:rPr lang="en-US" sz="2200" dirty="0" err="1"/>
              <a:t>настојању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се</a:t>
            </a:r>
            <a:r>
              <a:rPr lang="en-US" sz="2200" dirty="0"/>
              <a:t> </a:t>
            </a:r>
            <a:r>
              <a:rPr lang="en-US" sz="2200" dirty="0" err="1"/>
              <a:t>успе</a:t>
            </a:r>
            <a:r>
              <a:rPr lang="en-US" sz="2200" dirty="0"/>
              <a:t> (</a:t>
            </a:r>
            <a:r>
              <a:rPr lang="en-US" sz="2200" dirty="0" err="1"/>
              <a:t>Сала</a:t>
            </a:r>
            <a:r>
              <a:rPr lang="en-US" sz="2200" dirty="0"/>
              <a:t>, </a:t>
            </a:r>
            <a:r>
              <a:rPr lang="en-US" sz="2200" dirty="0" err="1"/>
              <a:t>Пуние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Гарков</a:t>
            </a:r>
            <a:r>
              <a:rPr lang="sr-Cyrl-RS" sz="2200" dirty="0"/>
              <a:t> </a:t>
            </a:r>
            <a:r>
              <a:rPr lang="en-US" sz="2200" dirty="0"/>
              <a:t>и </a:t>
            </a:r>
            <a:r>
              <a:rPr lang="en-US" sz="2200" dirty="0" err="1"/>
              <a:t>Кабрера</a:t>
            </a:r>
            <a:r>
              <a:rPr lang="en-US" sz="2200" dirty="0"/>
              <a:t>, 2020).</a:t>
            </a:r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 rtl="0">
              <a:lnSpc>
                <a:spcPts val="244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45615659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49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8153400" cy="3731669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r>
              <a:rPr lang="en-US" sz="2200" b="1" dirty="0"/>
              <a:t>Повезане вештине: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Саосећање</a:t>
            </a:r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Решавање конфликата</a:t>
            </a:r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Емоционална интелигенција</a:t>
            </a:r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Емпатија</a:t>
            </a:r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sr-Cyrl-RS" sz="2200" dirty="0"/>
              <a:t>Равноправност</a:t>
            </a:r>
            <a:r>
              <a:rPr lang="en-US" sz="2200" dirty="0"/>
              <a:t>, </a:t>
            </a:r>
            <a:r>
              <a:rPr lang="en-US" sz="2200" dirty="0" err="1"/>
              <a:t>једнакост</a:t>
            </a:r>
            <a:endParaRPr lang="en-US" sz="2200" dirty="0"/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Људско</a:t>
            </a:r>
            <a:r>
              <a:rPr lang="en-US" sz="2200" dirty="0"/>
              <a:t> достојанство</a:t>
            </a:r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Лична својства</a:t>
            </a:r>
          </a:p>
          <a:p>
            <a:pPr marL="342900" lvl="0" indent="-34290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sr-Cyrl-RS" sz="2200" dirty="0"/>
              <a:t>Услужност</a:t>
            </a:r>
            <a:endParaRPr lang="en-US" sz="2200" dirty="0"/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1" y="643158"/>
            <a:ext cx="7264059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sz="3200" dirty="0">
                <a:solidFill>
                  <a:schemeClr val="bg1"/>
                </a:solidFill>
              </a:rPr>
              <a:t>Емоционална интелигенција и емпатија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12</a:t>
            </a:r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3A072715-F6A3-E361-E474-EA1D45FC2825}"/>
              </a:ext>
            </a:extLst>
          </p:cNvPr>
          <p:cNvGrpSpPr/>
          <p:nvPr/>
        </p:nvGrpSpPr>
        <p:grpSpPr>
          <a:xfrm>
            <a:off x="9610438" y="3796183"/>
            <a:ext cx="1819562" cy="1840919"/>
            <a:chOff x="7190753" y="5365577"/>
            <a:chExt cx="745522" cy="754273"/>
          </a:xfrm>
          <a:solidFill>
            <a:srgbClr val="1C1442"/>
          </a:solidFill>
        </p:grpSpPr>
        <p:grpSp>
          <p:nvGrpSpPr>
            <p:cNvPr id="19" name="Graphic 2">
              <a:extLst>
                <a:ext uri="{FF2B5EF4-FFF2-40B4-BE49-F238E27FC236}">
                  <a16:creationId xmlns:a16="http://schemas.microsoft.com/office/drawing/2014/main" id="{EADE37B2-1E22-681A-395D-51CAB6301C79}"/>
                </a:ext>
              </a:extLst>
            </p:cNvPr>
            <p:cNvGrpSpPr/>
            <p:nvPr/>
          </p:nvGrpSpPr>
          <p:grpSpPr>
            <a:xfrm>
              <a:off x="7353351" y="5647412"/>
              <a:ext cx="420044" cy="75879"/>
              <a:chOff x="7353351" y="5647412"/>
              <a:chExt cx="420044" cy="75879"/>
            </a:xfrm>
            <a:grpFill/>
          </p:grpSpPr>
          <p:sp>
            <p:nvSpPr>
              <p:cNvPr id="30" name="Freeform 29">
                <a:extLst>
                  <a:ext uri="{FF2B5EF4-FFF2-40B4-BE49-F238E27FC236}">
                    <a16:creationId xmlns:a16="http://schemas.microsoft.com/office/drawing/2014/main" id="{54708071-BC0C-28DA-51D2-C40EAFD6578C}"/>
                  </a:ext>
                </a:extLst>
              </p:cNvPr>
              <p:cNvSpPr/>
              <p:nvPr/>
            </p:nvSpPr>
            <p:spPr>
              <a:xfrm>
                <a:off x="7353351" y="5649220"/>
                <a:ext cx="131884" cy="74071"/>
              </a:xfrm>
              <a:custGeom>
                <a:avLst/>
                <a:gdLst>
                  <a:gd name="connsiteX0" fmla="*/ 123755 w 131884"/>
                  <a:gd name="connsiteY0" fmla="*/ 23486 h 74071"/>
                  <a:gd name="connsiteX1" fmla="*/ 60523 w 131884"/>
                  <a:gd name="connsiteY1" fmla="*/ 74072 h 74071"/>
                  <a:gd name="connsiteX2" fmla="*/ 0 w 131884"/>
                  <a:gd name="connsiteY2" fmla="*/ 74072 h 74071"/>
                  <a:gd name="connsiteX3" fmla="*/ 0 w 131884"/>
                  <a:gd name="connsiteY3" fmla="*/ 63233 h 74071"/>
                  <a:gd name="connsiteX4" fmla="*/ 31616 w 131884"/>
                  <a:gd name="connsiteY4" fmla="*/ 27100 h 74071"/>
                  <a:gd name="connsiteX5" fmla="*/ 68652 w 131884"/>
                  <a:gd name="connsiteY5" fmla="*/ 18970 h 74071"/>
                  <a:gd name="connsiteX6" fmla="*/ 80396 w 131884"/>
                  <a:gd name="connsiteY6" fmla="*/ 5420 h 74071"/>
                  <a:gd name="connsiteX7" fmla="*/ 80396 w 131884"/>
                  <a:gd name="connsiteY7" fmla="*/ 0 h 74071"/>
                  <a:gd name="connsiteX8" fmla="*/ 89429 w 131884"/>
                  <a:gd name="connsiteY8" fmla="*/ 0 h 74071"/>
                  <a:gd name="connsiteX9" fmla="*/ 98462 w 131884"/>
                  <a:gd name="connsiteY9" fmla="*/ 0 h 74071"/>
                  <a:gd name="connsiteX10" fmla="*/ 98462 w 131884"/>
                  <a:gd name="connsiteY10" fmla="*/ 2709 h 74071"/>
                  <a:gd name="connsiteX11" fmla="*/ 103882 w 131884"/>
                  <a:gd name="connsiteY11" fmla="*/ 13550 h 74071"/>
                  <a:gd name="connsiteX12" fmla="*/ 109302 w 131884"/>
                  <a:gd name="connsiteY12" fmla="*/ 16259 h 74071"/>
                  <a:gd name="connsiteX13" fmla="*/ 131885 w 131884"/>
                  <a:gd name="connsiteY13" fmla="*/ 21680 h 74071"/>
                  <a:gd name="connsiteX14" fmla="*/ 123755 w 131884"/>
                  <a:gd name="connsiteY14" fmla="*/ 23486 h 7407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1884" h="74071">
                    <a:moveTo>
                      <a:pt x="123755" y="23486"/>
                    </a:moveTo>
                    <a:cubicBezTo>
                      <a:pt x="94849" y="28906"/>
                      <a:pt x="72266" y="48780"/>
                      <a:pt x="60523" y="74072"/>
                    </a:cubicBezTo>
                    <a:lnTo>
                      <a:pt x="0" y="74072"/>
                    </a:lnTo>
                    <a:lnTo>
                      <a:pt x="0" y="63233"/>
                    </a:lnTo>
                    <a:cubicBezTo>
                      <a:pt x="0" y="46069"/>
                      <a:pt x="11743" y="29809"/>
                      <a:pt x="31616" y="27100"/>
                    </a:cubicBezTo>
                    <a:lnTo>
                      <a:pt x="68652" y="18970"/>
                    </a:lnTo>
                    <a:cubicBezTo>
                      <a:pt x="74072" y="16259"/>
                      <a:pt x="80396" y="10839"/>
                      <a:pt x="80396" y="5420"/>
                    </a:cubicBezTo>
                    <a:lnTo>
                      <a:pt x="80396" y="0"/>
                    </a:lnTo>
                    <a:cubicBezTo>
                      <a:pt x="83106" y="0"/>
                      <a:pt x="85816" y="0"/>
                      <a:pt x="89429" y="0"/>
                    </a:cubicBezTo>
                    <a:cubicBezTo>
                      <a:pt x="93042" y="0"/>
                      <a:pt x="94849" y="0"/>
                      <a:pt x="98462" y="0"/>
                    </a:cubicBezTo>
                    <a:lnTo>
                      <a:pt x="98462" y="2709"/>
                    </a:lnTo>
                    <a:cubicBezTo>
                      <a:pt x="98462" y="8130"/>
                      <a:pt x="101172" y="10839"/>
                      <a:pt x="103882" y="13550"/>
                    </a:cubicBezTo>
                    <a:cubicBezTo>
                      <a:pt x="106592" y="13550"/>
                      <a:pt x="106592" y="16259"/>
                      <a:pt x="109302" y="16259"/>
                    </a:cubicBezTo>
                    <a:lnTo>
                      <a:pt x="131885" y="21680"/>
                    </a:lnTo>
                    <a:lnTo>
                      <a:pt x="123755" y="23486"/>
                    </a:lnTo>
                    <a:close/>
                  </a:path>
                </a:pathLst>
              </a:custGeom>
              <a:solidFill>
                <a:srgbClr val="60A9DD"/>
              </a:solidFill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31" name="Freeform 30">
                <a:extLst>
                  <a:ext uri="{FF2B5EF4-FFF2-40B4-BE49-F238E27FC236}">
                    <a16:creationId xmlns:a16="http://schemas.microsoft.com/office/drawing/2014/main" id="{A42EE86D-73C9-4980-9177-06D26C5038D1}"/>
                  </a:ext>
                </a:extLst>
              </p:cNvPr>
              <p:cNvSpPr/>
              <p:nvPr/>
            </p:nvSpPr>
            <p:spPr>
              <a:xfrm>
                <a:off x="7640607" y="5647412"/>
                <a:ext cx="132788" cy="75879"/>
              </a:xfrm>
              <a:custGeom>
                <a:avLst/>
                <a:gdLst>
                  <a:gd name="connsiteX0" fmla="*/ 132788 w 132788"/>
                  <a:gd name="connsiteY0" fmla="*/ 75879 h 75879"/>
                  <a:gd name="connsiteX1" fmla="*/ 72266 w 132788"/>
                  <a:gd name="connsiteY1" fmla="*/ 75879 h 75879"/>
                  <a:gd name="connsiteX2" fmla="*/ 9033 w 132788"/>
                  <a:gd name="connsiteY2" fmla="*/ 27100 h 75879"/>
                  <a:gd name="connsiteX3" fmla="*/ 0 w 132788"/>
                  <a:gd name="connsiteY3" fmla="*/ 24390 h 75879"/>
                  <a:gd name="connsiteX4" fmla="*/ 22583 w 132788"/>
                  <a:gd name="connsiteY4" fmla="*/ 18971 h 75879"/>
                  <a:gd name="connsiteX5" fmla="*/ 28003 w 132788"/>
                  <a:gd name="connsiteY5" fmla="*/ 16260 h 75879"/>
                  <a:gd name="connsiteX6" fmla="*/ 33423 w 132788"/>
                  <a:gd name="connsiteY6" fmla="*/ 5421 h 75879"/>
                  <a:gd name="connsiteX7" fmla="*/ 33423 w 132788"/>
                  <a:gd name="connsiteY7" fmla="*/ 0 h 75879"/>
                  <a:gd name="connsiteX8" fmla="*/ 42456 w 132788"/>
                  <a:gd name="connsiteY8" fmla="*/ 0 h 75879"/>
                  <a:gd name="connsiteX9" fmla="*/ 51489 w 132788"/>
                  <a:gd name="connsiteY9" fmla="*/ 0 h 75879"/>
                  <a:gd name="connsiteX10" fmla="*/ 51489 w 132788"/>
                  <a:gd name="connsiteY10" fmla="*/ 5421 h 75879"/>
                  <a:gd name="connsiteX11" fmla="*/ 63233 w 132788"/>
                  <a:gd name="connsiteY11" fmla="*/ 18971 h 75879"/>
                  <a:gd name="connsiteX12" fmla="*/ 100269 w 132788"/>
                  <a:gd name="connsiteY12" fmla="*/ 27100 h 75879"/>
                  <a:gd name="connsiteX13" fmla="*/ 131885 w 132788"/>
                  <a:gd name="connsiteY13" fmla="*/ 62329 h 75879"/>
                  <a:gd name="connsiteX14" fmla="*/ 131885 w 132788"/>
                  <a:gd name="connsiteY14" fmla="*/ 75879 h 7587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32788" h="75879">
                    <a:moveTo>
                      <a:pt x="132788" y="75879"/>
                    </a:moveTo>
                    <a:lnTo>
                      <a:pt x="72266" y="75879"/>
                    </a:lnTo>
                    <a:cubicBezTo>
                      <a:pt x="60523" y="51490"/>
                      <a:pt x="37940" y="32520"/>
                      <a:pt x="9033" y="27100"/>
                    </a:cubicBezTo>
                    <a:lnTo>
                      <a:pt x="0" y="24390"/>
                    </a:lnTo>
                    <a:lnTo>
                      <a:pt x="22583" y="18971"/>
                    </a:lnTo>
                    <a:cubicBezTo>
                      <a:pt x="25293" y="18971"/>
                      <a:pt x="25293" y="18971"/>
                      <a:pt x="28003" y="16260"/>
                    </a:cubicBezTo>
                    <a:cubicBezTo>
                      <a:pt x="33423" y="13550"/>
                      <a:pt x="33423" y="8130"/>
                      <a:pt x="33423" y="5421"/>
                    </a:cubicBezTo>
                    <a:lnTo>
                      <a:pt x="33423" y="0"/>
                    </a:lnTo>
                    <a:cubicBezTo>
                      <a:pt x="36133" y="0"/>
                      <a:pt x="38843" y="0"/>
                      <a:pt x="42456" y="0"/>
                    </a:cubicBezTo>
                    <a:cubicBezTo>
                      <a:pt x="45166" y="0"/>
                      <a:pt x="47876" y="0"/>
                      <a:pt x="51489" y="0"/>
                    </a:cubicBezTo>
                    <a:lnTo>
                      <a:pt x="51489" y="5421"/>
                    </a:lnTo>
                    <a:cubicBezTo>
                      <a:pt x="51489" y="10841"/>
                      <a:pt x="56909" y="16260"/>
                      <a:pt x="63233" y="18971"/>
                    </a:cubicBezTo>
                    <a:lnTo>
                      <a:pt x="100269" y="27100"/>
                    </a:lnTo>
                    <a:cubicBezTo>
                      <a:pt x="117432" y="29810"/>
                      <a:pt x="131885" y="46070"/>
                      <a:pt x="131885" y="62329"/>
                    </a:cubicBezTo>
                    <a:lnTo>
                      <a:pt x="131885" y="75879"/>
                    </a:lnTo>
                    <a:close/>
                  </a:path>
                </a:pathLst>
              </a:custGeom>
              <a:solidFill>
                <a:srgbClr val="60A9DD"/>
              </a:solidFill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  <p:grpSp>
          <p:nvGrpSpPr>
            <p:cNvPr id="20" name="Graphic 2">
              <a:extLst>
                <a:ext uri="{FF2B5EF4-FFF2-40B4-BE49-F238E27FC236}">
                  <a16:creationId xmlns:a16="http://schemas.microsoft.com/office/drawing/2014/main" id="{EF034051-B4D9-0A6D-5F3C-89945078B877}"/>
                </a:ext>
              </a:extLst>
            </p:cNvPr>
            <p:cNvGrpSpPr/>
            <p:nvPr/>
          </p:nvGrpSpPr>
          <p:grpSpPr>
            <a:xfrm>
              <a:off x="7190753" y="5365577"/>
              <a:ext cx="745522" cy="754273"/>
              <a:chOff x="7190753" y="5365577"/>
              <a:chExt cx="745522" cy="754273"/>
            </a:xfrm>
            <a:grpFill/>
          </p:grpSpPr>
          <p:sp>
            <p:nvSpPr>
              <p:cNvPr id="21" name="Freeform 20">
                <a:extLst>
                  <a:ext uri="{FF2B5EF4-FFF2-40B4-BE49-F238E27FC236}">
                    <a16:creationId xmlns:a16="http://schemas.microsoft.com/office/drawing/2014/main" id="{5C848ED1-5EC8-2E2D-7493-48AC12F663BA}"/>
                  </a:ext>
                </a:extLst>
              </p:cNvPr>
              <p:cNvSpPr/>
              <p:nvPr/>
            </p:nvSpPr>
            <p:spPr>
              <a:xfrm>
                <a:off x="7304327" y="6055729"/>
                <a:ext cx="49268" cy="63218"/>
              </a:xfrm>
              <a:custGeom>
                <a:avLst/>
                <a:gdLst>
                  <a:gd name="connsiteX0" fmla="*/ 46314 w 49268"/>
                  <a:gd name="connsiteY0" fmla="*/ 38828 h 63218"/>
                  <a:gd name="connsiteX1" fmla="*/ 24634 w 49268"/>
                  <a:gd name="connsiteY1" fmla="*/ 6309 h 63218"/>
                  <a:gd name="connsiteX2" fmla="*/ 5664 w 49268"/>
                  <a:gd name="connsiteY2" fmla="*/ 3599 h 63218"/>
                  <a:gd name="connsiteX3" fmla="*/ 2955 w 49268"/>
                  <a:gd name="connsiteY3" fmla="*/ 24375 h 63218"/>
                  <a:gd name="connsiteX4" fmla="*/ 24634 w 49268"/>
                  <a:gd name="connsiteY4" fmla="*/ 56894 h 63218"/>
                  <a:gd name="connsiteX5" fmla="*/ 35474 w 49268"/>
                  <a:gd name="connsiteY5" fmla="*/ 63218 h 63218"/>
                  <a:gd name="connsiteX6" fmla="*/ 43604 w 49268"/>
                  <a:gd name="connsiteY6" fmla="*/ 60508 h 63218"/>
                  <a:gd name="connsiteX7" fmla="*/ 46314 w 49268"/>
                  <a:gd name="connsiteY7" fmla="*/ 38828 h 6321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9268" h="63218">
                    <a:moveTo>
                      <a:pt x="46314" y="38828"/>
                    </a:moveTo>
                    <a:lnTo>
                      <a:pt x="24634" y="6309"/>
                    </a:lnTo>
                    <a:cubicBezTo>
                      <a:pt x="19214" y="-14"/>
                      <a:pt x="11084" y="-2725"/>
                      <a:pt x="5664" y="3599"/>
                    </a:cubicBezTo>
                    <a:cubicBezTo>
                      <a:pt x="244" y="9922"/>
                      <a:pt x="-2466" y="18052"/>
                      <a:pt x="2955" y="24375"/>
                    </a:cubicBezTo>
                    <a:lnTo>
                      <a:pt x="24634" y="56894"/>
                    </a:lnTo>
                    <a:cubicBezTo>
                      <a:pt x="27344" y="59605"/>
                      <a:pt x="32764" y="63218"/>
                      <a:pt x="35474" y="63218"/>
                    </a:cubicBezTo>
                    <a:cubicBezTo>
                      <a:pt x="38184" y="63218"/>
                      <a:pt x="40894" y="63218"/>
                      <a:pt x="43604" y="60508"/>
                    </a:cubicBezTo>
                    <a:cubicBezTo>
                      <a:pt x="49024" y="53282"/>
                      <a:pt x="51734" y="44249"/>
                      <a:pt x="46314" y="38828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2" name="Freeform 21">
                <a:extLst>
                  <a:ext uri="{FF2B5EF4-FFF2-40B4-BE49-F238E27FC236}">
                    <a16:creationId xmlns:a16="http://schemas.microsoft.com/office/drawing/2014/main" id="{46C72E68-5786-DD2F-9F9A-478E4D92D67D}"/>
                  </a:ext>
                </a:extLst>
              </p:cNvPr>
              <p:cNvSpPr/>
              <p:nvPr/>
            </p:nvSpPr>
            <p:spPr>
              <a:xfrm>
                <a:off x="7190753" y="5591308"/>
                <a:ext cx="332214" cy="524928"/>
              </a:xfrm>
              <a:custGeom>
                <a:avLst/>
                <a:gdLst>
                  <a:gd name="connsiteX0" fmla="*/ 331519 w 332214"/>
                  <a:gd name="connsiteY0" fmla="*/ 506862 h 524928"/>
                  <a:gd name="connsiteX1" fmla="*/ 308032 w 332214"/>
                  <a:gd name="connsiteY1" fmla="*/ 392141 h 524928"/>
                  <a:gd name="connsiteX2" fmla="*/ 214990 w 332214"/>
                  <a:gd name="connsiteY2" fmla="*/ 257546 h 524928"/>
                  <a:gd name="connsiteX3" fmla="*/ 162598 w 332214"/>
                  <a:gd name="connsiteY3" fmla="*/ 223219 h 524928"/>
                  <a:gd name="connsiteX4" fmla="*/ 95752 w 332214"/>
                  <a:gd name="connsiteY4" fmla="*/ 228640 h 524928"/>
                  <a:gd name="connsiteX5" fmla="*/ 95752 w 332214"/>
                  <a:gd name="connsiteY5" fmla="*/ 49782 h 524928"/>
                  <a:gd name="connsiteX6" fmla="*/ 57813 w 332214"/>
                  <a:gd name="connsiteY6" fmla="*/ 1002 h 524928"/>
                  <a:gd name="connsiteX7" fmla="*/ 17163 w 332214"/>
                  <a:gd name="connsiteY7" fmla="*/ 10035 h 524928"/>
                  <a:gd name="connsiteX8" fmla="*/ 0 w 332214"/>
                  <a:gd name="connsiteY8" fmla="*/ 47071 h 524928"/>
                  <a:gd name="connsiteX9" fmla="*/ 0 w 332214"/>
                  <a:gd name="connsiteY9" fmla="*/ 273806 h 524928"/>
                  <a:gd name="connsiteX10" fmla="*/ 26197 w 332214"/>
                  <a:gd name="connsiteY10" fmla="*/ 356911 h 524928"/>
                  <a:gd name="connsiteX11" fmla="*/ 52393 w 332214"/>
                  <a:gd name="connsiteY11" fmla="*/ 393947 h 524928"/>
                  <a:gd name="connsiteX12" fmla="*/ 64136 w 332214"/>
                  <a:gd name="connsiteY12" fmla="*/ 399367 h 524928"/>
                  <a:gd name="connsiteX13" fmla="*/ 73169 w 332214"/>
                  <a:gd name="connsiteY13" fmla="*/ 396658 h 524928"/>
                  <a:gd name="connsiteX14" fmla="*/ 75879 w 332214"/>
                  <a:gd name="connsiteY14" fmla="*/ 376784 h 524928"/>
                  <a:gd name="connsiteX15" fmla="*/ 49683 w 332214"/>
                  <a:gd name="connsiteY15" fmla="*/ 339748 h 524928"/>
                  <a:gd name="connsiteX16" fmla="*/ 28906 w 332214"/>
                  <a:gd name="connsiteY16" fmla="*/ 273806 h 524928"/>
                  <a:gd name="connsiteX17" fmla="*/ 28906 w 332214"/>
                  <a:gd name="connsiteY17" fmla="*/ 47071 h 524928"/>
                  <a:gd name="connsiteX18" fmla="*/ 37940 w 332214"/>
                  <a:gd name="connsiteY18" fmla="*/ 32619 h 524928"/>
                  <a:gd name="connsiteX19" fmla="*/ 55102 w 332214"/>
                  <a:gd name="connsiteY19" fmla="*/ 29909 h 524928"/>
                  <a:gd name="connsiteX20" fmla="*/ 69556 w 332214"/>
                  <a:gd name="connsiteY20" fmla="*/ 49782 h 524928"/>
                  <a:gd name="connsiteX21" fmla="*/ 69556 w 332214"/>
                  <a:gd name="connsiteY21" fmla="*/ 230446 h 524928"/>
                  <a:gd name="connsiteX22" fmla="*/ 95752 w 332214"/>
                  <a:gd name="connsiteY22" fmla="*/ 299098 h 524928"/>
                  <a:gd name="connsiteX23" fmla="*/ 98462 w 332214"/>
                  <a:gd name="connsiteY23" fmla="*/ 301809 h 524928"/>
                  <a:gd name="connsiteX24" fmla="*/ 130079 w 332214"/>
                  <a:gd name="connsiteY24" fmla="*/ 336134 h 524928"/>
                  <a:gd name="connsiteX25" fmla="*/ 144531 w 332214"/>
                  <a:gd name="connsiteY25" fmla="*/ 353298 h 524928"/>
                  <a:gd name="connsiteX26" fmla="*/ 168018 w 332214"/>
                  <a:gd name="connsiteY26" fmla="*/ 375881 h 524928"/>
                  <a:gd name="connsiteX27" fmla="*/ 188794 w 332214"/>
                  <a:gd name="connsiteY27" fmla="*/ 375881 h 524928"/>
                  <a:gd name="connsiteX28" fmla="*/ 188794 w 332214"/>
                  <a:gd name="connsiteY28" fmla="*/ 356008 h 524928"/>
                  <a:gd name="connsiteX29" fmla="*/ 150855 w 332214"/>
                  <a:gd name="connsiteY29" fmla="*/ 315359 h 524928"/>
                  <a:gd name="connsiteX30" fmla="*/ 115625 w 332214"/>
                  <a:gd name="connsiteY30" fmla="*/ 281032 h 524928"/>
                  <a:gd name="connsiteX31" fmla="*/ 115625 w 332214"/>
                  <a:gd name="connsiteY31" fmla="*/ 249416 h 524928"/>
                  <a:gd name="connsiteX32" fmla="*/ 144531 w 332214"/>
                  <a:gd name="connsiteY32" fmla="*/ 246706 h 524928"/>
                  <a:gd name="connsiteX33" fmla="*/ 196924 w 332214"/>
                  <a:gd name="connsiteY33" fmla="*/ 281032 h 524928"/>
                  <a:gd name="connsiteX34" fmla="*/ 278223 w 332214"/>
                  <a:gd name="connsiteY34" fmla="*/ 398464 h 524928"/>
                  <a:gd name="connsiteX35" fmla="*/ 301710 w 332214"/>
                  <a:gd name="connsiteY35" fmla="*/ 513186 h 524928"/>
                  <a:gd name="connsiteX36" fmla="*/ 316163 w 332214"/>
                  <a:gd name="connsiteY36" fmla="*/ 524929 h 524928"/>
                  <a:gd name="connsiteX37" fmla="*/ 318872 w 332214"/>
                  <a:gd name="connsiteY37" fmla="*/ 524929 h 524928"/>
                  <a:gd name="connsiteX38" fmla="*/ 331519 w 332214"/>
                  <a:gd name="connsiteY38" fmla="*/ 506862 h 5249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</a:cxnLst>
                <a:rect l="l" t="t" r="r" b="b"/>
                <a:pathLst>
                  <a:path w="332214" h="524928">
                    <a:moveTo>
                      <a:pt x="331519" y="506862"/>
                    </a:moveTo>
                    <a:lnTo>
                      <a:pt x="308032" y="392141"/>
                    </a:lnTo>
                    <a:cubicBezTo>
                      <a:pt x="296289" y="337942"/>
                      <a:pt x="264673" y="289162"/>
                      <a:pt x="214990" y="257546"/>
                    </a:cubicBezTo>
                    <a:lnTo>
                      <a:pt x="162598" y="223219"/>
                    </a:lnTo>
                    <a:cubicBezTo>
                      <a:pt x="141822" y="208766"/>
                      <a:pt x="112915" y="211477"/>
                      <a:pt x="95752" y="228640"/>
                    </a:cubicBezTo>
                    <a:lnTo>
                      <a:pt x="95752" y="49782"/>
                    </a:lnTo>
                    <a:cubicBezTo>
                      <a:pt x="95752" y="27199"/>
                      <a:pt x="78589" y="6422"/>
                      <a:pt x="57813" y="1002"/>
                    </a:cubicBezTo>
                    <a:cubicBezTo>
                      <a:pt x="43359" y="-1707"/>
                      <a:pt x="28906" y="1002"/>
                      <a:pt x="17163" y="10035"/>
                    </a:cubicBezTo>
                    <a:cubicBezTo>
                      <a:pt x="5420" y="19069"/>
                      <a:pt x="0" y="32619"/>
                      <a:pt x="0" y="47071"/>
                    </a:cubicBezTo>
                    <a:lnTo>
                      <a:pt x="0" y="273806"/>
                    </a:lnTo>
                    <a:cubicBezTo>
                      <a:pt x="0" y="302712"/>
                      <a:pt x="9033" y="331618"/>
                      <a:pt x="26197" y="356911"/>
                    </a:cubicBezTo>
                    <a:lnTo>
                      <a:pt x="52393" y="393947"/>
                    </a:lnTo>
                    <a:cubicBezTo>
                      <a:pt x="55102" y="396658"/>
                      <a:pt x="61426" y="399367"/>
                      <a:pt x="64136" y="399367"/>
                    </a:cubicBezTo>
                    <a:cubicBezTo>
                      <a:pt x="66846" y="399367"/>
                      <a:pt x="69556" y="399367"/>
                      <a:pt x="73169" y="396658"/>
                    </a:cubicBezTo>
                    <a:cubicBezTo>
                      <a:pt x="78589" y="391238"/>
                      <a:pt x="82202" y="382205"/>
                      <a:pt x="75879" y="376784"/>
                    </a:cubicBezTo>
                    <a:lnTo>
                      <a:pt x="49683" y="339748"/>
                    </a:lnTo>
                    <a:cubicBezTo>
                      <a:pt x="35230" y="319875"/>
                      <a:pt x="28906" y="296389"/>
                      <a:pt x="28906" y="273806"/>
                    </a:cubicBezTo>
                    <a:lnTo>
                      <a:pt x="28906" y="47071"/>
                    </a:lnTo>
                    <a:cubicBezTo>
                      <a:pt x="28906" y="41652"/>
                      <a:pt x="31616" y="35329"/>
                      <a:pt x="37940" y="32619"/>
                    </a:cubicBezTo>
                    <a:cubicBezTo>
                      <a:pt x="43359" y="29909"/>
                      <a:pt x="49683" y="27199"/>
                      <a:pt x="55102" y="29909"/>
                    </a:cubicBezTo>
                    <a:cubicBezTo>
                      <a:pt x="64136" y="32619"/>
                      <a:pt x="69556" y="38942"/>
                      <a:pt x="69556" y="49782"/>
                    </a:cubicBezTo>
                    <a:lnTo>
                      <a:pt x="69556" y="230446"/>
                    </a:lnTo>
                    <a:cubicBezTo>
                      <a:pt x="69556" y="256643"/>
                      <a:pt x="78589" y="279226"/>
                      <a:pt x="95752" y="299098"/>
                    </a:cubicBezTo>
                    <a:lnTo>
                      <a:pt x="98462" y="301809"/>
                    </a:lnTo>
                    <a:cubicBezTo>
                      <a:pt x="107495" y="313551"/>
                      <a:pt x="119239" y="324392"/>
                      <a:pt x="130079" y="336134"/>
                    </a:cubicBezTo>
                    <a:lnTo>
                      <a:pt x="144531" y="353298"/>
                    </a:lnTo>
                    <a:cubicBezTo>
                      <a:pt x="158984" y="367751"/>
                      <a:pt x="168018" y="375881"/>
                      <a:pt x="168018" y="375881"/>
                    </a:cubicBezTo>
                    <a:cubicBezTo>
                      <a:pt x="173438" y="381300"/>
                      <a:pt x="182471" y="381300"/>
                      <a:pt x="188794" y="375881"/>
                    </a:cubicBezTo>
                    <a:cubicBezTo>
                      <a:pt x="194214" y="370461"/>
                      <a:pt x="194214" y="361428"/>
                      <a:pt x="188794" y="356008"/>
                    </a:cubicBezTo>
                    <a:cubicBezTo>
                      <a:pt x="188794" y="356008"/>
                      <a:pt x="171631" y="338845"/>
                      <a:pt x="150855" y="315359"/>
                    </a:cubicBezTo>
                    <a:lnTo>
                      <a:pt x="115625" y="281032"/>
                    </a:lnTo>
                    <a:cubicBezTo>
                      <a:pt x="106592" y="271999"/>
                      <a:pt x="106592" y="258449"/>
                      <a:pt x="115625" y="249416"/>
                    </a:cubicBezTo>
                    <a:cubicBezTo>
                      <a:pt x="124658" y="240382"/>
                      <a:pt x="136401" y="240382"/>
                      <a:pt x="144531" y="246706"/>
                    </a:cubicBezTo>
                    <a:lnTo>
                      <a:pt x="196924" y="281032"/>
                    </a:lnTo>
                    <a:cubicBezTo>
                      <a:pt x="237573" y="309939"/>
                      <a:pt x="266480" y="349684"/>
                      <a:pt x="278223" y="398464"/>
                    </a:cubicBezTo>
                    <a:lnTo>
                      <a:pt x="301710" y="513186"/>
                    </a:lnTo>
                    <a:cubicBezTo>
                      <a:pt x="304419" y="518606"/>
                      <a:pt x="310743" y="524929"/>
                      <a:pt x="316163" y="524929"/>
                    </a:cubicBezTo>
                    <a:lnTo>
                      <a:pt x="318872" y="524929"/>
                    </a:lnTo>
                    <a:cubicBezTo>
                      <a:pt x="328809" y="521315"/>
                      <a:pt x="334229" y="512282"/>
                      <a:pt x="331519" y="506862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3" name="Freeform 22">
                <a:extLst>
                  <a:ext uri="{FF2B5EF4-FFF2-40B4-BE49-F238E27FC236}">
                    <a16:creationId xmlns:a16="http://schemas.microsoft.com/office/drawing/2014/main" id="{BC596D5D-F9D6-75A8-3DBF-AB2EBC8CF5CD}"/>
                  </a:ext>
                </a:extLst>
              </p:cNvPr>
              <p:cNvSpPr/>
              <p:nvPr/>
            </p:nvSpPr>
            <p:spPr>
              <a:xfrm>
                <a:off x="7272067" y="6011466"/>
                <a:ext cx="31338" cy="31602"/>
              </a:xfrm>
              <a:custGeom>
                <a:avLst/>
                <a:gdLst>
                  <a:gd name="connsiteX0" fmla="*/ 27988 w 31338"/>
                  <a:gd name="connsiteY0" fmla="*/ 6309 h 31602"/>
                  <a:gd name="connsiteX1" fmla="*/ 27988 w 31338"/>
                  <a:gd name="connsiteY1" fmla="*/ 6309 h 31602"/>
                  <a:gd name="connsiteX2" fmla="*/ 6309 w 31338"/>
                  <a:gd name="connsiteY2" fmla="*/ 3599 h 31602"/>
                  <a:gd name="connsiteX3" fmla="*/ 3599 w 31338"/>
                  <a:gd name="connsiteY3" fmla="*/ 25279 h 31602"/>
                  <a:gd name="connsiteX4" fmla="*/ 16245 w 31338"/>
                  <a:gd name="connsiteY4" fmla="*/ 31602 h 31602"/>
                  <a:gd name="connsiteX5" fmla="*/ 25278 w 31338"/>
                  <a:gd name="connsiteY5" fmla="*/ 28892 h 31602"/>
                  <a:gd name="connsiteX6" fmla="*/ 27988 w 31338"/>
                  <a:gd name="connsiteY6" fmla="*/ 6309 h 316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1338" h="31602">
                    <a:moveTo>
                      <a:pt x="27988" y="6309"/>
                    </a:moveTo>
                    <a:lnTo>
                      <a:pt x="27988" y="6309"/>
                    </a:lnTo>
                    <a:cubicBezTo>
                      <a:pt x="21666" y="-14"/>
                      <a:pt x="12632" y="-2725"/>
                      <a:pt x="6309" y="3599"/>
                    </a:cubicBezTo>
                    <a:cubicBezTo>
                      <a:pt x="-14" y="9922"/>
                      <a:pt x="-2724" y="18955"/>
                      <a:pt x="3599" y="25279"/>
                    </a:cubicBezTo>
                    <a:cubicBezTo>
                      <a:pt x="6309" y="27989"/>
                      <a:pt x="12632" y="31602"/>
                      <a:pt x="16245" y="31602"/>
                    </a:cubicBezTo>
                    <a:cubicBezTo>
                      <a:pt x="18955" y="31602"/>
                      <a:pt x="22569" y="31602"/>
                      <a:pt x="25278" y="28892"/>
                    </a:cubicBezTo>
                    <a:cubicBezTo>
                      <a:pt x="30699" y="22569"/>
                      <a:pt x="34312" y="12633"/>
                      <a:pt x="27988" y="6309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4" name="Freeform 23">
                <a:extLst>
                  <a:ext uri="{FF2B5EF4-FFF2-40B4-BE49-F238E27FC236}">
                    <a16:creationId xmlns:a16="http://schemas.microsoft.com/office/drawing/2014/main" id="{1D9F29E4-87BD-75C5-C4DA-E02E79699C1B}"/>
                  </a:ext>
                </a:extLst>
              </p:cNvPr>
              <p:cNvSpPr/>
              <p:nvPr/>
            </p:nvSpPr>
            <p:spPr>
              <a:xfrm>
                <a:off x="7610098" y="5598136"/>
                <a:ext cx="326177" cy="521713"/>
              </a:xfrm>
              <a:custGeom>
                <a:avLst/>
                <a:gdLst>
                  <a:gd name="connsiteX0" fmla="*/ 308732 w 326177"/>
                  <a:gd name="connsiteY0" fmla="*/ 9531 h 521713"/>
                  <a:gd name="connsiteX1" fmla="*/ 268987 w 326177"/>
                  <a:gd name="connsiteY1" fmla="*/ 1401 h 521713"/>
                  <a:gd name="connsiteX2" fmla="*/ 231950 w 326177"/>
                  <a:gd name="connsiteY2" fmla="*/ 50180 h 521713"/>
                  <a:gd name="connsiteX3" fmla="*/ 231950 w 326177"/>
                  <a:gd name="connsiteY3" fmla="*/ 227231 h 521713"/>
                  <a:gd name="connsiteX4" fmla="*/ 166008 w 326177"/>
                  <a:gd name="connsiteY4" fmla="*/ 221811 h 521713"/>
                  <a:gd name="connsiteX5" fmla="*/ 114518 w 326177"/>
                  <a:gd name="connsiteY5" fmla="*/ 256137 h 521713"/>
                  <a:gd name="connsiteX6" fmla="*/ 23283 w 326177"/>
                  <a:gd name="connsiteY6" fmla="*/ 390732 h 521713"/>
                  <a:gd name="connsiteX7" fmla="*/ 700 w 326177"/>
                  <a:gd name="connsiteY7" fmla="*/ 504550 h 521713"/>
                  <a:gd name="connsiteX8" fmla="*/ 12443 w 326177"/>
                  <a:gd name="connsiteY8" fmla="*/ 521714 h 521713"/>
                  <a:gd name="connsiteX9" fmla="*/ 15153 w 326177"/>
                  <a:gd name="connsiteY9" fmla="*/ 521714 h 521713"/>
                  <a:gd name="connsiteX10" fmla="*/ 29606 w 326177"/>
                  <a:gd name="connsiteY10" fmla="*/ 509970 h 521713"/>
                  <a:gd name="connsiteX11" fmla="*/ 52189 w 326177"/>
                  <a:gd name="connsiteY11" fmla="*/ 396152 h 521713"/>
                  <a:gd name="connsiteX12" fmla="*/ 131682 w 326177"/>
                  <a:gd name="connsiteY12" fmla="*/ 278720 h 521713"/>
                  <a:gd name="connsiteX13" fmla="*/ 183171 w 326177"/>
                  <a:gd name="connsiteY13" fmla="*/ 244394 h 521713"/>
                  <a:gd name="connsiteX14" fmla="*/ 212077 w 326177"/>
                  <a:gd name="connsiteY14" fmla="*/ 247104 h 521713"/>
                  <a:gd name="connsiteX15" fmla="*/ 212077 w 326177"/>
                  <a:gd name="connsiteY15" fmla="*/ 278720 h 521713"/>
                  <a:gd name="connsiteX16" fmla="*/ 140715 w 326177"/>
                  <a:gd name="connsiteY16" fmla="*/ 352793 h 521713"/>
                  <a:gd name="connsiteX17" fmla="*/ 140715 w 326177"/>
                  <a:gd name="connsiteY17" fmla="*/ 372666 h 521713"/>
                  <a:gd name="connsiteX18" fmla="*/ 160588 w 326177"/>
                  <a:gd name="connsiteY18" fmla="*/ 372666 h 521713"/>
                  <a:gd name="connsiteX19" fmla="*/ 229240 w 326177"/>
                  <a:gd name="connsiteY19" fmla="*/ 298594 h 521713"/>
                  <a:gd name="connsiteX20" fmla="*/ 231950 w 326177"/>
                  <a:gd name="connsiteY20" fmla="*/ 295883 h 521713"/>
                  <a:gd name="connsiteX21" fmla="*/ 257243 w 326177"/>
                  <a:gd name="connsiteY21" fmla="*/ 227231 h 521713"/>
                  <a:gd name="connsiteX22" fmla="*/ 257243 w 326177"/>
                  <a:gd name="connsiteY22" fmla="*/ 47470 h 521713"/>
                  <a:gd name="connsiteX23" fmla="*/ 271696 w 326177"/>
                  <a:gd name="connsiteY23" fmla="*/ 27597 h 521713"/>
                  <a:gd name="connsiteX24" fmla="*/ 288860 w 326177"/>
                  <a:gd name="connsiteY24" fmla="*/ 30307 h 521713"/>
                  <a:gd name="connsiteX25" fmla="*/ 296989 w 326177"/>
                  <a:gd name="connsiteY25" fmla="*/ 44759 h 521713"/>
                  <a:gd name="connsiteX26" fmla="*/ 296989 w 326177"/>
                  <a:gd name="connsiteY26" fmla="*/ 270590 h 521713"/>
                  <a:gd name="connsiteX27" fmla="*/ 277116 w 326177"/>
                  <a:gd name="connsiteY27" fmla="*/ 336533 h 521713"/>
                  <a:gd name="connsiteX28" fmla="*/ 166008 w 326177"/>
                  <a:gd name="connsiteY28" fmla="*/ 491001 h 521713"/>
                  <a:gd name="connsiteX29" fmla="*/ 168718 w 326177"/>
                  <a:gd name="connsiteY29" fmla="*/ 510874 h 521713"/>
                  <a:gd name="connsiteX30" fmla="*/ 176848 w 326177"/>
                  <a:gd name="connsiteY30" fmla="*/ 513584 h 521713"/>
                  <a:gd name="connsiteX31" fmla="*/ 188591 w 326177"/>
                  <a:gd name="connsiteY31" fmla="*/ 508164 h 521713"/>
                  <a:gd name="connsiteX32" fmla="*/ 299699 w 326177"/>
                  <a:gd name="connsiteY32" fmla="*/ 353696 h 521713"/>
                  <a:gd name="connsiteX33" fmla="*/ 324993 w 326177"/>
                  <a:gd name="connsiteY33" fmla="*/ 270590 h 521713"/>
                  <a:gd name="connsiteX34" fmla="*/ 324993 w 326177"/>
                  <a:gd name="connsiteY34" fmla="*/ 44759 h 521713"/>
                  <a:gd name="connsiteX35" fmla="*/ 308732 w 326177"/>
                  <a:gd name="connsiteY35" fmla="*/ 9531 h 521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</a:cxnLst>
                <a:rect l="l" t="t" r="r" b="b"/>
                <a:pathLst>
                  <a:path w="326177" h="521713">
                    <a:moveTo>
                      <a:pt x="308732" y="9531"/>
                    </a:moveTo>
                    <a:cubicBezTo>
                      <a:pt x="296989" y="1401"/>
                      <a:pt x="283439" y="-2213"/>
                      <a:pt x="268987" y="1401"/>
                    </a:cubicBezTo>
                    <a:cubicBezTo>
                      <a:pt x="246404" y="6820"/>
                      <a:pt x="231950" y="26693"/>
                      <a:pt x="231950" y="50180"/>
                    </a:cubicBezTo>
                    <a:lnTo>
                      <a:pt x="231950" y="227231"/>
                    </a:lnTo>
                    <a:cubicBezTo>
                      <a:pt x="214787" y="210068"/>
                      <a:pt x="186784" y="207357"/>
                      <a:pt x="166008" y="221811"/>
                    </a:cubicBezTo>
                    <a:lnTo>
                      <a:pt x="114518" y="256137"/>
                    </a:lnTo>
                    <a:cubicBezTo>
                      <a:pt x="69352" y="287753"/>
                      <a:pt x="35026" y="335630"/>
                      <a:pt x="23283" y="390732"/>
                    </a:cubicBezTo>
                    <a:lnTo>
                      <a:pt x="700" y="504550"/>
                    </a:lnTo>
                    <a:cubicBezTo>
                      <a:pt x="-2010" y="512680"/>
                      <a:pt x="3410" y="519003"/>
                      <a:pt x="12443" y="521714"/>
                    </a:cubicBezTo>
                    <a:lnTo>
                      <a:pt x="15153" y="521714"/>
                    </a:lnTo>
                    <a:cubicBezTo>
                      <a:pt x="20573" y="521714"/>
                      <a:pt x="26897" y="516294"/>
                      <a:pt x="29606" y="509970"/>
                    </a:cubicBezTo>
                    <a:lnTo>
                      <a:pt x="52189" y="396152"/>
                    </a:lnTo>
                    <a:cubicBezTo>
                      <a:pt x="63932" y="347372"/>
                      <a:pt x="89225" y="307627"/>
                      <a:pt x="131682" y="278720"/>
                    </a:cubicBezTo>
                    <a:lnTo>
                      <a:pt x="183171" y="244394"/>
                    </a:lnTo>
                    <a:cubicBezTo>
                      <a:pt x="191301" y="238974"/>
                      <a:pt x="205754" y="238974"/>
                      <a:pt x="212077" y="247104"/>
                    </a:cubicBezTo>
                    <a:cubicBezTo>
                      <a:pt x="220207" y="255234"/>
                      <a:pt x="220207" y="269687"/>
                      <a:pt x="212077" y="278720"/>
                    </a:cubicBezTo>
                    <a:lnTo>
                      <a:pt x="140715" y="352793"/>
                    </a:lnTo>
                    <a:cubicBezTo>
                      <a:pt x="135295" y="358213"/>
                      <a:pt x="135295" y="367246"/>
                      <a:pt x="140715" y="372666"/>
                    </a:cubicBezTo>
                    <a:cubicBezTo>
                      <a:pt x="146135" y="378085"/>
                      <a:pt x="155168" y="378085"/>
                      <a:pt x="160588" y="372666"/>
                    </a:cubicBezTo>
                    <a:cubicBezTo>
                      <a:pt x="160588" y="372666"/>
                      <a:pt x="220207" y="309433"/>
                      <a:pt x="229240" y="298594"/>
                    </a:cubicBezTo>
                    <a:lnTo>
                      <a:pt x="231950" y="295883"/>
                    </a:lnTo>
                    <a:cubicBezTo>
                      <a:pt x="249113" y="276011"/>
                      <a:pt x="257243" y="253428"/>
                      <a:pt x="257243" y="227231"/>
                    </a:cubicBezTo>
                    <a:lnTo>
                      <a:pt x="257243" y="47470"/>
                    </a:lnTo>
                    <a:cubicBezTo>
                      <a:pt x="257243" y="39340"/>
                      <a:pt x="262663" y="30307"/>
                      <a:pt x="271696" y="27597"/>
                    </a:cubicBezTo>
                    <a:cubicBezTo>
                      <a:pt x="277116" y="27597"/>
                      <a:pt x="283439" y="27597"/>
                      <a:pt x="288860" y="30307"/>
                    </a:cubicBezTo>
                    <a:cubicBezTo>
                      <a:pt x="294279" y="33017"/>
                      <a:pt x="296989" y="38437"/>
                      <a:pt x="296989" y="44759"/>
                    </a:cubicBezTo>
                    <a:lnTo>
                      <a:pt x="296989" y="270590"/>
                    </a:lnTo>
                    <a:cubicBezTo>
                      <a:pt x="296989" y="293173"/>
                      <a:pt x="288860" y="316660"/>
                      <a:pt x="277116" y="336533"/>
                    </a:cubicBezTo>
                    <a:lnTo>
                      <a:pt x="166008" y="491001"/>
                    </a:lnTo>
                    <a:cubicBezTo>
                      <a:pt x="160588" y="496420"/>
                      <a:pt x="163298" y="505453"/>
                      <a:pt x="168718" y="510874"/>
                    </a:cubicBezTo>
                    <a:cubicBezTo>
                      <a:pt x="171428" y="513584"/>
                      <a:pt x="174138" y="513584"/>
                      <a:pt x="176848" y="513584"/>
                    </a:cubicBezTo>
                    <a:cubicBezTo>
                      <a:pt x="182267" y="513584"/>
                      <a:pt x="184978" y="510874"/>
                      <a:pt x="188591" y="508164"/>
                    </a:cubicBezTo>
                    <a:lnTo>
                      <a:pt x="299699" y="353696"/>
                    </a:lnTo>
                    <a:cubicBezTo>
                      <a:pt x="316862" y="331113"/>
                      <a:pt x="324993" y="302206"/>
                      <a:pt x="324993" y="270590"/>
                    </a:cubicBezTo>
                    <a:lnTo>
                      <a:pt x="324993" y="44759"/>
                    </a:lnTo>
                    <a:cubicBezTo>
                      <a:pt x="329509" y="32114"/>
                      <a:pt x="320476" y="17660"/>
                      <a:pt x="308732" y="9531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5" name="Freeform 24">
                <a:extLst>
                  <a:ext uri="{FF2B5EF4-FFF2-40B4-BE49-F238E27FC236}">
                    <a16:creationId xmlns:a16="http://schemas.microsoft.com/office/drawing/2014/main" id="{50748762-9940-7398-543D-6CF601ADC6A2}"/>
                  </a:ext>
                </a:extLst>
              </p:cNvPr>
              <p:cNvSpPr/>
              <p:nvPr/>
            </p:nvSpPr>
            <p:spPr>
              <a:xfrm>
                <a:off x="7328058" y="5441456"/>
                <a:ext cx="477856" cy="383008"/>
              </a:xfrm>
              <a:custGeom>
                <a:avLst/>
                <a:gdLst>
                  <a:gd name="connsiteX0" fmla="*/ 448047 w 477856"/>
                  <a:gd name="connsiteY0" fmla="*/ 284546 h 383008"/>
                  <a:gd name="connsiteX1" fmla="*/ 387525 w 477856"/>
                  <a:gd name="connsiteY1" fmla="*/ 284546 h 383008"/>
                  <a:gd name="connsiteX2" fmla="*/ 324292 w 477856"/>
                  <a:gd name="connsiteY2" fmla="*/ 233056 h 383008"/>
                  <a:gd name="connsiteX3" fmla="*/ 315259 w 477856"/>
                  <a:gd name="connsiteY3" fmla="*/ 230347 h 383008"/>
                  <a:gd name="connsiteX4" fmla="*/ 337842 w 477856"/>
                  <a:gd name="connsiteY4" fmla="*/ 224927 h 383008"/>
                  <a:gd name="connsiteX5" fmla="*/ 343262 w 477856"/>
                  <a:gd name="connsiteY5" fmla="*/ 222217 h 383008"/>
                  <a:gd name="connsiteX6" fmla="*/ 348682 w 477856"/>
                  <a:gd name="connsiteY6" fmla="*/ 210473 h 383008"/>
                  <a:gd name="connsiteX7" fmla="*/ 348682 w 477856"/>
                  <a:gd name="connsiteY7" fmla="*/ 205054 h 383008"/>
                  <a:gd name="connsiteX8" fmla="*/ 357715 w 477856"/>
                  <a:gd name="connsiteY8" fmla="*/ 205054 h 383008"/>
                  <a:gd name="connsiteX9" fmla="*/ 366748 w 477856"/>
                  <a:gd name="connsiteY9" fmla="*/ 205054 h 383008"/>
                  <a:gd name="connsiteX10" fmla="*/ 366748 w 477856"/>
                  <a:gd name="connsiteY10" fmla="*/ 210473 h 383008"/>
                  <a:gd name="connsiteX11" fmla="*/ 378491 w 477856"/>
                  <a:gd name="connsiteY11" fmla="*/ 224927 h 383008"/>
                  <a:gd name="connsiteX12" fmla="*/ 415528 w 477856"/>
                  <a:gd name="connsiteY12" fmla="*/ 233056 h 383008"/>
                  <a:gd name="connsiteX13" fmla="*/ 447144 w 477856"/>
                  <a:gd name="connsiteY13" fmla="*/ 270093 h 383008"/>
                  <a:gd name="connsiteX14" fmla="*/ 447144 w 477856"/>
                  <a:gd name="connsiteY14" fmla="*/ 284546 h 383008"/>
                  <a:gd name="connsiteX15" fmla="*/ 284546 w 477856"/>
                  <a:gd name="connsiteY15" fmla="*/ 207764 h 383008"/>
                  <a:gd name="connsiteX16" fmla="*/ 284546 w 477856"/>
                  <a:gd name="connsiteY16" fmla="*/ 207764 h 383008"/>
                  <a:gd name="connsiteX17" fmla="*/ 310742 w 477856"/>
                  <a:gd name="connsiteY17" fmla="*/ 182471 h 383008"/>
                  <a:gd name="connsiteX18" fmla="*/ 322486 w 477856"/>
                  <a:gd name="connsiteY18" fmla="*/ 194214 h 383008"/>
                  <a:gd name="connsiteX19" fmla="*/ 322486 w 477856"/>
                  <a:gd name="connsiteY19" fmla="*/ 199634 h 383008"/>
                  <a:gd name="connsiteX20" fmla="*/ 296289 w 477856"/>
                  <a:gd name="connsiteY20" fmla="*/ 205054 h 383008"/>
                  <a:gd name="connsiteX21" fmla="*/ 284546 w 477856"/>
                  <a:gd name="connsiteY21" fmla="*/ 207764 h 383008"/>
                  <a:gd name="connsiteX22" fmla="*/ 238477 w 477856"/>
                  <a:gd name="connsiteY22" fmla="*/ 193311 h 383008"/>
                  <a:gd name="connsiteX23" fmla="*/ 180664 w 477856"/>
                  <a:gd name="connsiteY23" fmla="*/ 136401 h 383008"/>
                  <a:gd name="connsiteX24" fmla="*/ 180664 w 477856"/>
                  <a:gd name="connsiteY24" fmla="*/ 121948 h 383008"/>
                  <a:gd name="connsiteX25" fmla="*/ 200537 w 477856"/>
                  <a:gd name="connsiteY25" fmla="*/ 121948 h 383008"/>
                  <a:gd name="connsiteX26" fmla="*/ 263770 w 477856"/>
                  <a:gd name="connsiteY26" fmla="*/ 99365 h 383008"/>
                  <a:gd name="connsiteX27" fmla="*/ 295386 w 477856"/>
                  <a:gd name="connsiteY27" fmla="*/ 116529 h 383008"/>
                  <a:gd name="connsiteX28" fmla="*/ 295386 w 477856"/>
                  <a:gd name="connsiteY28" fmla="*/ 139112 h 383008"/>
                  <a:gd name="connsiteX29" fmla="*/ 238477 w 477856"/>
                  <a:gd name="connsiteY29" fmla="*/ 193311 h 383008"/>
                  <a:gd name="connsiteX30" fmla="*/ 255640 w 477856"/>
                  <a:gd name="connsiteY30" fmla="*/ 230347 h 383008"/>
                  <a:gd name="connsiteX31" fmla="*/ 238477 w 477856"/>
                  <a:gd name="connsiteY31" fmla="*/ 270093 h 383008"/>
                  <a:gd name="connsiteX32" fmla="*/ 221314 w 477856"/>
                  <a:gd name="connsiteY32" fmla="*/ 230347 h 383008"/>
                  <a:gd name="connsiteX33" fmla="*/ 221314 w 477856"/>
                  <a:gd name="connsiteY33" fmla="*/ 218603 h 383008"/>
                  <a:gd name="connsiteX34" fmla="*/ 238477 w 477856"/>
                  <a:gd name="connsiteY34" fmla="*/ 221314 h 383008"/>
                  <a:gd name="connsiteX35" fmla="*/ 255640 w 477856"/>
                  <a:gd name="connsiteY35" fmla="*/ 218603 h 383008"/>
                  <a:gd name="connsiteX36" fmla="*/ 255640 w 477856"/>
                  <a:gd name="connsiteY36" fmla="*/ 230347 h 383008"/>
                  <a:gd name="connsiteX37" fmla="*/ 193310 w 477856"/>
                  <a:gd name="connsiteY37" fmla="*/ 207764 h 383008"/>
                  <a:gd name="connsiteX38" fmla="*/ 181567 w 477856"/>
                  <a:gd name="connsiteY38" fmla="*/ 205054 h 383008"/>
                  <a:gd name="connsiteX39" fmla="*/ 155371 w 477856"/>
                  <a:gd name="connsiteY39" fmla="*/ 199634 h 383008"/>
                  <a:gd name="connsiteX40" fmla="*/ 155371 w 477856"/>
                  <a:gd name="connsiteY40" fmla="*/ 194214 h 383008"/>
                  <a:gd name="connsiteX41" fmla="*/ 167114 w 477856"/>
                  <a:gd name="connsiteY41" fmla="*/ 182471 h 383008"/>
                  <a:gd name="connsiteX42" fmla="*/ 193310 w 477856"/>
                  <a:gd name="connsiteY42" fmla="*/ 207764 h 383008"/>
                  <a:gd name="connsiteX43" fmla="*/ 149951 w 477856"/>
                  <a:gd name="connsiteY43" fmla="*/ 230347 h 383008"/>
                  <a:gd name="connsiteX44" fmla="*/ 86719 w 477856"/>
                  <a:gd name="connsiteY44" fmla="*/ 281836 h 383008"/>
                  <a:gd name="connsiteX45" fmla="*/ 26196 w 477856"/>
                  <a:gd name="connsiteY45" fmla="*/ 281836 h 383008"/>
                  <a:gd name="connsiteX46" fmla="*/ 26196 w 477856"/>
                  <a:gd name="connsiteY46" fmla="*/ 270093 h 383008"/>
                  <a:gd name="connsiteX47" fmla="*/ 57812 w 477856"/>
                  <a:gd name="connsiteY47" fmla="*/ 233056 h 383008"/>
                  <a:gd name="connsiteX48" fmla="*/ 94849 w 477856"/>
                  <a:gd name="connsiteY48" fmla="*/ 224927 h 383008"/>
                  <a:gd name="connsiteX49" fmla="*/ 106592 w 477856"/>
                  <a:gd name="connsiteY49" fmla="*/ 210473 h 383008"/>
                  <a:gd name="connsiteX50" fmla="*/ 106592 w 477856"/>
                  <a:gd name="connsiteY50" fmla="*/ 205054 h 383008"/>
                  <a:gd name="connsiteX51" fmla="*/ 115625 w 477856"/>
                  <a:gd name="connsiteY51" fmla="*/ 205054 h 383008"/>
                  <a:gd name="connsiteX52" fmla="*/ 124658 w 477856"/>
                  <a:gd name="connsiteY52" fmla="*/ 205054 h 383008"/>
                  <a:gd name="connsiteX53" fmla="*/ 124658 w 477856"/>
                  <a:gd name="connsiteY53" fmla="*/ 207764 h 383008"/>
                  <a:gd name="connsiteX54" fmla="*/ 130078 w 477856"/>
                  <a:gd name="connsiteY54" fmla="*/ 219506 h 383008"/>
                  <a:gd name="connsiteX55" fmla="*/ 135498 w 477856"/>
                  <a:gd name="connsiteY55" fmla="*/ 222217 h 383008"/>
                  <a:gd name="connsiteX56" fmla="*/ 158081 w 477856"/>
                  <a:gd name="connsiteY56" fmla="*/ 227637 h 383008"/>
                  <a:gd name="connsiteX57" fmla="*/ 149951 w 477856"/>
                  <a:gd name="connsiteY57" fmla="*/ 230347 h 383008"/>
                  <a:gd name="connsiteX58" fmla="*/ 81299 w 477856"/>
                  <a:gd name="connsiteY58" fmla="*/ 133691 h 383008"/>
                  <a:gd name="connsiteX59" fmla="*/ 101172 w 477856"/>
                  <a:gd name="connsiteY59" fmla="*/ 133691 h 383008"/>
                  <a:gd name="connsiteX60" fmla="*/ 152661 w 477856"/>
                  <a:gd name="connsiteY60" fmla="*/ 121948 h 383008"/>
                  <a:gd name="connsiteX61" fmla="*/ 152661 w 477856"/>
                  <a:gd name="connsiteY61" fmla="*/ 139112 h 383008"/>
                  <a:gd name="connsiteX62" fmla="*/ 115625 w 477856"/>
                  <a:gd name="connsiteY62" fmla="*/ 176148 h 383008"/>
                  <a:gd name="connsiteX63" fmla="*/ 78589 w 477856"/>
                  <a:gd name="connsiteY63" fmla="*/ 139112 h 383008"/>
                  <a:gd name="connsiteX64" fmla="*/ 78589 w 477856"/>
                  <a:gd name="connsiteY64" fmla="*/ 133691 h 383008"/>
                  <a:gd name="connsiteX65" fmla="*/ 81299 w 477856"/>
                  <a:gd name="connsiteY65" fmla="*/ 133691 h 383008"/>
                  <a:gd name="connsiteX66" fmla="*/ 115625 w 477856"/>
                  <a:gd name="connsiteY66" fmla="*/ 70458 h 383008"/>
                  <a:gd name="connsiteX67" fmla="*/ 149951 w 477856"/>
                  <a:gd name="connsiteY67" fmla="*/ 93041 h 383008"/>
                  <a:gd name="connsiteX68" fmla="*/ 101172 w 477856"/>
                  <a:gd name="connsiteY68" fmla="*/ 104785 h 383008"/>
                  <a:gd name="connsiteX69" fmla="*/ 81299 w 477856"/>
                  <a:gd name="connsiteY69" fmla="*/ 104785 h 383008"/>
                  <a:gd name="connsiteX70" fmla="*/ 115625 w 477856"/>
                  <a:gd name="connsiteY70" fmla="*/ 70458 h 383008"/>
                  <a:gd name="connsiteX71" fmla="*/ 181567 w 477856"/>
                  <a:gd name="connsiteY71" fmla="*/ 87622 h 383008"/>
                  <a:gd name="connsiteX72" fmla="*/ 181567 w 477856"/>
                  <a:gd name="connsiteY72" fmla="*/ 87622 h 383008"/>
                  <a:gd name="connsiteX73" fmla="*/ 239380 w 477856"/>
                  <a:gd name="connsiteY73" fmla="*/ 30713 h 383008"/>
                  <a:gd name="connsiteX74" fmla="*/ 293579 w 477856"/>
                  <a:gd name="connsiteY74" fmla="*/ 79492 h 383008"/>
                  <a:gd name="connsiteX75" fmla="*/ 267383 w 477856"/>
                  <a:gd name="connsiteY75" fmla="*/ 65039 h 383008"/>
                  <a:gd name="connsiteX76" fmla="*/ 247510 w 477856"/>
                  <a:gd name="connsiteY76" fmla="*/ 67749 h 383008"/>
                  <a:gd name="connsiteX77" fmla="*/ 198731 w 477856"/>
                  <a:gd name="connsiteY77" fmla="*/ 90332 h 383008"/>
                  <a:gd name="connsiteX78" fmla="*/ 181567 w 477856"/>
                  <a:gd name="connsiteY78" fmla="*/ 87622 h 383008"/>
                  <a:gd name="connsiteX79" fmla="*/ 325196 w 477856"/>
                  <a:gd name="connsiteY79" fmla="*/ 139112 h 383008"/>
                  <a:gd name="connsiteX80" fmla="*/ 325196 w 477856"/>
                  <a:gd name="connsiteY80" fmla="*/ 139112 h 383008"/>
                  <a:gd name="connsiteX81" fmla="*/ 325196 w 477856"/>
                  <a:gd name="connsiteY81" fmla="*/ 124658 h 383008"/>
                  <a:gd name="connsiteX82" fmla="*/ 376685 w 477856"/>
                  <a:gd name="connsiteY82" fmla="*/ 136401 h 383008"/>
                  <a:gd name="connsiteX83" fmla="*/ 396558 w 477856"/>
                  <a:gd name="connsiteY83" fmla="*/ 136401 h 383008"/>
                  <a:gd name="connsiteX84" fmla="*/ 396558 w 477856"/>
                  <a:gd name="connsiteY84" fmla="*/ 141821 h 383008"/>
                  <a:gd name="connsiteX85" fmla="*/ 359522 w 477856"/>
                  <a:gd name="connsiteY85" fmla="*/ 178857 h 383008"/>
                  <a:gd name="connsiteX86" fmla="*/ 325196 w 477856"/>
                  <a:gd name="connsiteY86" fmla="*/ 139112 h 383008"/>
                  <a:gd name="connsiteX87" fmla="*/ 359522 w 477856"/>
                  <a:gd name="connsiteY87" fmla="*/ 70458 h 383008"/>
                  <a:gd name="connsiteX88" fmla="*/ 396558 w 477856"/>
                  <a:gd name="connsiteY88" fmla="*/ 104785 h 383008"/>
                  <a:gd name="connsiteX89" fmla="*/ 376685 w 477856"/>
                  <a:gd name="connsiteY89" fmla="*/ 104785 h 383008"/>
                  <a:gd name="connsiteX90" fmla="*/ 327906 w 477856"/>
                  <a:gd name="connsiteY90" fmla="*/ 93041 h 383008"/>
                  <a:gd name="connsiteX91" fmla="*/ 359522 w 477856"/>
                  <a:gd name="connsiteY91" fmla="*/ 70458 h 383008"/>
                  <a:gd name="connsiteX92" fmla="*/ 425464 w 477856"/>
                  <a:gd name="connsiteY92" fmla="*/ 205054 h 383008"/>
                  <a:gd name="connsiteX93" fmla="*/ 399268 w 477856"/>
                  <a:gd name="connsiteY93" fmla="*/ 199634 h 383008"/>
                  <a:gd name="connsiteX94" fmla="*/ 399268 w 477856"/>
                  <a:gd name="connsiteY94" fmla="*/ 194214 h 383008"/>
                  <a:gd name="connsiteX95" fmla="*/ 428174 w 477856"/>
                  <a:gd name="connsiteY95" fmla="*/ 140015 h 383008"/>
                  <a:gd name="connsiteX96" fmla="*/ 428174 w 477856"/>
                  <a:gd name="connsiteY96" fmla="*/ 105688 h 383008"/>
                  <a:gd name="connsiteX97" fmla="*/ 362232 w 477856"/>
                  <a:gd name="connsiteY97" fmla="*/ 39746 h 383008"/>
                  <a:gd name="connsiteX98" fmla="*/ 318872 w 477856"/>
                  <a:gd name="connsiteY98" fmla="*/ 54199 h 383008"/>
                  <a:gd name="connsiteX99" fmla="*/ 238477 w 477856"/>
                  <a:gd name="connsiteY99" fmla="*/ 0 h 383008"/>
                  <a:gd name="connsiteX100" fmla="*/ 158081 w 477856"/>
                  <a:gd name="connsiteY100" fmla="*/ 54199 h 383008"/>
                  <a:gd name="connsiteX101" fmla="*/ 114722 w 477856"/>
                  <a:gd name="connsiteY101" fmla="*/ 37036 h 383008"/>
                  <a:gd name="connsiteX102" fmla="*/ 48779 w 477856"/>
                  <a:gd name="connsiteY102" fmla="*/ 102979 h 383008"/>
                  <a:gd name="connsiteX103" fmla="*/ 48779 w 477856"/>
                  <a:gd name="connsiteY103" fmla="*/ 105688 h 383008"/>
                  <a:gd name="connsiteX104" fmla="*/ 48779 w 477856"/>
                  <a:gd name="connsiteY104" fmla="*/ 137304 h 383008"/>
                  <a:gd name="connsiteX105" fmla="*/ 77685 w 477856"/>
                  <a:gd name="connsiteY105" fmla="*/ 191504 h 383008"/>
                  <a:gd name="connsiteX106" fmla="*/ 77685 w 477856"/>
                  <a:gd name="connsiteY106" fmla="*/ 196923 h 383008"/>
                  <a:gd name="connsiteX107" fmla="*/ 51489 w 477856"/>
                  <a:gd name="connsiteY107" fmla="*/ 202344 h 383008"/>
                  <a:gd name="connsiteX108" fmla="*/ 0 w 477856"/>
                  <a:gd name="connsiteY108" fmla="*/ 268286 h 383008"/>
                  <a:gd name="connsiteX109" fmla="*/ 0 w 477856"/>
                  <a:gd name="connsiteY109" fmla="*/ 297193 h 383008"/>
                  <a:gd name="connsiteX110" fmla="*/ 14453 w 477856"/>
                  <a:gd name="connsiteY110" fmla="*/ 311646 h 383008"/>
                  <a:gd name="connsiteX111" fmla="*/ 80395 w 477856"/>
                  <a:gd name="connsiteY111" fmla="*/ 311646 h 383008"/>
                  <a:gd name="connsiteX112" fmla="*/ 80395 w 477856"/>
                  <a:gd name="connsiteY112" fmla="*/ 317066 h 383008"/>
                  <a:gd name="connsiteX113" fmla="*/ 80395 w 477856"/>
                  <a:gd name="connsiteY113" fmla="*/ 368555 h 383008"/>
                  <a:gd name="connsiteX114" fmla="*/ 94849 w 477856"/>
                  <a:gd name="connsiteY114" fmla="*/ 383009 h 383008"/>
                  <a:gd name="connsiteX115" fmla="*/ 184277 w 477856"/>
                  <a:gd name="connsiteY115" fmla="*/ 383009 h 383008"/>
                  <a:gd name="connsiteX116" fmla="*/ 198731 w 477856"/>
                  <a:gd name="connsiteY116" fmla="*/ 368555 h 383008"/>
                  <a:gd name="connsiteX117" fmla="*/ 184277 w 477856"/>
                  <a:gd name="connsiteY117" fmla="*/ 354102 h 383008"/>
                  <a:gd name="connsiteX118" fmla="*/ 169824 w 477856"/>
                  <a:gd name="connsiteY118" fmla="*/ 354102 h 383008"/>
                  <a:gd name="connsiteX119" fmla="*/ 169824 w 477856"/>
                  <a:gd name="connsiteY119" fmla="*/ 322485 h 383008"/>
                  <a:gd name="connsiteX120" fmla="*/ 155371 w 477856"/>
                  <a:gd name="connsiteY120" fmla="*/ 308032 h 383008"/>
                  <a:gd name="connsiteX121" fmla="*/ 140918 w 477856"/>
                  <a:gd name="connsiteY121" fmla="*/ 322485 h 383008"/>
                  <a:gd name="connsiteX122" fmla="*/ 140918 w 477856"/>
                  <a:gd name="connsiteY122" fmla="*/ 354102 h 383008"/>
                  <a:gd name="connsiteX123" fmla="*/ 112012 w 477856"/>
                  <a:gd name="connsiteY123" fmla="*/ 354102 h 383008"/>
                  <a:gd name="connsiteX124" fmla="*/ 112012 w 477856"/>
                  <a:gd name="connsiteY124" fmla="*/ 317066 h 383008"/>
                  <a:gd name="connsiteX125" fmla="*/ 158081 w 477856"/>
                  <a:gd name="connsiteY125" fmla="*/ 257447 h 383008"/>
                  <a:gd name="connsiteX126" fmla="*/ 197827 w 477856"/>
                  <a:gd name="connsiteY126" fmla="*/ 249317 h 383008"/>
                  <a:gd name="connsiteX127" fmla="*/ 224024 w 477856"/>
                  <a:gd name="connsiteY127" fmla="*/ 308936 h 383008"/>
                  <a:gd name="connsiteX128" fmla="*/ 238477 w 477856"/>
                  <a:gd name="connsiteY128" fmla="*/ 317066 h 383008"/>
                  <a:gd name="connsiteX129" fmla="*/ 252930 w 477856"/>
                  <a:gd name="connsiteY129" fmla="*/ 308936 h 383008"/>
                  <a:gd name="connsiteX130" fmla="*/ 279126 w 477856"/>
                  <a:gd name="connsiteY130" fmla="*/ 249317 h 383008"/>
                  <a:gd name="connsiteX131" fmla="*/ 319775 w 477856"/>
                  <a:gd name="connsiteY131" fmla="*/ 257447 h 383008"/>
                  <a:gd name="connsiteX132" fmla="*/ 365845 w 477856"/>
                  <a:gd name="connsiteY132" fmla="*/ 317066 h 383008"/>
                  <a:gd name="connsiteX133" fmla="*/ 365845 w 477856"/>
                  <a:gd name="connsiteY133" fmla="*/ 354102 h 383008"/>
                  <a:gd name="connsiteX134" fmla="*/ 336939 w 477856"/>
                  <a:gd name="connsiteY134" fmla="*/ 354102 h 383008"/>
                  <a:gd name="connsiteX135" fmla="*/ 336939 w 477856"/>
                  <a:gd name="connsiteY135" fmla="*/ 322485 h 383008"/>
                  <a:gd name="connsiteX136" fmla="*/ 322486 w 477856"/>
                  <a:gd name="connsiteY136" fmla="*/ 308032 h 383008"/>
                  <a:gd name="connsiteX137" fmla="*/ 308032 w 477856"/>
                  <a:gd name="connsiteY137" fmla="*/ 322485 h 383008"/>
                  <a:gd name="connsiteX138" fmla="*/ 308032 w 477856"/>
                  <a:gd name="connsiteY138" fmla="*/ 354102 h 383008"/>
                  <a:gd name="connsiteX139" fmla="*/ 290870 w 477856"/>
                  <a:gd name="connsiteY139" fmla="*/ 354102 h 383008"/>
                  <a:gd name="connsiteX140" fmla="*/ 276416 w 477856"/>
                  <a:gd name="connsiteY140" fmla="*/ 368555 h 383008"/>
                  <a:gd name="connsiteX141" fmla="*/ 290870 w 477856"/>
                  <a:gd name="connsiteY141" fmla="*/ 383009 h 383008"/>
                  <a:gd name="connsiteX142" fmla="*/ 380298 w 477856"/>
                  <a:gd name="connsiteY142" fmla="*/ 383009 h 383008"/>
                  <a:gd name="connsiteX143" fmla="*/ 394752 w 477856"/>
                  <a:gd name="connsiteY143" fmla="*/ 368555 h 383008"/>
                  <a:gd name="connsiteX144" fmla="*/ 394752 w 477856"/>
                  <a:gd name="connsiteY144" fmla="*/ 317066 h 383008"/>
                  <a:gd name="connsiteX145" fmla="*/ 394752 w 477856"/>
                  <a:gd name="connsiteY145" fmla="*/ 311646 h 383008"/>
                  <a:gd name="connsiteX146" fmla="*/ 463404 w 477856"/>
                  <a:gd name="connsiteY146" fmla="*/ 311646 h 383008"/>
                  <a:gd name="connsiteX147" fmla="*/ 477857 w 477856"/>
                  <a:gd name="connsiteY147" fmla="*/ 297193 h 383008"/>
                  <a:gd name="connsiteX148" fmla="*/ 477857 w 477856"/>
                  <a:gd name="connsiteY148" fmla="*/ 268286 h 383008"/>
                  <a:gd name="connsiteX149" fmla="*/ 425464 w 477856"/>
                  <a:gd name="connsiteY149" fmla="*/ 205054 h 38300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</a:cxnLst>
                <a:rect l="l" t="t" r="r" b="b"/>
                <a:pathLst>
                  <a:path w="477856" h="383008">
                    <a:moveTo>
                      <a:pt x="448047" y="284546"/>
                    </a:moveTo>
                    <a:lnTo>
                      <a:pt x="387525" y="284546"/>
                    </a:lnTo>
                    <a:cubicBezTo>
                      <a:pt x="375782" y="259253"/>
                      <a:pt x="353198" y="238477"/>
                      <a:pt x="324292" y="233056"/>
                    </a:cubicBezTo>
                    <a:lnTo>
                      <a:pt x="315259" y="230347"/>
                    </a:lnTo>
                    <a:lnTo>
                      <a:pt x="337842" y="224927"/>
                    </a:lnTo>
                    <a:cubicBezTo>
                      <a:pt x="340552" y="224927"/>
                      <a:pt x="340552" y="224927"/>
                      <a:pt x="343262" y="222217"/>
                    </a:cubicBezTo>
                    <a:cubicBezTo>
                      <a:pt x="348682" y="219506"/>
                      <a:pt x="348682" y="214087"/>
                      <a:pt x="348682" y="210473"/>
                    </a:cubicBezTo>
                    <a:lnTo>
                      <a:pt x="348682" y="205054"/>
                    </a:lnTo>
                    <a:cubicBezTo>
                      <a:pt x="351392" y="205054"/>
                      <a:pt x="354102" y="205054"/>
                      <a:pt x="357715" y="205054"/>
                    </a:cubicBezTo>
                    <a:cubicBezTo>
                      <a:pt x="361329" y="205054"/>
                      <a:pt x="363135" y="205054"/>
                      <a:pt x="366748" y="205054"/>
                    </a:cubicBezTo>
                    <a:lnTo>
                      <a:pt x="366748" y="210473"/>
                    </a:lnTo>
                    <a:cubicBezTo>
                      <a:pt x="366748" y="215894"/>
                      <a:pt x="372169" y="222217"/>
                      <a:pt x="378491" y="224927"/>
                    </a:cubicBezTo>
                    <a:lnTo>
                      <a:pt x="415528" y="233056"/>
                    </a:lnTo>
                    <a:cubicBezTo>
                      <a:pt x="432691" y="235767"/>
                      <a:pt x="447144" y="252930"/>
                      <a:pt x="447144" y="270093"/>
                    </a:cubicBezTo>
                    <a:lnTo>
                      <a:pt x="447144" y="284546"/>
                    </a:lnTo>
                    <a:close/>
                    <a:moveTo>
                      <a:pt x="284546" y="207764"/>
                    </a:moveTo>
                    <a:lnTo>
                      <a:pt x="284546" y="207764"/>
                    </a:lnTo>
                    <a:cubicBezTo>
                      <a:pt x="296289" y="199634"/>
                      <a:pt x="304419" y="190601"/>
                      <a:pt x="310742" y="182471"/>
                    </a:cubicBezTo>
                    <a:cubicBezTo>
                      <a:pt x="313453" y="187890"/>
                      <a:pt x="319775" y="190601"/>
                      <a:pt x="322486" y="194214"/>
                    </a:cubicBezTo>
                    <a:lnTo>
                      <a:pt x="322486" y="199634"/>
                    </a:lnTo>
                    <a:lnTo>
                      <a:pt x="296289" y="205054"/>
                    </a:lnTo>
                    <a:cubicBezTo>
                      <a:pt x="293579" y="205054"/>
                      <a:pt x="287256" y="207764"/>
                      <a:pt x="284546" y="207764"/>
                    </a:cubicBezTo>
                    <a:close/>
                    <a:moveTo>
                      <a:pt x="238477" y="193311"/>
                    </a:moveTo>
                    <a:cubicBezTo>
                      <a:pt x="206860" y="193311"/>
                      <a:pt x="180664" y="168018"/>
                      <a:pt x="180664" y="136401"/>
                    </a:cubicBezTo>
                    <a:lnTo>
                      <a:pt x="180664" y="121948"/>
                    </a:lnTo>
                    <a:lnTo>
                      <a:pt x="200537" y="121948"/>
                    </a:lnTo>
                    <a:cubicBezTo>
                      <a:pt x="223121" y="121948"/>
                      <a:pt x="246607" y="113818"/>
                      <a:pt x="263770" y="99365"/>
                    </a:cubicBezTo>
                    <a:lnTo>
                      <a:pt x="295386" y="116529"/>
                    </a:lnTo>
                    <a:lnTo>
                      <a:pt x="295386" y="139112"/>
                    </a:lnTo>
                    <a:cubicBezTo>
                      <a:pt x="293579" y="168018"/>
                      <a:pt x="270093" y="193311"/>
                      <a:pt x="238477" y="193311"/>
                    </a:cubicBezTo>
                    <a:close/>
                    <a:moveTo>
                      <a:pt x="255640" y="230347"/>
                    </a:moveTo>
                    <a:lnTo>
                      <a:pt x="238477" y="270093"/>
                    </a:lnTo>
                    <a:lnTo>
                      <a:pt x="221314" y="230347"/>
                    </a:lnTo>
                    <a:lnTo>
                      <a:pt x="221314" y="218603"/>
                    </a:lnTo>
                    <a:cubicBezTo>
                      <a:pt x="226733" y="218603"/>
                      <a:pt x="233057" y="221314"/>
                      <a:pt x="238477" y="221314"/>
                    </a:cubicBezTo>
                    <a:cubicBezTo>
                      <a:pt x="243897" y="221314"/>
                      <a:pt x="250220" y="221314"/>
                      <a:pt x="255640" y="218603"/>
                    </a:cubicBezTo>
                    <a:lnTo>
                      <a:pt x="255640" y="230347"/>
                    </a:lnTo>
                    <a:close/>
                    <a:moveTo>
                      <a:pt x="193310" y="207764"/>
                    </a:moveTo>
                    <a:cubicBezTo>
                      <a:pt x="190601" y="205054"/>
                      <a:pt x="184277" y="205054"/>
                      <a:pt x="181567" y="205054"/>
                    </a:cubicBezTo>
                    <a:lnTo>
                      <a:pt x="155371" y="199634"/>
                    </a:lnTo>
                    <a:lnTo>
                      <a:pt x="155371" y="194214"/>
                    </a:lnTo>
                    <a:cubicBezTo>
                      <a:pt x="160791" y="191504"/>
                      <a:pt x="164405" y="186084"/>
                      <a:pt x="167114" y="182471"/>
                    </a:cubicBezTo>
                    <a:cubicBezTo>
                      <a:pt x="172534" y="193311"/>
                      <a:pt x="181567" y="202344"/>
                      <a:pt x="193310" y="207764"/>
                    </a:cubicBezTo>
                    <a:close/>
                    <a:moveTo>
                      <a:pt x="149951" y="230347"/>
                    </a:moveTo>
                    <a:cubicBezTo>
                      <a:pt x="121045" y="235767"/>
                      <a:pt x="98462" y="255639"/>
                      <a:pt x="86719" y="281836"/>
                    </a:cubicBezTo>
                    <a:lnTo>
                      <a:pt x="26196" y="281836"/>
                    </a:lnTo>
                    <a:lnTo>
                      <a:pt x="26196" y="270093"/>
                    </a:lnTo>
                    <a:cubicBezTo>
                      <a:pt x="26196" y="252930"/>
                      <a:pt x="37940" y="235767"/>
                      <a:pt x="57812" y="233056"/>
                    </a:cubicBezTo>
                    <a:lnTo>
                      <a:pt x="94849" y="224927"/>
                    </a:lnTo>
                    <a:cubicBezTo>
                      <a:pt x="100268" y="222217"/>
                      <a:pt x="106592" y="216797"/>
                      <a:pt x="106592" y="210473"/>
                    </a:cubicBezTo>
                    <a:lnTo>
                      <a:pt x="106592" y="205054"/>
                    </a:lnTo>
                    <a:cubicBezTo>
                      <a:pt x="109302" y="205054"/>
                      <a:pt x="112012" y="205054"/>
                      <a:pt x="115625" y="205054"/>
                    </a:cubicBezTo>
                    <a:cubicBezTo>
                      <a:pt x="118335" y="205054"/>
                      <a:pt x="121045" y="205054"/>
                      <a:pt x="124658" y="205054"/>
                    </a:cubicBezTo>
                    <a:lnTo>
                      <a:pt x="124658" y="207764"/>
                    </a:lnTo>
                    <a:cubicBezTo>
                      <a:pt x="124658" y="213184"/>
                      <a:pt x="127368" y="215894"/>
                      <a:pt x="130078" y="219506"/>
                    </a:cubicBezTo>
                    <a:cubicBezTo>
                      <a:pt x="132788" y="219506"/>
                      <a:pt x="132788" y="222217"/>
                      <a:pt x="135498" y="222217"/>
                    </a:cubicBezTo>
                    <a:lnTo>
                      <a:pt x="158081" y="227637"/>
                    </a:lnTo>
                    <a:lnTo>
                      <a:pt x="149951" y="230347"/>
                    </a:lnTo>
                    <a:close/>
                    <a:moveTo>
                      <a:pt x="81299" y="133691"/>
                    </a:moveTo>
                    <a:lnTo>
                      <a:pt x="101172" y="133691"/>
                    </a:lnTo>
                    <a:cubicBezTo>
                      <a:pt x="118335" y="133691"/>
                      <a:pt x="135498" y="130982"/>
                      <a:pt x="152661" y="121948"/>
                    </a:cubicBezTo>
                    <a:lnTo>
                      <a:pt x="152661" y="139112"/>
                    </a:lnTo>
                    <a:cubicBezTo>
                      <a:pt x="152661" y="158984"/>
                      <a:pt x="135498" y="176148"/>
                      <a:pt x="115625" y="176148"/>
                    </a:cubicBezTo>
                    <a:cubicBezTo>
                      <a:pt x="95752" y="176148"/>
                      <a:pt x="78589" y="158984"/>
                      <a:pt x="78589" y="139112"/>
                    </a:cubicBezTo>
                    <a:lnTo>
                      <a:pt x="78589" y="133691"/>
                    </a:lnTo>
                    <a:lnTo>
                      <a:pt x="81299" y="133691"/>
                    </a:lnTo>
                    <a:close/>
                    <a:moveTo>
                      <a:pt x="115625" y="70458"/>
                    </a:moveTo>
                    <a:cubicBezTo>
                      <a:pt x="130078" y="70458"/>
                      <a:pt x="144531" y="78589"/>
                      <a:pt x="149951" y="93041"/>
                    </a:cubicBezTo>
                    <a:cubicBezTo>
                      <a:pt x="135498" y="101172"/>
                      <a:pt x="118335" y="104785"/>
                      <a:pt x="101172" y="104785"/>
                    </a:cubicBezTo>
                    <a:lnTo>
                      <a:pt x="81299" y="104785"/>
                    </a:lnTo>
                    <a:cubicBezTo>
                      <a:pt x="81299" y="84912"/>
                      <a:pt x="98462" y="70458"/>
                      <a:pt x="115625" y="70458"/>
                    </a:cubicBezTo>
                    <a:close/>
                    <a:moveTo>
                      <a:pt x="181567" y="87622"/>
                    </a:moveTo>
                    <a:lnTo>
                      <a:pt x="181567" y="87622"/>
                    </a:lnTo>
                    <a:cubicBezTo>
                      <a:pt x="181567" y="56005"/>
                      <a:pt x="207764" y="30713"/>
                      <a:pt x="239380" y="30713"/>
                    </a:cubicBezTo>
                    <a:cubicBezTo>
                      <a:pt x="268287" y="30713"/>
                      <a:pt x="290870" y="50586"/>
                      <a:pt x="293579" y="79492"/>
                    </a:cubicBezTo>
                    <a:lnTo>
                      <a:pt x="267383" y="65039"/>
                    </a:lnTo>
                    <a:cubicBezTo>
                      <a:pt x="261963" y="62329"/>
                      <a:pt x="252930" y="62329"/>
                      <a:pt x="247510" y="67749"/>
                    </a:cubicBezTo>
                    <a:cubicBezTo>
                      <a:pt x="235767" y="82202"/>
                      <a:pt x="218604" y="90332"/>
                      <a:pt x="198731" y="90332"/>
                    </a:cubicBezTo>
                    <a:lnTo>
                      <a:pt x="181567" y="87622"/>
                    </a:lnTo>
                    <a:close/>
                    <a:moveTo>
                      <a:pt x="325196" y="139112"/>
                    </a:moveTo>
                    <a:cubicBezTo>
                      <a:pt x="325196" y="136401"/>
                      <a:pt x="325196" y="136401"/>
                      <a:pt x="325196" y="139112"/>
                    </a:cubicBezTo>
                    <a:lnTo>
                      <a:pt x="325196" y="124658"/>
                    </a:lnTo>
                    <a:cubicBezTo>
                      <a:pt x="342359" y="130079"/>
                      <a:pt x="359522" y="136401"/>
                      <a:pt x="376685" y="136401"/>
                    </a:cubicBezTo>
                    <a:lnTo>
                      <a:pt x="396558" y="136401"/>
                    </a:lnTo>
                    <a:lnTo>
                      <a:pt x="396558" y="141821"/>
                    </a:lnTo>
                    <a:cubicBezTo>
                      <a:pt x="396558" y="161695"/>
                      <a:pt x="379395" y="178857"/>
                      <a:pt x="359522" y="178857"/>
                    </a:cubicBezTo>
                    <a:cubicBezTo>
                      <a:pt x="339649" y="178857"/>
                      <a:pt x="325196" y="158984"/>
                      <a:pt x="325196" y="139112"/>
                    </a:cubicBezTo>
                    <a:close/>
                    <a:moveTo>
                      <a:pt x="359522" y="70458"/>
                    </a:moveTo>
                    <a:cubicBezTo>
                      <a:pt x="379395" y="70458"/>
                      <a:pt x="393848" y="84912"/>
                      <a:pt x="396558" y="104785"/>
                    </a:cubicBezTo>
                    <a:lnTo>
                      <a:pt x="376685" y="104785"/>
                    </a:lnTo>
                    <a:cubicBezTo>
                      <a:pt x="359522" y="104785"/>
                      <a:pt x="342359" y="102075"/>
                      <a:pt x="327906" y="93041"/>
                    </a:cubicBezTo>
                    <a:cubicBezTo>
                      <a:pt x="333325" y="79492"/>
                      <a:pt x="345069" y="70458"/>
                      <a:pt x="359522" y="70458"/>
                    </a:cubicBezTo>
                    <a:close/>
                    <a:moveTo>
                      <a:pt x="425464" y="205054"/>
                    </a:moveTo>
                    <a:lnTo>
                      <a:pt x="399268" y="199634"/>
                    </a:lnTo>
                    <a:lnTo>
                      <a:pt x="399268" y="194214"/>
                    </a:lnTo>
                    <a:cubicBezTo>
                      <a:pt x="416431" y="182471"/>
                      <a:pt x="428174" y="162598"/>
                      <a:pt x="428174" y="140015"/>
                    </a:cubicBezTo>
                    <a:lnTo>
                      <a:pt x="428174" y="105688"/>
                    </a:lnTo>
                    <a:cubicBezTo>
                      <a:pt x="428174" y="68652"/>
                      <a:pt x="399268" y="39746"/>
                      <a:pt x="362232" y="39746"/>
                    </a:cubicBezTo>
                    <a:cubicBezTo>
                      <a:pt x="345069" y="39746"/>
                      <a:pt x="330615" y="45166"/>
                      <a:pt x="318872" y="54199"/>
                    </a:cubicBezTo>
                    <a:cubicBezTo>
                      <a:pt x="307129" y="22583"/>
                      <a:pt x="275513" y="0"/>
                      <a:pt x="238477" y="0"/>
                    </a:cubicBezTo>
                    <a:cubicBezTo>
                      <a:pt x="204150" y="0"/>
                      <a:pt x="172534" y="22583"/>
                      <a:pt x="158081" y="54199"/>
                    </a:cubicBezTo>
                    <a:cubicBezTo>
                      <a:pt x="146338" y="46069"/>
                      <a:pt x="131885" y="37036"/>
                      <a:pt x="114722" y="37036"/>
                    </a:cubicBezTo>
                    <a:cubicBezTo>
                      <a:pt x="77685" y="37036"/>
                      <a:pt x="48779" y="65942"/>
                      <a:pt x="48779" y="102979"/>
                    </a:cubicBezTo>
                    <a:lnTo>
                      <a:pt x="48779" y="105688"/>
                    </a:lnTo>
                    <a:lnTo>
                      <a:pt x="48779" y="137304"/>
                    </a:lnTo>
                    <a:cubicBezTo>
                      <a:pt x="48779" y="159887"/>
                      <a:pt x="60523" y="179761"/>
                      <a:pt x="77685" y="191504"/>
                    </a:cubicBezTo>
                    <a:lnTo>
                      <a:pt x="77685" y="196923"/>
                    </a:lnTo>
                    <a:lnTo>
                      <a:pt x="51489" y="202344"/>
                    </a:lnTo>
                    <a:cubicBezTo>
                      <a:pt x="19873" y="210473"/>
                      <a:pt x="0" y="236670"/>
                      <a:pt x="0" y="268286"/>
                    </a:cubicBezTo>
                    <a:lnTo>
                      <a:pt x="0" y="297193"/>
                    </a:lnTo>
                    <a:cubicBezTo>
                      <a:pt x="0" y="305322"/>
                      <a:pt x="5420" y="311646"/>
                      <a:pt x="14453" y="311646"/>
                    </a:cubicBezTo>
                    <a:lnTo>
                      <a:pt x="80395" y="311646"/>
                    </a:lnTo>
                    <a:cubicBezTo>
                      <a:pt x="80395" y="314355"/>
                      <a:pt x="80395" y="314355"/>
                      <a:pt x="80395" y="317066"/>
                    </a:cubicBezTo>
                    <a:lnTo>
                      <a:pt x="80395" y="368555"/>
                    </a:lnTo>
                    <a:cubicBezTo>
                      <a:pt x="80395" y="376685"/>
                      <a:pt x="85816" y="383009"/>
                      <a:pt x="94849" y="383009"/>
                    </a:cubicBezTo>
                    <a:lnTo>
                      <a:pt x="184277" y="383009"/>
                    </a:lnTo>
                    <a:cubicBezTo>
                      <a:pt x="193310" y="383009"/>
                      <a:pt x="198731" y="377588"/>
                      <a:pt x="198731" y="368555"/>
                    </a:cubicBezTo>
                    <a:cubicBezTo>
                      <a:pt x="198731" y="360425"/>
                      <a:pt x="193310" y="354102"/>
                      <a:pt x="184277" y="354102"/>
                    </a:cubicBezTo>
                    <a:lnTo>
                      <a:pt x="169824" y="354102"/>
                    </a:lnTo>
                    <a:lnTo>
                      <a:pt x="169824" y="322485"/>
                    </a:lnTo>
                    <a:cubicBezTo>
                      <a:pt x="169824" y="314355"/>
                      <a:pt x="164405" y="308032"/>
                      <a:pt x="155371" y="308032"/>
                    </a:cubicBezTo>
                    <a:cubicBezTo>
                      <a:pt x="146338" y="308032"/>
                      <a:pt x="140918" y="313452"/>
                      <a:pt x="140918" y="322485"/>
                    </a:cubicBezTo>
                    <a:lnTo>
                      <a:pt x="140918" y="354102"/>
                    </a:lnTo>
                    <a:lnTo>
                      <a:pt x="112012" y="354102"/>
                    </a:lnTo>
                    <a:lnTo>
                      <a:pt x="112012" y="317066"/>
                    </a:lnTo>
                    <a:cubicBezTo>
                      <a:pt x="112012" y="288160"/>
                      <a:pt x="131885" y="265577"/>
                      <a:pt x="158081" y="257447"/>
                    </a:cubicBezTo>
                    <a:lnTo>
                      <a:pt x="197827" y="249317"/>
                    </a:lnTo>
                    <a:lnTo>
                      <a:pt x="224024" y="308936"/>
                    </a:lnTo>
                    <a:cubicBezTo>
                      <a:pt x="226733" y="314355"/>
                      <a:pt x="233057" y="317066"/>
                      <a:pt x="238477" y="317066"/>
                    </a:cubicBezTo>
                    <a:cubicBezTo>
                      <a:pt x="243897" y="317066"/>
                      <a:pt x="250220" y="314355"/>
                      <a:pt x="252930" y="308936"/>
                    </a:cubicBezTo>
                    <a:lnTo>
                      <a:pt x="279126" y="249317"/>
                    </a:lnTo>
                    <a:lnTo>
                      <a:pt x="319775" y="257447"/>
                    </a:lnTo>
                    <a:cubicBezTo>
                      <a:pt x="348682" y="262866"/>
                      <a:pt x="365845" y="289063"/>
                      <a:pt x="365845" y="317066"/>
                    </a:cubicBezTo>
                    <a:lnTo>
                      <a:pt x="365845" y="354102"/>
                    </a:lnTo>
                    <a:lnTo>
                      <a:pt x="336939" y="354102"/>
                    </a:lnTo>
                    <a:lnTo>
                      <a:pt x="336939" y="322485"/>
                    </a:lnTo>
                    <a:cubicBezTo>
                      <a:pt x="336939" y="314355"/>
                      <a:pt x="331519" y="308032"/>
                      <a:pt x="322486" y="308032"/>
                    </a:cubicBezTo>
                    <a:cubicBezTo>
                      <a:pt x="313453" y="308032"/>
                      <a:pt x="308032" y="313452"/>
                      <a:pt x="308032" y="322485"/>
                    </a:cubicBezTo>
                    <a:lnTo>
                      <a:pt x="308032" y="354102"/>
                    </a:lnTo>
                    <a:lnTo>
                      <a:pt x="290870" y="354102"/>
                    </a:lnTo>
                    <a:cubicBezTo>
                      <a:pt x="281836" y="354102"/>
                      <a:pt x="276416" y="359521"/>
                      <a:pt x="276416" y="368555"/>
                    </a:cubicBezTo>
                    <a:cubicBezTo>
                      <a:pt x="276416" y="376685"/>
                      <a:pt x="281836" y="383009"/>
                      <a:pt x="290870" y="383009"/>
                    </a:cubicBezTo>
                    <a:lnTo>
                      <a:pt x="380298" y="383009"/>
                    </a:lnTo>
                    <a:cubicBezTo>
                      <a:pt x="389331" y="383009"/>
                      <a:pt x="394752" y="377588"/>
                      <a:pt x="394752" y="368555"/>
                    </a:cubicBezTo>
                    <a:lnTo>
                      <a:pt x="394752" y="317066"/>
                    </a:lnTo>
                    <a:cubicBezTo>
                      <a:pt x="394752" y="314355"/>
                      <a:pt x="394752" y="314355"/>
                      <a:pt x="394752" y="311646"/>
                    </a:cubicBezTo>
                    <a:lnTo>
                      <a:pt x="463404" y="311646"/>
                    </a:lnTo>
                    <a:cubicBezTo>
                      <a:pt x="472437" y="311646"/>
                      <a:pt x="477857" y="306226"/>
                      <a:pt x="477857" y="297193"/>
                    </a:cubicBezTo>
                    <a:lnTo>
                      <a:pt x="477857" y="268286"/>
                    </a:lnTo>
                    <a:cubicBezTo>
                      <a:pt x="476954" y="239380"/>
                      <a:pt x="454371" y="213184"/>
                      <a:pt x="425464" y="205054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6" name="Freeform 25">
                <a:extLst>
                  <a:ext uri="{FF2B5EF4-FFF2-40B4-BE49-F238E27FC236}">
                    <a16:creationId xmlns:a16="http://schemas.microsoft.com/office/drawing/2014/main" id="{2C3F0EE8-6F85-EBA9-1702-EAA1FB973102}"/>
                  </a:ext>
                </a:extLst>
              </p:cNvPr>
              <p:cNvSpPr/>
              <p:nvPr/>
            </p:nvSpPr>
            <p:spPr>
              <a:xfrm>
                <a:off x="7549372" y="5799171"/>
                <a:ext cx="30028" cy="30713"/>
              </a:xfrm>
              <a:custGeom>
                <a:avLst/>
                <a:gdLst>
                  <a:gd name="connsiteX0" fmla="*/ 26196 w 30028"/>
                  <a:gd name="connsiteY0" fmla="*/ 2710 h 30713"/>
                  <a:gd name="connsiteX1" fmla="*/ 14453 w 30028"/>
                  <a:gd name="connsiteY1" fmla="*/ 0 h 30713"/>
                  <a:gd name="connsiteX2" fmla="*/ 2710 w 30028"/>
                  <a:gd name="connsiteY2" fmla="*/ 2710 h 30713"/>
                  <a:gd name="connsiteX3" fmla="*/ 0 w 30028"/>
                  <a:gd name="connsiteY3" fmla="*/ 15356 h 30713"/>
                  <a:gd name="connsiteX4" fmla="*/ 2710 w 30028"/>
                  <a:gd name="connsiteY4" fmla="*/ 28003 h 30713"/>
                  <a:gd name="connsiteX5" fmla="*/ 14453 w 30028"/>
                  <a:gd name="connsiteY5" fmla="*/ 30713 h 30713"/>
                  <a:gd name="connsiteX6" fmla="*/ 26196 w 30028"/>
                  <a:gd name="connsiteY6" fmla="*/ 28003 h 30713"/>
                  <a:gd name="connsiteX7" fmla="*/ 28906 w 30028"/>
                  <a:gd name="connsiteY7" fmla="*/ 15356 h 30713"/>
                  <a:gd name="connsiteX8" fmla="*/ 26196 w 30028"/>
                  <a:gd name="connsiteY8" fmla="*/ 2710 h 30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30028" h="30713">
                    <a:moveTo>
                      <a:pt x="26196" y="2710"/>
                    </a:moveTo>
                    <a:cubicBezTo>
                      <a:pt x="23486" y="0"/>
                      <a:pt x="19873" y="0"/>
                      <a:pt x="14453" y="0"/>
                    </a:cubicBezTo>
                    <a:cubicBezTo>
                      <a:pt x="11743" y="0"/>
                      <a:pt x="5420" y="2710"/>
                      <a:pt x="2710" y="2710"/>
                    </a:cubicBezTo>
                    <a:cubicBezTo>
                      <a:pt x="0" y="5420"/>
                      <a:pt x="0" y="9033"/>
                      <a:pt x="0" y="15356"/>
                    </a:cubicBezTo>
                    <a:cubicBezTo>
                      <a:pt x="0" y="18066"/>
                      <a:pt x="2710" y="24389"/>
                      <a:pt x="2710" y="28003"/>
                    </a:cubicBezTo>
                    <a:cubicBezTo>
                      <a:pt x="5420" y="30713"/>
                      <a:pt x="9033" y="30713"/>
                      <a:pt x="14453" y="30713"/>
                    </a:cubicBezTo>
                    <a:cubicBezTo>
                      <a:pt x="17163" y="30713"/>
                      <a:pt x="23486" y="28003"/>
                      <a:pt x="26196" y="28003"/>
                    </a:cubicBezTo>
                    <a:cubicBezTo>
                      <a:pt x="28906" y="25293"/>
                      <a:pt x="28906" y="21680"/>
                      <a:pt x="28906" y="15356"/>
                    </a:cubicBezTo>
                    <a:cubicBezTo>
                      <a:pt x="31616" y="9033"/>
                      <a:pt x="28906" y="5420"/>
                      <a:pt x="26196" y="2710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7" name="Freeform 26">
                <a:extLst>
                  <a:ext uri="{FF2B5EF4-FFF2-40B4-BE49-F238E27FC236}">
                    <a16:creationId xmlns:a16="http://schemas.microsoft.com/office/drawing/2014/main" id="{326331FD-3714-41DE-F396-16A0643987E1}"/>
                  </a:ext>
                </a:extLst>
              </p:cNvPr>
              <p:cNvSpPr/>
              <p:nvPr/>
            </p:nvSpPr>
            <p:spPr>
              <a:xfrm>
                <a:off x="7553889" y="5365577"/>
                <a:ext cx="25292" cy="49682"/>
              </a:xfrm>
              <a:custGeom>
                <a:avLst/>
                <a:gdLst>
                  <a:gd name="connsiteX0" fmla="*/ 12646 w 25292"/>
                  <a:gd name="connsiteY0" fmla="*/ 0 h 49682"/>
                  <a:gd name="connsiteX1" fmla="*/ 0 w 25292"/>
                  <a:gd name="connsiteY1" fmla="*/ 13550 h 49682"/>
                  <a:gd name="connsiteX2" fmla="*/ 0 w 25292"/>
                  <a:gd name="connsiteY2" fmla="*/ 36133 h 49682"/>
                  <a:gd name="connsiteX3" fmla="*/ 12646 w 25292"/>
                  <a:gd name="connsiteY3" fmla="*/ 49683 h 49682"/>
                  <a:gd name="connsiteX4" fmla="*/ 25293 w 25292"/>
                  <a:gd name="connsiteY4" fmla="*/ 36133 h 49682"/>
                  <a:gd name="connsiteX5" fmla="*/ 25293 w 25292"/>
                  <a:gd name="connsiteY5" fmla="*/ 13550 h 49682"/>
                  <a:gd name="connsiteX6" fmla="*/ 12646 w 25292"/>
                  <a:gd name="connsiteY6" fmla="*/ 0 h 496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25292" h="49682">
                    <a:moveTo>
                      <a:pt x="12646" y="0"/>
                    </a:moveTo>
                    <a:cubicBezTo>
                      <a:pt x="5420" y="0"/>
                      <a:pt x="0" y="5420"/>
                      <a:pt x="0" y="13550"/>
                    </a:cubicBezTo>
                    <a:lnTo>
                      <a:pt x="0" y="36133"/>
                    </a:lnTo>
                    <a:cubicBezTo>
                      <a:pt x="0" y="44263"/>
                      <a:pt x="5420" y="49683"/>
                      <a:pt x="12646" y="49683"/>
                    </a:cubicBezTo>
                    <a:cubicBezTo>
                      <a:pt x="19873" y="49683"/>
                      <a:pt x="25293" y="44263"/>
                      <a:pt x="25293" y="36133"/>
                    </a:cubicBezTo>
                    <a:lnTo>
                      <a:pt x="25293" y="13550"/>
                    </a:lnTo>
                    <a:cubicBezTo>
                      <a:pt x="25293" y="5420"/>
                      <a:pt x="20776" y="0"/>
                      <a:pt x="12646" y="0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8" name="Freeform 27">
                <a:extLst>
                  <a:ext uri="{FF2B5EF4-FFF2-40B4-BE49-F238E27FC236}">
                    <a16:creationId xmlns:a16="http://schemas.microsoft.com/office/drawing/2014/main" id="{3E594A5E-16C0-36E3-5CAC-091E392D0CFF}"/>
                  </a:ext>
                </a:extLst>
              </p:cNvPr>
              <p:cNvSpPr/>
              <p:nvPr/>
            </p:nvSpPr>
            <p:spPr>
              <a:xfrm>
                <a:off x="7473945" y="5390644"/>
                <a:ext cx="43084" cy="43585"/>
              </a:xfrm>
              <a:custGeom>
                <a:avLst/>
                <a:gdLst>
                  <a:gd name="connsiteX0" fmla="*/ 38391 w 43084"/>
                  <a:gd name="connsiteY0" fmla="*/ 20099 h 43585"/>
                  <a:gd name="connsiteX1" fmla="*/ 23938 w 43084"/>
                  <a:gd name="connsiteY1" fmla="*/ 4743 h 43585"/>
                  <a:gd name="connsiteX2" fmla="*/ 4065 w 43084"/>
                  <a:gd name="connsiteY2" fmla="*/ 4743 h 43585"/>
                  <a:gd name="connsiteX3" fmla="*/ 4065 w 43084"/>
                  <a:gd name="connsiteY3" fmla="*/ 25519 h 43585"/>
                  <a:gd name="connsiteX4" fmla="*/ 18518 w 43084"/>
                  <a:gd name="connsiteY4" fmla="*/ 40875 h 43585"/>
                  <a:gd name="connsiteX5" fmla="*/ 30261 w 43084"/>
                  <a:gd name="connsiteY5" fmla="*/ 43585 h 43585"/>
                  <a:gd name="connsiteX6" fmla="*/ 42004 w 43084"/>
                  <a:gd name="connsiteY6" fmla="*/ 40875 h 43585"/>
                  <a:gd name="connsiteX7" fmla="*/ 38391 w 43084"/>
                  <a:gd name="connsiteY7" fmla="*/ 20099 h 4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084" h="43585">
                    <a:moveTo>
                      <a:pt x="38391" y="20099"/>
                    </a:moveTo>
                    <a:lnTo>
                      <a:pt x="23938" y="4743"/>
                    </a:lnTo>
                    <a:cubicBezTo>
                      <a:pt x="18518" y="-1581"/>
                      <a:pt x="9485" y="-1581"/>
                      <a:pt x="4065" y="4743"/>
                    </a:cubicBezTo>
                    <a:cubicBezTo>
                      <a:pt x="-1355" y="11066"/>
                      <a:pt x="-1355" y="20099"/>
                      <a:pt x="4065" y="25519"/>
                    </a:cubicBezTo>
                    <a:lnTo>
                      <a:pt x="18518" y="40875"/>
                    </a:lnTo>
                    <a:cubicBezTo>
                      <a:pt x="21228" y="43585"/>
                      <a:pt x="23938" y="43585"/>
                      <a:pt x="30261" y="43585"/>
                    </a:cubicBezTo>
                    <a:cubicBezTo>
                      <a:pt x="32971" y="43585"/>
                      <a:pt x="39295" y="40875"/>
                      <a:pt x="42004" y="40875"/>
                    </a:cubicBezTo>
                    <a:cubicBezTo>
                      <a:pt x="43811" y="34552"/>
                      <a:pt x="43811" y="25519"/>
                      <a:pt x="38391" y="20099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29" name="Freeform 28">
                <a:extLst>
                  <a:ext uri="{FF2B5EF4-FFF2-40B4-BE49-F238E27FC236}">
                    <a16:creationId xmlns:a16="http://schemas.microsoft.com/office/drawing/2014/main" id="{D92DF854-20AA-CADC-460D-079041C24659}"/>
                  </a:ext>
                </a:extLst>
              </p:cNvPr>
              <p:cNvSpPr/>
              <p:nvPr/>
            </p:nvSpPr>
            <p:spPr>
              <a:xfrm>
                <a:off x="7617572" y="5390644"/>
                <a:ext cx="43724" cy="43585"/>
              </a:xfrm>
              <a:custGeom>
                <a:avLst/>
                <a:gdLst>
                  <a:gd name="connsiteX0" fmla="*/ 38391 w 43724"/>
                  <a:gd name="connsiteY0" fmla="*/ 4743 h 43585"/>
                  <a:gd name="connsiteX1" fmla="*/ 18518 w 43724"/>
                  <a:gd name="connsiteY1" fmla="*/ 4743 h 43585"/>
                  <a:gd name="connsiteX2" fmla="*/ 4065 w 43724"/>
                  <a:gd name="connsiteY2" fmla="*/ 20099 h 43585"/>
                  <a:gd name="connsiteX3" fmla="*/ 4065 w 43724"/>
                  <a:gd name="connsiteY3" fmla="*/ 40875 h 43585"/>
                  <a:gd name="connsiteX4" fmla="*/ 15808 w 43724"/>
                  <a:gd name="connsiteY4" fmla="*/ 43585 h 43585"/>
                  <a:gd name="connsiteX5" fmla="*/ 27551 w 43724"/>
                  <a:gd name="connsiteY5" fmla="*/ 40875 h 43585"/>
                  <a:gd name="connsiteX6" fmla="*/ 42005 w 43724"/>
                  <a:gd name="connsiteY6" fmla="*/ 25519 h 43585"/>
                  <a:gd name="connsiteX7" fmla="*/ 38391 w 43724"/>
                  <a:gd name="connsiteY7" fmla="*/ 4743 h 4358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43724" h="43585">
                    <a:moveTo>
                      <a:pt x="38391" y="4743"/>
                    </a:moveTo>
                    <a:cubicBezTo>
                      <a:pt x="32972" y="-1581"/>
                      <a:pt x="23938" y="-1581"/>
                      <a:pt x="18518" y="4743"/>
                    </a:cubicBezTo>
                    <a:lnTo>
                      <a:pt x="4065" y="20099"/>
                    </a:lnTo>
                    <a:cubicBezTo>
                      <a:pt x="-1355" y="26422"/>
                      <a:pt x="-1355" y="35456"/>
                      <a:pt x="4065" y="40875"/>
                    </a:cubicBezTo>
                    <a:cubicBezTo>
                      <a:pt x="6775" y="43585"/>
                      <a:pt x="9485" y="43585"/>
                      <a:pt x="15808" y="43585"/>
                    </a:cubicBezTo>
                    <a:cubicBezTo>
                      <a:pt x="18518" y="43585"/>
                      <a:pt x="24841" y="43585"/>
                      <a:pt x="27551" y="40875"/>
                    </a:cubicBezTo>
                    <a:lnTo>
                      <a:pt x="42005" y="25519"/>
                    </a:lnTo>
                    <a:cubicBezTo>
                      <a:pt x="44715" y="22809"/>
                      <a:pt x="44715" y="11066"/>
                      <a:pt x="38391" y="4743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38057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08185877-CE4C-0943-802D-DB4598E712B0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10753" y="1233170"/>
            <a:ext cx="7194947" cy="3235130"/>
          </a:xfrm>
        </p:spPr>
        <p:txBody>
          <a:bodyPr/>
          <a:lstStyle/>
          <a:p>
            <a:pPr marL="226695" algn="just">
              <a:spcBef>
                <a:spcPts val="1400"/>
              </a:spcBef>
              <a:spcAft>
                <a:spcPts val="600"/>
              </a:spcAft>
            </a:pPr>
            <a:r>
              <a:rPr lang="sr-Cyrl-RS" b="1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Пројекат</a:t>
            </a:r>
            <a:r>
              <a:rPr lang="en-GB" b="1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b="1" dirty="0">
                <a:solidFill>
                  <a:srgbClr val="8A206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„</a:t>
            </a:r>
            <a:r>
              <a:rPr lang="en-GB" b="1" dirty="0"/>
              <a:t>Be21Skilled</a:t>
            </a:r>
            <a:r>
              <a:rPr lang="en-US" b="1" dirty="0"/>
              <a:t>”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је јасан у ставу да вештине за 21.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век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њихова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интеграција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у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постојеће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наставне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планове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и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програме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има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ју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потенцијалн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утицај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на:</a:t>
            </a:r>
            <a:endParaRPr lang="en-GB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sr-Cyrl-RS" dirty="0" err="1">
                <a:ea typeface="Calibri" panose="020F0502020204030204" pitchFamily="34" charset="0"/>
                <a:cs typeface="Arial" panose="020B0604020202020204" pitchFamily="34" charset="0"/>
              </a:rPr>
              <a:t>с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тварање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компетентнијих СТЕМ 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свршених студената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спремних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за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посао</a:t>
            </a:r>
            <a:r>
              <a:rPr lang="sr-Cyrl-RS" dirty="0"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GB" dirty="0"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3895" indent="-457200" algn="just" rtl="0">
              <a:spcBef>
                <a:spcPts val="1400"/>
              </a:spcBef>
              <a:spcAft>
                <a:spcPts val="600"/>
              </a:spcAft>
              <a:buAutoNum type="arabicPeriod"/>
            </a:pPr>
            <a:r>
              <a:rPr lang="sr-Cyrl-RS" dirty="0"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одстицање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система подршке и повећање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стопе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ретенције </a:t>
            </a:r>
            <a:r>
              <a:rPr lang="en-GB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СТЕМ </a:t>
            </a:r>
            <a:r>
              <a:rPr lang="en-GB" dirty="0" err="1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студент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киња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dirty="0">
                <a:effectLst/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у систему образовања.</a:t>
            </a:r>
            <a:endParaRPr lang="en-GB" dirty="0">
              <a:effectLst/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endParaRPr lang="en-US" dirty="0"/>
          </a:p>
        </p:txBody>
      </p:sp>
      <p:pic>
        <p:nvPicPr>
          <p:cNvPr id="14" name="Picture Placeholder 13">
            <a:extLst>
              <a:ext uri="{FF2B5EF4-FFF2-40B4-BE49-F238E27FC236}">
                <a16:creationId xmlns:a16="http://schemas.microsoft.com/office/drawing/2014/main" id="{1669E9A9-4FAD-5167-C79A-DCB89ED3CD46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>
          <a:blip r:embed="rId2"/>
          <a:srcRect l="667" r="66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6373401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Placeholder 21">
            <a:extLst>
              <a:ext uri="{FF2B5EF4-FFF2-40B4-BE49-F238E27FC236}">
                <a16:creationId xmlns:a16="http://schemas.microsoft.com/office/drawing/2014/main" id="{86CCE2D7-9E96-97A4-9C66-C3845ED57C39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55" t="18534" r="13285" b="39840"/>
          <a:stretch/>
        </p:blipFill>
        <p:spPr>
          <a:xfrm flipH="1">
            <a:off x="7352051" y="-19001"/>
            <a:ext cx="4815434" cy="6896002"/>
          </a:xfrm>
          <a:prstGeom prst="rect">
            <a:avLst/>
          </a:prstGeom>
        </p:spPr>
      </p:pic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50</a:t>
            </a:fld>
            <a:endParaRPr lang="en-US" sz="1291" dirty="0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805F9E6-4C46-8E8E-E7A0-9B8BA2046B71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6630251" y="5534680"/>
            <a:ext cx="1443600" cy="356400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E0B9EB2-911F-7D9B-FE35-C77FB3E5E0D8}"/>
              </a:ext>
            </a:extLst>
          </p:cNvPr>
          <p:cNvSpPr/>
          <p:nvPr/>
        </p:nvSpPr>
        <p:spPr>
          <a:xfrm>
            <a:off x="11312769" y="0"/>
            <a:ext cx="879231" cy="6858000"/>
          </a:xfrm>
          <a:prstGeom prst="rect">
            <a:avLst/>
          </a:prstGeom>
          <a:gradFill flip="none" rotWithShape="1">
            <a:gsLst>
              <a:gs pos="0">
                <a:srgbClr val="1C1442">
                  <a:alpha val="19000"/>
                </a:srgbClr>
              </a:gs>
              <a:gs pos="64000">
                <a:srgbClr val="8A2061"/>
              </a:gs>
              <a:gs pos="100000">
                <a:srgbClr val="1C1442"/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1766EA9-8609-A795-B0A2-1480D450D8F5}"/>
              </a:ext>
            </a:extLst>
          </p:cNvPr>
          <p:cNvSpPr/>
          <p:nvPr/>
        </p:nvSpPr>
        <p:spPr>
          <a:xfrm>
            <a:off x="433952" y="4339524"/>
            <a:ext cx="1069383" cy="19624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50EA910B-7A4F-8A34-72EE-8C278DC4D723}"/>
              </a:ext>
            </a:extLst>
          </p:cNvPr>
          <p:cNvSpPr txBox="1">
            <a:spLocks/>
          </p:cNvSpPr>
          <p:nvPr/>
        </p:nvSpPr>
        <p:spPr>
          <a:xfrm>
            <a:off x="433952" y="274475"/>
            <a:ext cx="6365053" cy="541414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ts val="2440"/>
              </a:lnSpc>
            </a:pPr>
            <a:r>
              <a:rPr lang="en-US" sz="2000" dirty="0" err="1"/>
              <a:t>Године</a:t>
            </a:r>
            <a:r>
              <a:rPr lang="en-US" sz="2000" dirty="0"/>
              <a:t> 1990. </a:t>
            </a:r>
            <a:r>
              <a:rPr lang="en-US" sz="2000" dirty="0" err="1"/>
              <a:t>Ма</a:t>
            </a:r>
            <a:r>
              <a:rPr lang="sr-Cyrl-RS" sz="2000" dirty="0"/>
              <a:t>ј</a:t>
            </a:r>
            <a:r>
              <a:rPr lang="en-US" sz="2000" dirty="0" err="1"/>
              <a:t>ер</a:t>
            </a:r>
            <a:r>
              <a:rPr lang="en-US" sz="2000" dirty="0"/>
              <a:t> и </a:t>
            </a:r>
            <a:r>
              <a:rPr lang="en-US" sz="2000" dirty="0" err="1"/>
              <a:t>Саловеj</a:t>
            </a:r>
            <a:r>
              <a:rPr lang="en-US" sz="2000" dirty="0"/>
              <a:t> 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развили</a:t>
            </a:r>
            <a:r>
              <a:rPr lang="en-US" sz="2000" dirty="0"/>
              <a:t> </a:t>
            </a:r>
            <a:r>
              <a:rPr lang="en-US" sz="2000" dirty="0" err="1"/>
              <a:t>своју</a:t>
            </a:r>
            <a:r>
              <a:rPr lang="en-US" sz="2000" dirty="0"/>
              <a:t> </a:t>
            </a:r>
            <a:r>
              <a:rPr lang="en-US" sz="2000" dirty="0" err="1"/>
              <a:t>прву</a:t>
            </a:r>
            <a:r>
              <a:rPr lang="en-US" sz="2000" dirty="0"/>
              <a:t> </a:t>
            </a:r>
            <a:r>
              <a:rPr lang="en-US" sz="2000" dirty="0" err="1"/>
              <a:t>теорију</a:t>
            </a:r>
            <a:r>
              <a:rPr lang="en-US" sz="2000" dirty="0"/>
              <a:t> </a:t>
            </a:r>
            <a:r>
              <a:rPr lang="en-US" sz="2000" b="1" dirty="0" err="1">
                <a:solidFill>
                  <a:srgbClr val="8A2061"/>
                </a:solidFill>
              </a:rPr>
              <a:t>емоционалн</a:t>
            </a:r>
            <a:r>
              <a:rPr lang="sr-Cyrl-RS" sz="2000" b="1" dirty="0">
                <a:solidFill>
                  <a:srgbClr val="8A2061"/>
                </a:solidFill>
              </a:rPr>
              <a:t>е</a:t>
            </a:r>
            <a:r>
              <a:rPr lang="en-US" sz="2000" b="1" dirty="0">
                <a:solidFill>
                  <a:srgbClr val="8A2061"/>
                </a:solidFill>
              </a:rPr>
              <a:t> </a:t>
            </a:r>
            <a:r>
              <a:rPr lang="en-US" sz="2000" b="1" dirty="0" err="1">
                <a:solidFill>
                  <a:srgbClr val="8A2061"/>
                </a:solidFill>
              </a:rPr>
              <a:t>интелигенциј</a:t>
            </a:r>
            <a:r>
              <a:rPr lang="sr-Cyrl-RS" sz="2000" b="1" dirty="0">
                <a:solidFill>
                  <a:srgbClr val="8A2061"/>
                </a:solidFill>
              </a:rPr>
              <a:t>е</a:t>
            </a:r>
            <a:r>
              <a:rPr lang="en-US" sz="2000" dirty="0"/>
              <a:t>. </a:t>
            </a:r>
            <a:r>
              <a:rPr lang="en-US" sz="2000" dirty="0" err="1"/>
              <a:t>Они</a:t>
            </a:r>
            <a:r>
              <a:rPr lang="en-US" sz="2000" dirty="0"/>
              <a:t> </a:t>
            </a:r>
            <a:r>
              <a:rPr lang="en-US" sz="2000" dirty="0" err="1"/>
              <a:t>су</a:t>
            </a:r>
            <a:r>
              <a:rPr lang="en-US" sz="2000" dirty="0"/>
              <a:t> </a:t>
            </a:r>
            <a:r>
              <a:rPr lang="en-US" sz="2000" dirty="0" err="1"/>
              <a:t>разрадили</a:t>
            </a:r>
            <a:r>
              <a:rPr lang="en-US" sz="2000" dirty="0"/>
              <a:t> </a:t>
            </a:r>
            <a:r>
              <a:rPr lang="en-US" sz="2000" dirty="0" err="1"/>
              <a:t>модел</a:t>
            </a:r>
            <a:r>
              <a:rPr lang="en-US" sz="2000" dirty="0"/>
              <a:t> </a:t>
            </a:r>
            <a:r>
              <a:rPr lang="en-US" sz="2000" dirty="0" err="1"/>
              <a:t>емоционалне</a:t>
            </a:r>
            <a:r>
              <a:rPr lang="en-US" sz="2000" dirty="0"/>
              <a:t> </a:t>
            </a:r>
            <a:r>
              <a:rPr lang="en-US" sz="2000" dirty="0" err="1"/>
              <a:t>интелигенције</a:t>
            </a:r>
            <a:r>
              <a:rPr lang="en-US" sz="2000" dirty="0"/>
              <a:t>, </a:t>
            </a:r>
            <a:r>
              <a:rPr lang="en-US" sz="2000" dirty="0" err="1"/>
              <a:t>који</a:t>
            </a:r>
            <a:r>
              <a:rPr lang="en-US" sz="2000" dirty="0"/>
              <a:t> </a:t>
            </a:r>
            <a:r>
              <a:rPr lang="en-US" sz="2000" dirty="0" err="1"/>
              <a:t>се</a:t>
            </a:r>
            <a:r>
              <a:rPr lang="en-US" sz="2000" dirty="0"/>
              <a:t> </a:t>
            </a:r>
            <a:r>
              <a:rPr lang="en-US" sz="2000" dirty="0" err="1"/>
              <a:t>састојао</a:t>
            </a:r>
            <a:r>
              <a:rPr lang="en-US" sz="2000" dirty="0"/>
              <a:t> </a:t>
            </a:r>
            <a:r>
              <a:rPr lang="en-US" sz="2000" dirty="0" err="1"/>
              <a:t>од</a:t>
            </a:r>
            <a:r>
              <a:rPr lang="en-US" sz="2000" dirty="0"/>
              <a:t> </a:t>
            </a:r>
            <a:r>
              <a:rPr lang="en-US" sz="2000" dirty="0" err="1"/>
              <a:t>четири</a:t>
            </a:r>
            <a:r>
              <a:rPr lang="en-US" sz="2000" dirty="0"/>
              <a:t> </a:t>
            </a:r>
            <a:r>
              <a:rPr lang="en-US" sz="2000" dirty="0" err="1"/>
              <a:t>различите</a:t>
            </a:r>
            <a:r>
              <a:rPr lang="en-US" sz="2000" dirty="0"/>
              <a:t> </a:t>
            </a:r>
            <a:r>
              <a:rPr lang="en-US" sz="2000" dirty="0" err="1"/>
              <a:t>димензије</a:t>
            </a:r>
            <a:r>
              <a:rPr lang="en-US" sz="2000" dirty="0"/>
              <a:t> </a:t>
            </a:r>
            <a:r>
              <a:rPr lang="en-US" sz="2000" dirty="0" err="1"/>
              <a:t>укључујући</a:t>
            </a:r>
            <a:r>
              <a:rPr lang="en-US" sz="2000" dirty="0"/>
              <a:t> </a:t>
            </a:r>
            <a:r>
              <a:rPr lang="en-US" sz="2000" dirty="0" err="1"/>
              <a:t>перцепцију</a:t>
            </a:r>
            <a:r>
              <a:rPr lang="en-US" sz="2000" dirty="0"/>
              <a:t> </a:t>
            </a:r>
            <a:r>
              <a:rPr lang="en-US" sz="2000" dirty="0" err="1"/>
              <a:t>емоција</a:t>
            </a:r>
            <a:r>
              <a:rPr lang="en-US" sz="2000" dirty="0"/>
              <a:t>, </a:t>
            </a:r>
            <a:r>
              <a:rPr lang="en-US" sz="2000" dirty="0" err="1"/>
              <a:t>емоционалну</a:t>
            </a:r>
            <a:r>
              <a:rPr lang="en-US" sz="2000" dirty="0"/>
              <a:t> </a:t>
            </a:r>
            <a:r>
              <a:rPr lang="en-US" sz="2000" dirty="0" err="1"/>
              <a:t>фа</a:t>
            </a:r>
            <a:r>
              <a:rPr lang="sr-Cyrl-RS" sz="2000" dirty="0"/>
              <a:t>с</a:t>
            </a:r>
            <a:r>
              <a:rPr lang="en-US" sz="2000" dirty="0" err="1"/>
              <a:t>илитацију</a:t>
            </a:r>
            <a:r>
              <a:rPr lang="en-US" sz="2000" dirty="0"/>
              <a:t>, </a:t>
            </a:r>
            <a:r>
              <a:rPr lang="en-US" sz="2000" dirty="0" err="1"/>
              <a:t>разумевање</a:t>
            </a:r>
            <a:r>
              <a:rPr lang="en-US" sz="2000" dirty="0"/>
              <a:t> </a:t>
            </a:r>
            <a:r>
              <a:rPr lang="en-US" sz="2000" dirty="0" err="1"/>
              <a:t>емоција</a:t>
            </a:r>
            <a:r>
              <a:rPr lang="en-US" sz="2000" dirty="0"/>
              <a:t> и </a:t>
            </a:r>
            <a:r>
              <a:rPr lang="en-US" sz="2000" dirty="0" err="1"/>
              <a:t>управљање</a:t>
            </a:r>
            <a:r>
              <a:rPr lang="en-US" sz="2000" dirty="0"/>
              <a:t> </a:t>
            </a:r>
            <a:r>
              <a:rPr lang="en-US" sz="2000" dirty="0" err="1"/>
              <a:t>емоцијама</a:t>
            </a:r>
            <a:r>
              <a:rPr lang="en-US" sz="2000" dirty="0"/>
              <a:t> (</a:t>
            </a:r>
            <a:r>
              <a:rPr lang="en-US" sz="2000" dirty="0" err="1"/>
              <a:t>Ма</a:t>
            </a:r>
            <a:r>
              <a:rPr lang="sr-Cyrl-RS" sz="2000" dirty="0"/>
              <a:t>ј</a:t>
            </a:r>
            <a:r>
              <a:rPr lang="en-US" sz="2000" dirty="0" err="1"/>
              <a:t>ер</a:t>
            </a:r>
            <a:r>
              <a:rPr lang="en-US" sz="2000" dirty="0"/>
              <a:t> </a:t>
            </a:r>
            <a:r>
              <a:rPr lang="sr-Cyrl-RS" sz="2000" dirty="0"/>
              <a:t>и</a:t>
            </a:r>
            <a:r>
              <a:rPr lang="en-US" sz="2000" dirty="0"/>
              <a:t> </a:t>
            </a:r>
            <a:r>
              <a:rPr lang="en-US" sz="2000" dirty="0" err="1"/>
              <a:t>Салове</a:t>
            </a:r>
            <a:r>
              <a:rPr lang="sr-Cyrl-RS" sz="2000" dirty="0"/>
              <a:t>ј</a:t>
            </a:r>
            <a:r>
              <a:rPr lang="en-US" sz="2000" dirty="0"/>
              <a:t>, 1997).</a:t>
            </a:r>
            <a:endParaRPr lang="sr-Cyrl-RS" sz="2000" dirty="0"/>
          </a:p>
          <a:p>
            <a:pPr algn="just">
              <a:lnSpc>
                <a:spcPts val="2440"/>
              </a:lnSpc>
            </a:pPr>
            <a:endParaRPr lang="en-US" sz="2200" dirty="0"/>
          </a:p>
          <a:p>
            <a:pPr algn="just">
              <a:lnSpc>
                <a:spcPts val="2440"/>
              </a:lnSpc>
            </a:pPr>
            <a:r>
              <a:rPr lang="en-US" sz="2000" dirty="0" err="1">
                <a:latin typeface="Calibri"/>
                <a:ea typeface="Open Sans"/>
                <a:cs typeface="Calibri"/>
              </a:rPr>
              <a:t>Такође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су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sr-Cyrl-RS" sz="2000" dirty="0">
                <a:latin typeface="Calibri"/>
                <a:ea typeface="Open Sans"/>
                <a:cs typeface="Calibri"/>
              </a:rPr>
              <a:t>указали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је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емоционална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интелигенција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когнитивна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способност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која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је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одвојена</a:t>
            </a:r>
            <a:r>
              <a:rPr lang="en-US" sz="2000" dirty="0">
                <a:latin typeface="Calibri"/>
                <a:ea typeface="Open Sans"/>
                <a:cs typeface="Calibri"/>
              </a:rPr>
              <a:t>,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али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такође</a:t>
            </a:r>
            <a:r>
              <a:rPr lang="sr-Cyrl-RS" sz="2000" dirty="0">
                <a:latin typeface="Calibri"/>
                <a:ea typeface="Open Sans"/>
                <a:cs typeface="Calibri"/>
              </a:rPr>
              <a:t> и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повезана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са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општом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интелигенцијом</a:t>
            </a:r>
            <a:r>
              <a:rPr lang="en-US" sz="2000" dirty="0">
                <a:latin typeface="Calibri"/>
                <a:ea typeface="Open Sans"/>
                <a:cs typeface="Calibri"/>
              </a:rPr>
              <a:t>.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Њихову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теорију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је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касније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популаризовао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Големан</a:t>
            </a:r>
            <a:r>
              <a:rPr lang="en-US" sz="2000" dirty="0">
                <a:latin typeface="Calibri"/>
                <a:ea typeface="Open Sans"/>
                <a:cs typeface="Calibri"/>
              </a:rPr>
              <a:t>.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Големан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је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предложио</a:t>
            </a:r>
            <a:r>
              <a:rPr lang="en-US" sz="2000" dirty="0">
                <a:latin typeface="Calibri"/>
                <a:ea typeface="Open Sans"/>
                <a:cs typeface="Calibri"/>
              </a:rPr>
              <a:t> (1998)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да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је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емоционална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интелигенција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саставни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део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животног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успеха</a:t>
            </a:r>
            <a:r>
              <a:rPr lang="en-US" sz="2000" dirty="0">
                <a:latin typeface="Calibri"/>
                <a:ea typeface="Open Sans"/>
                <a:cs typeface="Calibri"/>
              </a:rPr>
              <a:t>. </a:t>
            </a:r>
            <a:endParaRPr lang="sr-Cyrl-RS" sz="2000" dirty="0">
              <a:latin typeface="Calibri"/>
              <a:ea typeface="Open Sans"/>
              <a:cs typeface="Calibri"/>
            </a:endParaRPr>
          </a:p>
          <a:p>
            <a:pPr algn="just">
              <a:lnSpc>
                <a:spcPts val="2440"/>
              </a:lnSpc>
            </a:pPr>
            <a:endParaRPr lang="sr-Cyrl-RS" sz="2000" dirty="0">
              <a:latin typeface="Calibri"/>
              <a:ea typeface="Open Sans"/>
              <a:cs typeface="Calibri"/>
            </a:endParaRPr>
          </a:p>
          <a:p>
            <a:pPr algn="just">
              <a:lnSpc>
                <a:spcPts val="2440"/>
              </a:lnSpc>
            </a:pPr>
            <a:r>
              <a:rPr lang="en-US" sz="2000" dirty="0" err="1">
                <a:latin typeface="Calibri"/>
                <a:ea typeface="Open Sans"/>
                <a:cs typeface="Calibri"/>
              </a:rPr>
              <a:t>Емоционална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интелигенција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није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генетски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фиксирана</a:t>
            </a:r>
            <a:r>
              <a:rPr lang="en-US" sz="2000" dirty="0">
                <a:latin typeface="Calibri"/>
                <a:ea typeface="Open Sans"/>
                <a:cs typeface="Calibri"/>
              </a:rPr>
              <a:t>,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већ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се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развија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током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живота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упоредо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са</a:t>
            </a:r>
            <a:r>
              <a:rPr lang="en-US" sz="2000" dirty="0">
                <a:latin typeface="Calibri"/>
                <a:ea typeface="Open Sans"/>
                <a:cs typeface="Calibri"/>
              </a:rPr>
              <a:t> </a:t>
            </a:r>
            <a:r>
              <a:rPr lang="en-US" sz="2000" dirty="0" err="1">
                <a:latin typeface="Calibri"/>
                <a:ea typeface="Open Sans"/>
                <a:cs typeface="Calibri"/>
              </a:rPr>
              <a:t>сазревањем</a:t>
            </a:r>
            <a:r>
              <a:rPr lang="en-US" sz="2000" dirty="0">
                <a:latin typeface="Calibri"/>
                <a:ea typeface="Open Sans"/>
                <a:cs typeface="Calibri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1884210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Placeholder 14">
            <a:extLst>
              <a:ext uri="{FF2B5EF4-FFF2-40B4-BE49-F238E27FC236}">
                <a16:creationId xmlns:a16="http://schemas.microsoft.com/office/drawing/2014/main" id="{416EC14C-9C25-AA9A-0F58-29C2662D13B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8475" b="28475"/>
          <a:stretch/>
        </p:blipFill>
        <p:spPr>
          <a:xfrm>
            <a:off x="-1" y="0"/>
            <a:ext cx="11360859" cy="6912244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2634712" y="728420"/>
            <a:ext cx="8726149" cy="377089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51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1136086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909141" y="3277922"/>
            <a:ext cx="1443600" cy="356400"/>
          </a:xfrm>
          <a:prstGeom prst="rect">
            <a:avLst/>
          </a:prstGeom>
        </p:spPr>
      </p:pic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C7E59BC-531A-D81A-CBF6-5C30614184E6}"/>
              </a:ext>
            </a:extLst>
          </p:cNvPr>
          <p:cNvSpPr txBox="1">
            <a:spLocks/>
          </p:cNvSpPr>
          <p:nvPr/>
        </p:nvSpPr>
        <p:spPr>
          <a:xfrm>
            <a:off x="3037669" y="1132554"/>
            <a:ext cx="7763158" cy="4369343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lnSpc>
                <a:spcPts val="2440"/>
              </a:lnSpc>
            </a:pPr>
            <a:r>
              <a:rPr lang="en-US" sz="2200" b="1" dirty="0" err="1">
                <a:solidFill>
                  <a:srgbClr val="8A2061"/>
                </a:solidFill>
              </a:rPr>
              <a:t>Емоционална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интелигенција</a:t>
            </a:r>
            <a:r>
              <a:rPr lang="en-US" sz="2200" b="1" dirty="0">
                <a:solidFill>
                  <a:srgbClr val="8A2061"/>
                </a:solidFill>
              </a:rPr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посебно</a:t>
            </a:r>
            <a:r>
              <a:rPr lang="en-US" sz="2200" dirty="0"/>
              <a:t> </a:t>
            </a:r>
            <a:r>
              <a:rPr lang="en-US" sz="2200" dirty="0" err="1"/>
              <a:t>важн</a:t>
            </a:r>
            <a:r>
              <a:rPr lang="sr-Cyrl-RS" sz="2200" dirty="0"/>
              <a:t>а</a:t>
            </a:r>
            <a:r>
              <a:rPr lang="en-US" sz="2200" dirty="0"/>
              <a:t> у сложеним пословима јер недостатак ових способности </a:t>
            </a:r>
            <a:r>
              <a:rPr lang="en-US" sz="2200" dirty="0" err="1"/>
              <a:t>може</a:t>
            </a:r>
            <a:r>
              <a:rPr lang="en-US" sz="2200" dirty="0"/>
              <a:t> </a:t>
            </a:r>
            <a:r>
              <a:rPr lang="sr-Cyrl-RS" sz="2200" dirty="0"/>
              <a:t>да угрози техничку експертизу</a:t>
            </a:r>
            <a:r>
              <a:rPr lang="en-US" sz="2200" dirty="0"/>
              <a:t> 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sr-Cyrl-RS" sz="2200" dirty="0"/>
              <a:t>резултате </a:t>
            </a:r>
            <a:r>
              <a:rPr lang="en-US" sz="2200" dirty="0" err="1"/>
              <a:t>интелекта</a:t>
            </a:r>
            <a:r>
              <a:rPr lang="en-US" sz="2200" dirty="0"/>
              <a:t>.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algn="just">
              <a:lnSpc>
                <a:spcPts val="2440"/>
              </a:lnSpc>
            </a:pPr>
            <a:r>
              <a:rPr lang="sr-Cyrl-RS" sz="2200" dirty="0"/>
              <a:t>Он се с</a:t>
            </a:r>
            <a:r>
              <a:rPr lang="en-US" sz="2200" dirty="0" err="1"/>
              <a:t>ложио</a:t>
            </a:r>
            <a:r>
              <a:rPr lang="en-US" sz="2200" dirty="0"/>
              <a:t> </a:t>
            </a:r>
            <a:r>
              <a:rPr lang="en-US" sz="2200" dirty="0" err="1"/>
              <a:t>да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вештине</a:t>
            </a:r>
            <a:r>
              <a:rPr lang="en-US" sz="2200" dirty="0"/>
              <a:t> </a:t>
            </a:r>
            <a:r>
              <a:rPr lang="en-US" sz="2200" dirty="0" err="1"/>
              <a:t>емоционалне</a:t>
            </a:r>
            <a:r>
              <a:rPr lang="en-US" sz="2200" dirty="0"/>
              <a:t> </a:t>
            </a:r>
            <a:r>
              <a:rPr lang="en-US" sz="2200" dirty="0" err="1"/>
              <a:t>интелигенције</a:t>
            </a:r>
            <a:r>
              <a:rPr lang="en-US" sz="2200" dirty="0"/>
              <a:t> </a:t>
            </a:r>
            <a:r>
              <a:rPr lang="sr-Cyrl-RS" sz="2200" dirty="0"/>
              <a:t>у синергији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en-US" sz="2200" dirty="0"/>
              <a:t> </a:t>
            </a:r>
            <a:r>
              <a:rPr lang="en-US" sz="2200" dirty="0" err="1"/>
              <a:t>когнитивним</a:t>
            </a:r>
            <a:r>
              <a:rPr lang="sr-Cyrl-RS" sz="2200" dirty="0"/>
              <a:t>,</a:t>
            </a:r>
            <a:r>
              <a:rPr lang="en-US" sz="2200" dirty="0"/>
              <a:t> а </a:t>
            </a:r>
            <a:r>
              <a:rPr lang="en-US" sz="2200" dirty="0" err="1"/>
              <a:t>врхунски</a:t>
            </a:r>
            <a:r>
              <a:rPr lang="en-US" sz="2200" dirty="0"/>
              <a:t> </a:t>
            </a:r>
            <a:r>
              <a:rPr lang="sr-Cyrl-RS" sz="2200" dirty="0"/>
              <a:t>практичари</a:t>
            </a:r>
            <a:r>
              <a:rPr lang="en-US" sz="2200" dirty="0"/>
              <a:t> </a:t>
            </a:r>
            <a:r>
              <a:rPr lang="en-US" sz="2200" dirty="0" err="1"/>
              <a:t>имају</a:t>
            </a:r>
            <a:r>
              <a:rPr lang="en-US" sz="2200" dirty="0"/>
              <a:t> и </a:t>
            </a:r>
            <a:r>
              <a:rPr lang="en-US" sz="2200" dirty="0" err="1"/>
              <a:t>једно</a:t>
            </a:r>
            <a:r>
              <a:rPr lang="en-US" sz="2200" dirty="0"/>
              <a:t> и </a:t>
            </a:r>
            <a:r>
              <a:rPr lang="en-US" sz="2200" dirty="0" err="1"/>
              <a:t>друго</a:t>
            </a:r>
            <a:r>
              <a:rPr lang="en-US" sz="2200" dirty="0"/>
              <a:t>. </a:t>
            </a:r>
            <a:r>
              <a:rPr lang="en-US" sz="2200" dirty="0" err="1"/>
              <a:t>Големан</a:t>
            </a:r>
            <a:r>
              <a:rPr lang="en-US" sz="2200" dirty="0"/>
              <a:t> </a:t>
            </a:r>
            <a:r>
              <a:rPr lang="en-US" sz="2200" dirty="0" err="1"/>
              <a:t>је</a:t>
            </a:r>
            <a:r>
              <a:rPr lang="en-US" sz="2200" dirty="0"/>
              <a:t> </a:t>
            </a:r>
            <a:r>
              <a:rPr lang="en-US" sz="2200" dirty="0" err="1"/>
              <a:t>поделио</a:t>
            </a:r>
            <a:r>
              <a:rPr lang="en-US" sz="2200" dirty="0"/>
              <a:t> </a:t>
            </a:r>
            <a:r>
              <a:rPr lang="en-US" sz="2200" dirty="0" err="1"/>
              <a:t>компетенције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чисто</a:t>
            </a:r>
            <a:r>
              <a:rPr lang="en-US" sz="2200" dirty="0"/>
              <a:t> </a:t>
            </a:r>
            <a:r>
              <a:rPr lang="en-US" sz="2200" dirty="0" err="1"/>
              <a:t>когнитивне</a:t>
            </a:r>
            <a:r>
              <a:rPr lang="en-US" sz="2200" dirty="0"/>
              <a:t>, </a:t>
            </a:r>
            <a:r>
              <a:rPr lang="en-US" sz="2200" dirty="0" err="1"/>
              <a:t>као</a:t>
            </a:r>
            <a:r>
              <a:rPr lang="en-US" sz="2200" dirty="0"/>
              <a:t> </a:t>
            </a:r>
            <a:r>
              <a:rPr lang="en-US" sz="2200" dirty="0" err="1"/>
              <a:t>што</a:t>
            </a:r>
            <a:r>
              <a:rPr lang="en-US" sz="2200" dirty="0"/>
              <a:t> </a:t>
            </a:r>
            <a:r>
              <a:rPr lang="en-US" sz="2200" dirty="0" err="1"/>
              <a:t>су</a:t>
            </a:r>
            <a:r>
              <a:rPr lang="en-US" sz="2200" dirty="0"/>
              <a:t> </a:t>
            </a:r>
            <a:r>
              <a:rPr lang="en-US" sz="2200" dirty="0" err="1"/>
              <a:t>аналитичко</a:t>
            </a:r>
            <a:r>
              <a:rPr lang="en-US" sz="2200" dirty="0"/>
              <a:t> </a:t>
            </a:r>
            <a:r>
              <a:rPr lang="en-US" sz="2200" dirty="0" err="1"/>
              <a:t>резоновање</a:t>
            </a:r>
            <a:r>
              <a:rPr lang="en-US" sz="2200" dirty="0"/>
              <a:t> </a:t>
            </a:r>
            <a:r>
              <a:rPr lang="en-US" sz="2200" dirty="0" err="1"/>
              <a:t>или</a:t>
            </a:r>
            <a:r>
              <a:rPr lang="en-US" sz="2200" dirty="0"/>
              <a:t> </a:t>
            </a:r>
            <a:r>
              <a:rPr lang="en-US" sz="2200" dirty="0" err="1"/>
              <a:t>техничка</a:t>
            </a:r>
            <a:r>
              <a:rPr lang="en-US" sz="2200" dirty="0"/>
              <a:t> </a:t>
            </a:r>
            <a:r>
              <a:rPr lang="en-US" sz="2200" dirty="0" err="1"/>
              <a:t>стручност</a:t>
            </a:r>
            <a:r>
              <a:rPr lang="en-US" sz="2200" dirty="0"/>
              <a:t> („</a:t>
            </a:r>
            <a:r>
              <a:rPr lang="en-US" sz="2200" dirty="0" err="1"/>
              <a:t>ум</a:t>
            </a:r>
            <a:r>
              <a:rPr lang="en-US" sz="2200" dirty="0"/>
              <a:t>”) и </a:t>
            </a:r>
            <a:r>
              <a:rPr lang="en-US" sz="2200" dirty="0" err="1"/>
              <a:t>емоционалне</a:t>
            </a:r>
            <a:r>
              <a:rPr lang="en-US" sz="2200" dirty="0"/>
              <a:t> </a:t>
            </a:r>
            <a:r>
              <a:rPr lang="en-US" sz="2200" dirty="0" err="1"/>
              <a:t>компетенције</a:t>
            </a:r>
            <a:r>
              <a:rPr lang="en-US" sz="2200" dirty="0"/>
              <a:t>, </a:t>
            </a:r>
            <a:r>
              <a:rPr lang="en-US" sz="2200" dirty="0" err="1"/>
              <a:t>које</a:t>
            </a:r>
            <a:r>
              <a:rPr lang="en-US" sz="2200" dirty="0"/>
              <a:t> </a:t>
            </a:r>
            <a:r>
              <a:rPr lang="en-US" sz="2200" dirty="0" err="1"/>
              <a:t>комбинују</a:t>
            </a:r>
            <a:r>
              <a:rPr lang="en-US" sz="2200" dirty="0"/>
              <a:t> </a:t>
            </a:r>
            <a:r>
              <a:rPr lang="en-US" sz="2200" dirty="0" err="1"/>
              <a:t>мисли</a:t>
            </a:r>
            <a:r>
              <a:rPr lang="en-US" sz="2200" dirty="0"/>
              <a:t> и </a:t>
            </a:r>
            <a:r>
              <a:rPr lang="en-US" sz="2200" dirty="0" err="1"/>
              <a:t>осећања</a:t>
            </a:r>
            <a:r>
              <a:rPr lang="en-US" sz="2200" dirty="0"/>
              <a:t> („</a:t>
            </a:r>
            <a:r>
              <a:rPr lang="en-US" sz="2200" dirty="0" err="1"/>
              <a:t>срце</a:t>
            </a:r>
            <a:r>
              <a:rPr lang="en-US" sz="2200" dirty="0"/>
              <a:t>”) (</a:t>
            </a:r>
            <a:r>
              <a:rPr lang="en-US" sz="2200" dirty="0" err="1"/>
              <a:t>Големан</a:t>
            </a:r>
            <a:r>
              <a:rPr lang="en-US" sz="2200" dirty="0"/>
              <a:t>, 1998).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37258335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8">
            <a:extLst>
              <a:ext uri="{FF2B5EF4-FFF2-40B4-BE49-F238E27FC236}">
                <a16:creationId xmlns:a16="http://schemas.microsoft.com/office/drawing/2014/main" id="{036263E2-A365-9AA9-5AED-0A623D831ABA}"/>
              </a:ext>
            </a:extLst>
          </p:cNvPr>
          <p:cNvSpPr/>
          <p:nvPr/>
        </p:nvSpPr>
        <p:spPr>
          <a:xfrm>
            <a:off x="121403" y="3114045"/>
            <a:ext cx="3939153" cy="36242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1594489"/>
            <a:ext cx="12192000" cy="3034054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52</a:t>
            </a:fld>
            <a:endParaRPr lang="en-US" sz="1291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10800000">
            <a:off x="9998676" y="4482850"/>
            <a:ext cx="1443600" cy="356400"/>
          </a:xfrm>
          <a:prstGeom prst="rect">
            <a:avLst/>
          </a:prstGeom>
        </p:spPr>
      </p:pic>
      <p:sp>
        <p:nvSpPr>
          <p:cNvPr id="5" name="Text Placeholder 2">
            <a:extLst>
              <a:ext uri="{FF2B5EF4-FFF2-40B4-BE49-F238E27FC236}">
                <a16:creationId xmlns:a16="http://schemas.microsoft.com/office/drawing/2014/main" id="{4ADB796C-E8B4-F8EB-6119-E7FC904DA4EA}"/>
              </a:ext>
            </a:extLst>
          </p:cNvPr>
          <p:cNvSpPr txBox="1">
            <a:spLocks/>
          </p:cNvSpPr>
          <p:nvPr/>
        </p:nvSpPr>
        <p:spPr>
          <a:xfrm>
            <a:off x="482222" y="417996"/>
            <a:ext cx="11133720" cy="148699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lnSpc>
                <a:spcPts val="2440"/>
              </a:lnSpc>
            </a:pPr>
            <a:r>
              <a:rPr lang="en-US" sz="2200" dirty="0"/>
              <a:t>Према Сали, </a:t>
            </a:r>
            <a:r>
              <a:rPr lang="en-US" sz="2200" dirty="0" err="1"/>
              <a:t>Пуни</a:t>
            </a:r>
            <a:r>
              <a:rPr lang="sr-Cyrl-RS" sz="2200" dirty="0"/>
              <a:t>ј</a:t>
            </a:r>
            <a:r>
              <a:rPr lang="en-US" sz="2200" dirty="0"/>
              <a:t>е,</a:t>
            </a:r>
            <a:r>
              <a:rPr lang="sr-Cyrl-RS" sz="2200" dirty="0"/>
              <a:t> </a:t>
            </a:r>
            <a:r>
              <a:rPr lang="en-US" sz="2200" dirty="0" err="1"/>
              <a:t>Гарков</a:t>
            </a:r>
            <a:r>
              <a:rPr lang="sr-Cyrl-RS" sz="2200" dirty="0"/>
              <a:t> </a:t>
            </a:r>
            <a:r>
              <a:rPr lang="en-US" sz="2200" dirty="0"/>
              <a:t>и Кабрера (2020),</a:t>
            </a:r>
            <a:r>
              <a:rPr lang="sr-Cyrl-RS" sz="2200" dirty="0"/>
              <a:t> </a:t>
            </a:r>
            <a:r>
              <a:rPr lang="en-US" sz="2200" b="1" dirty="0" err="1">
                <a:solidFill>
                  <a:srgbClr val="8A2061"/>
                </a:solidFill>
              </a:rPr>
              <a:t>емпатија</a:t>
            </a:r>
            <a:r>
              <a:rPr lang="sr-Cyrl-RS" sz="2200" b="1" dirty="0">
                <a:solidFill>
                  <a:srgbClr val="8A2061"/>
                </a:solidFill>
              </a:rPr>
              <a:t> </a:t>
            </a:r>
            <a:r>
              <a:rPr lang="en-US" sz="2200" dirty="0" err="1"/>
              <a:t>је</a:t>
            </a:r>
            <a:r>
              <a:rPr lang="en-US" sz="2200" dirty="0"/>
              <a:t> разумевање емоција, искустава и вредности друге особе и пружање одговарајућих одговора. Може се описати следећим дескрипторима: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7" name="Text Placeholder 10">
            <a:extLst>
              <a:ext uri="{FF2B5EF4-FFF2-40B4-BE49-F238E27FC236}">
                <a16:creationId xmlns:a16="http://schemas.microsoft.com/office/drawing/2014/main" id="{A7EE469B-2031-E368-7E7C-264D7327B1F1}"/>
              </a:ext>
            </a:extLst>
          </p:cNvPr>
          <p:cNvSpPr txBox="1">
            <a:spLocks/>
          </p:cNvSpPr>
          <p:nvPr/>
        </p:nvSpPr>
        <p:spPr>
          <a:xfrm>
            <a:off x="2303888" y="1954920"/>
            <a:ext cx="9312055" cy="1718895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rtl="0"/>
            <a:r>
              <a:rPr lang="en-US" sz="2200" dirty="0">
                <a:solidFill>
                  <a:schemeClr val="bg1"/>
                </a:solidFill>
              </a:rPr>
              <a:t>Свест о емоцијама, искуствима и вредностима друге особе.</a:t>
            </a:r>
          </a:p>
          <a:p>
            <a:pPr algn="l" rtl="0"/>
            <a:endParaRPr lang="en-US" sz="900" dirty="0">
              <a:solidFill>
                <a:schemeClr val="bg1"/>
              </a:solidFill>
            </a:endParaRPr>
          </a:p>
          <a:p>
            <a:pPr algn="l" rtl="0"/>
            <a:endParaRPr lang="en-US" sz="2200" dirty="0">
              <a:solidFill>
                <a:schemeClr val="bg1"/>
              </a:solidFill>
            </a:endParaRPr>
          </a:p>
          <a:p>
            <a:pPr algn="l" rtl="0"/>
            <a:r>
              <a:rPr lang="en-US" sz="2200" dirty="0">
                <a:solidFill>
                  <a:schemeClr val="bg1"/>
                </a:solidFill>
              </a:rPr>
              <a:t>Разумевање емоција и искустава друге особе и способност проактивног заузимања њихове перспективе.</a:t>
            </a:r>
          </a:p>
          <a:p>
            <a:pPr algn="l" rtl="0"/>
            <a:endParaRPr lang="en-US" sz="3600" dirty="0">
              <a:solidFill>
                <a:schemeClr val="bg1"/>
              </a:solidFill>
            </a:endParaRPr>
          </a:p>
          <a:p>
            <a:pPr algn="l" rtl="0"/>
            <a:r>
              <a:rPr lang="en-US" sz="2200" dirty="0">
                <a:solidFill>
                  <a:schemeClr val="bg1"/>
                </a:solidFill>
              </a:rPr>
              <a:t>Реаговање на емоције друге особе</a:t>
            </a:r>
          </a:p>
        </p:txBody>
      </p:sp>
      <p:sp>
        <p:nvSpPr>
          <p:cNvPr id="8" name="Text Placeholder 10">
            <a:extLst>
              <a:ext uri="{FF2B5EF4-FFF2-40B4-BE49-F238E27FC236}">
                <a16:creationId xmlns:a16="http://schemas.microsoft.com/office/drawing/2014/main" id="{898589AC-01B7-2A26-80E4-D83801F3A192}"/>
              </a:ext>
            </a:extLst>
          </p:cNvPr>
          <p:cNvSpPr txBox="1">
            <a:spLocks/>
          </p:cNvSpPr>
          <p:nvPr/>
        </p:nvSpPr>
        <p:spPr>
          <a:xfrm>
            <a:off x="749724" y="1836934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01</a:t>
            </a:r>
          </a:p>
        </p:txBody>
      </p:sp>
      <p:sp>
        <p:nvSpPr>
          <p:cNvPr id="9" name="Text Placeholder 10">
            <a:extLst>
              <a:ext uri="{FF2B5EF4-FFF2-40B4-BE49-F238E27FC236}">
                <a16:creationId xmlns:a16="http://schemas.microsoft.com/office/drawing/2014/main" id="{0155CC77-B50B-4F3C-8A04-706A56ADDD83}"/>
              </a:ext>
            </a:extLst>
          </p:cNvPr>
          <p:cNvSpPr txBox="1">
            <a:spLocks/>
          </p:cNvSpPr>
          <p:nvPr/>
        </p:nvSpPr>
        <p:spPr>
          <a:xfrm>
            <a:off x="749724" y="2835448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02</a:t>
            </a:r>
          </a:p>
        </p:txBody>
      </p:sp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E3D0E89E-2BAE-70D6-600A-B04DD7B7B049}"/>
              </a:ext>
            </a:extLst>
          </p:cNvPr>
          <p:cNvSpPr txBox="1">
            <a:spLocks/>
          </p:cNvSpPr>
          <p:nvPr/>
        </p:nvSpPr>
        <p:spPr>
          <a:xfrm>
            <a:off x="749724" y="3874926"/>
            <a:ext cx="1130871" cy="613248"/>
          </a:xfrm>
          <a:prstGeom prst="rect">
            <a:avLst/>
          </a:prstGeom>
        </p:spPr>
        <p:txBody>
          <a:bodyPr vert="horz" lIns="91440" tIns="45720" rIns="91440" bIns="45720" numCol="1" spcCol="288000" rtlCol="0" anchor="ctr"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100" b="0" i="0" kern="1200">
                <a:solidFill>
                  <a:schemeClr val="bg1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rtl="0"/>
            <a:r>
              <a:rPr lang="en-US" sz="4000" b="1" dirty="0"/>
              <a:t>03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6F791082-0483-D4EF-130B-FDB5D813CA60}"/>
              </a:ext>
            </a:extLst>
          </p:cNvPr>
          <p:cNvSpPr/>
          <p:nvPr/>
        </p:nvSpPr>
        <p:spPr>
          <a:xfrm>
            <a:off x="482222" y="2656177"/>
            <a:ext cx="11160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7851991-1D2A-5F10-43BC-37E343D344A1}"/>
              </a:ext>
            </a:extLst>
          </p:cNvPr>
          <p:cNvSpPr/>
          <p:nvPr/>
        </p:nvSpPr>
        <p:spPr>
          <a:xfrm>
            <a:off x="482222" y="3738829"/>
            <a:ext cx="11160000" cy="15749"/>
          </a:xfrm>
          <a:prstGeom prst="rect">
            <a:avLst/>
          </a:prstGeom>
          <a:solidFill>
            <a:srgbClr val="60A9DD"/>
          </a:solidFill>
          <a:ln>
            <a:solidFill>
              <a:srgbClr val="186BA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5" name="Triangle 14">
            <a:extLst>
              <a:ext uri="{FF2B5EF4-FFF2-40B4-BE49-F238E27FC236}">
                <a16:creationId xmlns:a16="http://schemas.microsoft.com/office/drawing/2014/main" id="{FCB083AA-8172-3A7F-D2A7-2EF6A9D172BD}"/>
              </a:ext>
            </a:extLst>
          </p:cNvPr>
          <p:cNvSpPr/>
          <p:nvPr/>
        </p:nvSpPr>
        <p:spPr>
          <a:xfrm rot="5400000">
            <a:off x="1802794" y="2010846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riangle 15">
            <a:extLst>
              <a:ext uri="{FF2B5EF4-FFF2-40B4-BE49-F238E27FC236}">
                <a16:creationId xmlns:a16="http://schemas.microsoft.com/office/drawing/2014/main" id="{FE448F9E-EE6D-794C-38F1-A1D603BD1710}"/>
              </a:ext>
            </a:extLst>
          </p:cNvPr>
          <p:cNvSpPr/>
          <p:nvPr/>
        </p:nvSpPr>
        <p:spPr>
          <a:xfrm rot="5400000">
            <a:off x="1802794" y="3021996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riangle 16">
            <a:extLst>
              <a:ext uri="{FF2B5EF4-FFF2-40B4-BE49-F238E27FC236}">
                <a16:creationId xmlns:a16="http://schemas.microsoft.com/office/drawing/2014/main" id="{A665726E-3733-A158-EA7B-EE6FB744E79A}"/>
              </a:ext>
            </a:extLst>
          </p:cNvPr>
          <p:cNvSpPr/>
          <p:nvPr/>
        </p:nvSpPr>
        <p:spPr>
          <a:xfrm rot="5400000">
            <a:off x="1802794" y="4033146"/>
            <a:ext cx="344297" cy="296808"/>
          </a:xfrm>
          <a:prstGeom prst="triangle">
            <a:avLst/>
          </a:prstGeom>
          <a:solidFill>
            <a:srgbClr val="60A9D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GB" sz="200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Text Placeholder 2">
            <a:extLst>
              <a:ext uri="{FF2B5EF4-FFF2-40B4-BE49-F238E27FC236}">
                <a16:creationId xmlns:a16="http://schemas.microsoft.com/office/drawing/2014/main" id="{80B61854-945F-5FCD-2783-7C2C7C2A2B93}"/>
              </a:ext>
            </a:extLst>
          </p:cNvPr>
          <p:cNvSpPr txBox="1">
            <a:spLocks/>
          </p:cNvSpPr>
          <p:nvPr/>
        </p:nvSpPr>
        <p:spPr>
          <a:xfrm>
            <a:off x="570340" y="5017866"/>
            <a:ext cx="11071882" cy="1486998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lnSpc>
                <a:spcPts val="2440"/>
              </a:lnSpc>
            </a:pPr>
            <a:r>
              <a:rPr lang="en-US" sz="2200" dirty="0"/>
              <a:t>Емпатија омогућава ефикасну комуникацију, интеракцију и сарадњу. Добро је познато да се емоционална интелигенција и емпатија могу побољшати посебним тренингом (Големан, 1998;</a:t>
            </a:r>
            <a:r>
              <a:rPr lang="sr-Cyrl-RS" sz="2200" dirty="0"/>
              <a:t> К</a:t>
            </a:r>
            <a:r>
              <a:rPr lang="en-US" sz="2200" dirty="0" err="1"/>
              <a:t>авалини</a:t>
            </a:r>
            <a:r>
              <a:rPr lang="en-US" sz="2200" dirty="0"/>
              <a:t>, Б</a:t>
            </a:r>
            <a:r>
              <a:rPr lang="sr-Cyrl-RS" sz="2200" dirty="0"/>
              <a:t>јанк</a:t>
            </a:r>
            <a:r>
              <a:rPr lang="en-US" sz="2200" dirty="0"/>
              <a:t>о,</a:t>
            </a:r>
            <a:r>
              <a:rPr lang="sr-Cyrl-RS" sz="2200" dirty="0"/>
              <a:t> </a:t>
            </a:r>
            <a:r>
              <a:rPr lang="en-US" sz="2200" dirty="0" err="1"/>
              <a:t>Ботироли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Роси</a:t>
            </a:r>
            <a:r>
              <a:rPr lang="en-US" sz="2200" dirty="0"/>
              <a:t>,</a:t>
            </a:r>
            <a:r>
              <a:rPr lang="sr-Cyrl-RS" sz="2200" dirty="0"/>
              <a:t> </a:t>
            </a:r>
            <a:r>
              <a:rPr lang="en-US" sz="2200" dirty="0" err="1"/>
              <a:t>Ве</a:t>
            </a:r>
            <a:r>
              <a:rPr lang="sr-Cyrl-RS" sz="2200" dirty="0"/>
              <a:t>к</a:t>
            </a:r>
            <a:r>
              <a:rPr lang="en-US" sz="2200" dirty="0"/>
              <a:t>и</a:t>
            </a:r>
            <a:r>
              <a:rPr lang="sr-Cyrl-RS" sz="2200" dirty="0"/>
              <a:t> и</a:t>
            </a:r>
            <a:r>
              <a:rPr lang="en-US" sz="2200" dirty="0"/>
              <a:t> </a:t>
            </a:r>
            <a:r>
              <a:rPr lang="en-US" sz="2200" dirty="0" err="1"/>
              <a:t>Ле</a:t>
            </a:r>
            <a:r>
              <a:rPr lang="sr-Cyrl-RS" sz="2200" dirty="0"/>
              <a:t>ћ</a:t>
            </a:r>
            <a:r>
              <a:rPr lang="en-US" sz="2200" dirty="0"/>
              <a:t>е, 2015) и резултира изванредним учинком на послу.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</p:spTree>
    <p:extLst>
      <p:ext uri="{BB962C8B-B14F-4D97-AF65-F5344CB8AC3E}">
        <p14:creationId xmlns:p14="http://schemas.microsoft.com/office/powerpoint/2010/main" val="229594619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Placeholder 6">
            <a:extLst>
              <a:ext uri="{FF2B5EF4-FFF2-40B4-BE49-F238E27FC236}">
                <a16:creationId xmlns:a16="http://schemas.microsoft.com/office/drawing/2014/main" id="{D2B43CF9-E79A-D126-9E02-E5CFDB72A789}"/>
              </a:ext>
            </a:extLst>
          </p:cNvPr>
          <p:cNvPicPr>
            <a:picLocks noGrp="1" noChangeAspect="1"/>
          </p:cNvPicPr>
          <p:nvPr>
            <p:ph type="pic" sz="quarter" idx="21"/>
          </p:nvPr>
        </p:nvPicPr>
        <p:blipFill rotWithShape="1">
          <a:blip r:embed="rId2"/>
          <a:srcRect l="54079" r="18975"/>
          <a:stretch/>
        </p:blipFill>
        <p:spPr>
          <a:xfrm>
            <a:off x="884606" y="0"/>
            <a:ext cx="2038209" cy="6858000"/>
          </a:xfr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53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3276600" y="1968285"/>
            <a:ext cx="8153400" cy="3731669"/>
          </a:xfrm>
        </p:spPr>
        <p:txBody>
          <a:bodyPr/>
          <a:lstStyle/>
          <a:p>
            <a:pPr algn="l" rtl="0">
              <a:lnSpc>
                <a:spcPts val="2440"/>
              </a:lnSpc>
            </a:pPr>
            <a:r>
              <a:rPr lang="en-US" sz="2200" b="1" dirty="0"/>
              <a:t>Повезане вештине: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Лидерство и одговорност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Лидерство и друштвени утицај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Лидерство и управљање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Мобилисање других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Упорност, храброст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Убеђивање и преговарање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Проактивност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/>
              <a:t>Продуктивност, одговорност</a:t>
            </a:r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r>
              <a:rPr lang="en-US" sz="2200" dirty="0" err="1"/>
              <a:t>Ви</a:t>
            </a:r>
            <a:r>
              <a:rPr lang="sr-Cyrl-RS" sz="2200" dirty="0"/>
              <a:t>зија</a:t>
            </a: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lvl="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marL="342900" indent="-342900" algn="l" rtl="0">
              <a:lnSpc>
                <a:spcPts val="2440"/>
              </a:lnSpc>
              <a:buClr>
                <a:srgbClr val="186BA8"/>
              </a:buClr>
              <a:buFont typeface="Arial" panose="020B0604020202020204" pitchFamily="34" charset="0"/>
              <a:buChar char="•"/>
            </a:pPr>
            <a:endParaRPr lang="en-US" sz="2200" dirty="0"/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71FCCA58-E6AE-D030-CB6C-0809439C7D2B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596831" y="643158"/>
            <a:ext cx="11467350" cy="842867"/>
          </a:xfrm>
          <a:gradFill flip="none" rotWithShape="1">
            <a:gsLst>
              <a:gs pos="99000">
                <a:srgbClr val="1C1442"/>
              </a:gs>
              <a:gs pos="14000">
                <a:srgbClr val="186BA8"/>
              </a:gs>
              <a:gs pos="68000">
                <a:srgbClr val="8A2061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anchor="ctr"/>
          <a:lstStyle/>
          <a:p>
            <a:pPr algn="l" rtl="0"/>
            <a:r>
              <a:rPr lang="en-US" dirty="0">
                <a:solidFill>
                  <a:schemeClr val="bg1"/>
                </a:solidFill>
              </a:rPr>
              <a:t>Лидерство</a:t>
            </a:r>
          </a:p>
        </p:txBody>
      </p:sp>
      <p:sp>
        <p:nvSpPr>
          <p:cNvPr id="9" name="Text Placeholder 4">
            <a:extLst>
              <a:ext uri="{FF2B5EF4-FFF2-40B4-BE49-F238E27FC236}">
                <a16:creationId xmlns:a16="http://schemas.microsoft.com/office/drawing/2014/main" id="{8BC65BD6-5C07-465C-464E-356322CA048C}"/>
              </a:ext>
            </a:extLst>
          </p:cNvPr>
          <p:cNvSpPr txBox="1">
            <a:spLocks/>
          </p:cNvSpPr>
          <p:nvPr/>
        </p:nvSpPr>
        <p:spPr>
          <a:xfrm>
            <a:off x="1193353" y="4821566"/>
            <a:ext cx="1831508" cy="1358352"/>
          </a:xfrm>
          <a:prstGeom prst="rect">
            <a:avLst/>
          </a:prstGeom>
        </p:spPr>
        <p:txBody>
          <a:bodyPr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l" rtl="0">
              <a:buNone/>
            </a:pPr>
            <a:r>
              <a:rPr lang="en-US" sz="9600" b="1" dirty="0">
                <a:solidFill>
                  <a:schemeClr val="bg1"/>
                </a:solidFill>
              </a:rPr>
              <a:t>13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F777C34B-2B14-D1D1-C836-D3ADA38D3176}"/>
              </a:ext>
            </a:extLst>
          </p:cNvPr>
          <p:cNvGrpSpPr/>
          <p:nvPr/>
        </p:nvGrpSpPr>
        <p:grpSpPr>
          <a:xfrm>
            <a:off x="9676725" y="3833461"/>
            <a:ext cx="1785498" cy="1783747"/>
            <a:chOff x="10376768" y="2334933"/>
            <a:chExt cx="920484" cy="919581"/>
          </a:xfrm>
          <a:solidFill>
            <a:srgbClr val="1C1442"/>
          </a:solidFill>
        </p:grpSpPr>
        <p:sp>
          <p:nvSpPr>
            <p:cNvPr id="13" name="Freeform 12">
              <a:extLst>
                <a:ext uri="{FF2B5EF4-FFF2-40B4-BE49-F238E27FC236}">
                  <a16:creationId xmlns:a16="http://schemas.microsoft.com/office/drawing/2014/main" id="{2E8EF930-9851-AB6C-5DD5-739793B18B85}"/>
                </a:ext>
              </a:extLst>
            </p:cNvPr>
            <p:cNvSpPr/>
            <p:nvPr/>
          </p:nvSpPr>
          <p:spPr>
            <a:xfrm>
              <a:off x="11105749" y="2358419"/>
              <a:ext cx="171631" cy="171631"/>
            </a:xfrm>
            <a:custGeom>
              <a:avLst/>
              <a:gdLst>
                <a:gd name="connsiteX0" fmla="*/ 81299 w 171631"/>
                <a:gd name="connsiteY0" fmla="*/ 0 h 171631"/>
                <a:gd name="connsiteX1" fmla="*/ 171631 w 171631"/>
                <a:gd name="connsiteY1" fmla="*/ 90332 h 171631"/>
                <a:gd name="connsiteX2" fmla="*/ 145435 w 171631"/>
                <a:gd name="connsiteY2" fmla="*/ 153565 h 171631"/>
                <a:gd name="connsiteX3" fmla="*/ 127368 w 171631"/>
                <a:gd name="connsiteY3" fmla="*/ 171631 h 171631"/>
                <a:gd name="connsiteX4" fmla="*/ 0 w 171631"/>
                <a:gd name="connsiteY4" fmla="*/ 44263 h 171631"/>
                <a:gd name="connsiteX5" fmla="*/ 18066 w 171631"/>
                <a:gd name="connsiteY5" fmla="*/ 26197 h 171631"/>
                <a:gd name="connsiteX6" fmla="*/ 81299 w 171631"/>
                <a:gd name="connsiteY6" fmla="*/ 0 h 171631"/>
                <a:gd name="connsiteX7" fmla="*/ 81299 w 171631"/>
                <a:gd name="connsiteY7" fmla="*/ 0 h 171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171631" h="171631">
                  <a:moveTo>
                    <a:pt x="81299" y="0"/>
                  </a:moveTo>
                  <a:cubicBezTo>
                    <a:pt x="130982" y="0"/>
                    <a:pt x="171631" y="40649"/>
                    <a:pt x="171631" y="90332"/>
                  </a:cubicBezTo>
                  <a:cubicBezTo>
                    <a:pt x="171631" y="114722"/>
                    <a:pt x="162598" y="137305"/>
                    <a:pt x="145435" y="153565"/>
                  </a:cubicBezTo>
                  <a:lnTo>
                    <a:pt x="127368" y="171631"/>
                  </a:lnTo>
                  <a:lnTo>
                    <a:pt x="0" y="44263"/>
                  </a:lnTo>
                  <a:lnTo>
                    <a:pt x="18066" y="26197"/>
                  </a:lnTo>
                  <a:cubicBezTo>
                    <a:pt x="35229" y="9033"/>
                    <a:pt x="57812" y="0"/>
                    <a:pt x="81299" y="0"/>
                  </a:cubicBezTo>
                  <a:lnTo>
                    <a:pt x="81299" y="0"/>
                  </a:lnTo>
                  <a:close/>
                </a:path>
              </a:pathLst>
            </a:custGeom>
            <a:solidFill>
              <a:srgbClr val="60A9DD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Freeform 13">
              <a:extLst>
                <a:ext uri="{FF2B5EF4-FFF2-40B4-BE49-F238E27FC236}">
                  <a16:creationId xmlns:a16="http://schemas.microsoft.com/office/drawing/2014/main" id="{ECD80259-22F4-387C-FA53-4700CBE81150}"/>
                </a:ext>
              </a:extLst>
            </p:cNvPr>
            <p:cNvSpPr/>
            <p:nvPr/>
          </p:nvSpPr>
          <p:spPr>
            <a:xfrm>
              <a:off x="10773326" y="2554440"/>
              <a:ext cx="311645" cy="486890"/>
            </a:xfrm>
            <a:custGeom>
              <a:avLst/>
              <a:gdLst>
                <a:gd name="connsiteX0" fmla="*/ 311646 w 311645"/>
                <a:gd name="connsiteY0" fmla="*/ 233960 h 486890"/>
                <a:gd name="connsiteX1" fmla="*/ 231251 w 311645"/>
                <a:gd name="connsiteY1" fmla="*/ 389332 h 486890"/>
                <a:gd name="connsiteX2" fmla="*/ 157178 w 311645"/>
                <a:gd name="connsiteY2" fmla="*/ 486890 h 486890"/>
                <a:gd name="connsiteX3" fmla="*/ 148145 w 311645"/>
                <a:gd name="connsiteY3" fmla="*/ 485987 h 486890"/>
                <a:gd name="connsiteX4" fmla="*/ 88526 w 311645"/>
                <a:gd name="connsiteY4" fmla="*/ 485987 h 486890"/>
                <a:gd name="connsiteX5" fmla="*/ 88526 w 311645"/>
                <a:gd name="connsiteY5" fmla="*/ 411915 h 486890"/>
                <a:gd name="connsiteX6" fmla="*/ 44263 w 311645"/>
                <a:gd name="connsiteY6" fmla="*/ 367652 h 486890"/>
                <a:gd name="connsiteX7" fmla="*/ 14453 w 311645"/>
                <a:gd name="connsiteY7" fmla="*/ 367652 h 486890"/>
                <a:gd name="connsiteX8" fmla="*/ 0 w 311645"/>
                <a:gd name="connsiteY8" fmla="*/ 353199 h 486890"/>
                <a:gd name="connsiteX9" fmla="*/ 14453 w 311645"/>
                <a:gd name="connsiteY9" fmla="*/ 338746 h 486890"/>
                <a:gd name="connsiteX10" fmla="*/ 162598 w 311645"/>
                <a:gd name="connsiteY10" fmla="*/ 338746 h 486890"/>
                <a:gd name="connsiteX11" fmla="*/ 206861 w 311645"/>
                <a:gd name="connsiteY11" fmla="*/ 294483 h 486890"/>
                <a:gd name="connsiteX12" fmla="*/ 162598 w 311645"/>
                <a:gd name="connsiteY12" fmla="*/ 250220 h 486890"/>
                <a:gd name="connsiteX13" fmla="*/ 44263 w 311645"/>
                <a:gd name="connsiteY13" fmla="*/ 250220 h 486890"/>
                <a:gd name="connsiteX14" fmla="*/ 29810 w 311645"/>
                <a:gd name="connsiteY14" fmla="*/ 235767 h 486890"/>
                <a:gd name="connsiteX15" fmla="*/ 29810 w 311645"/>
                <a:gd name="connsiteY15" fmla="*/ 191504 h 486890"/>
                <a:gd name="connsiteX16" fmla="*/ 103882 w 311645"/>
                <a:gd name="connsiteY16" fmla="*/ 191504 h 486890"/>
                <a:gd name="connsiteX17" fmla="*/ 177954 w 311645"/>
                <a:gd name="connsiteY17" fmla="*/ 117432 h 486890"/>
                <a:gd name="connsiteX18" fmla="*/ 103882 w 311645"/>
                <a:gd name="connsiteY18" fmla="*/ 43359 h 486890"/>
                <a:gd name="connsiteX19" fmla="*/ 102979 w 311645"/>
                <a:gd name="connsiteY19" fmla="*/ 43359 h 486890"/>
                <a:gd name="connsiteX20" fmla="*/ 103882 w 311645"/>
                <a:gd name="connsiteY20" fmla="*/ 28003 h 486890"/>
                <a:gd name="connsiteX21" fmla="*/ 100269 w 311645"/>
                <a:gd name="connsiteY21" fmla="*/ 0 h 486890"/>
                <a:gd name="connsiteX22" fmla="*/ 311646 w 311645"/>
                <a:gd name="connsiteY22" fmla="*/ 233960 h 486890"/>
                <a:gd name="connsiteX23" fmla="*/ 311646 w 311645"/>
                <a:gd name="connsiteY23" fmla="*/ 233960 h 4868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11645" h="486890">
                  <a:moveTo>
                    <a:pt x="311646" y="233960"/>
                  </a:moveTo>
                  <a:cubicBezTo>
                    <a:pt x="311646" y="310743"/>
                    <a:pt x="272803" y="348682"/>
                    <a:pt x="231251" y="389332"/>
                  </a:cubicBezTo>
                  <a:cubicBezTo>
                    <a:pt x="203247" y="417335"/>
                    <a:pt x="173438" y="445337"/>
                    <a:pt x="157178" y="486890"/>
                  </a:cubicBezTo>
                  <a:cubicBezTo>
                    <a:pt x="154468" y="485987"/>
                    <a:pt x="151758" y="485987"/>
                    <a:pt x="148145" y="485987"/>
                  </a:cubicBezTo>
                  <a:lnTo>
                    <a:pt x="88526" y="485987"/>
                  </a:lnTo>
                  <a:lnTo>
                    <a:pt x="88526" y="411915"/>
                  </a:lnTo>
                  <a:cubicBezTo>
                    <a:pt x="88526" y="387525"/>
                    <a:pt x="68653" y="367652"/>
                    <a:pt x="44263" y="367652"/>
                  </a:cubicBezTo>
                  <a:lnTo>
                    <a:pt x="14453" y="367652"/>
                  </a:lnTo>
                  <a:cubicBezTo>
                    <a:pt x="6323" y="367652"/>
                    <a:pt x="0" y="361329"/>
                    <a:pt x="0" y="353199"/>
                  </a:cubicBezTo>
                  <a:cubicBezTo>
                    <a:pt x="0" y="345069"/>
                    <a:pt x="6323" y="338746"/>
                    <a:pt x="14453" y="338746"/>
                  </a:cubicBezTo>
                  <a:lnTo>
                    <a:pt x="162598" y="338746"/>
                  </a:lnTo>
                  <a:cubicBezTo>
                    <a:pt x="186988" y="338746"/>
                    <a:pt x="206861" y="318872"/>
                    <a:pt x="206861" y="294483"/>
                  </a:cubicBezTo>
                  <a:cubicBezTo>
                    <a:pt x="206861" y="270093"/>
                    <a:pt x="186988" y="250220"/>
                    <a:pt x="162598" y="250220"/>
                  </a:cubicBezTo>
                  <a:lnTo>
                    <a:pt x="44263" y="250220"/>
                  </a:lnTo>
                  <a:cubicBezTo>
                    <a:pt x="36133" y="250220"/>
                    <a:pt x="29810" y="243897"/>
                    <a:pt x="29810" y="235767"/>
                  </a:cubicBezTo>
                  <a:lnTo>
                    <a:pt x="29810" y="191504"/>
                  </a:lnTo>
                  <a:lnTo>
                    <a:pt x="103882" y="191504"/>
                  </a:lnTo>
                  <a:cubicBezTo>
                    <a:pt x="144531" y="191504"/>
                    <a:pt x="177954" y="158081"/>
                    <a:pt x="177954" y="117432"/>
                  </a:cubicBezTo>
                  <a:cubicBezTo>
                    <a:pt x="177954" y="76782"/>
                    <a:pt x="144531" y="43359"/>
                    <a:pt x="103882" y="43359"/>
                  </a:cubicBezTo>
                  <a:cubicBezTo>
                    <a:pt x="103882" y="43359"/>
                    <a:pt x="102979" y="43359"/>
                    <a:pt x="102979" y="43359"/>
                  </a:cubicBezTo>
                  <a:cubicBezTo>
                    <a:pt x="103882" y="38843"/>
                    <a:pt x="103882" y="33423"/>
                    <a:pt x="103882" y="28003"/>
                  </a:cubicBezTo>
                  <a:cubicBezTo>
                    <a:pt x="103882" y="18066"/>
                    <a:pt x="102979" y="9033"/>
                    <a:pt x="100269" y="0"/>
                  </a:cubicBezTo>
                  <a:cubicBezTo>
                    <a:pt x="218604" y="11743"/>
                    <a:pt x="311646" y="112915"/>
                    <a:pt x="311646" y="233960"/>
                  </a:cubicBezTo>
                  <a:lnTo>
                    <a:pt x="311646" y="233960"/>
                  </a:lnTo>
                  <a:close/>
                </a:path>
              </a:pathLst>
            </a:custGeom>
            <a:solidFill>
              <a:srgbClr val="60A9DD"/>
            </a:solidFill>
            <a:ln w="9028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5" name="Graphic 2">
              <a:extLst>
                <a:ext uri="{FF2B5EF4-FFF2-40B4-BE49-F238E27FC236}">
                  <a16:creationId xmlns:a16="http://schemas.microsoft.com/office/drawing/2014/main" id="{86850591-699B-1B56-D982-1DA6E2D2D31F}"/>
                </a:ext>
              </a:extLst>
            </p:cNvPr>
            <p:cNvGrpSpPr/>
            <p:nvPr/>
          </p:nvGrpSpPr>
          <p:grpSpPr>
            <a:xfrm>
              <a:off x="10376768" y="2334933"/>
              <a:ext cx="920484" cy="919581"/>
              <a:chOff x="10376768" y="2334933"/>
              <a:chExt cx="920484" cy="919581"/>
            </a:xfrm>
            <a:grpFill/>
          </p:grpSpPr>
          <p:sp>
            <p:nvSpPr>
              <p:cNvPr id="16" name="Freeform 15">
                <a:extLst>
                  <a:ext uri="{FF2B5EF4-FFF2-40B4-BE49-F238E27FC236}">
                    <a16:creationId xmlns:a16="http://schemas.microsoft.com/office/drawing/2014/main" id="{02A1E508-142B-EEE2-3FAB-D0B918CB5EB2}"/>
                  </a:ext>
                </a:extLst>
              </p:cNvPr>
              <p:cNvSpPr/>
              <p:nvPr/>
            </p:nvSpPr>
            <p:spPr>
              <a:xfrm>
                <a:off x="11043419" y="2944675"/>
                <a:ext cx="88525" cy="88525"/>
              </a:xfrm>
              <a:custGeom>
                <a:avLst/>
                <a:gdLst>
                  <a:gd name="connsiteX0" fmla="*/ 44263 w 88525"/>
                  <a:gd name="connsiteY0" fmla="*/ 88525 h 88525"/>
                  <a:gd name="connsiteX1" fmla="*/ 88525 w 88525"/>
                  <a:gd name="connsiteY1" fmla="*/ 44263 h 88525"/>
                  <a:gd name="connsiteX2" fmla="*/ 44263 w 88525"/>
                  <a:gd name="connsiteY2" fmla="*/ 0 h 88525"/>
                  <a:gd name="connsiteX3" fmla="*/ 0 w 88525"/>
                  <a:gd name="connsiteY3" fmla="*/ 44263 h 88525"/>
                  <a:gd name="connsiteX4" fmla="*/ 44263 w 88525"/>
                  <a:gd name="connsiteY4" fmla="*/ 88525 h 88525"/>
                  <a:gd name="connsiteX5" fmla="*/ 44263 w 88525"/>
                  <a:gd name="connsiteY5" fmla="*/ 28906 h 88525"/>
                  <a:gd name="connsiteX6" fmla="*/ 58716 w 88525"/>
                  <a:gd name="connsiteY6" fmla="*/ 43359 h 88525"/>
                  <a:gd name="connsiteX7" fmla="*/ 44263 w 88525"/>
                  <a:gd name="connsiteY7" fmla="*/ 57813 h 88525"/>
                  <a:gd name="connsiteX8" fmla="*/ 29809 w 88525"/>
                  <a:gd name="connsiteY8" fmla="*/ 43359 h 88525"/>
                  <a:gd name="connsiteX9" fmla="*/ 44263 w 88525"/>
                  <a:gd name="connsiteY9" fmla="*/ 28906 h 885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88525" h="88525">
                    <a:moveTo>
                      <a:pt x="44263" y="88525"/>
                    </a:moveTo>
                    <a:cubicBezTo>
                      <a:pt x="68652" y="88525"/>
                      <a:pt x="88525" y="68652"/>
                      <a:pt x="88525" y="44263"/>
                    </a:cubicBezTo>
                    <a:cubicBezTo>
                      <a:pt x="88525" y="19873"/>
                      <a:pt x="68652" y="0"/>
                      <a:pt x="44263" y="0"/>
                    </a:cubicBezTo>
                    <a:cubicBezTo>
                      <a:pt x="19873" y="0"/>
                      <a:pt x="0" y="19873"/>
                      <a:pt x="0" y="44263"/>
                    </a:cubicBezTo>
                    <a:cubicBezTo>
                      <a:pt x="0" y="68652"/>
                      <a:pt x="19873" y="88525"/>
                      <a:pt x="44263" y="88525"/>
                    </a:cubicBezTo>
                    <a:close/>
                    <a:moveTo>
                      <a:pt x="44263" y="28906"/>
                    </a:moveTo>
                    <a:cubicBezTo>
                      <a:pt x="52393" y="28906"/>
                      <a:pt x="58716" y="35230"/>
                      <a:pt x="58716" y="43359"/>
                    </a:cubicBezTo>
                    <a:cubicBezTo>
                      <a:pt x="58716" y="51489"/>
                      <a:pt x="52393" y="57813"/>
                      <a:pt x="44263" y="57813"/>
                    </a:cubicBezTo>
                    <a:cubicBezTo>
                      <a:pt x="36133" y="57813"/>
                      <a:pt x="29809" y="51489"/>
                      <a:pt x="29809" y="43359"/>
                    </a:cubicBezTo>
                    <a:cubicBezTo>
                      <a:pt x="29809" y="35230"/>
                      <a:pt x="36133" y="28906"/>
                      <a:pt x="44263" y="28906"/>
                    </a:cubicBez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7" name="Freeform 16">
                <a:extLst>
                  <a:ext uri="{FF2B5EF4-FFF2-40B4-BE49-F238E27FC236}">
                    <a16:creationId xmlns:a16="http://schemas.microsoft.com/office/drawing/2014/main" id="{FCBE4709-8139-33D7-8FCC-E37A9CF97DFD}"/>
                  </a:ext>
                </a:extLst>
              </p:cNvPr>
              <p:cNvSpPr/>
              <p:nvPr/>
            </p:nvSpPr>
            <p:spPr>
              <a:xfrm>
                <a:off x="10376768" y="2334933"/>
                <a:ext cx="920484" cy="919581"/>
              </a:xfrm>
              <a:custGeom>
                <a:avLst/>
                <a:gdLst>
                  <a:gd name="connsiteX0" fmla="*/ 861768 w 920484"/>
                  <a:gd name="connsiteY0" fmla="*/ 590772 h 919581"/>
                  <a:gd name="connsiteX1" fmla="*/ 868092 w 920484"/>
                  <a:gd name="connsiteY1" fmla="*/ 559156 h 919581"/>
                  <a:gd name="connsiteX2" fmla="*/ 889772 w 920484"/>
                  <a:gd name="connsiteY2" fmla="*/ 537476 h 919581"/>
                  <a:gd name="connsiteX3" fmla="*/ 826539 w 920484"/>
                  <a:gd name="connsiteY3" fmla="*/ 474244 h 919581"/>
                  <a:gd name="connsiteX4" fmla="*/ 804859 w 920484"/>
                  <a:gd name="connsiteY4" fmla="*/ 495924 h 919581"/>
                  <a:gd name="connsiteX5" fmla="*/ 773243 w 920484"/>
                  <a:gd name="connsiteY5" fmla="*/ 501343 h 919581"/>
                  <a:gd name="connsiteX6" fmla="*/ 756080 w 920484"/>
                  <a:gd name="connsiteY6" fmla="*/ 475147 h 919581"/>
                  <a:gd name="connsiteX7" fmla="*/ 756080 w 920484"/>
                  <a:gd name="connsiteY7" fmla="*/ 444434 h 919581"/>
                  <a:gd name="connsiteX8" fmla="*/ 725367 w 920484"/>
                  <a:gd name="connsiteY8" fmla="*/ 444434 h 919581"/>
                  <a:gd name="connsiteX9" fmla="*/ 711817 w 920484"/>
                  <a:gd name="connsiteY9" fmla="*/ 375782 h 919581"/>
                  <a:gd name="connsiteX10" fmla="*/ 883448 w 920484"/>
                  <a:gd name="connsiteY10" fmla="*/ 204150 h 919581"/>
                  <a:gd name="connsiteX11" fmla="*/ 918678 w 920484"/>
                  <a:gd name="connsiteY11" fmla="*/ 119239 h 919581"/>
                  <a:gd name="connsiteX12" fmla="*/ 799440 w 920484"/>
                  <a:gd name="connsiteY12" fmla="*/ 0 h 919581"/>
                  <a:gd name="connsiteX13" fmla="*/ 714527 w 920484"/>
                  <a:gd name="connsiteY13" fmla="*/ 35230 h 919581"/>
                  <a:gd name="connsiteX14" fmla="*/ 542896 w 920484"/>
                  <a:gd name="connsiteY14" fmla="*/ 206861 h 919581"/>
                  <a:gd name="connsiteX15" fmla="*/ 473340 w 920484"/>
                  <a:gd name="connsiteY15" fmla="*/ 194214 h 919581"/>
                  <a:gd name="connsiteX16" fmla="*/ 370362 w 920484"/>
                  <a:gd name="connsiteY16" fmla="*/ 134595 h 919581"/>
                  <a:gd name="connsiteX17" fmla="*/ 337842 w 920484"/>
                  <a:gd name="connsiteY17" fmla="*/ 139112 h 919581"/>
                  <a:gd name="connsiteX18" fmla="*/ 207764 w 920484"/>
                  <a:gd name="connsiteY18" fmla="*/ 60523 h 919581"/>
                  <a:gd name="connsiteX19" fmla="*/ 59619 w 920484"/>
                  <a:gd name="connsiteY19" fmla="*/ 208667 h 919581"/>
                  <a:gd name="connsiteX20" fmla="*/ 63233 w 920484"/>
                  <a:gd name="connsiteY20" fmla="*/ 242090 h 919581"/>
                  <a:gd name="connsiteX21" fmla="*/ 0 w 920484"/>
                  <a:gd name="connsiteY21" fmla="*/ 327002 h 919581"/>
                  <a:gd name="connsiteX22" fmla="*/ 88525 w 920484"/>
                  <a:gd name="connsiteY22" fmla="*/ 415528 h 919581"/>
                  <a:gd name="connsiteX23" fmla="*/ 196021 w 920484"/>
                  <a:gd name="connsiteY23" fmla="*/ 415528 h 919581"/>
                  <a:gd name="connsiteX24" fmla="*/ 192407 w 920484"/>
                  <a:gd name="connsiteY24" fmla="*/ 459791 h 919581"/>
                  <a:gd name="connsiteX25" fmla="*/ 207764 w 920484"/>
                  <a:gd name="connsiteY25" fmla="*/ 541993 h 919581"/>
                  <a:gd name="connsiteX26" fmla="*/ 75879 w 920484"/>
                  <a:gd name="connsiteY26" fmla="*/ 673878 h 919581"/>
                  <a:gd name="connsiteX27" fmla="*/ 2710 w 920484"/>
                  <a:gd name="connsiteY27" fmla="*/ 865382 h 919581"/>
                  <a:gd name="connsiteX28" fmla="*/ 0 w 920484"/>
                  <a:gd name="connsiteY28" fmla="*/ 879835 h 919581"/>
                  <a:gd name="connsiteX29" fmla="*/ 39746 w 920484"/>
                  <a:gd name="connsiteY29" fmla="*/ 919581 h 919581"/>
                  <a:gd name="connsiteX30" fmla="*/ 54199 w 920484"/>
                  <a:gd name="connsiteY30" fmla="*/ 916871 h 919581"/>
                  <a:gd name="connsiteX31" fmla="*/ 245704 w 920484"/>
                  <a:gd name="connsiteY31" fmla="*/ 843702 h 919581"/>
                  <a:gd name="connsiteX32" fmla="*/ 342359 w 920484"/>
                  <a:gd name="connsiteY32" fmla="*/ 747047 h 919581"/>
                  <a:gd name="connsiteX33" fmla="*/ 341455 w 920484"/>
                  <a:gd name="connsiteY33" fmla="*/ 756983 h 919581"/>
                  <a:gd name="connsiteX34" fmla="*/ 353198 w 920484"/>
                  <a:gd name="connsiteY34" fmla="*/ 786793 h 919581"/>
                  <a:gd name="connsiteX35" fmla="*/ 341455 w 920484"/>
                  <a:gd name="connsiteY35" fmla="*/ 816603 h 919581"/>
                  <a:gd name="connsiteX36" fmla="*/ 374878 w 920484"/>
                  <a:gd name="connsiteY36" fmla="*/ 859059 h 919581"/>
                  <a:gd name="connsiteX37" fmla="*/ 460694 w 920484"/>
                  <a:gd name="connsiteY37" fmla="*/ 919581 h 919581"/>
                  <a:gd name="connsiteX38" fmla="*/ 546510 w 920484"/>
                  <a:gd name="connsiteY38" fmla="*/ 859059 h 919581"/>
                  <a:gd name="connsiteX39" fmla="*/ 579933 w 920484"/>
                  <a:gd name="connsiteY39" fmla="*/ 816603 h 919581"/>
                  <a:gd name="connsiteX40" fmla="*/ 579933 w 920484"/>
                  <a:gd name="connsiteY40" fmla="*/ 812989 h 919581"/>
                  <a:gd name="connsiteX41" fmla="*/ 597999 w 920484"/>
                  <a:gd name="connsiteY41" fmla="*/ 831056 h 919581"/>
                  <a:gd name="connsiteX42" fmla="*/ 619678 w 920484"/>
                  <a:gd name="connsiteY42" fmla="*/ 809376 h 919581"/>
                  <a:gd name="connsiteX43" fmla="*/ 651295 w 920484"/>
                  <a:gd name="connsiteY43" fmla="*/ 803956 h 919581"/>
                  <a:gd name="connsiteX44" fmla="*/ 668458 w 920484"/>
                  <a:gd name="connsiteY44" fmla="*/ 830153 h 919581"/>
                  <a:gd name="connsiteX45" fmla="*/ 668458 w 920484"/>
                  <a:gd name="connsiteY45" fmla="*/ 860865 h 919581"/>
                  <a:gd name="connsiteX46" fmla="*/ 756983 w 920484"/>
                  <a:gd name="connsiteY46" fmla="*/ 860865 h 919581"/>
                  <a:gd name="connsiteX47" fmla="*/ 756983 w 920484"/>
                  <a:gd name="connsiteY47" fmla="*/ 831056 h 919581"/>
                  <a:gd name="connsiteX48" fmla="*/ 775050 w 920484"/>
                  <a:gd name="connsiteY48" fmla="*/ 804859 h 919581"/>
                  <a:gd name="connsiteX49" fmla="*/ 805763 w 920484"/>
                  <a:gd name="connsiteY49" fmla="*/ 811183 h 919581"/>
                  <a:gd name="connsiteX50" fmla="*/ 827442 w 920484"/>
                  <a:gd name="connsiteY50" fmla="*/ 832863 h 919581"/>
                  <a:gd name="connsiteX51" fmla="*/ 890675 w 920484"/>
                  <a:gd name="connsiteY51" fmla="*/ 769630 h 919581"/>
                  <a:gd name="connsiteX52" fmla="*/ 868995 w 920484"/>
                  <a:gd name="connsiteY52" fmla="*/ 747950 h 919581"/>
                  <a:gd name="connsiteX53" fmla="*/ 863575 w 920484"/>
                  <a:gd name="connsiteY53" fmla="*/ 716334 h 919581"/>
                  <a:gd name="connsiteX54" fmla="*/ 889772 w 920484"/>
                  <a:gd name="connsiteY54" fmla="*/ 699171 h 919581"/>
                  <a:gd name="connsiteX55" fmla="*/ 920484 w 920484"/>
                  <a:gd name="connsiteY55" fmla="*/ 699171 h 919581"/>
                  <a:gd name="connsiteX56" fmla="*/ 920484 w 920484"/>
                  <a:gd name="connsiteY56" fmla="*/ 610645 h 919581"/>
                  <a:gd name="connsiteX57" fmla="*/ 889772 w 920484"/>
                  <a:gd name="connsiteY57" fmla="*/ 610645 h 919581"/>
                  <a:gd name="connsiteX58" fmla="*/ 861768 w 920484"/>
                  <a:gd name="connsiteY58" fmla="*/ 590772 h 919581"/>
                  <a:gd name="connsiteX59" fmla="*/ 861768 w 920484"/>
                  <a:gd name="connsiteY59" fmla="*/ 590772 h 919581"/>
                  <a:gd name="connsiteX60" fmla="*/ 639552 w 920484"/>
                  <a:gd name="connsiteY60" fmla="*/ 635035 h 919581"/>
                  <a:gd name="connsiteX61" fmla="*/ 685621 w 920484"/>
                  <a:gd name="connsiteY61" fmla="*/ 584449 h 919581"/>
                  <a:gd name="connsiteX62" fmla="*/ 710914 w 920484"/>
                  <a:gd name="connsiteY62" fmla="*/ 579933 h 919581"/>
                  <a:gd name="connsiteX63" fmla="*/ 784986 w 920484"/>
                  <a:gd name="connsiteY63" fmla="*/ 654005 h 919581"/>
                  <a:gd name="connsiteX64" fmla="*/ 710914 w 920484"/>
                  <a:gd name="connsiteY64" fmla="*/ 728077 h 919581"/>
                  <a:gd name="connsiteX65" fmla="*/ 636842 w 920484"/>
                  <a:gd name="connsiteY65" fmla="*/ 654005 h 919581"/>
                  <a:gd name="connsiteX66" fmla="*/ 639552 w 920484"/>
                  <a:gd name="connsiteY66" fmla="*/ 635035 h 919581"/>
                  <a:gd name="connsiteX67" fmla="*/ 639552 w 920484"/>
                  <a:gd name="connsiteY67" fmla="*/ 635035 h 919581"/>
                  <a:gd name="connsiteX68" fmla="*/ 657618 w 920484"/>
                  <a:gd name="connsiteY68" fmla="*/ 283643 h 919581"/>
                  <a:gd name="connsiteX69" fmla="*/ 726270 w 920484"/>
                  <a:gd name="connsiteY69" fmla="*/ 214990 h 919581"/>
                  <a:gd name="connsiteX70" fmla="*/ 779566 w 920484"/>
                  <a:gd name="connsiteY70" fmla="*/ 268287 h 919581"/>
                  <a:gd name="connsiteX71" fmla="*/ 700074 w 920484"/>
                  <a:gd name="connsiteY71" fmla="*/ 347779 h 919581"/>
                  <a:gd name="connsiteX72" fmla="*/ 657618 w 920484"/>
                  <a:gd name="connsiteY72" fmla="*/ 283643 h 919581"/>
                  <a:gd name="connsiteX73" fmla="*/ 672975 w 920484"/>
                  <a:gd name="connsiteY73" fmla="*/ 120142 h 919581"/>
                  <a:gd name="connsiteX74" fmla="*/ 696461 w 920484"/>
                  <a:gd name="connsiteY74" fmla="*/ 96656 h 919581"/>
                  <a:gd name="connsiteX75" fmla="*/ 823829 w 920484"/>
                  <a:gd name="connsiteY75" fmla="*/ 224024 h 919581"/>
                  <a:gd name="connsiteX76" fmla="*/ 800343 w 920484"/>
                  <a:gd name="connsiteY76" fmla="*/ 247510 h 919581"/>
                  <a:gd name="connsiteX77" fmla="*/ 672975 w 920484"/>
                  <a:gd name="connsiteY77" fmla="*/ 120142 h 919581"/>
                  <a:gd name="connsiteX78" fmla="*/ 799440 w 920484"/>
                  <a:gd name="connsiteY78" fmla="*/ 30713 h 919581"/>
                  <a:gd name="connsiteX79" fmla="*/ 889772 w 920484"/>
                  <a:gd name="connsiteY79" fmla="*/ 121045 h 919581"/>
                  <a:gd name="connsiteX80" fmla="*/ 863575 w 920484"/>
                  <a:gd name="connsiteY80" fmla="*/ 184278 h 919581"/>
                  <a:gd name="connsiteX81" fmla="*/ 845509 w 920484"/>
                  <a:gd name="connsiteY81" fmla="*/ 202344 h 919581"/>
                  <a:gd name="connsiteX82" fmla="*/ 718141 w 920484"/>
                  <a:gd name="connsiteY82" fmla="*/ 74976 h 919581"/>
                  <a:gd name="connsiteX83" fmla="*/ 736207 w 920484"/>
                  <a:gd name="connsiteY83" fmla="*/ 56909 h 919581"/>
                  <a:gd name="connsiteX84" fmla="*/ 799440 w 920484"/>
                  <a:gd name="connsiteY84" fmla="*/ 30713 h 919581"/>
                  <a:gd name="connsiteX85" fmla="*/ 799440 w 920484"/>
                  <a:gd name="connsiteY85" fmla="*/ 30713 h 919581"/>
                  <a:gd name="connsiteX86" fmla="*/ 652198 w 920484"/>
                  <a:gd name="connsiteY86" fmla="*/ 140918 h 919581"/>
                  <a:gd name="connsiteX87" fmla="*/ 705494 w 920484"/>
                  <a:gd name="connsiteY87" fmla="*/ 194214 h 919581"/>
                  <a:gd name="connsiteX88" fmla="*/ 636842 w 920484"/>
                  <a:gd name="connsiteY88" fmla="*/ 262866 h 919581"/>
                  <a:gd name="connsiteX89" fmla="*/ 572706 w 920484"/>
                  <a:gd name="connsiteY89" fmla="*/ 220411 h 919581"/>
                  <a:gd name="connsiteX90" fmla="*/ 652198 w 920484"/>
                  <a:gd name="connsiteY90" fmla="*/ 140918 h 919581"/>
                  <a:gd name="connsiteX91" fmla="*/ 696461 w 920484"/>
                  <a:gd name="connsiteY91" fmla="*/ 460694 h 919581"/>
                  <a:gd name="connsiteX92" fmla="*/ 616065 w 920484"/>
                  <a:gd name="connsiteY92" fmla="*/ 616065 h 919581"/>
                  <a:gd name="connsiteX93" fmla="*/ 541993 w 920484"/>
                  <a:gd name="connsiteY93" fmla="*/ 713624 h 919581"/>
                  <a:gd name="connsiteX94" fmla="*/ 532960 w 920484"/>
                  <a:gd name="connsiteY94" fmla="*/ 712721 h 919581"/>
                  <a:gd name="connsiteX95" fmla="*/ 473340 w 920484"/>
                  <a:gd name="connsiteY95" fmla="*/ 712721 h 919581"/>
                  <a:gd name="connsiteX96" fmla="*/ 473340 w 920484"/>
                  <a:gd name="connsiteY96" fmla="*/ 638648 h 919581"/>
                  <a:gd name="connsiteX97" fmla="*/ 429078 w 920484"/>
                  <a:gd name="connsiteY97" fmla="*/ 594385 h 919581"/>
                  <a:gd name="connsiteX98" fmla="*/ 399268 w 920484"/>
                  <a:gd name="connsiteY98" fmla="*/ 594385 h 919581"/>
                  <a:gd name="connsiteX99" fmla="*/ 384815 w 920484"/>
                  <a:gd name="connsiteY99" fmla="*/ 579933 h 919581"/>
                  <a:gd name="connsiteX100" fmla="*/ 399268 w 920484"/>
                  <a:gd name="connsiteY100" fmla="*/ 565479 h 919581"/>
                  <a:gd name="connsiteX101" fmla="*/ 547413 w 920484"/>
                  <a:gd name="connsiteY101" fmla="*/ 565479 h 919581"/>
                  <a:gd name="connsiteX102" fmla="*/ 591676 w 920484"/>
                  <a:gd name="connsiteY102" fmla="*/ 521217 h 919581"/>
                  <a:gd name="connsiteX103" fmla="*/ 547413 w 920484"/>
                  <a:gd name="connsiteY103" fmla="*/ 476954 h 919581"/>
                  <a:gd name="connsiteX104" fmla="*/ 429078 w 920484"/>
                  <a:gd name="connsiteY104" fmla="*/ 476954 h 919581"/>
                  <a:gd name="connsiteX105" fmla="*/ 414624 w 920484"/>
                  <a:gd name="connsiteY105" fmla="*/ 462501 h 919581"/>
                  <a:gd name="connsiteX106" fmla="*/ 414624 w 920484"/>
                  <a:gd name="connsiteY106" fmla="*/ 418238 h 919581"/>
                  <a:gd name="connsiteX107" fmla="*/ 488697 w 920484"/>
                  <a:gd name="connsiteY107" fmla="*/ 418238 h 919581"/>
                  <a:gd name="connsiteX108" fmla="*/ 562769 w 920484"/>
                  <a:gd name="connsiteY108" fmla="*/ 344165 h 919581"/>
                  <a:gd name="connsiteX109" fmla="*/ 488697 w 920484"/>
                  <a:gd name="connsiteY109" fmla="*/ 270093 h 919581"/>
                  <a:gd name="connsiteX110" fmla="*/ 487794 w 920484"/>
                  <a:gd name="connsiteY110" fmla="*/ 270093 h 919581"/>
                  <a:gd name="connsiteX111" fmla="*/ 488697 w 920484"/>
                  <a:gd name="connsiteY111" fmla="*/ 254737 h 919581"/>
                  <a:gd name="connsiteX112" fmla="*/ 485084 w 920484"/>
                  <a:gd name="connsiteY112" fmla="*/ 226733 h 919581"/>
                  <a:gd name="connsiteX113" fmla="*/ 696461 w 920484"/>
                  <a:gd name="connsiteY113" fmla="*/ 460694 h 919581"/>
                  <a:gd name="connsiteX114" fmla="*/ 696461 w 920484"/>
                  <a:gd name="connsiteY114" fmla="*/ 460694 h 919581"/>
                  <a:gd name="connsiteX115" fmla="*/ 370362 w 920484"/>
                  <a:gd name="connsiteY115" fmla="*/ 756983 h 919581"/>
                  <a:gd name="connsiteX116" fmla="*/ 384815 w 920484"/>
                  <a:gd name="connsiteY116" fmla="*/ 742530 h 919581"/>
                  <a:gd name="connsiteX117" fmla="*/ 532960 w 920484"/>
                  <a:gd name="connsiteY117" fmla="*/ 742530 h 919581"/>
                  <a:gd name="connsiteX118" fmla="*/ 547413 w 920484"/>
                  <a:gd name="connsiteY118" fmla="*/ 756983 h 919581"/>
                  <a:gd name="connsiteX119" fmla="*/ 532960 w 920484"/>
                  <a:gd name="connsiteY119" fmla="*/ 771437 h 919581"/>
                  <a:gd name="connsiteX120" fmla="*/ 384815 w 920484"/>
                  <a:gd name="connsiteY120" fmla="*/ 771437 h 919581"/>
                  <a:gd name="connsiteX121" fmla="*/ 370362 w 920484"/>
                  <a:gd name="connsiteY121" fmla="*/ 756983 h 919581"/>
                  <a:gd name="connsiteX122" fmla="*/ 184277 w 920484"/>
                  <a:gd name="connsiteY122" fmla="*/ 756983 h 919581"/>
                  <a:gd name="connsiteX123" fmla="*/ 293579 w 920484"/>
                  <a:gd name="connsiteY123" fmla="*/ 647682 h 919581"/>
                  <a:gd name="connsiteX124" fmla="*/ 341455 w 920484"/>
                  <a:gd name="connsiteY124" fmla="*/ 706398 h 919581"/>
                  <a:gd name="connsiteX125" fmla="*/ 237573 w 920484"/>
                  <a:gd name="connsiteY125" fmla="*/ 810279 h 919581"/>
                  <a:gd name="connsiteX126" fmla="*/ 184277 w 920484"/>
                  <a:gd name="connsiteY126" fmla="*/ 756983 h 919581"/>
                  <a:gd name="connsiteX127" fmla="*/ 29809 w 920484"/>
                  <a:gd name="connsiteY127" fmla="*/ 327906 h 919581"/>
                  <a:gd name="connsiteX128" fmla="*/ 89428 w 920484"/>
                  <a:gd name="connsiteY128" fmla="*/ 268287 h 919581"/>
                  <a:gd name="connsiteX129" fmla="*/ 149048 w 920484"/>
                  <a:gd name="connsiteY129" fmla="*/ 327906 h 919581"/>
                  <a:gd name="connsiteX130" fmla="*/ 178858 w 920484"/>
                  <a:gd name="connsiteY130" fmla="*/ 327906 h 919581"/>
                  <a:gd name="connsiteX131" fmla="*/ 93945 w 920484"/>
                  <a:gd name="connsiteY131" fmla="*/ 239380 h 919581"/>
                  <a:gd name="connsiteX132" fmla="*/ 90332 w 920484"/>
                  <a:gd name="connsiteY132" fmla="*/ 209571 h 919581"/>
                  <a:gd name="connsiteX133" fmla="*/ 208667 w 920484"/>
                  <a:gd name="connsiteY133" fmla="*/ 91235 h 919581"/>
                  <a:gd name="connsiteX134" fmla="*/ 311646 w 920484"/>
                  <a:gd name="connsiteY134" fmla="*/ 151758 h 919581"/>
                  <a:gd name="connsiteX135" fmla="*/ 253833 w 920484"/>
                  <a:gd name="connsiteY135" fmla="*/ 241187 h 919581"/>
                  <a:gd name="connsiteX136" fmla="*/ 208667 w 920484"/>
                  <a:gd name="connsiteY136" fmla="*/ 298999 h 919581"/>
                  <a:gd name="connsiteX137" fmla="*/ 238477 w 920484"/>
                  <a:gd name="connsiteY137" fmla="*/ 298999 h 919581"/>
                  <a:gd name="connsiteX138" fmla="*/ 268287 w 920484"/>
                  <a:gd name="connsiteY138" fmla="*/ 269190 h 919581"/>
                  <a:gd name="connsiteX139" fmla="*/ 298096 w 920484"/>
                  <a:gd name="connsiteY139" fmla="*/ 298999 h 919581"/>
                  <a:gd name="connsiteX140" fmla="*/ 327906 w 920484"/>
                  <a:gd name="connsiteY140" fmla="*/ 298999 h 919581"/>
                  <a:gd name="connsiteX141" fmla="*/ 284546 w 920484"/>
                  <a:gd name="connsiteY141" fmla="*/ 242090 h 919581"/>
                  <a:gd name="connsiteX142" fmla="*/ 372169 w 920484"/>
                  <a:gd name="connsiteY142" fmla="*/ 165308 h 919581"/>
                  <a:gd name="connsiteX143" fmla="*/ 460694 w 920484"/>
                  <a:gd name="connsiteY143" fmla="*/ 253833 h 919581"/>
                  <a:gd name="connsiteX144" fmla="*/ 457080 w 920484"/>
                  <a:gd name="connsiteY144" fmla="*/ 276416 h 919581"/>
                  <a:gd name="connsiteX145" fmla="*/ 415528 w 920484"/>
                  <a:gd name="connsiteY145" fmla="*/ 342359 h 919581"/>
                  <a:gd name="connsiteX146" fmla="*/ 445337 w 920484"/>
                  <a:gd name="connsiteY146" fmla="*/ 342359 h 919581"/>
                  <a:gd name="connsiteX147" fmla="*/ 489600 w 920484"/>
                  <a:gd name="connsiteY147" fmla="*/ 298096 h 919581"/>
                  <a:gd name="connsiteX148" fmla="*/ 533863 w 920484"/>
                  <a:gd name="connsiteY148" fmla="*/ 342359 h 919581"/>
                  <a:gd name="connsiteX149" fmla="*/ 489600 w 920484"/>
                  <a:gd name="connsiteY149" fmla="*/ 386621 h 919581"/>
                  <a:gd name="connsiteX150" fmla="*/ 88525 w 920484"/>
                  <a:gd name="connsiteY150" fmla="*/ 386621 h 919581"/>
                  <a:gd name="connsiteX151" fmla="*/ 29809 w 920484"/>
                  <a:gd name="connsiteY151" fmla="*/ 327906 h 919581"/>
                  <a:gd name="connsiteX152" fmla="*/ 384815 w 920484"/>
                  <a:gd name="connsiteY152" fmla="*/ 416431 h 919581"/>
                  <a:gd name="connsiteX153" fmla="*/ 384815 w 920484"/>
                  <a:gd name="connsiteY153" fmla="*/ 460694 h 919581"/>
                  <a:gd name="connsiteX154" fmla="*/ 429078 w 920484"/>
                  <a:gd name="connsiteY154" fmla="*/ 504957 h 919581"/>
                  <a:gd name="connsiteX155" fmla="*/ 547413 w 920484"/>
                  <a:gd name="connsiteY155" fmla="*/ 504957 h 919581"/>
                  <a:gd name="connsiteX156" fmla="*/ 561866 w 920484"/>
                  <a:gd name="connsiteY156" fmla="*/ 519410 h 919581"/>
                  <a:gd name="connsiteX157" fmla="*/ 547413 w 920484"/>
                  <a:gd name="connsiteY157" fmla="*/ 533863 h 919581"/>
                  <a:gd name="connsiteX158" fmla="*/ 399268 w 920484"/>
                  <a:gd name="connsiteY158" fmla="*/ 533863 h 919581"/>
                  <a:gd name="connsiteX159" fmla="*/ 355005 w 920484"/>
                  <a:gd name="connsiteY159" fmla="*/ 578126 h 919581"/>
                  <a:gd name="connsiteX160" fmla="*/ 399268 w 920484"/>
                  <a:gd name="connsiteY160" fmla="*/ 622389 h 919581"/>
                  <a:gd name="connsiteX161" fmla="*/ 429078 w 920484"/>
                  <a:gd name="connsiteY161" fmla="*/ 622389 h 919581"/>
                  <a:gd name="connsiteX162" fmla="*/ 443531 w 920484"/>
                  <a:gd name="connsiteY162" fmla="*/ 636842 h 919581"/>
                  <a:gd name="connsiteX163" fmla="*/ 443531 w 920484"/>
                  <a:gd name="connsiteY163" fmla="*/ 710914 h 919581"/>
                  <a:gd name="connsiteX164" fmla="*/ 383912 w 920484"/>
                  <a:gd name="connsiteY164" fmla="*/ 710914 h 919581"/>
                  <a:gd name="connsiteX165" fmla="*/ 374878 w 920484"/>
                  <a:gd name="connsiteY165" fmla="*/ 711817 h 919581"/>
                  <a:gd name="connsiteX166" fmla="*/ 300806 w 920484"/>
                  <a:gd name="connsiteY166" fmla="*/ 614259 h 919581"/>
                  <a:gd name="connsiteX167" fmla="*/ 220410 w 920484"/>
                  <a:gd name="connsiteY167" fmla="*/ 458887 h 919581"/>
                  <a:gd name="connsiteX168" fmla="*/ 224927 w 920484"/>
                  <a:gd name="connsiteY168" fmla="*/ 414625 h 919581"/>
                  <a:gd name="connsiteX169" fmla="*/ 384815 w 920484"/>
                  <a:gd name="connsiteY169" fmla="*/ 414625 h 919581"/>
                  <a:gd name="connsiteX170" fmla="*/ 271900 w 920484"/>
                  <a:gd name="connsiteY170" fmla="*/ 627808 h 919581"/>
                  <a:gd name="connsiteX171" fmla="*/ 163501 w 920484"/>
                  <a:gd name="connsiteY171" fmla="*/ 736207 h 919581"/>
                  <a:gd name="connsiteX172" fmla="*/ 110205 w 920484"/>
                  <a:gd name="connsiteY172" fmla="*/ 682911 h 919581"/>
                  <a:gd name="connsiteX173" fmla="*/ 223121 w 920484"/>
                  <a:gd name="connsiteY173" fmla="*/ 569996 h 919581"/>
                  <a:gd name="connsiteX174" fmla="*/ 271900 w 920484"/>
                  <a:gd name="connsiteY174" fmla="*/ 627808 h 919581"/>
                  <a:gd name="connsiteX175" fmla="*/ 271900 w 920484"/>
                  <a:gd name="connsiteY175" fmla="*/ 627808 h 919581"/>
                  <a:gd name="connsiteX176" fmla="*/ 94849 w 920484"/>
                  <a:gd name="connsiteY176" fmla="*/ 710010 h 919581"/>
                  <a:gd name="connsiteX177" fmla="*/ 210474 w 920484"/>
                  <a:gd name="connsiteY177" fmla="*/ 825636 h 919581"/>
                  <a:gd name="connsiteX178" fmla="*/ 112012 w 920484"/>
                  <a:gd name="connsiteY178" fmla="*/ 863575 h 919581"/>
                  <a:gd name="connsiteX179" fmla="*/ 56909 w 920484"/>
                  <a:gd name="connsiteY179" fmla="*/ 808473 h 919581"/>
                  <a:gd name="connsiteX180" fmla="*/ 94849 w 920484"/>
                  <a:gd name="connsiteY180" fmla="*/ 710010 h 919581"/>
                  <a:gd name="connsiteX181" fmla="*/ 43359 w 920484"/>
                  <a:gd name="connsiteY181" fmla="*/ 889772 h 919581"/>
                  <a:gd name="connsiteX182" fmla="*/ 29809 w 920484"/>
                  <a:gd name="connsiteY182" fmla="*/ 879835 h 919581"/>
                  <a:gd name="connsiteX183" fmla="*/ 30713 w 920484"/>
                  <a:gd name="connsiteY183" fmla="*/ 876222 h 919581"/>
                  <a:gd name="connsiteX184" fmla="*/ 45166 w 920484"/>
                  <a:gd name="connsiteY184" fmla="*/ 837379 h 919581"/>
                  <a:gd name="connsiteX185" fmla="*/ 82202 w 920484"/>
                  <a:gd name="connsiteY185" fmla="*/ 874415 h 919581"/>
                  <a:gd name="connsiteX186" fmla="*/ 43359 w 920484"/>
                  <a:gd name="connsiteY186" fmla="*/ 889772 h 919581"/>
                  <a:gd name="connsiteX187" fmla="*/ 458887 w 920484"/>
                  <a:gd name="connsiteY187" fmla="*/ 890675 h 919581"/>
                  <a:gd name="connsiteX188" fmla="*/ 406495 w 920484"/>
                  <a:gd name="connsiteY188" fmla="*/ 860865 h 919581"/>
                  <a:gd name="connsiteX189" fmla="*/ 511280 w 920484"/>
                  <a:gd name="connsiteY189" fmla="*/ 860865 h 919581"/>
                  <a:gd name="connsiteX190" fmla="*/ 458887 w 920484"/>
                  <a:gd name="connsiteY190" fmla="*/ 890675 h 919581"/>
                  <a:gd name="connsiteX191" fmla="*/ 458887 w 920484"/>
                  <a:gd name="connsiteY191" fmla="*/ 890675 h 919581"/>
                  <a:gd name="connsiteX192" fmla="*/ 533863 w 920484"/>
                  <a:gd name="connsiteY192" fmla="*/ 831056 h 919581"/>
                  <a:gd name="connsiteX193" fmla="*/ 385718 w 920484"/>
                  <a:gd name="connsiteY193" fmla="*/ 831056 h 919581"/>
                  <a:gd name="connsiteX194" fmla="*/ 371265 w 920484"/>
                  <a:gd name="connsiteY194" fmla="*/ 816603 h 919581"/>
                  <a:gd name="connsiteX195" fmla="*/ 385718 w 920484"/>
                  <a:gd name="connsiteY195" fmla="*/ 802149 h 919581"/>
                  <a:gd name="connsiteX196" fmla="*/ 533863 w 920484"/>
                  <a:gd name="connsiteY196" fmla="*/ 802149 h 919581"/>
                  <a:gd name="connsiteX197" fmla="*/ 548316 w 920484"/>
                  <a:gd name="connsiteY197" fmla="*/ 816603 h 919581"/>
                  <a:gd name="connsiteX198" fmla="*/ 533863 w 920484"/>
                  <a:gd name="connsiteY198" fmla="*/ 831056 h 919581"/>
                  <a:gd name="connsiteX199" fmla="*/ 888868 w 920484"/>
                  <a:gd name="connsiteY199" fmla="*/ 668458 h 919581"/>
                  <a:gd name="connsiteX200" fmla="*/ 888868 w 920484"/>
                  <a:gd name="connsiteY200" fmla="*/ 668458 h 919581"/>
                  <a:gd name="connsiteX201" fmla="*/ 834669 w 920484"/>
                  <a:gd name="connsiteY201" fmla="*/ 704591 h 919581"/>
                  <a:gd name="connsiteX202" fmla="*/ 847315 w 920484"/>
                  <a:gd name="connsiteY202" fmla="*/ 767823 h 919581"/>
                  <a:gd name="connsiteX203" fmla="*/ 848219 w 920484"/>
                  <a:gd name="connsiteY203" fmla="*/ 768726 h 919581"/>
                  <a:gd name="connsiteX204" fmla="*/ 827442 w 920484"/>
                  <a:gd name="connsiteY204" fmla="*/ 789503 h 919581"/>
                  <a:gd name="connsiteX205" fmla="*/ 826539 w 920484"/>
                  <a:gd name="connsiteY205" fmla="*/ 788600 h 919581"/>
                  <a:gd name="connsiteX206" fmla="*/ 762403 w 920484"/>
                  <a:gd name="connsiteY206" fmla="*/ 775953 h 919581"/>
                  <a:gd name="connsiteX207" fmla="*/ 726270 w 920484"/>
                  <a:gd name="connsiteY207" fmla="*/ 829249 h 919581"/>
                  <a:gd name="connsiteX208" fmla="*/ 726270 w 920484"/>
                  <a:gd name="connsiteY208" fmla="*/ 830153 h 919581"/>
                  <a:gd name="connsiteX209" fmla="*/ 696461 w 920484"/>
                  <a:gd name="connsiteY209" fmla="*/ 830153 h 919581"/>
                  <a:gd name="connsiteX210" fmla="*/ 696461 w 920484"/>
                  <a:gd name="connsiteY210" fmla="*/ 831056 h 919581"/>
                  <a:gd name="connsiteX211" fmla="*/ 660328 w 920484"/>
                  <a:gd name="connsiteY211" fmla="*/ 776856 h 919581"/>
                  <a:gd name="connsiteX212" fmla="*/ 597095 w 920484"/>
                  <a:gd name="connsiteY212" fmla="*/ 789503 h 919581"/>
                  <a:gd name="connsiteX213" fmla="*/ 596192 w 920484"/>
                  <a:gd name="connsiteY213" fmla="*/ 790406 h 919581"/>
                  <a:gd name="connsiteX214" fmla="*/ 576319 w 920484"/>
                  <a:gd name="connsiteY214" fmla="*/ 770533 h 919581"/>
                  <a:gd name="connsiteX215" fmla="*/ 578126 w 920484"/>
                  <a:gd name="connsiteY215" fmla="*/ 757887 h 919581"/>
                  <a:gd name="connsiteX216" fmla="*/ 568189 w 920484"/>
                  <a:gd name="connsiteY216" fmla="*/ 729884 h 919581"/>
                  <a:gd name="connsiteX217" fmla="*/ 608838 w 920484"/>
                  <a:gd name="connsiteY217" fmla="*/ 666651 h 919581"/>
                  <a:gd name="connsiteX218" fmla="*/ 711817 w 920484"/>
                  <a:gd name="connsiteY218" fmla="*/ 757887 h 919581"/>
                  <a:gd name="connsiteX219" fmla="*/ 815699 w 920484"/>
                  <a:gd name="connsiteY219" fmla="*/ 654005 h 919581"/>
                  <a:gd name="connsiteX220" fmla="*/ 711817 w 920484"/>
                  <a:gd name="connsiteY220" fmla="*/ 550123 h 919581"/>
                  <a:gd name="connsiteX221" fmla="*/ 707301 w 920484"/>
                  <a:gd name="connsiteY221" fmla="*/ 550123 h 919581"/>
                  <a:gd name="connsiteX222" fmla="*/ 726270 w 920484"/>
                  <a:gd name="connsiteY222" fmla="*/ 476051 h 919581"/>
                  <a:gd name="connsiteX223" fmla="*/ 727174 w 920484"/>
                  <a:gd name="connsiteY223" fmla="*/ 476051 h 919581"/>
                  <a:gd name="connsiteX224" fmla="*/ 727174 w 920484"/>
                  <a:gd name="connsiteY224" fmla="*/ 476954 h 919581"/>
                  <a:gd name="connsiteX225" fmla="*/ 763307 w 920484"/>
                  <a:gd name="connsiteY225" fmla="*/ 531153 h 919581"/>
                  <a:gd name="connsiteX226" fmla="*/ 826539 w 920484"/>
                  <a:gd name="connsiteY226" fmla="*/ 518507 h 919581"/>
                  <a:gd name="connsiteX227" fmla="*/ 827442 w 920484"/>
                  <a:gd name="connsiteY227" fmla="*/ 517603 h 919581"/>
                  <a:gd name="connsiteX228" fmla="*/ 848219 w 920484"/>
                  <a:gd name="connsiteY228" fmla="*/ 538379 h 919581"/>
                  <a:gd name="connsiteX229" fmla="*/ 847315 w 920484"/>
                  <a:gd name="connsiteY229" fmla="*/ 539283 h 919581"/>
                  <a:gd name="connsiteX230" fmla="*/ 834669 w 920484"/>
                  <a:gd name="connsiteY230" fmla="*/ 603419 h 919581"/>
                  <a:gd name="connsiteX231" fmla="*/ 887965 w 920484"/>
                  <a:gd name="connsiteY231" fmla="*/ 639552 h 919581"/>
                  <a:gd name="connsiteX232" fmla="*/ 888868 w 920484"/>
                  <a:gd name="connsiteY232" fmla="*/ 639552 h 919581"/>
                  <a:gd name="connsiteX233" fmla="*/ 888868 w 920484"/>
                  <a:gd name="connsiteY233" fmla="*/ 668458 h 9195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  <a:cxn ang="0">
                    <a:pos x="connsiteX147" y="connsiteY147"/>
                  </a:cxn>
                  <a:cxn ang="0">
                    <a:pos x="connsiteX148" y="connsiteY148"/>
                  </a:cxn>
                  <a:cxn ang="0">
                    <a:pos x="connsiteX149" y="connsiteY149"/>
                  </a:cxn>
                  <a:cxn ang="0">
                    <a:pos x="connsiteX150" y="connsiteY150"/>
                  </a:cxn>
                  <a:cxn ang="0">
                    <a:pos x="connsiteX151" y="connsiteY151"/>
                  </a:cxn>
                  <a:cxn ang="0">
                    <a:pos x="connsiteX152" y="connsiteY152"/>
                  </a:cxn>
                  <a:cxn ang="0">
                    <a:pos x="connsiteX153" y="connsiteY153"/>
                  </a:cxn>
                  <a:cxn ang="0">
                    <a:pos x="connsiteX154" y="connsiteY154"/>
                  </a:cxn>
                  <a:cxn ang="0">
                    <a:pos x="connsiteX155" y="connsiteY155"/>
                  </a:cxn>
                  <a:cxn ang="0">
                    <a:pos x="connsiteX156" y="connsiteY156"/>
                  </a:cxn>
                  <a:cxn ang="0">
                    <a:pos x="connsiteX157" y="connsiteY157"/>
                  </a:cxn>
                  <a:cxn ang="0">
                    <a:pos x="connsiteX158" y="connsiteY158"/>
                  </a:cxn>
                  <a:cxn ang="0">
                    <a:pos x="connsiteX159" y="connsiteY159"/>
                  </a:cxn>
                  <a:cxn ang="0">
                    <a:pos x="connsiteX160" y="connsiteY160"/>
                  </a:cxn>
                  <a:cxn ang="0">
                    <a:pos x="connsiteX161" y="connsiteY161"/>
                  </a:cxn>
                  <a:cxn ang="0">
                    <a:pos x="connsiteX162" y="connsiteY162"/>
                  </a:cxn>
                  <a:cxn ang="0">
                    <a:pos x="connsiteX163" y="connsiteY163"/>
                  </a:cxn>
                  <a:cxn ang="0">
                    <a:pos x="connsiteX164" y="connsiteY164"/>
                  </a:cxn>
                  <a:cxn ang="0">
                    <a:pos x="connsiteX165" y="connsiteY165"/>
                  </a:cxn>
                  <a:cxn ang="0">
                    <a:pos x="connsiteX166" y="connsiteY166"/>
                  </a:cxn>
                  <a:cxn ang="0">
                    <a:pos x="connsiteX167" y="connsiteY167"/>
                  </a:cxn>
                  <a:cxn ang="0">
                    <a:pos x="connsiteX168" y="connsiteY168"/>
                  </a:cxn>
                  <a:cxn ang="0">
                    <a:pos x="connsiteX169" y="connsiteY169"/>
                  </a:cxn>
                  <a:cxn ang="0">
                    <a:pos x="connsiteX170" y="connsiteY170"/>
                  </a:cxn>
                  <a:cxn ang="0">
                    <a:pos x="connsiteX171" y="connsiteY171"/>
                  </a:cxn>
                  <a:cxn ang="0">
                    <a:pos x="connsiteX172" y="connsiteY172"/>
                  </a:cxn>
                  <a:cxn ang="0">
                    <a:pos x="connsiteX173" y="connsiteY173"/>
                  </a:cxn>
                  <a:cxn ang="0">
                    <a:pos x="connsiteX174" y="connsiteY174"/>
                  </a:cxn>
                  <a:cxn ang="0">
                    <a:pos x="connsiteX175" y="connsiteY175"/>
                  </a:cxn>
                  <a:cxn ang="0">
                    <a:pos x="connsiteX176" y="connsiteY176"/>
                  </a:cxn>
                  <a:cxn ang="0">
                    <a:pos x="connsiteX177" y="connsiteY177"/>
                  </a:cxn>
                  <a:cxn ang="0">
                    <a:pos x="connsiteX178" y="connsiteY178"/>
                  </a:cxn>
                  <a:cxn ang="0">
                    <a:pos x="connsiteX179" y="connsiteY179"/>
                  </a:cxn>
                  <a:cxn ang="0">
                    <a:pos x="connsiteX180" y="connsiteY180"/>
                  </a:cxn>
                  <a:cxn ang="0">
                    <a:pos x="connsiteX181" y="connsiteY181"/>
                  </a:cxn>
                  <a:cxn ang="0">
                    <a:pos x="connsiteX182" y="connsiteY182"/>
                  </a:cxn>
                  <a:cxn ang="0">
                    <a:pos x="connsiteX183" y="connsiteY183"/>
                  </a:cxn>
                  <a:cxn ang="0">
                    <a:pos x="connsiteX184" y="connsiteY184"/>
                  </a:cxn>
                  <a:cxn ang="0">
                    <a:pos x="connsiteX185" y="connsiteY185"/>
                  </a:cxn>
                  <a:cxn ang="0">
                    <a:pos x="connsiteX186" y="connsiteY186"/>
                  </a:cxn>
                  <a:cxn ang="0">
                    <a:pos x="connsiteX187" y="connsiteY187"/>
                  </a:cxn>
                  <a:cxn ang="0">
                    <a:pos x="connsiteX188" y="connsiteY188"/>
                  </a:cxn>
                  <a:cxn ang="0">
                    <a:pos x="connsiteX189" y="connsiteY189"/>
                  </a:cxn>
                  <a:cxn ang="0">
                    <a:pos x="connsiteX190" y="connsiteY190"/>
                  </a:cxn>
                  <a:cxn ang="0">
                    <a:pos x="connsiteX191" y="connsiteY191"/>
                  </a:cxn>
                  <a:cxn ang="0">
                    <a:pos x="connsiteX192" y="connsiteY192"/>
                  </a:cxn>
                  <a:cxn ang="0">
                    <a:pos x="connsiteX193" y="connsiteY193"/>
                  </a:cxn>
                  <a:cxn ang="0">
                    <a:pos x="connsiteX194" y="connsiteY194"/>
                  </a:cxn>
                  <a:cxn ang="0">
                    <a:pos x="connsiteX195" y="connsiteY195"/>
                  </a:cxn>
                  <a:cxn ang="0">
                    <a:pos x="connsiteX196" y="connsiteY196"/>
                  </a:cxn>
                  <a:cxn ang="0">
                    <a:pos x="connsiteX197" y="connsiteY197"/>
                  </a:cxn>
                  <a:cxn ang="0">
                    <a:pos x="connsiteX198" y="connsiteY198"/>
                  </a:cxn>
                  <a:cxn ang="0">
                    <a:pos x="connsiteX199" y="connsiteY199"/>
                  </a:cxn>
                  <a:cxn ang="0">
                    <a:pos x="connsiteX200" y="connsiteY200"/>
                  </a:cxn>
                  <a:cxn ang="0">
                    <a:pos x="connsiteX201" y="connsiteY201"/>
                  </a:cxn>
                  <a:cxn ang="0">
                    <a:pos x="connsiteX202" y="connsiteY202"/>
                  </a:cxn>
                  <a:cxn ang="0">
                    <a:pos x="connsiteX203" y="connsiteY203"/>
                  </a:cxn>
                  <a:cxn ang="0">
                    <a:pos x="connsiteX204" y="connsiteY204"/>
                  </a:cxn>
                  <a:cxn ang="0">
                    <a:pos x="connsiteX205" y="connsiteY205"/>
                  </a:cxn>
                  <a:cxn ang="0">
                    <a:pos x="connsiteX206" y="connsiteY206"/>
                  </a:cxn>
                  <a:cxn ang="0">
                    <a:pos x="connsiteX207" y="connsiteY207"/>
                  </a:cxn>
                  <a:cxn ang="0">
                    <a:pos x="connsiteX208" y="connsiteY208"/>
                  </a:cxn>
                  <a:cxn ang="0">
                    <a:pos x="connsiteX209" y="connsiteY209"/>
                  </a:cxn>
                  <a:cxn ang="0">
                    <a:pos x="connsiteX210" y="connsiteY210"/>
                  </a:cxn>
                  <a:cxn ang="0">
                    <a:pos x="connsiteX211" y="connsiteY211"/>
                  </a:cxn>
                  <a:cxn ang="0">
                    <a:pos x="connsiteX212" y="connsiteY212"/>
                  </a:cxn>
                  <a:cxn ang="0">
                    <a:pos x="connsiteX213" y="connsiteY213"/>
                  </a:cxn>
                  <a:cxn ang="0">
                    <a:pos x="connsiteX214" y="connsiteY214"/>
                  </a:cxn>
                  <a:cxn ang="0">
                    <a:pos x="connsiteX215" y="connsiteY215"/>
                  </a:cxn>
                  <a:cxn ang="0">
                    <a:pos x="connsiteX216" y="connsiteY216"/>
                  </a:cxn>
                  <a:cxn ang="0">
                    <a:pos x="connsiteX217" y="connsiteY217"/>
                  </a:cxn>
                  <a:cxn ang="0">
                    <a:pos x="connsiteX218" y="connsiteY218"/>
                  </a:cxn>
                  <a:cxn ang="0">
                    <a:pos x="connsiteX219" y="connsiteY219"/>
                  </a:cxn>
                  <a:cxn ang="0">
                    <a:pos x="connsiteX220" y="connsiteY220"/>
                  </a:cxn>
                  <a:cxn ang="0">
                    <a:pos x="connsiteX221" y="connsiteY221"/>
                  </a:cxn>
                  <a:cxn ang="0">
                    <a:pos x="connsiteX222" y="connsiteY222"/>
                  </a:cxn>
                  <a:cxn ang="0">
                    <a:pos x="connsiteX223" y="connsiteY223"/>
                  </a:cxn>
                  <a:cxn ang="0">
                    <a:pos x="connsiteX224" y="connsiteY224"/>
                  </a:cxn>
                  <a:cxn ang="0">
                    <a:pos x="connsiteX225" y="connsiteY225"/>
                  </a:cxn>
                  <a:cxn ang="0">
                    <a:pos x="connsiteX226" y="connsiteY226"/>
                  </a:cxn>
                  <a:cxn ang="0">
                    <a:pos x="connsiteX227" y="connsiteY227"/>
                  </a:cxn>
                  <a:cxn ang="0">
                    <a:pos x="connsiteX228" y="connsiteY228"/>
                  </a:cxn>
                  <a:cxn ang="0">
                    <a:pos x="connsiteX229" y="connsiteY229"/>
                  </a:cxn>
                  <a:cxn ang="0">
                    <a:pos x="connsiteX230" y="connsiteY230"/>
                  </a:cxn>
                  <a:cxn ang="0">
                    <a:pos x="connsiteX231" y="connsiteY231"/>
                  </a:cxn>
                  <a:cxn ang="0">
                    <a:pos x="connsiteX232" y="connsiteY232"/>
                  </a:cxn>
                  <a:cxn ang="0">
                    <a:pos x="connsiteX233" y="connsiteY233"/>
                  </a:cxn>
                </a:cxnLst>
                <a:rect l="l" t="t" r="r" b="b"/>
                <a:pathLst>
                  <a:path w="920484" h="919581">
                    <a:moveTo>
                      <a:pt x="861768" y="590772"/>
                    </a:moveTo>
                    <a:cubicBezTo>
                      <a:pt x="857252" y="579933"/>
                      <a:pt x="859962" y="568189"/>
                      <a:pt x="868092" y="559156"/>
                    </a:cubicBezTo>
                    <a:lnTo>
                      <a:pt x="889772" y="537476"/>
                    </a:lnTo>
                    <a:lnTo>
                      <a:pt x="826539" y="474244"/>
                    </a:lnTo>
                    <a:lnTo>
                      <a:pt x="804859" y="495924"/>
                    </a:lnTo>
                    <a:cubicBezTo>
                      <a:pt x="796730" y="504053"/>
                      <a:pt x="784083" y="506763"/>
                      <a:pt x="773243" y="501343"/>
                    </a:cubicBezTo>
                    <a:cubicBezTo>
                      <a:pt x="762403" y="496827"/>
                      <a:pt x="756080" y="486890"/>
                      <a:pt x="756080" y="475147"/>
                    </a:cubicBezTo>
                    <a:lnTo>
                      <a:pt x="756080" y="444434"/>
                    </a:lnTo>
                    <a:lnTo>
                      <a:pt x="725367" y="444434"/>
                    </a:lnTo>
                    <a:cubicBezTo>
                      <a:pt x="724464" y="420948"/>
                      <a:pt x="719947" y="397461"/>
                      <a:pt x="711817" y="375782"/>
                    </a:cubicBezTo>
                    <a:lnTo>
                      <a:pt x="883448" y="204150"/>
                    </a:lnTo>
                    <a:cubicBezTo>
                      <a:pt x="906031" y="181567"/>
                      <a:pt x="918678" y="151758"/>
                      <a:pt x="918678" y="119239"/>
                    </a:cubicBezTo>
                    <a:cubicBezTo>
                      <a:pt x="918678" y="53296"/>
                      <a:pt x="865382" y="0"/>
                      <a:pt x="799440" y="0"/>
                    </a:cubicBezTo>
                    <a:cubicBezTo>
                      <a:pt x="767823" y="0"/>
                      <a:pt x="737110" y="12647"/>
                      <a:pt x="714527" y="35230"/>
                    </a:cubicBezTo>
                    <a:lnTo>
                      <a:pt x="542896" y="206861"/>
                    </a:lnTo>
                    <a:cubicBezTo>
                      <a:pt x="520313" y="199634"/>
                      <a:pt x="496827" y="195117"/>
                      <a:pt x="473340" y="194214"/>
                    </a:cubicBezTo>
                    <a:cubicBezTo>
                      <a:pt x="452564" y="158081"/>
                      <a:pt x="414624" y="134595"/>
                      <a:pt x="370362" y="134595"/>
                    </a:cubicBezTo>
                    <a:cubicBezTo>
                      <a:pt x="359522" y="134595"/>
                      <a:pt x="347779" y="136401"/>
                      <a:pt x="337842" y="139112"/>
                    </a:cubicBezTo>
                    <a:cubicBezTo>
                      <a:pt x="312549" y="91235"/>
                      <a:pt x="262866" y="60523"/>
                      <a:pt x="207764" y="60523"/>
                    </a:cubicBezTo>
                    <a:cubicBezTo>
                      <a:pt x="126465" y="60523"/>
                      <a:pt x="59619" y="127368"/>
                      <a:pt x="59619" y="208667"/>
                    </a:cubicBezTo>
                    <a:cubicBezTo>
                      <a:pt x="59619" y="220411"/>
                      <a:pt x="61426" y="231250"/>
                      <a:pt x="63233" y="242090"/>
                    </a:cubicBezTo>
                    <a:cubicBezTo>
                      <a:pt x="27100" y="252930"/>
                      <a:pt x="0" y="287256"/>
                      <a:pt x="0" y="327002"/>
                    </a:cubicBezTo>
                    <a:cubicBezTo>
                      <a:pt x="0" y="375782"/>
                      <a:pt x="39746" y="415528"/>
                      <a:pt x="88525" y="415528"/>
                    </a:cubicBezTo>
                    <a:lnTo>
                      <a:pt x="196021" y="415528"/>
                    </a:lnTo>
                    <a:cubicBezTo>
                      <a:pt x="193310" y="429981"/>
                      <a:pt x="192407" y="445337"/>
                      <a:pt x="192407" y="459791"/>
                    </a:cubicBezTo>
                    <a:cubicBezTo>
                      <a:pt x="192407" y="492310"/>
                      <a:pt x="198731" y="518507"/>
                      <a:pt x="207764" y="541993"/>
                    </a:cubicBezTo>
                    <a:lnTo>
                      <a:pt x="75879" y="673878"/>
                    </a:lnTo>
                    <a:lnTo>
                      <a:pt x="2710" y="865382"/>
                    </a:lnTo>
                    <a:cubicBezTo>
                      <a:pt x="903" y="869898"/>
                      <a:pt x="0" y="874415"/>
                      <a:pt x="0" y="879835"/>
                    </a:cubicBezTo>
                    <a:cubicBezTo>
                      <a:pt x="0" y="901515"/>
                      <a:pt x="18066" y="919581"/>
                      <a:pt x="39746" y="919581"/>
                    </a:cubicBezTo>
                    <a:cubicBezTo>
                      <a:pt x="44262" y="919581"/>
                      <a:pt x="49683" y="918678"/>
                      <a:pt x="54199" y="916871"/>
                    </a:cubicBezTo>
                    <a:lnTo>
                      <a:pt x="245704" y="843702"/>
                    </a:lnTo>
                    <a:lnTo>
                      <a:pt x="342359" y="747047"/>
                    </a:lnTo>
                    <a:cubicBezTo>
                      <a:pt x="341455" y="750660"/>
                      <a:pt x="341455" y="753370"/>
                      <a:pt x="341455" y="756983"/>
                    </a:cubicBezTo>
                    <a:cubicBezTo>
                      <a:pt x="341455" y="768726"/>
                      <a:pt x="345972" y="778663"/>
                      <a:pt x="353198" y="786793"/>
                    </a:cubicBezTo>
                    <a:cubicBezTo>
                      <a:pt x="345972" y="794923"/>
                      <a:pt x="341455" y="804859"/>
                      <a:pt x="341455" y="816603"/>
                    </a:cubicBezTo>
                    <a:cubicBezTo>
                      <a:pt x="341455" y="837379"/>
                      <a:pt x="355908" y="854542"/>
                      <a:pt x="374878" y="859059"/>
                    </a:cubicBezTo>
                    <a:cubicBezTo>
                      <a:pt x="387525" y="895191"/>
                      <a:pt x="420948" y="919581"/>
                      <a:pt x="460694" y="919581"/>
                    </a:cubicBezTo>
                    <a:cubicBezTo>
                      <a:pt x="500440" y="919581"/>
                      <a:pt x="533863" y="895191"/>
                      <a:pt x="546510" y="859059"/>
                    </a:cubicBezTo>
                    <a:cubicBezTo>
                      <a:pt x="565479" y="853639"/>
                      <a:pt x="579933" y="836475"/>
                      <a:pt x="579933" y="816603"/>
                    </a:cubicBezTo>
                    <a:cubicBezTo>
                      <a:pt x="579933" y="815699"/>
                      <a:pt x="579933" y="814796"/>
                      <a:pt x="579933" y="812989"/>
                    </a:cubicBezTo>
                    <a:lnTo>
                      <a:pt x="597999" y="831056"/>
                    </a:lnTo>
                    <a:lnTo>
                      <a:pt x="619678" y="809376"/>
                    </a:lnTo>
                    <a:cubicBezTo>
                      <a:pt x="627808" y="801246"/>
                      <a:pt x="640455" y="798536"/>
                      <a:pt x="651295" y="803956"/>
                    </a:cubicBezTo>
                    <a:cubicBezTo>
                      <a:pt x="662135" y="808473"/>
                      <a:pt x="668458" y="818409"/>
                      <a:pt x="668458" y="830153"/>
                    </a:cubicBezTo>
                    <a:lnTo>
                      <a:pt x="668458" y="860865"/>
                    </a:lnTo>
                    <a:lnTo>
                      <a:pt x="756983" y="860865"/>
                    </a:lnTo>
                    <a:lnTo>
                      <a:pt x="756983" y="831056"/>
                    </a:lnTo>
                    <a:cubicBezTo>
                      <a:pt x="756983" y="819313"/>
                      <a:pt x="764210" y="809376"/>
                      <a:pt x="775050" y="804859"/>
                    </a:cubicBezTo>
                    <a:cubicBezTo>
                      <a:pt x="785890" y="800343"/>
                      <a:pt x="797633" y="803053"/>
                      <a:pt x="805763" y="811183"/>
                    </a:cubicBezTo>
                    <a:lnTo>
                      <a:pt x="827442" y="832863"/>
                    </a:lnTo>
                    <a:lnTo>
                      <a:pt x="890675" y="769630"/>
                    </a:lnTo>
                    <a:lnTo>
                      <a:pt x="868995" y="747950"/>
                    </a:lnTo>
                    <a:cubicBezTo>
                      <a:pt x="860865" y="739821"/>
                      <a:pt x="858155" y="727174"/>
                      <a:pt x="863575" y="716334"/>
                    </a:cubicBezTo>
                    <a:cubicBezTo>
                      <a:pt x="868092" y="705494"/>
                      <a:pt x="878029" y="699171"/>
                      <a:pt x="889772" y="699171"/>
                    </a:cubicBezTo>
                    <a:lnTo>
                      <a:pt x="920484" y="699171"/>
                    </a:lnTo>
                    <a:lnTo>
                      <a:pt x="920484" y="610645"/>
                    </a:lnTo>
                    <a:lnTo>
                      <a:pt x="889772" y="610645"/>
                    </a:lnTo>
                    <a:cubicBezTo>
                      <a:pt x="877125" y="608839"/>
                      <a:pt x="866285" y="602516"/>
                      <a:pt x="861768" y="590772"/>
                    </a:cubicBezTo>
                    <a:lnTo>
                      <a:pt x="861768" y="590772"/>
                    </a:lnTo>
                    <a:close/>
                    <a:moveTo>
                      <a:pt x="639552" y="635035"/>
                    </a:moveTo>
                    <a:cubicBezTo>
                      <a:pt x="655811" y="619678"/>
                      <a:pt x="672071" y="603419"/>
                      <a:pt x="685621" y="584449"/>
                    </a:cubicBezTo>
                    <a:cubicBezTo>
                      <a:pt x="693751" y="581739"/>
                      <a:pt x="701881" y="579933"/>
                      <a:pt x="710914" y="579933"/>
                    </a:cubicBezTo>
                    <a:cubicBezTo>
                      <a:pt x="751564" y="579933"/>
                      <a:pt x="784986" y="613356"/>
                      <a:pt x="784986" y="654005"/>
                    </a:cubicBezTo>
                    <a:cubicBezTo>
                      <a:pt x="784986" y="694654"/>
                      <a:pt x="751564" y="728077"/>
                      <a:pt x="710914" y="728077"/>
                    </a:cubicBezTo>
                    <a:cubicBezTo>
                      <a:pt x="670265" y="728077"/>
                      <a:pt x="636842" y="694654"/>
                      <a:pt x="636842" y="654005"/>
                    </a:cubicBezTo>
                    <a:cubicBezTo>
                      <a:pt x="636842" y="646778"/>
                      <a:pt x="637745" y="640455"/>
                      <a:pt x="639552" y="635035"/>
                    </a:cubicBezTo>
                    <a:lnTo>
                      <a:pt x="639552" y="635035"/>
                    </a:lnTo>
                    <a:close/>
                    <a:moveTo>
                      <a:pt x="657618" y="283643"/>
                    </a:moveTo>
                    <a:lnTo>
                      <a:pt x="726270" y="214990"/>
                    </a:lnTo>
                    <a:lnTo>
                      <a:pt x="779566" y="268287"/>
                    </a:lnTo>
                    <a:lnTo>
                      <a:pt x="700074" y="347779"/>
                    </a:lnTo>
                    <a:cubicBezTo>
                      <a:pt x="689234" y="324293"/>
                      <a:pt x="674781" y="302613"/>
                      <a:pt x="657618" y="283643"/>
                    </a:cubicBezTo>
                    <a:close/>
                    <a:moveTo>
                      <a:pt x="672975" y="120142"/>
                    </a:moveTo>
                    <a:lnTo>
                      <a:pt x="696461" y="96656"/>
                    </a:lnTo>
                    <a:lnTo>
                      <a:pt x="823829" y="224024"/>
                    </a:lnTo>
                    <a:lnTo>
                      <a:pt x="800343" y="247510"/>
                    </a:lnTo>
                    <a:lnTo>
                      <a:pt x="672975" y="120142"/>
                    </a:lnTo>
                    <a:close/>
                    <a:moveTo>
                      <a:pt x="799440" y="30713"/>
                    </a:moveTo>
                    <a:cubicBezTo>
                      <a:pt x="849122" y="30713"/>
                      <a:pt x="889772" y="71363"/>
                      <a:pt x="889772" y="121045"/>
                    </a:cubicBezTo>
                    <a:cubicBezTo>
                      <a:pt x="889772" y="145435"/>
                      <a:pt x="880738" y="168018"/>
                      <a:pt x="863575" y="184278"/>
                    </a:cubicBezTo>
                    <a:lnTo>
                      <a:pt x="845509" y="202344"/>
                    </a:lnTo>
                    <a:lnTo>
                      <a:pt x="718141" y="74976"/>
                    </a:lnTo>
                    <a:lnTo>
                      <a:pt x="736207" y="56909"/>
                    </a:lnTo>
                    <a:cubicBezTo>
                      <a:pt x="752467" y="40649"/>
                      <a:pt x="775050" y="30713"/>
                      <a:pt x="799440" y="30713"/>
                    </a:cubicBezTo>
                    <a:lnTo>
                      <a:pt x="799440" y="30713"/>
                    </a:lnTo>
                    <a:close/>
                    <a:moveTo>
                      <a:pt x="652198" y="140918"/>
                    </a:moveTo>
                    <a:lnTo>
                      <a:pt x="705494" y="194214"/>
                    </a:lnTo>
                    <a:lnTo>
                      <a:pt x="636842" y="262866"/>
                    </a:lnTo>
                    <a:cubicBezTo>
                      <a:pt x="617872" y="245704"/>
                      <a:pt x="596192" y="231250"/>
                      <a:pt x="572706" y="220411"/>
                    </a:cubicBezTo>
                    <a:lnTo>
                      <a:pt x="652198" y="140918"/>
                    </a:lnTo>
                    <a:close/>
                    <a:moveTo>
                      <a:pt x="696461" y="460694"/>
                    </a:moveTo>
                    <a:cubicBezTo>
                      <a:pt x="696461" y="537476"/>
                      <a:pt x="657618" y="575416"/>
                      <a:pt x="616065" y="616065"/>
                    </a:cubicBezTo>
                    <a:cubicBezTo>
                      <a:pt x="588062" y="644068"/>
                      <a:pt x="558253" y="672071"/>
                      <a:pt x="541993" y="713624"/>
                    </a:cubicBezTo>
                    <a:cubicBezTo>
                      <a:pt x="539283" y="712721"/>
                      <a:pt x="536573" y="712721"/>
                      <a:pt x="532960" y="712721"/>
                    </a:cubicBezTo>
                    <a:lnTo>
                      <a:pt x="473340" y="712721"/>
                    </a:lnTo>
                    <a:lnTo>
                      <a:pt x="473340" y="638648"/>
                    </a:lnTo>
                    <a:cubicBezTo>
                      <a:pt x="473340" y="614259"/>
                      <a:pt x="453467" y="594385"/>
                      <a:pt x="429078" y="594385"/>
                    </a:cubicBezTo>
                    <a:lnTo>
                      <a:pt x="399268" y="594385"/>
                    </a:lnTo>
                    <a:cubicBezTo>
                      <a:pt x="391138" y="594385"/>
                      <a:pt x="384815" y="588062"/>
                      <a:pt x="384815" y="579933"/>
                    </a:cubicBezTo>
                    <a:cubicBezTo>
                      <a:pt x="384815" y="571802"/>
                      <a:pt x="391138" y="565479"/>
                      <a:pt x="399268" y="565479"/>
                    </a:cubicBezTo>
                    <a:lnTo>
                      <a:pt x="547413" y="565479"/>
                    </a:lnTo>
                    <a:cubicBezTo>
                      <a:pt x="571802" y="565479"/>
                      <a:pt x="591676" y="545606"/>
                      <a:pt x="591676" y="521217"/>
                    </a:cubicBezTo>
                    <a:cubicBezTo>
                      <a:pt x="591676" y="496827"/>
                      <a:pt x="571802" y="476954"/>
                      <a:pt x="547413" y="476954"/>
                    </a:cubicBezTo>
                    <a:lnTo>
                      <a:pt x="429078" y="476954"/>
                    </a:lnTo>
                    <a:cubicBezTo>
                      <a:pt x="420948" y="476954"/>
                      <a:pt x="414624" y="470630"/>
                      <a:pt x="414624" y="462501"/>
                    </a:cubicBezTo>
                    <a:lnTo>
                      <a:pt x="414624" y="418238"/>
                    </a:lnTo>
                    <a:lnTo>
                      <a:pt x="488697" y="418238"/>
                    </a:lnTo>
                    <a:cubicBezTo>
                      <a:pt x="529346" y="418238"/>
                      <a:pt x="562769" y="384815"/>
                      <a:pt x="562769" y="344165"/>
                    </a:cubicBezTo>
                    <a:cubicBezTo>
                      <a:pt x="562769" y="303516"/>
                      <a:pt x="529346" y="270093"/>
                      <a:pt x="488697" y="270093"/>
                    </a:cubicBezTo>
                    <a:cubicBezTo>
                      <a:pt x="488697" y="270093"/>
                      <a:pt x="487794" y="270093"/>
                      <a:pt x="487794" y="270093"/>
                    </a:cubicBezTo>
                    <a:cubicBezTo>
                      <a:pt x="488697" y="265577"/>
                      <a:pt x="488697" y="260156"/>
                      <a:pt x="488697" y="254737"/>
                    </a:cubicBezTo>
                    <a:cubicBezTo>
                      <a:pt x="488697" y="244800"/>
                      <a:pt x="487794" y="235767"/>
                      <a:pt x="485084" y="226733"/>
                    </a:cubicBezTo>
                    <a:cubicBezTo>
                      <a:pt x="603419" y="238477"/>
                      <a:pt x="696461" y="339649"/>
                      <a:pt x="696461" y="460694"/>
                    </a:cubicBezTo>
                    <a:lnTo>
                      <a:pt x="696461" y="460694"/>
                    </a:lnTo>
                    <a:close/>
                    <a:moveTo>
                      <a:pt x="370362" y="756983"/>
                    </a:moveTo>
                    <a:cubicBezTo>
                      <a:pt x="370362" y="748854"/>
                      <a:pt x="376685" y="742530"/>
                      <a:pt x="384815" y="742530"/>
                    </a:cubicBezTo>
                    <a:lnTo>
                      <a:pt x="532960" y="742530"/>
                    </a:lnTo>
                    <a:cubicBezTo>
                      <a:pt x="541089" y="742530"/>
                      <a:pt x="547413" y="748854"/>
                      <a:pt x="547413" y="756983"/>
                    </a:cubicBezTo>
                    <a:cubicBezTo>
                      <a:pt x="547413" y="765113"/>
                      <a:pt x="541089" y="771437"/>
                      <a:pt x="532960" y="771437"/>
                    </a:cubicBezTo>
                    <a:lnTo>
                      <a:pt x="384815" y="771437"/>
                    </a:lnTo>
                    <a:cubicBezTo>
                      <a:pt x="376685" y="772340"/>
                      <a:pt x="370362" y="766017"/>
                      <a:pt x="370362" y="756983"/>
                    </a:cubicBezTo>
                    <a:close/>
                    <a:moveTo>
                      <a:pt x="184277" y="756983"/>
                    </a:moveTo>
                    <a:lnTo>
                      <a:pt x="293579" y="647682"/>
                    </a:lnTo>
                    <a:cubicBezTo>
                      <a:pt x="311646" y="665748"/>
                      <a:pt x="328809" y="683814"/>
                      <a:pt x="341455" y="706398"/>
                    </a:cubicBezTo>
                    <a:lnTo>
                      <a:pt x="237573" y="810279"/>
                    </a:lnTo>
                    <a:lnTo>
                      <a:pt x="184277" y="756983"/>
                    </a:lnTo>
                    <a:close/>
                    <a:moveTo>
                      <a:pt x="29809" y="327906"/>
                    </a:moveTo>
                    <a:cubicBezTo>
                      <a:pt x="29809" y="295386"/>
                      <a:pt x="56006" y="268287"/>
                      <a:pt x="89428" y="268287"/>
                    </a:cubicBezTo>
                    <a:cubicBezTo>
                      <a:pt x="121948" y="268287"/>
                      <a:pt x="149048" y="294483"/>
                      <a:pt x="149048" y="327906"/>
                    </a:cubicBezTo>
                    <a:lnTo>
                      <a:pt x="178858" y="327906"/>
                    </a:lnTo>
                    <a:cubicBezTo>
                      <a:pt x="178858" y="280030"/>
                      <a:pt x="140918" y="241187"/>
                      <a:pt x="93945" y="239380"/>
                    </a:cubicBezTo>
                    <a:cubicBezTo>
                      <a:pt x="91235" y="229444"/>
                      <a:pt x="90332" y="219507"/>
                      <a:pt x="90332" y="209571"/>
                    </a:cubicBezTo>
                    <a:cubicBezTo>
                      <a:pt x="90332" y="144531"/>
                      <a:pt x="143628" y="91235"/>
                      <a:pt x="208667" y="91235"/>
                    </a:cubicBezTo>
                    <a:cubicBezTo>
                      <a:pt x="252026" y="91235"/>
                      <a:pt x="290870" y="114722"/>
                      <a:pt x="311646" y="151758"/>
                    </a:cubicBezTo>
                    <a:cubicBezTo>
                      <a:pt x="280030" y="170728"/>
                      <a:pt x="257447" y="203247"/>
                      <a:pt x="253833" y="241187"/>
                    </a:cubicBezTo>
                    <a:cubicBezTo>
                      <a:pt x="227637" y="247510"/>
                      <a:pt x="208667" y="270996"/>
                      <a:pt x="208667" y="298999"/>
                    </a:cubicBezTo>
                    <a:lnTo>
                      <a:pt x="238477" y="298999"/>
                    </a:lnTo>
                    <a:cubicBezTo>
                      <a:pt x="238477" y="282740"/>
                      <a:pt x="252026" y="269190"/>
                      <a:pt x="268287" y="269190"/>
                    </a:cubicBezTo>
                    <a:cubicBezTo>
                      <a:pt x="284546" y="269190"/>
                      <a:pt x="298096" y="282740"/>
                      <a:pt x="298096" y="298999"/>
                    </a:cubicBezTo>
                    <a:lnTo>
                      <a:pt x="327906" y="298999"/>
                    </a:lnTo>
                    <a:cubicBezTo>
                      <a:pt x="327906" y="271900"/>
                      <a:pt x="309839" y="249317"/>
                      <a:pt x="284546" y="242090"/>
                    </a:cubicBezTo>
                    <a:cubicBezTo>
                      <a:pt x="290870" y="198731"/>
                      <a:pt x="327906" y="165308"/>
                      <a:pt x="372169" y="165308"/>
                    </a:cubicBezTo>
                    <a:cubicBezTo>
                      <a:pt x="420948" y="165308"/>
                      <a:pt x="460694" y="205054"/>
                      <a:pt x="460694" y="253833"/>
                    </a:cubicBezTo>
                    <a:cubicBezTo>
                      <a:pt x="460694" y="261963"/>
                      <a:pt x="459790" y="269190"/>
                      <a:pt x="457080" y="276416"/>
                    </a:cubicBezTo>
                    <a:cubicBezTo>
                      <a:pt x="432691" y="288160"/>
                      <a:pt x="415528" y="313453"/>
                      <a:pt x="415528" y="342359"/>
                    </a:cubicBezTo>
                    <a:lnTo>
                      <a:pt x="445337" y="342359"/>
                    </a:lnTo>
                    <a:cubicBezTo>
                      <a:pt x="445337" y="317969"/>
                      <a:pt x="465211" y="298096"/>
                      <a:pt x="489600" y="298096"/>
                    </a:cubicBezTo>
                    <a:cubicBezTo>
                      <a:pt x="513990" y="298096"/>
                      <a:pt x="533863" y="317969"/>
                      <a:pt x="533863" y="342359"/>
                    </a:cubicBezTo>
                    <a:cubicBezTo>
                      <a:pt x="533863" y="366748"/>
                      <a:pt x="513990" y="386621"/>
                      <a:pt x="489600" y="386621"/>
                    </a:cubicBezTo>
                    <a:lnTo>
                      <a:pt x="88525" y="386621"/>
                    </a:lnTo>
                    <a:cubicBezTo>
                      <a:pt x="56006" y="386621"/>
                      <a:pt x="29809" y="360425"/>
                      <a:pt x="29809" y="327906"/>
                    </a:cubicBezTo>
                    <a:close/>
                    <a:moveTo>
                      <a:pt x="384815" y="416431"/>
                    </a:moveTo>
                    <a:lnTo>
                      <a:pt x="384815" y="460694"/>
                    </a:lnTo>
                    <a:cubicBezTo>
                      <a:pt x="384815" y="485084"/>
                      <a:pt x="404688" y="504957"/>
                      <a:pt x="429078" y="504957"/>
                    </a:cubicBezTo>
                    <a:lnTo>
                      <a:pt x="547413" y="504957"/>
                    </a:lnTo>
                    <a:cubicBezTo>
                      <a:pt x="555543" y="504957"/>
                      <a:pt x="561866" y="511280"/>
                      <a:pt x="561866" y="519410"/>
                    </a:cubicBezTo>
                    <a:cubicBezTo>
                      <a:pt x="561866" y="527540"/>
                      <a:pt x="555543" y="533863"/>
                      <a:pt x="547413" y="533863"/>
                    </a:cubicBezTo>
                    <a:lnTo>
                      <a:pt x="399268" y="533863"/>
                    </a:lnTo>
                    <a:cubicBezTo>
                      <a:pt x="374878" y="533863"/>
                      <a:pt x="355005" y="553736"/>
                      <a:pt x="355005" y="578126"/>
                    </a:cubicBezTo>
                    <a:cubicBezTo>
                      <a:pt x="355005" y="602516"/>
                      <a:pt x="374878" y="622389"/>
                      <a:pt x="399268" y="622389"/>
                    </a:cubicBezTo>
                    <a:lnTo>
                      <a:pt x="429078" y="622389"/>
                    </a:lnTo>
                    <a:cubicBezTo>
                      <a:pt x="437207" y="622389"/>
                      <a:pt x="443531" y="628712"/>
                      <a:pt x="443531" y="636842"/>
                    </a:cubicBezTo>
                    <a:lnTo>
                      <a:pt x="443531" y="710914"/>
                    </a:lnTo>
                    <a:lnTo>
                      <a:pt x="383912" y="710914"/>
                    </a:lnTo>
                    <a:cubicBezTo>
                      <a:pt x="381202" y="710914"/>
                      <a:pt x="377588" y="710914"/>
                      <a:pt x="374878" y="711817"/>
                    </a:cubicBezTo>
                    <a:cubicBezTo>
                      <a:pt x="357715" y="670265"/>
                      <a:pt x="328809" y="641358"/>
                      <a:pt x="300806" y="614259"/>
                    </a:cubicBezTo>
                    <a:cubicBezTo>
                      <a:pt x="259253" y="574512"/>
                      <a:pt x="220410" y="536573"/>
                      <a:pt x="220410" y="458887"/>
                    </a:cubicBezTo>
                    <a:cubicBezTo>
                      <a:pt x="220410" y="443531"/>
                      <a:pt x="222217" y="429078"/>
                      <a:pt x="224927" y="414625"/>
                    </a:cubicBezTo>
                    <a:lnTo>
                      <a:pt x="384815" y="414625"/>
                    </a:lnTo>
                    <a:close/>
                    <a:moveTo>
                      <a:pt x="271900" y="627808"/>
                    </a:moveTo>
                    <a:lnTo>
                      <a:pt x="163501" y="736207"/>
                    </a:lnTo>
                    <a:lnTo>
                      <a:pt x="110205" y="682911"/>
                    </a:lnTo>
                    <a:lnTo>
                      <a:pt x="223121" y="569996"/>
                    </a:lnTo>
                    <a:cubicBezTo>
                      <a:pt x="236670" y="591676"/>
                      <a:pt x="253833" y="610645"/>
                      <a:pt x="271900" y="627808"/>
                    </a:cubicBezTo>
                    <a:lnTo>
                      <a:pt x="271900" y="627808"/>
                    </a:lnTo>
                    <a:close/>
                    <a:moveTo>
                      <a:pt x="94849" y="710010"/>
                    </a:moveTo>
                    <a:lnTo>
                      <a:pt x="210474" y="825636"/>
                    </a:lnTo>
                    <a:lnTo>
                      <a:pt x="112012" y="863575"/>
                    </a:lnTo>
                    <a:lnTo>
                      <a:pt x="56909" y="808473"/>
                    </a:lnTo>
                    <a:lnTo>
                      <a:pt x="94849" y="710010"/>
                    </a:lnTo>
                    <a:close/>
                    <a:moveTo>
                      <a:pt x="43359" y="889772"/>
                    </a:moveTo>
                    <a:cubicBezTo>
                      <a:pt x="37036" y="892482"/>
                      <a:pt x="29809" y="887062"/>
                      <a:pt x="29809" y="879835"/>
                    </a:cubicBezTo>
                    <a:cubicBezTo>
                      <a:pt x="29809" y="878932"/>
                      <a:pt x="29809" y="877125"/>
                      <a:pt x="30713" y="876222"/>
                    </a:cubicBezTo>
                    <a:lnTo>
                      <a:pt x="45166" y="837379"/>
                    </a:lnTo>
                    <a:lnTo>
                      <a:pt x="82202" y="874415"/>
                    </a:lnTo>
                    <a:lnTo>
                      <a:pt x="43359" y="889772"/>
                    </a:lnTo>
                    <a:close/>
                    <a:moveTo>
                      <a:pt x="458887" y="890675"/>
                    </a:moveTo>
                    <a:cubicBezTo>
                      <a:pt x="437207" y="890675"/>
                      <a:pt x="417335" y="878932"/>
                      <a:pt x="406495" y="860865"/>
                    </a:cubicBezTo>
                    <a:lnTo>
                      <a:pt x="511280" y="860865"/>
                    </a:lnTo>
                    <a:cubicBezTo>
                      <a:pt x="500440" y="878932"/>
                      <a:pt x="481470" y="890675"/>
                      <a:pt x="458887" y="890675"/>
                    </a:cubicBezTo>
                    <a:lnTo>
                      <a:pt x="458887" y="890675"/>
                    </a:lnTo>
                    <a:close/>
                    <a:moveTo>
                      <a:pt x="533863" y="831056"/>
                    </a:moveTo>
                    <a:lnTo>
                      <a:pt x="385718" y="831056"/>
                    </a:lnTo>
                    <a:cubicBezTo>
                      <a:pt x="377588" y="831056"/>
                      <a:pt x="371265" y="824732"/>
                      <a:pt x="371265" y="816603"/>
                    </a:cubicBezTo>
                    <a:cubicBezTo>
                      <a:pt x="371265" y="808473"/>
                      <a:pt x="377588" y="802149"/>
                      <a:pt x="385718" y="802149"/>
                    </a:cubicBezTo>
                    <a:lnTo>
                      <a:pt x="533863" y="802149"/>
                    </a:lnTo>
                    <a:cubicBezTo>
                      <a:pt x="541993" y="802149"/>
                      <a:pt x="548316" y="808473"/>
                      <a:pt x="548316" y="816603"/>
                    </a:cubicBezTo>
                    <a:cubicBezTo>
                      <a:pt x="548316" y="824732"/>
                      <a:pt x="541993" y="831056"/>
                      <a:pt x="533863" y="831056"/>
                    </a:cubicBezTo>
                    <a:close/>
                    <a:moveTo>
                      <a:pt x="888868" y="668458"/>
                    </a:moveTo>
                    <a:lnTo>
                      <a:pt x="888868" y="668458"/>
                    </a:lnTo>
                    <a:cubicBezTo>
                      <a:pt x="864479" y="668458"/>
                      <a:pt x="843702" y="682911"/>
                      <a:pt x="834669" y="704591"/>
                    </a:cubicBezTo>
                    <a:cubicBezTo>
                      <a:pt x="825636" y="726271"/>
                      <a:pt x="830152" y="751564"/>
                      <a:pt x="847315" y="767823"/>
                    </a:cubicBezTo>
                    <a:lnTo>
                      <a:pt x="848219" y="768726"/>
                    </a:lnTo>
                    <a:lnTo>
                      <a:pt x="827442" y="789503"/>
                    </a:lnTo>
                    <a:lnTo>
                      <a:pt x="826539" y="788600"/>
                    </a:lnTo>
                    <a:cubicBezTo>
                      <a:pt x="809376" y="771437"/>
                      <a:pt x="784986" y="766920"/>
                      <a:pt x="762403" y="775953"/>
                    </a:cubicBezTo>
                    <a:cubicBezTo>
                      <a:pt x="740724" y="784987"/>
                      <a:pt x="726270" y="805763"/>
                      <a:pt x="726270" y="829249"/>
                    </a:cubicBezTo>
                    <a:lnTo>
                      <a:pt x="726270" y="830153"/>
                    </a:lnTo>
                    <a:lnTo>
                      <a:pt x="696461" y="830153"/>
                    </a:lnTo>
                    <a:lnTo>
                      <a:pt x="696461" y="831056"/>
                    </a:lnTo>
                    <a:cubicBezTo>
                      <a:pt x="696461" y="807570"/>
                      <a:pt x="682008" y="786793"/>
                      <a:pt x="660328" y="776856"/>
                    </a:cubicBezTo>
                    <a:cubicBezTo>
                      <a:pt x="638648" y="767823"/>
                      <a:pt x="613355" y="772340"/>
                      <a:pt x="597095" y="789503"/>
                    </a:cubicBezTo>
                    <a:lnTo>
                      <a:pt x="596192" y="790406"/>
                    </a:lnTo>
                    <a:lnTo>
                      <a:pt x="576319" y="770533"/>
                    </a:lnTo>
                    <a:cubicBezTo>
                      <a:pt x="577222" y="766920"/>
                      <a:pt x="578126" y="762404"/>
                      <a:pt x="578126" y="757887"/>
                    </a:cubicBezTo>
                    <a:cubicBezTo>
                      <a:pt x="578126" y="747047"/>
                      <a:pt x="574512" y="738014"/>
                      <a:pt x="568189" y="729884"/>
                    </a:cubicBezTo>
                    <a:cubicBezTo>
                      <a:pt x="577222" y="704591"/>
                      <a:pt x="591676" y="684718"/>
                      <a:pt x="608838" y="666651"/>
                    </a:cubicBezTo>
                    <a:cubicBezTo>
                      <a:pt x="615162" y="718141"/>
                      <a:pt x="658521" y="757887"/>
                      <a:pt x="711817" y="757887"/>
                    </a:cubicBezTo>
                    <a:cubicBezTo>
                      <a:pt x="768726" y="757887"/>
                      <a:pt x="815699" y="710914"/>
                      <a:pt x="815699" y="654005"/>
                    </a:cubicBezTo>
                    <a:cubicBezTo>
                      <a:pt x="815699" y="597095"/>
                      <a:pt x="768726" y="550123"/>
                      <a:pt x="711817" y="550123"/>
                    </a:cubicBezTo>
                    <a:cubicBezTo>
                      <a:pt x="710010" y="550123"/>
                      <a:pt x="709107" y="550123"/>
                      <a:pt x="707301" y="550123"/>
                    </a:cubicBezTo>
                    <a:cubicBezTo>
                      <a:pt x="717237" y="529346"/>
                      <a:pt x="724464" y="504957"/>
                      <a:pt x="726270" y="476051"/>
                    </a:cubicBezTo>
                    <a:lnTo>
                      <a:pt x="727174" y="476051"/>
                    </a:lnTo>
                    <a:lnTo>
                      <a:pt x="727174" y="476954"/>
                    </a:lnTo>
                    <a:cubicBezTo>
                      <a:pt x="727174" y="500440"/>
                      <a:pt x="741627" y="521217"/>
                      <a:pt x="763307" y="531153"/>
                    </a:cubicBezTo>
                    <a:cubicBezTo>
                      <a:pt x="784986" y="540186"/>
                      <a:pt x="810279" y="535670"/>
                      <a:pt x="826539" y="518507"/>
                    </a:cubicBezTo>
                    <a:lnTo>
                      <a:pt x="827442" y="517603"/>
                    </a:lnTo>
                    <a:lnTo>
                      <a:pt x="848219" y="538379"/>
                    </a:lnTo>
                    <a:lnTo>
                      <a:pt x="847315" y="539283"/>
                    </a:lnTo>
                    <a:cubicBezTo>
                      <a:pt x="831056" y="555543"/>
                      <a:pt x="825636" y="580836"/>
                      <a:pt x="834669" y="603419"/>
                    </a:cubicBezTo>
                    <a:cubicBezTo>
                      <a:pt x="843702" y="625099"/>
                      <a:pt x="864479" y="639552"/>
                      <a:pt x="887965" y="639552"/>
                    </a:cubicBezTo>
                    <a:lnTo>
                      <a:pt x="888868" y="639552"/>
                    </a:lnTo>
                    <a:lnTo>
                      <a:pt x="888868" y="668458"/>
                    </a:lnTo>
                    <a:close/>
                  </a:path>
                </a:pathLst>
              </a:custGeom>
              <a:grpFill/>
              <a:ln w="902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26751665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54</a:t>
            </a:fld>
            <a:endParaRPr lang="en-US" sz="1291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3B45A-0AE8-A3F7-5467-3C9FA0B14E5C}"/>
              </a:ext>
            </a:extLst>
          </p:cNvPr>
          <p:cNvSpPr txBox="1">
            <a:spLocks/>
          </p:cNvSpPr>
          <p:nvPr/>
        </p:nvSpPr>
        <p:spPr>
          <a:xfrm>
            <a:off x="419783" y="293338"/>
            <a:ext cx="11352434" cy="1071302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rtl="0">
              <a:lnSpc>
                <a:spcPts val="2440"/>
              </a:lnSpc>
            </a:pPr>
            <a:r>
              <a:rPr lang="en-GB" sz="2200" b="1" dirty="0" err="1">
                <a:solidFill>
                  <a:srgbClr val="8A2061"/>
                </a:solidFill>
              </a:rPr>
              <a:t>Лидерс</a:t>
            </a:r>
            <a:r>
              <a:rPr lang="sr-Cyrl-RS" sz="2200" b="1" dirty="0">
                <a:solidFill>
                  <a:srgbClr val="8A2061"/>
                </a:solidFill>
              </a:rPr>
              <a:t>ке </a:t>
            </a:r>
            <a:r>
              <a:rPr lang="en-US" sz="2200" dirty="0" err="1"/>
              <a:t>вештине</a:t>
            </a:r>
            <a:r>
              <a:rPr lang="en-US" sz="2200" dirty="0"/>
              <a:t> су посебно </a:t>
            </a:r>
            <a:r>
              <a:rPr lang="en-US" sz="2200" dirty="0" err="1"/>
              <a:t>важне</a:t>
            </a:r>
            <a:r>
              <a:rPr lang="en-US" sz="2200" dirty="0"/>
              <a:t> </a:t>
            </a:r>
            <a:r>
              <a:rPr lang="sr-Cyrl-RS" sz="2200" dirty="0"/>
              <a:t>за било коју </a:t>
            </a:r>
            <a:r>
              <a:rPr lang="en-US" sz="2200" dirty="0" err="1"/>
              <a:t>менаџер</a:t>
            </a:r>
            <a:r>
              <a:rPr lang="sr-Cyrl-RS" sz="2200" dirty="0"/>
              <a:t>у</a:t>
            </a:r>
            <a:r>
              <a:rPr lang="en-US" sz="2200" dirty="0"/>
              <a:t> </a:t>
            </a:r>
            <a:r>
              <a:rPr lang="en-US" sz="2200" dirty="0" err="1"/>
              <a:t>позициј</a:t>
            </a:r>
            <a:r>
              <a:rPr lang="sr-Cyrl-RS" sz="2200" dirty="0"/>
              <a:t>у</a:t>
            </a:r>
            <a:r>
              <a:rPr lang="en-US" sz="2200" dirty="0"/>
              <a:t> и предузетничкој активности. Визија се односи на јасну и инспиративну идеју будућности која води појединца. То је дугорочни циљ или жељени исход који даје правац и сврху. Према истраживањима, лидерство је способност утицаја на активности појединца или групе ка постизању циља (</a:t>
            </a:r>
            <a:r>
              <a:rPr lang="en-US" sz="2200" dirty="0" err="1"/>
              <a:t>Адисон</a:t>
            </a:r>
            <a:r>
              <a:rPr lang="en-US" sz="2200" dirty="0"/>
              <a:t>, 1985).</a:t>
            </a:r>
          </a:p>
          <a:p>
            <a:pPr algn="just" rtl="0">
              <a:lnSpc>
                <a:spcPts val="2440"/>
              </a:lnSpc>
            </a:pPr>
            <a:endParaRPr lang="en-US" sz="2200" dirty="0"/>
          </a:p>
          <a:p>
            <a:pPr algn="just" rtl="0">
              <a:lnSpc>
                <a:spcPts val="2440"/>
              </a:lnSpc>
            </a:pPr>
            <a:r>
              <a:rPr lang="en-US" sz="2200" dirty="0"/>
              <a:t>То је способност да се група води, мотивише и </a:t>
            </a:r>
            <a:r>
              <a:rPr lang="sr-Cyrl-RS" sz="2200" dirty="0"/>
              <a:t>да се </a:t>
            </a:r>
            <a:r>
              <a:rPr lang="en-US" sz="2200" dirty="0" err="1"/>
              <a:t>утиче</a:t>
            </a:r>
            <a:r>
              <a:rPr lang="en-US" sz="2200" dirty="0"/>
              <a:t> на њен заједнички циљ или визију. То </a:t>
            </a:r>
            <a:r>
              <a:rPr lang="en-US" sz="2200" dirty="0" err="1"/>
              <a:t>укључује</a:t>
            </a:r>
            <a:r>
              <a:rPr lang="en-US" sz="2200" dirty="0"/>
              <a:t> </a:t>
            </a:r>
            <a:r>
              <a:rPr lang="sr-Cyrl-RS" sz="2200" dirty="0"/>
              <a:t>одређивање</a:t>
            </a:r>
            <a:r>
              <a:rPr lang="en-US" sz="2200" dirty="0"/>
              <a:t> правца, стварање осећаја сврхе и мотивисање и инспирисање других да раде заједно на постизању тог циља. </a:t>
            </a:r>
            <a:r>
              <a:rPr lang="en-US" sz="2200" dirty="0" err="1"/>
              <a:t>Истраживање</a:t>
            </a:r>
            <a:r>
              <a:rPr lang="en-US" sz="2200" dirty="0"/>
              <a:t> </a:t>
            </a:r>
            <a:r>
              <a:rPr lang="sr-Cyrl-RS" sz="2200" dirty="0"/>
              <a:t>које су спровели </a:t>
            </a:r>
            <a:r>
              <a:rPr lang="en-US" sz="2200" dirty="0" err="1"/>
              <a:t>Елмути</a:t>
            </a:r>
            <a:r>
              <a:rPr lang="sr-Cyrl-RS" sz="2200" dirty="0"/>
              <a:t> и други</a:t>
            </a:r>
            <a:r>
              <a:rPr lang="en-US" sz="2200" dirty="0"/>
              <a:t> описује лидерство </a:t>
            </a:r>
            <a:r>
              <a:rPr lang="en-US" sz="2200" dirty="0" err="1"/>
              <a:t>као</a:t>
            </a:r>
            <a:r>
              <a:rPr lang="en-US" sz="2200" dirty="0"/>
              <a:t> </a:t>
            </a:r>
            <a:r>
              <a:rPr lang="en-US" sz="2200" dirty="0" err="1"/>
              <a:t>са</a:t>
            </a:r>
            <a:r>
              <a:rPr lang="sr-Cyrl-RS" sz="2200" dirty="0"/>
              <a:t>чињено</a:t>
            </a:r>
            <a:r>
              <a:rPr lang="en-US" sz="2200" dirty="0"/>
              <a:t> углавном од три елемента: вештине, перспективе и диспозиције (2005).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pic>
        <p:nvPicPr>
          <p:cNvPr id="2" name="Picture Placeholder 7">
            <a:extLst>
              <a:ext uri="{FF2B5EF4-FFF2-40B4-BE49-F238E27FC236}">
                <a16:creationId xmlns:a16="http://schemas.microsoft.com/office/drawing/2014/main" id="{2126E3A0-C31A-6AF8-E526-19EAC59B830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0312" b="30312"/>
          <a:stretch/>
        </p:blipFill>
        <p:spPr>
          <a:xfrm flipH="1">
            <a:off x="-1" y="3657601"/>
            <a:ext cx="121920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335079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55</a:t>
            </a:fld>
            <a:endParaRPr lang="en-US" sz="129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A3B45A-0AE8-A3F7-5467-3C9FA0B14E5C}"/>
              </a:ext>
            </a:extLst>
          </p:cNvPr>
          <p:cNvSpPr txBox="1">
            <a:spLocks/>
          </p:cNvSpPr>
          <p:nvPr/>
        </p:nvSpPr>
        <p:spPr>
          <a:xfrm>
            <a:off x="1336431" y="201754"/>
            <a:ext cx="10447530" cy="946477"/>
          </a:xfrm>
          <a:prstGeom prst="rect">
            <a:avLst/>
          </a:prstGeom>
        </p:spPr>
        <p:txBody>
          <a:bodyPr vert="horz" lIns="91440" tIns="45720" rIns="91440" bIns="45720" numCol="1" spcCol="288000" rtlCol="0" anchor="t">
            <a:noAutofit/>
          </a:bodyPr>
          <a:lstStyle>
            <a:lvl1pPr marL="0" indent="0" algn="l" defTabSz="3343281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774" b="0" i="0" kern="1200">
                <a:solidFill>
                  <a:srgbClr val="1C1442"/>
                </a:solidFill>
                <a:latin typeface="Calibri" panose="020F0502020204030204" pitchFamily="34" charset="0"/>
                <a:ea typeface="Open Sans" panose="020B0606030504020204" pitchFamily="34" charset="0"/>
                <a:cs typeface="Calibri" panose="020F0502020204030204" pitchFamily="34" charset="0"/>
              </a:defRPr>
            </a:lvl1pPr>
            <a:lvl2pPr marL="609593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2pPr>
            <a:lvl3pPr marL="1219185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3pPr>
            <a:lvl4pPr marL="1828778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4pPr>
            <a:lvl5pPr marL="2438374" indent="0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None/>
              <a:defRPr sz="5161" kern="1200">
                <a:solidFill>
                  <a:srgbClr val="011E3B"/>
                </a:solidFill>
                <a:latin typeface="Montserrat" pitchFamily="2" charset="77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200" dirty="0"/>
              <a:t>Као што ћемо видети у </a:t>
            </a:r>
            <a:r>
              <a:rPr lang="en-US" sz="2200" dirty="0" err="1"/>
              <a:t>приручнику</a:t>
            </a:r>
            <a:r>
              <a:rPr lang="en-US" sz="2200" dirty="0"/>
              <a:t> </a:t>
            </a:r>
            <a:r>
              <a:rPr lang="sr-Cyrl-RS" sz="2200" dirty="0"/>
              <a:t>„</a:t>
            </a:r>
            <a:r>
              <a:rPr lang="en-US" sz="2200" dirty="0"/>
              <a:t>Be 21 Skilled Toolkit</a:t>
            </a:r>
            <a:r>
              <a:rPr lang="sr-Cyrl-RS" sz="2200" dirty="0"/>
              <a:t>“</a:t>
            </a:r>
            <a:r>
              <a:rPr lang="en-US" sz="2200" dirty="0"/>
              <a:t> </a:t>
            </a:r>
            <a:r>
              <a:rPr lang="en-US" sz="2200" dirty="0" err="1"/>
              <a:t>ове</a:t>
            </a:r>
            <a:r>
              <a:rPr lang="en-US" sz="2200" dirty="0"/>
              <a:t> компетенције смо груписали у 7 кључних области. </a:t>
            </a:r>
            <a:r>
              <a:rPr lang="en-US" sz="2200" dirty="0" err="1"/>
              <a:t>Као</a:t>
            </a:r>
            <a:r>
              <a:rPr lang="en-US" sz="2200" dirty="0"/>
              <a:t> </a:t>
            </a:r>
            <a:r>
              <a:rPr lang="en-US" sz="2200" dirty="0" err="1"/>
              <a:t>наставник</a:t>
            </a:r>
            <a:r>
              <a:rPr lang="sr-Cyrl-RS" sz="2200" dirty="0"/>
              <a:t>/професор</a:t>
            </a:r>
            <a:r>
              <a:rPr lang="en-US" sz="2200" dirty="0"/>
              <a:t>, бићете заинтересовани за упутства корак по корак за наставнике високог образовања и менаџере студијских програма за </a:t>
            </a:r>
            <a:r>
              <a:rPr lang="en-US" sz="2200" dirty="0" err="1"/>
              <a:t>практичну</a:t>
            </a:r>
            <a:r>
              <a:rPr lang="en-US" sz="2200" dirty="0"/>
              <a:t> </a:t>
            </a:r>
            <a:r>
              <a:rPr lang="en-US" sz="2200" dirty="0" err="1"/>
              <a:t>имплементацију</a:t>
            </a:r>
            <a:r>
              <a:rPr lang="sr-Cyrl-RS" sz="2200" dirty="0"/>
              <a:t> </a:t>
            </a:r>
            <a:r>
              <a:rPr lang="en-US" sz="2200" dirty="0" err="1"/>
              <a:t>алатке</a:t>
            </a:r>
            <a:r>
              <a:rPr lang="en-US" sz="2200" dirty="0"/>
              <a:t> </a:t>
            </a:r>
            <a:r>
              <a:rPr lang="en-US" sz="2200" dirty="0" err="1"/>
              <a:t>засноване</a:t>
            </a:r>
            <a:r>
              <a:rPr lang="en-US" sz="2200" dirty="0"/>
              <a:t> </a:t>
            </a:r>
            <a:r>
              <a:rPr lang="en-US" sz="2200" dirty="0" err="1"/>
              <a:t>на</a:t>
            </a:r>
            <a:r>
              <a:rPr lang="en-US" sz="2200" dirty="0"/>
              <a:t> </a:t>
            </a:r>
            <a:r>
              <a:rPr lang="en-US" sz="2200" dirty="0" err="1"/>
              <a:t>проблемима</a:t>
            </a:r>
            <a:r>
              <a:rPr lang="en-US" sz="2200" dirty="0"/>
              <a:t> </a:t>
            </a:r>
            <a:r>
              <a:rPr lang="en-US" sz="2200" dirty="0" err="1"/>
              <a:t>за</a:t>
            </a:r>
            <a:r>
              <a:rPr lang="en-US" sz="2200" dirty="0"/>
              <a:t> </a:t>
            </a:r>
            <a:r>
              <a:rPr lang="en-US" sz="2200" dirty="0" err="1"/>
              <a:t>своје</a:t>
            </a:r>
            <a:r>
              <a:rPr lang="en-US" sz="2200" dirty="0"/>
              <a:t> </a:t>
            </a:r>
            <a:r>
              <a:rPr lang="en-US" sz="2200" dirty="0" err="1"/>
              <a:t>ученике</a:t>
            </a:r>
            <a:r>
              <a:rPr lang="sr-Cyrl-RS" sz="2200" dirty="0"/>
              <a:t>/студенте, и то на примерима из</a:t>
            </a:r>
            <a:r>
              <a:rPr lang="en-US" sz="2200" dirty="0"/>
              <a:t> </a:t>
            </a:r>
            <a:r>
              <a:rPr lang="en-US" sz="2200" dirty="0" err="1"/>
              <a:t>стварно</a:t>
            </a:r>
            <a:r>
              <a:rPr lang="sr-Cyrl-RS" sz="2200" dirty="0"/>
              <a:t>г</a:t>
            </a:r>
            <a:r>
              <a:rPr lang="en-US" sz="2200" dirty="0"/>
              <a:t> </a:t>
            </a:r>
            <a:r>
              <a:rPr lang="en-US" sz="2200" dirty="0" err="1"/>
              <a:t>живот</a:t>
            </a:r>
            <a:r>
              <a:rPr lang="sr-Cyrl-RS" sz="2200" dirty="0"/>
              <a:t>а.</a:t>
            </a:r>
            <a:endParaRPr lang="en-US" sz="2200" dirty="0"/>
          </a:p>
          <a:p>
            <a:r>
              <a:rPr lang="en-US" sz="2200" dirty="0" err="1"/>
              <a:t>Погледајте</a:t>
            </a:r>
            <a:r>
              <a:rPr lang="en-US" sz="2200" dirty="0"/>
              <a:t> нашу </a:t>
            </a:r>
            <a:r>
              <a:rPr lang="en-US" sz="2200" dirty="0" err="1"/>
              <a:t>веб</a:t>
            </a:r>
            <a:r>
              <a:rPr lang="en-US" sz="2200" dirty="0"/>
              <a:t> </a:t>
            </a:r>
            <a:r>
              <a:rPr lang="en-US" sz="2200" dirty="0" err="1"/>
              <a:t>страницу</a:t>
            </a:r>
            <a:r>
              <a:rPr lang="sr-Cyrl-RS" sz="2200" dirty="0"/>
              <a:t> </a:t>
            </a:r>
            <a:r>
              <a:rPr lang="en-US" sz="2200" dirty="0">
                <a:hlinkClick r:id="rId3"/>
              </a:rPr>
              <a:t> www.be21skilled.eu </a:t>
            </a:r>
            <a:r>
              <a:rPr lang="en-US" sz="2200" dirty="0" err="1"/>
              <a:t>почнет</a:t>
            </a:r>
            <a:r>
              <a:rPr lang="sr-Cyrl-RS" sz="2200" dirty="0"/>
              <a:t>е</a:t>
            </a:r>
            <a:r>
              <a:rPr lang="en-US" sz="2200" dirty="0"/>
              <a:t> да користите ове алате.</a:t>
            </a:r>
          </a:p>
          <a:p>
            <a:pPr algn="l" rtl="0"/>
            <a:endParaRPr lang="en-US" sz="2200" dirty="0"/>
          </a:p>
          <a:p>
            <a:pPr algn="l" rtl="0"/>
            <a:endParaRPr lang="en-US" sz="2200" dirty="0"/>
          </a:p>
          <a:p>
            <a:pPr algn="l" rtl="0">
              <a:lnSpc>
                <a:spcPts val="2440"/>
              </a:lnSpc>
            </a:pPr>
            <a:r>
              <a:rPr lang="en-US" sz="2200" dirty="0"/>
              <a:t> </a:t>
            </a:r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algn="l" rtl="0">
              <a:lnSpc>
                <a:spcPts val="2440"/>
              </a:lnSpc>
            </a:pPr>
            <a:endParaRPr lang="en-US" sz="2200" dirty="0"/>
          </a:p>
          <a:p>
            <a:pPr algn="l" rtl="0">
              <a:lnSpc>
                <a:spcPts val="2440"/>
              </a:lnSpc>
            </a:pPr>
            <a:endParaRPr lang="en-US" sz="22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180F9C7-C1F7-9619-EFBF-752FDDEE42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577" y="2409092"/>
            <a:ext cx="7344120" cy="389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019729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EA7A2DD6-DCD8-233D-2B01-86094F9548F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 rot="16200000">
            <a:off x="-1397555" y="3954226"/>
            <a:ext cx="4398624" cy="624849"/>
          </a:xfrm>
        </p:spPr>
        <p:txBody>
          <a:bodyPr/>
          <a:lstStyle/>
          <a:p>
            <a:r>
              <a:rPr lang="en-US" sz="3400" dirty="0"/>
              <a:t> www.</a:t>
            </a:r>
            <a:r>
              <a:rPr lang="en-US" sz="3400" b="1" dirty="0"/>
              <a:t>be21skilled</a:t>
            </a:r>
            <a:r>
              <a:rPr lang="en-US" sz="3400" dirty="0"/>
              <a:t>.eu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B51DB12-F7FD-5442-9AD5-321562BAB22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11615738" y="11444288"/>
            <a:ext cx="576262" cy="430212"/>
          </a:xfrm>
          <a:prstGeom prst="rect">
            <a:avLst/>
          </a:prstGeom>
        </p:spPr>
        <p:txBody>
          <a:bodyPr/>
          <a:lstStyle/>
          <a:p>
            <a:fld id="{CB2079F2-58AF-ED44-82D7-E04B2F6FD686}" type="slidenum">
              <a:rPr lang="en-US" smtClean="0"/>
              <a:pPr algn="l" rtl="0"/>
              <a:t>56</a:t>
            </a:fld>
            <a:endParaRPr lang="en-US" dirty="0"/>
          </a:p>
        </p:txBody>
      </p:sp>
      <p:sp>
        <p:nvSpPr>
          <p:cNvPr id="2" name="Text Placeholder 7">
            <a:extLst>
              <a:ext uri="{FF2B5EF4-FFF2-40B4-BE49-F238E27FC236}">
                <a16:creationId xmlns:a16="http://schemas.microsoft.com/office/drawing/2014/main" id="{367F1653-5E28-2EEE-B24E-1DA6878F686B}"/>
              </a:ext>
            </a:extLst>
          </p:cNvPr>
          <p:cNvSpPr txBox="1">
            <a:spLocks/>
          </p:cNvSpPr>
          <p:nvPr/>
        </p:nvSpPr>
        <p:spPr>
          <a:xfrm>
            <a:off x="1996036" y="3596764"/>
            <a:ext cx="8645070" cy="842867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sr-Cyrl-RS" b="1" dirty="0">
                <a:solidFill>
                  <a:schemeClr val="bg1"/>
                </a:solidFill>
              </a:rPr>
              <a:t>ПЕРСПЕКТИВА</a:t>
            </a:r>
            <a:r>
              <a:rPr lang="en-US" b="1" dirty="0">
                <a:solidFill>
                  <a:schemeClr val="bg1"/>
                </a:solidFill>
              </a:rPr>
              <a:t> ПОСЛОДАВ</a:t>
            </a:r>
            <a:r>
              <a:rPr lang="sr-Cyrl-RS" b="1" dirty="0">
                <a:solidFill>
                  <a:schemeClr val="bg1"/>
                </a:solidFill>
              </a:rPr>
              <a:t>А</a:t>
            </a:r>
            <a:r>
              <a:rPr lang="en-US" b="1" dirty="0">
                <a:solidFill>
                  <a:schemeClr val="bg1"/>
                </a:solidFill>
              </a:rPr>
              <a:t>ЦА</a:t>
            </a:r>
            <a:r>
              <a:rPr lang="sr-Cyrl-RS" b="1" dirty="0">
                <a:solidFill>
                  <a:schemeClr val="bg1"/>
                </a:solidFill>
              </a:rPr>
              <a:t>, Европа</a:t>
            </a:r>
            <a:endParaRPr lang="en-US" b="1" dirty="0">
              <a:solidFill>
                <a:schemeClr val="bg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94B615B-7655-1224-3F13-2B7F9C00187B}"/>
              </a:ext>
            </a:extLst>
          </p:cNvPr>
          <p:cNvSpPr txBox="1"/>
          <p:nvPr/>
        </p:nvSpPr>
        <p:spPr>
          <a:xfrm>
            <a:off x="1904596" y="583647"/>
            <a:ext cx="3044594" cy="12618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sr-Cyrl-RS" sz="3800" b="1" dirty="0">
                <a:solidFill>
                  <a:srgbClr val="186B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Погледајте и </a:t>
            </a:r>
            <a:r>
              <a:rPr lang="en-US" sz="3800" b="1" dirty="0">
                <a:solidFill>
                  <a:srgbClr val="186BA8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МОДУЛ 2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69C3B0F2-72A8-F3B8-7A23-10D1D6DBE111}"/>
              </a:ext>
            </a:extLst>
          </p:cNvPr>
          <p:cNvSpPr txBox="1">
            <a:spLocks/>
          </p:cNvSpPr>
          <p:nvPr/>
        </p:nvSpPr>
        <p:spPr>
          <a:xfrm>
            <a:off x="1996035" y="4508156"/>
            <a:ext cx="9753472" cy="842867"/>
          </a:xfrm>
          <a:prstGeom prst="rect">
            <a:avLst/>
          </a:prstGeom>
          <a:solidFill>
            <a:srgbClr val="1C1442"/>
          </a:solidFill>
        </p:spPr>
        <p:txBody>
          <a:bodyPr anchor="ctr"/>
          <a:lstStyle>
            <a:lvl1pPr marL="835822" indent="-835822" algn="l" defTabSz="3343281" rtl="0" eaLnBrk="1" latinLnBrk="0" hangingPunct="1">
              <a:lnSpc>
                <a:spcPct val="100000"/>
              </a:lnSpc>
              <a:spcBef>
                <a:spcPts val="3657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2507462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4179101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5850740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7522384" indent="-835822" algn="l" defTabSz="3343281" rtl="0" eaLnBrk="1" latinLnBrk="0" hangingPunct="1">
              <a:lnSpc>
                <a:spcPct val="10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387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9194022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0865665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12537303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14208947" indent="-835822" algn="l" defTabSz="3343281" rtl="0" eaLnBrk="1" latinLnBrk="0" hangingPunct="1">
              <a:lnSpc>
                <a:spcPct val="90000"/>
              </a:lnSpc>
              <a:spcBef>
                <a:spcPts val="1828"/>
              </a:spcBef>
              <a:buFont typeface="Arial" panose="020B0604020202020204" pitchFamily="34" charset="0"/>
              <a:buChar char="•"/>
              <a:defRPr sz="65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b="1" dirty="0" err="1">
                <a:solidFill>
                  <a:schemeClr val="bg1"/>
                </a:solidFill>
              </a:rPr>
              <a:t>Панорама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вештина</a:t>
            </a:r>
            <a:r>
              <a:rPr lang="en-US" sz="3200" b="1" dirty="0">
                <a:solidFill>
                  <a:schemeClr val="bg1"/>
                </a:solidFill>
              </a:rPr>
              <a:t>, </a:t>
            </a:r>
            <a:r>
              <a:rPr lang="en-US" sz="3200" b="1" dirty="0" err="1">
                <a:solidFill>
                  <a:schemeClr val="bg1"/>
                </a:solidFill>
              </a:rPr>
              <a:t>кључни</a:t>
            </a:r>
            <a:r>
              <a:rPr lang="en-US" sz="3200" b="1" dirty="0">
                <a:solidFill>
                  <a:schemeClr val="bg1"/>
                </a:solidFill>
              </a:rPr>
              <a:t> </a:t>
            </a:r>
            <a:r>
              <a:rPr lang="en-US" sz="3200" b="1" dirty="0" err="1">
                <a:solidFill>
                  <a:schemeClr val="bg1"/>
                </a:solidFill>
              </a:rPr>
              <a:t>трендови</a:t>
            </a:r>
            <a:r>
              <a:rPr lang="en-US" sz="3200" b="1" dirty="0">
                <a:solidFill>
                  <a:schemeClr val="bg1"/>
                </a:solidFill>
              </a:rPr>
              <a:t> у </a:t>
            </a:r>
            <a:r>
              <a:rPr lang="en-US" sz="3200" b="1" dirty="0" err="1">
                <a:solidFill>
                  <a:schemeClr val="bg1"/>
                </a:solidFill>
              </a:rPr>
              <a:t>индустрији</a:t>
            </a:r>
            <a:endParaRPr lang="en-US" sz="3200" b="1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17BD67A-1FE5-4A45-A4C7-BBC5BA9703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7418" y="5830930"/>
            <a:ext cx="5568578" cy="73270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0441858" y="6037006"/>
            <a:ext cx="1307649" cy="4871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Финансира </a:t>
            </a:r>
          </a:p>
          <a:p>
            <a:r>
              <a:rPr lang="sr-Cyrl-RS" b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Европска унија</a:t>
            </a:r>
            <a:endParaRPr lang="en-US" b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5624051" y="5926015"/>
            <a:ext cx="4117826" cy="86177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Подршка Европске комисије </a:t>
            </a:r>
            <a:r>
              <a:rPr lang="sr-Cyrl-RS" sz="1000" b="1" dirty="0">
                <a:latin typeface="Calibri" panose="020F0502020204030204" pitchFamily="34" charset="0"/>
                <a:cs typeface="Calibri" panose="020F0502020204030204" pitchFamily="34" charset="0"/>
              </a:rPr>
              <a:t>у </a:t>
            </a:r>
            <a:r>
              <a:rPr lang="ru-RU" sz="1000" b="1" dirty="0">
                <a:latin typeface="Calibri" panose="020F0502020204030204" pitchFamily="34" charset="0"/>
                <a:cs typeface="Calibri" panose="020F0502020204030204" pitchFamily="34" charset="0"/>
              </a:rPr>
              <a:t>изради ове публикације не представља одобравање садржаја који је само став аутора и Комисија се не може сматрати одговорном за било какву употребу информација садржаних у публикацији.</a:t>
            </a:r>
            <a:endParaRPr lang="en-US" sz="10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000" b="1" dirty="0"/>
          </a:p>
        </p:txBody>
      </p:sp>
    </p:spTree>
    <p:extLst>
      <p:ext uri="{BB962C8B-B14F-4D97-AF65-F5344CB8AC3E}">
        <p14:creationId xmlns:p14="http://schemas.microsoft.com/office/powerpoint/2010/main" val="4037421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Picture Placeholder 44">
            <a:extLst>
              <a:ext uri="{FF2B5EF4-FFF2-40B4-BE49-F238E27FC236}">
                <a16:creationId xmlns:a16="http://schemas.microsoft.com/office/drawing/2014/main" id="{260DDB99-A106-482E-AB16-6C644FCD1A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9140" b="9140"/>
          <a:stretch/>
        </p:blipFill>
        <p:spPr>
          <a:xfrm>
            <a:off x="4632325" y="0"/>
            <a:ext cx="7559675" cy="5197188"/>
          </a:xfrm>
          <a:prstGeom prst="rect">
            <a:avLst/>
          </a:prstGeom>
        </p:spPr>
      </p:pic>
      <p:sp>
        <p:nvSpPr>
          <p:cNvPr id="68" name="Slide Number Placeholder 8">
            <a:extLst>
              <a:ext uri="{FF2B5EF4-FFF2-40B4-BE49-F238E27FC236}">
                <a16:creationId xmlns:a16="http://schemas.microsoft.com/office/drawing/2014/main" id="{AABDBAD1-0C6B-D953-2F78-AD1337D1D280}"/>
              </a:ext>
            </a:extLst>
          </p:cNvPr>
          <p:cNvSpPr txBox="1">
            <a:spLocks/>
          </p:cNvSpPr>
          <p:nvPr/>
        </p:nvSpPr>
        <p:spPr>
          <a:xfrm>
            <a:off x="7202488" y="9578536"/>
            <a:ext cx="357187" cy="2667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mtClean="0"/>
              <a:pPr algn="l" rtl="0"/>
              <a:t>57</a:t>
            </a:fld>
            <a:endParaRPr lang="en-US" dirty="0"/>
          </a:p>
        </p:txBody>
      </p:sp>
      <p:grpSp>
        <p:nvGrpSpPr>
          <p:cNvPr id="97" name="Group 96">
            <a:extLst>
              <a:ext uri="{FF2B5EF4-FFF2-40B4-BE49-F238E27FC236}">
                <a16:creationId xmlns:a16="http://schemas.microsoft.com/office/drawing/2014/main" id="{F02DA6CD-FFC4-7B90-EE9D-CA32AE079F50}"/>
              </a:ext>
            </a:extLst>
          </p:cNvPr>
          <p:cNvGrpSpPr/>
          <p:nvPr/>
        </p:nvGrpSpPr>
        <p:grpSpPr>
          <a:xfrm>
            <a:off x="10042065" y="5850412"/>
            <a:ext cx="1959435" cy="484201"/>
            <a:chOff x="0" y="9355361"/>
            <a:chExt cx="1959435" cy="484201"/>
          </a:xfrm>
        </p:grpSpPr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993FE277-16B5-D992-C8E0-D6E7163352CB}"/>
                </a:ext>
              </a:extLst>
            </p:cNvPr>
            <p:cNvSpPr/>
            <p:nvPr/>
          </p:nvSpPr>
          <p:spPr>
            <a:xfrm>
              <a:off x="0" y="9355361"/>
              <a:ext cx="1959435" cy="48420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rtl="0"/>
              <a:endParaRPr lang="en-US"/>
            </a:p>
          </p:txBody>
        </p:sp>
        <p:pic>
          <p:nvPicPr>
            <p:cNvPr id="99" name="Picture 98">
              <a:extLst>
                <a:ext uri="{FF2B5EF4-FFF2-40B4-BE49-F238E27FC236}">
                  <a16:creationId xmlns:a16="http://schemas.microsoft.com/office/drawing/2014/main" id="{7E8791C6-1853-66E5-85ED-3379908568A0}"/>
                </a:ext>
              </a:extLst>
            </p:cNvPr>
            <p:cNvPicPr/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44449"/>
            <a:stretch/>
          </p:blipFill>
          <p:spPr bwMode="auto">
            <a:xfrm>
              <a:off x="380380" y="9442982"/>
              <a:ext cx="1280061" cy="293943"/>
            </a:xfrm>
            <a:prstGeom prst="rect">
              <a:avLst/>
            </a:prstGeom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</p:grpSp>
      <p:pic>
        <p:nvPicPr>
          <p:cNvPr id="100" name="Picture 99">
            <a:extLst>
              <a:ext uri="{FF2B5EF4-FFF2-40B4-BE49-F238E27FC236}">
                <a16:creationId xmlns:a16="http://schemas.microsoft.com/office/drawing/2014/main" id="{DD8C6B3C-2870-87D3-9592-F5081F92B6C2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3641" r="23641"/>
          <a:stretch/>
        </p:blipFill>
        <p:spPr>
          <a:xfrm>
            <a:off x="-10060" y="41"/>
            <a:ext cx="5876719" cy="5197188"/>
          </a:xfrm>
          <a:prstGeom prst="rect">
            <a:avLst/>
          </a:prstGeom>
        </p:spPr>
      </p:pic>
      <p:sp>
        <p:nvSpPr>
          <p:cNvPr id="101" name="Rectangle 100">
            <a:extLst>
              <a:ext uri="{FF2B5EF4-FFF2-40B4-BE49-F238E27FC236}">
                <a16:creationId xmlns:a16="http://schemas.microsoft.com/office/drawing/2014/main" id="{1D1CDFCE-290D-70E1-FEB1-54DA4F45D669}"/>
              </a:ext>
            </a:extLst>
          </p:cNvPr>
          <p:cNvSpPr/>
          <p:nvPr/>
        </p:nvSpPr>
        <p:spPr>
          <a:xfrm>
            <a:off x="5341684" y="61757"/>
            <a:ext cx="6850316" cy="5135431"/>
          </a:xfrm>
          <a:prstGeom prst="rect">
            <a:avLst/>
          </a:prstGeom>
          <a:gradFill flip="none" rotWithShape="1">
            <a:gsLst>
              <a:gs pos="0">
                <a:srgbClr val="1C1442">
                  <a:alpha val="13369"/>
                </a:srgbClr>
              </a:gs>
              <a:gs pos="63000">
                <a:srgbClr val="8A2061">
                  <a:alpha val="50000"/>
                </a:srgbClr>
              </a:gs>
              <a:gs pos="100000">
                <a:srgbClr val="1C1442">
                  <a:alpha val="59642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grpSp>
        <p:nvGrpSpPr>
          <p:cNvPr id="102" name="Graphic 3">
            <a:extLst>
              <a:ext uri="{FF2B5EF4-FFF2-40B4-BE49-F238E27FC236}">
                <a16:creationId xmlns:a16="http://schemas.microsoft.com/office/drawing/2014/main" id="{A923C013-89C3-B0A1-6F89-5A272891DA37}"/>
              </a:ext>
            </a:extLst>
          </p:cNvPr>
          <p:cNvGrpSpPr/>
          <p:nvPr/>
        </p:nvGrpSpPr>
        <p:grpSpPr>
          <a:xfrm>
            <a:off x="11101692" y="4456144"/>
            <a:ext cx="280634" cy="280634"/>
            <a:chOff x="1950027" y="2499889"/>
            <a:chExt cx="850463" cy="850463"/>
          </a:xfrm>
        </p:grpSpPr>
        <p:sp>
          <p:nvSpPr>
            <p:cNvPr id="103" name="Freeform 102">
              <a:extLst>
                <a:ext uri="{FF2B5EF4-FFF2-40B4-BE49-F238E27FC236}">
                  <a16:creationId xmlns:a16="http://schemas.microsoft.com/office/drawing/2014/main" id="{AFAB65A4-F229-5552-3FB5-65FDE75A9619}"/>
                </a:ext>
              </a:extLst>
            </p:cNvPr>
            <p:cNvSpPr/>
            <p:nvPr/>
          </p:nvSpPr>
          <p:spPr>
            <a:xfrm>
              <a:off x="1950027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104" name="Graphic 3">
              <a:extLst>
                <a:ext uri="{FF2B5EF4-FFF2-40B4-BE49-F238E27FC236}">
                  <a16:creationId xmlns:a16="http://schemas.microsoft.com/office/drawing/2014/main" id="{C9DC8A76-238E-B283-C807-94F009526FDD}"/>
                </a:ext>
              </a:extLst>
            </p:cNvPr>
            <p:cNvGrpSpPr/>
            <p:nvPr/>
          </p:nvGrpSpPr>
          <p:grpSpPr>
            <a:xfrm>
              <a:off x="2107521" y="2657382"/>
              <a:ext cx="535476" cy="535477"/>
              <a:chOff x="2107521" y="2657382"/>
              <a:chExt cx="535476" cy="535477"/>
            </a:xfrm>
            <a:solidFill>
              <a:srgbClr val="FFFFFF"/>
            </a:solidFill>
          </p:grpSpPr>
          <p:sp>
            <p:nvSpPr>
              <p:cNvPr id="105" name="Freeform 104">
                <a:extLst>
                  <a:ext uri="{FF2B5EF4-FFF2-40B4-BE49-F238E27FC236}">
                    <a16:creationId xmlns:a16="http://schemas.microsoft.com/office/drawing/2014/main" id="{3F508899-355F-2499-C3FB-641EC30D8A4C}"/>
                  </a:ext>
                </a:extLst>
              </p:cNvPr>
              <p:cNvSpPr/>
              <p:nvPr/>
            </p:nvSpPr>
            <p:spPr>
              <a:xfrm>
                <a:off x="2107521" y="2657382"/>
                <a:ext cx="535476" cy="535477"/>
              </a:xfrm>
              <a:custGeom>
                <a:avLst/>
                <a:gdLst>
                  <a:gd name="connsiteX0" fmla="*/ 267739 w 535476"/>
                  <a:gd name="connsiteY0" fmla="*/ 48508 h 535477"/>
                  <a:gd name="connsiteX1" fmla="*/ 376094 w 535476"/>
                  <a:gd name="connsiteY1" fmla="*/ 49768 h 535477"/>
                  <a:gd name="connsiteX2" fmla="*/ 425862 w 535476"/>
                  <a:gd name="connsiteY2" fmla="*/ 59217 h 535477"/>
                  <a:gd name="connsiteX3" fmla="*/ 456730 w 535476"/>
                  <a:gd name="connsiteY3" fmla="*/ 79377 h 535477"/>
                  <a:gd name="connsiteX4" fmla="*/ 476890 w 535476"/>
                  <a:gd name="connsiteY4" fmla="*/ 110245 h 535477"/>
                  <a:gd name="connsiteX5" fmla="*/ 486339 w 535476"/>
                  <a:gd name="connsiteY5" fmla="*/ 160013 h 535477"/>
                  <a:gd name="connsiteX6" fmla="*/ 487599 w 535476"/>
                  <a:gd name="connsiteY6" fmla="*/ 268368 h 535477"/>
                  <a:gd name="connsiteX7" fmla="*/ 486339 w 535476"/>
                  <a:gd name="connsiteY7" fmla="*/ 376724 h 535477"/>
                  <a:gd name="connsiteX8" fmla="*/ 476890 w 535476"/>
                  <a:gd name="connsiteY8" fmla="*/ 426492 h 535477"/>
                  <a:gd name="connsiteX9" fmla="*/ 456730 w 535476"/>
                  <a:gd name="connsiteY9" fmla="*/ 457360 h 535477"/>
                  <a:gd name="connsiteX10" fmla="*/ 425862 w 535476"/>
                  <a:gd name="connsiteY10" fmla="*/ 477519 h 535477"/>
                  <a:gd name="connsiteX11" fmla="*/ 376094 w 535476"/>
                  <a:gd name="connsiteY11" fmla="*/ 486969 h 535477"/>
                  <a:gd name="connsiteX12" fmla="*/ 267739 w 535476"/>
                  <a:gd name="connsiteY12" fmla="*/ 488229 h 535477"/>
                  <a:gd name="connsiteX13" fmla="*/ 159383 w 535476"/>
                  <a:gd name="connsiteY13" fmla="*/ 486969 h 535477"/>
                  <a:gd name="connsiteX14" fmla="*/ 109615 w 535476"/>
                  <a:gd name="connsiteY14" fmla="*/ 477519 h 535477"/>
                  <a:gd name="connsiteX15" fmla="*/ 78747 w 535476"/>
                  <a:gd name="connsiteY15" fmla="*/ 457360 h 535477"/>
                  <a:gd name="connsiteX16" fmla="*/ 58587 w 535476"/>
                  <a:gd name="connsiteY16" fmla="*/ 426492 h 535477"/>
                  <a:gd name="connsiteX17" fmla="*/ 49138 w 535476"/>
                  <a:gd name="connsiteY17" fmla="*/ 376724 h 535477"/>
                  <a:gd name="connsiteX18" fmla="*/ 47878 w 535476"/>
                  <a:gd name="connsiteY18" fmla="*/ 268368 h 535477"/>
                  <a:gd name="connsiteX19" fmla="*/ 49138 w 535476"/>
                  <a:gd name="connsiteY19" fmla="*/ 160013 h 535477"/>
                  <a:gd name="connsiteX20" fmla="*/ 58587 w 535476"/>
                  <a:gd name="connsiteY20" fmla="*/ 110245 h 535477"/>
                  <a:gd name="connsiteX21" fmla="*/ 78747 w 535476"/>
                  <a:gd name="connsiteY21" fmla="*/ 79377 h 535477"/>
                  <a:gd name="connsiteX22" fmla="*/ 109615 w 535476"/>
                  <a:gd name="connsiteY22" fmla="*/ 59217 h 535477"/>
                  <a:gd name="connsiteX23" fmla="*/ 159383 w 535476"/>
                  <a:gd name="connsiteY23" fmla="*/ 49768 h 535477"/>
                  <a:gd name="connsiteX24" fmla="*/ 267739 w 535476"/>
                  <a:gd name="connsiteY24" fmla="*/ 48508 h 535477"/>
                  <a:gd name="connsiteX25" fmla="*/ 267739 w 535476"/>
                  <a:gd name="connsiteY25" fmla="*/ 0 h 535477"/>
                  <a:gd name="connsiteX26" fmla="*/ 157493 w 535476"/>
                  <a:gd name="connsiteY26" fmla="*/ 1890 h 535477"/>
                  <a:gd name="connsiteX27" fmla="*/ 92606 w 535476"/>
                  <a:gd name="connsiteY27" fmla="*/ 14489 h 535477"/>
                  <a:gd name="connsiteX28" fmla="*/ 45358 w 535476"/>
                  <a:gd name="connsiteY28" fmla="*/ 45358 h 535477"/>
                  <a:gd name="connsiteX29" fmla="*/ 14489 w 535476"/>
                  <a:gd name="connsiteY29" fmla="*/ 92606 h 535477"/>
                  <a:gd name="connsiteX30" fmla="*/ 1890 w 535476"/>
                  <a:gd name="connsiteY30" fmla="*/ 157493 h 535477"/>
                  <a:gd name="connsiteX31" fmla="*/ 0 w 535476"/>
                  <a:gd name="connsiteY31" fmla="*/ 267739 h 535477"/>
                  <a:gd name="connsiteX32" fmla="*/ 1890 w 535476"/>
                  <a:gd name="connsiteY32" fmla="*/ 377984 h 535477"/>
                  <a:gd name="connsiteX33" fmla="*/ 14489 w 535476"/>
                  <a:gd name="connsiteY33" fmla="*/ 442871 h 535477"/>
                  <a:gd name="connsiteX34" fmla="*/ 45358 w 535476"/>
                  <a:gd name="connsiteY34" fmla="*/ 490119 h 535477"/>
                  <a:gd name="connsiteX35" fmla="*/ 92606 w 535476"/>
                  <a:gd name="connsiteY35" fmla="*/ 520988 h 535477"/>
                  <a:gd name="connsiteX36" fmla="*/ 157493 w 535476"/>
                  <a:gd name="connsiteY36" fmla="*/ 533587 h 535477"/>
                  <a:gd name="connsiteX37" fmla="*/ 267739 w 535476"/>
                  <a:gd name="connsiteY37" fmla="*/ 535477 h 535477"/>
                  <a:gd name="connsiteX38" fmla="*/ 377984 w 535476"/>
                  <a:gd name="connsiteY38" fmla="*/ 533587 h 535477"/>
                  <a:gd name="connsiteX39" fmla="*/ 442871 w 535476"/>
                  <a:gd name="connsiteY39" fmla="*/ 520988 h 535477"/>
                  <a:gd name="connsiteX40" fmla="*/ 490119 w 535476"/>
                  <a:gd name="connsiteY40" fmla="*/ 490119 h 535477"/>
                  <a:gd name="connsiteX41" fmla="*/ 520988 w 535476"/>
                  <a:gd name="connsiteY41" fmla="*/ 442871 h 535477"/>
                  <a:gd name="connsiteX42" fmla="*/ 533587 w 535476"/>
                  <a:gd name="connsiteY42" fmla="*/ 377984 h 535477"/>
                  <a:gd name="connsiteX43" fmla="*/ 535477 w 535476"/>
                  <a:gd name="connsiteY43" fmla="*/ 267739 h 535477"/>
                  <a:gd name="connsiteX44" fmla="*/ 533587 w 535476"/>
                  <a:gd name="connsiteY44" fmla="*/ 157493 h 535477"/>
                  <a:gd name="connsiteX45" fmla="*/ 520988 w 535476"/>
                  <a:gd name="connsiteY45" fmla="*/ 92606 h 535477"/>
                  <a:gd name="connsiteX46" fmla="*/ 490119 w 535476"/>
                  <a:gd name="connsiteY46" fmla="*/ 45358 h 535477"/>
                  <a:gd name="connsiteX47" fmla="*/ 442871 w 535476"/>
                  <a:gd name="connsiteY47" fmla="*/ 14489 h 535477"/>
                  <a:gd name="connsiteX48" fmla="*/ 377984 w 535476"/>
                  <a:gd name="connsiteY48" fmla="*/ 1890 h 535477"/>
                  <a:gd name="connsiteX49" fmla="*/ 267739 w 535476"/>
                  <a:gd name="connsiteY49" fmla="*/ 0 h 535477"/>
                  <a:gd name="connsiteX50" fmla="*/ 267739 w 535476"/>
                  <a:gd name="connsiteY50" fmla="*/ 0 h 5354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535476" h="535477">
                    <a:moveTo>
                      <a:pt x="267739" y="48508"/>
                    </a:moveTo>
                    <a:cubicBezTo>
                      <a:pt x="338925" y="48508"/>
                      <a:pt x="347745" y="48508"/>
                      <a:pt x="376094" y="49768"/>
                    </a:cubicBezTo>
                    <a:cubicBezTo>
                      <a:pt x="401923" y="51028"/>
                      <a:pt x="416412" y="55438"/>
                      <a:pt x="425862" y="59217"/>
                    </a:cubicBezTo>
                    <a:cubicBezTo>
                      <a:pt x="438461" y="64257"/>
                      <a:pt x="447281" y="69927"/>
                      <a:pt x="456730" y="79377"/>
                    </a:cubicBezTo>
                    <a:cubicBezTo>
                      <a:pt x="466180" y="88826"/>
                      <a:pt x="471849" y="97646"/>
                      <a:pt x="476890" y="110245"/>
                    </a:cubicBezTo>
                    <a:cubicBezTo>
                      <a:pt x="480669" y="119695"/>
                      <a:pt x="485079" y="133554"/>
                      <a:pt x="486339" y="160013"/>
                    </a:cubicBezTo>
                    <a:cubicBezTo>
                      <a:pt x="487599" y="188362"/>
                      <a:pt x="487599" y="196552"/>
                      <a:pt x="487599" y="268368"/>
                    </a:cubicBezTo>
                    <a:cubicBezTo>
                      <a:pt x="487599" y="340185"/>
                      <a:pt x="487599" y="348375"/>
                      <a:pt x="486339" y="376724"/>
                    </a:cubicBezTo>
                    <a:cubicBezTo>
                      <a:pt x="485079" y="402553"/>
                      <a:pt x="480669" y="417042"/>
                      <a:pt x="476890" y="426492"/>
                    </a:cubicBezTo>
                    <a:cubicBezTo>
                      <a:pt x="471849" y="439091"/>
                      <a:pt x="466180" y="447911"/>
                      <a:pt x="456730" y="457360"/>
                    </a:cubicBezTo>
                    <a:cubicBezTo>
                      <a:pt x="447281" y="466810"/>
                      <a:pt x="438461" y="472480"/>
                      <a:pt x="425862" y="477519"/>
                    </a:cubicBezTo>
                    <a:cubicBezTo>
                      <a:pt x="416412" y="481299"/>
                      <a:pt x="402552" y="485709"/>
                      <a:pt x="376094" y="486969"/>
                    </a:cubicBezTo>
                    <a:cubicBezTo>
                      <a:pt x="347745" y="488229"/>
                      <a:pt x="339555" y="488229"/>
                      <a:pt x="267739" y="488229"/>
                    </a:cubicBezTo>
                    <a:cubicBezTo>
                      <a:pt x="195921" y="488229"/>
                      <a:pt x="187732" y="488229"/>
                      <a:pt x="159383" y="486969"/>
                    </a:cubicBezTo>
                    <a:cubicBezTo>
                      <a:pt x="133554" y="485709"/>
                      <a:pt x="119065" y="481299"/>
                      <a:pt x="109615" y="477519"/>
                    </a:cubicBezTo>
                    <a:cubicBezTo>
                      <a:pt x="97016" y="472480"/>
                      <a:pt x="88196" y="466810"/>
                      <a:pt x="78747" y="457360"/>
                    </a:cubicBezTo>
                    <a:cubicBezTo>
                      <a:pt x="69297" y="447911"/>
                      <a:pt x="63627" y="439091"/>
                      <a:pt x="58587" y="426492"/>
                    </a:cubicBezTo>
                    <a:cubicBezTo>
                      <a:pt x="54808" y="417042"/>
                      <a:pt x="50398" y="403183"/>
                      <a:pt x="49138" y="376724"/>
                    </a:cubicBezTo>
                    <a:cubicBezTo>
                      <a:pt x="47878" y="348375"/>
                      <a:pt x="47878" y="340185"/>
                      <a:pt x="47878" y="268368"/>
                    </a:cubicBezTo>
                    <a:cubicBezTo>
                      <a:pt x="47878" y="196552"/>
                      <a:pt x="47878" y="188362"/>
                      <a:pt x="49138" y="160013"/>
                    </a:cubicBezTo>
                    <a:cubicBezTo>
                      <a:pt x="50398" y="134184"/>
                      <a:pt x="54808" y="119695"/>
                      <a:pt x="58587" y="110245"/>
                    </a:cubicBezTo>
                    <a:cubicBezTo>
                      <a:pt x="63627" y="97646"/>
                      <a:pt x="69297" y="88826"/>
                      <a:pt x="78747" y="79377"/>
                    </a:cubicBezTo>
                    <a:cubicBezTo>
                      <a:pt x="88196" y="69927"/>
                      <a:pt x="97016" y="64257"/>
                      <a:pt x="109615" y="59217"/>
                    </a:cubicBezTo>
                    <a:cubicBezTo>
                      <a:pt x="119065" y="55438"/>
                      <a:pt x="132924" y="51028"/>
                      <a:pt x="159383" y="49768"/>
                    </a:cubicBezTo>
                    <a:cubicBezTo>
                      <a:pt x="187732" y="48508"/>
                      <a:pt x="195921" y="48508"/>
                      <a:pt x="267739" y="48508"/>
                    </a:cubicBezTo>
                    <a:moveTo>
                      <a:pt x="267739" y="0"/>
                    </a:moveTo>
                    <a:cubicBezTo>
                      <a:pt x="195292" y="0"/>
                      <a:pt x="185842" y="0"/>
                      <a:pt x="157493" y="1890"/>
                    </a:cubicBezTo>
                    <a:cubicBezTo>
                      <a:pt x="129144" y="3150"/>
                      <a:pt x="109615" y="7560"/>
                      <a:pt x="92606" y="14489"/>
                    </a:cubicBezTo>
                    <a:cubicBezTo>
                      <a:pt x="74967" y="21419"/>
                      <a:pt x="59847" y="30239"/>
                      <a:pt x="45358" y="45358"/>
                    </a:cubicBezTo>
                    <a:cubicBezTo>
                      <a:pt x="30239" y="60477"/>
                      <a:pt x="21419" y="74967"/>
                      <a:pt x="14489" y="92606"/>
                    </a:cubicBezTo>
                    <a:cubicBezTo>
                      <a:pt x="7560" y="109615"/>
                      <a:pt x="3150" y="129144"/>
                      <a:pt x="1890" y="157493"/>
                    </a:cubicBezTo>
                    <a:cubicBezTo>
                      <a:pt x="630" y="185842"/>
                      <a:pt x="0" y="195292"/>
                      <a:pt x="0" y="267739"/>
                    </a:cubicBezTo>
                    <a:cubicBezTo>
                      <a:pt x="0" y="340185"/>
                      <a:pt x="0" y="349635"/>
                      <a:pt x="1890" y="377984"/>
                    </a:cubicBezTo>
                    <a:cubicBezTo>
                      <a:pt x="3150" y="406333"/>
                      <a:pt x="7560" y="425862"/>
                      <a:pt x="14489" y="442871"/>
                    </a:cubicBezTo>
                    <a:cubicBezTo>
                      <a:pt x="21419" y="460510"/>
                      <a:pt x="30239" y="475630"/>
                      <a:pt x="45358" y="490119"/>
                    </a:cubicBezTo>
                    <a:cubicBezTo>
                      <a:pt x="60477" y="505238"/>
                      <a:pt x="74967" y="514058"/>
                      <a:pt x="92606" y="520988"/>
                    </a:cubicBezTo>
                    <a:cubicBezTo>
                      <a:pt x="109615" y="527917"/>
                      <a:pt x="129144" y="532327"/>
                      <a:pt x="157493" y="533587"/>
                    </a:cubicBezTo>
                    <a:cubicBezTo>
                      <a:pt x="185842" y="534847"/>
                      <a:pt x="195292" y="535477"/>
                      <a:pt x="267739" y="535477"/>
                    </a:cubicBezTo>
                    <a:cubicBezTo>
                      <a:pt x="340185" y="535477"/>
                      <a:pt x="349635" y="535477"/>
                      <a:pt x="377984" y="533587"/>
                    </a:cubicBezTo>
                    <a:cubicBezTo>
                      <a:pt x="406333" y="532327"/>
                      <a:pt x="425862" y="527917"/>
                      <a:pt x="442871" y="520988"/>
                    </a:cubicBezTo>
                    <a:cubicBezTo>
                      <a:pt x="460510" y="514058"/>
                      <a:pt x="475630" y="505238"/>
                      <a:pt x="490119" y="490119"/>
                    </a:cubicBezTo>
                    <a:cubicBezTo>
                      <a:pt x="505238" y="475000"/>
                      <a:pt x="514058" y="460510"/>
                      <a:pt x="520988" y="442871"/>
                    </a:cubicBezTo>
                    <a:cubicBezTo>
                      <a:pt x="527917" y="425862"/>
                      <a:pt x="532327" y="406333"/>
                      <a:pt x="533587" y="377984"/>
                    </a:cubicBezTo>
                    <a:cubicBezTo>
                      <a:pt x="534847" y="349635"/>
                      <a:pt x="535477" y="340185"/>
                      <a:pt x="535477" y="267739"/>
                    </a:cubicBezTo>
                    <a:cubicBezTo>
                      <a:pt x="535477" y="195292"/>
                      <a:pt x="535477" y="185842"/>
                      <a:pt x="533587" y="157493"/>
                    </a:cubicBezTo>
                    <a:cubicBezTo>
                      <a:pt x="532327" y="129144"/>
                      <a:pt x="527917" y="109615"/>
                      <a:pt x="520988" y="92606"/>
                    </a:cubicBezTo>
                    <a:cubicBezTo>
                      <a:pt x="514058" y="74967"/>
                      <a:pt x="505238" y="59847"/>
                      <a:pt x="490119" y="45358"/>
                    </a:cubicBezTo>
                    <a:cubicBezTo>
                      <a:pt x="474999" y="30239"/>
                      <a:pt x="460510" y="21419"/>
                      <a:pt x="442871" y="14489"/>
                    </a:cubicBezTo>
                    <a:cubicBezTo>
                      <a:pt x="425862" y="7560"/>
                      <a:pt x="406333" y="3150"/>
                      <a:pt x="377984" y="1890"/>
                    </a:cubicBezTo>
                    <a:cubicBezTo>
                      <a:pt x="349635" y="630"/>
                      <a:pt x="340185" y="0"/>
                      <a:pt x="267739" y="0"/>
                    </a:cubicBezTo>
                    <a:lnTo>
                      <a:pt x="267739" y="0"/>
                    </a:ln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6" name="Freeform 105">
                <a:extLst>
                  <a:ext uri="{FF2B5EF4-FFF2-40B4-BE49-F238E27FC236}">
                    <a16:creationId xmlns:a16="http://schemas.microsoft.com/office/drawing/2014/main" id="{FADD7853-1EB1-6184-F0B2-E6AAD40F13D2}"/>
                  </a:ext>
                </a:extLst>
              </p:cNvPr>
              <p:cNvSpPr/>
              <p:nvPr/>
            </p:nvSpPr>
            <p:spPr>
              <a:xfrm>
                <a:off x="2237925" y="2787786"/>
                <a:ext cx="274668" cy="274668"/>
              </a:xfrm>
              <a:custGeom>
                <a:avLst/>
                <a:gdLst>
                  <a:gd name="connsiteX0" fmla="*/ 137334 w 274668"/>
                  <a:gd name="connsiteY0" fmla="*/ 0 h 274668"/>
                  <a:gd name="connsiteX1" fmla="*/ 0 w 274668"/>
                  <a:gd name="connsiteY1" fmla="*/ 137334 h 274668"/>
                  <a:gd name="connsiteX2" fmla="*/ 137334 w 274668"/>
                  <a:gd name="connsiteY2" fmla="*/ 274668 h 274668"/>
                  <a:gd name="connsiteX3" fmla="*/ 274668 w 274668"/>
                  <a:gd name="connsiteY3" fmla="*/ 137334 h 274668"/>
                  <a:gd name="connsiteX4" fmla="*/ 137334 w 274668"/>
                  <a:gd name="connsiteY4" fmla="*/ 0 h 274668"/>
                  <a:gd name="connsiteX5" fmla="*/ 137334 w 274668"/>
                  <a:gd name="connsiteY5" fmla="*/ 226790 h 274668"/>
                  <a:gd name="connsiteX6" fmla="*/ 47878 w 274668"/>
                  <a:gd name="connsiteY6" fmla="*/ 137334 h 274668"/>
                  <a:gd name="connsiteX7" fmla="*/ 137334 w 274668"/>
                  <a:gd name="connsiteY7" fmla="*/ 47878 h 274668"/>
                  <a:gd name="connsiteX8" fmla="*/ 226790 w 274668"/>
                  <a:gd name="connsiteY8" fmla="*/ 137334 h 274668"/>
                  <a:gd name="connsiteX9" fmla="*/ 137334 w 274668"/>
                  <a:gd name="connsiteY9" fmla="*/ 226790 h 2746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274668" h="274668">
                    <a:moveTo>
                      <a:pt x="137334" y="0"/>
                    </a:moveTo>
                    <a:cubicBezTo>
                      <a:pt x="61107" y="0"/>
                      <a:pt x="0" y="61737"/>
                      <a:pt x="0" y="137334"/>
                    </a:cubicBezTo>
                    <a:cubicBezTo>
                      <a:pt x="0" y="212931"/>
                      <a:pt x="61737" y="274668"/>
                      <a:pt x="137334" y="274668"/>
                    </a:cubicBezTo>
                    <a:cubicBezTo>
                      <a:pt x="212931" y="274668"/>
                      <a:pt x="274668" y="212931"/>
                      <a:pt x="274668" y="137334"/>
                    </a:cubicBezTo>
                    <a:cubicBezTo>
                      <a:pt x="274668" y="61737"/>
                      <a:pt x="212931" y="0"/>
                      <a:pt x="137334" y="0"/>
                    </a:cubicBezTo>
                    <a:close/>
                    <a:moveTo>
                      <a:pt x="137334" y="226790"/>
                    </a:moveTo>
                    <a:cubicBezTo>
                      <a:pt x="88196" y="226790"/>
                      <a:pt x="47878" y="187102"/>
                      <a:pt x="47878" y="137334"/>
                    </a:cubicBezTo>
                    <a:cubicBezTo>
                      <a:pt x="47878" y="87566"/>
                      <a:pt x="87566" y="47878"/>
                      <a:pt x="137334" y="47878"/>
                    </a:cubicBezTo>
                    <a:cubicBezTo>
                      <a:pt x="186472" y="47878"/>
                      <a:pt x="226790" y="87566"/>
                      <a:pt x="226790" y="137334"/>
                    </a:cubicBezTo>
                    <a:cubicBezTo>
                      <a:pt x="226790" y="187102"/>
                      <a:pt x="186472" y="226790"/>
                      <a:pt x="137334" y="226790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107" name="Freeform 106">
                <a:extLst>
                  <a:ext uri="{FF2B5EF4-FFF2-40B4-BE49-F238E27FC236}">
                    <a16:creationId xmlns:a16="http://schemas.microsoft.com/office/drawing/2014/main" id="{1C65318D-FA5D-9D7A-A774-20DC1800AC4A}"/>
                  </a:ext>
                </a:extLst>
              </p:cNvPr>
              <p:cNvSpPr/>
              <p:nvPr/>
            </p:nvSpPr>
            <p:spPr>
              <a:xfrm>
                <a:off x="2486134" y="2749988"/>
                <a:ext cx="64257" cy="64257"/>
              </a:xfrm>
              <a:custGeom>
                <a:avLst/>
                <a:gdLst>
                  <a:gd name="connsiteX0" fmla="*/ 64257 w 64257"/>
                  <a:gd name="connsiteY0" fmla="*/ 32129 h 64257"/>
                  <a:gd name="connsiteX1" fmla="*/ 32129 w 64257"/>
                  <a:gd name="connsiteY1" fmla="*/ 64257 h 64257"/>
                  <a:gd name="connsiteX2" fmla="*/ 0 w 64257"/>
                  <a:gd name="connsiteY2" fmla="*/ 32129 h 64257"/>
                  <a:gd name="connsiteX3" fmla="*/ 32129 w 64257"/>
                  <a:gd name="connsiteY3" fmla="*/ 0 h 64257"/>
                  <a:gd name="connsiteX4" fmla="*/ 64257 w 64257"/>
                  <a:gd name="connsiteY4" fmla="*/ 32129 h 642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64257" h="64257">
                    <a:moveTo>
                      <a:pt x="64257" y="32129"/>
                    </a:moveTo>
                    <a:cubicBezTo>
                      <a:pt x="64257" y="49873"/>
                      <a:pt x="49873" y="64257"/>
                      <a:pt x="32129" y="64257"/>
                    </a:cubicBezTo>
                    <a:cubicBezTo>
                      <a:pt x="14385" y="64257"/>
                      <a:pt x="0" y="49873"/>
                      <a:pt x="0" y="32129"/>
                    </a:cubicBezTo>
                    <a:cubicBezTo>
                      <a:pt x="0" y="14384"/>
                      <a:pt x="14385" y="0"/>
                      <a:pt x="32129" y="0"/>
                    </a:cubicBezTo>
                    <a:cubicBezTo>
                      <a:pt x="49873" y="0"/>
                      <a:pt x="64257" y="14384"/>
                      <a:pt x="64257" y="32129"/>
                    </a:cubicBezTo>
                    <a:close/>
                  </a:path>
                </a:pathLst>
              </a:custGeom>
              <a:solidFill>
                <a:srgbClr val="FFFFFF"/>
              </a:solidFill>
              <a:ln w="629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pPr algn="l" rtl="0"/>
                <a:endParaRPr lang="en-US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grpSp>
        <p:nvGrpSpPr>
          <p:cNvPr id="108" name="Graphic 3">
            <a:extLst>
              <a:ext uri="{FF2B5EF4-FFF2-40B4-BE49-F238E27FC236}">
                <a16:creationId xmlns:a16="http://schemas.microsoft.com/office/drawing/2014/main" id="{7EAE78CE-FDE2-3F88-3D5A-3A3831C4D248}"/>
              </a:ext>
            </a:extLst>
          </p:cNvPr>
          <p:cNvGrpSpPr/>
          <p:nvPr/>
        </p:nvGrpSpPr>
        <p:grpSpPr>
          <a:xfrm>
            <a:off x="10409461" y="4456144"/>
            <a:ext cx="280634" cy="280634"/>
            <a:chOff x="-147782" y="2499889"/>
            <a:chExt cx="850463" cy="850463"/>
          </a:xfrm>
        </p:grpSpPr>
        <p:sp>
          <p:nvSpPr>
            <p:cNvPr id="109" name="Freeform 108">
              <a:extLst>
                <a:ext uri="{FF2B5EF4-FFF2-40B4-BE49-F238E27FC236}">
                  <a16:creationId xmlns:a16="http://schemas.microsoft.com/office/drawing/2014/main" id="{F54FE3A4-9A65-9FD2-630A-6F65ED5A93AB}"/>
                </a:ext>
              </a:extLst>
            </p:cNvPr>
            <p:cNvSpPr/>
            <p:nvPr/>
          </p:nvSpPr>
          <p:spPr>
            <a:xfrm>
              <a:off x="-147782" y="2499889"/>
              <a:ext cx="850463" cy="850463"/>
            </a:xfrm>
            <a:custGeom>
              <a:avLst/>
              <a:gdLst>
                <a:gd name="connsiteX0" fmla="*/ 850464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4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4" y="425232"/>
                  </a:moveTo>
                  <a:cubicBezTo>
                    <a:pt x="850464" y="660081"/>
                    <a:pt x="660081" y="850464"/>
                    <a:pt x="425232" y="850464"/>
                  </a:cubicBezTo>
                  <a:cubicBezTo>
                    <a:pt x="190383" y="850464"/>
                    <a:pt x="0" y="660081"/>
                    <a:pt x="0" y="425232"/>
                  </a:cubicBezTo>
                  <a:cubicBezTo>
                    <a:pt x="0" y="190383"/>
                    <a:pt x="190383" y="0"/>
                    <a:pt x="425232" y="0"/>
                  </a:cubicBezTo>
                  <a:cubicBezTo>
                    <a:pt x="660081" y="0"/>
                    <a:pt x="850464" y="190383"/>
                    <a:pt x="850464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0" name="Freeform 109">
              <a:extLst>
                <a:ext uri="{FF2B5EF4-FFF2-40B4-BE49-F238E27FC236}">
                  <a16:creationId xmlns:a16="http://schemas.microsoft.com/office/drawing/2014/main" id="{F2FB973A-95BD-8B12-AB56-986CF7EA7DE1}"/>
                </a:ext>
              </a:extLst>
            </p:cNvPr>
            <p:cNvSpPr/>
            <p:nvPr/>
          </p:nvSpPr>
          <p:spPr>
            <a:xfrm>
              <a:off x="18530" y="2722899"/>
              <a:ext cx="549966" cy="447280"/>
            </a:xfrm>
            <a:custGeom>
              <a:avLst/>
              <a:gdLst>
                <a:gd name="connsiteX0" fmla="*/ 173243 w 549966"/>
                <a:gd name="connsiteY0" fmla="*/ 447281 h 447280"/>
                <a:gd name="connsiteX1" fmla="*/ 494529 w 549966"/>
                <a:gd name="connsiteY1" fmla="*/ 125995 h 447280"/>
                <a:gd name="connsiteX2" fmla="*/ 493899 w 549966"/>
                <a:gd name="connsiteY2" fmla="*/ 111505 h 447280"/>
                <a:gd name="connsiteX3" fmla="*/ 549966 w 549966"/>
                <a:gd name="connsiteY3" fmla="*/ 52918 h 447280"/>
                <a:gd name="connsiteX4" fmla="*/ 485079 w 549966"/>
                <a:gd name="connsiteY4" fmla="*/ 70557 h 447280"/>
                <a:gd name="connsiteX5" fmla="*/ 534847 w 549966"/>
                <a:gd name="connsiteY5" fmla="*/ 8190 h 447280"/>
                <a:gd name="connsiteX6" fmla="*/ 463030 w 549966"/>
                <a:gd name="connsiteY6" fmla="*/ 35908 h 447280"/>
                <a:gd name="connsiteX7" fmla="*/ 380504 w 549966"/>
                <a:gd name="connsiteY7" fmla="*/ 0 h 447280"/>
                <a:gd name="connsiteX8" fmla="*/ 267739 w 549966"/>
                <a:gd name="connsiteY8" fmla="*/ 112765 h 447280"/>
                <a:gd name="connsiteX9" fmla="*/ 270888 w 549966"/>
                <a:gd name="connsiteY9" fmla="*/ 138594 h 447280"/>
                <a:gd name="connsiteX10" fmla="*/ 38428 w 549966"/>
                <a:gd name="connsiteY10" fmla="*/ 20789 h 447280"/>
                <a:gd name="connsiteX11" fmla="*/ 23309 w 549966"/>
                <a:gd name="connsiteY11" fmla="*/ 77487 h 447280"/>
                <a:gd name="connsiteX12" fmla="*/ 73707 w 549966"/>
                <a:gd name="connsiteY12" fmla="*/ 171353 h 447280"/>
                <a:gd name="connsiteX13" fmla="*/ 22679 w 549966"/>
                <a:gd name="connsiteY13" fmla="*/ 157493 h 447280"/>
                <a:gd name="connsiteX14" fmla="*/ 22679 w 549966"/>
                <a:gd name="connsiteY14" fmla="*/ 158753 h 447280"/>
                <a:gd name="connsiteX15" fmla="*/ 113395 w 549966"/>
                <a:gd name="connsiteY15" fmla="*/ 269628 h 447280"/>
                <a:gd name="connsiteX16" fmla="*/ 83786 w 549966"/>
                <a:gd name="connsiteY16" fmla="*/ 273408 h 447280"/>
                <a:gd name="connsiteX17" fmla="*/ 62367 w 549966"/>
                <a:gd name="connsiteY17" fmla="*/ 271518 h 447280"/>
                <a:gd name="connsiteX18" fmla="*/ 167573 w 549966"/>
                <a:gd name="connsiteY18" fmla="*/ 349635 h 447280"/>
                <a:gd name="connsiteX19" fmla="*/ 27089 w 549966"/>
                <a:gd name="connsiteY19" fmla="*/ 398143 h 447280"/>
                <a:gd name="connsiteX20" fmla="*/ 0 w 549966"/>
                <a:gd name="connsiteY20" fmla="*/ 396883 h 447280"/>
                <a:gd name="connsiteX21" fmla="*/ 173243 w 549966"/>
                <a:gd name="connsiteY21" fmla="*/ 447281 h 4472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9966" h="447280">
                  <a:moveTo>
                    <a:pt x="173243" y="447281"/>
                  </a:moveTo>
                  <a:cubicBezTo>
                    <a:pt x="381134" y="447281"/>
                    <a:pt x="494529" y="275298"/>
                    <a:pt x="494529" y="125995"/>
                  </a:cubicBezTo>
                  <a:cubicBezTo>
                    <a:pt x="494529" y="120955"/>
                    <a:pt x="494529" y="116545"/>
                    <a:pt x="493899" y="111505"/>
                  </a:cubicBezTo>
                  <a:cubicBezTo>
                    <a:pt x="515948" y="95756"/>
                    <a:pt x="534847" y="75597"/>
                    <a:pt x="549966" y="52918"/>
                  </a:cubicBezTo>
                  <a:cubicBezTo>
                    <a:pt x="529807" y="61737"/>
                    <a:pt x="507758" y="68037"/>
                    <a:pt x="485079" y="70557"/>
                  </a:cubicBezTo>
                  <a:cubicBezTo>
                    <a:pt x="508388" y="56698"/>
                    <a:pt x="526027" y="34649"/>
                    <a:pt x="534847" y="8190"/>
                  </a:cubicBezTo>
                  <a:cubicBezTo>
                    <a:pt x="512798" y="21419"/>
                    <a:pt x="488859" y="30239"/>
                    <a:pt x="463030" y="35908"/>
                  </a:cubicBezTo>
                  <a:cubicBezTo>
                    <a:pt x="442241" y="13859"/>
                    <a:pt x="413262" y="0"/>
                    <a:pt x="380504" y="0"/>
                  </a:cubicBezTo>
                  <a:cubicBezTo>
                    <a:pt x="318136" y="0"/>
                    <a:pt x="267739" y="50398"/>
                    <a:pt x="267739" y="112765"/>
                  </a:cubicBezTo>
                  <a:cubicBezTo>
                    <a:pt x="267739" y="121585"/>
                    <a:pt x="268998" y="130404"/>
                    <a:pt x="270888" y="138594"/>
                  </a:cubicBezTo>
                  <a:cubicBezTo>
                    <a:pt x="177022" y="134184"/>
                    <a:pt x="93866" y="88826"/>
                    <a:pt x="38428" y="20789"/>
                  </a:cubicBezTo>
                  <a:cubicBezTo>
                    <a:pt x="28979" y="37168"/>
                    <a:pt x="23309" y="56698"/>
                    <a:pt x="23309" y="77487"/>
                  </a:cubicBezTo>
                  <a:cubicBezTo>
                    <a:pt x="23309" y="116545"/>
                    <a:pt x="43468" y="151194"/>
                    <a:pt x="73707" y="171353"/>
                  </a:cubicBezTo>
                  <a:cubicBezTo>
                    <a:pt x="55438" y="170723"/>
                    <a:pt x="37798" y="165683"/>
                    <a:pt x="22679" y="157493"/>
                  </a:cubicBezTo>
                  <a:cubicBezTo>
                    <a:pt x="22679" y="158123"/>
                    <a:pt x="22679" y="158123"/>
                    <a:pt x="22679" y="158753"/>
                  </a:cubicBezTo>
                  <a:cubicBezTo>
                    <a:pt x="22679" y="213561"/>
                    <a:pt x="61737" y="258919"/>
                    <a:pt x="113395" y="269628"/>
                  </a:cubicBezTo>
                  <a:cubicBezTo>
                    <a:pt x="103946" y="272148"/>
                    <a:pt x="93866" y="273408"/>
                    <a:pt x="83786" y="273408"/>
                  </a:cubicBezTo>
                  <a:cubicBezTo>
                    <a:pt x="76227" y="273408"/>
                    <a:pt x="69297" y="272778"/>
                    <a:pt x="62367" y="271518"/>
                  </a:cubicBezTo>
                  <a:cubicBezTo>
                    <a:pt x="76857" y="316246"/>
                    <a:pt x="118435" y="349005"/>
                    <a:pt x="167573" y="349635"/>
                  </a:cubicBezTo>
                  <a:cubicBezTo>
                    <a:pt x="129144" y="379874"/>
                    <a:pt x="80006" y="398143"/>
                    <a:pt x="27089" y="398143"/>
                  </a:cubicBezTo>
                  <a:cubicBezTo>
                    <a:pt x="18269" y="398143"/>
                    <a:pt x="8820" y="397513"/>
                    <a:pt x="0" y="396883"/>
                  </a:cubicBezTo>
                  <a:cubicBezTo>
                    <a:pt x="50398" y="428382"/>
                    <a:pt x="109615" y="447281"/>
                    <a:pt x="173243" y="447281"/>
                  </a:cubicBezTo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1" name="Graphic 3">
            <a:extLst>
              <a:ext uri="{FF2B5EF4-FFF2-40B4-BE49-F238E27FC236}">
                <a16:creationId xmlns:a16="http://schemas.microsoft.com/office/drawing/2014/main" id="{6A8F9412-735E-7844-8860-AF0D2460D177}"/>
              </a:ext>
            </a:extLst>
          </p:cNvPr>
          <p:cNvGrpSpPr/>
          <p:nvPr/>
        </p:nvGrpSpPr>
        <p:grpSpPr>
          <a:xfrm>
            <a:off x="11447600" y="4456144"/>
            <a:ext cx="280634" cy="280634"/>
            <a:chOff x="2998302" y="2499889"/>
            <a:chExt cx="850463" cy="850463"/>
          </a:xfrm>
        </p:grpSpPr>
        <p:sp>
          <p:nvSpPr>
            <p:cNvPr id="112" name="Freeform 111">
              <a:extLst>
                <a:ext uri="{FF2B5EF4-FFF2-40B4-BE49-F238E27FC236}">
                  <a16:creationId xmlns:a16="http://schemas.microsoft.com/office/drawing/2014/main" id="{F63F9586-0124-CD52-20D4-EB3EE5244E2A}"/>
                </a:ext>
              </a:extLst>
            </p:cNvPr>
            <p:cNvSpPr/>
            <p:nvPr/>
          </p:nvSpPr>
          <p:spPr>
            <a:xfrm>
              <a:off x="2998302" y="2499889"/>
              <a:ext cx="850463" cy="850463"/>
            </a:xfrm>
            <a:custGeom>
              <a:avLst/>
              <a:gdLst>
                <a:gd name="connsiteX0" fmla="*/ 850463 w 850463"/>
                <a:gd name="connsiteY0" fmla="*/ 425232 h 850463"/>
                <a:gd name="connsiteX1" fmla="*/ 425232 w 850463"/>
                <a:gd name="connsiteY1" fmla="*/ 850464 h 850463"/>
                <a:gd name="connsiteX2" fmla="*/ 0 w 850463"/>
                <a:gd name="connsiteY2" fmla="*/ 425232 h 850463"/>
                <a:gd name="connsiteX3" fmla="*/ 425232 w 850463"/>
                <a:gd name="connsiteY3" fmla="*/ 0 h 850463"/>
                <a:gd name="connsiteX4" fmla="*/ 850463 w 850463"/>
                <a:gd name="connsiteY4" fmla="*/ 425232 h 8504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850463" h="850463">
                  <a:moveTo>
                    <a:pt x="850463" y="425232"/>
                  </a:moveTo>
                  <a:cubicBezTo>
                    <a:pt x="850463" y="660081"/>
                    <a:pt x="660081" y="850464"/>
                    <a:pt x="425232" y="850464"/>
                  </a:cubicBezTo>
                  <a:cubicBezTo>
                    <a:pt x="190382" y="850464"/>
                    <a:pt x="0" y="660081"/>
                    <a:pt x="0" y="425232"/>
                  </a:cubicBezTo>
                  <a:cubicBezTo>
                    <a:pt x="0" y="190383"/>
                    <a:pt x="190382" y="0"/>
                    <a:pt x="425232" y="0"/>
                  </a:cubicBezTo>
                  <a:cubicBezTo>
                    <a:pt x="660081" y="0"/>
                    <a:pt x="850463" y="190383"/>
                    <a:pt x="850463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3" name="Freeform 112">
              <a:extLst>
                <a:ext uri="{FF2B5EF4-FFF2-40B4-BE49-F238E27FC236}">
                  <a16:creationId xmlns:a16="http://schemas.microsoft.com/office/drawing/2014/main" id="{C9AA8F49-ED78-AA89-7931-E069FC3381B3}"/>
                </a:ext>
              </a:extLst>
            </p:cNvPr>
            <p:cNvSpPr/>
            <p:nvPr/>
          </p:nvSpPr>
          <p:spPr>
            <a:xfrm>
              <a:off x="3139416" y="2726679"/>
              <a:ext cx="568235" cy="398142"/>
            </a:xfrm>
            <a:custGeom>
              <a:avLst/>
              <a:gdLst>
                <a:gd name="connsiteX0" fmla="*/ 556266 w 568235"/>
                <a:gd name="connsiteY0" fmla="*/ 62367 h 398142"/>
                <a:gd name="connsiteX1" fmla="*/ 505868 w 568235"/>
                <a:gd name="connsiteY1" fmla="*/ 11969 h 398142"/>
                <a:gd name="connsiteX2" fmla="*/ 284118 w 568235"/>
                <a:gd name="connsiteY2" fmla="*/ 0 h 398142"/>
                <a:gd name="connsiteX3" fmla="*/ 62367 w 568235"/>
                <a:gd name="connsiteY3" fmla="*/ 11969 h 398142"/>
                <a:gd name="connsiteX4" fmla="*/ 11970 w 568235"/>
                <a:gd name="connsiteY4" fmla="*/ 62367 h 398142"/>
                <a:gd name="connsiteX5" fmla="*/ 0 w 568235"/>
                <a:gd name="connsiteY5" fmla="*/ 199071 h 398142"/>
                <a:gd name="connsiteX6" fmla="*/ 11970 w 568235"/>
                <a:gd name="connsiteY6" fmla="*/ 335776 h 398142"/>
                <a:gd name="connsiteX7" fmla="*/ 62367 w 568235"/>
                <a:gd name="connsiteY7" fmla="*/ 386173 h 398142"/>
                <a:gd name="connsiteX8" fmla="*/ 284118 w 568235"/>
                <a:gd name="connsiteY8" fmla="*/ 398143 h 398142"/>
                <a:gd name="connsiteX9" fmla="*/ 505868 w 568235"/>
                <a:gd name="connsiteY9" fmla="*/ 386173 h 398142"/>
                <a:gd name="connsiteX10" fmla="*/ 556266 w 568235"/>
                <a:gd name="connsiteY10" fmla="*/ 335776 h 398142"/>
                <a:gd name="connsiteX11" fmla="*/ 568236 w 568235"/>
                <a:gd name="connsiteY11" fmla="*/ 199071 h 398142"/>
                <a:gd name="connsiteX12" fmla="*/ 556266 w 568235"/>
                <a:gd name="connsiteY12" fmla="*/ 62367 h 398142"/>
                <a:gd name="connsiteX13" fmla="*/ 227420 w 568235"/>
                <a:gd name="connsiteY13" fmla="*/ 283488 h 398142"/>
                <a:gd name="connsiteX14" fmla="*/ 227420 w 568235"/>
                <a:gd name="connsiteY14" fmla="*/ 113395 h 398142"/>
                <a:gd name="connsiteX15" fmla="*/ 374834 w 568235"/>
                <a:gd name="connsiteY15" fmla="*/ 198441 h 398142"/>
                <a:gd name="connsiteX16" fmla="*/ 227420 w 568235"/>
                <a:gd name="connsiteY16" fmla="*/ 283488 h 3981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68235" h="398142">
                  <a:moveTo>
                    <a:pt x="556266" y="62367"/>
                  </a:moveTo>
                  <a:cubicBezTo>
                    <a:pt x="549966" y="37798"/>
                    <a:pt x="530437" y="18899"/>
                    <a:pt x="505868" y="11969"/>
                  </a:cubicBezTo>
                  <a:cubicBezTo>
                    <a:pt x="461770" y="0"/>
                    <a:pt x="284118" y="0"/>
                    <a:pt x="284118" y="0"/>
                  </a:cubicBezTo>
                  <a:cubicBezTo>
                    <a:pt x="284118" y="0"/>
                    <a:pt x="107095" y="0"/>
                    <a:pt x="62367" y="11969"/>
                  </a:cubicBezTo>
                  <a:cubicBezTo>
                    <a:pt x="37798" y="18269"/>
                    <a:pt x="18899" y="37798"/>
                    <a:pt x="11970" y="62367"/>
                  </a:cubicBezTo>
                  <a:cubicBezTo>
                    <a:pt x="0" y="106465"/>
                    <a:pt x="0" y="199071"/>
                    <a:pt x="0" y="199071"/>
                  </a:cubicBezTo>
                  <a:cubicBezTo>
                    <a:pt x="0" y="199071"/>
                    <a:pt x="0" y="291048"/>
                    <a:pt x="11970" y="335776"/>
                  </a:cubicBezTo>
                  <a:cubicBezTo>
                    <a:pt x="18269" y="360345"/>
                    <a:pt x="37798" y="379244"/>
                    <a:pt x="62367" y="386173"/>
                  </a:cubicBezTo>
                  <a:cubicBezTo>
                    <a:pt x="106466" y="398143"/>
                    <a:pt x="284118" y="398143"/>
                    <a:pt x="284118" y="398143"/>
                  </a:cubicBezTo>
                  <a:cubicBezTo>
                    <a:pt x="284118" y="398143"/>
                    <a:pt x="461140" y="398143"/>
                    <a:pt x="505868" y="386173"/>
                  </a:cubicBezTo>
                  <a:cubicBezTo>
                    <a:pt x="530437" y="379874"/>
                    <a:pt x="549336" y="360345"/>
                    <a:pt x="556266" y="335776"/>
                  </a:cubicBezTo>
                  <a:cubicBezTo>
                    <a:pt x="568236" y="291677"/>
                    <a:pt x="568236" y="199071"/>
                    <a:pt x="568236" y="199071"/>
                  </a:cubicBezTo>
                  <a:cubicBezTo>
                    <a:pt x="568236" y="199071"/>
                    <a:pt x="567605" y="106465"/>
                    <a:pt x="556266" y="62367"/>
                  </a:cubicBezTo>
                  <a:close/>
                  <a:moveTo>
                    <a:pt x="227420" y="283488"/>
                  </a:moveTo>
                  <a:lnTo>
                    <a:pt x="227420" y="113395"/>
                  </a:lnTo>
                  <a:lnTo>
                    <a:pt x="374834" y="198441"/>
                  </a:lnTo>
                  <a:lnTo>
                    <a:pt x="227420" y="283488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114" name="Graphic 3">
            <a:extLst>
              <a:ext uri="{FF2B5EF4-FFF2-40B4-BE49-F238E27FC236}">
                <a16:creationId xmlns:a16="http://schemas.microsoft.com/office/drawing/2014/main" id="{04696390-7F45-2458-65FA-6C2B216D3572}"/>
              </a:ext>
            </a:extLst>
          </p:cNvPr>
          <p:cNvGrpSpPr/>
          <p:nvPr/>
        </p:nvGrpSpPr>
        <p:grpSpPr>
          <a:xfrm>
            <a:off x="10063554" y="4456144"/>
            <a:ext cx="280634" cy="280842"/>
            <a:chOff x="-1196056" y="2499889"/>
            <a:chExt cx="850463" cy="851093"/>
          </a:xfrm>
        </p:grpSpPr>
        <p:sp>
          <p:nvSpPr>
            <p:cNvPr id="115" name="Freeform 114">
              <a:extLst>
                <a:ext uri="{FF2B5EF4-FFF2-40B4-BE49-F238E27FC236}">
                  <a16:creationId xmlns:a16="http://schemas.microsoft.com/office/drawing/2014/main" id="{70FC8DA4-D4F3-B837-703A-5D3E310CCD22}"/>
                </a:ext>
              </a:extLst>
            </p:cNvPr>
            <p:cNvSpPr/>
            <p:nvPr/>
          </p:nvSpPr>
          <p:spPr>
            <a:xfrm>
              <a:off x="-1196056" y="2499889"/>
              <a:ext cx="850463" cy="845423"/>
            </a:xfrm>
            <a:custGeom>
              <a:avLst/>
              <a:gdLst>
                <a:gd name="connsiteX0" fmla="*/ 850463 w 850463"/>
                <a:gd name="connsiteY0" fmla="*/ 425232 h 845423"/>
                <a:gd name="connsiteX1" fmla="*/ 425232 w 850463"/>
                <a:gd name="connsiteY1" fmla="*/ 0 h 845423"/>
                <a:gd name="connsiteX2" fmla="*/ 0 w 850463"/>
                <a:gd name="connsiteY2" fmla="*/ 425232 h 845423"/>
                <a:gd name="connsiteX3" fmla="*/ 359085 w 850463"/>
                <a:gd name="connsiteY3" fmla="*/ 845424 h 845423"/>
                <a:gd name="connsiteX4" fmla="*/ 359085 w 850463"/>
                <a:gd name="connsiteY4" fmla="*/ 548076 h 845423"/>
                <a:gd name="connsiteX5" fmla="*/ 251359 w 850463"/>
                <a:gd name="connsiteY5" fmla="*/ 548076 h 845423"/>
                <a:gd name="connsiteX6" fmla="*/ 251359 w 850463"/>
                <a:gd name="connsiteY6" fmla="*/ 425232 h 845423"/>
                <a:gd name="connsiteX7" fmla="*/ 359085 w 850463"/>
                <a:gd name="connsiteY7" fmla="*/ 425232 h 845423"/>
                <a:gd name="connsiteX8" fmla="*/ 359085 w 850463"/>
                <a:gd name="connsiteY8" fmla="*/ 331996 h 845423"/>
                <a:gd name="connsiteX9" fmla="*/ 519728 w 850463"/>
                <a:gd name="connsiteY9" fmla="*/ 166313 h 845423"/>
                <a:gd name="connsiteX10" fmla="*/ 614854 w 850463"/>
                <a:gd name="connsiteY10" fmla="*/ 174503 h 845423"/>
                <a:gd name="connsiteX11" fmla="*/ 614854 w 850463"/>
                <a:gd name="connsiteY11" fmla="*/ 279078 h 845423"/>
                <a:gd name="connsiteX12" fmla="*/ 561306 w 850463"/>
                <a:gd name="connsiteY12" fmla="*/ 279078 h 845423"/>
                <a:gd name="connsiteX13" fmla="*/ 492009 w 850463"/>
                <a:gd name="connsiteY13" fmla="*/ 345225 h 845423"/>
                <a:gd name="connsiteX14" fmla="*/ 492009 w 850463"/>
                <a:gd name="connsiteY14" fmla="*/ 425232 h 845423"/>
                <a:gd name="connsiteX15" fmla="*/ 609184 w 850463"/>
                <a:gd name="connsiteY15" fmla="*/ 425232 h 845423"/>
                <a:gd name="connsiteX16" fmla="*/ 590285 w 850463"/>
                <a:gd name="connsiteY16" fmla="*/ 548076 h 845423"/>
                <a:gd name="connsiteX17" fmla="*/ 491379 w 850463"/>
                <a:gd name="connsiteY17" fmla="*/ 548076 h 845423"/>
                <a:gd name="connsiteX18" fmla="*/ 491379 w 850463"/>
                <a:gd name="connsiteY18" fmla="*/ 845424 h 845423"/>
                <a:gd name="connsiteX19" fmla="*/ 850463 w 850463"/>
                <a:gd name="connsiteY19" fmla="*/ 425232 h 84542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850463" h="845423">
                  <a:moveTo>
                    <a:pt x="850463" y="425232"/>
                  </a:moveTo>
                  <a:cubicBezTo>
                    <a:pt x="850463" y="190252"/>
                    <a:pt x="660212" y="0"/>
                    <a:pt x="425232" y="0"/>
                  </a:cubicBezTo>
                  <a:cubicBezTo>
                    <a:pt x="190252" y="0"/>
                    <a:pt x="0" y="190252"/>
                    <a:pt x="0" y="425232"/>
                  </a:cubicBezTo>
                  <a:cubicBezTo>
                    <a:pt x="0" y="637533"/>
                    <a:pt x="155603" y="813295"/>
                    <a:pt x="359085" y="845424"/>
                  </a:cubicBezTo>
                  <a:lnTo>
                    <a:pt x="359085" y="548076"/>
                  </a:lnTo>
                  <a:lnTo>
                    <a:pt x="251359" y="548076"/>
                  </a:lnTo>
                  <a:lnTo>
                    <a:pt x="251359" y="425232"/>
                  </a:lnTo>
                  <a:lnTo>
                    <a:pt x="359085" y="425232"/>
                  </a:lnTo>
                  <a:lnTo>
                    <a:pt x="359085" y="331996"/>
                  </a:lnTo>
                  <a:cubicBezTo>
                    <a:pt x="359085" y="225530"/>
                    <a:pt x="422712" y="166313"/>
                    <a:pt x="519728" y="166313"/>
                  </a:cubicBezTo>
                  <a:cubicBezTo>
                    <a:pt x="566346" y="166313"/>
                    <a:pt x="614854" y="174503"/>
                    <a:pt x="614854" y="174503"/>
                  </a:cubicBezTo>
                  <a:lnTo>
                    <a:pt x="614854" y="279078"/>
                  </a:lnTo>
                  <a:lnTo>
                    <a:pt x="561306" y="279078"/>
                  </a:lnTo>
                  <a:cubicBezTo>
                    <a:pt x="508388" y="279078"/>
                    <a:pt x="492009" y="311837"/>
                    <a:pt x="492009" y="345225"/>
                  </a:cubicBezTo>
                  <a:lnTo>
                    <a:pt x="492009" y="425232"/>
                  </a:lnTo>
                  <a:lnTo>
                    <a:pt x="609184" y="425232"/>
                  </a:lnTo>
                  <a:lnTo>
                    <a:pt x="590285" y="548076"/>
                  </a:lnTo>
                  <a:lnTo>
                    <a:pt x="491379" y="548076"/>
                  </a:lnTo>
                  <a:lnTo>
                    <a:pt x="491379" y="845424"/>
                  </a:lnTo>
                  <a:cubicBezTo>
                    <a:pt x="694860" y="813925"/>
                    <a:pt x="850463" y="637533"/>
                    <a:pt x="850463" y="425232"/>
                  </a:cubicBezTo>
                  <a:close/>
                </a:path>
              </a:pathLst>
            </a:custGeom>
            <a:solidFill>
              <a:srgbClr val="186BA8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6" name="Freeform 115">
              <a:extLst>
                <a:ext uri="{FF2B5EF4-FFF2-40B4-BE49-F238E27FC236}">
                  <a16:creationId xmlns:a16="http://schemas.microsoft.com/office/drawing/2014/main" id="{64DA7E4A-BB03-BB9F-7EAF-3C9C87D75777}"/>
                </a:ext>
              </a:extLst>
            </p:cNvPr>
            <p:cNvSpPr/>
            <p:nvPr/>
          </p:nvSpPr>
          <p:spPr>
            <a:xfrm>
              <a:off x="-945327" y="2666201"/>
              <a:ext cx="363494" cy="684780"/>
            </a:xfrm>
            <a:custGeom>
              <a:avLst/>
              <a:gdLst>
                <a:gd name="connsiteX0" fmla="*/ 339555 w 363494"/>
                <a:gd name="connsiteY0" fmla="*/ 381764 h 684780"/>
                <a:gd name="connsiteX1" fmla="*/ 358455 w 363494"/>
                <a:gd name="connsiteY1" fmla="*/ 258919 h 684780"/>
                <a:gd name="connsiteX2" fmla="*/ 240650 w 363494"/>
                <a:gd name="connsiteY2" fmla="*/ 258919 h 684780"/>
                <a:gd name="connsiteX3" fmla="*/ 240650 w 363494"/>
                <a:gd name="connsiteY3" fmla="*/ 179542 h 684780"/>
                <a:gd name="connsiteX4" fmla="*/ 309947 w 363494"/>
                <a:gd name="connsiteY4" fmla="*/ 113395 h 684780"/>
                <a:gd name="connsiteX5" fmla="*/ 363494 w 363494"/>
                <a:gd name="connsiteY5" fmla="*/ 113395 h 684780"/>
                <a:gd name="connsiteX6" fmla="*/ 363494 w 363494"/>
                <a:gd name="connsiteY6" fmla="*/ 8190 h 684780"/>
                <a:gd name="connsiteX7" fmla="*/ 268368 w 363494"/>
                <a:gd name="connsiteY7" fmla="*/ 0 h 684780"/>
                <a:gd name="connsiteX8" fmla="*/ 107725 w 363494"/>
                <a:gd name="connsiteY8" fmla="*/ 165683 h 684780"/>
                <a:gd name="connsiteX9" fmla="*/ 107725 w 363494"/>
                <a:gd name="connsiteY9" fmla="*/ 259549 h 684780"/>
                <a:gd name="connsiteX10" fmla="*/ 0 w 363494"/>
                <a:gd name="connsiteY10" fmla="*/ 259549 h 684780"/>
                <a:gd name="connsiteX11" fmla="*/ 0 w 363494"/>
                <a:gd name="connsiteY11" fmla="*/ 382394 h 684780"/>
                <a:gd name="connsiteX12" fmla="*/ 107725 w 363494"/>
                <a:gd name="connsiteY12" fmla="*/ 382394 h 684780"/>
                <a:gd name="connsiteX13" fmla="*/ 107725 w 363494"/>
                <a:gd name="connsiteY13" fmla="*/ 679741 h 684780"/>
                <a:gd name="connsiteX14" fmla="*/ 173873 w 363494"/>
                <a:gd name="connsiteY14" fmla="*/ 684781 h 684780"/>
                <a:gd name="connsiteX15" fmla="*/ 240020 w 363494"/>
                <a:gd name="connsiteY15" fmla="*/ 679741 h 684780"/>
                <a:gd name="connsiteX16" fmla="*/ 240020 w 363494"/>
                <a:gd name="connsiteY16" fmla="*/ 382394 h 684780"/>
                <a:gd name="connsiteX17" fmla="*/ 339555 w 363494"/>
                <a:gd name="connsiteY17" fmla="*/ 382394 h 684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363494" h="684780">
                  <a:moveTo>
                    <a:pt x="339555" y="381764"/>
                  </a:moveTo>
                  <a:lnTo>
                    <a:pt x="358455" y="258919"/>
                  </a:lnTo>
                  <a:lnTo>
                    <a:pt x="240650" y="258919"/>
                  </a:lnTo>
                  <a:lnTo>
                    <a:pt x="240650" y="179542"/>
                  </a:lnTo>
                  <a:cubicBezTo>
                    <a:pt x="240650" y="146154"/>
                    <a:pt x="257029" y="113395"/>
                    <a:pt x="309947" y="113395"/>
                  </a:cubicBezTo>
                  <a:lnTo>
                    <a:pt x="363494" y="113395"/>
                  </a:lnTo>
                  <a:lnTo>
                    <a:pt x="363494" y="8190"/>
                  </a:lnTo>
                  <a:cubicBezTo>
                    <a:pt x="363494" y="8190"/>
                    <a:pt x="314987" y="0"/>
                    <a:pt x="268368" y="0"/>
                  </a:cubicBezTo>
                  <a:cubicBezTo>
                    <a:pt x="171353" y="0"/>
                    <a:pt x="107725" y="58588"/>
                    <a:pt x="107725" y="165683"/>
                  </a:cubicBezTo>
                  <a:lnTo>
                    <a:pt x="107725" y="259549"/>
                  </a:lnTo>
                  <a:lnTo>
                    <a:pt x="0" y="259549"/>
                  </a:lnTo>
                  <a:lnTo>
                    <a:pt x="0" y="382394"/>
                  </a:lnTo>
                  <a:lnTo>
                    <a:pt x="107725" y="382394"/>
                  </a:lnTo>
                  <a:lnTo>
                    <a:pt x="107725" y="679741"/>
                  </a:lnTo>
                  <a:cubicBezTo>
                    <a:pt x="129144" y="682891"/>
                    <a:pt x="151823" y="684781"/>
                    <a:pt x="173873" y="684781"/>
                  </a:cubicBezTo>
                  <a:cubicBezTo>
                    <a:pt x="195922" y="684781"/>
                    <a:pt x="218601" y="682891"/>
                    <a:pt x="240020" y="679741"/>
                  </a:cubicBezTo>
                  <a:lnTo>
                    <a:pt x="240020" y="382394"/>
                  </a:lnTo>
                  <a:lnTo>
                    <a:pt x="339555" y="382394"/>
                  </a:lnTo>
                  <a:close/>
                </a:path>
              </a:pathLst>
            </a:custGeom>
            <a:solidFill>
              <a:srgbClr val="FFFFFF"/>
            </a:solidFill>
            <a:ln w="6294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l" rtl="0"/>
              <a:endParaRPr lang="en-US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17" name="Freeform 116">
            <a:extLst>
              <a:ext uri="{FF2B5EF4-FFF2-40B4-BE49-F238E27FC236}">
                <a16:creationId xmlns:a16="http://schemas.microsoft.com/office/drawing/2014/main" id="{19140FA2-30FC-528C-8073-9FB6D57335F6}"/>
              </a:ext>
            </a:extLst>
          </p:cNvPr>
          <p:cNvSpPr/>
          <p:nvPr/>
        </p:nvSpPr>
        <p:spPr>
          <a:xfrm>
            <a:off x="10755577" y="4456144"/>
            <a:ext cx="280634" cy="280634"/>
          </a:xfrm>
          <a:custGeom>
            <a:avLst/>
            <a:gdLst>
              <a:gd name="connsiteX0" fmla="*/ 850464 w 850463"/>
              <a:gd name="connsiteY0" fmla="*/ 425232 h 850463"/>
              <a:gd name="connsiteX1" fmla="*/ 425232 w 850463"/>
              <a:gd name="connsiteY1" fmla="*/ 850464 h 850463"/>
              <a:gd name="connsiteX2" fmla="*/ 0 w 850463"/>
              <a:gd name="connsiteY2" fmla="*/ 425232 h 850463"/>
              <a:gd name="connsiteX3" fmla="*/ 425232 w 850463"/>
              <a:gd name="connsiteY3" fmla="*/ 0 h 850463"/>
              <a:gd name="connsiteX4" fmla="*/ 850464 w 850463"/>
              <a:gd name="connsiteY4" fmla="*/ 425232 h 8504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850463" h="850463">
                <a:moveTo>
                  <a:pt x="850464" y="425232"/>
                </a:moveTo>
                <a:cubicBezTo>
                  <a:pt x="850464" y="660081"/>
                  <a:pt x="660081" y="850464"/>
                  <a:pt x="425232" y="850464"/>
                </a:cubicBezTo>
                <a:cubicBezTo>
                  <a:pt x="190383" y="850464"/>
                  <a:pt x="0" y="660081"/>
                  <a:pt x="0" y="425232"/>
                </a:cubicBezTo>
                <a:cubicBezTo>
                  <a:pt x="0" y="190383"/>
                  <a:pt x="190383" y="0"/>
                  <a:pt x="425232" y="0"/>
                </a:cubicBezTo>
                <a:cubicBezTo>
                  <a:pt x="660081" y="0"/>
                  <a:pt x="850464" y="190383"/>
                  <a:pt x="850464" y="425232"/>
                </a:cubicBezTo>
                <a:close/>
              </a:path>
            </a:pathLst>
          </a:custGeom>
          <a:solidFill>
            <a:srgbClr val="186BA8"/>
          </a:solidFill>
          <a:ln w="6294" cap="flat">
            <a:noFill/>
            <a:prstDash val="solid"/>
            <a:miter/>
          </a:ln>
        </p:spPr>
        <p:txBody>
          <a:bodyPr rtlCol="0" anchor="ctr"/>
          <a:lstStyle/>
          <a:p>
            <a:pPr algn="l" rtl="0"/>
            <a:endParaRPr lang="en-US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8" name="Text Placeholder 32">
            <a:extLst>
              <a:ext uri="{FF2B5EF4-FFF2-40B4-BE49-F238E27FC236}">
                <a16:creationId xmlns:a16="http://schemas.microsoft.com/office/drawing/2014/main" id="{DB99FCB8-645E-4C8B-ED89-CEFC4874C2D8}"/>
              </a:ext>
            </a:extLst>
          </p:cNvPr>
          <p:cNvSpPr txBox="1">
            <a:spLocks/>
          </p:cNvSpPr>
          <p:nvPr/>
        </p:nvSpPr>
        <p:spPr>
          <a:xfrm>
            <a:off x="8260938" y="3651254"/>
            <a:ext cx="3562254" cy="502035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0" indent="0" algn="l" defTabSz="2072941" rtl="0" eaLnBrk="1" latinLnBrk="0" hangingPunct="1">
              <a:lnSpc>
                <a:spcPct val="100000"/>
              </a:lnSpc>
              <a:spcBef>
                <a:spcPts val="2267"/>
              </a:spcBef>
              <a:buFont typeface="Arial" panose="020B0604020202020204" pitchFamily="34" charset="0"/>
              <a:buNone/>
              <a:defRPr sz="2300" b="1" i="0" kern="1200">
                <a:solidFill>
                  <a:srgbClr val="011E3B"/>
                </a:solidFill>
                <a:latin typeface="Poppins SemiBold" pitchFamily="2" charset="77"/>
                <a:ea typeface="+mn-ea"/>
                <a:cs typeface="Poppins SemiBold" pitchFamily="2" charset="77"/>
              </a:defRPr>
            </a:lvl1pPr>
            <a:lvl2pPr marL="377967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2pPr>
            <a:lvl3pPr marL="755934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3pPr>
            <a:lvl4pPr marL="1133901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4pPr>
            <a:lvl5pPr marL="1511869" indent="0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None/>
              <a:defRPr sz="3200" kern="1200">
                <a:solidFill>
                  <a:srgbClr val="011E3B"/>
                </a:solidFill>
                <a:latin typeface="Montserrat" pitchFamily="2" charset="77"/>
                <a:ea typeface="+mn-ea"/>
                <a:cs typeface="Poppins" pitchFamily="2" charset="77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sr-Cyrl-RS" sz="2400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Пратите нас и на следећим линковима</a:t>
            </a:r>
            <a:endParaRPr lang="en-US" sz="2400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19" name="Graphic 118" descr="World with solid fill">
            <a:extLst>
              <a:ext uri="{FF2B5EF4-FFF2-40B4-BE49-F238E27FC236}">
                <a16:creationId xmlns:a16="http://schemas.microsoft.com/office/drawing/2014/main" id="{F2CE26E7-BBC6-CC1B-69F0-FAD03F6EC5C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0772856" y="4473423"/>
            <a:ext cx="246077" cy="246077"/>
          </a:xfrm>
          <a:prstGeom prst="rect">
            <a:avLst/>
          </a:prstGeom>
        </p:spPr>
      </p:pic>
      <p:sp>
        <p:nvSpPr>
          <p:cNvPr id="120" name="Text Placeholder 4">
            <a:extLst>
              <a:ext uri="{FF2B5EF4-FFF2-40B4-BE49-F238E27FC236}">
                <a16:creationId xmlns:a16="http://schemas.microsoft.com/office/drawing/2014/main" id="{C0B1A1A0-FCEC-D147-FFA5-D5EF9938CC67}"/>
              </a:ext>
            </a:extLst>
          </p:cNvPr>
          <p:cNvSpPr txBox="1">
            <a:spLocks/>
          </p:cNvSpPr>
          <p:nvPr/>
        </p:nvSpPr>
        <p:spPr>
          <a:xfrm>
            <a:off x="489494" y="5850412"/>
            <a:ext cx="3517899" cy="359542"/>
          </a:xfrm>
          <a:prstGeom prst="rect">
            <a:avLst/>
          </a:prstGeom>
        </p:spPr>
        <p:txBody>
          <a:bodyPr/>
          <a:lstStyle>
            <a:lvl1pPr marL="518236" indent="-518236" algn="l" defTabSz="2072941" rtl="0" eaLnBrk="1" latinLnBrk="0" hangingPunct="1">
              <a:lnSpc>
                <a:spcPct val="100000"/>
              </a:lnSpc>
              <a:spcBef>
                <a:spcPts val="2267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1554707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2pPr>
            <a:lvl3pPr marL="2591176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3pPr>
            <a:lvl4pPr marL="3627646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4pPr>
            <a:lvl5pPr marL="4664118" indent="-518236" algn="l" defTabSz="2072941" rtl="0" eaLnBrk="1" latinLnBrk="0" hangingPunct="1">
              <a:lnSpc>
                <a:spcPct val="10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2400" kern="1200">
                <a:solidFill>
                  <a:srgbClr val="011E3B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5pPr>
            <a:lvl6pPr marL="570058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6737059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7773528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8810001" indent="-518236" algn="l" defTabSz="2072941" rtl="0" eaLnBrk="1" latinLnBrk="0" hangingPunct="1">
              <a:lnSpc>
                <a:spcPct val="90000"/>
              </a:lnSpc>
              <a:spcBef>
                <a:spcPts val="1133"/>
              </a:spcBef>
              <a:buFont typeface="Arial" panose="020B0604020202020204" pitchFamily="34" charset="0"/>
              <a:buChar char="•"/>
              <a:defRPr sz="40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2800" dirty="0"/>
              <a:t> www.</a:t>
            </a:r>
            <a:r>
              <a:rPr lang="en-US" sz="2800" b="1" dirty="0"/>
              <a:t>be21skilled</a:t>
            </a:r>
            <a:r>
              <a:rPr lang="en-US" sz="2800" dirty="0"/>
              <a:t>.eu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0850880" y="5850412"/>
            <a:ext cx="1238542" cy="58477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sr-Cyrl-RS" sz="800" b="1" dirty="0">
                <a:solidFill>
                  <a:srgbClr val="186BA8"/>
                </a:solidFill>
              </a:rPr>
              <a:t>Кофинансирано од стране ЕУ</a:t>
            </a:r>
            <a:endParaRPr lang="en-US" sz="800" b="1" dirty="0">
              <a:solidFill>
                <a:srgbClr val="186BA8"/>
              </a:solidFill>
            </a:endParaRPr>
          </a:p>
          <a:p>
            <a:r>
              <a:rPr lang="sr-Cyrl-RS" sz="800" b="1" dirty="0">
                <a:solidFill>
                  <a:srgbClr val="186BA8"/>
                </a:solidFill>
              </a:rPr>
              <a:t>програма Еразмус+</a:t>
            </a:r>
            <a:endParaRPr lang="en-US" sz="800" b="1" dirty="0">
              <a:solidFill>
                <a:srgbClr val="186BA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3968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58156-4746-15E5-9F01-612844BB728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9295" y="556054"/>
            <a:ext cx="3147668" cy="1176493"/>
          </a:xfrm>
        </p:spPr>
        <p:txBody>
          <a:bodyPr/>
          <a:lstStyle/>
          <a:p>
            <a:pPr algn="l" rtl="0"/>
            <a:r>
              <a:rPr lang="en-GB" dirty="0"/>
              <a:t>5 КЉУЧНИХ РЕЗУЛТАТА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5317D-1246-5BD6-D7A1-5F454B5CB89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/>
        <p:txBody>
          <a:bodyPr/>
          <a:lstStyle/>
          <a:p>
            <a:pPr algn="l" rtl="0"/>
            <a:endParaRPr lang="en-IE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587545B-4ED3-F617-7323-89DC288AD6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06963" y="-69636"/>
            <a:ext cx="8483983" cy="6927636"/>
          </a:xfrm>
          <a:prstGeom prst="rect">
            <a:avLst/>
          </a:prstGeom>
        </p:spPr>
      </p:pic>
      <p:pic>
        <p:nvPicPr>
          <p:cNvPr id="8" name="Graphic 7" descr="Arrow: Slight curve with solid fill">
            <a:extLst>
              <a:ext uri="{FF2B5EF4-FFF2-40B4-BE49-F238E27FC236}">
                <a16:creationId xmlns:a16="http://schemas.microsoft.com/office/drawing/2014/main" id="{3E4E05A1-5C50-4446-F5D1-2BC2CB765E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78904" y="4552733"/>
            <a:ext cx="1770675" cy="177067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6454631" y="202111"/>
            <a:ext cx="461264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sr-Cyrl-R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Регионална већа/савети за вештине</a:t>
            </a:r>
          </a:p>
          <a:p>
            <a:pPr algn="r"/>
            <a:r>
              <a:rPr lang="sr-Cyrl-R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План и панорама вештина</a:t>
            </a:r>
            <a:endParaRPr lang="en-US" sz="2000" b="1" dirty="0">
              <a:solidFill>
                <a:srgbClr val="AD409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7945120" y="3556000"/>
            <a:ext cx="3200400" cy="40011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sr-Cyrl-R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Сет алата </a:t>
            </a:r>
            <a:r>
              <a:rPr lang="sr-Latn-R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BE21 SKILLED</a:t>
            </a:r>
            <a:r>
              <a:rPr lang="en-GB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</a:t>
            </a:r>
            <a:endParaRPr lang="en-US" sz="2000" b="1" dirty="0">
              <a:solidFill>
                <a:srgbClr val="AD409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159991" y="5019040"/>
            <a:ext cx="4907280" cy="70788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sr-Latn-R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BE21 SKILLED</a:t>
            </a:r>
            <a:r>
              <a:rPr lang="en-GB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” </a:t>
            </a:r>
            <a:r>
              <a:rPr lang="sr-Cyrl-R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програм</a:t>
            </a:r>
          </a:p>
          <a:p>
            <a:pPr algn="r"/>
            <a:r>
              <a:rPr lang="sr-Cyrl-RS" sz="20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за оснаживање наставника/професора</a:t>
            </a:r>
            <a:endParaRPr lang="en-US" sz="2000" b="1" dirty="0">
              <a:solidFill>
                <a:srgbClr val="AD409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779263" y="1060704"/>
            <a:ext cx="6288007" cy="101566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Дигитални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документи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отвореног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приступа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детаљно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описују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модалитете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аспекте</a:t>
            </a:r>
            <a:r>
              <a:rPr lang="sr-Cyrl-RS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успостављања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успешне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и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разноврсне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сарадње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више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заинтересованих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страна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задатком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се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процен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захтев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и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вештинама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21.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век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у складу са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потребама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тржишта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рада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технолошким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трендовима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свим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разликама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које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произилазе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род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них питања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2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24400" y="4015740"/>
            <a:ext cx="6421120" cy="65909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Свеобухватан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скуп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алата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усмерених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развој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наставника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/професора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ученика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/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студената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а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претходно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идентификовани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у </a:t>
            </a:r>
            <a:r>
              <a:rPr lang="en-GB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Резултату</a:t>
            </a:r>
            <a:r>
              <a:rPr lang="en-GB" sz="1200" b="1" dirty="0">
                <a:latin typeface="Calibri" panose="020F0502020204030204" pitchFamily="34" charset="0"/>
                <a:cs typeface="Calibri" panose="020F0502020204030204" pitchFamily="34" charset="0"/>
              </a:rPr>
              <a:t> 1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4779264" y="5821680"/>
            <a:ext cx="6366256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Свеобухватан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скуп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модула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интегрисаним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алатима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из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Резултата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2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су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усмерени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свеобухватном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развоју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код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професора у ситему високошколског образовања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њихових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компетенција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подучавањ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е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студената.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4309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7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1336431" y="304624"/>
            <a:ext cx="10279511" cy="5189591"/>
          </a:xfrm>
        </p:spPr>
        <p:txBody>
          <a:bodyPr/>
          <a:lstStyle/>
          <a:p>
            <a:pPr marL="226695">
              <a:spcBef>
                <a:spcPts val="1400"/>
              </a:spcBef>
              <a:spcAft>
                <a:spcPts val="600"/>
              </a:spcAft>
            </a:pPr>
            <a:r>
              <a:rPr lang="en-GB" sz="2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lang="sr-Cyrl-RS" sz="2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b="1" dirty="0">
                <a:ea typeface="Calibri" panose="020F0502020204030204" pitchFamily="34" charset="0"/>
                <a:cs typeface="Arial" panose="020B0604020202020204" pitchFamily="34" charset="0"/>
              </a:rPr>
              <a:t>КЉУЧ</a:t>
            </a:r>
            <a:r>
              <a:rPr lang="sr-Cyrl-RS" sz="2200" b="1" dirty="0">
                <a:ea typeface="Calibri" panose="020F0502020204030204" pitchFamily="34" charset="0"/>
                <a:cs typeface="Arial" panose="020B0604020202020204" pitchFamily="34" charset="0"/>
              </a:rPr>
              <a:t>НИХ </a:t>
            </a:r>
            <a:r>
              <a:rPr lang="en-GB" sz="2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ЦИЉЕВ</a:t>
            </a:r>
            <a:r>
              <a:rPr lang="sr-Cyrl-RS" sz="2200" b="1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А ПРОЈЕКТА</a:t>
            </a:r>
            <a:r>
              <a:rPr lang="sr-Cyrl-RS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„</a:t>
            </a:r>
            <a:r>
              <a:rPr lang="en-GB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Be21Skilled</a:t>
            </a:r>
            <a:r>
              <a:rPr lang="en-US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”</a:t>
            </a:r>
            <a:r>
              <a:rPr lang="en-GB" sz="2200" b="1" dirty="0">
                <a:solidFill>
                  <a:srgbClr val="8A2061"/>
                </a:solidFill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2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треба</a:t>
            </a:r>
            <a:r>
              <a:rPr lang="en-GB" sz="22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да:</a:t>
            </a:r>
            <a:endParaRPr lang="en-LB" sz="22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0">
              <a:spcBef>
                <a:spcPts val="1400"/>
              </a:spcBef>
              <a:buClr>
                <a:srgbClr val="8A2061"/>
              </a:buClr>
              <a:buFont typeface="Wingdings" pitchFamily="2" charset="2"/>
              <a:buChar char="§"/>
            </a:pPr>
            <a:r>
              <a:rPr lang="sr-Cyrl-RS" sz="2000" dirty="0" err="1"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лакша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ју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разумевање и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идентификацију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вештина за 21. век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у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контексту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специфичн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м за регион и тржиште рада кроз заједничке напоре више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заинтересованих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страна</a:t>
            </a:r>
            <a:r>
              <a:rPr lang="sr-Cyrl-RS" sz="2000" dirty="0"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GB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l" rtl="0">
              <a:spcBef>
                <a:spcPts val="1400"/>
              </a:spcBef>
              <a:buClr>
                <a:srgbClr val="8A2061"/>
              </a:buClr>
            </a:pPr>
            <a:endParaRPr lang="en-GB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just" rtl="0">
              <a:buClr>
                <a:srgbClr val="8A2061"/>
              </a:buClr>
              <a:buFont typeface="Wingdings" pitchFamily="2" charset="2"/>
              <a:buChar char="§"/>
            </a:pPr>
            <a:r>
              <a:rPr lang="sr-Cyrl-RS" sz="2000" dirty="0" err="1"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одст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акну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способности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професора 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високо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м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образовањ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да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усађују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ea typeface="Calibri" panose="020F0502020204030204" pitchFamily="34" charset="0"/>
                <a:cs typeface="Arial" panose="020B0604020202020204" pitchFamily="34" charset="0"/>
              </a:rPr>
              <a:t>вештине за 21. век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код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својих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студената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путем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обуке и 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давањем/примањем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повратних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информација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GB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 rtl="0">
              <a:buClr>
                <a:srgbClr val="8A2061"/>
              </a:buClr>
              <a:buFont typeface="Wingdings" pitchFamily="2" charset="2"/>
              <a:buChar char="§"/>
            </a:pPr>
            <a:endParaRPr lang="en-LB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 rtl="0">
              <a:buClr>
                <a:srgbClr val="8A2061"/>
              </a:buClr>
              <a:buFont typeface="Wingdings" pitchFamily="2" charset="2"/>
              <a:buChar char="§"/>
            </a:pPr>
            <a:r>
              <a:rPr lang="sr-Cyrl-RS" sz="2000" dirty="0" err="1"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обољшај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вештине међу студентима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како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би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се подигла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њихов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а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запошљивост и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искористи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о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њихов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иновативни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потенцијал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,</a:t>
            </a:r>
            <a:endParaRPr lang="en-GB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 rtl="0">
              <a:buClr>
                <a:srgbClr val="8A2061"/>
              </a:buClr>
              <a:buFont typeface="Wingdings" pitchFamily="2" charset="2"/>
              <a:buChar char="§"/>
            </a:pPr>
            <a:endParaRPr lang="en-LB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 rtl="0">
              <a:buClr>
                <a:srgbClr val="8A2061"/>
              </a:buClr>
              <a:buFont typeface="Wingdings" pitchFamily="2" charset="2"/>
              <a:buChar char="§"/>
            </a:pPr>
            <a:r>
              <a:rPr lang="sr-Cyrl-RS" sz="2000" dirty="0" err="1">
                <a:ea typeface="Calibri" panose="020F0502020204030204" pitchFamily="34" charset="0"/>
                <a:cs typeface="Arial" panose="020B0604020202020204" pitchFamily="34" charset="0"/>
              </a:rPr>
              <a:t>п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обољша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ју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разумевање СТЕМ актера који нису жене (студенти, наставници, послодавци, итд.) о потреби подршке студентима СТЕМ-а и 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наставе вешзина за 21. век,</a:t>
            </a:r>
            <a:endParaRPr lang="en-GB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 rtl="0">
              <a:buClr>
                <a:srgbClr val="8A2061"/>
              </a:buClr>
              <a:buFont typeface="Wingdings" pitchFamily="2" charset="2"/>
              <a:buChar char="§"/>
            </a:pPr>
            <a:endParaRPr lang="en-LB" sz="2000" dirty="0"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lvl="0" indent="-342900" algn="l" rtl="0">
              <a:spcAft>
                <a:spcPts val="600"/>
              </a:spcAft>
              <a:buClr>
                <a:srgbClr val="8A2061"/>
              </a:buClr>
              <a:buFont typeface="Wingdings" pitchFamily="2" charset="2"/>
              <a:buChar char="§"/>
            </a:pPr>
            <a:r>
              <a:rPr lang="sr-Cyrl-RS" sz="2000" dirty="0" err="1">
                <a:ea typeface="Calibri" panose="020F0502020204030204" pitchFamily="34" charset="0"/>
                <a:cs typeface="Arial" panose="020B0604020202020204" pitchFamily="34" charset="0"/>
              </a:rPr>
              <a:t>и</a:t>
            </a:r>
            <a:r>
              <a:rPr lang="en-GB" sz="2000" dirty="0" err="1">
                <a:effectLst/>
                <a:ea typeface="Calibri" panose="020F0502020204030204" pitchFamily="34" charset="0"/>
                <a:cs typeface="Arial" panose="020B0604020202020204" pitchFamily="34" charset="0"/>
              </a:rPr>
              <a:t>новирај</a:t>
            </a:r>
            <a:r>
              <a:rPr lang="sr-Cyrl-RS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у</a:t>
            </a:r>
            <a:r>
              <a:rPr lang="en-GB" sz="2000" dirty="0">
                <a:effectLst/>
                <a:ea typeface="Calibri" panose="020F0502020204030204" pitchFamily="34" charset="0"/>
                <a:cs typeface="Arial" panose="020B0604020202020204" pitchFamily="34" charset="0"/>
              </a:rPr>
              <a:t> наставне планове и програме уграђивањем алата за развој одређених вештина код ученика.</a:t>
            </a:r>
            <a:endParaRPr lang="en-US" sz="20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7376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758156-4746-15E5-9F01-612844BB728C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59295" y="556054"/>
            <a:ext cx="3147668" cy="1176493"/>
          </a:xfrm>
          <a:solidFill>
            <a:schemeClr val="bg1"/>
          </a:solidFill>
        </p:spPr>
        <p:txBody>
          <a:bodyPr/>
          <a:lstStyle/>
          <a:p>
            <a:pPr algn="l" rtl="0"/>
            <a:r>
              <a:rPr lang="en-GB" dirty="0"/>
              <a:t>5 КЉУЧНИХ РЕЗУЛТАТА</a:t>
            </a:r>
            <a:endParaRPr lang="en-IE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295317D-1246-5BD6-D7A1-5F454B5CB89E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solidFill>
            <a:schemeClr val="bg1"/>
          </a:solidFill>
        </p:spPr>
        <p:txBody>
          <a:bodyPr/>
          <a:lstStyle/>
          <a:p>
            <a:pPr algn="l" rtl="0"/>
            <a:endParaRPr lang="en-IE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D014CCD-FFBA-834E-CDFC-D51D4F5595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2755" y="251454"/>
            <a:ext cx="8352035" cy="356898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" name="TextBox 1"/>
          <p:cNvSpPr txBox="1"/>
          <p:nvPr/>
        </p:nvSpPr>
        <p:spPr>
          <a:xfrm>
            <a:off x="7219443" y="769620"/>
            <a:ext cx="3956230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sr-Cyrl-RS" sz="2200" b="1" dirty="0">
                <a:solidFill>
                  <a:srgbClr val="AD4097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Е-компас</a:t>
            </a:r>
            <a:endParaRPr lang="en-US" sz="2200" b="1" dirty="0">
              <a:solidFill>
                <a:srgbClr val="AD4097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99613" y="1078588"/>
            <a:ext cx="6576060" cy="83099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Потпуно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дигитализована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интерактивна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платформа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која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ће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при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купити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сво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знање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стечено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током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трајања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пројекта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(и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даље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) и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служити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као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платформа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сарадњу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између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пројектних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партнера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чланова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Регионалног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савета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/већа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и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других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заинтересованих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страна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4599613" y="2887980"/>
            <a:ext cx="6576060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just"/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Занимљив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подухват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који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има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циљ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развијање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за 21. век код студената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кроз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практично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учење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о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вештинама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200" b="1" dirty="0">
                <a:latin typeface="Calibri" panose="020F0502020204030204" pitchFamily="34" charset="0"/>
                <a:cs typeface="Calibri" panose="020F0502020204030204" pitchFamily="34" charset="0"/>
              </a:rPr>
              <a:t>за 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21. </a:t>
            </a:r>
            <a:r>
              <a:rPr lang="en-US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век</a:t>
            </a:r>
            <a:r>
              <a:rPr 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algn="just"/>
            <a:endParaRPr lang="en-US" sz="12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780457" y="2178902"/>
            <a:ext cx="4395216" cy="76944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sr-Cyrl-RS" sz="2200" b="1" dirty="0">
                <a:solidFill>
                  <a:srgbClr val="8A206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Студентски пилот пројекат и приручник</a:t>
            </a:r>
            <a:endParaRPr lang="en-US" sz="2200" b="1" dirty="0">
              <a:solidFill>
                <a:srgbClr val="8A206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8673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EC6AED2C-27E4-CC45-818F-445D4452A105}"/>
              </a:ext>
            </a:extLst>
          </p:cNvPr>
          <p:cNvSpPr/>
          <p:nvPr/>
        </p:nvSpPr>
        <p:spPr>
          <a:xfrm>
            <a:off x="4776086" y="510364"/>
            <a:ext cx="3432249" cy="10713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/>
          </a:p>
        </p:txBody>
      </p:sp>
      <p:sp>
        <p:nvSpPr>
          <p:cNvPr id="66" name="Slide Number Placeholder 2">
            <a:extLst>
              <a:ext uri="{FF2B5EF4-FFF2-40B4-BE49-F238E27FC236}">
                <a16:creationId xmlns:a16="http://schemas.microsoft.com/office/drawing/2014/main" id="{E9C72276-D914-3543-9C06-3EA9336EF950}"/>
              </a:ext>
            </a:extLst>
          </p:cNvPr>
          <p:cNvSpPr txBox="1">
            <a:spLocks/>
          </p:cNvSpPr>
          <p:nvPr/>
        </p:nvSpPr>
        <p:spPr>
          <a:xfrm>
            <a:off x="11615942" y="11443924"/>
            <a:ext cx="576060" cy="430124"/>
          </a:xfrm>
          <a:prstGeom prst="rect">
            <a:avLst/>
          </a:prstGeom>
        </p:spPr>
        <p:txBody>
          <a:bodyPr vert="horz" lIns="147472" tIns="73735" rIns="147472" bIns="73735" rtlCol="0" anchor="ctr"/>
          <a:lstStyle>
            <a:defPPr>
              <a:defRPr lang="en-US"/>
            </a:defPPr>
            <a:lvl1pPr marL="0" algn="ctr" defTabSz="325892" rtl="0" eaLnBrk="1" latinLnBrk="0" hangingPunct="1">
              <a:defRPr sz="800" b="0" i="0" kern="1200">
                <a:solidFill>
                  <a:schemeClr val="tx1"/>
                </a:solidFill>
                <a:latin typeface="Calibri" panose="020F0502020204030204" pitchFamily="34" charset="0"/>
                <a:ea typeface="+mn-ea"/>
                <a:cs typeface="Calibri" panose="020F0502020204030204" pitchFamily="34" charset="0"/>
              </a:defRPr>
            </a:lvl1pPr>
            <a:lvl2pPr marL="325892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51784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977676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03569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29461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55353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1245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607137" algn="l" defTabSz="325892" rtl="0" eaLnBrk="1" latinLnBrk="0" hangingPunct="1">
              <a:defRPr sz="1283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B2079F2-58AF-ED44-82D7-E04B2F6FD686}" type="slidenum">
              <a:rPr lang="en-US" sz="1291"/>
              <a:pPr algn="l" rtl="0"/>
              <a:t>9</a:t>
            </a:fld>
            <a:endParaRPr lang="en-US" sz="1291" dirty="0"/>
          </a:p>
        </p:txBody>
      </p:sp>
      <p:sp>
        <p:nvSpPr>
          <p:cNvPr id="67" name="Text Placeholder 2">
            <a:extLst>
              <a:ext uri="{FF2B5EF4-FFF2-40B4-BE49-F238E27FC236}">
                <a16:creationId xmlns:a16="http://schemas.microsoft.com/office/drawing/2014/main" id="{76EC7856-B0EC-004E-A2BE-9CF77555B8D1}"/>
              </a:ext>
            </a:extLst>
          </p:cNvPr>
          <p:cNvSpPr>
            <a:spLocks noGrp="1"/>
          </p:cNvSpPr>
          <p:nvPr>
            <p:ph type="body" sz="quarter" idx="48"/>
          </p:nvPr>
        </p:nvSpPr>
        <p:spPr>
          <a:xfrm>
            <a:off x="4500890" y="288383"/>
            <a:ext cx="5034994" cy="513326"/>
          </a:xfrm>
        </p:spPr>
        <p:txBody>
          <a:bodyPr/>
          <a:lstStyle/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r>
              <a:rPr lang="en-GB" sz="2400" b="1" dirty="0"/>
              <a:t>ГРАД</a:t>
            </a:r>
            <a:r>
              <a:rPr lang="sr-Cyrl-RS" sz="2400" b="1" dirty="0"/>
              <a:t>ИМО</a:t>
            </a:r>
            <a:r>
              <a:rPr lang="en-GB" sz="2400" b="1" dirty="0"/>
              <a:t> НА ЧВРСТОМ ТЕМЕЉУ</a:t>
            </a:r>
          </a:p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endParaRPr lang="en-GB" sz="2400" dirty="0">
              <a:solidFill>
                <a:srgbClr val="404040"/>
              </a:solidFill>
              <a:latin typeface="Source Sans Pro" panose="020B0503030403020204" pitchFamily="34" charset="0"/>
            </a:endParaRPr>
          </a:p>
          <a:p>
            <a:pPr marL="226695" algn="l" rtl="0">
              <a:spcBef>
                <a:spcPts val="1400"/>
              </a:spcBef>
              <a:spcAft>
                <a:spcPts val="600"/>
              </a:spcAft>
            </a:pPr>
            <a:endParaRPr lang="en-GB" sz="24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4C11648-3B79-8E0E-35B4-5A9B75C4CF1D}"/>
              </a:ext>
            </a:extLst>
          </p:cNvPr>
          <p:cNvSpPr/>
          <p:nvPr/>
        </p:nvSpPr>
        <p:spPr>
          <a:xfrm>
            <a:off x="0" y="0"/>
            <a:ext cx="879231" cy="6858000"/>
          </a:xfrm>
          <a:prstGeom prst="rect">
            <a:avLst/>
          </a:prstGeom>
          <a:solidFill>
            <a:srgbClr val="1C144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en-US" sz="2069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2CE7BD1-E9E9-9DF9-5180-ABCC9B224787}"/>
              </a:ext>
            </a:extLst>
          </p:cNvPr>
          <p:cNvPicPr>
            <a:picLocks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0582" t="76647" r="53602" b="8387"/>
          <a:stretch/>
        </p:blipFill>
        <p:spPr>
          <a:xfrm rot="5400000">
            <a:off x="161006" y="5401946"/>
            <a:ext cx="1443600" cy="3564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1A3DAA4-A924-991B-D7CC-CB749BE8C07E}"/>
              </a:ext>
            </a:extLst>
          </p:cNvPr>
          <p:cNvSpPr txBox="1"/>
          <p:nvPr/>
        </p:nvSpPr>
        <p:spPr>
          <a:xfrm>
            <a:off x="1336203" y="191103"/>
            <a:ext cx="3439883" cy="923330"/>
          </a:xfrm>
          <a:prstGeom prst="rect">
            <a:avLst/>
          </a:prstGeom>
          <a:solidFill>
            <a:srgbClr val="186BA8"/>
          </a:solidFill>
        </p:spPr>
        <p:txBody>
          <a:bodyPr wrap="square">
            <a:spAutoFit/>
          </a:bodyPr>
          <a:lstStyle/>
          <a:p>
            <a:pPr algn="l" rtl="0"/>
            <a:r>
              <a:rPr lang="sr-Cyrl-RS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„</a:t>
            </a:r>
            <a:r>
              <a:rPr lang="en-US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BE 21 SKILLED” </a:t>
            </a:r>
            <a:r>
              <a:rPr lang="en-GB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 ОСНАЖИВАЊА НАСТАВНИКА/</a:t>
            </a:r>
            <a:r>
              <a:rPr lang="sr-Cyrl-RS" sz="1800" b="1" dirty="0">
                <a:solidFill>
                  <a:schemeClr val="bg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ПРОФЕСОРА</a:t>
            </a:r>
            <a:endParaRPr lang="en-IE" sz="1800" b="1" dirty="0">
              <a:solidFill>
                <a:schemeClr val="bg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517AD19-83FC-588A-A337-CE7828D14216}"/>
              </a:ext>
            </a:extLst>
          </p:cNvPr>
          <p:cNvSpPr txBox="1"/>
          <p:nvPr/>
        </p:nvSpPr>
        <p:spPr>
          <a:xfrm>
            <a:off x="1336202" y="1023690"/>
            <a:ext cx="10550997" cy="32571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 за оснаживање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наставника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„BE 21 SKILLED” 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је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посебно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усмерен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предаваче из високог образовања из СТЕМ области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са циљем да се истовремено унапреде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вештине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предавача за 21. век 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 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 се они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обуче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за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преношење тих вештина на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своје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ученике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/студенте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.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Наставници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/професори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могу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да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изаберу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модуле у складу са својим интересовањима у вези са специфичним вештинама које ће развити у оквиру пројекта. Ова флексибилна селекција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садржаја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обезбеђује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1) </a:t>
            </a:r>
            <a:r>
              <a:rPr lang="sr-Cyrl-RS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примењивост пројекта </a:t>
            </a:r>
            <a:r>
              <a:rPr lang="en-GB" sz="16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на</a:t>
            </a:r>
            <a:r>
              <a:rPr lang="en-GB" sz="16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различите регионе и 2) прилагодљивост специфичним регионалним контекстима и њиховим потребама.</a:t>
            </a:r>
          </a:p>
          <a:p>
            <a:pPr algn="just" rtl="0"/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Програм оснаживања </a:t>
            </a:r>
            <a:r>
              <a:rPr lang="en-GB" sz="1800" dirty="0" err="1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се</a:t>
            </a:r>
            <a:r>
              <a:rPr lang="en-GB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8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ослања на:</a:t>
            </a:r>
            <a:endParaRPr lang="en-GB" sz="1800" dirty="0"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AutoNum type="arabicParenR"/>
            </a:pPr>
            <a:r>
              <a:rPr lang="en-GB" sz="1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концептуалну </a:t>
            </a:r>
            <a:r>
              <a:rPr lang="en-GB" sz="16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основу</a:t>
            </a:r>
            <a:r>
              <a:rPr lang="en-GB" sz="1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sr-Cyrl-RS" sz="1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вештина за 21. век</a:t>
            </a:r>
            <a:endParaRPr lang="en-GB" sz="16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AutoNum type="arabicParenR"/>
            </a:pPr>
            <a:r>
              <a:rPr lang="en-GB" sz="1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регионални значај и </a:t>
            </a:r>
            <a:r>
              <a:rPr lang="en-GB" sz="16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статус</a:t>
            </a:r>
            <a:r>
              <a:rPr lang="en-GB" sz="1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к</a:t>
            </a:r>
            <a:r>
              <a:rPr lang="sr-Cyrl-RS" sz="1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во</a:t>
            </a:r>
            <a:endParaRPr lang="en-GB" sz="16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algn="just" rtl="0">
              <a:buAutoNum type="arabicParenR"/>
            </a:pPr>
            <a:r>
              <a:rPr lang="sr-Cyrl-RS" sz="1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панораму вештина</a:t>
            </a:r>
            <a:endParaRPr lang="en-GB" sz="16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just" rtl="0"/>
            <a:endParaRPr lang="en-GB" dirty="0"/>
          </a:p>
          <a:p>
            <a:pPr algn="just" rtl="0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5717763-BA46-08A7-12DC-6F3E0D189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0030" y="4082646"/>
            <a:ext cx="4954941" cy="26026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4C01CF9-4375-F9DC-2E1A-705C4FFE4747}"/>
              </a:ext>
            </a:extLst>
          </p:cNvPr>
          <p:cNvSpPr txBox="1"/>
          <p:nvPr/>
        </p:nvSpPr>
        <p:spPr>
          <a:xfrm>
            <a:off x="7358567" y="2844225"/>
            <a:ext cx="4257375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rtl="0"/>
            <a:r>
              <a:rPr lang="en-GB" sz="1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4) уграђивање и коришћење динамичког комплета алата за </a:t>
            </a:r>
            <a:r>
              <a:rPr lang="en-GB" sz="16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усавршавање</a:t>
            </a:r>
            <a:r>
              <a:rPr lang="en-GB" sz="1600" b="1" dirty="0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sz="1600" b="1" dirty="0" err="1">
                <a:solidFill>
                  <a:srgbClr val="8A2061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ученика</a:t>
            </a:r>
            <a:endParaRPr lang="en-IE" sz="1600" b="1" dirty="0">
              <a:solidFill>
                <a:srgbClr val="8A2061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567" y="4214573"/>
            <a:ext cx="3923659" cy="21670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838200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Red Violet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华文楷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Ｐ明朝"/>
        <a:font script="Hang" typeface="휴먼매직체"/>
        <a:font script="Hans" typeface="宋体"/>
        <a:font script="Hant" typeface="新細明體"/>
        <a:font script="Arab" typeface="Times New Roman"/>
        <a:font script="Hebr" typeface="Times New Roman"/>
        <a:font script="Thai" typeface="Kodchiang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gazine Layout 01 - AE_CA_v4" id="{F9D5F4D5-9454-45C5-AFC0-38A7887A0E87}" vid="{A7535069-094F-4B33-8094-ED35EDC7CF5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3D2295954AF1042ACC23876AF319FBF" ma:contentTypeVersion="16" ma:contentTypeDescription="Create a new document." ma:contentTypeScope="" ma:versionID="f28d89e83c69f0a3c9d560bcfccc4c52">
  <xsd:schema xmlns:xsd="http://www.w3.org/2001/XMLSchema" xmlns:xs="http://www.w3.org/2001/XMLSchema" xmlns:p="http://schemas.microsoft.com/office/2006/metadata/properties" xmlns:ns2="1e5ca055-2fcb-431f-9f0c-13148e81002f" xmlns:ns3="478cfa9a-b818-4e35-b564-971bd04e2ab8" targetNamespace="http://schemas.microsoft.com/office/2006/metadata/properties" ma:root="true" ma:fieldsID="d7a1d0ac65e731a00ee01e87b2778442" ns2:_="" ns3:_="">
    <xsd:import namespace="1e5ca055-2fcb-431f-9f0c-13148e81002f"/>
    <xsd:import namespace="478cfa9a-b818-4e35-b564-971bd04e2ab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e5ca055-2fcb-431f-9f0c-13148e81002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13" nillable="true" ma:taxonomy="true" ma:internalName="lcf76f155ced4ddcb4097134ff3c332f" ma:taxonomyFieldName="MediaServiceImageTags" ma:displayName="Image Tags" ma:readOnly="false" ma:fieldId="{5cf76f15-5ced-4ddc-b409-7134ff3c332f}" ma:taxonomyMulti="true" ma:sspId="032bf106-b365-443e-bdf9-9561cb4f30d8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bjectDetectorVersions" ma:index="2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78cfa9a-b818-4e35-b564-971bd04e2ab8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20516d3d-1bfe-44fe-867d-95fe1bd01696}" ma:internalName="TaxCatchAll" ma:showField="CatchAllData" ma:web="478cfa9a-b818-4e35-b564-971bd04e2ab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1e5ca055-2fcb-431f-9f0c-13148e81002f" xsi:nil="true"/>
    <lcf76f155ced4ddcb4097134ff3c332f xmlns="1e5ca055-2fcb-431f-9f0c-13148e81002f">
      <Terms xmlns="http://schemas.microsoft.com/office/infopath/2007/PartnerControls"/>
    </lcf76f155ced4ddcb4097134ff3c332f>
    <TaxCatchAll xmlns="478cfa9a-b818-4e35-b564-971bd04e2ab8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2DB3896-7E19-4DC5-A9F6-F4EFF0BD284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e5ca055-2fcb-431f-9f0c-13148e81002f"/>
    <ds:schemaRef ds:uri="478cfa9a-b818-4e35-b564-971bd04e2ab8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69AD2B3-D789-4FC7-A14D-89ADA76B73A8}">
  <ds:schemaRefs>
    <ds:schemaRef ds:uri="http://schemas.openxmlformats.org/package/2006/metadata/core-properties"/>
    <ds:schemaRef ds:uri="1e5ca055-2fcb-431f-9f0c-13148e81002f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  <ds:schemaRef ds:uri="http://purl.org/dc/dcmitype/"/>
    <ds:schemaRef ds:uri="478cfa9a-b818-4e35-b564-971bd04e2ab8"/>
    <ds:schemaRef ds:uri="http://schemas.microsoft.com/office/2006/metadata/properties"/>
    <ds:schemaRef ds:uri="http://purl.org/dc/terms/"/>
  </ds:schemaRefs>
</ds:datastoreItem>
</file>

<file path=customXml/itemProps3.xml><?xml version="1.0" encoding="utf-8"?>
<ds:datastoreItem xmlns:ds="http://schemas.openxmlformats.org/officeDocument/2006/customXml" ds:itemID="{B39800E7-4362-4A70-9B48-B5AE1C9F476B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Magazine layout</Template>
  <TotalTime>10387</TotalTime>
  <Words>5772</Words>
  <Application>Microsoft Office PowerPoint</Application>
  <PresentationFormat>Widescreen</PresentationFormat>
  <Paragraphs>582</Paragraphs>
  <Slides>57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57</vt:i4>
      </vt:variant>
    </vt:vector>
  </HeadingPairs>
  <TitlesOfParts>
    <vt:vector size="63" baseType="lpstr">
      <vt:lpstr>Arial</vt:lpstr>
      <vt:lpstr>Calibri</vt:lpstr>
      <vt:lpstr>Montserrat</vt:lpstr>
      <vt:lpstr>Source Sans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Front cover</dc:title>
  <dc:creator>Samantha Carty</dc:creator>
  <cp:lastModifiedBy>Sinisa Djurasevic</cp:lastModifiedBy>
  <cp:revision>499</cp:revision>
  <dcterms:created xsi:type="dcterms:W3CDTF">2021-06-15T11:45:52Z</dcterms:created>
  <dcterms:modified xsi:type="dcterms:W3CDTF">2024-06-17T09:37:53Z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0x010100F3D2295954AF1042ACC23876AF319FBF</vt:lpwstr>
  </property>
  <property fmtid="{D5CDD505-2E9C-101B-9397-08002B2CF9AE}" pid="3" name="MediaServiceImageTags">
    <vt:lpwstr/>
  </property>
</Properties>
</file>