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handoutMasterIdLst>
    <p:handoutMasterId r:id="rId45"/>
  </p:handoutMasterIdLst>
  <p:sldIdLst>
    <p:sldId id="690" r:id="rId5"/>
    <p:sldId id="695" r:id="rId6"/>
    <p:sldId id="678" r:id="rId7"/>
    <p:sldId id="672" r:id="rId8"/>
    <p:sldId id="719" r:id="rId9"/>
    <p:sldId id="694" r:id="rId10"/>
    <p:sldId id="692" r:id="rId11"/>
    <p:sldId id="696" r:id="rId12"/>
    <p:sldId id="697" r:id="rId13"/>
    <p:sldId id="699" r:id="rId14"/>
    <p:sldId id="698" r:id="rId15"/>
    <p:sldId id="700" r:id="rId16"/>
    <p:sldId id="701" r:id="rId17"/>
    <p:sldId id="702" r:id="rId18"/>
    <p:sldId id="703" r:id="rId19"/>
    <p:sldId id="704" r:id="rId20"/>
    <p:sldId id="705" r:id="rId21"/>
    <p:sldId id="706" r:id="rId22"/>
    <p:sldId id="707" r:id="rId23"/>
    <p:sldId id="708" r:id="rId24"/>
    <p:sldId id="709" r:id="rId25"/>
    <p:sldId id="710" r:id="rId26"/>
    <p:sldId id="711" r:id="rId27"/>
    <p:sldId id="712" r:id="rId28"/>
    <p:sldId id="713" r:id="rId29"/>
    <p:sldId id="714" r:id="rId30"/>
    <p:sldId id="715" r:id="rId31"/>
    <p:sldId id="716" r:id="rId32"/>
    <p:sldId id="717" r:id="rId33"/>
    <p:sldId id="718" r:id="rId34"/>
    <p:sldId id="720" r:id="rId35"/>
    <p:sldId id="721" r:id="rId36"/>
    <p:sldId id="722" r:id="rId37"/>
    <p:sldId id="723" r:id="rId38"/>
    <p:sldId id="724" r:id="rId39"/>
    <p:sldId id="725" r:id="rId40"/>
    <p:sldId id="726" r:id="rId41"/>
    <p:sldId id="671" r:id="rId42"/>
    <p:sldId id="677" r:id="rId43"/>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061"/>
    <a:srgbClr val="1C1442"/>
    <a:srgbClr val="60A9DD"/>
    <a:srgbClr val="AD4097"/>
    <a:srgbClr val="186BA8"/>
    <a:srgbClr val="305C6F"/>
    <a:srgbClr val="7C946D"/>
    <a:srgbClr val="005744"/>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62CD9-2E3C-33CD-D41A-268FEA279A5E}" v="8" dt="2024-04-23T14:36:26.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24" autoAdjust="0"/>
    <p:restoredTop sz="93978"/>
  </p:normalViewPr>
  <p:slideViewPr>
    <p:cSldViewPr snapToGrid="0" snapToObjects="1">
      <p:cViewPr varScale="1">
        <p:scale>
          <a:sx n="95" d="100"/>
          <a:sy n="95" d="100"/>
        </p:scale>
        <p:origin x="84" y="246"/>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1/17/2025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850067" y="5961079"/>
            <a:ext cx="5121761"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24" name="Group 23">
            <a:extLst>
              <a:ext uri="{FF2B5EF4-FFF2-40B4-BE49-F238E27FC236}">
                <a16:creationId xmlns:a16="http://schemas.microsoft.com/office/drawing/2014/main" id="{CD3D894C-A703-31B5-66B2-710B7C9C47F4}"/>
              </a:ext>
            </a:extLst>
          </p:cNvPr>
          <p:cNvGrpSpPr/>
          <p:nvPr userDrawn="1"/>
        </p:nvGrpSpPr>
        <p:grpSpPr>
          <a:xfrm>
            <a:off x="3712795" y="839178"/>
            <a:ext cx="8204056" cy="4404561"/>
            <a:chOff x="4210682" y="941842"/>
            <a:chExt cx="7663872" cy="4404561"/>
          </a:xfrm>
        </p:grpSpPr>
        <p:grpSp>
          <p:nvGrpSpPr>
            <p:cNvPr id="5" name="Group 4">
              <a:extLst>
                <a:ext uri="{FF2B5EF4-FFF2-40B4-BE49-F238E27FC236}">
                  <a16:creationId xmlns:a16="http://schemas.microsoft.com/office/drawing/2014/main" id="{795E9240-C10D-8849-BAE0-7C438EC081DC}"/>
                </a:ext>
              </a:extLst>
            </p:cNvPr>
            <p:cNvGrpSpPr/>
            <p:nvPr userDrawn="1"/>
          </p:nvGrpSpPr>
          <p:grpSpPr>
            <a:xfrm>
              <a:off x="4210682" y="941842"/>
              <a:ext cx="7663872" cy="2650297"/>
              <a:chOff x="2315424" y="2387814"/>
              <a:chExt cx="7663872" cy="1942883"/>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grpSp>
          <p:nvGrpSpPr>
            <p:cNvPr id="2" name="Group 1">
              <a:extLst>
                <a:ext uri="{FF2B5EF4-FFF2-40B4-BE49-F238E27FC236}">
                  <a16:creationId xmlns:a16="http://schemas.microsoft.com/office/drawing/2014/main" id="{ED2DECE2-97D6-D2EA-75BE-AD69E9D74137}"/>
                </a:ext>
              </a:extLst>
            </p:cNvPr>
            <p:cNvGrpSpPr/>
            <p:nvPr userDrawn="1"/>
          </p:nvGrpSpPr>
          <p:grpSpPr>
            <a:xfrm>
              <a:off x="4210682" y="4011805"/>
              <a:ext cx="7663872" cy="1334598"/>
              <a:chOff x="2315424" y="2709319"/>
              <a:chExt cx="7663872" cy="978369"/>
            </a:xfrm>
            <a:solidFill>
              <a:srgbClr val="186BA8"/>
            </a:solidFill>
          </p:grpSpPr>
          <p:grpSp>
            <p:nvGrpSpPr>
              <p:cNvPr id="4" name="Group 3">
                <a:extLst>
                  <a:ext uri="{FF2B5EF4-FFF2-40B4-BE49-F238E27FC236}">
                    <a16:creationId xmlns:a16="http://schemas.microsoft.com/office/drawing/2014/main" id="{658E29C2-989B-942F-D47A-217F63611725}"/>
                  </a:ext>
                </a:extLst>
              </p:cNvPr>
              <p:cNvGrpSpPr/>
              <p:nvPr userDrawn="1"/>
            </p:nvGrpSpPr>
            <p:grpSpPr>
              <a:xfrm>
                <a:off x="2315424" y="2709319"/>
                <a:ext cx="7663872" cy="656864"/>
                <a:chOff x="1265109" y="3229991"/>
                <a:chExt cx="4752000" cy="1024069"/>
              </a:xfrm>
              <a:grpFill/>
            </p:grpSpPr>
            <p:sp>
              <p:nvSpPr>
                <p:cNvPr id="11" name="Rectangle 10">
                  <a:extLst>
                    <a:ext uri="{FF2B5EF4-FFF2-40B4-BE49-F238E27FC236}">
                      <a16:creationId xmlns:a16="http://schemas.microsoft.com/office/drawing/2014/main" id="{8FB1725A-8DB5-011D-53DC-6A19FC9FA6EB}"/>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2" name="Rectangle 11">
                  <a:extLst>
                    <a:ext uri="{FF2B5EF4-FFF2-40B4-BE49-F238E27FC236}">
                      <a16:creationId xmlns:a16="http://schemas.microsoft.com/office/drawing/2014/main" id="{76F7F15D-FECD-B2BC-FE35-F75DBA9503FC}"/>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3" name="Rectangle 12">
                  <a:extLst>
                    <a:ext uri="{FF2B5EF4-FFF2-40B4-BE49-F238E27FC236}">
                      <a16:creationId xmlns:a16="http://schemas.microsoft.com/office/drawing/2014/main" id="{89502D62-6D24-E04F-51AD-8AF62C3EB65A}"/>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 name="Rectangle 6">
                <a:extLst>
                  <a:ext uri="{FF2B5EF4-FFF2-40B4-BE49-F238E27FC236}">
                    <a16:creationId xmlns:a16="http://schemas.microsoft.com/office/drawing/2014/main" id="{07DFD4FC-1E79-40A5-E8A9-8C9B1D5EDCEE}"/>
                  </a:ext>
                </a:extLst>
              </p:cNvPr>
              <p:cNvSpPr/>
              <p:nvPr userDrawn="1"/>
            </p:nvSpPr>
            <p:spPr>
              <a:xfrm>
                <a:off x="2315424" y="3673833"/>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7" name="Text Placeholder 32">
            <a:extLst>
              <a:ext uri="{FF2B5EF4-FFF2-40B4-BE49-F238E27FC236}">
                <a16:creationId xmlns:a16="http://schemas.microsoft.com/office/drawing/2014/main" id="{3A9DD07F-70F5-29AB-4B67-AC8CEBEB7D07}"/>
              </a:ext>
            </a:extLst>
          </p:cNvPr>
          <p:cNvSpPr>
            <a:spLocks noGrp="1"/>
          </p:cNvSpPr>
          <p:nvPr>
            <p:ph type="body" sz="quarter" idx="65" hasCustomPrompt="1"/>
          </p:nvPr>
        </p:nvSpPr>
        <p:spPr>
          <a:xfrm>
            <a:off x="4483127" y="401227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19" name="Text Placeholder 32">
            <a:extLst>
              <a:ext uri="{FF2B5EF4-FFF2-40B4-BE49-F238E27FC236}">
                <a16:creationId xmlns:a16="http://schemas.microsoft.com/office/drawing/2014/main" id="{5485F39D-8EDE-D892-C498-2DFA222C0350}"/>
              </a:ext>
            </a:extLst>
          </p:cNvPr>
          <p:cNvSpPr>
            <a:spLocks noGrp="1"/>
          </p:cNvSpPr>
          <p:nvPr>
            <p:ph type="body" sz="quarter" idx="67" hasCustomPrompt="1"/>
          </p:nvPr>
        </p:nvSpPr>
        <p:spPr>
          <a:xfrm>
            <a:off x="4483127" y="4438637"/>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1" name="Text Placeholder 32">
            <a:extLst>
              <a:ext uri="{FF2B5EF4-FFF2-40B4-BE49-F238E27FC236}">
                <a16:creationId xmlns:a16="http://schemas.microsoft.com/office/drawing/2014/main" id="{32C53DE6-D1A1-9F23-A801-48CFCB275B00}"/>
              </a:ext>
            </a:extLst>
          </p:cNvPr>
          <p:cNvSpPr>
            <a:spLocks noGrp="1"/>
          </p:cNvSpPr>
          <p:nvPr>
            <p:ph type="body" sz="quarter" idx="69" hasCustomPrompt="1"/>
          </p:nvPr>
        </p:nvSpPr>
        <p:spPr>
          <a:xfrm>
            <a:off x="4483127" y="4882578"/>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5" y="2560319"/>
            <a:ext cx="4633364" cy="2317835"/>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GB" sz="3200" b="1" dirty="0" err="1">
                <a:solidFill>
                  <a:schemeClr val="bg1"/>
                </a:solidFill>
              </a:rPr>
              <a:t>Paaugstināt</a:t>
            </a:r>
            <a:r>
              <a:rPr lang="en-GB" sz="3200" b="1" dirty="0">
                <a:solidFill>
                  <a:schemeClr val="bg1"/>
                </a:solidFill>
              </a:rPr>
              <a:t> 21. </a:t>
            </a:r>
            <a:r>
              <a:rPr lang="en-GB" sz="3200" b="1" dirty="0" err="1">
                <a:solidFill>
                  <a:schemeClr val="bg1"/>
                </a:solidFill>
              </a:rPr>
              <a:t>gadsimta</a:t>
            </a:r>
            <a:r>
              <a:rPr lang="en-GB" sz="3200" b="1" dirty="0">
                <a:solidFill>
                  <a:schemeClr val="bg1"/>
                </a:solidFill>
              </a:rPr>
              <a:t> </a:t>
            </a:r>
            <a:r>
              <a:rPr lang="en-GB" sz="3200" b="1" dirty="0" err="1">
                <a:solidFill>
                  <a:schemeClr val="bg1"/>
                </a:solidFill>
              </a:rPr>
              <a:t>prasmes</a:t>
            </a:r>
            <a:r>
              <a:rPr lang="en-GB" sz="3200" b="1" dirty="0">
                <a:solidFill>
                  <a:schemeClr val="bg1"/>
                </a:solidFill>
              </a:rPr>
              <a:t> STEM </a:t>
            </a:r>
            <a:r>
              <a:rPr lang="lv-LV" sz="3200" b="1" dirty="0">
                <a:solidFill>
                  <a:schemeClr val="bg1"/>
                </a:solidFill>
              </a:rPr>
              <a:t>mācību procesā</a:t>
            </a:r>
            <a:endParaRPr lang="en-US" sz="3200" b="1" dirty="0">
              <a:solidFill>
                <a:schemeClr val="bg1"/>
              </a:solidFill>
            </a:endParaRP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96035" y="515161"/>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6</a:t>
            </a:r>
          </a:p>
        </p:txBody>
      </p:sp>
    </p:spTree>
    <p:extLst>
      <p:ext uri="{BB962C8B-B14F-4D97-AF65-F5344CB8AC3E}">
        <p14:creationId xmlns:p14="http://schemas.microsoft.com/office/powerpoint/2010/main" val="1667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lv-LV" sz="2200" dirty="0"/>
              <a:t>Kritiskā domāšana ir augstāka līmeņa domāšanas prasme, kas ir ļoti svarīga, lai tiktu galā ar nenoteiktību, sarežģītību un pārmaiņām. Tā ietver </a:t>
            </a:r>
            <a:r>
              <a:rPr lang="lv-LV" sz="2200" dirty="0" err="1"/>
              <a:t>pašvirzītu</a:t>
            </a:r>
            <a:r>
              <a:rPr lang="lv-LV" sz="2200" dirty="0"/>
              <a:t>, prasmīgu informācijas, uzskatu vai zināšanu analīzi ar pastāvīgu domāšanas zināšanu rekonstrukciju par metodēm, lai novērtētu un radītu jaunas zināšanas un stratēģijas problēmu risināšanai. Tā paredz cilvēka domāšanas egocentrisko un </a:t>
            </a:r>
            <a:r>
              <a:rPr lang="lv-LV" sz="2200" dirty="0" err="1"/>
              <a:t>sociālcentrisko</a:t>
            </a:r>
            <a:r>
              <a:rPr lang="lv-LV" sz="2200" dirty="0"/>
              <a:t> tendenču apzināšanos, kas var radīt kļūdas argumentācijas kvalitātē, kā arī gatavību kritiski novērtēt un novērtēt informāciju (Sala, </a:t>
            </a:r>
            <a:r>
              <a:rPr lang="lv-LV" sz="2200" dirty="0" err="1"/>
              <a:t>Punie</a:t>
            </a:r>
            <a:r>
              <a:rPr lang="lv-LV" sz="2200" dirty="0"/>
              <a:t>, </a:t>
            </a:r>
            <a:r>
              <a:rPr lang="lv-LV" sz="2200" dirty="0" err="1"/>
              <a:t>Garkov</a:t>
            </a:r>
            <a:r>
              <a:rPr lang="lv-LV" sz="2200" dirty="0"/>
              <a:t> un </a:t>
            </a:r>
            <a:r>
              <a:rPr lang="lv-LV" sz="2200" dirty="0" err="1"/>
              <a:t>Cabrera</a:t>
            </a:r>
            <a:r>
              <a:rPr lang="lv-LV" sz="2200" dirty="0"/>
              <a:t>, 2020).</a:t>
            </a:r>
          </a:p>
          <a:p>
            <a:pPr algn="just">
              <a:lnSpc>
                <a:spcPts val="2440"/>
              </a:lnSpc>
            </a:pPr>
            <a:endParaRPr lang="en-US" sz="2200" dirty="0"/>
          </a:p>
          <a:p>
            <a:pPr algn="just">
              <a:lnSpc>
                <a:spcPts val="2440"/>
              </a:lnSpc>
            </a:pPr>
            <a:r>
              <a:rPr lang="lv-LV" sz="2200" dirty="0"/>
              <a:t>Problēmu risināšana ir procesa risinājuma meklēšana  sarežģītiem vai kompleksiem jautājumiem (Simpson, </a:t>
            </a:r>
            <a:r>
              <a:rPr lang="lv-LV" sz="2200" dirty="0" err="1"/>
              <a:t>Weiner</a:t>
            </a:r>
            <a:r>
              <a:rPr lang="lv-LV" sz="2200" dirty="0"/>
              <a:t> un </a:t>
            </a:r>
            <a:r>
              <a:rPr lang="lv-LV" sz="2200" dirty="0" err="1"/>
              <a:t>Oxford</a:t>
            </a:r>
            <a:r>
              <a:rPr lang="lv-LV" sz="2200" dirty="0"/>
              <a:t> </a:t>
            </a:r>
            <a:r>
              <a:rPr lang="lv-LV" sz="2200" dirty="0" err="1"/>
              <a:t>University</a:t>
            </a:r>
            <a:r>
              <a:rPr lang="lv-LV" sz="2200" dirty="0"/>
              <a:t> </a:t>
            </a:r>
            <a:r>
              <a:rPr lang="lv-LV" sz="2200" dirty="0" err="1"/>
              <a:t>Press</a:t>
            </a:r>
            <a:r>
              <a:rPr lang="lv-LV" sz="2200" dirty="0"/>
              <a:t>, 1989). Problēmu risināšanai parasti ir jāizmanto dažādi rīki un informācijas resursi. Problēmu risināšanas galvenā iezīme ir tāda, ka personai nav iespējams sasniegt mērķi ar rutīnas darbībām. Problēmu risināšanā ir jāpārdomā situācija, lai noteiktu pareizu lēmumu un darbību izkārtojumu, kas var novest pie risinājuma. Tas bieži ietver mijiedarbību ar citām personām, un tādējādi saziņa mutiski vai rakstiski var būt viena no darbībām, kas nepieciešamas problēmas risināšanai. Rīki un tehnoloģijas parasti var atvieglot problēmu risināšanu (OECD, 2012).</a:t>
            </a:r>
            <a:endParaRPr lang="en-US" sz="22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01394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78D6E0D-388E-4C72-414C-7DEA18A3F5DE}"/>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2">
            <a:extLst>
              <a:ext uri="{FF2B5EF4-FFF2-40B4-BE49-F238E27FC236}">
                <a16:creationId xmlns:a16="http://schemas.microsoft.com/office/drawing/2014/main" id="{A59D317A-09C5-65EE-C459-60B83F4D1C55}"/>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11</a:t>
            </a:fld>
            <a:endParaRPr lang="en-US" sz="1291" dirty="0"/>
          </a:p>
        </p:txBody>
      </p:sp>
      <p:sp>
        <p:nvSpPr>
          <p:cNvPr id="21" name="Text Placeholder 2">
            <a:extLst>
              <a:ext uri="{FF2B5EF4-FFF2-40B4-BE49-F238E27FC236}">
                <a16:creationId xmlns:a16="http://schemas.microsoft.com/office/drawing/2014/main" id="{280BA914-1873-D8A4-DA7C-7AF85B355ABA}"/>
              </a:ext>
            </a:extLst>
          </p:cNvPr>
          <p:cNvSpPr txBox="1">
            <a:spLocks/>
          </p:cNvSpPr>
          <p:nvPr/>
        </p:nvSpPr>
        <p:spPr>
          <a:xfrm>
            <a:off x="6431797" y="836908"/>
            <a:ext cx="5184145" cy="486304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400" dirty="0"/>
              <a:t>Kritiskā domāšana un problēmu risināšanas prasmes ir cieši saistītas ar citām </a:t>
            </a:r>
            <a:r>
              <a:rPr lang="lv-LV" sz="2400" dirty="0" err="1"/>
              <a:t>nodarbināmības</a:t>
            </a:r>
            <a:r>
              <a:rPr lang="lv-LV" sz="2400" dirty="0"/>
              <a:t> kompetencēm. Saskaņā ar ES Padomes (2018) teikto, problēmu risināšanas attieksme atbalsta mācību procesu un indivīda spēju tikt galā ar šķēršļiem un pārmaiņām.</a:t>
            </a:r>
          </a:p>
          <a:p>
            <a:pPr algn="just">
              <a:lnSpc>
                <a:spcPts val="2440"/>
              </a:lnSpc>
            </a:pPr>
            <a:endParaRPr lang="en-US" sz="2400" dirty="0"/>
          </a:p>
          <a:p>
            <a:pPr algn="just">
              <a:lnSpc>
                <a:spcPts val="2440"/>
              </a:lnSpc>
            </a:pPr>
            <a:r>
              <a:rPr lang="en-US" sz="2400" dirty="0"/>
              <a:t>T</a:t>
            </a:r>
            <a:r>
              <a:rPr lang="lv-LV" sz="2400" dirty="0" err="1"/>
              <a:t>ās</a:t>
            </a:r>
            <a:r>
              <a:rPr lang="en-US" sz="2400" dirty="0"/>
              <a:t> </a:t>
            </a:r>
            <a:r>
              <a:rPr lang="en-US" sz="2400" dirty="0" err="1"/>
              <a:t>ietver</a:t>
            </a:r>
            <a:r>
              <a:rPr lang="en-US" sz="2400" dirty="0"/>
              <a:t> </a:t>
            </a:r>
            <a:r>
              <a:rPr lang="en-US" sz="2400" dirty="0" err="1"/>
              <a:t>vēlmi</a:t>
            </a:r>
            <a:r>
              <a:rPr lang="en-US" sz="2400" dirty="0"/>
              <a:t> </a:t>
            </a:r>
            <a:r>
              <a:rPr lang="en-US" sz="2400" dirty="0" err="1"/>
              <a:t>pielietot</a:t>
            </a:r>
            <a:r>
              <a:rPr lang="en-US" sz="2400" dirty="0"/>
              <a:t> </a:t>
            </a:r>
            <a:r>
              <a:rPr lang="en-US" sz="2400" dirty="0" err="1"/>
              <a:t>iepriekš</a:t>
            </a:r>
            <a:r>
              <a:rPr lang="en-US" sz="2400" dirty="0"/>
              <a:t> </a:t>
            </a:r>
            <a:r>
              <a:rPr lang="en-US" sz="2400" dirty="0" err="1"/>
              <a:t>apgūto</a:t>
            </a:r>
            <a:r>
              <a:rPr lang="en-US" sz="2400" dirty="0"/>
              <a:t> un </a:t>
            </a:r>
            <a:r>
              <a:rPr lang="en-US" sz="2400" dirty="0" err="1"/>
              <a:t>dzīves</a:t>
            </a:r>
            <a:r>
              <a:rPr lang="en-US" sz="2400" dirty="0"/>
              <a:t> </a:t>
            </a:r>
            <a:r>
              <a:rPr lang="en-US" sz="2400" dirty="0" err="1"/>
              <a:t>pieredzi</a:t>
            </a:r>
            <a:r>
              <a:rPr lang="lv-LV" sz="2400" dirty="0"/>
              <a:t>, kā arī </a:t>
            </a:r>
            <a:r>
              <a:rPr lang="en-US" sz="2400" dirty="0" err="1"/>
              <a:t>zinātkāri</a:t>
            </a:r>
            <a:r>
              <a:rPr lang="en-US" sz="2400" dirty="0"/>
              <a:t> </a:t>
            </a:r>
            <a:r>
              <a:rPr lang="en-US" sz="2400" dirty="0" err="1"/>
              <a:t>meklēt</a:t>
            </a:r>
            <a:r>
              <a:rPr lang="en-US" sz="2400" dirty="0"/>
              <a:t> </a:t>
            </a:r>
            <a:r>
              <a:rPr lang="en-US" sz="2400" dirty="0" err="1"/>
              <a:t>iespējas</a:t>
            </a:r>
            <a:r>
              <a:rPr lang="en-US" sz="2400" dirty="0"/>
              <a:t> </a:t>
            </a:r>
            <a:r>
              <a:rPr lang="en-US" sz="2400" dirty="0" err="1"/>
              <a:t>mācīties</a:t>
            </a:r>
            <a:r>
              <a:rPr lang="en-US" sz="2400" dirty="0"/>
              <a:t> un </a:t>
            </a:r>
            <a:r>
              <a:rPr lang="en-US" sz="2400" dirty="0" err="1"/>
              <a:t>attīstīties</a:t>
            </a:r>
            <a:r>
              <a:rPr lang="en-US" sz="2400" dirty="0"/>
              <a:t> </a:t>
            </a:r>
            <a:r>
              <a:rPr lang="en-US" sz="2400" dirty="0" err="1"/>
              <a:t>dažādos</a:t>
            </a:r>
            <a:r>
              <a:rPr lang="en-US" sz="2400" dirty="0"/>
              <a:t> </a:t>
            </a:r>
            <a:r>
              <a:rPr lang="en-US" sz="2400" dirty="0" err="1"/>
              <a:t>dzīves</a:t>
            </a:r>
            <a:r>
              <a:rPr lang="en-US" sz="2400" dirty="0"/>
              <a:t> </a:t>
            </a:r>
            <a:r>
              <a:rPr lang="en-US" sz="2400" dirty="0" err="1"/>
              <a:t>kontekstos</a:t>
            </a:r>
            <a:r>
              <a:rPr lang="en-US" sz="2400" dirty="0"/>
              <a:t>.</a:t>
            </a:r>
          </a:p>
        </p:txBody>
      </p:sp>
      <p:pic>
        <p:nvPicPr>
          <p:cNvPr id="22" name="Picture 21">
            <a:extLst>
              <a:ext uri="{FF2B5EF4-FFF2-40B4-BE49-F238E27FC236}">
                <a16:creationId xmlns:a16="http://schemas.microsoft.com/office/drawing/2014/main" id="{FCCD25CE-1BA3-CA28-D6E6-52825FD994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00" r="21300"/>
          <a:stretch/>
        </p:blipFill>
        <p:spPr>
          <a:xfrm>
            <a:off x="0" y="3952"/>
            <a:ext cx="5904854" cy="6858000"/>
          </a:xfrm>
          <a:prstGeom prst="rect">
            <a:avLst/>
          </a:prstGeom>
        </p:spPr>
      </p:pic>
      <p:pic>
        <p:nvPicPr>
          <p:cNvPr id="23" name="Picture 22">
            <a:extLst>
              <a:ext uri="{FF2B5EF4-FFF2-40B4-BE49-F238E27FC236}">
                <a16:creationId xmlns:a16="http://schemas.microsoft.com/office/drawing/2014/main" id="{945109C1-D346-D297-A651-C21CA5BA32A2}"/>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196000" y="5447636"/>
            <a:ext cx="1443600" cy="356400"/>
          </a:xfrm>
          <a:prstGeom prst="rect">
            <a:avLst/>
          </a:prstGeom>
        </p:spPr>
      </p:pic>
      <p:sp>
        <p:nvSpPr>
          <p:cNvPr id="24" name="Rectangle 23">
            <a:extLst>
              <a:ext uri="{FF2B5EF4-FFF2-40B4-BE49-F238E27FC236}">
                <a16:creationId xmlns:a16="http://schemas.microsoft.com/office/drawing/2014/main" id="{AA27278B-B5FF-A322-17B7-9217E4030C43}"/>
              </a:ext>
            </a:extLst>
          </p:cNvPr>
          <p:cNvSpPr/>
          <p:nvPr/>
        </p:nvSpPr>
        <p:spPr>
          <a:xfrm>
            <a:off x="0" y="-3952"/>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13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169976" cy="3731669"/>
          </a:xfrm>
        </p:spPr>
        <p:txBody>
          <a:bodyPr/>
          <a:lstStyle/>
          <a:p>
            <a:pPr>
              <a:lnSpc>
                <a:spcPts val="2440"/>
              </a:lnSpc>
            </a:pPr>
            <a:r>
              <a:rPr lang="lv-LV" sz="2200" b="1" dirty="0"/>
              <a:t>Saistītās prasmes</a:t>
            </a:r>
            <a:r>
              <a:rPr lang="en-US" sz="2200" b="1" dirty="0"/>
              <a:t>:</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lv-LV" sz="2200" dirty="0"/>
              <a:t>Sadarbība</a:t>
            </a:r>
            <a:endParaRPr lang="en-US" sz="2200" dirty="0"/>
          </a:p>
          <a:p>
            <a:pPr marL="342900" lvl="0" indent="-342900">
              <a:lnSpc>
                <a:spcPts val="2440"/>
              </a:lnSpc>
              <a:buClr>
                <a:srgbClr val="186BA8"/>
              </a:buClr>
              <a:buFont typeface="Arial" panose="020B0604020202020204" pitchFamily="34" charset="0"/>
              <a:buChar char="•"/>
            </a:pPr>
            <a:r>
              <a:rPr lang="lv-LV" sz="2200" dirty="0"/>
              <a:t>Komunikācija</a:t>
            </a:r>
            <a:endParaRPr lang="en-US" sz="2200" dirty="0"/>
          </a:p>
          <a:p>
            <a:pPr marL="342900" lvl="0" indent="-342900">
              <a:lnSpc>
                <a:spcPts val="2440"/>
              </a:lnSpc>
              <a:buClr>
                <a:srgbClr val="186BA8"/>
              </a:buClr>
              <a:buFont typeface="Arial" panose="020B0604020202020204" pitchFamily="34" charset="0"/>
              <a:buChar char="•"/>
            </a:pPr>
            <a:r>
              <a:rPr lang="lv-LV" sz="2200" dirty="0"/>
              <a:t>Attiecību veidošana</a:t>
            </a:r>
            <a:endParaRPr lang="en-US" sz="2200" dirty="0"/>
          </a:p>
          <a:p>
            <a:pPr marL="342900" lvl="0" indent="-342900">
              <a:lnSpc>
                <a:spcPts val="2440"/>
              </a:lnSpc>
              <a:buClr>
                <a:srgbClr val="186BA8"/>
              </a:buClr>
              <a:buFont typeface="Arial" panose="020B0604020202020204" pitchFamily="34" charset="0"/>
              <a:buChar char="•"/>
            </a:pPr>
            <a:r>
              <a:rPr lang="en-US" sz="2200" dirty="0" err="1"/>
              <a:t>Iesaistīšanās</a:t>
            </a:r>
            <a:r>
              <a:rPr lang="en-US" sz="2200" dirty="0"/>
              <a:t>/ </a:t>
            </a:r>
            <a:r>
              <a:rPr lang="en-US" sz="2200" dirty="0" err="1"/>
              <a:t>komunikācijas</a:t>
            </a:r>
            <a:r>
              <a:rPr lang="en-US" sz="2200" dirty="0"/>
              <a:t> </a:t>
            </a:r>
            <a:r>
              <a:rPr lang="en-US" sz="2200" dirty="0" err="1"/>
              <a:t>prasmes</a:t>
            </a:r>
            <a:r>
              <a:rPr lang="en-US" sz="2200" dirty="0"/>
              <a:t>/ </a:t>
            </a:r>
            <a:r>
              <a:rPr lang="en-US" sz="2200" dirty="0" err="1"/>
              <a:t>sadarbības</a:t>
            </a:r>
            <a:r>
              <a:rPr lang="en-US" sz="2200" dirty="0"/>
              <a:t> </a:t>
            </a:r>
            <a:r>
              <a:rPr lang="en-US" sz="2200" dirty="0" err="1"/>
              <a:t>prasmes</a:t>
            </a:r>
            <a:endParaRPr lang="lv-LV" sz="2200" dirty="0"/>
          </a:p>
          <a:p>
            <a:pPr marL="342900" lvl="0" indent="-342900">
              <a:lnSpc>
                <a:spcPts val="2440"/>
              </a:lnSpc>
              <a:buClr>
                <a:srgbClr val="186BA8"/>
              </a:buClr>
              <a:buFont typeface="Arial" panose="020B0604020202020204" pitchFamily="34" charset="0"/>
              <a:buChar char="•"/>
            </a:pPr>
            <a:r>
              <a:rPr lang="en-US" sz="2200" dirty="0" err="1"/>
              <a:t>Vispārējās</a:t>
            </a:r>
            <a:r>
              <a:rPr lang="en-US" sz="2200" dirty="0"/>
              <a:t> </a:t>
            </a:r>
            <a:r>
              <a:rPr lang="en-US" sz="2200" dirty="0" err="1"/>
              <a:t>prasmes</a:t>
            </a:r>
            <a:r>
              <a:rPr lang="en-US" sz="2200" dirty="0"/>
              <a:t>/</a:t>
            </a:r>
            <a:r>
              <a:rPr lang="en-US" sz="2200" dirty="0" err="1"/>
              <a:t>kompetences</a:t>
            </a:r>
            <a:endParaRPr lang="lv-LV" sz="2200" dirty="0"/>
          </a:p>
          <a:p>
            <a:pPr marL="342900" lvl="0" indent="-342900">
              <a:lnSpc>
                <a:spcPts val="2440"/>
              </a:lnSpc>
              <a:buClr>
                <a:srgbClr val="186BA8"/>
              </a:buClr>
              <a:buFont typeface="Arial" panose="020B0604020202020204" pitchFamily="34" charset="0"/>
              <a:buChar char="•"/>
            </a:pPr>
            <a:r>
              <a:rPr lang="lv-LV" sz="2200" dirty="0"/>
              <a:t>Savstarpējās attiecības</a:t>
            </a:r>
            <a:endParaRPr lang="en-US" sz="2200" dirty="0"/>
          </a:p>
          <a:p>
            <a:pPr marL="342900" lvl="0" indent="-342900">
              <a:lnSpc>
                <a:spcPts val="2440"/>
              </a:lnSpc>
              <a:buClr>
                <a:srgbClr val="186BA8"/>
              </a:buClr>
              <a:buFont typeface="Arial" panose="020B0604020202020204" pitchFamily="34" charset="0"/>
              <a:buChar char="•"/>
            </a:pPr>
            <a:r>
              <a:rPr lang="lv-LV" sz="2200" dirty="0"/>
              <a:t>Pārdošana, pārliecināšana</a:t>
            </a:r>
            <a:endParaRPr lang="en-US" sz="2200" dirty="0"/>
          </a:p>
          <a:p>
            <a:pPr marL="342900" lvl="0" indent="-342900">
              <a:lnSpc>
                <a:spcPts val="2440"/>
              </a:lnSpc>
              <a:buClr>
                <a:srgbClr val="186BA8"/>
              </a:buClr>
              <a:buFont typeface="Arial" panose="020B0604020202020204" pitchFamily="34" charset="0"/>
              <a:buChar char="•"/>
            </a:pPr>
            <a:r>
              <a:rPr lang="lv-LV" sz="2200" dirty="0" err="1"/>
              <a:t>Apkalpošana,iekļaušana</a:t>
            </a:r>
            <a:r>
              <a:rPr lang="lv-LV" sz="2200" dirty="0"/>
              <a:t> un rūpes</a:t>
            </a:r>
          </a:p>
          <a:p>
            <a:pPr marL="342900" lvl="0" indent="-342900">
              <a:lnSpc>
                <a:spcPts val="2440"/>
              </a:lnSpc>
              <a:buClr>
                <a:srgbClr val="186BA8"/>
              </a:buClr>
              <a:buFont typeface="Arial" panose="020B0604020202020204" pitchFamily="34" charset="0"/>
              <a:buChar char="•"/>
            </a:pPr>
            <a:r>
              <a:rPr lang="lv-LV" sz="2200" dirty="0"/>
              <a:t>Sociālās prasmes</a:t>
            </a:r>
            <a:endParaRPr lang="en-US" sz="2200" dirty="0"/>
          </a:p>
          <a:p>
            <a:pPr marL="342900" lvl="0" indent="-342900">
              <a:lnSpc>
                <a:spcPts val="2440"/>
              </a:lnSpc>
              <a:buClr>
                <a:srgbClr val="186BA8"/>
              </a:buClr>
              <a:buFont typeface="Arial" panose="020B0604020202020204" pitchFamily="34" charset="0"/>
              <a:buChar char="•"/>
            </a:pPr>
            <a:r>
              <a:rPr lang="lv-LV" sz="2200" dirty="0"/>
              <a:t>Sadarbība</a:t>
            </a:r>
            <a:r>
              <a:rPr lang="en-US" sz="2200" dirty="0"/>
              <a:t>, </a:t>
            </a:r>
            <a:r>
              <a:rPr lang="lv-LV" sz="2200" dirty="0"/>
              <a:t>komandas darba efektivitāte</a:t>
            </a: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92329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lv-LV" dirty="0">
                <a:solidFill>
                  <a:schemeClr val="bg1"/>
                </a:solidFill>
              </a:rPr>
              <a:t>Komunikācija</a:t>
            </a:r>
            <a:r>
              <a:rPr lang="en-US" dirty="0">
                <a:solidFill>
                  <a:schemeClr val="bg1"/>
                </a:solidFill>
              </a:rPr>
              <a:t>, </a:t>
            </a:r>
            <a:r>
              <a:rPr lang="lv-LV" dirty="0">
                <a:solidFill>
                  <a:schemeClr val="bg1"/>
                </a:solidFill>
              </a:rPr>
              <a:t>sadarbība</a:t>
            </a:r>
            <a:r>
              <a:rPr lang="en-US" dirty="0">
                <a:solidFill>
                  <a:schemeClr val="bg1"/>
                </a:solidFill>
              </a:rPr>
              <a:t> </a:t>
            </a:r>
            <a:r>
              <a:rPr lang="lv-LV" dirty="0">
                <a:solidFill>
                  <a:schemeClr val="bg1"/>
                </a:solidFill>
              </a:rPr>
              <a:t>un</a:t>
            </a:r>
            <a:r>
              <a:rPr lang="en-US" dirty="0">
                <a:solidFill>
                  <a:schemeClr val="bg1"/>
                </a:solidFill>
              </a:rPr>
              <a:t> </a:t>
            </a:r>
            <a:r>
              <a:rPr lang="lv-LV" dirty="0">
                <a:solidFill>
                  <a:schemeClr val="bg1"/>
                </a:solidFill>
              </a:rPr>
              <a:t>komandas darbs</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grpSp>
        <p:nvGrpSpPr>
          <p:cNvPr id="2" name="Group 1">
            <a:extLst>
              <a:ext uri="{FF2B5EF4-FFF2-40B4-BE49-F238E27FC236}">
                <a16:creationId xmlns:a16="http://schemas.microsoft.com/office/drawing/2014/main" id="{35A643EA-C8A5-83B4-B2A9-F94740ADE6DC}"/>
              </a:ext>
            </a:extLst>
          </p:cNvPr>
          <p:cNvGrpSpPr/>
          <p:nvPr/>
        </p:nvGrpSpPr>
        <p:grpSpPr>
          <a:xfrm>
            <a:off x="9619657" y="4156639"/>
            <a:ext cx="1683617" cy="1543315"/>
            <a:chOff x="5632524" y="3887743"/>
            <a:chExt cx="867188" cy="794922"/>
          </a:xfrm>
          <a:solidFill>
            <a:srgbClr val="1C1442"/>
          </a:solidFill>
        </p:grpSpPr>
        <p:sp>
          <p:nvSpPr>
            <p:cNvPr id="3" name="Freeform 2">
              <a:extLst>
                <a:ext uri="{FF2B5EF4-FFF2-40B4-BE49-F238E27FC236}">
                  <a16:creationId xmlns:a16="http://schemas.microsoft.com/office/drawing/2014/main" id="{F1030547-F1AE-4DEF-80CE-4F3805633F20}"/>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45C9226-75AE-B966-31A7-864D1D1B5E15}"/>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082EE541-D437-AD9B-4ED2-BDE914171CF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id="{ACD32211-D505-1042-8407-7754DD459E9F}"/>
                </a:ext>
              </a:extLst>
            </p:cNvPr>
            <p:cNvGrpSpPr/>
            <p:nvPr/>
          </p:nvGrpSpPr>
          <p:grpSpPr>
            <a:xfrm>
              <a:off x="5632524" y="3887743"/>
              <a:ext cx="867188" cy="794922"/>
              <a:chOff x="5632524" y="3887743"/>
              <a:chExt cx="867188" cy="794922"/>
            </a:xfrm>
            <a:grpFill/>
          </p:grpSpPr>
          <p:sp>
            <p:nvSpPr>
              <p:cNvPr id="11" name="Freeform 10">
                <a:extLst>
                  <a:ext uri="{FF2B5EF4-FFF2-40B4-BE49-F238E27FC236}">
                    <a16:creationId xmlns:a16="http://schemas.microsoft.com/office/drawing/2014/main" id="{F544A576-66B9-6F27-B1EF-26606120BC90}"/>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A7335236-37EA-92BC-3E37-E1B1BE0E5B37}"/>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7A604A90-60CA-3514-7D65-7AC1DC0E77B2}"/>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A8BDD6-FB7C-EEF5-DC95-E5A3B85EABD0}"/>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5F7A42F-474F-CF5D-34A5-188A61C10FF9}"/>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03937F23-43CE-CD50-AA79-3139AD5BB36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5F70142-5B81-2A8F-D175-E8D0566F5D4A}"/>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5D9EEF1-96CA-3BF0-7FBA-8B2C9F98875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DAE8AC34-7AA1-9A8C-C4D1-49E20C54696F}"/>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756437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64951" y="813790"/>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lv-LV" dirty="0"/>
              <a:t>Saskaņā ar ESCO (Eiropas Komisija) sociālās un komunikācijas prasmes, kompetences ir saistītas ar spēju pozitīvi un produktīvi mijiedarboties ar citiem.</a:t>
            </a:r>
          </a:p>
          <a:p>
            <a:pPr algn="just">
              <a:lnSpc>
                <a:spcPts val="2580"/>
              </a:lnSpc>
            </a:pPr>
            <a:endParaRPr lang="en-US" dirty="0"/>
          </a:p>
          <a:p>
            <a:pPr algn="just">
              <a:lnSpc>
                <a:spcPts val="2580"/>
              </a:lnSpc>
            </a:pPr>
            <a:r>
              <a:rPr lang="lv-LV" dirty="0"/>
              <a:t>To pierāda efektīva un </a:t>
            </a:r>
            <a:r>
              <a:rPr lang="lv-LV" dirty="0" err="1"/>
              <a:t>empātiska</a:t>
            </a:r>
            <a:r>
              <a:rPr lang="lv-LV" dirty="0"/>
              <a:t> komunikācija, savu mērķu un rīcības saskaņošana ar citu mērķiem un rīcību. Tā ir rīcība, kas ir strukturēta atbilstoši vērtībām, nodrošinot citu labklājību un progresu, kā arī piedāvājot pārraudzību. Sociālās un komunikācijas prasmes un kompetences var saukt arī kā:</a:t>
            </a:r>
            <a:endParaRPr lang="en-US" dirty="0"/>
          </a:p>
        </p:txBody>
      </p:sp>
      <p:sp>
        <p:nvSpPr>
          <p:cNvPr id="15" name="Rectangle 14">
            <a:extLst>
              <a:ext uri="{FF2B5EF4-FFF2-40B4-BE49-F238E27FC236}">
                <a16:creationId xmlns:a16="http://schemas.microsoft.com/office/drawing/2014/main" id="{90E4122C-8C3A-1C4D-6247-6F243F67E1F8}"/>
              </a:ext>
            </a:extLst>
          </p:cNvPr>
          <p:cNvSpPr/>
          <p:nvPr/>
        </p:nvSpPr>
        <p:spPr>
          <a:xfrm>
            <a:off x="8197362" y="3556989"/>
            <a:ext cx="4005321" cy="259762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3991708"/>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lnSpc>
                <a:spcPts val="2580"/>
              </a:lnSpc>
              <a:buClr>
                <a:schemeClr val="accent3">
                  <a:lumMod val="40000"/>
                  <a:lumOff val="60000"/>
                </a:schemeClr>
              </a:buClr>
              <a:buFont typeface="Arial" panose="020B0604020202020204" pitchFamily="34" charset="0"/>
              <a:buChar char="•"/>
            </a:pPr>
            <a:r>
              <a:rPr lang="lv-LV" dirty="0">
                <a:solidFill>
                  <a:schemeClr val="bg1"/>
                </a:solidFill>
              </a:rPr>
              <a:t>Savstarpējo attiecību spējas un prasmes</a:t>
            </a:r>
            <a:endParaRPr lang="en-US" dirty="0">
              <a:solidFill>
                <a:schemeClr val="bg1"/>
              </a:solidFill>
            </a:endParaRPr>
          </a:p>
          <a:p>
            <a:pPr marL="342900" lvl="0" indent="-342900">
              <a:lnSpc>
                <a:spcPts val="2580"/>
              </a:lnSpc>
              <a:buClr>
                <a:schemeClr val="accent3">
                  <a:lumMod val="40000"/>
                  <a:lumOff val="60000"/>
                </a:schemeClr>
              </a:buClr>
              <a:buFont typeface="Arial" panose="020B0604020202020204" pitchFamily="34" charset="0"/>
              <a:buChar char="•"/>
            </a:pPr>
            <a:r>
              <a:rPr lang="en-US" dirty="0" err="1">
                <a:solidFill>
                  <a:schemeClr val="bg1"/>
                </a:solidFill>
              </a:rPr>
              <a:t>Sociālā</a:t>
            </a:r>
            <a:r>
              <a:rPr lang="en-US" dirty="0">
                <a:solidFill>
                  <a:schemeClr val="bg1"/>
                </a:solidFill>
              </a:rPr>
              <a:t> </a:t>
            </a:r>
            <a:r>
              <a:rPr lang="en-US" dirty="0" err="1">
                <a:solidFill>
                  <a:schemeClr val="bg1"/>
                </a:solidFill>
              </a:rPr>
              <a:t>mijiedarbība</a:t>
            </a:r>
            <a:endParaRPr lang="lv-LV" dirty="0">
              <a:solidFill>
                <a:schemeClr val="bg1"/>
              </a:solidFill>
            </a:endParaRPr>
          </a:p>
          <a:p>
            <a:pPr marL="342900" lvl="0" indent="-342900">
              <a:lnSpc>
                <a:spcPts val="2580"/>
              </a:lnSpc>
              <a:buClr>
                <a:schemeClr val="accent3">
                  <a:lumMod val="40000"/>
                  <a:lumOff val="60000"/>
                </a:schemeClr>
              </a:buClr>
              <a:buFont typeface="Arial" panose="020B0604020202020204" pitchFamily="34" charset="0"/>
              <a:buChar char="•"/>
            </a:pPr>
            <a:r>
              <a:rPr lang="lv-LV" dirty="0">
                <a:solidFill>
                  <a:schemeClr val="bg1"/>
                </a:solidFill>
              </a:rPr>
              <a:t>Sociālās prasmes</a:t>
            </a:r>
            <a:endParaRPr lang="en-US" dirty="0">
              <a:solidFill>
                <a:schemeClr val="bg1"/>
              </a:solidFill>
            </a:endParaRPr>
          </a:p>
          <a:p>
            <a:pPr marL="342900" lvl="0" indent="-342900">
              <a:lnSpc>
                <a:spcPts val="2580"/>
              </a:lnSpc>
              <a:buClr>
                <a:schemeClr val="accent3">
                  <a:lumMod val="40000"/>
                  <a:lumOff val="60000"/>
                </a:schemeClr>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4477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1929157545"/>
              </p:ext>
            </p:extLst>
          </p:nvPr>
        </p:nvGraphicFramePr>
        <p:xfrm>
          <a:off x="1524407" y="1614751"/>
          <a:ext cx="9903557" cy="2887430"/>
        </p:xfrm>
        <a:graphic>
          <a:graphicData uri="http://schemas.openxmlformats.org/drawingml/2006/table">
            <a:tbl>
              <a:tblPr firstRow="1" firstCol="1" bandRow="1">
                <a:tableStyleId>{5C22544A-7EE6-4342-B048-85BDC9FD1C3A}</a:tableStyleId>
              </a:tblPr>
              <a:tblGrid>
                <a:gridCol w="3932993">
                  <a:extLst>
                    <a:ext uri="{9D8B030D-6E8A-4147-A177-3AD203B41FA5}">
                      <a16:colId xmlns:a16="http://schemas.microsoft.com/office/drawing/2014/main" val="1731353426"/>
                    </a:ext>
                  </a:extLst>
                </a:gridCol>
                <a:gridCol w="5970564">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Kompetences definīcija</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indent="-223838" algn="l">
                        <a:lnSpc>
                          <a:spcPct val="100000"/>
                        </a:lnSpc>
                        <a:spcBef>
                          <a:spcPts val="0"/>
                        </a:spcBef>
                        <a:spcAft>
                          <a:spcPts val="0"/>
                        </a:spcAft>
                        <a:tabLst/>
                      </a:pPr>
                      <a:r>
                        <a:rPr lang="lv-LV" sz="2200" b="1" dirty="0">
                          <a:solidFill>
                            <a:srgbClr val="AD4097"/>
                          </a:solidFill>
                          <a:effectLst/>
                          <a:latin typeface="Calibri" panose="020F0502020204030204" pitchFamily="34" charset="0"/>
                          <a:cs typeface="Calibri" panose="020F0502020204030204" pitchFamily="34" charset="0"/>
                        </a:rPr>
                        <a:t>Komunikācija</a:t>
                      </a:r>
                      <a:endParaRPr lang="en-GB" sz="2200" b="1" dirty="0">
                        <a:solidFill>
                          <a:srgbClr val="AD4097"/>
                        </a:solidFill>
                        <a:effectLst/>
                        <a:latin typeface="Calibri" panose="020F0502020204030204" pitchFamily="34" charset="0"/>
                        <a:cs typeface="Calibri" panose="020F0502020204030204" pitchFamily="34" charset="0"/>
                      </a:endParaRPr>
                    </a:p>
                    <a:p>
                      <a:pPr marL="0" indent="-223838" algn="l">
                        <a:lnSpc>
                          <a:spcPct val="100000"/>
                        </a:lnSpc>
                        <a:spcBef>
                          <a:spcPts val="0"/>
                        </a:spcBef>
                        <a:spcAft>
                          <a:spcPts val="0"/>
                        </a:spcAft>
                        <a:tabLst/>
                      </a:pPr>
                      <a:r>
                        <a:rPr lang="lv-LV" sz="1900" b="0" dirty="0">
                          <a:solidFill>
                            <a:srgbClr val="1C1442"/>
                          </a:solidFill>
                          <a:effectLst/>
                          <a:latin typeface="Calibri" panose="020F0502020204030204" pitchFamily="34" charset="0"/>
                          <a:cs typeface="Calibri" panose="020F0502020204030204" pitchFamily="34" charset="0"/>
                        </a:rPr>
                        <a:t>Atbilstošu komunikācijas stratēģiju, specifisku kodu un rīku izmantošana atkarībā no konteksta un satura</a:t>
                      </a:r>
                      <a:endParaRPr lang="en-LB"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lv-LV" sz="1900" noProof="0" dirty="0">
                          <a:solidFill>
                            <a:srgbClr val="1C1442"/>
                          </a:solidFill>
                          <a:effectLst/>
                          <a:latin typeface="Calibri" panose="020F0502020204030204" pitchFamily="34" charset="0"/>
                          <a:cs typeface="Calibri" panose="020F0502020204030204" pitchFamily="34" charset="0"/>
                        </a:rPr>
                        <a:t>Apziņa par nepieciešamību pēc dažādām saziņas stratēģijām, valodu reģistriem un rīkiem, kas pielāgoti kontekstam un saturam.</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lv-LV" sz="1900" noProof="0" dirty="0">
                          <a:solidFill>
                            <a:srgbClr val="1C1442"/>
                          </a:solidFill>
                          <a:effectLst/>
                          <a:latin typeface="Calibri" panose="020F0502020204030204" pitchFamily="34" charset="0"/>
                          <a:cs typeface="Calibri" panose="020F0502020204030204" pitchFamily="34" charset="0"/>
                        </a:rPr>
                        <a:t>Mijiedarbības un sarunu izpratne un vadīšana dažādos sociāli kultūras kontekstos un jomai specifiskās situācijās.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lv-LV" sz="1900" kern="1200" noProof="0" dirty="0">
                          <a:solidFill>
                            <a:srgbClr val="1C1442"/>
                          </a:solidFill>
                          <a:effectLst/>
                          <a:latin typeface="Calibri" panose="020F0502020204030204" pitchFamily="34" charset="0"/>
                          <a:ea typeface="+mn-ea"/>
                          <a:cs typeface="Calibri" panose="020F0502020204030204" pitchFamily="34" charset="0"/>
                        </a:rPr>
                        <a:t>Citu uzklausīšana un iesaistīšanās sarunās ar pārliecību,  skaidrību gan personiskos, gan sociālos kontekstos.</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532248"/>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a:t>
            </a:r>
            <a:r>
              <a:rPr lang="en-US" sz="2200" dirty="0"/>
              <a:t> un Cabrera (2020, 20.lpp.) </a:t>
            </a:r>
            <a:r>
              <a:rPr lang="en-US" sz="2200" dirty="0" err="1"/>
              <a:t>piedāvā</a:t>
            </a:r>
            <a:r>
              <a:rPr lang="en-US" sz="2200" dirty="0"/>
              <a:t> </a:t>
            </a:r>
            <a:r>
              <a:rPr lang="en-US" sz="2200" dirty="0" err="1"/>
              <a:t>šādas</a:t>
            </a:r>
            <a:r>
              <a:rPr lang="en-US" sz="2200" dirty="0"/>
              <a:t> </a:t>
            </a:r>
            <a:r>
              <a:rPr lang="en-US" sz="2200" dirty="0" err="1"/>
              <a:t>komunikācijas</a:t>
            </a:r>
            <a:r>
              <a:rPr lang="en-US" sz="2200" dirty="0"/>
              <a:t> un </a:t>
            </a:r>
            <a:r>
              <a:rPr lang="en-US" sz="2200" dirty="0" err="1"/>
              <a:t>sadarbības</a:t>
            </a:r>
            <a:r>
              <a:rPr lang="en-US" sz="2200" dirty="0"/>
              <a:t> </a:t>
            </a:r>
            <a:r>
              <a:rPr lang="en-US" sz="2200" dirty="0" err="1"/>
              <a:t>definīcijas</a:t>
            </a:r>
            <a:r>
              <a:rPr lang="en-US" sz="2200" dirty="0"/>
              <a:t> un </a:t>
            </a:r>
            <a:r>
              <a:rPr lang="lv-LV" sz="2200" dirty="0"/>
              <a:t>aprakstus</a:t>
            </a:r>
            <a:r>
              <a:rPr lang="en-US" sz="2200" dirty="0"/>
              <a:t> (</a:t>
            </a:r>
            <a:r>
              <a:rPr lang="lv-LV" sz="2200" dirty="0"/>
              <a:t>t</a:t>
            </a:r>
            <a:r>
              <a:rPr lang="en-US" sz="2200" dirty="0" err="1"/>
              <a:t>abul</a:t>
            </a:r>
            <a:r>
              <a:rPr lang="lv-LV" sz="2200" dirty="0"/>
              <a:t>a</a:t>
            </a:r>
            <a:r>
              <a:rPr lang="en-US" sz="2200" dirty="0"/>
              <a:t> </a:t>
            </a:r>
            <a:r>
              <a:rPr lang="en-US" sz="2200" dirty="0" err="1"/>
              <a:t>zemāk</a:t>
            </a:r>
            <a:r>
              <a:rPr lang="en-US" sz="2200" dirty="0"/>
              <a:t>):</a:t>
            </a:r>
          </a:p>
        </p:txBody>
      </p:sp>
    </p:spTree>
    <p:extLst>
      <p:ext uri="{BB962C8B-B14F-4D97-AF65-F5344CB8AC3E}">
        <p14:creationId xmlns:p14="http://schemas.microsoft.com/office/powerpoint/2010/main" val="123529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2660297840"/>
              </p:ext>
            </p:extLst>
          </p:nvPr>
        </p:nvGraphicFramePr>
        <p:xfrm>
          <a:off x="1427771" y="1400486"/>
          <a:ext cx="9903557" cy="3176990"/>
        </p:xfrm>
        <a:graphic>
          <a:graphicData uri="http://schemas.openxmlformats.org/drawingml/2006/table">
            <a:tbl>
              <a:tblPr firstRow="1" firstCol="1" bandRow="1">
                <a:tableStyleId>{5C22544A-7EE6-4342-B048-85BDC9FD1C3A}</a:tableStyleId>
              </a:tblPr>
              <a:tblGrid>
                <a:gridCol w="3948491">
                  <a:extLst>
                    <a:ext uri="{9D8B030D-6E8A-4147-A177-3AD203B41FA5}">
                      <a16:colId xmlns:a16="http://schemas.microsoft.com/office/drawing/2014/main" val="1731353426"/>
                    </a:ext>
                  </a:extLst>
                </a:gridCol>
                <a:gridCol w="5955066">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Kompetences definīcija</a:t>
                      </a:r>
                      <a:r>
                        <a:rPr lang="en-GB" sz="1900" dirty="0">
                          <a:solidFill>
                            <a:schemeClr val="bg1"/>
                          </a:solidFill>
                          <a:effectLst/>
                          <a:latin typeface="Calibri" panose="020F0502020204030204" pitchFamily="34" charset="0"/>
                          <a:cs typeface="Calibri" panose="020F0502020204030204" pitchFamily="34" charset="0"/>
                        </a:rPr>
                        <a:t> </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r>
                        <a:rPr lang="en-GB" sz="1900" dirty="0">
                          <a:solidFill>
                            <a:schemeClr val="bg1"/>
                          </a:solidFill>
                          <a:effectLst/>
                          <a:latin typeface="Calibri" panose="020F0502020204030204" pitchFamily="34" charset="0"/>
                          <a:cs typeface="Calibri" panose="020F0502020204030204" pitchFamily="34" charset="0"/>
                        </a:rPr>
                        <a:t> </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lv-LV" sz="2200" b="1" dirty="0">
                          <a:solidFill>
                            <a:srgbClr val="AD4097"/>
                          </a:solidFill>
                          <a:effectLst/>
                          <a:latin typeface="Calibri" panose="020F0502020204030204" pitchFamily="34" charset="0"/>
                          <a:cs typeface="Calibri" panose="020F0502020204030204" pitchFamily="34" charset="0"/>
                        </a:rPr>
                        <a:t>Sadarbība</a:t>
                      </a:r>
                      <a:endParaRPr lang="en-GB" sz="2200" b="0" dirty="0">
                        <a:solidFill>
                          <a:srgbClr val="AD4097"/>
                        </a:solidFill>
                        <a:effectLst/>
                        <a:latin typeface="Calibri" panose="020F0502020204030204" pitchFamily="34" charset="0"/>
                        <a:cs typeface="Calibri" panose="020F0502020204030204" pitchFamily="34" charset="0"/>
                      </a:endParaRPr>
                    </a:p>
                    <a:p>
                      <a:pPr marL="0" indent="-226695" algn="l">
                        <a:lnSpc>
                          <a:spcPct val="100000"/>
                        </a:lnSpc>
                        <a:spcBef>
                          <a:spcPts val="0"/>
                        </a:spcBef>
                        <a:spcAft>
                          <a:spcPts val="0"/>
                        </a:spcAft>
                      </a:pPr>
                      <a:r>
                        <a:rPr lang="lv-LV" sz="1900" b="0" noProof="0" dirty="0">
                          <a:solidFill>
                            <a:srgbClr val="1C1442"/>
                          </a:solidFill>
                          <a:effectLst/>
                          <a:latin typeface="Calibri" panose="020F0502020204030204" pitchFamily="34" charset="0"/>
                          <a:cs typeface="Calibri" panose="020F0502020204030204" pitchFamily="34" charset="0"/>
                        </a:rPr>
                        <a:t>Iesaistīšanās grupas aktivitātēs un komandas darbā, atzīstot un cienot citus</a:t>
                      </a:r>
                      <a:endParaRPr lang="lv-LV" sz="1900" b="0" noProof="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lv-LV" sz="1900" kern="1200" dirty="0">
                          <a:solidFill>
                            <a:srgbClr val="1C1442"/>
                          </a:solidFill>
                          <a:effectLst/>
                          <a:latin typeface="Calibri" panose="020F0502020204030204" pitchFamily="34" charset="0"/>
                          <a:ea typeface="+mn-ea"/>
                          <a:cs typeface="Calibri" panose="020F0502020204030204" pitchFamily="34" charset="0"/>
                        </a:rPr>
                        <a:t>Nodoms veicināt kopējo labumu un apziņa, ka citiem var būt atšķirīga kultūras piederība, izcelsme, uzskati, vērtības, uzskati vai personīgi apstākļi.</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lv-LV" sz="1900" kern="1200" dirty="0">
                          <a:solidFill>
                            <a:srgbClr val="1C1442"/>
                          </a:solidFill>
                          <a:effectLst/>
                          <a:latin typeface="Calibri" panose="020F0502020204030204" pitchFamily="34" charset="0"/>
                          <a:ea typeface="+mn-ea"/>
                          <a:cs typeface="Calibri" panose="020F0502020204030204" pitchFamily="34" charset="0"/>
                        </a:rPr>
                        <a:t>Izpratne par uzticības, cilvēka cieņas un vienlīdzības ievērošanas nozīmi, konfliktu risināšanu un domstarpību pārrunāšanu, lai veidotu un uzturētu godīgas un </a:t>
                      </a:r>
                      <a:r>
                        <a:rPr lang="lv-LV" sz="1900" kern="1200" dirty="0" err="1">
                          <a:solidFill>
                            <a:srgbClr val="1C1442"/>
                          </a:solidFill>
                          <a:effectLst/>
                          <a:latin typeface="Calibri" panose="020F0502020204030204" pitchFamily="34" charset="0"/>
                          <a:ea typeface="+mn-ea"/>
                          <a:cs typeface="Calibri" panose="020F0502020204030204" pitchFamily="34" charset="0"/>
                        </a:rPr>
                        <a:t>cieņpilnas</a:t>
                      </a:r>
                      <a:r>
                        <a:rPr lang="lv-LV" sz="1900" kern="1200" dirty="0">
                          <a:solidFill>
                            <a:srgbClr val="1C1442"/>
                          </a:solidFill>
                          <a:effectLst/>
                          <a:latin typeface="Calibri" panose="020F0502020204030204" pitchFamily="34" charset="0"/>
                          <a:ea typeface="+mn-ea"/>
                          <a:cs typeface="Calibri" panose="020F0502020204030204" pitchFamily="34" charset="0"/>
                        </a:rPr>
                        <a:t> attiecības.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lv-LV" sz="1900" kern="1200" dirty="0">
                          <a:solidFill>
                            <a:srgbClr val="1C1442"/>
                          </a:solidFill>
                          <a:effectLst/>
                          <a:latin typeface="Calibri" panose="020F0502020204030204" pitchFamily="34" charset="0"/>
                          <a:ea typeface="+mn-ea"/>
                          <a:cs typeface="Calibri" panose="020F0502020204030204" pitchFamily="34" charset="0"/>
                        </a:rPr>
                        <a:t>Godīga uzdevumu, resursu un atbildības sadale grupā, ņemot vērā tās konkrēto mērķi.</a:t>
                      </a:r>
                      <a:endParaRPr lang="en-GB"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341720"/>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281421"/>
            <a:ext cx="10279511" cy="41853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000" dirty="0"/>
              <a:t>Lielākajai daļai nākotnes darba vietu, kuras, domājams, paplašināsies laika posmā no šī brīža līdz 2025. gadam, būs nepieciešamas spēcīgas sadarbības un komunikācijas prasmes (Eiropas Komisija, Kopīgais pētniecības centrs, </a:t>
            </a:r>
            <a:r>
              <a:rPr lang="lv-LV" sz="2000" dirty="0" err="1"/>
              <a:t>Goenaga</a:t>
            </a:r>
            <a:r>
              <a:rPr lang="lv-LV" sz="2000" dirty="0"/>
              <a:t>, </a:t>
            </a:r>
            <a:r>
              <a:rPr lang="lv-LV" sz="2000" dirty="0" err="1"/>
              <a:t>Gonzales</a:t>
            </a:r>
            <a:r>
              <a:rPr lang="lv-LV" sz="2000" dirty="0"/>
              <a:t>, </a:t>
            </a:r>
            <a:r>
              <a:rPr lang="lv-LV" sz="2000" dirty="0" err="1"/>
              <a:t>Napierala</a:t>
            </a:r>
            <a:r>
              <a:rPr lang="lv-LV" sz="2000" dirty="0"/>
              <a:t>, u.c., 2019).</a:t>
            </a:r>
            <a:endParaRPr lang="en-US" sz="2200" dirty="0"/>
          </a:p>
          <a:p>
            <a:pPr algn="just">
              <a:lnSpc>
                <a:spcPts val="2440"/>
              </a:lnSpc>
            </a:pPr>
            <a:endParaRPr lang="en-US" sz="2200"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391596"/>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a:t>
            </a:r>
            <a:r>
              <a:rPr lang="en-US" sz="2200" dirty="0"/>
              <a:t> un Cabrera (2020, 20.lpp.) </a:t>
            </a:r>
            <a:r>
              <a:rPr lang="en-US" sz="2200" dirty="0" err="1"/>
              <a:t>piedāvā</a:t>
            </a:r>
            <a:r>
              <a:rPr lang="en-US" sz="2200" dirty="0"/>
              <a:t> </a:t>
            </a:r>
            <a:r>
              <a:rPr lang="en-US" sz="2200" dirty="0" err="1"/>
              <a:t>šādas</a:t>
            </a:r>
            <a:r>
              <a:rPr lang="en-US" sz="2200" dirty="0"/>
              <a:t> </a:t>
            </a:r>
            <a:r>
              <a:rPr lang="en-US" sz="2200" dirty="0" err="1"/>
              <a:t>komunikācijas</a:t>
            </a:r>
            <a:r>
              <a:rPr lang="en-US" sz="2200" dirty="0"/>
              <a:t> un </a:t>
            </a:r>
            <a:r>
              <a:rPr lang="en-US" sz="2200" dirty="0" err="1"/>
              <a:t>sadarbības</a:t>
            </a:r>
            <a:r>
              <a:rPr lang="en-US" sz="2200" dirty="0"/>
              <a:t> </a:t>
            </a:r>
            <a:r>
              <a:rPr lang="en-US" sz="2200" dirty="0" err="1"/>
              <a:t>definīcijas</a:t>
            </a:r>
            <a:r>
              <a:rPr lang="en-US" sz="2200" dirty="0"/>
              <a:t> un </a:t>
            </a:r>
            <a:r>
              <a:rPr lang="lv-LV" sz="2200" dirty="0"/>
              <a:t>aprakstus</a:t>
            </a:r>
            <a:r>
              <a:rPr lang="en-US" sz="2200" dirty="0"/>
              <a:t> (</a:t>
            </a:r>
            <a:r>
              <a:rPr lang="lv-LV" sz="2200" dirty="0"/>
              <a:t>t</a:t>
            </a:r>
            <a:r>
              <a:rPr lang="en-US" sz="2200" dirty="0" err="1"/>
              <a:t>abul</a:t>
            </a:r>
            <a:r>
              <a:rPr lang="lv-LV" sz="2200" dirty="0"/>
              <a:t>a</a:t>
            </a:r>
            <a:r>
              <a:rPr lang="en-US" sz="2200" dirty="0"/>
              <a:t> </a:t>
            </a:r>
            <a:r>
              <a:rPr lang="en-US" sz="2200" dirty="0" err="1"/>
              <a:t>zemāk</a:t>
            </a:r>
            <a:r>
              <a:rPr lang="en-US" sz="2200" dirty="0"/>
              <a:t>):</a:t>
            </a:r>
          </a:p>
          <a:p>
            <a:pPr algn="just">
              <a:lnSpc>
                <a:spcPts val="2440"/>
              </a:lnSpc>
            </a:pPr>
            <a:endParaRPr lang="en-US" sz="2200" dirty="0"/>
          </a:p>
          <a:p>
            <a:pPr algn="just">
              <a:lnSpc>
                <a:spcPts val="2440"/>
              </a:lnSpc>
            </a:pPr>
            <a:endParaRPr lang="en-US" sz="2200" dirty="0"/>
          </a:p>
        </p:txBody>
      </p:sp>
    </p:spTree>
    <p:extLst>
      <p:ext uri="{BB962C8B-B14F-4D97-AF65-F5344CB8AC3E}">
        <p14:creationId xmlns:p14="http://schemas.microsoft.com/office/powerpoint/2010/main" val="33956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lv-LV" sz="2200" b="1" dirty="0"/>
              <a:t>Saistītās prasme</a:t>
            </a:r>
            <a:r>
              <a:rPr lang="en-US" sz="2200" b="1" dirty="0"/>
              <a:t>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lv-LV" sz="2200" dirty="0"/>
              <a:t>Aktīva mācīšanās un mācīšanās stratēģijas</a:t>
            </a:r>
          </a:p>
          <a:p>
            <a:pPr marL="342900" indent="-342900">
              <a:lnSpc>
                <a:spcPts val="2440"/>
              </a:lnSpc>
              <a:buClr>
                <a:srgbClr val="186BA8"/>
              </a:buClr>
              <a:buFont typeface="Arial" panose="020B0604020202020204" pitchFamily="34" charset="0"/>
              <a:buChar char="•"/>
            </a:pPr>
            <a:r>
              <a:rPr lang="en-US" sz="2200" dirty="0" err="1"/>
              <a:t>Nepārtraukta</a:t>
            </a:r>
            <a:r>
              <a:rPr lang="en-US" sz="2200" dirty="0"/>
              <a:t> </a:t>
            </a:r>
            <a:r>
              <a:rPr lang="en-US" sz="2200" dirty="0" err="1"/>
              <a:t>mācīšanās</a:t>
            </a:r>
            <a:r>
              <a:rPr lang="en-US" sz="2200" dirty="0"/>
              <a:t>, </a:t>
            </a:r>
            <a:r>
              <a:rPr lang="en-US" sz="2200" dirty="0" err="1"/>
              <a:t>mūžizglītība</a:t>
            </a:r>
            <a:endParaRPr lang="lv-LV" sz="2200" dirty="0"/>
          </a:p>
          <a:p>
            <a:pPr marL="342900" indent="-342900">
              <a:lnSpc>
                <a:spcPts val="2440"/>
              </a:lnSpc>
              <a:buClr>
                <a:srgbClr val="186BA8"/>
              </a:buClr>
              <a:buFont typeface="Arial" panose="020B0604020202020204" pitchFamily="34" charset="0"/>
              <a:buChar char="•"/>
            </a:pPr>
            <a:r>
              <a:rPr lang="en-US" sz="2200" dirty="0" err="1"/>
              <a:t>Izaugsmes</a:t>
            </a:r>
            <a:r>
              <a:rPr lang="en-US" sz="2200" dirty="0"/>
              <a:t> </a:t>
            </a:r>
            <a:r>
              <a:rPr lang="en-US" sz="2200" dirty="0" err="1"/>
              <a:t>domāšana</a:t>
            </a:r>
            <a:endParaRPr lang="lv-LV" sz="2200" dirty="0"/>
          </a:p>
          <a:p>
            <a:pPr marL="342900" indent="-342900">
              <a:lnSpc>
                <a:spcPts val="2440"/>
              </a:lnSpc>
              <a:buClr>
                <a:srgbClr val="186BA8"/>
              </a:buClr>
              <a:buFont typeface="Arial" panose="020B0604020202020204" pitchFamily="34" charset="0"/>
              <a:buChar char="•"/>
            </a:pPr>
            <a:r>
              <a:rPr lang="en-US" sz="2200" dirty="0" err="1"/>
              <a:t>Mācīšanās</a:t>
            </a:r>
            <a:r>
              <a:rPr lang="en-US" sz="2200" dirty="0"/>
              <a:t> </a:t>
            </a:r>
            <a:r>
              <a:rPr lang="en-US" sz="2200" dirty="0" err="1"/>
              <a:t>caur</a:t>
            </a:r>
            <a:r>
              <a:rPr lang="en-US" sz="2200" dirty="0"/>
              <a:t> </a:t>
            </a:r>
            <a:r>
              <a:rPr lang="en-US" sz="2200" dirty="0" err="1"/>
              <a:t>pieredzi</a:t>
            </a:r>
            <a:endParaRPr lang="lv-LV" sz="2200" dirty="0"/>
          </a:p>
          <a:p>
            <a:pPr marL="342900" indent="-342900">
              <a:lnSpc>
                <a:spcPts val="2440"/>
              </a:lnSpc>
              <a:buClr>
                <a:srgbClr val="186BA8"/>
              </a:buClr>
              <a:buFont typeface="Arial" panose="020B0604020202020204" pitchFamily="34" charset="0"/>
              <a:buChar char="•"/>
            </a:pPr>
            <a:r>
              <a:rPr lang="en-US" sz="2200" dirty="0" err="1"/>
              <a:t>Mācīšanās</a:t>
            </a:r>
            <a:r>
              <a:rPr lang="en-US" sz="2200" dirty="0"/>
              <a:t> </a:t>
            </a:r>
            <a:r>
              <a:rPr lang="lv-LV" sz="2200" dirty="0"/>
              <a:t>kā </a:t>
            </a:r>
            <a:r>
              <a:rPr lang="en-US" sz="2200" dirty="0" err="1"/>
              <a:t>mācīties</a:t>
            </a:r>
            <a:r>
              <a:rPr lang="en-US" sz="2200" dirty="0"/>
              <a:t>, </a:t>
            </a:r>
            <a:r>
              <a:rPr lang="en-US" sz="2200" dirty="0" err="1"/>
              <a:t>mācīšanās</a:t>
            </a:r>
            <a:r>
              <a:rPr lang="en-US" sz="2200" dirty="0"/>
              <a:t> </a:t>
            </a:r>
            <a:r>
              <a:rPr lang="en-US" sz="2200" dirty="0" err="1"/>
              <a:t>vadīšana</a:t>
            </a:r>
            <a:r>
              <a:rPr lang="en-US" sz="2200" dirty="0"/>
              <a:t>, meta-</a:t>
            </a:r>
            <a:r>
              <a:rPr lang="en-US" sz="2200" dirty="0" err="1"/>
              <a:t>apmācības</a:t>
            </a:r>
            <a:r>
              <a:rPr lang="en-US" sz="2200" dirty="0"/>
              <a:t> </a:t>
            </a:r>
            <a:r>
              <a:rPr lang="en-US" sz="2200" dirty="0" err="1"/>
              <a:t>prasmes</a:t>
            </a:r>
            <a:endParaRPr lang="lv-LV" sz="2200" dirty="0"/>
          </a:p>
          <a:p>
            <a:pPr marL="342900" indent="-342900">
              <a:lnSpc>
                <a:spcPts val="2440"/>
              </a:lnSpc>
              <a:buClr>
                <a:srgbClr val="186BA8"/>
              </a:buClr>
              <a:buFont typeface="Arial" panose="020B0604020202020204" pitchFamily="34" charset="0"/>
              <a:buChar char="•"/>
            </a:pPr>
            <a:r>
              <a:rPr lang="lv-LV" sz="2200" dirty="0"/>
              <a:t>Manuālās prasmes informācijas un komunikācijas tehnoloģijām (saistītas ar mācību stratēģijām</a:t>
            </a:r>
            <a:r>
              <a:rPr lang="en-US" sz="2200" dirty="0"/>
              <a:t>)</a:t>
            </a:r>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856918" y="656407"/>
            <a:ext cx="7351417"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endParaRPr lang="lv-LV" dirty="0">
              <a:solidFill>
                <a:schemeClr val="bg1"/>
              </a:solidFill>
            </a:endParaRPr>
          </a:p>
          <a:p>
            <a:r>
              <a:rPr lang="en-US" dirty="0" err="1">
                <a:solidFill>
                  <a:schemeClr val="bg1"/>
                </a:solidFill>
              </a:rPr>
              <a:t>Izaugsmes</a:t>
            </a:r>
            <a:r>
              <a:rPr lang="en-US" dirty="0">
                <a:solidFill>
                  <a:schemeClr val="bg1"/>
                </a:solidFill>
              </a:rPr>
              <a:t> </a:t>
            </a:r>
            <a:r>
              <a:rPr lang="en-US" dirty="0" err="1">
                <a:solidFill>
                  <a:schemeClr val="bg1"/>
                </a:solidFill>
              </a:rPr>
              <a:t>domāšana</a:t>
            </a:r>
            <a:r>
              <a:rPr lang="lv-LV" dirty="0">
                <a:solidFill>
                  <a:schemeClr val="bg1"/>
                </a:solidFill>
              </a:rPr>
              <a:t> </a:t>
            </a:r>
            <a:r>
              <a:rPr lang="en-US" dirty="0">
                <a:solidFill>
                  <a:schemeClr val="bg1"/>
                </a:solidFill>
              </a:rPr>
              <a:t>un </a:t>
            </a:r>
            <a:r>
              <a:rPr lang="en-US" dirty="0" err="1">
                <a:solidFill>
                  <a:schemeClr val="bg1"/>
                </a:solidFill>
              </a:rPr>
              <a:t>mācīšanās</a:t>
            </a:r>
            <a:endParaRPr lang="en-US" dirty="0">
              <a:solidFill>
                <a:schemeClr val="bg1"/>
              </a:solidFill>
            </a:endParaRPr>
          </a:p>
          <a:p>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05</a:t>
            </a:r>
          </a:p>
        </p:txBody>
      </p:sp>
      <p:grpSp>
        <p:nvGrpSpPr>
          <p:cNvPr id="2" name="Graphic 3">
            <a:extLst>
              <a:ext uri="{FF2B5EF4-FFF2-40B4-BE49-F238E27FC236}">
                <a16:creationId xmlns:a16="http://schemas.microsoft.com/office/drawing/2014/main" id="{053F0558-2959-4B13-6C42-CF01D17B59BF}"/>
              </a:ext>
            </a:extLst>
          </p:cNvPr>
          <p:cNvGrpSpPr/>
          <p:nvPr/>
        </p:nvGrpSpPr>
        <p:grpSpPr>
          <a:xfrm>
            <a:off x="9303344" y="3429000"/>
            <a:ext cx="2004050" cy="2261451"/>
            <a:chOff x="4643578" y="432838"/>
            <a:chExt cx="1028134" cy="1160188"/>
          </a:xfrm>
          <a:solidFill>
            <a:srgbClr val="1C1442"/>
          </a:solidFill>
        </p:grpSpPr>
        <p:sp>
          <p:nvSpPr>
            <p:cNvPr id="3" name="Freeform 2">
              <a:extLst>
                <a:ext uri="{FF2B5EF4-FFF2-40B4-BE49-F238E27FC236}">
                  <a16:creationId xmlns:a16="http://schemas.microsoft.com/office/drawing/2014/main" id="{563BFA03-D16D-C62A-FA5D-52C90A570F6A}"/>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60A9DD"/>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DBA48769-4872-01A0-6BC9-F790DD56FF88}"/>
                </a:ext>
              </a:extLst>
            </p:cNvPr>
            <p:cNvGrpSpPr/>
            <p:nvPr/>
          </p:nvGrpSpPr>
          <p:grpSpPr>
            <a:xfrm>
              <a:off x="4643578" y="432838"/>
              <a:ext cx="1028134" cy="1160188"/>
              <a:chOff x="4643578" y="432838"/>
              <a:chExt cx="1028134" cy="1160188"/>
            </a:xfrm>
            <a:grpFill/>
          </p:grpSpPr>
          <p:sp>
            <p:nvSpPr>
              <p:cNvPr id="6" name="Freeform 5">
                <a:extLst>
                  <a:ext uri="{FF2B5EF4-FFF2-40B4-BE49-F238E27FC236}">
                    <a16:creationId xmlns:a16="http://schemas.microsoft.com/office/drawing/2014/main" id="{68971D8C-097E-5736-5192-24A63393D7F0}"/>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D03FCAD7-5ED8-CEC2-773C-1C7B9CFE850A}"/>
                  </a:ext>
                </a:extLst>
              </p:cNvPr>
              <p:cNvGrpSpPr/>
              <p:nvPr/>
            </p:nvGrpSpPr>
            <p:grpSpPr>
              <a:xfrm>
                <a:off x="4643578" y="432838"/>
                <a:ext cx="1028134" cy="1160188"/>
                <a:chOff x="4643578" y="432838"/>
                <a:chExt cx="1028134" cy="1160188"/>
              </a:xfrm>
              <a:grpFill/>
            </p:grpSpPr>
            <p:sp>
              <p:nvSpPr>
                <p:cNvPr id="11" name="Freeform 10">
                  <a:extLst>
                    <a:ext uri="{FF2B5EF4-FFF2-40B4-BE49-F238E27FC236}">
                      <a16:creationId xmlns:a16="http://schemas.microsoft.com/office/drawing/2014/main" id="{A2534983-E325-F564-9396-66054CC380D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5844413-B864-8360-1B6C-6526A1B528B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8053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pic>
        <p:nvPicPr>
          <p:cNvPr id="12" name="Picture Placeholder 11">
            <a:extLst>
              <a:ext uri="{FF2B5EF4-FFF2-40B4-BE49-F238E27FC236}">
                <a16:creationId xmlns:a16="http://schemas.microsoft.com/office/drawing/2014/main" id="{B3FB754C-8261-DF0A-DED0-53DE16CF0DFE}"/>
              </a:ext>
            </a:extLst>
          </p:cNvPr>
          <p:cNvPicPr>
            <a:picLocks noGrp="1" noChangeAspect="1"/>
          </p:cNvPicPr>
          <p:nvPr>
            <p:ph type="pic" sz="quarter" idx="21"/>
          </p:nvPr>
        </p:nvPicPr>
        <p:blipFill rotWithShape="1">
          <a:blip r:embed="rId2"/>
          <a:srcRect l="39568" r="19984"/>
          <a:stretch/>
        </p:blipFill>
        <p:spPr>
          <a:xfrm>
            <a:off x="884606" y="0"/>
            <a:ext cx="4993772" cy="6858000"/>
          </a:xfrm>
        </p:spPr>
      </p:pic>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728420"/>
            <a:ext cx="5302318" cy="3868713"/>
          </a:xfrm>
        </p:spPr>
        <p:txBody>
          <a:bodyPr/>
          <a:lstStyle/>
          <a:p>
            <a:pPr algn="just">
              <a:lnSpc>
                <a:spcPts val="2440"/>
              </a:lnSpc>
            </a:pPr>
            <a:r>
              <a:rPr lang="lv-LV" sz="2200" dirty="0"/>
              <a:t>… mācīšanās kā mācīties kompetences uztver kopā ar personīgajām un sociālajām kompetencēm un skaidro kā "spēju reflektēt par sevi, efektīvi pārvaldīt laiku un informāciju, konstruktīvi strādāt ar citiem un vadīt savu mācīšanos un karjeru".</a:t>
            </a:r>
          </a:p>
          <a:p>
            <a:pPr algn="just">
              <a:lnSpc>
                <a:spcPts val="2440"/>
              </a:lnSpc>
            </a:pPr>
            <a:endParaRPr lang="en-US" sz="2200" dirty="0"/>
          </a:p>
          <a:p>
            <a:pPr algn="just">
              <a:lnSpc>
                <a:spcPts val="2440"/>
              </a:lnSpc>
            </a:pPr>
            <a:r>
              <a:rPr lang="lv-LV" sz="2200" dirty="0"/>
              <a:t>Tā ietver spēju tikt galā ar nenoteiktību un sarežģītību, iemācīties mācīties, atbalstīt savu fizisko un emocionālo labsajūtu, uzturēt fizisko un garīgo veselību, kā arī spēju dzīvot veselīgi, just līdzi un pārvaldīt konfliktus”.</a:t>
            </a:r>
            <a:endParaRPr lang="en-US" sz="2200" dirty="0"/>
          </a:p>
        </p:txBody>
      </p:sp>
      <p:sp>
        <p:nvSpPr>
          <p:cNvPr id="14" name="TextBox 13">
            <a:extLst>
              <a:ext uri="{FF2B5EF4-FFF2-40B4-BE49-F238E27FC236}">
                <a16:creationId xmlns:a16="http://schemas.microsoft.com/office/drawing/2014/main" id="{9954EB74-4661-6EF6-D84C-F8DF48E54211}"/>
              </a:ext>
            </a:extLst>
          </p:cNvPr>
          <p:cNvSpPr txBox="1"/>
          <p:nvPr/>
        </p:nvSpPr>
        <p:spPr>
          <a:xfrm>
            <a:off x="1220491" y="728420"/>
            <a:ext cx="3320511" cy="1631216"/>
          </a:xfrm>
          <a:prstGeom prst="rect">
            <a:avLst/>
          </a:prstGeom>
          <a:noFill/>
        </p:spPr>
        <p:txBody>
          <a:bodyPr wrap="square">
            <a:spAutoFit/>
          </a:bodyPr>
          <a:lstStyle/>
          <a:p>
            <a:r>
              <a:rPr lang="en-US" sz="2500" dirty="0" err="1">
                <a:solidFill>
                  <a:schemeClr val="bg1"/>
                </a:solidFill>
                <a:latin typeface="Calibri" panose="020F0502020204030204" pitchFamily="34" charset="0"/>
                <a:cs typeface="Calibri" panose="020F0502020204030204" pitchFamily="34" charset="0"/>
              </a:rPr>
              <a:t>Eiropas</a:t>
            </a:r>
            <a:r>
              <a:rPr lang="en-US" sz="2500" dirty="0">
                <a:solidFill>
                  <a:schemeClr val="bg1"/>
                </a:solidFill>
                <a:latin typeface="Calibri" panose="020F0502020204030204" pitchFamily="34" charset="0"/>
                <a:cs typeface="Calibri" panose="020F0502020204030204" pitchFamily="34" charset="0"/>
              </a:rPr>
              <a:t> </a:t>
            </a:r>
            <a:r>
              <a:rPr lang="en-US" sz="2500" dirty="0" err="1">
                <a:solidFill>
                  <a:schemeClr val="bg1"/>
                </a:solidFill>
                <a:latin typeface="Calibri" panose="020F0502020204030204" pitchFamily="34" charset="0"/>
                <a:cs typeface="Calibri" panose="020F0502020204030204" pitchFamily="34" charset="0"/>
              </a:rPr>
              <a:t>pamatkompetenču</a:t>
            </a:r>
            <a:r>
              <a:rPr lang="en-US" sz="2500" dirty="0">
                <a:solidFill>
                  <a:schemeClr val="bg1"/>
                </a:solidFill>
                <a:latin typeface="Calibri" panose="020F0502020204030204" pitchFamily="34" charset="0"/>
                <a:cs typeface="Calibri" panose="020F0502020204030204" pitchFamily="34" charset="0"/>
              </a:rPr>
              <a:t> </a:t>
            </a:r>
            <a:r>
              <a:rPr lang="en-US" sz="2500" dirty="0" err="1">
                <a:solidFill>
                  <a:schemeClr val="bg1"/>
                </a:solidFill>
                <a:latin typeface="Calibri" panose="020F0502020204030204" pitchFamily="34" charset="0"/>
                <a:cs typeface="Calibri" panose="020F0502020204030204" pitchFamily="34" charset="0"/>
              </a:rPr>
              <a:t>sistēma</a:t>
            </a:r>
            <a:r>
              <a:rPr lang="en-US" sz="2500" dirty="0">
                <a:solidFill>
                  <a:schemeClr val="bg1"/>
                </a:solidFill>
                <a:latin typeface="Calibri" panose="020F0502020204030204" pitchFamily="34" charset="0"/>
                <a:cs typeface="Calibri" panose="020F0502020204030204" pitchFamily="34" charset="0"/>
              </a:rPr>
              <a:t> </a:t>
            </a:r>
            <a:r>
              <a:rPr lang="en-US" sz="2500" dirty="0" err="1">
                <a:solidFill>
                  <a:schemeClr val="bg1"/>
                </a:solidFill>
                <a:latin typeface="Calibri" panose="020F0502020204030204" pitchFamily="34" charset="0"/>
                <a:cs typeface="Calibri" panose="020F0502020204030204" pitchFamily="34" charset="0"/>
              </a:rPr>
              <a:t>mūžizglītībai</a:t>
            </a:r>
            <a:r>
              <a:rPr lang="en-US" sz="2500" dirty="0">
                <a:solidFill>
                  <a:schemeClr val="bg1"/>
                </a:solidFill>
                <a:latin typeface="Calibri" panose="020F0502020204030204" pitchFamily="34" charset="0"/>
                <a:cs typeface="Calibri" panose="020F0502020204030204" pitchFamily="34" charset="0"/>
              </a:rPr>
              <a:t> </a:t>
            </a:r>
            <a:br>
              <a:rPr lang="lv-LV" sz="2500" dirty="0">
                <a:solidFill>
                  <a:schemeClr val="bg1"/>
                </a:solidFill>
                <a:latin typeface="Calibri" panose="020F0502020204030204" pitchFamily="34" charset="0"/>
                <a:cs typeface="Calibri" panose="020F0502020204030204" pitchFamily="34" charset="0"/>
              </a:rPr>
            </a:br>
            <a:r>
              <a:rPr lang="en-US" sz="2500" dirty="0">
                <a:solidFill>
                  <a:schemeClr val="bg1"/>
                </a:solidFill>
                <a:latin typeface="Calibri" panose="020F0502020204030204" pitchFamily="34" charset="0"/>
                <a:cs typeface="Calibri" panose="020F0502020204030204" pitchFamily="34" charset="0"/>
              </a:rPr>
              <a:t>(ES </a:t>
            </a:r>
            <a:r>
              <a:rPr lang="en-US" sz="2500" dirty="0" err="1">
                <a:solidFill>
                  <a:schemeClr val="bg1"/>
                </a:solidFill>
                <a:latin typeface="Calibri" panose="020F0502020204030204" pitchFamily="34" charset="0"/>
                <a:cs typeface="Calibri" panose="020F0502020204030204" pitchFamily="34" charset="0"/>
              </a:rPr>
              <a:t>Padome</a:t>
            </a:r>
            <a:r>
              <a:rPr lang="en-US" sz="2500" dirty="0">
                <a:solidFill>
                  <a:schemeClr val="bg1"/>
                </a:solidFill>
                <a:latin typeface="Calibri" panose="020F0502020204030204" pitchFamily="34" charset="0"/>
                <a:cs typeface="Calibri" panose="020F0502020204030204" pitchFamily="34" charset="0"/>
              </a:rPr>
              <a:t>, 2018)….</a:t>
            </a:r>
          </a:p>
        </p:txBody>
      </p:sp>
    </p:spTree>
    <p:extLst>
      <p:ext uri="{BB962C8B-B14F-4D97-AF65-F5344CB8AC3E}">
        <p14:creationId xmlns:p14="http://schemas.microsoft.com/office/powerpoint/2010/main" val="161217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2200760"/>
            <a:ext cx="12192000" cy="367309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18</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865593" y="5590939"/>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882806" y="713762"/>
            <a:ext cx="10275974"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lv-LV" sz="2200" dirty="0"/>
              <a:t>Izaugsmes domāšanas veids ir būtisks sākumpunkts ikviena mācību ceļā. Saskaņā ar Sala, </a:t>
            </a:r>
            <a:r>
              <a:rPr lang="lv-LV" sz="2200" dirty="0" err="1"/>
              <a:t>Punie</a:t>
            </a:r>
            <a:r>
              <a:rPr lang="lv-LV" sz="2200" dirty="0"/>
              <a:t>, </a:t>
            </a:r>
            <a:r>
              <a:rPr lang="lv-LV" sz="2200" dirty="0" err="1"/>
              <a:t>Garkov</a:t>
            </a:r>
            <a:r>
              <a:rPr lang="lv-LV" sz="2200" dirty="0"/>
              <a:t> un </a:t>
            </a:r>
            <a:r>
              <a:rPr lang="lv-LV" sz="2200" dirty="0" err="1"/>
              <a:t>Cabrera</a:t>
            </a:r>
            <a:r>
              <a:rPr lang="lv-LV" sz="2200" dirty="0"/>
              <a:t> (2020) izaugsmes domāšanas veidu – ticību sava un citu potenciālam nepārtraukti mācīties un progresēt – var raksturot šādi:</a:t>
            </a: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2603832"/>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lv-LV" sz="2200" dirty="0">
                <a:solidFill>
                  <a:schemeClr val="bg1"/>
                </a:solidFill>
              </a:rPr>
              <a:t>Apziņa un pārliecība par savām un citu spējām mācīties, pilnveidoties un sasniegt iecerēto ar darbu un centību.</a:t>
            </a:r>
          </a:p>
          <a:p>
            <a:endParaRPr lang="en-US" sz="2200" dirty="0">
              <a:solidFill>
                <a:schemeClr val="bg1"/>
              </a:solidFill>
            </a:endParaRPr>
          </a:p>
          <a:p>
            <a:r>
              <a:rPr lang="lv-LV" sz="2200" dirty="0">
                <a:solidFill>
                  <a:schemeClr val="bg1"/>
                </a:solidFill>
              </a:rPr>
              <a:t>Izpratne par to, ka mācīšanās ir process visam mūžam, kas prasa </a:t>
            </a:r>
            <a:r>
              <a:rPr lang="lv-LV" sz="2200" dirty="0" err="1">
                <a:solidFill>
                  <a:schemeClr val="bg1"/>
                </a:solidFill>
              </a:rPr>
              <a:t>atvērtību</a:t>
            </a:r>
            <a:r>
              <a:rPr lang="lv-LV" sz="2200" dirty="0">
                <a:solidFill>
                  <a:schemeClr val="bg1"/>
                </a:solidFill>
              </a:rPr>
              <a:t>, zinātkāri un apņēmību</a:t>
            </a:r>
            <a:r>
              <a:rPr lang="en-US" sz="2200" dirty="0">
                <a:solidFill>
                  <a:schemeClr val="bg1"/>
                </a:solidFill>
              </a:rPr>
              <a:t>.</a:t>
            </a:r>
          </a:p>
          <a:p>
            <a:endParaRPr lang="en-US" sz="2200" dirty="0">
              <a:solidFill>
                <a:schemeClr val="bg1"/>
              </a:solidFill>
            </a:endParaRPr>
          </a:p>
          <a:p>
            <a:r>
              <a:rPr lang="lv-LV" sz="2200" dirty="0">
                <a:solidFill>
                  <a:schemeClr val="bg1"/>
                </a:solidFill>
              </a:rPr>
              <a:t>C</a:t>
            </a:r>
            <a:r>
              <a:rPr lang="en-US" sz="2200" dirty="0" err="1">
                <a:solidFill>
                  <a:schemeClr val="bg1"/>
                </a:solidFill>
              </a:rPr>
              <a:t>itu</a:t>
            </a:r>
            <a:r>
              <a:rPr lang="en-US" sz="2200" dirty="0">
                <a:solidFill>
                  <a:schemeClr val="bg1"/>
                </a:solidFill>
              </a:rPr>
              <a:t> </a:t>
            </a:r>
            <a:r>
              <a:rPr lang="en-US" sz="2200" dirty="0" err="1">
                <a:solidFill>
                  <a:schemeClr val="bg1"/>
                </a:solidFill>
              </a:rPr>
              <a:t>cilvēku</a:t>
            </a:r>
            <a:r>
              <a:rPr lang="en-US" sz="2200" dirty="0">
                <a:solidFill>
                  <a:schemeClr val="bg1"/>
                </a:solidFill>
              </a:rPr>
              <a:t> </a:t>
            </a:r>
            <a:r>
              <a:rPr lang="en-US" sz="2200" dirty="0" err="1">
                <a:solidFill>
                  <a:schemeClr val="bg1"/>
                </a:solidFill>
              </a:rPr>
              <a:t>atsauksm</a:t>
            </a:r>
            <a:r>
              <a:rPr lang="lv-LV" sz="2200" dirty="0" err="1">
                <a:solidFill>
                  <a:schemeClr val="bg1"/>
                </a:solidFill>
              </a:rPr>
              <a:t>ju</a:t>
            </a:r>
            <a:r>
              <a:rPr lang="en-US" sz="2200" dirty="0">
                <a:solidFill>
                  <a:schemeClr val="bg1"/>
                </a:solidFill>
              </a:rPr>
              <a:t>, </a:t>
            </a:r>
            <a:r>
              <a:rPr lang="en-US" sz="2200" dirty="0" err="1">
                <a:solidFill>
                  <a:schemeClr val="bg1"/>
                </a:solidFill>
              </a:rPr>
              <a:t>kā</a:t>
            </a:r>
            <a:r>
              <a:rPr lang="en-US" sz="2200" dirty="0">
                <a:solidFill>
                  <a:schemeClr val="bg1"/>
                </a:solidFill>
              </a:rPr>
              <a:t> </a:t>
            </a:r>
            <a:r>
              <a:rPr lang="en-US" sz="2200" dirty="0" err="1">
                <a:solidFill>
                  <a:schemeClr val="bg1"/>
                </a:solidFill>
              </a:rPr>
              <a:t>arī</a:t>
            </a:r>
            <a:r>
              <a:rPr lang="en-US" sz="2200" dirty="0">
                <a:solidFill>
                  <a:schemeClr val="bg1"/>
                </a:solidFill>
              </a:rPr>
              <a:t> </a:t>
            </a:r>
            <a:r>
              <a:rPr lang="lv-LV" sz="2200" dirty="0">
                <a:solidFill>
                  <a:schemeClr val="bg1"/>
                </a:solidFill>
              </a:rPr>
              <a:t>p</a:t>
            </a:r>
            <a:r>
              <a:rPr lang="en-US" sz="2200" dirty="0" err="1">
                <a:solidFill>
                  <a:schemeClr val="bg1"/>
                </a:solidFill>
              </a:rPr>
              <a:t>ieredz</a:t>
            </a:r>
            <a:r>
              <a:rPr lang="lv-LV" sz="2200" dirty="0">
                <a:solidFill>
                  <a:schemeClr val="bg1"/>
                </a:solidFill>
              </a:rPr>
              <a:t>es ņemšana vērā</a:t>
            </a:r>
            <a:r>
              <a:rPr lang="en-US" sz="2200" dirty="0">
                <a:solidFill>
                  <a:schemeClr val="bg1"/>
                </a:solidFill>
              </a:rPr>
              <a:t>, </a:t>
            </a:r>
            <a:r>
              <a:rPr lang="en-US" sz="2200" dirty="0" err="1">
                <a:solidFill>
                  <a:schemeClr val="bg1"/>
                </a:solidFill>
              </a:rPr>
              <a:t>lai</a:t>
            </a:r>
            <a:r>
              <a:rPr lang="en-US" sz="2200" dirty="0">
                <a:solidFill>
                  <a:schemeClr val="bg1"/>
                </a:solidFill>
              </a:rPr>
              <a:t> </a:t>
            </a:r>
            <a:r>
              <a:rPr lang="en-US" sz="2200" dirty="0" err="1">
                <a:solidFill>
                  <a:schemeClr val="bg1"/>
                </a:solidFill>
              </a:rPr>
              <a:t>turpinātu</a:t>
            </a:r>
            <a:r>
              <a:rPr lang="en-US" sz="2200" dirty="0">
                <a:solidFill>
                  <a:schemeClr val="bg1"/>
                </a:solidFill>
              </a:rPr>
              <a:t> </a:t>
            </a:r>
            <a:r>
              <a:rPr lang="en-US" sz="2200" dirty="0" err="1">
                <a:solidFill>
                  <a:schemeClr val="bg1"/>
                </a:solidFill>
              </a:rPr>
              <a:t>attīstīt</a:t>
            </a:r>
            <a:r>
              <a:rPr lang="en-US" sz="2200" dirty="0">
                <a:solidFill>
                  <a:schemeClr val="bg1"/>
                </a:solidFill>
              </a:rPr>
              <a:t> </a:t>
            </a:r>
            <a:r>
              <a:rPr lang="en-US" sz="2200" dirty="0" err="1">
                <a:solidFill>
                  <a:schemeClr val="bg1"/>
                </a:solidFill>
              </a:rPr>
              <a:t>savu</a:t>
            </a:r>
            <a:r>
              <a:rPr lang="en-US" sz="2200" dirty="0">
                <a:solidFill>
                  <a:schemeClr val="bg1"/>
                </a:solidFill>
              </a:rPr>
              <a:t> </a:t>
            </a:r>
            <a:r>
              <a:rPr lang="en-US" sz="2200" dirty="0" err="1">
                <a:solidFill>
                  <a:schemeClr val="bg1"/>
                </a:solidFill>
              </a:rPr>
              <a:t>potenciālu</a:t>
            </a:r>
            <a:r>
              <a:rPr lang="en-US" sz="2200" dirty="0">
                <a:solidFill>
                  <a:schemeClr val="bg1"/>
                </a:solidFill>
              </a:rPr>
              <a:t>.</a:t>
            </a:r>
          </a:p>
          <a:p>
            <a:endParaRPr lang="en-US" sz="2200" dirty="0">
              <a:solidFill>
                <a:schemeClr val="bg1"/>
              </a:solidFill>
            </a:endParaRP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2603832"/>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360234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464182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3423075"/>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450572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7777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78889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8000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068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70AF831C-38DF-4AB2-C10B-3C1039BA3D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16" r="21316"/>
          <a:stretch/>
        </p:blipFill>
        <p:spPr>
          <a:xfrm>
            <a:off x="6274200" y="0"/>
            <a:ext cx="5917800" cy="6877001"/>
          </a:xfrm>
          <a:prstGeom prst="rect">
            <a:avLst/>
          </a:prstGeom>
          <a:solidFill>
            <a:schemeClr val="bg1">
              <a:lumMod val="95000"/>
            </a:schemeClr>
          </a:solidFill>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19</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552400" y="5369695"/>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3" y="821410"/>
            <a:ext cx="5354628"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400" dirty="0"/>
              <a:t>Cilvēka vēlme aktīvi piedalīties mūžizglītībā un spēja pielāgoties ir būtisks aspekts panākumu gūšanai karjerā. Nepārtraukta mūžizglītība ir viens no veidiem, kā saglabāt piemērotību darba tirgus kontekstā ar mainīgām un arvien pieaugošām darba devēju prasībām (</a:t>
            </a:r>
            <a:r>
              <a:rPr lang="lv-LV" sz="2400" dirty="0" err="1"/>
              <a:t>Tomlinson</a:t>
            </a:r>
            <a:r>
              <a:rPr lang="lv-LV" sz="2400" dirty="0"/>
              <a:t>, 2012).</a:t>
            </a:r>
          </a:p>
          <a:p>
            <a:pPr algn="just">
              <a:lnSpc>
                <a:spcPts val="2440"/>
              </a:lnSpc>
            </a:pPr>
            <a:endParaRPr lang="en-US" sz="2400" dirty="0"/>
          </a:p>
          <a:p>
            <a:pPr algn="just">
              <a:lnSpc>
                <a:spcPts val="2440"/>
              </a:lnSpc>
            </a:pPr>
            <a:r>
              <a:rPr lang="lv-LV" sz="2400" dirty="0"/>
              <a:t>Attīstības psiholoģija parāda, ka kompetenču attīstība nebeidzas pusaudža gados, bet turpinās arī pieaugušā vecumā. Jo īpaši, spēja domāt un reflektēt pieaug līdz ar briedumu (OECD, 2005). Tas kliedē mītus par pieaugušo ierobežotajām spējām mācīties.</a:t>
            </a:r>
            <a:endParaRPr lang="en-US" sz="2400" dirty="0"/>
          </a:p>
        </p:txBody>
      </p:sp>
    </p:spTree>
    <p:extLst>
      <p:ext uri="{BB962C8B-B14F-4D97-AF65-F5344CB8AC3E}">
        <p14:creationId xmlns:p14="http://schemas.microsoft.com/office/powerpoint/2010/main" val="65645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D3055C-9781-FA99-9926-B1CEEA97ED35}"/>
              </a:ext>
            </a:extLst>
          </p:cNvPr>
          <p:cNvSpPr>
            <a:spLocks noGrp="1"/>
          </p:cNvSpPr>
          <p:nvPr>
            <p:ph type="body" sz="quarter" idx="11"/>
          </p:nvPr>
        </p:nvSpPr>
        <p:spPr/>
        <p:txBody>
          <a:bodyPr/>
          <a:lstStyle/>
          <a:p>
            <a:pPr algn="l"/>
            <a:r>
              <a:rPr lang="en-US" dirty="0"/>
              <a:t>01</a:t>
            </a:r>
          </a:p>
        </p:txBody>
      </p:sp>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p:txBody>
          <a:bodyPr/>
          <a:lstStyle/>
          <a:p>
            <a:r>
              <a:rPr lang="en-US" dirty="0"/>
              <a:t>21. </a:t>
            </a:r>
            <a:r>
              <a:rPr lang="en-US" dirty="0" err="1"/>
              <a:t>gadsimta</a:t>
            </a:r>
            <a:r>
              <a:rPr lang="en-US" dirty="0"/>
              <a:t> </a:t>
            </a:r>
            <a:r>
              <a:rPr lang="en-US" dirty="0" err="1"/>
              <a:t>prasmju</a:t>
            </a:r>
            <a:r>
              <a:rPr lang="en-US" dirty="0"/>
              <a:t> meta-</a:t>
            </a:r>
            <a:r>
              <a:rPr lang="en-US" dirty="0" err="1"/>
              <a:t>ietvars</a:t>
            </a:r>
            <a:endParaRPr lang="en-US" dirty="0"/>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02</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lv-LV" dirty="0" err="1"/>
              <a:t>Pašvadība</a:t>
            </a:r>
            <a:r>
              <a:rPr lang="lv-LV" dirty="0"/>
              <a:t>, mērķtiecība, neatlaidība</a:t>
            </a:r>
            <a:endParaRPr lang="en-US" dirty="0"/>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03</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sz="2000" dirty="0" err="1"/>
              <a:t>Kritiskā</a:t>
            </a:r>
            <a:r>
              <a:rPr lang="en-US" sz="2000" dirty="0"/>
              <a:t> </a:t>
            </a:r>
            <a:r>
              <a:rPr lang="en-US" sz="2000" dirty="0" err="1"/>
              <a:t>domāšana</a:t>
            </a:r>
            <a:r>
              <a:rPr lang="en-US" sz="2000" dirty="0"/>
              <a:t>, </a:t>
            </a:r>
            <a:r>
              <a:rPr lang="en-US" sz="2000" dirty="0" err="1"/>
              <a:t>problēmu</a:t>
            </a:r>
            <a:r>
              <a:rPr lang="en-US" sz="2000" dirty="0"/>
              <a:t> </a:t>
            </a:r>
            <a:r>
              <a:rPr lang="en-US" sz="2000" dirty="0" err="1"/>
              <a:t>risināšana</a:t>
            </a:r>
            <a:r>
              <a:rPr lang="en-US" sz="2000" dirty="0"/>
              <a:t> un </a:t>
            </a:r>
            <a:r>
              <a:rPr lang="en-US" sz="2000" dirty="0" err="1"/>
              <a:t>sistēmiskā</a:t>
            </a:r>
            <a:r>
              <a:rPr lang="en-US" sz="2000" dirty="0"/>
              <a:t> </a:t>
            </a:r>
            <a:r>
              <a:rPr lang="en-US" sz="2000" dirty="0" err="1"/>
              <a:t>domāšana</a:t>
            </a:r>
            <a:endParaRPr lang="en-US" sz="2000" dirty="0"/>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dirty="0"/>
              <a:t>04</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p:txBody>
          <a:bodyPr/>
          <a:lstStyle/>
          <a:p>
            <a:r>
              <a:rPr lang="en-US" dirty="0" err="1"/>
              <a:t>Komunikācija</a:t>
            </a:r>
            <a:r>
              <a:rPr lang="en-US" dirty="0"/>
              <a:t>, </a:t>
            </a:r>
            <a:r>
              <a:rPr lang="en-US" dirty="0" err="1"/>
              <a:t>sadarbība</a:t>
            </a:r>
            <a:r>
              <a:rPr lang="en-US" dirty="0"/>
              <a:t> un </a:t>
            </a:r>
            <a:r>
              <a:rPr lang="en-US" dirty="0" err="1"/>
              <a:t>komandas</a:t>
            </a:r>
            <a:r>
              <a:rPr lang="en-US" dirty="0"/>
              <a:t> </a:t>
            </a:r>
            <a:r>
              <a:rPr lang="en-US" dirty="0" err="1"/>
              <a:t>darbs</a:t>
            </a:r>
            <a:endParaRPr lang="en-US" dirty="0"/>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dirty="0"/>
              <a:t>05</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US" dirty="0" err="1"/>
              <a:t>Izaugsmes</a:t>
            </a:r>
            <a:r>
              <a:rPr lang="en-US" dirty="0"/>
              <a:t> </a:t>
            </a:r>
            <a:r>
              <a:rPr lang="en-US" dirty="0" err="1"/>
              <a:t>domāšana</a:t>
            </a:r>
            <a:r>
              <a:rPr lang="en-US" dirty="0"/>
              <a:t> un </a:t>
            </a:r>
            <a:r>
              <a:rPr lang="en-US" dirty="0" err="1"/>
              <a:t>mācīšanās</a:t>
            </a:r>
            <a:endParaRPr lang="en-US" dirty="0"/>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dirty="0"/>
              <a:t>06</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p:txBody>
          <a:bodyPr/>
          <a:lstStyle/>
          <a:p>
            <a:r>
              <a:rPr lang="en-US" dirty="0" err="1"/>
              <a:t>Atbildība</a:t>
            </a:r>
            <a:r>
              <a:rPr lang="en-US" dirty="0"/>
              <a:t> un </a:t>
            </a:r>
            <a:r>
              <a:rPr lang="en-US" dirty="0" err="1"/>
              <a:t>godīgums</a:t>
            </a:r>
            <a:endParaRPr lang="en-US" dirty="0"/>
          </a:p>
        </p:txBody>
      </p:sp>
      <p:sp>
        <p:nvSpPr>
          <p:cNvPr id="17" name="Text Placeholder 16">
            <a:extLst>
              <a:ext uri="{FF2B5EF4-FFF2-40B4-BE49-F238E27FC236}">
                <a16:creationId xmlns:a16="http://schemas.microsoft.com/office/drawing/2014/main" id="{CB87D9BE-C486-CCB4-4298-D2A6AC139445}"/>
              </a:ext>
            </a:extLst>
          </p:cNvPr>
          <p:cNvSpPr>
            <a:spLocks noGrp="1"/>
          </p:cNvSpPr>
          <p:nvPr>
            <p:ph type="body" sz="quarter" idx="53"/>
          </p:nvPr>
        </p:nvSpPr>
        <p:spPr/>
        <p:txBody>
          <a:bodyPr/>
          <a:lstStyle/>
          <a:p>
            <a:pPr algn="l"/>
            <a:r>
              <a:rPr lang="en-US" dirty="0"/>
              <a:t>07</a:t>
            </a:r>
          </a:p>
        </p:txBody>
      </p:sp>
      <p:sp>
        <p:nvSpPr>
          <p:cNvPr id="18" name="Text Placeholder 17">
            <a:extLst>
              <a:ext uri="{FF2B5EF4-FFF2-40B4-BE49-F238E27FC236}">
                <a16:creationId xmlns:a16="http://schemas.microsoft.com/office/drawing/2014/main" id="{31A884CA-68C3-1906-6747-E28913554F20}"/>
              </a:ext>
            </a:extLst>
          </p:cNvPr>
          <p:cNvSpPr>
            <a:spLocks noGrp="1"/>
          </p:cNvSpPr>
          <p:nvPr>
            <p:ph type="body" sz="quarter" idx="54"/>
          </p:nvPr>
        </p:nvSpPr>
        <p:spPr/>
        <p:txBody>
          <a:bodyPr/>
          <a:lstStyle/>
          <a:p>
            <a:r>
              <a:rPr lang="en-US" dirty="0" err="1"/>
              <a:t>Pielāgošanās</a:t>
            </a:r>
            <a:r>
              <a:rPr lang="en-US" dirty="0"/>
              <a:t> </a:t>
            </a:r>
            <a:r>
              <a:rPr lang="en-US" dirty="0" err="1"/>
              <a:t>spēja</a:t>
            </a:r>
            <a:r>
              <a:rPr lang="en-US" dirty="0"/>
              <a:t>, </a:t>
            </a:r>
            <a:r>
              <a:rPr lang="lv-LV" dirty="0"/>
              <a:t>stresa </a:t>
            </a:r>
            <a:r>
              <a:rPr lang="en-US" dirty="0" err="1"/>
              <a:t>noturība</a:t>
            </a:r>
            <a:endParaRPr lang="en-US" dirty="0"/>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lv-LV" dirty="0"/>
              <a:t>SATURA RĀDĪTĀJS</a:t>
            </a:r>
            <a:endParaRPr lang="en-US" dirty="0"/>
          </a:p>
        </p:txBody>
      </p:sp>
      <p:sp>
        <p:nvSpPr>
          <p:cNvPr id="30" name="Text Placeholder 29">
            <a:extLst>
              <a:ext uri="{FF2B5EF4-FFF2-40B4-BE49-F238E27FC236}">
                <a16:creationId xmlns:a16="http://schemas.microsoft.com/office/drawing/2014/main" id="{AADEFCF9-1187-3089-D193-7F0C4A0F972F}"/>
              </a:ext>
            </a:extLst>
          </p:cNvPr>
          <p:cNvSpPr>
            <a:spLocks noGrp="1"/>
          </p:cNvSpPr>
          <p:nvPr>
            <p:ph type="body" sz="quarter" idx="62"/>
          </p:nvPr>
        </p:nvSpPr>
        <p:spPr/>
        <p:txBody>
          <a:bodyPr/>
          <a:lstStyle/>
          <a:p>
            <a:r>
              <a:rPr lang="en-US" dirty="0"/>
              <a:t>08</a:t>
            </a:r>
          </a:p>
        </p:txBody>
      </p:sp>
      <p:sp>
        <p:nvSpPr>
          <p:cNvPr id="31" name="Text Placeholder 30">
            <a:extLst>
              <a:ext uri="{FF2B5EF4-FFF2-40B4-BE49-F238E27FC236}">
                <a16:creationId xmlns:a16="http://schemas.microsoft.com/office/drawing/2014/main" id="{3BA71FCC-49CF-A9C4-3C79-B639DAC57B66}"/>
              </a:ext>
            </a:extLst>
          </p:cNvPr>
          <p:cNvSpPr>
            <a:spLocks noGrp="1"/>
          </p:cNvSpPr>
          <p:nvPr>
            <p:ph type="body" sz="quarter" idx="63"/>
          </p:nvPr>
        </p:nvSpPr>
        <p:spPr/>
        <p:txBody>
          <a:bodyPr/>
          <a:lstStyle/>
          <a:p>
            <a:r>
              <a:rPr lang="en-US" dirty="0" err="1"/>
              <a:t>Radošums</a:t>
            </a:r>
            <a:r>
              <a:rPr lang="en-US" dirty="0"/>
              <a:t>, </a:t>
            </a:r>
            <a:r>
              <a:rPr lang="en-US" dirty="0" err="1"/>
              <a:t>zinātkāre</a:t>
            </a:r>
            <a:r>
              <a:rPr lang="en-US" dirty="0"/>
              <a:t>, </a:t>
            </a:r>
            <a:r>
              <a:rPr lang="en-US" dirty="0" err="1"/>
              <a:t>atvērta</a:t>
            </a:r>
            <a:r>
              <a:rPr lang="en-US" dirty="0"/>
              <a:t> </a:t>
            </a:r>
            <a:r>
              <a:rPr lang="en-US" dirty="0" err="1"/>
              <a:t>domāšana</a:t>
            </a:r>
            <a:r>
              <a:rPr lang="en-US" dirty="0"/>
              <a:t>, </a:t>
            </a:r>
            <a:r>
              <a:rPr lang="en-US" dirty="0" err="1"/>
              <a:t>iespēju</a:t>
            </a:r>
            <a:r>
              <a:rPr lang="en-US" dirty="0"/>
              <a:t> </a:t>
            </a:r>
            <a:r>
              <a:rPr lang="en-US" dirty="0" err="1"/>
              <a:t>pamanīšana</a:t>
            </a:r>
            <a:endParaRPr lang="en-US" dirty="0"/>
          </a:p>
        </p:txBody>
      </p:sp>
      <p:sp>
        <p:nvSpPr>
          <p:cNvPr id="32" name="Text Placeholder 31">
            <a:extLst>
              <a:ext uri="{FF2B5EF4-FFF2-40B4-BE49-F238E27FC236}">
                <a16:creationId xmlns:a16="http://schemas.microsoft.com/office/drawing/2014/main" id="{6F1E7ACD-1DE3-0916-207D-4405C10DC81F}"/>
              </a:ext>
            </a:extLst>
          </p:cNvPr>
          <p:cNvSpPr>
            <a:spLocks noGrp="1"/>
          </p:cNvSpPr>
          <p:nvPr>
            <p:ph type="body" sz="quarter" idx="64"/>
          </p:nvPr>
        </p:nvSpPr>
        <p:spPr/>
        <p:txBody>
          <a:bodyPr/>
          <a:lstStyle/>
          <a:p>
            <a:r>
              <a:rPr lang="en-US" dirty="0"/>
              <a:t>09</a:t>
            </a:r>
          </a:p>
        </p:txBody>
      </p:sp>
      <p:sp>
        <p:nvSpPr>
          <p:cNvPr id="33" name="Text Placeholder 32">
            <a:extLst>
              <a:ext uri="{FF2B5EF4-FFF2-40B4-BE49-F238E27FC236}">
                <a16:creationId xmlns:a16="http://schemas.microsoft.com/office/drawing/2014/main" id="{2F9D2025-E02B-F182-EAC7-5A5EDA0E6F43}"/>
              </a:ext>
            </a:extLst>
          </p:cNvPr>
          <p:cNvSpPr>
            <a:spLocks noGrp="1"/>
          </p:cNvSpPr>
          <p:nvPr>
            <p:ph type="body" sz="quarter" idx="65"/>
          </p:nvPr>
        </p:nvSpPr>
        <p:spPr/>
        <p:txBody>
          <a:bodyPr/>
          <a:lstStyle/>
          <a:p>
            <a:r>
              <a:rPr lang="en-US" dirty="0"/>
              <a:t>Informācijas un </a:t>
            </a:r>
            <a:r>
              <a:rPr lang="en-US" dirty="0" err="1"/>
              <a:t>datu</a:t>
            </a:r>
            <a:r>
              <a:rPr lang="en-US" dirty="0"/>
              <a:t> </a:t>
            </a:r>
            <a:r>
              <a:rPr lang="en-US" dirty="0" err="1"/>
              <a:t>pratība</a:t>
            </a:r>
            <a:r>
              <a:rPr lang="en-US" dirty="0"/>
              <a:t>, </a:t>
            </a:r>
            <a:r>
              <a:rPr lang="en-US" dirty="0" err="1"/>
              <a:t>informācijas</a:t>
            </a:r>
            <a:r>
              <a:rPr lang="en-US" dirty="0"/>
              <a:t> </a:t>
            </a:r>
            <a:r>
              <a:rPr lang="en-US" dirty="0" err="1"/>
              <a:t>interpretācija</a:t>
            </a:r>
            <a:endParaRPr lang="en-US" dirty="0"/>
          </a:p>
        </p:txBody>
      </p:sp>
      <p:sp>
        <p:nvSpPr>
          <p:cNvPr id="34" name="Text Placeholder 33">
            <a:extLst>
              <a:ext uri="{FF2B5EF4-FFF2-40B4-BE49-F238E27FC236}">
                <a16:creationId xmlns:a16="http://schemas.microsoft.com/office/drawing/2014/main" id="{2717E457-2404-22E3-B1CB-2C6D1FA16E47}"/>
              </a:ext>
            </a:extLst>
          </p:cNvPr>
          <p:cNvSpPr>
            <a:spLocks noGrp="1"/>
          </p:cNvSpPr>
          <p:nvPr>
            <p:ph type="body" sz="quarter" idx="66"/>
          </p:nvPr>
        </p:nvSpPr>
        <p:spPr/>
        <p:txBody>
          <a:bodyPr/>
          <a:lstStyle/>
          <a:p>
            <a:r>
              <a:rPr lang="en-US" dirty="0"/>
              <a:t>10</a:t>
            </a:r>
          </a:p>
        </p:txBody>
      </p:sp>
      <p:sp>
        <p:nvSpPr>
          <p:cNvPr id="35" name="Text Placeholder 34">
            <a:extLst>
              <a:ext uri="{FF2B5EF4-FFF2-40B4-BE49-F238E27FC236}">
                <a16:creationId xmlns:a16="http://schemas.microsoft.com/office/drawing/2014/main" id="{D3F7A9ED-9566-267D-9947-D0D49BF41592}"/>
              </a:ext>
            </a:extLst>
          </p:cNvPr>
          <p:cNvSpPr>
            <a:spLocks noGrp="1"/>
          </p:cNvSpPr>
          <p:nvPr>
            <p:ph type="body" sz="quarter" idx="67"/>
          </p:nvPr>
        </p:nvSpPr>
        <p:spPr/>
        <p:txBody>
          <a:bodyPr/>
          <a:lstStyle/>
          <a:p>
            <a:r>
              <a:rPr lang="en-US" dirty="0" err="1"/>
              <a:t>Labklājība</a:t>
            </a:r>
            <a:r>
              <a:rPr lang="en-US" dirty="0"/>
              <a:t>, </a:t>
            </a:r>
            <a:r>
              <a:rPr lang="en-US" dirty="0" err="1"/>
              <a:t>pozitīva</a:t>
            </a:r>
            <a:r>
              <a:rPr lang="en-US" dirty="0"/>
              <a:t> </a:t>
            </a:r>
            <a:r>
              <a:rPr lang="en-US" dirty="0" err="1"/>
              <a:t>attieksme</a:t>
            </a:r>
            <a:r>
              <a:rPr lang="en-US" dirty="0"/>
              <a:t> un </a:t>
            </a:r>
            <a:r>
              <a:rPr lang="en-US" dirty="0" err="1"/>
              <a:t>apzinātība</a:t>
            </a:r>
            <a:endParaRPr lang="en-US" dirty="0"/>
          </a:p>
        </p:txBody>
      </p:sp>
      <p:sp>
        <p:nvSpPr>
          <p:cNvPr id="36" name="Text Placeholder 35">
            <a:extLst>
              <a:ext uri="{FF2B5EF4-FFF2-40B4-BE49-F238E27FC236}">
                <a16:creationId xmlns:a16="http://schemas.microsoft.com/office/drawing/2014/main" id="{EDAE9258-F1E2-B789-A4FA-BA7E6062EF42}"/>
              </a:ext>
            </a:extLst>
          </p:cNvPr>
          <p:cNvSpPr>
            <a:spLocks noGrp="1"/>
          </p:cNvSpPr>
          <p:nvPr>
            <p:ph type="body" sz="quarter" idx="68"/>
          </p:nvPr>
        </p:nvSpPr>
        <p:spPr/>
        <p:txBody>
          <a:bodyPr/>
          <a:lstStyle/>
          <a:p>
            <a:r>
              <a:rPr lang="en-US" dirty="0"/>
              <a:t>11</a:t>
            </a:r>
          </a:p>
        </p:txBody>
      </p:sp>
      <p:sp>
        <p:nvSpPr>
          <p:cNvPr id="37" name="Text Placeholder 36">
            <a:extLst>
              <a:ext uri="{FF2B5EF4-FFF2-40B4-BE49-F238E27FC236}">
                <a16:creationId xmlns:a16="http://schemas.microsoft.com/office/drawing/2014/main" id="{9DF4CD54-E433-1976-E716-17623825697B}"/>
              </a:ext>
            </a:extLst>
          </p:cNvPr>
          <p:cNvSpPr>
            <a:spLocks noGrp="1"/>
          </p:cNvSpPr>
          <p:nvPr>
            <p:ph type="body" sz="quarter" idx="69"/>
          </p:nvPr>
        </p:nvSpPr>
        <p:spPr/>
        <p:txBody>
          <a:bodyPr/>
          <a:lstStyle/>
          <a:p>
            <a:r>
              <a:rPr lang="lv-LV" dirty="0"/>
              <a:t>Emocionālā inteliģence un empātija</a:t>
            </a:r>
            <a:endParaRPr lang="en-US" dirty="0"/>
          </a:p>
        </p:txBody>
      </p:sp>
      <p:sp>
        <p:nvSpPr>
          <p:cNvPr id="38" name="Text Placeholder 37">
            <a:extLst>
              <a:ext uri="{FF2B5EF4-FFF2-40B4-BE49-F238E27FC236}">
                <a16:creationId xmlns:a16="http://schemas.microsoft.com/office/drawing/2014/main" id="{BB71887C-1236-CDE7-D59B-9A040726BF50}"/>
              </a:ext>
            </a:extLst>
          </p:cNvPr>
          <p:cNvSpPr>
            <a:spLocks noGrp="1"/>
          </p:cNvSpPr>
          <p:nvPr>
            <p:ph type="body" sz="quarter" idx="70"/>
          </p:nvPr>
        </p:nvSpPr>
        <p:spPr/>
        <p:txBody>
          <a:bodyPr/>
          <a:lstStyle/>
          <a:p>
            <a:r>
              <a:rPr lang="en-US" dirty="0"/>
              <a:t>12</a:t>
            </a:r>
          </a:p>
        </p:txBody>
      </p:sp>
      <p:sp>
        <p:nvSpPr>
          <p:cNvPr id="39" name="Text Placeholder 38">
            <a:extLst>
              <a:ext uri="{FF2B5EF4-FFF2-40B4-BE49-F238E27FC236}">
                <a16:creationId xmlns:a16="http://schemas.microsoft.com/office/drawing/2014/main" id="{3B7DDD5B-6276-8DEC-DBCE-64AED976E3F2}"/>
              </a:ext>
            </a:extLst>
          </p:cNvPr>
          <p:cNvSpPr>
            <a:spLocks noGrp="1"/>
          </p:cNvSpPr>
          <p:nvPr>
            <p:ph type="body" sz="quarter" idx="71"/>
          </p:nvPr>
        </p:nvSpPr>
        <p:spPr/>
        <p:txBody>
          <a:bodyPr/>
          <a:lstStyle/>
          <a:p>
            <a:r>
              <a:rPr lang="en-US" sz="2000" dirty="0" err="1"/>
              <a:t>Kritiskā</a:t>
            </a:r>
            <a:r>
              <a:rPr lang="en-US" sz="2000" dirty="0"/>
              <a:t> </a:t>
            </a:r>
            <a:r>
              <a:rPr lang="en-US" sz="2000" dirty="0" err="1"/>
              <a:t>domāšana</a:t>
            </a:r>
            <a:r>
              <a:rPr lang="en-US" sz="2000" dirty="0"/>
              <a:t>, </a:t>
            </a:r>
            <a:r>
              <a:rPr lang="en-US" sz="2000" dirty="0" err="1"/>
              <a:t>problēmu</a:t>
            </a:r>
            <a:r>
              <a:rPr lang="en-US" sz="2000" dirty="0"/>
              <a:t> </a:t>
            </a:r>
            <a:r>
              <a:rPr lang="en-US" sz="2000" dirty="0" err="1"/>
              <a:t>risināšana</a:t>
            </a:r>
            <a:r>
              <a:rPr lang="en-US" sz="2000" dirty="0"/>
              <a:t> un </a:t>
            </a:r>
            <a:r>
              <a:rPr lang="en-US" sz="2000" dirty="0" err="1"/>
              <a:t>sistēmiskā</a:t>
            </a:r>
            <a:r>
              <a:rPr lang="en-US" sz="2000" dirty="0"/>
              <a:t> </a:t>
            </a:r>
            <a:r>
              <a:rPr lang="en-US" sz="2000" dirty="0" err="1"/>
              <a:t>domāšana</a:t>
            </a:r>
            <a:endParaRPr lang="en-US" sz="2000" dirty="0"/>
          </a:p>
        </p:txBody>
      </p:sp>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lv-LV" sz="2200" b="1" dirty="0"/>
              <a:t>Saistītās prasmes</a:t>
            </a:r>
            <a:r>
              <a:rPr lang="en-US" sz="2200" b="1" dirty="0"/>
              <a:t>:</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err="1"/>
              <a:t>Integrit</a:t>
            </a:r>
            <a:r>
              <a:rPr lang="lv-LV" sz="2200" dirty="0"/>
              <a:t>āte</a:t>
            </a:r>
            <a:r>
              <a:rPr lang="en-US" sz="2200" dirty="0"/>
              <a:t>	</a:t>
            </a:r>
          </a:p>
          <a:p>
            <a:pPr marL="342900" lvl="0" indent="-342900">
              <a:lnSpc>
                <a:spcPts val="2440"/>
              </a:lnSpc>
              <a:buClr>
                <a:srgbClr val="186BA8"/>
              </a:buClr>
              <a:buFont typeface="Arial" panose="020B0604020202020204" pitchFamily="34" charset="0"/>
              <a:buChar char="•"/>
            </a:pPr>
            <a:r>
              <a:rPr lang="lv-LV" sz="2200" dirty="0"/>
              <a:t>Taisnīgums</a:t>
            </a:r>
            <a:endParaRPr lang="en-US" sz="2200" dirty="0"/>
          </a:p>
          <a:p>
            <a:pPr marL="342900" lvl="0" indent="-342900">
              <a:lnSpc>
                <a:spcPts val="2440"/>
              </a:lnSpc>
              <a:buClr>
                <a:srgbClr val="186BA8"/>
              </a:buClr>
              <a:buFont typeface="Arial" panose="020B0604020202020204" pitchFamily="34" charset="0"/>
              <a:buChar char="•"/>
            </a:pPr>
            <a:r>
              <a:rPr lang="lv-LV" sz="2200" dirty="0"/>
              <a:t>Produktivitāte</a:t>
            </a:r>
            <a:r>
              <a:rPr lang="en-US" sz="2200" dirty="0"/>
              <a:t>/ </a:t>
            </a:r>
            <a:r>
              <a:rPr lang="en-US" sz="2200" dirty="0" err="1"/>
              <a:t>atbildība</a:t>
            </a:r>
            <a:endParaRPr lang="en-US" sz="2200" dirty="0"/>
          </a:p>
          <a:p>
            <a:pPr marL="342900" lvl="0" indent="-342900">
              <a:lnSpc>
                <a:spcPts val="2440"/>
              </a:lnSpc>
              <a:buClr>
                <a:srgbClr val="186BA8"/>
              </a:buClr>
              <a:buFont typeface="Arial" panose="020B0604020202020204" pitchFamily="34" charset="0"/>
              <a:buChar char="•"/>
            </a:pPr>
            <a:r>
              <a:rPr lang="en-US" sz="2200" dirty="0" err="1"/>
              <a:t>Godīguma</a:t>
            </a:r>
            <a:r>
              <a:rPr lang="en-US" sz="2200" dirty="0"/>
              <a:t> </a:t>
            </a:r>
            <a:r>
              <a:rPr lang="en-US" sz="2200" dirty="0" err="1"/>
              <a:t>atbalstīšana</a:t>
            </a:r>
            <a:endParaRPr lang="lv-LV" sz="2200" dirty="0"/>
          </a:p>
          <a:p>
            <a:pPr marL="342900" lvl="0" indent="-342900">
              <a:lnSpc>
                <a:spcPts val="2440"/>
              </a:lnSpc>
              <a:buClr>
                <a:srgbClr val="186BA8"/>
              </a:buClr>
              <a:buFont typeface="Arial" panose="020B0604020202020204" pitchFamily="34" charset="0"/>
              <a:buChar char="•"/>
            </a:pPr>
            <a:r>
              <a:rPr lang="lv-LV" sz="2200" dirty="0"/>
              <a:t>Darba ētika</a:t>
            </a:r>
            <a:r>
              <a:rPr lang="en-US" sz="2200" dirty="0"/>
              <a:t>, </a:t>
            </a:r>
            <a:r>
              <a:rPr lang="en-US" sz="2200" dirty="0" err="1"/>
              <a:t>apzinīgums</a:t>
            </a: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54991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lv-LV" dirty="0">
                <a:solidFill>
                  <a:schemeClr val="bg1"/>
                </a:solidFill>
              </a:rPr>
              <a:t>Atbildība un godīgums</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06</a:t>
            </a:r>
          </a:p>
        </p:txBody>
      </p:sp>
      <p:grpSp>
        <p:nvGrpSpPr>
          <p:cNvPr id="13" name="Graphic 3">
            <a:extLst>
              <a:ext uri="{FF2B5EF4-FFF2-40B4-BE49-F238E27FC236}">
                <a16:creationId xmlns:a16="http://schemas.microsoft.com/office/drawing/2014/main" id="{749E4586-13FE-7CA5-5821-E937A4889721}"/>
              </a:ext>
            </a:extLst>
          </p:cNvPr>
          <p:cNvGrpSpPr/>
          <p:nvPr/>
        </p:nvGrpSpPr>
        <p:grpSpPr>
          <a:xfrm>
            <a:off x="8973519" y="3491656"/>
            <a:ext cx="2203894" cy="2208298"/>
            <a:chOff x="2694219" y="430095"/>
            <a:chExt cx="1090872" cy="1093052"/>
          </a:xfrm>
          <a:solidFill>
            <a:srgbClr val="1C1442"/>
          </a:solidFill>
        </p:grpSpPr>
        <p:sp>
          <p:nvSpPr>
            <p:cNvPr id="14" name="Freeform 13">
              <a:extLst>
                <a:ext uri="{FF2B5EF4-FFF2-40B4-BE49-F238E27FC236}">
                  <a16:creationId xmlns:a16="http://schemas.microsoft.com/office/drawing/2014/main" id="{8CCB595C-0E5A-C03D-256B-9539BB6FEC85}"/>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60A9DD"/>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5D7CE0C4-EA1B-F8B9-3102-111AB0F02CC0}"/>
                </a:ext>
              </a:extLst>
            </p:cNvPr>
            <p:cNvGrpSpPr/>
            <p:nvPr/>
          </p:nvGrpSpPr>
          <p:grpSpPr>
            <a:xfrm>
              <a:off x="2694219" y="430095"/>
              <a:ext cx="1090872" cy="1093052"/>
              <a:chOff x="2694219" y="430095"/>
              <a:chExt cx="1090872" cy="1093052"/>
            </a:xfrm>
            <a:grpFill/>
          </p:grpSpPr>
          <p:sp>
            <p:nvSpPr>
              <p:cNvPr id="16" name="Freeform 15">
                <a:extLst>
                  <a:ext uri="{FF2B5EF4-FFF2-40B4-BE49-F238E27FC236}">
                    <a16:creationId xmlns:a16="http://schemas.microsoft.com/office/drawing/2014/main" id="{6FD67CBD-1195-1E00-9781-60FF4D4CB087}"/>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1154C8-D062-0415-5FA8-5A4438E185D6}"/>
                  </a:ext>
                </a:extLst>
              </p:cNvPr>
              <p:cNvGrpSpPr/>
              <p:nvPr/>
            </p:nvGrpSpPr>
            <p:grpSpPr>
              <a:xfrm>
                <a:off x="2694219" y="553519"/>
                <a:ext cx="1090872" cy="969628"/>
                <a:chOff x="2694219" y="553519"/>
                <a:chExt cx="1090872" cy="969628"/>
              </a:xfrm>
              <a:grpFill/>
            </p:grpSpPr>
            <p:sp>
              <p:nvSpPr>
                <p:cNvPr id="18" name="Freeform 17">
                  <a:extLst>
                    <a:ext uri="{FF2B5EF4-FFF2-40B4-BE49-F238E27FC236}">
                      <a16:creationId xmlns:a16="http://schemas.microsoft.com/office/drawing/2014/main" id="{AE35AED3-626E-8C39-4A1A-2A3F11924F46}"/>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F77751A-8614-0C83-3150-4E909D3FDD14}"/>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00078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92C446B6-53DF-BBD0-A416-1D4F09D726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231" t="13852" r="34756" b="34522"/>
          <a:stretch/>
        </p:blipFill>
        <p:spPr>
          <a:xfrm flipH="1">
            <a:off x="1" y="0"/>
            <a:ext cx="11360859" cy="6858000"/>
          </a:xfrm>
          <a:prstGeom prst="rect">
            <a:avLst/>
          </a:prstGeom>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5455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0616293" y="5042911"/>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Atbildība – nozīmē būt uzticamam un atbildīgam par savām darbībām un lēmumiem, kā arī uzņemties atbildību par to sekām.</a:t>
            </a:r>
          </a:p>
          <a:p>
            <a:pPr algn="just">
              <a:lnSpc>
                <a:spcPts val="2440"/>
              </a:lnSpc>
            </a:pPr>
            <a:endParaRPr lang="en-US" sz="2200" dirty="0"/>
          </a:p>
          <a:p>
            <a:pPr algn="just">
              <a:lnSpc>
                <a:spcPts val="2440"/>
              </a:lnSpc>
            </a:pPr>
            <a:r>
              <a:rPr lang="lv-LV" sz="2200" dirty="0"/>
              <a:t>Taisnīgums ir īpašība, kas ietver vienlīdzīgu un bez aizspriedumu attieksmi pret cilvēkiem un nodrošina, ka ikvienam tiek dotas godīgas un vienlīdzīgas iespējas. Saskaņā ar jauniem pētījumiem ir divi galvenie godīguma principi: taisnīgums un vienlīdzība. Taisnīgums nozīmē, ka pret visiem izturas vienādi, neatkarīgi no viņu individuālajām atšķirībām. Vienlīdzība uzsver, ka pret visiem izturas godīgi, bet ne vienmēr vienādi (</a:t>
            </a:r>
            <a:r>
              <a:rPr lang="lv-LV" sz="2200" dirty="0" err="1"/>
              <a:t>Team</a:t>
            </a:r>
            <a:r>
              <a:rPr lang="lv-LV" sz="2200" dirty="0"/>
              <a:t>, 2023). Šīs prasmes ir svarīgas mūsdienu multikulturālajā sabiedrībā. Atbildība un godīgums ir svarīgi principi, kas veicina ētisku uzvedību un palīdz veidot uzticību un sadarbību.</a:t>
            </a:r>
            <a:endParaRPr lang="en-US" sz="2200" dirty="0"/>
          </a:p>
        </p:txBody>
      </p:sp>
    </p:spTree>
    <p:extLst>
      <p:ext uri="{BB962C8B-B14F-4D97-AF65-F5344CB8AC3E}">
        <p14:creationId xmlns:p14="http://schemas.microsoft.com/office/powerpoint/2010/main" val="366712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lv-LV" sz="2200" dirty="0"/>
              <a:t>Pielāgošanās spēja</a:t>
            </a:r>
            <a:endParaRPr lang="en-US" sz="2200" dirty="0"/>
          </a:p>
          <a:p>
            <a:pPr marL="342900" indent="-342900">
              <a:lnSpc>
                <a:spcPts val="2440"/>
              </a:lnSpc>
              <a:buClr>
                <a:srgbClr val="186BA8"/>
              </a:buClr>
              <a:buFont typeface="Arial" panose="020B0604020202020204" pitchFamily="34" charset="0"/>
              <a:buChar char="•"/>
            </a:pPr>
            <a:r>
              <a:rPr lang="lv-LV" sz="2200" dirty="0"/>
              <a:t>Veiklība</a:t>
            </a:r>
            <a:endParaRPr lang="en-US" sz="2200" dirty="0"/>
          </a:p>
          <a:p>
            <a:pPr marL="342900" indent="-342900">
              <a:lnSpc>
                <a:spcPts val="2440"/>
              </a:lnSpc>
              <a:buClr>
                <a:srgbClr val="186BA8"/>
              </a:buClr>
              <a:buFont typeface="Arial" panose="020B0604020202020204" pitchFamily="34" charset="0"/>
              <a:buChar char="•"/>
            </a:pPr>
            <a:r>
              <a:rPr lang="lv-LV" sz="2200" dirty="0"/>
              <a:t>Spēja t</a:t>
            </a:r>
            <a:r>
              <a:rPr lang="en-US" sz="2200" dirty="0" err="1"/>
              <a:t>ikt</a:t>
            </a:r>
            <a:r>
              <a:rPr lang="en-US" sz="2200" dirty="0"/>
              <a:t> </a:t>
            </a:r>
            <a:r>
              <a:rPr lang="en-US" sz="2200" dirty="0" err="1"/>
              <a:t>galā</a:t>
            </a:r>
            <a:r>
              <a:rPr lang="en-US" sz="2200" dirty="0"/>
              <a:t> </a:t>
            </a:r>
            <a:r>
              <a:rPr lang="en-US" sz="2200" dirty="0" err="1"/>
              <a:t>ar</a:t>
            </a:r>
            <a:r>
              <a:rPr lang="en-US" sz="2200" dirty="0"/>
              <a:t> </a:t>
            </a:r>
            <a:r>
              <a:rPr lang="en-US" sz="2200" dirty="0" err="1"/>
              <a:t>nenoteiktību</a:t>
            </a:r>
            <a:r>
              <a:rPr lang="en-US" sz="2200" dirty="0"/>
              <a:t>, </a:t>
            </a:r>
            <a:r>
              <a:rPr lang="en-US" sz="2200" dirty="0" err="1"/>
              <a:t>neskaidrību</a:t>
            </a:r>
            <a:r>
              <a:rPr lang="en-US" sz="2200" dirty="0"/>
              <a:t> un </a:t>
            </a:r>
            <a:r>
              <a:rPr lang="en-US" sz="2200" dirty="0" err="1"/>
              <a:t>risku</a:t>
            </a:r>
            <a:endParaRPr lang="lv-LV" sz="2200" dirty="0"/>
          </a:p>
          <a:p>
            <a:pPr marL="342900" indent="-342900">
              <a:lnSpc>
                <a:spcPts val="2440"/>
              </a:lnSpc>
              <a:buClr>
                <a:srgbClr val="186BA8"/>
              </a:buClr>
              <a:buFont typeface="Arial" panose="020B0604020202020204" pitchFamily="34" charset="0"/>
              <a:buChar char="•"/>
            </a:pPr>
            <a:r>
              <a:rPr lang="en-US" sz="2200" dirty="0" err="1"/>
              <a:t>Elastība</a:t>
            </a:r>
            <a:r>
              <a:rPr lang="en-US" sz="2200" dirty="0"/>
              <a:t>, </a:t>
            </a:r>
            <a:r>
              <a:rPr lang="en-US" sz="2200" dirty="0" err="1"/>
              <a:t>pielāgošanās</a:t>
            </a:r>
            <a:r>
              <a:rPr lang="en-US" sz="2200" dirty="0"/>
              <a:t>, </a:t>
            </a:r>
            <a:r>
              <a:rPr lang="en-US" sz="2200" dirty="0" err="1"/>
              <a:t>garīgā</a:t>
            </a:r>
            <a:r>
              <a:rPr lang="en-US" sz="2200" dirty="0"/>
              <a:t> </a:t>
            </a:r>
            <a:r>
              <a:rPr lang="en-US" sz="2200" dirty="0" err="1"/>
              <a:t>elastība</a:t>
            </a:r>
            <a:endParaRPr lang="lv-LV" sz="2200" dirty="0"/>
          </a:p>
          <a:p>
            <a:pPr marL="342900" indent="-342900">
              <a:lnSpc>
                <a:spcPts val="2440"/>
              </a:lnSpc>
              <a:buClr>
                <a:srgbClr val="186BA8"/>
              </a:buClr>
              <a:buFont typeface="Arial" panose="020B0604020202020204" pitchFamily="34" charset="0"/>
              <a:buChar char="•"/>
            </a:pPr>
            <a:r>
              <a:rPr lang="en-US" sz="2200" dirty="0" err="1"/>
              <a:t>Perspektīvas</a:t>
            </a:r>
            <a:r>
              <a:rPr lang="en-US" sz="2200" dirty="0"/>
              <a:t> </a:t>
            </a:r>
            <a:r>
              <a:rPr lang="en-US" sz="2200" dirty="0" err="1"/>
              <a:t>uztvere</a:t>
            </a:r>
            <a:endParaRPr lang="lv-LV" sz="2200" dirty="0"/>
          </a:p>
          <a:p>
            <a:pPr marL="342900" indent="-342900">
              <a:lnSpc>
                <a:spcPts val="2440"/>
              </a:lnSpc>
              <a:buClr>
                <a:srgbClr val="186BA8"/>
              </a:buClr>
              <a:buFont typeface="Arial" panose="020B0604020202020204" pitchFamily="34" charset="0"/>
              <a:buChar char="•"/>
            </a:pPr>
            <a:r>
              <a:rPr lang="lv-LV" sz="2200" dirty="0"/>
              <a:t>Stresa no</a:t>
            </a:r>
            <a:r>
              <a:rPr lang="en-US" sz="2200" dirty="0" err="1"/>
              <a:t>turība</a:t>
            </a:r>
            <a:r>
              <a:rPr lang="lv-LV" sz="2200" dirty="0"/>
              <a:t> un tā </a:t>
            </a:r>
            <a:r>
              <a:rPr lang="en-US" sz="2200" dirty="0"/>
              <a:t>tolerance</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10761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lv-LV" dirty="0">
                <a:solidFill>
                  <a:schemeClr val="bg1"/>
                </a:solidFill>
              </a:rPr>
              <a:t>Pielāgošanās spēja, stresa noturība</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07</a:t>
            </a:r>
          </a:p>
        </p:txBody>
      </p:sp>
      <p:grpSp>
        <p:nvGrpSpPr>
          <p:cNvPr id="25" name="Group 24">
            <a:extLst>
              <a:ext uri="{FF2B5EF4-FFF2-40B4-BE49-F238E27FC236}">
                <a16:creationId xmlns:a16="http://schemas.microsoft.com/office/drawing/2014/main" id="{7ED94C4C-6429-BD3C-F799-94E2BAAEA804}"/>
              </a:ext>
            </a:extLst>
          </p:cNvPr>
          <p:cNvGrpSpPr/>
          <p:nvPr/>
        </p:nvGrpSpPr>
        <p:grpSpPr>
          <a:xfrm>
            <a:off x="9314213" y="3539613"/>
            <a:ext cx="1988417" cy="1997912"/>
            <a:chOff x="461015" y="3669140"/>
            <a:chExt cx="1204012" cy="1209761"/>
          </a:xfrm>
          <a:solidFill>
            <a:srgbClr val="1C1442"/>
          </a:solidFill>
        </p:grpSpPr>
        <p:sp>
          <p:nvSpPr>
            <p:cNvPr id="26" name="Graphic 178">
              <a:extLst>
                <a:ext uri="{FF2B5EF4-FFF2-40B4-BE49-F238E27FC236}">
                  <a16:creationId xmlns:a16="http://schemas.microsoft.com/office/drawing/2014/main" id="{D08439BE-9AFF-B350-0DD6-CE46AEC964CA}"/>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60A9DD"/>
            </a:solidFill>
            <a:ln w="9525" cap="flat">
              <a:noFill/>
              <a:prstDash val="solid"/>
              <a:miter/>
            </a:ln>
          </p:spPr>
          <p:txBody>
            <a:bodyPr rtlCol="0" anchor="ctr"/>
            <a:lstStyle/>
            <a:p>
              <a:endParaRPr lang="en-US"/>
            </a:p>
          </p:txBody>
        </p:sp>
        <p:pic>
          <p:nvPicPr>
            <p:cNvPr id="27" name="Graphic 26">
              <a:extLst>
                <a:ext uri="{FF2B5EF4-FFF2-40B4-BE49-F238E27FC236}">
                  <a16:creationId xmlns:a16="http://schemas.microsoft.com/office/drawing/2014/main" id="{E81125A4-3F85-22C7-AB73-AC86E5A3518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015" y="3674890"/>
              <a:ext cx="1204012" cy="1204011"/>
            </a:xfrm>
            <a:prstGeom prst="rect">
              <a:avLst/>
            </a:prstGeom>
          </p:spPr>
        </p:pic>
      </p:grpSp>
    </p:spTree>
    <p:extLst>
      <p:ext uri="{BB962C8B-B14F-4D97-AF65-F5344CB8AC3E}">
        <p14:creationId xmlns:p14="http://schemas.microsoft.com/office/powerpoint/2010/main" val="36525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23</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Robežas starp darbu, organizāciju un dzīves lomām kļūst neskaidras, un cilvēku karjera parasti ir saistīta ar daudzām pozīcijām vairākās organizācijās un pat nozarēs. Šādos apstākļos spēja pielāgoties mainīgajiem apstākļiem un apgūt jaunas lietas ir kļuvusi par vienu no darba tirgus </a:t>
            </a:r>
            <a:r>
              <a:rPr lang="lv-LV" sz="2200" dirty="0" err="1"/>
              <a:t>pamatkompetencēm</a:t>
            </a:r>
            <a:r>
              <a:rPr lang="lv-LV" sz="2200" dirty="0"/>
              <a:t> (Līce, 2019). Šī darba vide prasa, lai darbinieki nepārtraukti pārvaldītu pārmaiņas – sevī un savā kontekstā (</a:t>
            </a:r>
            <a:r>
              <a:rPr lang="lv-LV" sz="2200" dirty="0" err="1"/>
              <a:t>Fugate</a:t>
            </a:r>
            <a:r>
              <a:rPr lang="lv-LV" sz="2200" dirty="0"/>
              <a:t> </a:t>
            </a:r>
            <a:r>
              <a:rPr lang="lv-LV" sz="2200" dirty="0" err="1"/>
              <a:t>et</a:t>
            </a:r>
            <a:r>
              <a:rPr lang="lv-LV" sz="2200" dirty="0"/>
              <a:t> </a:t>
            </a:r>
            <a:r>
              <a:rPr lang="lv-LV" sz="2200" dirty="0" err="1"/>
              <a:t>al</a:t>
            </a:r>
            <a:r>
              <a:rPr lang="lv-LV" sz="2200" dirty="0"/>
              <a:t>., 2004).</a:t>
            </a:r>
          </a:p>
          <a:p>
            <a:pPr algn="just">
              <a:lnSpc>
                <a:spcPts val="2440"/>
              </a:lnSpc>
            </a:pPr>
            <a:endParaRPr lang="en-US" sz="2200" dirty="0"/>
          </a:p>
          <a:p>
            <a:pPr algn="just">
              <a:lnSpc>
                <a:spcPts val="2440"/>
              </a:lnSpc>
            </a:pPr>
            <a:r>
              <a:rPr lang="lv-LV" sz="2200" dirty="0"/>
              <a:t>Kā formulējis </a:t>
            </a:r>
            <a:r>
              <a:rPr lang="lv-LV" sz="2200" dirty="0" err="1"/>
              <a:t>Hārvijs</a:t>
            </a:r>
            <a:r>
              <a:rPr lang="lv-LV" sz="2200" dirty="0"/>
              <a:t> - darba devēji meklē darbiniekus, kuri būs efektīvi mainīgajā pasaulē. Viņi vēlas inteliģentus, elastīgus, pielāgoties spējīgus darbiniekus, kuri ātri mācās un spēj vienlaikus strādāt ar dažādiem uzdevumiem. Viņiem ir vajadzīgi cilvēki, kas spēj tikt galā ar pārmaiņām un attīstīties. Absolventi daudz biežāk atbilst šiem kritērijiem. Darba devējiem nav vajadzīgi cilvēki, kas ir izturīgi pret jaunām pieejām vai lēni reaģē uz norādēm (</a:t>
            </a:r>
            <a:r>
              <a:rPr lang="lv-LV" sz="2200" dirty="0" err="1"/>
              <a:t>Harvey</a:t>
            </a:r>
            <a:r>
              <a:rPr lang="lv-LV" sz="2200" dirty="0"/>
              <a:t>, 2005). Arī </a:t>
            </a:r>
            <a:r>
              <a:rPr lang="lv-LV" sz="2200" dirty="0" err="1"/>
              <a:t>Tomlinsons</a:t>
            </a:r>
            <a:r>
              <a:rPr lang="lv-LV" sz="2200" dirty="0"/>
              <a:t> (2012) piekrīt - indivīdi var gūt labumu no iegūtās izglītības un apmācības un pieņemt salīdzinoši elastīgu un </a:t>
            </a:r>
            <a:r>
              <a:rPr lang="lv-LV" sz="2200" dirty="0" err="1"/>
              <a:t>proaktīvu</a:t>
            </a:r>
            <a:r>
              <a:rPr lang="lv-LV" sz="2200" dirty="0"/>
              <a:t> pieeju savai darba dzīvei. Darbinieki, kuri vēlas pielāgoties dažāda veida pārmaiņām, apsvērs arī plašāku iespēju spektru, piemēram, darbus, kuros nepieciešama papildu prasmju apguve (</a:t>
            </a:r>
            <a:r>
              <a:rPr lang="lv-LV" sz="2200" dirty="0" err="1"/>
              <a:t>Wittekind</a:t>
            </a:r>
            <a:r>
              <a:rPr lang="lv-LV" sz="2200" dirty="0"/>
              <a:t>, 2010).</a:t>
            </a:r>
            <a:endParaRPr lang="en-US" sz="2200" dirty="0"/>
          </a:p>
        </p:txBody>
      </p:sp>
    </p:spTree>
    <p:extLst>
      <p:ext uri="{BB962C8B-B14F-4D97-AF65-F5344CB8AC3E}">
        <p14:creationId xmlns:p14="http://schemas.microsoft.com/office/powerpoint/2010/main" val="428227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lv-LV" sz="2200" b="1" dirty="0"/>
              <a:t>Saistītās prasmes</a:t>
            </a:r>
            <a:r>
              <a:rPr lang="en-US" sz="2200" b="1" dirty="0"/>
              <a:t>:</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lv-LV" sz="2200" dirty="0"/>
              <a:t>Radošums</a:t>
            </a:r>
            <a:endParaRPr lang="en-US" sz="2200" dirty="0"/>
          </a:p>
          <a:p>
            <a:pPr marL="342900" indent="-342900">
              <a:lnSpc>
                <a:spcPts val="2440"/>
              </a:lnSpc>
              <a:buClr>
                <a:srgbClr val="186BA8"/>
              </a:buClr>
              <a:buFont typeface="Arial" panose="020B0604020202020204" pitchFamily="34" charset="0"/>
              <a:buChar char="•"/>
            </a:pPr>
            <a:r>
              <a:rPr lang="lv-LV" sz="2200" dirty="0"/>
              <a:t>Zinātkāre</a:t>
            </a:r>
            <a:endParaRPr lang="en-US" sz="2200" dirty="0"/>
          </a:p>
          <a:p>
            <a:pPr marL="342900" indent="-342900">
              <a:lnSpc>
                <a:spcPts val="2440"/>
              </a:lnSpc>
              <a:buClr>
                <a:srgbClr val="186BA8"/>
              </a:buClr>
              <a:buFont typeface="Arial" panose="020B0604020202020204" pitchFamily="34" charset="0"/>
              <a:buChar char="•"/>
            </a:pPr>
            <a:r>
              <a:rPr lang="en-US" sz="2200" dirty="0" err="1"/>
              <a:t>Izzinošā</a:t>
            </a:r>
            <a:r>
              <a:rPr lang="en-US" sz="2200" dirty="0"/>
              <a:t> </a:t>
            </a:r>
            <a:r>
              <a:rPr lang="en-US" sz="2200" dirty="0" err="1"/>
              <a:t>domāšana</a:t>
            </a:r>
            <a:endParaRPr lang="lv-LV" sz="2200" dirty="0"/>
          </a:p>
          <a:p>
            <a:pPr marL="342900" indent="-342900">
              <a:lnSpc>
                <a:spcPts val="2440"/>
              </a:lnSpc>
              <a:buClr>
                <a:srgbClr val="186BA8"/>
              </a:buClr>
              <a:buFont typeface="Arial" panose="020B0604020202020204" pitchFamily="34" charset="0"/>
              <a:buChar char="•"/>
            </a:pPr>
            <a:r>
              <a:rPr lang="lv-LV" sz="2200" dirty="0"/>
              <a:t>Inovācijas, inovatīvā domāšana</a:t>
            </a:r>
            <a:endParaRPr lang="en-US" sz="2200" dirty="0"/>
          </a:p>
          <a:p>
            <a:pPr marL="342900" indent="-342900">
              <a:lnSpc>
                <a:spcPts val="2440"/>
              </a:lnSpc>
              <a:buClr>
                <a:srgbClr val="186BA8"/>
              </a:buClr>
              <a:buFont typeface="Arial" panose="020B0604020202020204" pitchFamily="34" charset="0"/>
              <a:buChar char="•"/>
            </a:pPr>
            <a:r>
              <a:rPr lang="lv-LV" sz="2200" dirty="0"/>
              <a:t>Atvērtā domāšana,</a:t>
            </a:r>
            <a:r>
              <a:rPr lang="en-US" sz="2200" dirty="0"/>
              <a:t> </a:t>
            </a:r>
            <a:r>
              <a:rPr lang="en-US" sz="2200" dirty="0" err="1"/>
              <a:t>intelektuālā</a:t>
            </a:r>
            <a:r>
              <a:rPr lang="en-US" sz="2200" dirty="0"/>
              <a:t> </a:t>
            </a:r>
            <a:r>
              <a:rPr lang="en-US" sz="2200" dirty="0" err="1"/>
              <a:t>atvērtība</a:t>
            </a:r>
            <a:endParaRPr lang="en-US" sz="2200" dirty="0"/>
          </a:p>
          <a:p>
            <a:pPr marL="342900" indent="-342900">
              <a:lnSpc>
                <a:spcPts val="2440"/>
              </a:lnSpc>
              <a:buClr>
                <a:srgbClr val="186BA8"/>
              </a:buClr>
              <a:buFont typeface="Arial" panose="020B0604020202020204" pitchFamily="34" charset="0"/>
              <a:buChar char="•"/>
            </a:pPr>
            <a:r>
              <a:rPr lang="lv-LV" sz="2200" dirty="0"/>
              <a:t>Oriģinalitāte un iniciatīva</a:t>
            </a:r>
            <a:endParaRPr lang="en-US" sz="2200" dirty="0"/>
          </a:p>
          <a:p>
            <a:pPr marL="342900" indent="-342900">
              <a:lnSpc>
                <a:spcPts val="2440"/>
              </a:lnSpc>
              <a:buClr>
                <a:srgbClr val="186BA8"/>
              </a:buClr>
              <a:buFont typeface="Arial" panose="020B0604020202020204" pitchFamily="34" charset="0"/>
              <a:buChar char="•"/>
            </a:pPr>
            <a:r>
              <a:rPr lang="lv-LV" sz="2200" dirty="0"/>
              <a:t>Iespēju pamanīšana</a:t>
            </a:r>
            <a:endParaRPr lang="en-US" sz="2200" dirty="0"/>
          </a:p>
          <a:p>
            <a:pPr marL="342900" indent="-342900">
              <a:lnSpc>
                <a:spcPts val="2440"/>
              </a:lnSpc>
              <a:buClr>
                <a:srgbClr val="186BA8"/>
              </a:buClr>
              <a:buFont typeface="Arial" panose="020B0604020202020204" pitchFamily="34" charset="0"/>
              <a:buChar char="•"/>
            </a:pPr>
            <a:r>
              <a:rPr lang="lv-LV" sz="2200" dirty="0"/>
              <a:t>Ideju novērtēšana</a:t>
            </a: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8255768" cy="933211"/>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lv-LV" sz="3400" dirty="0">
                <a:solidFill>
                  <a:schemeClr val="bg1"/>
                </a:solidFill>
              </a:rPr>
              <a:t>Radošums, zinātkāre, atvērta domāšana</a:t>
            </a:r>
            <a:r>
              <a:rPr lang="en-US" sz="3400" dirty="0">
                <a:solidFill>
                  <a:schemeClr val="bg1"/>
                </a:solidFill>
              </a:rPr>
              <a:t>, </a:t>
            </a:r>
            <a:br>
              <a:rPr lang="lv-LV" sz="3400" dirty="0">
                <a:solidFill>
                  <a:schemeClr val="bg1"/>
                </a:solidFill>
              </a:rPr>
            </a:br>
            <a:r>
              <a:rPr lang="lv-LV" sz="3400" dirty="0">
                <a:solidFill>
                  <a:schemeClr val="bg1"/>
                </a:solidFill>
              </a:rPr>
              <a:t>iespēju pamanīšana </a:t>
            </a:r>
            <a:endParaRPr lang="en-US" sz="34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08</a:t>
            </a:r>
          </a:p>
        </p:txBody>
      </p:sp>
      <p:grpSp>
        <p:nvGrpSpPr>
          <p:cNvPr id="2" name="Group 1">
            <a:extLst>
              <a:ext uri="{FF2B5EF4-FFF2-40B4-BE49-F238E27FC236}">
                <a16:creationId xmlns:a16="http://schemas.microsoft.com/office/drawing/2014/main" id="{669C35DA-C760-2287-D473-5DED9CCECF4B}"/>
              </a:ext>
            </a:extLst>
          </p:cNvPr>
          <p:cNvGrpSpPr/>
          <p:nvPr/>
        </p:nvGrpSpPr>
        <p:grpSpPr>
          <a:xfrm>
            <a:off x="9225258" y="3429000"/>
            <a:ext cx="1961536" cy="2276481"/>
            <a:chOff x="8360213" y="3458151"/>
            <a:chExt cx="853935" cy="991043"/>
          </a:xfrm>
          <a:solidFill>
            <a:srgbClr val="1C1442"/>
          </a:solidFill>
        </p:grpSpPr>
        <p:grpSp>
          <p:nvGrpSpPr>
            <p:cNvPr id="3" name="Graphic 2">
              <a:extLst>
                <a:ext uri="{FF2B5EF4-FFF2-40B4-BE49-F238E27FC236}">
                  <a16:creationId xmlns:a16="http://schemas.microsoft.com/office/drawing/2014/main" id="{1D244375-683D-8AA9-841C-A6E5F963D924}"/>
                </a:ext>
              </a:extLst>
            </p:cNvPr>
            <p:cNvGrpSpPr/>
            <p:nvPr userDrawn="1"/>
          </p:nvGrpSpPr>
          <p:grpSpPr>
            <a:xfrm>
              <a:off x="8599192" y="3595917"/>
              <a:ext cx="375982" cy="204367"/>
              <a:chOff x="2642504" y="3763150"/>
              <a:chExt cx="375982" cy="204367"/>
            </a:xfrm>
            <a:grpFill/>
          </p:grpSpPr>
          <p:sp>
            <p:nvSpPr>
              <p:cNvPr id="20" name="Freeform 19">
                <a:extLst>
                  <a:ext uri="{FF2B5EF4-FFF2-40B4-BE49-F238E27FC236}">
                    <a16:creationId xmlns:a16="http://schemas.microsoft.com/office/drawing/2014/main" id="{85911744-A2A2-70B1-2156-05E882843BE7}"/>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60A9DD"/>
              </a:solidFill>
              <a:ln w="38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C5400F4-5CC6-E340-7D1C-D1B7DE15184E}"/>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60A9DD"/>
              </a:solidFill>
              <a:ln w="3834"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7B5B2DC7-0B0B-2786-AA8A-8918EA71BA3B}"/>
                </a:ext>
              </a:extLst>
            </p:cNvPr>
            <p:cNvGrpSpPr/>
            <p:nvPr userDrawn="1"/>
          </p:nvGrpSpPr>
          <p:grpSpPr>
            <a:xfrm>
              <a:off x="8360213" y="3458151"/>
              <a:ext cx="853935" cy="991043"/>
              <a:chOff x="2403525" y="3625384"/>
              <a:chExt cx="853935" cy="991043"/>
            </a:xfrm>
            <a:grpFill/>
          </p:grpSpPr>
          <p:sp>
            <p:nvSpPr>
              <p:cNvPr id="6" name="Freeform 5">
                <a:extLst>
                  <a:ext uri="{FF2B5EF4-FFF2-40B4-BE49-F238E27FC236}">
                    <a16:creationId xmlns:a16="http://schemas.microsoft.com/office/drawing/2014/main" id="{5917C6FE-D478-3C8D-34A5-7EFE85D755B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8F40919-5F1F-E52A-DB67-40EA48B3415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B636AF-CEB0-307D-D0FC-FD98B391886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C4A692E-36C1-7BD1-9A9B-6DFF2F7BCF7E}"/>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9" name="Text Placeholder 30">
            <a:extLst>
              <a:ext uri="{FF2B5EF4-FFF2-40B4-BE49-F238E27FC236}">
                <a16:creationId xmlns:a16="http://schemas.microsoft.com/office/drawing/2014/main" id="{2990CD45-9A7F-410C-9A08-8448F7F0083E}"/>
              </a:ext>
            </a:extLst>
          </p:cNvPr>
          <p:cNvSpPr txBox="1">
            <a:spLocks/>
          </p:cNvSpPr>
          <p:nvPr/>
        </p:nvSpPr>
        <p:spPr>
          <a:xfrm>
            <a:off x="4483127" y="3599509"/>
            <a:ext cx="7236000" cy="223473"/>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2905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lv-LV" sz="2200" dirty="0"/>
              <a:t>Eiropas Komisijas Uzņēmējdarbības kompetences struktūrā (</a:t>
            </a:r>
            <a:r>
              <a:rPr lang="lv-LV" sz="2200" dirty="0" err="1"/>
              <a:t>Bacigalupo</a:t>
            </a:r>
            <a:r>
              <a:rPr lang="lv-LV" sz="2200" dirty="0"/>
              <a:t>, </a:t>
            </a:r>
            <a:r>
              <a:rPr lang="lv-LV" sz="2200" dirty="0" err="1"/>
              <a:t>Kampylis</a:t>
            </a:r>
            <a:r>
              <a:rPr lang="lv-LV" sz="2200" dirty="0"/>
              <a:t>, </a:t>
            </a:r>
            <a:r>
              <a:rPr lang="lv-LV" sz="2200" dirty="0" err="1"/>
              <a:t>Punie</a:t>
            </a:r>
            <a:r>
              <a:rPr lang="lv-LV" sz="2200" dirty="0"/>
              <a:t>, </a:t>
            </a:r>
            <a:r>
              <a:rPr lang="lv-LV" sz="2200" dirty="0" err="1"/>
              <a:t>Van</a:t>
            </a:r>
            <a:r>
              <a:rPr lang="lv-LV" sz="2200" dirty="0"/>
              <a:t> </a:t>
            </a:r>
            <a:r>
              <a:rPr lang="lv-LV" sz="2200" dirty="0" err="1"/>
              <a:t>den</a:t>
            </a:r>
            <a:r>
              <a:rPr lang="lv-LV" sz="2200" dirty="0"/>
              <a:t> </a:t>
            </a:r>
            <a:r>
              <a:rPr lang="lv-LV" sz="2200" dirty="0" err="1"/>
              <a:t>Brande</a:t>
            </a:r>
            <a:r>
              <a:rPr lang="lv-LV" sz="2200" dirty="0"/>
              <a:t>, 2016) šīs prasmes ir aprakstītas šādi </a:t>
            </a:r>
            <a:r>
              <a:rPr lang="en-US" sz="2200" dirty="0"/>
              <a:t>:</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859552933"/>
              </p:ext>
            </p:extLst>
          </p:nvPr>
        </p:nvGraphicFramePr>
        <p:xfrm>
          <a:off x="1336431" y="1456841"/>
          <a:ext cx="9801595" cy="3798404"/>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Kompetences definīcija</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r>
                        <a:rPr lang="en-GB" sz="1900" dirty="0">
                          <a:solidFill>
                            <a:schemeClr val="bg1"/>
                          </a:solidFill>
                          <a:effectLst/>
                          <a:latin typeface="Calibri" panose="020F0502020204030204" pitchFamily="34" charset="0"/>
                          <a:cs typeface="Calibri" panose="020F0502020204030204" pitchFamily="34" charset="0"/>
                        </a:rPr>
                        <a:t> </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2035277">
                <a:tc>
                  <a:txBody>
                    <a:bodyPr/>
                    <a:lstStyle/>
                    <a:p>
                      <a:pPr marL="0" indent="-223838" algn="l">
                        <a:lnSpc>
                          <a:spcPct val="100000"/>
                        </a:lnSpc>
                        <a:spcBef>
                          <a:spcPts val="0"/>
                        </a:spcBef>
                        <a:spcAft>
                          <a:spcPts val="0"/>
                        </a:spcAft>
                        <a:tabLst/>
                      </a:pPr>
                      <a:r>
                        <a:rPr lang="lv-LV" sz="2200" b="1" dirty="0">
                          <a:solidFill>
                            <a:srgbClr val="AD4097"/>
                          </a:solidFill>
                          <a:effectLst/>
                          <a:latin typeface="Calibri" panose="020F0502020204030204" pitchFamily="34" charset="0"/>
                          <a:cs typeface="Calibri" panose="020F0502020204030204" pitchFamily="34" charset="0"/>
                        </a:rPr>
                        <a:t>Radošums</a:t>
                      </a:r>
                      <a:endParaRPr lang="en-GB" sz="2200" b="1" dirty="0">
                        <a:solidFill>
                          <a:srgbClr val="AD4097"/>
                        </a:solidFill>
                        <a:effectLst/>
                        <a:latin typeface="Calibri" panose="020F0502020204030204" pitchFamily="34" charset="0"/>
                        <a:cs typeface="Calibri" panose="020F0502020204030204" pitchFamily="34" charset="0"/>
                      </a:endParaRPr>
                    </a:p>
                    <a:p>
                      <a:pPr marL="0" indent="-223838" algn="l">
                        <a:lnSpc>
                          <a:spcPct val="100000"/>
                        </a:lnSpc>
                        <a:spcBef>
                          <a:spcPts val="0"/>
                        </a:spcBef>
                        <a:spcAft>
                          <a:spcPts val="0"/>
                        </a:spcAft>
                        <a:tabLst/>
                      </a:pPr>
                      <a:r>
                        <a:rPr lang="lv-LV" sz="1900" b="0" dirty="0">
                          <a:solidFill>
                            <a:srgbClr val="1C1442"/>
                          </a:solidFill>
                          <a:effectLst/>
                          <a:latin typeface="Calibri" panose="020F0502020204030204" pitchFamily="34" charset="0"/>
                          <a:cs typeface="Calibri" panose="020F0502020204030204" pitchFamily="34" charset="0"/>
                        </a:rPr>
                        <a:t>Attīstīt radošas un mērķtiecīgas idejas</a:t>
                      </a:r>
                      <a:endParaRPr lang="en-LB"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8913" indent="-188913" algn="l">
                        <a:lnSpc>
                          <a:spcPct val="100000"/>
                        </a:lnSpc>
                        <a:spcBef>
                          <a:spcPts val="0"/>
                        </a:spcBef>
                        <a:spcAft>
                          <a:spcPts val="0"/>
                        </a:spcAft>
                        <a:buClr>
                          <a:srgbClr val="63C7CA"/>
                        </a:buClr>
                        <a:buFont typeface="Arial" panose="020B0604020202020204" pitchFamily="34" charset="0"/>
                        <a:buChar char="•"/>
                        <a:tabLst/>
                      </a:pPr>
                      <a:r>
                        <a:rPr lang="lv-LV" sz="1900" noProof="0" dirty="0">
                          <a:solidFill>
                            <a:srgbClr val="1C1442"/>
                          </a:solidFill>
                          <a:effectLst/>
                          <a:latin typeface="Calibri" panose="020F0502020204030204" pitchFamily="34" charset="0"/>
                          <a:cs typeface="Calibri" panose="020F0502020204030204" pitchFamily="34" charset="0"/>
                        </a:rPr>
                        <a:t>Izstrādāt vairākas idejas un iespējas radīt vērtību, tostarp labākus risinājumus esošajiem un jauniem izaicinājumiem.</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lv-LV" sz="1900" noProof="0" dirty="0">
                          <a:solidFill>
                            <a:srgbClr val="1C1442"/>
                          </a:solidFill>
                          <a:effectLst/>
                          <a:latin typeface="Calibri" panose="020F0502020204030204" pitchFamily="34" charset="0"/>
                          <a:cs typeface="Calibri" panose="020F0502020204030204" pitchFamily="34" charset="0"/>
                        </a:rPr>
                        <a:t>Izpētīt un eksperimentēt ar novatoriskām pieejām.</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lv-LV" sz="1900" noProof="0" dirty="0">
                          <a:solidFill>
                            <a:srgbClr val="1C1442"/>
                          </a:solidFill>
                          <a:effectLst/>
                          <a:latin typeface="Calibri" panose="020F0502020204030204" pitchFamily="34" charset="0"/>
                          <a:cs typeface="Calibri" panose="020F0502020204030204" pitchFamily="34" charset="0"/>
                        </a:rPr>
                        <a:t>Apvienot zināšanas un resursus, lai sasniegtu nozīmīgus rezultātus.</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532248"/>
                  </a:ext>
                </a:extLst>
              </a:tr>
              <a:tr h="1300627">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lv-LV" sz="2200" b="1" dirty="0">
                          <a:solidFill>
                            <a:srgbClr val="AD4097"/>
                          </a:solidFill>
                          <a:effectLst/>
                          <a:latin typeface="Calibri" panose="020F0502020204030204" pitchFamily="34" charset="0"/>
                          <a:cs typeface="Calibri" panose="020F0502020204030204" pitchFamily="34" charset="0"/>
                        </a:rPr>
                        <a:t>Ideju novērtēšana</a:t>
                      </a:r>
                      <a:endParaRPr lang="en-GB" sz="2200" b="1" dirty="0">
                        <a:solidFill>
                          <a:srgbClr val="AD4097"/>
                        </a:solidFill>
                        <a:effectLst/>
                        <a:latin typeface="Calibri" panose="020F0502020204030204" pitchFamily="34" charset="0"/>
                        <a:cs typeface="Calibri" panose="020F0502020204030204" pitchFamily="34" charset="0"/>
                      </a:endParaRPr>
                    </a:p>
                    <a:p>
                      <a:pPr marL="0" indent="-226695" algn="l">
                        <a:lnSpc>
                          <a:spcPct val="100000"/>
                        </a:lnSpc>
                        <a:spcBef>
                          <a:spcPts val="0"/>
                        </a:spcBef>
                        <a:spcAft>
                          <a:spcPts val="0"/>
                        </a:spcAft>
                      </a:pPr>
                      <a:r>
                        <a:rPr lang="es-ES" sz="1900" b="0" dirty="0" err="1">
                          <a:solidFill>
                            <a:srgbClr val="1C1442"/>
                          </a:solidFill>
                          <a:effectLst/>
                          <a:latin typeface="Calibri" panose="020F0502020204030204" pitchFamily="34" charset="0"/>
                          <a:cs typeface="Calibri" panose="020F0502020204030204" pitchFamily="34" charset="0"/>
                        </a:rPr>
                        <a:t>Izmant</a:t>
                      </a:r>
                      <a:r>
                        <a:rPr lang="lv-LV" sz="1900" b="0" dirty="0" err="1">
                          <a:solidFill>
                            <a:srgbClr val="1C1442"/>
                          </a:solidFill>
                          <a:effectLst/>
                          <a:latin typeface="Calibri" panose="020F0502020204030204" pitchFamily="34" charset="0"/>
                          <a:cs typeface="Calibri" panose="020F0502020204030204" pitchFamily="34" charset="0"/>
                        </a:rPr>
                        <a:t>ot</a:t>
                      </a:r>
                      <a:r>
                        <a:rPr lang="es-ES" sz="1900" b="0" dirty="0">
                          <a:solidFill>
                            <a:srgbClr val="1C1442"/>
                          </a:solidFill>
                          <a:effectLst/>
                          <a:latin typeface="Calibri" panose="020F0502020204030204" pitchFamily="34" charset="0"/>
                          <a:cs typeface="Calibri" panose="020F0502020204030204" pitchFamily="34" charset="0"/>
                        </a:rPr>
                        <a:t> visas </a:t>
                      </a:r>
                      <a:r>
                        <a:rPr lang="es-ES" sz="1900" b="0" dirty="0" err="1">
                          <a:solidFill>
                            <a:srgbClr val="1C1442"/>
                          </a:solidFill>
                          <a:effectLst/>
                          <a:latin typeface="Calibri" panose="020F0502020204030204" pitchFamily="34" charset="0"/>
                          <a:cs typeface="Calibri" panose="020F0502020204030204" pitchFamily="34" charset="0"/>
                        </a:rPr>
                        <a:t>idejas</a:t>
                      </a:r>
                      <a:r>
                        <a:rPr lang="es-ES" sz="1900" b="0" dirty="0">
                          <a:solidFill>
                            <a:srgbClr val="1C1442"/>
                          </a:solidFill>
                          <a:effectLst/>
                          <a:latin typeface="Calibri" panose="020F0502020204030204" pitchFamily="34" charset="0"/>
                          <a:cs typeface="Calibri" panose="020F0502020204030204" pitchFamily="34" charset="0"/>
                        </a:rPr>
                        <a:t> un </a:t>
                      </a:r>
                      <a:r>
                        <a:rPr lang="es-ES" sz="1900" b="0" dirty="0" err="1">
                          <a:solidFill>
                            <a:srgbClr val="1C1442"/>
                          </a:solidFill>
                          <a:effectLst/>
                          <a:latin typeface="Calibri" panose="020F0502020204030204" pitchFamily="34" charset="0"/>
                          <a:cs typeface="Calibri" panose="020F0502020204030204" pitchFamily="34" charset="0"/>
                        </a:rPr>
                        <a:t>iespējas</a:t>
                      </a:r>
                      <a:endParaRPr lang="en-LB"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l">
                        <a:lnSpc>
                          <a:spcPct val="100000"/>
                        </a:lnSpc>
                        <a:spcBef>
                          <a:spcPts val="0"/>
                        </a:spcBef>
                        <a:spcAft>
                          <a:spcPts val="0"/>
                        </a:spcAft>
                        <a:buClr>
                          <a:srgbClr val="63C7CA"/>
                        </a:buClr>
                        <a:buFont typeface="Arial" panose="020B0604020202020204" pitchFamily="34" charset="0"/>
                        <a:buChar char="•"/>
                        <a:tabLst/>
                      </a:pPr>
                      <a:r>
                        <a:rPr lang="lv-LV" sz="1900" kern="1200" dirty="0">
                          <a:solidFill>
                            <a:srgbClr val="1C1442"/>
                          </a:solidFill>
                          <a:effectLst/>
                          <a:latin typeface="Calibri" panose="020F0502020204030204" pitchFamily="34" charset="0"/>
                          <a:ea typeface="+mn-ea"/>
                          <a:cs typeface="Calibri" panose="020F0502020204030204" pitchFamily="34" charset="0"/>
                        </a:rPr>
                        <a:t>Izvērtēt, kāda ir vērtība sociālajā, kultūras un ekonomikas ziņā.</a:t>
                      </a:r>
                    </a:p>
                    <a:p>
                      <a:pPr marL="233363" indent="-233363"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At</a:t>
                      </a:r>
                      <a:r>
                        <a:rPr lang="lv-LV" sz="1900" kern="1200" dirty="0">
                          <a:solidFill>
                            <a:srgbClr val="1C1442"/>
                          </a:solidFill>
                          <a:effectLst/>
                          <a:latin typeface="Calibri" panose="020F0502020204030204" pitchFamily="34" charset="0"/>
                          <a:ea typeface="+mn-ea"/>
                          <a:cs typeface="Calibri" panose="020F0502020204030204" pitchFamily="34" charset="0"/>
                        </a:rPr>
                        <a:t>pazīt</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idejas</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potenciālu</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vērtības</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radīšanai</a:t>
                      </a:r>
                      <a:r>
                        <a:rPr lang="en-GB" sz="1900" kern="1200" dirty="0">
                          <a:solidFill>
                            <a:srgbClr val="1C1442"/>
                          </a:solidFill>
                          <a:effectLst/>
                          <a:latin typeface="Calibri" panose="020F0502020204030204" pitchFamily="34" charset="0"/>
                          <a:ea typeface="+mn-ea"/>
                          <a:cs typeface="Calibri" panose="020F0502020204030204" pitchFamily="34" charset="0"/>
                        </a:rPr>
                        <a:t> un no</a:t>
                      </a:r>
                      <a:r>
                        <a:rPr lang="lv-LV" sz="1900" kern="1200" dirty="0">
                          <a:solidFill>
                            <a:srgbClr val="1C1442"/>
                          </a:solidFill>
                          <a:effectLst/>
                          <a:latin typeface="Calibri" panose="020F0502020204030204" pitchFamily="34" charset="0"/>
                          <a:ea typeface="+mn-ea"/>
                          <a:cs typeface="Calibri" panose="020F0502020204030204" pitchFamily="34" charset="0"/>
                        </a:rPr>
                        <a:t>teikt</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piemērotus</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veidus</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kā</a:t>
                      </a:r>
                      <a:r>
                        <a:rPr lang="en-GB" sz="1900" kern="1200" dirty="0">
                          <a:solidFill>
                            <a:srgbClr val="1C1442"/>
                          </a:solidFill>
                          <a:effectLst/>
                          <a:latin typeface="Calibri" panose="020F0502020204030204" pitchFamily="34" charset="0"/>
                          <a:ea typeface="+mn-ea"/>
                          <a:cs typeface="Calibri" panose="020F0502020204030204" pitchFamily="34" charset="0"/>
                        </a:rPr>
                        <a:t> to </a:t>
                      </a:r>
                      <a:r>
                        <a:rPr lang="en-GB" sz="1900" kern="1200" dirty="0" err="1">
                          <a:solidFill>
                            <a:srgbClr val="1C1442"/>
                          </a:solidFill>
                          <a:effectLst/>
                          <a:latin typeface="Calibri" panose="020F0502020204030204" pitchFamily="34" charset="0"/>
                          <a:ea typeface="+mn-ea"/>
                          <a:cs typeface="Calibri" panose="020F0502020204030204" pitchFamily="34" charset="0"/>
                        </a:rPr>
                        <a:t>maksimāli</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izmantot</a:t>
                      </a:r>
                      <a:r>
                        <a:rPr lang="en-GB" sz="1900" kern="1200" dirty="0">
                          <a:solidFill>
                            <a:srgbClr val="1C1442"/>
                          </a:solidFill>
                          <a:effectLst/>
                          <a:latin typeface="Calibri" panose="020F0502020204030204" pitchFamily="34" charset="0"/>
                          <a:ea typeface="+mn-ea"/>
                          <a:cs typeface="Calibri" panose="020F0502020204030204" pitchFamily="34" charset="0"/>
                        </a:rPr>
                        <a:t>.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341720"/>
                  </a:ext>
                </a:extLst>
              </a:tr>
            </a:tbl>
          </a:graphicData>
        </a:graphic>
      </p:graphicFrame>
    </p:spTree>
    <p:extLst>
      <p:ext uri="{BB962C8B-B14F-4D97-AF65-F5344CB8AC3E}">
        <p14:creationId xmlns:p14="http://schemas.microsoft.com/office/powerpoint/2010/main" val="3594814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26</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lv-LV" sz="2200" dirty="0"/>
              <a:t>Eiropas Komisijas Uzņēmējdarbības kompetences struktūrā (</a:t>
            </a:r>
            <a:r>
              <a:rPr lang="lv-LV" sz="2200" dirty="0" err="1"/>
              <a:t>Bacigalupo</a:t>
            </a:r>
            <a:r>
              <a:rPr lang="lv-LV" sz="2200" dirty="0"/>
              <a:t>, </a:t>
            </a:r>
            <a:r>
              <a:rPr lang="lv-LV" sz="2200" dirty="0" err="1"/>
              <a:t>Kampylis</a:t>
            </a:r>
            <a:r>
              <a:rPr lang="lv-LV" sz="2200" dirty="0"/>
              <a:t>, </a:t>
            </a:r>
            <a:r>
              <a:rPr lang="lv-LV" sz="2200" dirty="0" err="1"/>
              <a:t>Punie</a:t>
            </a:r>
            <a:r>
              <a:rPr lang="lv-LV" sz="2200" dirty="0"/>
              <a:t>, </a:t>
            </a:r>
            <a:r>
              <a:rPr lang="lv-LV" sz="2200" dirty="0" err="1"/>
              <a:t>Van</a:t>
            </a:r>
            <a:r>
              <a:rPr lang="lv-LV" sz="2200" dirty="0"/>
              <a:t> </a:t>
            </a:r>
            <a:r>
              <a:rPr lang="lv-LV" sz="2200" dirty="0" err="1"/>
              <a:t>den</a:t>
            </a:r>
            <a:r>
              <a:rPr lang="lv-LV" sz="2200" dirty="0"/>
              <a:t> </a:t>
            </a:r>
            <a:r>
              <a:rPr lang="lv-LV" sz="2200" dirty="0" err="1"/>
              <a:t>Brande</a:t>
            </a:r>
            <a:r>
              <a:rPr lang="lv-LV" sz="2200" dirty="0"/>
              <a:t>, 2016) šīs prasmes ir aprakstītas šādi</a:t>
            </a:r>
            <a:r>
              <a:rPr lang="en-US" sz="2200" dirty="0"/>
              <a:t>:</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1015761714"/>
              </p:ext>
            </p:extLst>
          </p:nvPr>
        </p:nvGraphicFramePr>
        <p:xfrm>
          <a:off x="1336431" y="1471589"/>
          <a:ext cx="9801595" cy="4071906"/>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Kompetences definīcija</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r>
                        <a:rPr lang="en-GB" sz="1900" dirty="0">
                          <a:solidFill>
                            <a:schemeClr val="bg1"/>
                          </a:solidFill>
                          <a:effectLst/>
                          <a:latin typeface="Calibri" panose="020F0502020204030204" pitchFamily="34" charset="0"/>
                          <a:cs typeface="Calibri" panose="020F0502020204030204" pitchFamily="34" charset="0"/>
                        </a:rPr>
                        <a:t> </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501696">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lv-LV" sz="2200" b="1" kern="1200" noProof="0" dirty="0">
                          <a:solidFill>
                            <a:srgbClr val="AD4097"/>
                          </a:solidFill>
                          <a:effectLst/>
                          <a:latin typeface="Calibri" panose="020F0502020204030204" pitchFamily="34" charset="0"/>
                          <a:ea typeface="+mn-ea"/>
                          <a:cs typeface="Calibri" panose="020F0502020204030204" pitchFamily="34" charset="0"/>
                        </a:rPr>
                        <a:t>Iniciatīvas uzņemšanās</a:t>
                      </a:r>
                    </a:p>
                    <a:p>
                      <a:pPr marL="0" marR="0" indent="-226695" algn="l" defTabSz="2072941" rtl="0" eaLnBrk="1" fontAlgn="auto" latinLnBrk="0" hangingPunct="1">
                        <a:lnSpc>
                          <a:spcPct val="100000"/>
                        </a:lnSpc>
                        <a:spcBef>
                          <a:spcPts val="0"/>
                        </a:spcBef>
                        <a:spcAft>
                          <a:spcPts val="0"/>
                        </a:spcAft>
                        <a:buClrTx/>
                        <a:buSzTx/>
                        <a:buFontTx/>
                        <a:buNone/>
                        <a:tabLst/>
                        <a:defRPr/>
                      </a:pPr>
                      <a:r>
                        <a:rPr lang="lv-LV" sz="1900" b="0" noProof="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Doties uz to!</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lv-LV" sz="1900" kern="1200" noProof="0" dirty="0">
                          <a:solidFill>
                            <a:srgbClr val="1C1442"/>
                          </a:solidFill>
                          <a:effectLst/>
                          <a:latin typeface="Calibri" panose="020F0502020204030204" pitchFamily="34" charset="0"/>
                          <a:ea typeface="+mn-ea"/>
                          <a:cs typeface="Calibri" panose="020F0502020204030204" pitchFamily="34" charset="0"/>
                        </a:rPr>
                        <a:t>Uzsākt procesus, kas rada vērtību.</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lv-LV" sz="1900" kern="1200" noProof="0" dirty="0">
                          <a:solidFill>
                            <a:srgbClr val="1C1442"/>
                          </a:solidFill>
                          <a:effectLst/>
                          <a:latin typeface="Calibri" panose="020F0502020204030204" pitchFamily="34" charset="0"/>
                          <a:ea typeface="+mn-ea"/>
                          <a:cs typeface="Calibri" panose="020F0502020204030204" pitchFamily="34" charset="0"/>
                        </a:rPr>
                        <a:t>Pieņemt izaicinājumus.</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lv-LV" sz="1900" kern="1200" noProof="0" dirty="0">
                          <a:solidFill>
                            <a:srgbClr val="1C1442"/>
                          </a:solidFill>
                          <a:effectLst/>
                          <a:latin typeface="Calibri" panose="020F0502020204030204" pitchFamily="34" charset="0"/>
                          <a:ea typeface="+mn-ea"/>
                          <a:cs typeface="Calibri" panose="020F0502020204030204" pitchFamily="34" charset="0"/>
                        </a:rPr>
                        <a:t>Rīkoties un strādāt patstāvīgi, lai sasniegtu mērķus un paveikt plānotos uzdevumus.</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870734"/>
                  </a:ext>
                </a:extLst>
              </a:tr>
              <a:tr h="2181323">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lv-LV" sz="2200" b="1" kern="1200" noProof="0" dirty="0">
                          <a:solidFill>
                            <a:srgbClr val="AD4097"/>
                          </a:solidFill>
                          <a:effectLst/>
                          <a:latin typeface="Calibri" panose="020F0502020204030204" pitchFamily="34" charset="0"/>
                          <a:ea typeface="+mn-ea"/>
                          <a:cs typeface="Calibri" panose="020F0502020204030204" pitchFamily="34" charset="0"/>
                        </a:rPr>
                        <a:t>Iespēju pamanīšana</a:t>
                      </a:r>
                    </a:p>
                    <a:p>
                      <a:pPr marL="0" marR="0" indent="-226695" algn="l" defTabSz="2072941" rtl="0" eaLnBrk="1" fontAlgn="auto" latinLnBrk="0" hangingPunct="1">
                        <a:lnSpc>
                          <a:spcPct val="100000"/>
                        </a:lnSpc>
                        <a:spcBef>
                          <a:spcPts val="0"/>
                        </a:spcBef>
                        <a:spcAft>
                          <a:spcPts val="0"/>
                        </a:spcAft>
                        <a:buClrTx/>
                        <a:buSzTx/>
                        <a:buFontTx/>
                        <a:buNone/>
                        <a:tabLst/>
                        <a:defRPr/>
                      </a:pPr>
                      <a:r>
                        <a:rPr lang="lv-LV" sz="1900" b="0" noProof="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Izmantot iztēli un spējas, lai noteiktu iespējas vērtību radīšanai.</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lv-LV" sz="1900" kern="1200" noProof="0" dirty="0">
                          <a:solidFill>
                            <a:srgbClr val="1C1442"/>
                          </a:solidFill>
                          <a:effectLst/>
                          <a:latin typeface="Calibri" panose="020F0502020204030204" pitchFamily="34" charset="0"/>
                          <a:ea typeface="+mn-ea"/>
                          <a:cs typeface="Calibri" panose="020F0502020204030204" pitchFamily="34" charset="0"/>
                        </a:rPr>
                        <a:t>Identificēt un izmantot iespējas radīt vērtību, pētot sociālo, kultūras un ekonomisko pamatu.</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lv-LV" sz="1900" kern="1200" noProof="0" dirty="0">
                          <a:solidFill>
                            <a:srgbClr val="1C1442"/>
                          </a:solidFill>
                          <a:effectLst/>
                          <a:latin typeface="Calibri" panose="020F0502020204030204" pitchFamily="34" charset="0"/>
                          <a:ea typeface="+mn-ea"/>
                          <a:cs typeface="Calibri" panose="020F0502020204030204" pitchFamily="34" charset="0"/>
                        </a:rPr>
                        <a:t>Noteikt vajadzības un izaicinājumus, kas jāsasniedz.</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lv-LV" sz="1900" kern="1200" noProof="0" dirty="0">
                          <a:solidFill>
                            <a:srgbClr val="1C1442"/>
                          </a:solidFill>
                          <a:effectLst/>
                          <a:latin typeface="Calibri" panose="020F0502020204030204" pitchFamily="34" charset="0"/>
                          <a:ea typeface="+mn-ea"/>
                          <a:cs typeface="Calibri" panose="020F0502020204030204" pitchFamily="34" charset="0"/>
                        </a:rPr>
                        <a:t>Izveidot jaunas sakarības un apvienot dažādus elementus, lai radītu iespējas vērtību veidošanai.</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982129"/>
                  </a:ext>
                </a:extLst>
              </a:tr>
            </a:tbl>
          </a:graphicData>
        </a:graphic>
      </p:graphicFrame>
    </p:spTree>
    <p:extLst>
      <p:ext uri="{BB962C8B-B14F-4D97-AF65-F5344CB8AC3E}">
        <p14:creationId xmlns:p14="http://schemas.microsoft.com/office/powerpoint/2010/main" val="355487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lv-LV" sz="2200" b="1" dirty="0"/>
              <a:t>Saistītās prasme</a:t>
            </a:r>
            <a:r>
              <a:rPr lang="en-US" sz="2200" b="1" dirty="0"/>
              <a:t>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err="1"/>
              <a:t>Kompleksa</a:t>
            </a:r>
            <a:r>
              <a:rPr lang="en-US" sz="2200" dirty="0"/>
              <a:t> </a:t>
            </a:r>
            <a:r>
              <a:rPr lang="en-US" sz="2200" dirty="0" err="1"/>
              <a:t>informācijas</a:t>
            </a:r>
            <a:r>
              <a:rPr lang="en-US" sz="2200" dirty="0"/>
              <a:t> </a:t>
            </a:r>
            <a:r>
              <a:rPr lang="en-US" sz="2200" dirty="0" err="1"/>
              <a:t>apstrāde</a:t>
            </a:r>
            <a:r>
              <a:rPr lang="en-US" sz="2200" dirty="0"/>
              <a:t> un </a:t>
            </a:r>
            <a:r>
              <a:rPr lang="en-US" sz="2200" dirty="0" err="1"/>
              <a:t>interpretācija</a:t>
            </a:r>
            <a:endParaRPr lang="lv-LV" sz="2200" dirty="0"/>
          </a:p>
          <a:p>
            <a:pPr marL="342900" lvl="0" indent="-342900">
              <a:lnSpc>
                <a:spcPts val="2440"/>
              </a:lnSpc>
              <a:buClr>
                <a:srgbClr val="186BA8"/>
              </a:buClr>
              <a:buFont typeface="Arial" panose="020B0604020202020204" pitchFamily="34" charset="0"/>
              <a:buChar char="•"/>
            </a:pPr>
            <a:r>
              <a:rPr lang="en-US" sz="2200" dirty="0"/>
              <a:t>Informācijas un </a:t>
            </a:r>
            <a:r>
              <a:rPr lang="en-US" sz="2200" dirty="0" err="1"/>
              <a:t>datu</a:t>
            </a:r>
            <a:r>
              <a:rPr lang="lv-LV" sz="2200" dirty="0"/>
              <a:t> lietošanas</a:t>
            </a:r>
            <a:r>
              <a:rPr lang="en-US" sz="2200" dirty="0"/>
              <a:t> </a:t>
            </a:r>
            <a:r>
              <a:rPr lang="en-US" sz="2200" dirty="0" err="1"/>
              <a:t>pratība</a:t>
            </a:r>
            <a:endParaRPr lang="lv-LV" sz="2200" dirty="0"/>
          </a:p>
          <a:p>
            <a:pPr marL="342900" lvl="0" indent="-342900">
              <a:lnSpc>
                <a:spcPts val="2440"/>
              </a:lnSpc>
              <a:buClr>
                <a:srgbClr val="186BA8"/>
              </a:buClr>
              <a:buFont typeface="Arial" panose="020B0604020202020204" pitchFamily="34" charset="0"/>
              <a:buChar char="•"/>
            </a:pPr>
            <a:r>
              <a:rPr lang="en-US" sz="2200" dirty="0" err="1"/>
              <a:t>Mediju</a:t>
            </a:r>
            <a:r>
              <a:rPr lang="en-US" sz="2200" dirty="0"/>
              <a:t> </a:t>
            </a:r>
            <a:r>
              <a:rPr lang="en-US" sz="2200" dirty="0" err="1"/>
              <a:t>lietotprasme</a:t>
            </a: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18713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endParaRPr lang="lv-LV" dirty="0">
              <a:solidFill>
                <a:schemeClr val="bg1"/>
              </a:solidFill>
            </a:endParaRPr>
          </a:p>
          <a:p>
            <a:r>
              <a:rPr lang="en-US" dirty="0">
                <a:solidFill>
                  <a:schemeClr val="bg1"/>
                </a:solidFill>
              </a:rPr>
              <a:t>Informācijas un </a:t>
            </a:r>
            <a:r>
              <a:rPr lang="en-US" dirty="0" err="1">
                <a:solidFill>
                  <a:schemeClr val="bg1"/>
                </a:solidFill>
              </a:rPr>
              <a:t>datu</a:t>
            </a:r>
            <a:r>
              <a:rPr lang="en-US" dirty="0">
                <a:solidFill>
                  <a:schemeClr val="bg1"/>
                </a:solidFill>
              </a:rPr>
              <a:t> </a:t>
            </a:r>
            <a:r>
              <a:rPr lang="en-US" dirty="0" err="1">
                <a:solidFill>
                  <a:schemeClr val="bg1"/>
                </a:solidFill>
              </a:rPr>
              <a:t>pratība</a:t>
            </a:r>
            <a:r>
              <a:rPr lang="en-US" dirty="0">
                <a:solidFill>
                  <a:schemeClr val="bg1"/>
                </a:solidFill>
              </a:rPr>
              <a:t>, </a:t>
            </a:r>
            <a:r>
              <a:rPr lang="en-US" dirty="0" err="1">
                <a:solidFill>
                  <a:schemeClr val="bg1"/>
                </a:solidFill>
              </a:rPr>
              <a:t>informācijas</a:t>
            </a:r>
            <a:r>
              <a:rPr lang="en-US" dirty="0">
                <a:solidFill>
                  <a:schemeClr val="bg1"/>
                </a:solidFill>
              </a:rPr>
              <a:t> </a:t>
            </a:r>
            <a:r>
              <a:rPr lang="en-US" dirty="0" err="1">
                <a:solidFill>
                  <a:schemeClr val="bg1"/>
                </a:solidFill>
              </a:rPr>
              <a:t>interpretācija</a:t>
            </a:r>
            <a:endParaRPr lang="en-US" dirty="0">
              <a:solidFill>
                <a:schemeClr val="bg1"/>
              </a:solidFill>
            </a:endParaRPr>
          </a:p>
          <a:p>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09</a:t>
            </a:r>
          </a:p>
        </p:txBody>
      </p:sp>
      <p:grpSp>
        <p:nvGrpSpPr>
          <p:cNvPr id="34" name="Group 33">
            <a:extLst>
              <a:ext uri="{FF2B5EF4-FFF2-40B4-BE49-F238E27FC236}">
                <a16:creationId xmlns:a16="http://schemas.microsoft.com/office/drawing/2014/main" id="{16BEA6A1-8294-A7DF-19FC-C7A64A79188D}"/>
              </a:ext>
            </a:extLst>
          </p:cNvPr>
          <p:cNvGrpSpPr/>
          <p:nvPr/>
        </p:nvGrpSpPr>
        <p:grpSpPr>
          <a:xfrm>
            <a:off x="8973519" y="3465335"/>
            <a:ext cx="2025128" cy="2029907"/>
            <a:chOff x="5700273" y="5386353"/>
            <a:chExt cx="766016" cy="767823"/>
          </a:xfrm>
          <a:solidFill>
            <a:srgbClr val="1C1442"/>
          </a:solidFill>
        </p:grpSpPr>
        <p:grpSp>
          <p:nvGrpSpPr>
            <p:cNvPr id="35" name="Graphic 2">
              <a:extLst>
                <a:ext uri="{FF2B5EF4-FFF2-40B4-BE49-F238E27FC236}">
                  <a16:creationId xmlns:a16="http://schemas.microsoft.com/office/drawing/2014/main" id="{6315E0A5-B130-AE9B-C774-A45BF6DA3514}"/>
                </a:ext>
              </a:extLst>
            </p:cNvPr>
            <p:cNvGrpSpPr/>
            <p:nvPr/>
          </p:nvGrpSpPr>
          <p:grpSpPr>
            <a:xfrm>
              <a:off x="5844804" y="5531788"/>
              <a:ext cx="476953" cy="420947"/>
              <a:chOff x="5844804" y="5531788"/>
              <a:chExt cx="476953" cy="420947"/>
            </a:xfrm>
            <a:grpFill/>
          </p:grpSpPr>
          <p:sp>
            <p:nvSpPr>
              <p:cNvPr id="51" name="Freeform 50">
                <a:extLst>
                  <a:ext uri="{FF2B5EF4-FFF2-40B4-BE49-F238E27FC236}">
                    <a16:creationId xmlns:a16="http://schemas.microsoft.com/office/drawing/2014/main" id="{063AEB07-9E90-4798-42CB-5C05D4F949B3}"/>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AC8C1599-368F-9FDE-5D29-FA4E776F36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6" name="Graphic 2">
              <a:extLst>
                <a:ext uri="{FF2B5EF4-FFF2-40B4-BE49-F238E27FC236}">
                  <a16:creationId xmlns:a16="http://schemas.microsoft.com/office/drawing/2014/main" id="{EC973855-9DFF-B87B-AEFE-1DCAE12BC281}"/>
                </a:ext>
              </a:extLst>
            </p:cNvPr>
            <p:cNvGrpSpPr/>
            <p:nvPr/>
          </p:nvGrpSpPr>
          <p:grpSpPr>
            <a:xfrm>
              <a:off x="5700273" y="5386353"/>
              <a:ext cx="766016" cy="767823"/>
              <a:chOff x="5700273" y="5386353"/>
              <a:chExt cx="766016" cy="767823"/>
            </a:xfrm>
            <a:grpFill/>
          </p:grpSpPr>
          <p:sp>
            <p:nvSpPr>
              <p:cNvPr id="37" name="Freeform 36">
                <a:extLst>
                  <a:ext uri="{FF2B5EF4-FFF2-40B4-BE49-F238E27FC236}">
                    <a16:creationId xmlns:a16="http://schemas.microsoft.com/office/drawing/2014/main" id="{680EAE1B-EE00-270E-2959-C6FF7ECB1ABE}"/>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AEAC7BAE-F974-5342-4E84-5DBA91BBD5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64723FB-7FF3-A99E-DD55-E9ECDBCEA7E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26124C31-E5E0-DC78-AB28-4693F3541331}"/>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535AF9A4-071A-04C1-BC96-3D689E6F033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3F1C8E29-B0FF-4E03-E882-9565CFBB4D1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0B0B8AB4-6243-51EF-CC6E-3850AB11F89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1C794E44-CF8B-31BD-9CED-CD153FB5A364}"/>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C72F896-11C0-716C-A611-B64EA65B0D38}"/>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3DF3D11A-0AB0-9458-0C42-78AC940D7920}"/>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73CF303-45E3-1203-1E89-7559D868C35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BD66BC3C-466C-8FE4-08C4-0E2FDD0BCFB9}"/>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71DFF5D7-9E67-1DA3-2D69-A7C312402CB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DC461E6D-7E56-6556-DB98-6E27F7203A2C}"/>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302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2503100" y="1217862"/>
            <a:ext cx="7079226" cy="221113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lv-LV" sz="2800" dirty="0"/>
              <a:t>Mūsdienās </a:t>
            </a:r>
            <a:r>
              <a:rPr lang="lv-LV" sz="2800" b="1" dirty="0"/>
              <a:t>būtiska </a:t>
            </a:r>
            <a:r>
              <a:rPr lang="lv-LV" sz="2800" dirty="0"/>
              <a:t>ir </a:t>
            </a:r>
            <a:r>
              <a:rPr lang="lv-LV" sz="2800" b="1" dirty="0"/>
              <a:t>datu un informācijas lietošanas </a:t>
            </a:r>
            <a:r>
              <a:rPr lang="lv-LV" sz="2800" b="1" dirty="0" err="1"/>
              <a:t>pratība</a:t>
            </a:r>
            <a:r>
              <a:rPr lang="lv-LV" sz="2800" dirty="0"/>
              <a:t>. </a:t>
            </a:r>
            <a:r>
              <a:rPr lang="lv-LV" sz="2800" dirty="0" err="1"/>
              <a:t>Schield</a:t>
            </a:r>
            <a:r>
              <a:rPr lang="lv-LV" sz="2800" dirty="0"/>
              <a:t> pētījumos informācijas </a:t>
            </a:r>
            <a:r>
              <a:rPr lang="lv-LV" sz="2800" dirty="0" err="1"/>
              <a:t>pratība</a:t>
            </a:r>
            <a:r>
              <a:rPr lang="lv-LV" sz="2800" dirty="0"/>
              <a:t> ir spēju kopums, kas sniedz iespēju cilvēkiem atpazīt, kāda informācija ir nepieciešama, kā to novērtēt un izmantot efektīvi. </a:t>
            </a:r>
          </a:p>
          <a:p>
            <a:pPr algn="ctr"/>
            <a:endParaRPr lang="en-US" sz="2800" dirty="0"/>
          </a:p>
        </p:txBody>
      </p:sp>
      <p:pic>
        <p:nvPicPr>
          <p:cNvPr id="14" name="Picture Placeholder 13">
            <a:extLst>
              <a:ext uri="{FF2B5EF4-FFF2-40B4-BE49-F238E27FC236}">
                <a16:creationId xmlns:a16="http://schemas.microsoft.com/office/drawing/2014/main" id="{C5634FDD-E6D9-7F67-57A4-988087CD8ABF}"/>
              </a:ext>
            </a:extLst>
          </p:cNvPr>
          <p:cNvPicPr>
            <a:picLocks noGrp="1" noChangeAspect="1"/>
          </p:cNvPicPr>
          <p:nvPr>
            <p:ph type="pic" sz="quarter" idx="21"/>
          </p:nvPr>
        </p:nvPicPr>
        <p:blipFill>
          <a:blip r:embed="rId2"/>
          <a:srcRect t="29684" b="29684"/>
          <a:stretch>
            <a:fillRect/>
          </a:stretch>
        </p:blipFill>
        <p:spPr/>
      </p:pic>
    </p:spTree>
    <p:extLst>
      <p:ext uri="{BB962C8B-B14F-4D97-AF65-F5344CB8AC3E}">
        <p14:creationId xmlns:p14="http://schemas.microsoft.com/office/powerpoint/2010/main" val="3192396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3768535" y="510364"/>
            <a:ext cx="8135437"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Informācijas </a:t>
            </a:r>
            <a:r>
              <a:rPr lang="lv-LV" sz="2200" i="1" dirty="0" err="1"/>
              <a:t>pratīgs</a:t>
            </a:r>
            <a:r>
              <a:rPr lang="lv-LV" sz="2200" dirty="0"/>
              <a:t> indivīds spēj noteikt vajadzīgās informācijas apjomu, piekļūt tai, kritiski izvērtēt informāciju un tās avotus, iekļaut izvēlēto informāciju savā zināšanu bāzē, efektīvi izmantot informāciju konkrēta mērķa sasniegšanai un izprast ekonomisko situāciju, juridiskās un sociālās problēmas saistībā ar informācijas izmantošanu ētiski un likumīgi (</a:t>
            </a:r>
            <a:r>
              <a:rPr lang="lv-LV" sz="2200" dirty="0" err="1"/>
              <a:t>Schield</a:t>
            </a:r>
            <a:r>
              <a:rPr lang="lv-LV" sz="2200" dirty="0"/>
              <a:t>).</a:t>
            </a:r>
          </a:p>
          <a:p>
            <a:pPr algn="just">
              <a:lnSpc>
                <a:spcPts val="2440"/>
              </a:lnSpc>
            </a:pPr>
            <a:endParaRPr lang="en-US" sz="2200" dirty="0"/>
          </a:p>
          <a:p>
            <a:pPr algn="just">
              <a:lnSpc>
                <a:spcPts val="2440"/>
              </a:lnSpc>
            </a:pPr>
            <a:r>
              <a:rPr lang="lv-LV" sz="2200" dirty="0"/>
              <a:t>Informācijas </a:t>
            </a:r>
            <a:r>
              <a:rPr lang="lv-LV" sz="2200" dirty="0" err="1"/>
              <a:t>pratība</a:t>
            </a:r>
            <a:r>
              <a:rPr lang="lv-LV" sz="2200" dirty="0"/>
              <a:t> attiecas uz spēju efektīvi un ētiski atrast, novērtēt un izmantot informāciju. Saskaņā ar pētījumu datu </a:t>
            </a:r>
            <a:r>
              <a:rPr lang="lv-LV" sz="2200" dirty="0" err="1"/>
              <a:t>pratība</a:t>
            </a:r>
            <a:r>
              <a:rPr lang="lv-LV" sz="2200" dirty="0"/>
              <a:t> ir spēja izprast un efektīvi izmantot datus, lai pieņemtu lēmumus (</a:t>
            </a:r>
            <a:r>
              <a:rPr lang="lv-LV" sz="2200" dirty="0" err="1"/>
              <a:t>View</a:t>
            </a:r>
            <a:r>
              <a:rPr lang="lv-LV" sz="2200" dirty="0"/>
              <a:t> </a:t>
            </a:r>
            <a:r>
              <a:rPr lang="lv-LV" sz="2200" dirty="0" err="1"/>
              <a:t>of</a:t>
            </a:r>
            <a:r>
              <a:rPr lang="lv-LV" sz="2200" dirty="0"/>
              <a:t> </a:t>
            </a:r>
            <a:r>
              <a:rPr lang="lv-LV" sz="2200" dirty="0" err="1"/>
              <a:t>Creating</a:t>
            </a:r>
            <a:r>
              <a:rPr lang="lv-LV" sz="2200" dirty="0"/>
              <a:t> </a:t>
            </a:r>
            <a:r>
              <a:rPr lang="lv-LV" sz="2200" dirty="0" err="1"/>
              <a:t>an</a:t>
            </a:r>
            <a:r>
              <a:rPr lang="lv-LV" sz="2200" dirty="0"/>
              <a:t> </a:t>
            </a:r>
            <a:r>
              <a:rPr lang="lv-LV" sz="2200" dirty="0" err="1"/>
              <a:t>Understanding</a:t>
            </a:r>
            <a:r>
              <a:rPr lang="lv-LV" sz="2200" dirty="0"/>
              <a:t> </a:t>
            </a:r>
            <a:r>
              <a:rPr lang="lv-LV" sz="2200" dirty="0" err="1"/>
              <a:t>of</a:t>
            </a:r>
            <a:r>
              <a:rPr lang="lv-LV" sz="2200" dirty="0"/>
              <a:t> </a:t>
            </a:r>
            <a:r>
              <a:rPr lang="lv-LV" sz="2200" dirty="0" err="1"/>
              <a:t>Data</a:t>
            </a:r>
            <a:r>
              <a:rPr lang="lv-LV" sz="2200" dirty="0"/>
              <a:t> </a:t>
            </a:r>
            <a:r>
              <a:rPr lang="lv-LV" sz="2200" dirty="0" err="1"/>
              <a:t>Literacy</a:t>
            </a:r>
            <a:r>
              <a:rPr lang="lv-LV" sz="2200" dirty="0"/>
              <a:t> </a:t>
            </a:r>
            <a:r>
              <a:rPr lang="lv-LV" sz="2200" dirty="0" err="1"/>
              <a:t>for</a:t>
            </a:r>
            <a:r>
              <a:rPr lang="lv-LV" sz="2200" dirty="0"/>
              <a:t> a </a:t>
            </a:r>
            <a:r>
              <a:rPr lang="lv-LV" sz="2200" dirty="0" err="1"/>
              <a:t>Data-driven</a:t>
            </a:r>
            <a:r>
              <a:rPr lang="lv-LV" sz="2200" dirty="0"/>
              <a:t> </a:t>
            </a:r>
            <a:r>
              <a:rPr lang="lv-LV" sz="2200" dirty="0" err="1"/>
              <a:t>Society</a:t>
            </a:r>
            <a:r>
              <a:rPr lang="lv-LV" sz="2200" dirty="0"/>
              <a:t>, </a:t>
            </a:r>
            <a:r>
              <a:rPr lang="lv-LV" sz="2200" dirty="0" err="1"/>
              <a:t>n.d</a:t>
            </a:r>
            <a:r>
              <a:rPr lang="lv-LV" sz="2200" dirty="0"/>
              <a:t>.). Tas ietver tādas prasmes kā informācijas izpēte, analīze un paziņošana. Datu </a:t>
            </a:r>
            <a:r>
              <a:rPr lang="lv-LV" sz="2200" dirty="0" err="1"/>
              <a:t>pratība</a:t>
            </a:r>
            <a:r>
              <a:rPr lang="lv-LV" sz="2200" dirty="0"/>
              <a:t> attiecas uz spēju saprast un strādāt ar datiem, tostarp tādas prasmes kā datu vākšana un analīze. Informācijas interpretācija attiecas uz informācijas izpratnes un izpratnes procesu, tostarp spēju identificēt neobjektivitāti, novērtēt ticamību un </a:t>
            </a:r>
            <a:r>
              <a:rPr lang="lv-LV" sz="2200" dirty="0" err="1"/>
              <a:t>kontekstualizēt</a:t>
            </a:r>
            <a:r>
              <a:rPr lang="lv-LV" sz="2200" dirty="0"/>
              <a:t> informāciju.</a:t>
            </a:r>
            <a:endParaRPr lang="en-US" sz="2200" dirty="0"/>
          </a:p>
          <a:p>
            <a:pPr algn="just">
              <a:lnSpc>
                <a:spcPts val="2440"/>
              </a:lnSpc>
            </a:pPr>
            <a:endParaRPr lang="en-US" sz="2200" dirty="0"/>
          </a:p>
        </p:txBody>
      </p:sp>
      <p:pic>
        <p:nvPicPr>
          <p:cNvPr id="2" name="Picture Placeholder 47">
            <a:extLst>
              <a:ext uri="{FF2B5EF4-FFF2-40B4-BE49-F238E27FC236}">
                <a16:creationId xmlns:a16="http://schemas.microsoft.com/office/drawing/2014/main" id="{D9AA9119-3750-349C-B602-84D1B6000A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180" r="19180"/>
          <a:stretch/>
        </p:blipFill>
        <p:spPr>
          <a:xfrm>
            <a:off x="0" y="0"/>
            <a:ext cx="3126658" cy="6858000"/>
          </a:xfrm>
          <a:prstGeom prst="rect">
            <a:avLst/>
          </a:prstGeom>
          <a:solidFill>
            <a:schemeClr val="bg1">
              <a:lumMod val="85000"/>
            </a:schemeClr>
          </a:solidFill>
        </p:spPr>
      </p:pic>
      <p:pic>
        <p:nvPicPr>
          <p:cNvPr id="5" name="Picture 4">
            <a:extLst>
              <a:ext uri="{FF2B5EF4-FFF2-40B4-BE49-F238E27FC236}">
                <a16:creationId xmlns:a16="http://schemas.microsoft.com/office/drawing/2014/main" id="{0F7D4016-63B6-EC43-08D2-1B28B15AB126}"/>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2387586" y="5519934"/>
            <a:ext cx="1443600" cy="356400"/>
          </a:xfrm>
          <a:prstGeom prst="rect">
            <a:avLst/>
          </a:prstGeom>
        </p:spPr>
      </p:pic>
    </p:spTree>
    <p:extLst>
      <p:ext uri="{BB962C8B-B14F-4D97-AF65-F5344CB8AC3E}">
        <p14:creationId xmlns:p14="http://schemas.microsoft.com/office/powerpoint/2010/main" val="300475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46353" y="2057656"/>
            <a:ext cx="8559800" cy="3731669"/>
          </a:xfrm>
        </p:spPr>
        <p:txBody>
          <a:bodyPr/>
          <a:lstStyle/>
          <a:p>
            <a:pPr algn="just">
              <a:lnSpc>
                <a:spcPts val="2440"/>
              </a:lnSpc>
            </a:pPr>
            <a:r>
              <a:rPr lang="lv-LV" sz="2200" dirty="0"/>
              <a:t>Darba devēju aptaujā izmantoto 21.gadsimta prasmju saraksts izveidots, veicot desmit jaunāko (2018. - 2022. gada publikācijas) un uz pētījumiem balstītu prasmju ietvaru meta-analīzi, kas raksturo nākotni un darba tirgum atbilstošās prasmes.</a:t>
            </a:r>
          </a:p>
          <a:p>
            <a:pPr algn="just">
              <a:lnSpc>
                <a:spcPts val="2440"/>
              </a:lnSpc>
            </a:pPr>
            <a:endParaRPr lang="lv-LV" sz="2200" dirty="0"/>
          </a:p>
          <a:p>
            <a:pPr algn="just">
              <a:lnSpc>
                <a:spcPts val="2440"/>
              </a:lnSpc>
            </a:pPr>
            <a:r>
              <a:rPr lang="lv-LV" sz="2200" dirty="0">
                <a:latin typeface="Calibri"/>
                <a:ea typeface="Open Sans"/>
                <a:cs typeface="Calibri"/>
              </a:rPr>
              <a:t>Visas atlasītās prasmju </a:t>
            </a:r>
            <a:r>
              <a:rPr lang="lv-LV" sz="2200" dirty="0" err="1">
                <a:latin typeface="Calibri"/>
                <a:ea typeface="Open Sans"/>
                <a:cs typeface="Calibri"/>
              </a:rPr>
              <a:t>ietvarstruktūras</a:t>
            </a:r>
            <a:r>
              <a:rPr lang="lv-LV" sz="2200" dirty="0">
                <a:latin typeface="Calibri"/>
                <a:ea typeface="Open Sans"/>
                <a:cs typeface="Calibri"/>
              </a:rPr>
              <a:t> ir izstrādājušas starptautiskas organizācijas, tostarp Eiropas Komisija (</a:t>
            </a:r>
            <a:r>
              <a:rPr lang="lv-LV" sz="2200" dirty="0" err="1">
                <a:latin typeface="Calibri"/>
                <a:ea typeface="Open Sans"/>
                <a:cs typeface="Calibri"/>
              </a:rPr>
              <a:t>McCallumn</a:t>
            </a:r>
            <a:r>
              <a:rPr lang="lv-LV" sz="2200" dirty="0">
                <a:latin typeface="Calibri"/>
                <a:ea typeface="Open Sans"/>
                <a:cs typeface="Calibri"/>
              </a:rPr>
              <a:t>, </a:t>
            </a:r>
            <a:r>
              <a:rPr lang="lv-LV" sz="2200" dirty="0" err="1">
                <a:latin typeface="Calibri"/>
                <a:ea typeface="Open Sans"/>
                <a:cs typeface="Calibri"/>
              </a:rPr>
              <a:t>Weicht</a:t>
            </a:r>
            <a:r>
              <a:rPr lang="lv-LV" sz="2200" dirty="0">
                <a:latin typeface="Calibri"/>
                <a:ea typeface="Open Sans"/>
                <a:cs typeface="Calibri"/>
              </a:rPr>
              <a:t>, </a:t>
            </a:r>
            <a:r>
              <a:rPr lang="lv-LV" sz="2200" dirty="0" err="1">
                <a:latin typeface="Calibri"/>
                <a:ea typeface="Open Sans"/>
                <a:cs typeface="Calibri"/>
              </a:rPr>
              <a:t>McMullan</a:t>
            </a:r>
            <a:r>
              <a:rPr lang="lv-LV" sz="2200" dirty="0">
                <a:latin typeface="Calibri"/>
                <a:ea typeface="Open Sans"/>
                <a:cs typeface="Calibri"/>
              </a:rPr>
              <a:t>, &amp; </a:t>
            </a:r>
            <a:r>
              <a:rPr lang="lv-LV" sz="2200" dirty="0" err="1">
                <a:latin typeface="Calibri"/>
                <a:ea typeface="Open Sans"/>
                <a:cs typeface="Calibri"/>
              </a:rPr>
              <a:t>Price</a:t>
            </a:r>
            <a:r>
              <a:rPr lang="lv-LV" sz="2200" dirty="0">
                <a:latin typeface="Calibri"/>
                <a:ea typeface="Open Sans"/>
                <a:cs typeface="Calibri"/>
              </a:rPr>
              <a:t>, 2018; Sala, </a:t>
            </a:r>
            <a:r>
              <a:rPr lang="lv-LV" sz="2200" dirty="0" err="1">
                <a:latin typeface="Calibri"/>
                <a:ea typeface="Open Sans"/>
                <a:cs typeface="Calibri"/>
              </a:rPr>
              <a:t>Punie</a:t>
            </a:r>
            <a:r>
              <a:rPr lang="lv-LV" sz="2200" dirty="0">
                <a:latin typeface="Calibri"/>
                <a:ea typeface="Open Sans"/>
                <a:cs typeface="Calibri"/>
              </a:rPr>
              <a:t>, </a:t>
            </a:r>
            <a:r>
              <a:rPr lang="lv-LV" sz="2200" dirty="0" err="1">
                <a:latin typeface="Calibri"/>
                <a:ea typeface="Open Sans"/>
                <a:cs typeface="Calibri"/>
              </a:rPr>
              <a:t>Garkov</a:t>
            </a:r>
            <a:r>
              <a:rPr lang="lv-LV" sz="2200" dirty="0">
                <a:latin typeface="Calibri"/>
                <a:ea typeface="Open Sans"/>
                <a:cs typeface="Calibri"/>
              </a:rPr>
              <a:t>, &amp; </a:t>
            </a:r>
            <a:r>
              <a:rPr lang="lv-LV" sz="2200" dirty="0" err="1">
                <a:latin typeface="Calibri"/>
                <a:ea typeface="Open Sans"/>
                <a:cs typeface="Calibri"/>
              </a:rPr>
              <a:t>Cabrera</a:t>
            </a:r>
            <a:r>
              <a:rPr lang="lv-LV" sz="2200" dirty="0">
                <a:latin typeface="Calibri"/>
                <a:ea typeface="Open Sans"/>
                <a:cs typeface="Calibri"/>
              </a:rPr>
              <a:t>, 2020; </a:t>
            </a:r>
            <a:r>
              <a:rPr lang="lv-LV" sz="2200" dirty="0" err="1">
                <a:latin typeface="Calibri"/>
                <a:ea typeface="Open Sans"/>
                <a:cs typeface="Calibri"/>
              </a:rPr>
              <a:t>Bianchi</a:t>
            </a:r>
            <a:r>
              <a:rPr lang="lv-LV" sz="2200" dirty="0">
                <a:latin typeface="Calibri"/>
                <a:ea typeface="Open Sans"/>
                <a:cs typeface="Calibri"/>
              </a:rPr>
              <a:t>, </a:t>
            </a:r>
            <a:r>
              <a:rPr lang="lv-LV" sz="2200" dirty="0" err="1">
                <a:latin typeface="Calibri"/>
                <a:ea typeface="Open Sans"/>
                <a:cs typeface="Calibri"/>
              </a:rPr>
              <a:t>Pisiotis</a:t>
            </a:r>
            <a:r>
              <a:rPr lang="lv-LV" sz="2200" dirty="0">
                <a:latin typeface="Calibri"/>
                <a:ea typeface="Open Sans"/>
                <a:cs typeface="Calibri"/>
              </a:rPr>
              <a:t> un </a:t>
            </a:r>
            <a:r>
              <a:rPr lang="lv-LV" sz="2200" dirty="0" err="1">
                <a:latin typeface="Calibri"/>
                <a:ea typeface="Open Sans"/>
                <a:cs typeface="Calibri"/>
              </a:rPr>
              <a:t>Cabrera</a:t>
            </a:r>
            <a:r>
              <a:rPr lang="lv-LV" sz="2200" dirty="0">
                <a:latin typeface="Calibri"/>
                <a:ea typeface="Open Sans"/>
                <a:cs typeface="Calibri"/>
              </a:rPr>
              <a:t> </a:t>
            </a:r>
            <a:r>
              <a:rPr lang="lv-LV" sz="2200" dirty="0" err="1">
                <a:latin typeface="Calibri"/>
                <a:ea typeface="Open Sans"/>
                <a:cs typeface="Calibri"/>
              </a:rPr>
              <a:t>Giraldez</a:t>
            </a:r>
            <a:r>
              <a:rPr lang="lv-LV" sz="2200" dirty="0">
                <a:latin typeface="Calibri"/>
                <a:ea typeface="Open Sans"/>
                <a:cs typeface="Calibri"/>
              </a:rPr>
              <a:t>, 2022; </a:t>
            </a:r>
            <a:r>
              <a:rPr lang="lv-LV" sz="2200" dirty="0" err="1">
                <a:latin typeface="Calibri"/>
                <a:ea typeface="Open Sans"/>
                <a:cs typeface="Calibri"/>
              </a:rPr>
              <a:t>Vuorikari</a:t>
            </a:r>
            <a:r>
              <a:rPr lang="lv-LV" sz="2200" dirty="0">
                <a:latin typeface="Calibri"/>
                <a:ea typeface="Open Sans"/>
                <a:cs typeface="Calibri"/>
              </a:rPr>
              <a:t>, </a:t>
            </a:r>
            <a:r>
              <a:rPr lang="lv-LV" sz="2200" dirty="0" err="1">
                <a:latin typeface="Calibri"/>
                <a:ea typeface="Open Sans"/>
                <a:cs typeface="Calibri"/>
              </a:rPr>
              <a:t>Kluzer</a:t>
            </a:r>
            <a:r>
              <a:rPr lang="lv-LV" sz="2200" dirty="0">
                <a:latin typeface="Calibri"/>
                <a:ea typeface="Open Sans"/>
                <a:cs typeface="Calibri"/>
              </a:rPr>
              <a:t> un </a:t>
            </a:r>
            <a:r>
              <a:rPr lang="lv-LV" sz="2200" dirty="0" err="1">
                <a:latin typeface="Calibri"/>
                <a:ea typeface="Open Sans"/>
                <a:cs typeface="Calibri"/>
              </a:rPr>
              <a:t>Punie</a:t>
            </a:r>
            <a:r>
              <a:rPr lang="lv-LV" sz="2200" dirty="0">
                <a:latin typeface="Calibri"/>
                <a:ea typeface="Open Sans"/>
                <a:cs typeface="Calibri"/>
              </a:rPr>
              <a:t>, 2022), ESAO (2018), Pasaules ekonomika Forums (2020), </a:t>
            </a:r>
            <a:r>
              <a:rPr lang="lv-LV" sz="2200" dirty="0" err="1">
                <a:latin typeface="Calibri"/>
                <a:ea typeface="Open Sans"/>
                <a:cs typeface="Calibri"/>
              </a:rPr>
              <a:t>McKinsey</a:t>
            </a:r>
            <a:r>
              <a:rPr lang="lv-LV" sz="2200" dirty="0">
                <a:latin typeface="Calibri"/>
                <a:ea typeface="Open Sans"/>
                <a:cs typeface="Calibri"/>
              </a:rPr>
              <a:t> &amp; </a:t>
            </a:r>
            <a:r>
              <a:rPr lang="lv-LV" sz="2200" dirty="0" err="1">
                <a:latin typeface="Calibri"/>
                <a:ea typeface="Open Sans"/>
                <a:cs typeface="Calibri"/>
              </a:rPr>
              <a:t>Company</a:t>
            </a:r>
            <a:r>
              <a:rPr lang="lv-LV" sz="2200" dirty="0">
                <a:latin typeface="Calibri"/>
                <a:ea typeface="Open Sans"/>
                <a:cs typeface="Calibri"/>
              </a:rPr>
              <a:t> (2021), </a:t>
            </a:r>
            <a:r>
              <a:rPr lang="lv-LV" sz="2200" dirty="0" err="1">
                <a:latin typeface="Calibri"/>
                <a:ea typeface="Open Sans"/>
                <a:cs typeface="Calibri"/>
              </a:rPr>
              <a:t>Coursera</a:t>
            </a:r>
            <a:r>
              <a:rPr lang="lv-LV" sz="2200" dirty="0">
                <a:latin typeface="Calibri"/>
                <a:ea typeface="Open Sans"/>
                <a:cs typeface="Calibri"/>
              </a:rPr>
              <a:t> (2021), </a:t>
            </a:r>
            <a:r>
              <a:rPr lang="lv-LV" sz="2200" dirty="0" err="1">
                <a:latin typeface="Calibri"/>
                <a:ea typeface="Open Sans"/>
                <a:cs typeface="Calibri"/>
              </a:rPr>
              <a:t>Cedefop</a:t>
            </a:r>
            <a:r>
              <a:rPr lang="lv-LV" sz="2200" dirty="0">
                <a:latin typeface="Calibri"/>
                <a:ea typeface="Open Sans"/>
                <a:cs typeface="Calibri"/>
              </a:rPr>
              <a:t> un </a:t>
            </a:r>
            <a:r>
              <a:rPr lang="lv-LV" sz="2200" dirty="0" err="1">
                <a:latin typeface="Calibri"/>
                <a:ea typeface="Open Sans"/>
                <a:cs typeface="Calibri"/>
              </a:rPr>
              <a:t>Eurofound</a:t>
            </a:r>
            <a:r>
              <a:rPr lang="lv-LV" sz="2200" dirty="0">
                <a:latin typeface="Calibri"/>
                <a:ea typeface="Open Sans"/>
                <a:cs typeface="Calibri"/>
              </a:rPr>
              <a:t> (2018). Katra šīs analīzes rezultātā identificētā 21. gadsimta prasme apraksta savstarpēji saistītu prasmju grupu, kas tika iekļauta prasmju ietvaros.</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7" y="736612"/>
            <a:ext cx="797378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br>
              <a:rPr lang="lv-LV" dirty="0">
                <a:solidFill>
                  <a:schemeClr val="bg1"/>
                </a:solidFill>
              </a:rPr>
            </a:br>
            <a:r>
              <a:rPr lang="en-US" dirty="0">
                <a:solidFill>
                  <a:schemeClr val="bg1"/>
                </a:solidFill>
              </a:rPr>
              <a:t>21. </a:t>
            </a:r>
            <a:r>
              <a:rPr lang="en-US" dirty="0" err="1">
                <a:solidFill>
                  <a:schemeClr val="bg1"/>
                </a:solidFill>
              </a:rPr>
              <a:t>gadsimta</a:t>
            </a:r>
            <a:r>
              <a:rPr lang="en-US" dirty="0">
                <a:solidFill>
                  <a:schemeClr val="bg1"/>
                </a:solidFill>
              </a:rPr>
              <a:t> </a:t>
            </a:r>
            <a:r>
              <a:rPr lang="en-US" dirty="0" err="1">
                <a:solidFill>
                  <a:schemeClr val="bg1"/>
                </a:solidFill>
              </a:rPr>
              <a:t>prasmju</a:t>
            </a:r>
            <a:r>
              <a:rPr lang="en-US" dirty="0">
                <a:solidFill>
                  <a:schemeClr val="bg1"/>
                </a:solidFill>
              </a:rPr>
              <a:t> meta-</a:t>
            </a:r>
            <a:r>
              <a:rPr lang="en-US" dirty="0" err="1">
                <a:solidFill>
                  <a:schemeClr val="bg1"/>
                </a:solidFill>
              </a:rPr>
              <a:t>ietvars</a:t>
            </a:r>
            <a:endParaRPr lang="en-US" dirty="0">
              <a:solidFill>
                <a:schemeClr val="bg1"/>
              </a:solidFill>
            </a:endParaRPr>
          </a:p>
          <a:p>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01</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lv-LV" sz="2200" b="1" dirty="0"/>
              <a:t>Saistītās prasmes</a:t>
            </a:r>
            <a:r>
              <a:rPr lang="en-US" sz="2200" b="1" dirty="0"/>
              <a:t>:</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err="1"/>
              <a:t>Tiekšanās</a:t>
            </a:r>
            <a:endParaRPr lang="lv-LV" sz="2200" dirty="0"/>
          </a:p>
          <a:p>
            <a:pPr marL="342900" indent="-342900">
              <a:lnSpc>
                <a:spcPts val="2440"/>
              </a:lnSpc>
              <a:buClr>
                <a:srgbClr val="186BA8"/>
              </a:buClr>
              <a:buFont typeface="Arial" panose="020B0604020202020204" pitchFamily="34" charset="0"/>
              <a:buChar char="•"/>
            </a:pPr>
            <a:r>
              <a:rPr lang="en-US" sz="2200" dirty="0" err="1"/>
              <a:t>Pateicība</a:t>
            </a:r>
            <a:r>
              <a:rPr lang="en-US" sz="2200" dirty="0"/>
              <a:t> un </a:t>
            </a:r>
            <a:r>
              <a:rPr lang="en-US" sz="2200" dirty="0" err="1"/>
              <a:t>cerība</a:t>
            </a:r>
            <a:endParaRPr lang="lv-LV" sz="2200" dirty="0"/>
          </a:p>
          <a:p>
            <a:pPr marL="342900" indent="-342900">
              <a:lnSpc>
                <a:spcPts val="2440"/>
              </a:lnSpc>
              <a:buClr>
                <a:srgbClr val="186BA8"/>
              </a:buClr>
              <a:buFont typeface="Arial" panose="020B0604020202020204" pitchFamily="34" charset="0"/>
              <a:buChar char="•"/>
            </a:pPr>
            <a:r>
              <a:rPr lang="en-US" sz="2200" dirty="0" err="1"/>
              <a:t>Identitāte</a:t>
            </a:r>
            <a:r>
              <a:rPr lang="en-US" sz="2200" dirty="0"/>
              <a:t>, </a:t>
            </a:r>
            <a:r>
              <a:rPr lang="en-US" sz="2200" dirty="0" err="1"/>
              <a:t>garīgā</a:t>
            </a:r>
            <a:r>
              <a:rPr lang="en-US" sz="2200" dirty="0"/>
              <a:t> </a:t>
            </a:r>
            <a:r>
              <a:rPr lang="en-US" sz="2200" dirty="0" err="1"/>
              <a:t>identitāte</a:t>
            </a:r>
            <a:endParaRPr lang="lv-LV" sz="2200" dirty="0"/>
          </a:p>
          <a:p>
            <a:pPr marL="342900" indent="-342900">
              <a:lnSpc>
                <a:spcPts val="2440"/>
              </a:lnSpc>
              <a:buClr>
                <a:srgbClr val="186BA8"/>
              </a:buClr>
              <a:buFont typeface="Arial" panose="020B0604020202020204" pitchFamily="34" charset="0"/>
              <a:buChar char="•"/>
            </a:pPr>
            <a:r>
              <a:rPr lang="lv-LV" sz="2200" dirty="0" err="1"/>
              <a:t>Apzinātība</a:t>
            </a:r>
            <a:endParaRPr lang="en-US" sz="2200" dirty="0"/>
          </a:p>
          <a:p>
            <a:pPr marL="342900" indent="-342900">
              <a:lnSpc>
                <a:spcPts val="2440"/>
              </a:lnSpc>
              <a:buClr>
                <a:srgbClr val="186BA8"/>
              </a:buClr>
              <a:buFont typeface="Arial" panose="020B0604020202020204" pitchFamily="34" charset="0"/>
              <a:buChar char="•"/>
            </a:pPr>
            <a:r>
              <a:rPr lang="lv-LV" sz="2200" dirty="0"/>
              <a:t>Motivācija un vēlme uzņemties iniciatīvu</a:t>
            </a:r>
          </a:p>
          <a:p>
            <a:pPr marL="342900" indent="-342900">
              <a:lnSpc>
                <a:spcPts val="2440"/>
              </a:lnSpc>
              <a:buClr>
                <a:srgbClr val="186BA8"/>
              </a:buClr>
              <a:buFont typeface="Arial" panose="020B0604020202020204" pitchFamily="34" charset="0"/>
              <a:buChar char="•"/>
            </a:pPr>
            <a:r>
              <a:rPr lang="en-US" sz="2200" dirty="0" err="1"/>
              <a:t>Pozitīvs</a:t>
            </a:r>
            <a:r>
              <a:rPr lang="en-US" sz="2200" dirty="0"/>
              <a:t> </a:t>
            </a:r>
            <a:r>
              <a:rPr lang="en-US" sz="2200" dirty="0" err="1"/>
              <a:t>pašnovērtējums</a:t>
            </a:r>
            <a:endParaRPr lang="lv-LV" sz="2200" dirty="0"/>
          </a:p>
          <a:p>
            <a:pPr marL="342900" indent="-342900">
              <a:lnSpc>
                <a:spcPts val="2440"/>
              </a:lnSpc>
              <a:buClr>
                <a:srgbClr val="186BA8"/>
              </a:buClr>
              <a:buFont typeface="Arial" panose="020B0604020202020204" pitchFamily="34" charset="0"/>
              <a:buChar char="•"/>
            </a:pPr>
            <a:r>
              <a:rPr lang="en-US" sz="2200" dirty="0" err="1"/>
              <a:t>Refleksija</a:t>
            </a:r>
            <a:r>
              <a:rPr lang="en-US" sz="2200" dirty="0"/>
              <a:t>, </a:t>
            </a:r>
            <a:r>
              <a:rPr lang="en-US" sz="2200" dirty="0" err="1"/>
              <a:t>reflektīva</a:t>
            </a:r>
            <a:r>
              <a:rPr lang="en-US" sz="2200" dirty="0"/>
              <a:t> </a:t>
            </a:r>
            <a:r>
              <a:rPr lang="en-US" sz="2200" dirty="0" err="1"/>
              <a:t>domāšana</a:t>
            </a:r>
            <a:r>
              <a:rPr lang="en-US" sz="2200" dirty="0"/>
              <a:t>, </a:t>
            </a:r>
            <a:r>
              <a:rPr lang="lv-LV" sz="2200" dirty="0"/>
              <a:t>iz</a:t>
            </a:r>
            <a:r>
              <a:rPr lang="en-US" sz="2200" dirty="0" err="1"/>
              <a:t>vērtēšana</a:t>
            </a:r>
            <a:r>
              <a:rPr lang="en-US" sz="2200" dirty="0"/>
              <a:t>, </a:t>
            </a:r>
            <a:r>
              <a:rPr lang="en-US" sz="2200" dirty="0" err="1"/>
              <a:t>uzraudzība</a:t>
            </a:r>
            <a:endParaRPr lang="lv-LV" sz="2200" dirty="0"/>
          </a:p>
          <a:p>
            <a:pPr marL="342900" indent="-342900">
              <a:lnSpc>
                <a:spcPts val="2440"/>
              </a:lnSpc>
              <a:buClr>
                <a:srgbClr val="186BA8"/>
              </a:buClr>
              <a:buFont typeface="Arial" panose="020B0604020202020204" pitchFamily="34" charset="0"/>
              <a:buChar char="•"/>
            </a:pPr>
            <a:r>
              <a:rPr lang="lv-LV" sz="2200" dirty="0"/>
              <a:t>P</a:t>
            </a:r>
            <a:r>
              <a:rPr lang="en-US" sz="2200" dirty="0" err="1"/>
              <a:t>ašefektivitāte</a:t>
            </a:r>
            <a:r>
              <a:rPr lang="en-US" sz="2200" dirty="0"/>
              <a:t>, </a:t>
            </a:r>
            <a:r>
              <a:rPr lang="en-US" sz="2200" dirty="0" err="1"/>
              <a:t>pozitīva</a:t>
            </a:r>
            <a:r>
              <a:rPr lang="en-US" sz="2200" dirty="0"/>
              <a:t> </a:t>
            </a:r>
            <a:r>
              <a:rPr lang="en-US" sz="2200" dirty="0" err="1"/>
              <a:t>pašorientācija</a:t>
            </a:r>
            <a:endParaRPr lang="lv-LV" sz="2200" dirty="0"/>
          </a:p>
          <a:p>
            <a:pPr marL="342900" indent="-342900">
              <a:lnSpc>
                <a:spcPts val="2440"/>
              </a:lnSpc>
              <a:buClr>
                <a:srgbClr val="186BA8"/>
              </a:buClr>
              <a:buFont typeface="Arial" panose="020B0604020202020204" pitchFamily="34" charset="0"/>
              <a:buChar char="•"/>
            </a:pPr>
            <a:r>
              <a:rPr lang="lv-LV" sz="2200" dirty="0"/>
              <a:t>Uzticība</a:t>
            </a:r>
            <a:r>
              <a:rPr lang="en-US" sz="2200" dirty="0"/>
              <a:t> (</a:t>
            </a:r>
            <a:r>
              <a:rPr lang="lv-LV" sz="2200" dirty="0"/>
              <a:t>sev, citiem</a:t>
            </a:r>
            <a:r>
              <a:rPr lang="en-US" sz="2200" dirty="0"/>
              <a:t>, </a:t>
            </a:r>
            <a:r>
              <a:rPr lang="lv-LV" sz="2200" dirty="0"/>
              <a:t>iestādēm</a:t>
            </a:r>
            <a:r>
              <a:rPr lang="en-US" sz="2200" dirty="0"/>
              <a:t>)</a:t>
            </a:r>
          </a:p>
          <a:p>
            <a:pPr marL="342900" indent="-342900">
              <a:lnSpc>
                <a:spcPts val="2440"/>
              </a:lnSpc>
              <a:buClr>
                <a:srgbClr val="186BA8"/>
              </a:buClr>
              <a:buFont typeface="Arial" panose="020B0604020202020204" pitchFamily="34" charset="0"/>
              <a:buChar char="•"/>
            </a:pPr>
            <a:r>
              <a:rPr lang="lv-LV" sz="2200" dirty="0"/>
              <a:t>Labklājība</a:t>
            </a: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8988138"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Lab</a:t>
            </a:r>
            <a:r>
              <a:rPr lang="lv-LV" dirty="0" err="1">
                <a:solidFill>
                  <a:schemeClr val="bg1"/>
                </a:solidFill>
              </a:rPr>
              <a:t>klājīb</a:t>
            </a:r>
            <a:r>
              <a:rPr lang="en-US" dirty="0">
                <a:solidFill>
                  <a:schemeClr val="bg1"/>
                </a:solidFill>
              </a:rPr>
              <a:t>a, </a:t>
            </a:r>
            <a:r>
              <a:rPr lang="en-US" dirty="0" err="1">
                <a:solidFill>
                  <a:schemeClr val="bg1"/>
                </a:solidFill>
              </a:rPr>
              <a:t>pozitīva</a:t>
            </a:r>
            <a:r>
              <a:rPr lang="en-US" dirty="0">
                <a:solidFill>
                  <a:schemeClr val="bg1"/>
                </a:solidFill>
              </a:rPr>
              <a:t> </a:t>
            </a:r>
            <a:r>
              <a:rPr lang="en-US" dirty="0" err="1">
                <a:solidFill>
                  <a:schemeClr val="bg1"/>
                </a:solidFill>
              </a:rPr>
              <a:t>attieksme</a:t>
            </a:r>
            <a:r>
              <a:rPr lang="en-US" dirty="0">
                <a:solidFill>
                  <a:schemeClr val="bg1"/>
                </a:solidFill>
              </a:rPr>
              <a:t> un </a:t>
            </a:r>
            <a:r>
              <a:rPr lang="en-US" dirty="0" err="1">
                <a:solidFill>
                  <a:schemeClr val="bg1"/>
                </a:solidFill>
              </a:rPr>
              <a:t>apzinātība</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10</a:t>
            </a:r>
          </a:p>
        </p:txBody>
      </p:sp>
      <p:grpSp>
        <p:nvGrpSpPr>
          <p:cNvPr id="2" name="Group 1">
            <a:extLst>
              <a:ext uri="{FF2B5EF4-FFF2-40B4-BE49-F238E27FC236}">
                <a16:creationId xmlns:a16="http://schemas.microsoft.com/office/drawing/2014/main" id="{D9152638-223A-94DC-D184-0D27CEB1D700}"/>
              </a:ext>
            </a:extLst>
          </p:cNvPr>
          <p:cNvGrpSpPr/>
          <p:nvPr/>
        </p:nvGrpSpPr>
        <p:grpSpPr>
          <a:xfrm>
            <a:off x="9718999" y="2212225"/>
            <a:ext cx="1628021" cy="1879991"/>
            <a:chOff x="8823055" y="3850915"/>
            <a:chExt cx="751563" cy="867883"/>
          </a:xfrm>
          <a:solidFill>
            <a:srgbClr val="1C1442"/>
          </a:solidFill>
        </p:grpSpPr>
        <p:sp>
          <p:nvSpPr>
            <p:cNvPr id="3" name="Freeform 2">
              <a:extLst>
                <a:ext uri="{FF2B5EF4-FFF2-40B4-BE49-F238E27FC236}">
                  <a16:creationId xmlns:a16="http://schemas.microsoft.com/office/drawing/2014/main" id="{858CD173-11B7-FDD9-95D1-11B9DAE65B44}"/>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 name="Graphic 2">
              <a:extLst>
                <a:ext uri="{FF2B5EF4-FFF2-40B4-BE49-F238E27FC236}">
                  <a16:creationId xmlns:a16="http://schemas.microsoft.com/office/drawing/2014/main" id="{01F23517-5D25-473B-E33D-B58B5C482D4E}"/>
                </a:ext>
              </a:extLst>
            </p:cNvPr>
            <p:cNvGrpSpPr/>
            <p:nvPr/>
          </p:nvGrpSpPr>
          <p:grpSpPr>
            <a:xfrm>
              <a:off x="8823055" y="3850915"/>
              <a:ext cx="751563" cy="867883"/>
              <a:chOff x="8823055" y="3850915"/>
              <a:chExt cx="751563" cy="867883"/>
            </a:xfrm>
            <a:grpFill/>
          </p:grpSpPr>
          <p:sp>
            <p:nvSpPr>
              <p:cNvPr id="6" name="Freeform 5">
                <a:extLst>
                  <a:ext uri="{FF2B5EF4-FFF2-40B4-BE49-F238E27FC236}">
                    <a16:creationId xmlns:a16="http://schemas.microsoft.com/office/drawing/2014/main" id="{69DB36C8-D703-A339-2871-81CF7060608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69D7F10-59A2-FC2C-B836-5A5AF641897D}"/>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750FC2B-4125-617C-1080-364E204EC4C6}"/>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7E778AA-9C92-C76E-DB39-4E6BF7A70970}"/>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C640B71-81A6-0C34-C416-CE0CBF86E6C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388947D-7B79-F785-07D9-D6CE1A52356E}"/>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5C451615-41C9-9113-8D56-FE5B82886B1C}"/>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6B48345D-A3DB-8D21-6D32-B53B08EAAEC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03B4358-8EAE-3961-7885-813A107B6BDC}"/>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78943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latin typeface="Calibri"/>
                <a:ea typeface="Open Sans"/>
                <a:cs typeface="Calibri"/>
              </a:rPr>
              <a:t>Pozitīva attieksme, optimisms un personīgā mērķa izjūta vairo motivāciju aktīvi virzīties uz ilgtermiņa mērķiem. Oksfordas angļu valodas vārdnīca definē motivāciju kā “iemeslu vai iemeslus, kādēļ rīkoties vai uzvesties noteiktā veidā” (Simpson, </a:t>
            </a:r>
            <a:r>
              <a:rPr lang="lv-LV" sz="2200" dirty="0" err="1">
                <a:latin typeface="Calibri"/>
                <a:ea typeface="Open Sans"/>
                <a:cs typeface="Calibri"/>
              </a:rPr>
              <a:t>Weiner</a:t>
            </a:r>
            <a:r>
              <a:rPr lang="lv-LV" sz="2200" dirty="0">
                <a:latin typeface="Calibri"/>
                <a:ea typeface="Open Sans"/>
                <a:cs typeface="Calibri"/>
              </a:rPr>
              <a:t> un </a:t>
            </a:r>
            <a:r>
              <a:rPr lang="lv-LV" sz="2200" dirty="0" err="1">
                <a:latin typeface="Calibri"/>
                <a:ea typeface="Open Sans"/>
                <a:cs typeface="Calibri"/>
              </a:rPr>
              <a:t>Oxford</a:t>
            </a:r>
            <a:r>
              <a:rPr lang="lv-LV" sz="2200" dirty="0">
                <a:latin typeface="Calibri"/>
                <a:ea typeface="Open Sans"/>
                <a:cs typeface="Calibri"/>
              </a:rPr>
              <a:t> </a:t>
            </a:r>
            <a:r>
              <a:rPr lang="lv-LV" sz="2200" dirty="0" err="1">
                <a:latin typeface="Calibri"/>
                <a:ea typeface="Open Sans"/>
                <a:cs typeface="Calibri"/>
              </a:rPr>
              <a:t>University</a:t>
            </a:r>
            <a:r>
              <a:rPr lang="lv-LV" sz="2200" dirty="0">
                <a:latin typeface="Calibri"/>
                <a:ea typeface="Open Sans"/>
                <a:cs typeface="Calibri"/>
              </a:rPr>
              <a:t> </a:t>
            </a:r>
            <a:r>
              <a:rPr lang="lv-LV" sz="2200" dirty="0" err="1">
                <a:latin typeface="Calibri"/>
                <a:ea typeface="Open Sans"/>
                <a:cs typeface="Calibri"/>
              </a:rPr>
              <a:t>Press</a:t>
            </a:r>
            <a:r>
              <a:rPr lang="lv-LV" sz="2200" dirty="0">
                <a:latin typeface="Calibri"/>
                <a:ea typeface="Open Sans"/>
                <a:cs typeface="Calibri"/>
              </a:rPr>
              <a:t>, 1989). Kāds, kurš ir motivēts sasniegt rezultātus, pamana veidus, kā rīkoties labāk, būt uzņēmīgam, ieviest jauninājumus vai atrast priekšrocības (</a:t>
            </a:r>
            <a:r>
              <a:rPr lang="lv-LV" sz="2200" dirty="0" err="1">
                <a:latin typeface="Calibri"/>
                <a:ea typeface="Open Sans"/>
                <a:cs typeface="Calibri"/>
              </a:rPr>
              <a:t>Goleman</a:t>
            </a:r>
            <a:r>
              <a:rPr lang="lv-LV" sz="2200" dirty="0">
                <a:latin typeface="Calibri"/>
                <a:ea typeface="Open Sans"/>
                <a:cs typeface="Calibri"/>
              </a:rPr>
              <a:t>, 1998).</a:t>
            </a:r>
          </a:p>
          <a:p>
            <a:pPr algn="just">
              <a:lnSpc>
                <a:spcPts val="2440"/>
              </a:lnSpc>
            </a:pPr>
            <a:endParaRPr lang="en-US" sz="2200" dirty="0">
              <a:latin typeface="Calibri"/>
              <a:ea typeface="Open Sans"/>
              <a:cs typeface="Calibri"/>
            </a:endParaRPr>
          </a:p>
          <a:p>
            <a:pPr algn="just">
              <a:lnSpc>
                <a:spcPts val="2440"/>
              </a:lnSpc>
            </a:pPr>
            <a:r>
              <a:rPr lang="lv-LV" sz="2200" dirty="0">
                <a:latin typeface="Calibri"/>
                <a:ea typeface="Open Sans"/>
                <a:cs typeface="Calibri"/>
              </a:rPr>
              <a:t>Motivācija ir sākumpunkts veiksmīgai dalībai izglītībā un karjeras veidošanā. Pētījumos atklāts, ka studenti ar augstu iekšējo motivāciju un vēlmi izveidot karjeru, visticamāk, sasniegs atzīstamus izglītības rezultātus (Evans &amp; </a:t>
            </a:r>
            <a:r>
              <a:rPr lang="lv-LV" sz="2200" dirty="0" err="1">
                <a:latin typeface="Calibri"/>
                <a:ea typeface="Open Sans"/>
                <a:cs typeface="Calibri"/>
              </a:rPr>
              <a:t>Burck</a:t>
            </a:r>
            <a:r>
              <a:rPr lang="lv-LV" sz="2200" dirty="0">
                <a:latin typeface="Calibri"/>
                <a:ea typeface="Open Sans"/>
                <a:cs typeface="Calibri"/>
              </a:rPr>
              <a:t>, 1992). </a:t>
            </a:r>
            <a:r>
              <a:rPr lang="lv-LV" sz="2200" dirty="0" err="1">
                <a:latin typeface="Calibri"/>
                <a:ea typeface="Open Sans"/>
                <a:cs typeface="Calibri"/>
              </a:rPr>
              <a:t>Judge</a:t>
            </a:r>
            <a:r>
              <a:rPr lang="lv-LV" sz="2200" dirty="0">
                <a:latin typeface="Calibri"/>
                <a:ea typeface="Open Sans"/>
                <a:cs typeface="Calibri"/>
              </a:rPr>
              <a:t> un Bono (2001) pētījums ir apstiprinājis, ka motivēti cilvēki kopumā šķiet apmierinātāki ar savu darbu un darbojas ievērojami labāk nekā citi.</a:t>
            </a:r>
            <a:r>
              <a:rPr lang="en-US" sz="2200" dirty="0">
                <a:latin typeface="Calibri"/>
                <a:ea typeface="Open Sans"/>
                <a:cs typeface="Calibri"/>
              </a:rPr>
              <a:t> </a:t>
            </a:r>
            <a:endParaRPr lang="en-US" sz="1750" dirty="0"/>
          </a:p>
          <a:p>
            <a:pPr algn="just">
              <a:lnSpc>
                <a:spcPts val="2440"/>
              </a:lnSpc>
            </a:pPr>
            <a:endParaRPr lang="en-US" sz="2200" dirty="0"/>
          </a:p>
          <a:p>
            <a:pPr algn="just">
              <a:lnSpc>
                <a:spcPts val="2440"/>
              </a:lnSpc>
            </a:pPr>
            <a:r>
              <a:rPr lang="lv-LV" sz="2200" dirty="0"/>
              <a:t>Optimisms ir saistīts ar pozitīvām cerībām par iespēju gūt panākumus tagadnē un nākotnē. </a:t>
            </a:r>
            <a:r>
              <a:rPr lang="lv-LV" sz="2200" dirty="0" err="1"/>
              <a:t>Pašefektivitāte</a:t>
            </a:r>
            <a:r>
              <a:rPr lang="lv-LV" sz="2200" dirty="0"/>
              <a:t> ir savas vērtības apziņa, pozitīva pārliecība par savu spēju veiksmīgi izpildīt uzdevumu un iegūt pozitīvu rezultātu konkrētā situācijā. </a:t>
            </a:r>
            <a:r>
              <a:rPr lang="lv-LV" sz="2200" dirty="0" err="1"/>
              <a:t>Pašefektivitāte</a:t>
            </a:r>
            <a:r>
              <a:rPr lang="lv-LV" sz="2200" dirty="0"/>
              <a:t> pozitīvi korelē ar sniegumu, jo tā veicina neatlaidību un lielāku centību gūt panākumus (Sala, </a:t>
            </a:r>
            <a:r>
              <a:rPr lang="lv-LV" sz="2200" dirty="0" err="1"/>
              <a:t>Punie</a:t>
            </a:r>
            <a:r>
              <a:rPr lang="lv-LV" sz="2200" dirty="0"/>
              <a:t>, </a:t>
            </a:r>
            <a:r>
              <a:rPr lang="lv-LV" sz="2200" dirty="0" err="1"/>
              <a:t>Garkov</a:t>
            </a:r>
            <a:r>
              <a:rPr lang="lv-LV" sz="2200" dirty="0"/>
              <a:t> </a:t>
            </a:r>
            <a:r>
              <a:rPr lang="lv-LV" sz="2200" dirty="0" err="1"/>
              <a:t>and</a:t>
            </a:r>
            <a:r>
              <a:rPr lang="lv-LV" sz="2200" dirty="0"/>
              <a:t> </a:t>
            </a:r>
            <a:r>
              <a:rPr lang="lv-LV" sz="2200" dirty="0" err="1"/>
              <a:t>Cabrera</a:t>
            </a:r>
            <a:r>
              <a:rPr lang="lv-LV" sz="2200" dirty="0"/>
              <a:t>, 2020).</a:t>
            </a:r>
            <a:endParaRPr lang="en-US" sz="2200" dirty="0"/>
          </a:p>
        </p:txBody>
      </p:sp>
    </p:spTree>
    <p:extLst>
      <p:ext uri="{BB962C8B-B14F-4D97-AF65-F5344CB8AC3E}">
        <p14:creationId xmlns:p14="http://schemas.microsoft.com/office/powerpoint/2010/main" val="3456156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lv-LV" sz="2200" b="1" dirty="0"/>
              <a:t>Saistītās prasmes</a:t>
            </a:r>
            <a:r>
              <a:rPr lang="en-US" sz="2200" b="1" dirty="0"/>
              <a:t>:</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err="1"/>
              <a:t>Līdzjūtība</a:t>
            </a:r>
            <a:endParaRPr lang="lv-LV" sz="2200" dirty="0"/>
          </a:p>
          <a:p>
            <a:pPr marL="342900" lvl="0" indent="-342900">
              <a:lnSpc>
                <a:spcPts val="2440"/>
              </a:lnSpc>
              <a:buClr>
                <a:srgbClr val="186BA8"/>
              </a:buClr>
              <a:buFont typeface="Arial" panose="020B0604020202020204" pitchFamily="34" charset="0"/>
              <a:buChar char="•"/>
            </a:pPr>
            <a:r>
              <a:rPr lang="en-US" sz="2200" dirty="0" err="1"/>
              <a:t>Konfliktu</a:t>
            </a:r>
            <a:r>
              <a:rPr lang="en-US" sz="2200" dirty="0"/>
              <a:t> </a:t>
            </a:r>
            <a:r>
              <a:rPr lang="en-US" sz="2200" dirty="0" err="1"/>
              <a:t>risināšana</a:t>
            </a:r>
            <a:endParaRPr lang="lv-LV" sz="2200" dirty="0"/>
          </a:p>
          <a:p>
            <a:pPr marL="342900" lvl="0" indent="-342900">
              <a:lnSpc>
                <a:spcPts val="2440"/>
              </a:lnSpc>
              <a:buClr>
                <a:srgbClr val="186BA8"/>
              </a:buClr>
              <a:buFont typeface="Arial" panose="020B0604020202020204" pitchFamily="34" charset="0"/>
              <a:buChar char="•"/>
            </a:pPr>
            <a:r>
              <a:rPr lang="lv-LV" sz="2200" dirty="0"/>
              <a:t>Emocionālā inteliģence</a:t>
            </a:r>
            <a:endParaRPr lang="en-US" sz="2200" dirty="0"/>
          </a:p>
          <a:p>
            <a:pPr marL="342900" lvl="0" indent="-342900">
              <a:lnSpc>
                <a:spcPts val="2440"/>
              </a:lnSpc>
              <a:buClr>
                <a:srgbClr val="186BA8"/>
              </a:buClr>
              <a:buFont typeface="Arial" panose="020B0604020202020204" pitchFamily="34" charset="0"/>
              <a:buChar char="•"/>
            </a:pPr>
            <a:r>
              <a:rPr lang="lv-LV" sz="2200" dirty="0"/>
              <a:t>Empātija</a:t>
            </a:r>
            <a:endParaRPr lang="en-US" sz="2200" dirty="0"/>
          </a:p>
          <a:p>
            <a:pPr marL="342900" lvl="0" indent="-342900">
              <a:lnSpc>
                <a:spcPts val="2440"/>
              </a:lnSpc>
              <a:buClr>
                <a:srgbClr val="186BA8"/>
              </a:buClr>
              <a:buFont typeface="Arial" panose="020B0604020202020204" pitchFamily="34" charset="0"/>
              <a:buChar char="•"/>
            </a:pPr>
            <a:r>
              <a:rPr lang="lv-LV" sz="2200" dirty="0"/>
              <a:t>Vienlīdzība un tiesiskums</a:t>
            </a:r>
            <a:endParaRPr lang="en-US" sz="2200" dirty="0"/>
          </a:p>
          <a:p>
            <a:pPr marL="342900" lvl="0" indent="-342900">
              <a:lnSpc>
                <a:spcPts val="2440"/>
              </a:lnSpc>
              <a:buClr>
                <a:srgbClr val="186BA8"/>
              </a:buClr>
              <a:buFont typeface="Arial" panose="020B0604020202020204" pitchFamily="34" charset="0"/>
              <a:buChar char="•"/>
            </a:pPr>
            <a:r>
              <a:rPr lang="lv-LV" sz="2200" dirty="0"/>
              <a:t>Cieņa pret cilvēku</a:t>
            </a:r>
          </a:p>
          <a:p>
            <a:pPr marL="342900" lvl="0" indent="-342900">
              <a:lnSpc>
                <a:spcPts val="2440"/>
              </a:lnSpc>
              <a:buClr>
                <a:srgbClr val="186BA8"/>
              </a:buClr>
              <a:buFont typeface="Arial" panose="020B0604020202020204" pitchFamily="34" charset="0"/>
              <a:buChar char="•"/>
            </a:pPr>
            <a:r>
              <a:rPr lang="en-US" sz="2200" dirty="0" err="1"/>
              <a:t>Personiskās</a:t>
            </a:r>
            <a:r>
              <a:rPr lang="en-US" sz="2200" dirty="0"/>
              <a:t> </a:t>
            </a:r>
            <a:r>
              <a:rPr lang="en-US" sz="2200" dirty="0" err="1"/>
              <a:t>iezīmes</a:t>
            </a:r>
            <a:endParaRPr lang="lv-LV" sz="2200" dirty="0"/>
          </a:p>
          <a:p>
            <a:pPr marL="342900" lvl="0" indent="-342900">
              <a:lnSpc>
                <a:spcPts val="2440"/>
              </a:lnSpc>
              <a:buClr>
                <a:srgbClr val="186BA8"/>
              </a:buClr>
              <a:buFont typeface="Arial" panose="020B0604020202020204" pitchFamily="34" charset="0"/>
              <a:buChar char="•"/>
            </a:pPr>
            <a:r>
              <a:rPr lang="en-US" sz="2200" dirty="0" err="1"/>
              <a:t>Orientācija</a:t>
            </a:r>
            <a:r>
              <a:rPr lang="en-US" sz="2200" dirty="0"/>
              <a:t> </a:t>
            </a:r>
            <a:r>
              <a:rPr lang="en-US" sz="2200" dirty="0" err="1"/>
              <a:t>uz</a:t>
            </a:r>
            <a:r>
              <a:rPr lang="en-US" sz="2200" dirty="0"/>
              <a:t> </a:t>
            </a:r>
            <a:r>
              <a:rPr lang="lv-LV" sz="2200" dirty="0"/>
              <a:t>apkalpošanu</a:t>
            </a: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726405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lv-LV" dirty="0">
                <a:solidFill>
                  <a:schemeClr val="bg1"/>
                </a:solidFill>
              </a:rPr>
              <a:t>Emocionālā inteliģence un empātija</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11</a:t>
            </a:r>
          </a:p>
        </p:txBody>
      </p:sp>
      <p:grpSp>
        <p:nvGrpSpPr>
          <p:cNvPr id="18" name="Group 17">
            <a:extLst>
              <a:ext uri="{FF2B5EF4-FFF2-40B4-BE49-F238E27FC236}">
                <a16:creationId xmlns:a16="http://schemas.microsoft.com/office/drawing/2014/main" id="{3A072715-F6A3-E361-E474-EA1D45FC2825}"/>
              </a:ext>
            </a:extLst>
          </p:cNvPr>
          <p:cNvGrpSpPr/>
          <p:nvPr/>
        </p:nvGrpSpPr>
        <p:grpSpPr>
          <a:xfrm>
            <a:off x="9610438" y="3796183"/>
            <a:ext cx="1819562" cy="1840919"/>
            <a:chOff x="7190753" y="5365577"/>
            <a:chExt cx="745522" cy="754273"/>
          </a:xfrm>
          <a:solidFill>
            <a:srgbClr val="1C1442"/>
          </a:solidFill>
        </p:grpSpPr>
        <p:grpSp>
          <p:nvGrpSpPr>
            <p:cNvPr id="19" name="Graphic 2">
              <a:extLst>
                <a:ext uri="{FF2B5EF4-FFF2-40B4-BE49-F238E27FC236}">
                  <a16:creationId xmlns:a16="http://schemas.microsoft.com/office/drawing/2014/main" id="{EADE37B2-1E22-681A-395D-51CAB6301C79}"/>
                </a:ext>
              </a:extLst>
            </p:cNvPr>
            <p:cNvGrpSpPr/>
            <p:nvPr/>
          </p:nvGrpSpPr>
          <p:grpSpPr>
            <a:xfrm>
              <a:off x="7353351" y="5647412"/>
              <a:ext cx="420044" cy="75879"/>
              <a:chOff x="7353351" y="5647412"/>
              <a:chExt cx="420044" cy="75879"/>
            </a:xfrm>
            <a:grpFill/>
          </p:grpSpPr>
          <p:sp>
            <p:nvSpPr>
              <p:cNvPr id="30" name="Freeform 29">
                <a:extLst>
                  <a:ext uri="{FF2B5EF4-FFF2-40B4-BE49-F238E27FC236}">
                    <a16:creationId xmlns:a16="http://schemas.microsoft.com/office/drawing/2014/main" id="{54708071-BC0C-28DA-51D2-C40EAFD6578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42EE86D-73C9-4980-9177-06D26C5038D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EF034051-B4D9-0A6D-5F3C-89945078B877}"/>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5C848ED1-5EC8-2E2D-7493-48AC12F663B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6C72E68-5786-DD2F-9F9A-478E4D92D67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596D5D-F9D6-75A8-3DBF-AB2EBC8CF5CD}"/>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D9F29E4-87BD-75C5-C4DA-E02E79699C1B}"/>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0748762-9940-7398-543D-6CF601ADC6A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2C3F0EE8-6F85-EBA9-1702-EAA1FB97310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326331FD-3714-41DE-F396-16A0643987E1}"/>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3E594A5E-16C0-36E3-5CAC-091E392D0CF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92DF854-20AA-CADC-460D-079041C2465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63805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86CCE2D7-9E96-97A4-9C66-C3845ED57C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5" t="18534" r="13285" b="39840"/>
          <a:stretch/>
        </p:blipFill>
        <p:spPr>
          <a:xfrm flipH="1">
            <a:off x="7352051" y="-19001"/>
            <a:ext cx="4815434" cy="6896002"/>
          </a:xfrm>
          <a:prstGeom prst="rect">
            <a:avLst/>
          </a:prstGeom>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33</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6630251" y="5534680"/>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2" y="821410"/>
            <a:ext cx="6365053"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Saistībā ar emocionālās inteliģences teoriju tika izstrādāts emocionālās inteliģences modelis, kurā ietilpa četrām dažādi virzieni: emociju uztvere, emociju veicināšana, emociju izpratne un emociju pārvaldība (</a:t>
            </a:r>
            <a:r>
              <a:rPr lang="lv-LV" sz="2200" dirty="0" err="1"/>
              <a:t>Mayer</a:t>
            </a:r>
            <a:r>
              <a:rPr lang="lv-LV" sz="2200" dirty="0"/>
              <a:t> &amp; </a:t>
            </a:r>
            <a:r>
              <a:rPr lang="lv-LV" sz="2200" dirty="0" err="1"/>
              <a:t>Salovey</a:t>
            </a:r>
            <a:r>
              <a:rPr lang="lv-LV" sz="2200" dirty="0"/>
              <a:t>, 1997).</a:t>
            </a:r>
          </a:p>
          <a:p>
            <a:pPr algn="just">
              <a:lnSpc>
                <a:spcPts val="2440"/>
              </a:lnSpc>
            </a:pPr>
            <a:endParaRPr lang="lv-LV" sz="2200" dirty="0"/>
          </a:p>
          <a:p>
            <a:pPr algn="just">
              <a:lnSpc>
                <a:spcPts val="2440"/>
              </a:lnSpc>
            </a:pPr>
            <a:r>
              <a:rPr lang="lv-LV" sz="2200" dirty="0"/>
              <a:t>Autori uzskatīja, k</a:t>
            </a:r>
            <a:r>
              <a:rPr lang="lv-LV" sz="2200" dirty="0">
                <a:latin typeface="Calibri"/>
                <a:ea typeface="Open Sans"/>
                <a:cs typeface="Calibri"/>
              </a:rPr>
              <a:t>a emocionālais intelekts ir atsevišķa kognitīva spēja, kas ir saistīta ar vispārējo intelektu. Viņu teoriju vēlāk popularizēja </a:t>
            </a:r>
            <a:r>
              <a:rPr lang="lv-LV" sz="2200" dirty="0" err="1">
                <a:latin typeface="Calibri"/>
                <a:ea typeface="Open Sans"/>
                <a:cs typeface="Calibri"/>
              </a:rPr>
              <a:t>Golemans</a:t>
            </a:r>
            <a:r>
              <a:rPr lang="lv-LV" sz="2200" dirty="0">
                <a:latin typeface="Calibri"/>
                <a:ea typeface="Open Sans"/>
                <a:cs typeface="Calibri"/>
              </a:rPr>
              <a:t> (1998). </a:t>
            </a:r>
            <a:r>
              <a:rPr lang="lv-LV" sz="2200" dirty="0" err="1">
                <a:latin typeface="Calibri"/>
                <a:ea typeface="Open Sans"/>
                <a:cs typeface="Calibri"/>
              </a:rPr>
              <a:t>Golemans</a:t>
            </a:r>
            <a:r>
              <a:rPr lang="lv-LV" sz="2200" dirty="0">
                <a:latin typeface="Calibri"/>
                <a:ea typeface="Open Sans"/>
                <a:cs typeface="Calibri"/>
              </a:rPr>
              <a:t> uzsvēra, ka emocionālais intelekts ir neatņemama dzīves panākumu sastāvdaļa. Emocionālais intelekts nav fiksēts ģenētiski, bet attīstās dzīves laikā.</a:t>
            </a:r>
            <a:endParaRPr lang="en-US" sz="2200" dirty="0">
              <a:latin typeface="Calibri"/>
              <a:ea typeface="Open Sans"/>
              <a:cs typeface="Calibri"/>
            </a:endParaRPr>
          </a:p>
        </p:txBody>
      </p:sp>
    </p:spTree>
    <p:extLst>
      <p:ext uri="{BB962C8B-B14F-4D97-AF65-F5344CB8AC3E}">
        <p14:creationId xmlns:p14="http://schemas.microsoft.com/office/powerpoint/2010/main" val="291884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416EC14C-9C25-AA9A-0F58-29C2662D13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8475" b="28475"/>
          <a:stretch/>
        </p:blipFill>
        <p:spPr>
          <a:xfrm>
            <a:off x="-1" y="0"/>
            <a:ext cx="11360859" cy="6912244"/>
          </a:xfrm>
          <a:prstGeom prst="rect">
            <a:avLst/>
          </a:prstGeom>
          <a:solidFill>
            <a:schemeClr val="bg1">
              <a:lumMod val="85000"/>
            </a:schemeClr>
          </a:solidFill>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377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711434" y="3578703"/>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Viņš piekrita tam, ka emocionālās inteliģences prasmes ir sinerģiskas ar kognitīvajām; tās abas piemīt spējīgākajiem. Emocionālā inteliģence ir īpaši svarīga sarežģītos darbos, jo šo spēju trūkums var kavēt jebkuras personas tehniskās zināšanas vai intelekta izmantošanu. </a:t>
            </a:r>
            <a:r>
              <a:rPr lang="lv-LV" sz="2200" dirty="0" err="1"/>
              <a:t>Golemans</a:t>
            </a:r>
            <a:r>
              <a:rPr lang="lv-LV" sz="2200" dirty="0"/>
              <a:t> iedalīja kompetences kategorijās: «izteikti» kognitīvās, piemēram, analītiskās spriešanas vai tehniskās zināšanas ("prāts") un emocionālās kompetences, kas apvieno domas un jūtas ("sirds") (</a:t>
            </a:r>
            <a:r>
              <a:rPr lang="lv-LV" sz="2200" dirty="0" err="1"/>
              <a:t>Goleman</a:t>
            </a:r>
            <a:r>
              <a:rPr lang="lv-LV" sz="2200" dirty="0"/>
              <a:t>, 1998).</a:t>
            </a:r>
            <a:endParaRPr lang="en-US" sz="2200" dirty="0"/>
          </a:p>
        </p:txBody>
      </p:sp>
    </p:spTree>
    <p:extLst>
      <p:ext uri="{BB962C8B-B14F-4D97-AF65-F5344CB8AC3E}">
        <p14:creationId xmlns:p14="http://schemas.microsoft.com/office/powerpoint/2010/main" val="37258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1594489"/>
            <a:ext cx="12192000" cy="3034054"/>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998676" y="44828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482222" y="417996"/>
            <a:ext cx="11133720"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Pēc Sala, </a:t>
            </a:r>
            <a:r>
              <a:rPr lang="lv-LV" sz="2200" dirty="0" err="1"/>
              <a:t>Punie</a:t>
            </a:r>
            <a:r>
              <a:rPr lang="lv-LV" sz="2200" dirty="0"/>
              <a:t>, </a:t>
            </a:r>
            <a:r>
              <a:rPr lang="lv-LV" sz="2200" dirty="0" err="1"/>
              <a:t>Garkov</a:t>
            </a:r>
            <a:r>
              <a:rPr lang="lv-LV" sz="2200" dirty="0"/>
              <a:t> un </a:t>
            </a:r>
            <a:r>
              <a:rPr lang="lv-LV" sz="2200" dirty="0" err="1"/>
              <a:t>Cabrera</a:t>
            </a:r>
            <a:r>
              <a:rPr lang="lv-LV" sz="2200" dirty="0"/>
              <a:t> (2020) domām, empātija ir otra cilvēka emociju, pieredzes un vērtību izpratne un atbilstošas ​​atbildes sniegšana. To var aprakstīt šādi:</a:t>
            </a:r>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1954920"/>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err="1">
                <a:solidFill>
                  <a:schemeClr val="bg1"/>
                </a:solidFill>
              </a:rPr>
              <a:t>Citas</a:t>
            </a:r>
            <a:r>
              <a:rPr lang="en-US" sz="2200" dirty="0">
                <a:solidFill>
                  <a:schemeClr val="bg1"/>
                </a:solidFill>
              </a:rPr>
              <a:t> personas </a:t>
            </a:r>
            <a:r>
              <a:rPr lang="en-US" sz="2200" dirty="0" err="1">
                <a:solidFill>
                  <a:schemeClr val="bg1"/>
                </a:solidFill>
              </a:rPr>
              <a:t>emociju</a:t>
            </a:r>
            <a:r>
              <a:rPr lang="en-US" sz="2200" dirty="0">
                <a:solidFill>
                  <a:schemeClr val="bg1"/>
                </a:solidFill>
              </a:rPr>
              <a:t>, </a:t>
            </a:r>
            <a:r>
              <a:rPr lang="en-US" sz="2200" dirty="0" err="1">
                <a:solidFill>
                  <a:schemeClr val="bg1"/>
                </a:solidFill>
              </a:rPr>
              <a:t>pieredzes</a:t>
            </a:r>
            <a:r>
              <a:rPr lang="en-US" sz="2200" dirty="0">
                <a:solidFill>
                  <a:schemeClr val="bg1"/>
                </a:solidFill>
              </a:rPr>
              <a:t> un </a:t>
            </a:r>
            <a:r>
              <a:rPr lang="en-US" sz="2200" dirty="0" err="1">
                <a:solidFill>
                  <a:schemeClr val="bg1"/>
                </a:solidFill>
              </a:rPr>
              <a:t>vērtību</a:t>
            </a:r>
            <a:r>
              <a:rPr lang="en-US" sz="2200" dirty="0">
                <a:solidFill>
                  <a:schemeClr val="bg1"/>
                </a:solidFill>
              </a:rPr>
              <a:t> </a:t>
            </a:r>
            <a:r>
              <a:rPr lang="en-US" sz="2200" dirty="0" err="1">
                <a:solidFill>
                  <a:schemeClr val="bg1"/>
                </a:solidFill>
              </a:rPr>
              <a:t>apzināšanās</a:t>
            </a:r>
            <a:r>
              <a:rPr lang="en-US" sz="2200" dirty="0">
                <a:solidFill>
                  <a:schemeClr val="bg1"/>
                </a:solidFill>
              </a:rPr>
              <a:t>.</a:t>
            </a:r>
          </a:p>
          <a:p>
            <a:endParaRPr lang="en-US" sz="900" dirty="0">
              <a:solidFill>
                <a:schemeClr val="bg1"/>
              </a:solidFill>
            </a:endParaRPr>
          </a:p>
          <a:p>
            <a:endParaRPr lang="en-US" sz="2200" dirty="0">
              <a:solidFill>
                <a:schemeClr val="bg1"/>
              </a:solidFill>
            </a:endParaRPr>
          </a:p>
          <a:p>
            <a:r>
              <a:rPr lang="lv-LV" sz="2200" dirty="0">
                <a:solidFill>
                  <a:schemeClr val="bg1"/>
                </a:solidFill>
              </a:rPr>
              <a:t>Izpratne par citas personas emocijām un pieredzi, kā arī spēja </a:t>
            </a:r>
            <a:r>
              <a:rPr lang="lv-LV" sz="2200" dirty="0" err="1">
                <a:solidFill>
                  <a:schemeClr val="bg1"/>
                </a:solidFill>
              </a:rPr>
              <a:t>proaktīvi</a:t>
            </a:r>
            <a:r>
              <a:rPr lang="lv-LV" sz="2200" dirty="0">
                <a:solidFill>
                  <a:schemeClr val="bg1"/>
                </a:solidFill>
              </a:rPr>
              <a:t> pieņemt viņu skatupunktu.</a:t>
            </a:r>
          </a:p>
          <a:p>
            <a:endParaRPr lang="en-US" sz="3600" dirty="0">
              <a:solidFill>
                <a:schemeClr val="bg1"/>
              </a:solidFill>
            </a:endParaRPr>
          </a:p>
          <a:p>
            <a:r>
              <a:rPr lang="en-US" sz="2200" dirty="0" err="1">
                <a:solidFill>
                  <a:schemeClr val="bg1"/>
                </a:solidFill>
              </a:rPr>
              <a:t>Atsaucība</a:t>
            </a:r>
            <a:r>
              <a:rPr lang="en-US" sz="2200" dirty="0">
                <a:solidFill>
                  <a:schemeClr val="bg1"/>
                </a:solidFill>
              </a:rPr>
              <a:t> </a:t>
            </a:r>
            <a:r>
              <a:rPr lang="en-US" sz="2200" dirty="0" err="1">
                <a:solidFill>
                  <a:schemeClr val="bg1"/>
                </a:solidFill>
              </a:rPr>
              <a:t>citas</a:t>
            </a:r>
            <a:r>
              <a:rPr lang="en-US" sz="2200" dirty="0">
                <a:solidFill>
                  <a:schemeClr val="bg1"/>
                </a:solidFill>
              </a:rPr>
              <a:t> personas </a:t>
            </a:r>
            <a:r>
              <a:rPr lang="en-US" sz="2200" dirty="0" err="1">
                <a:solidFill>
                  <a:schemeClr val="bg1"/>
                </a:solidFill>
              </a:rPr>
              <a:t>emocijām</a:t>
            </a:r>
            <a:r>
              <a:rPr lang="lv-LV" sz="2200" dirty="0">
                <a:solidFill>
                  <a:schemeClr val="bg1"/>
                </a:solidFill>
              </a:rPr>
              <a:t>.</a:t>
            </a:r>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183693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283544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387492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265617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3738829"/>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0108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02199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0331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 name="Text Placeholder 2">
            <a:extLst>
              <a:ext uri="{FF2B5EF4-FFF2-40B4-BE49-F238E27FC236}">
                <a16:creationId xmlns:a16="http://schemas.microsoft.com/office/drawing/2014/main" id="{80B61854-945F-5FCD-2783-7C2C7C2A2B93}"/>
              </a:ext>
            </a:extLst>
          </p:cNvPr>
          <p:cNvSpPr txBox="1">
            <a:spLocks/>
          </p:cNvSpPr>
          <p:nvPr/>
        </p:nvSpPr>
        <p:spPr>
          <a:xfrm>
            <a:off x="570340" y="5017866"/>
            <a:ext cx="11071882"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Empātija nodrošina efektīvu komunikāciju, mijiedarbību un sadarbību. Ir vispāratzīts, ka emocionālo inteliģenci un empātiju var uzlabot, izmantojot apmācības (</a:t>
            </a:r>
            <a:r>
              <a:rPr lang="lv-LV" sz="2200" dirty="0" err="1"/>
              <a:t>Goleman</a:t>
            </a:r>
            <a:r>
              <a:rPr lang="lv-LV" sz="2200" dirty="0"/>
              <a:t>, 1998; </a:t>
            </a:r>
            <a:r>
              <a:rPr lang="lv-LV" sz="2200" dirty="0" err="1"/>
              <a:t>Cavallini</a:t>
            </a:r>
            <a:r>
              <a:rPr lang="lv-LV" sz="2200" dirty="0"/>
              <a:t>, </a:t>
            </a:r>
            <a:r>
              <a:rPr lang="lv-LV" sz="2200" dirty="0" err="1"/>
              <a:t>Bianco</a:t>
            </a:r>
            <a:r>
              <a:rPr lang="lv-LV" sz="2200" dirty="0"/>
              <a:t>, </a:t>
            </a:r>
            <a:r>
              <a:rPr lang="lv-LV" sz="2200" dirty="0" err="1"/>
              <a:t>Bottiroli</a:t>
            </a:r>
            <a:r>
              <a:rPr lang="lv-LV" sz="2200" dirty="0"/>
              <a:t>, Rosi, </a:t>
            </a:r>
            <a:r>
              <a:rPr lang="lv-LV" sz="2200" dirty="0" err="1"/>
              <a:t>Vecchi</a:t>
            </a:r>
            <a:r>
              <a:rPr lang="lv-LV" sz="2200" dirty="0"/>
              <a:t> &amp; </a:t>
            </a:r>
            <a:r>
              <a:rPr lang="lv-LV" sz="2200" dirty="0" err="1"/>
              <a:t>Lecce</a:t>
            </a:r>
            <a:r>
              <a:rPr lang="lv-LV" sz="2200" dirty="0"/>
              <a:t>, 2015), kas nodrošina izcilu sniegumu darbā.</a:t>
            </a:r>
            <a:endParaRPr lang="en-US" sz="2200" dirty="0"/>
          </a:p>
        </p:txBody>
      </p:sp>
    </p:spTree>
    <p:extLst>
      <p:ext uri="{BB962C8B-B14F-4D97-AF65-F5344CB8AC3E}">
        <p14:creationId xmlns:p14="http://schemas.microsoft.com/office/powerpoint/2010/main" val="2295946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lv-LV" sz="2200" b="1" dirty="0"/>
              <a:t>Saistītās prasmes</a:t>
            </a:r>
            <a:r>
              <a:rPr lang="en-US" sz="2200" b="1" dirty="0"/>
              <a:t>:</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err="1"/>
              <a:t>Līderība</a:t>
            </a:r>
            <a:r>
              <a:rPr lang="en-US" sz="2200" dirty="0"/>
              <a:t> un </a:t>
            </a:r>
            <a:r>
              <a:rPr lang="en-US" sz="2200" dirty="0" err="1"/>
              <a:t>atbildība</a:t>
            </a:r>
            <a:endParaRPr lang="lv-LV" sz="2200" dirty="0"/>
          </a:p>
          <a:p>
            <a:pPr marL="342900" indent="-342900">
              <a:lnSpc>
                <a:spcPts val="2440"/>
              </a:lnSpc>
              <a:buClr>
                <a:srgbClr val="186BA8"/>
              </a:buClr>
              <a:buFont typeface="Arial" panose="020B0604020202020204" pitchFamily="34" charset="0"/>
              <a:buChar char="•"/>
            </a:pPr>
            <a:r>
              <a:rPr lang="en-US" sz="2200" dirty="0" err="1"/>
              <a:t>Līderība</a:t>
            </a:r>
            <a:r>
              <a:rPr lang="en-US" sz="2200" dirty="0"/>
              <a:t> un </a:t>
            </a:r>
            <a:r>
              <a:rPr lang="en-US" sz="2200" dirty="0" err="1"/>
              <a:t>sociālā</a:t>
            </a:r>
            <a:r>
              <a:rPr lang="en-US" sz="2200" dirty="0"/>
              <a:t> </a:t>
            </a:r>
            <a:r>
              <a:rPr lang="en-US" sz="2200" dirty="0" err="1"/>
              <a:t>ietekme</a:t>
            </a:r>
            <a:endParaRPr lang="lv-LV" sz="2200" dirty="0"/>
          </a:p>
          <a:p>
            <a:pPr marL="342900" indent="-342900">
              <a:lnSpc>
                <a:spcPts val="2440"/>
              </a:lnSpc>
              <a:buClr>
                <a:srgbClr val="186BA8"/>
              </a:buClr>
              <a:buFont typeface="Arial" panose="020B0604020202020204" pitchFamily="34" charset="0"/>
              <a:buChar char="•"/>
            </a:pPr>
            <a:r>
              <a:rPr lang="en-US" sz="2200" dirty="0" err="1"/>
              <a:t>Līderība</a:t>
            </a:r>
            <a:r>
              <a:rPr lang="en-US" sz="2200" dirty="0"/>
              <a:t> un </a:t>
            </a:r>
            <a:r>
              <a:rPr lang="en-US" sz="2200" dirty="0" err="1"/>
              <a:t>vadība</a:t>
            </a:r>
            <a:endParaRPr lang="lv-LV" sz="2200" dirty="0"/>
          </a:p>
          <a:p>
            <a:pPr marL="342900" indent="-342900">
              <a:lnSpc>
                <a:spcPts val="2440"/>
              </a:lnSpc>
              <a:buClr>
                <a:srgbClr val="186BA8"/>
              </a:buClr>
              <a:buFont typeface="Arial" panose="020B0604020202020204" pitchFamily="34" charset="0"/>
              <a:buChar char="•"/>
            </a:pPr>
            <a:r>
              <a:rPr lang="lv-LV" sz="2200" dirty="0"/>
              <a:t>Citu mobilizācija</a:t>
            </a:r>
            <a:endParaRPr lang="en-US" sz="2200" dirty="0"/>
          </a:p>
          <a:p>
            <a:pPr marL="342900" indent="-342900">
              <a:lnSpc>
                <a:spcPts val="2440"/>
              </a:lnSpc>
              <a:buClr>
                <a:srgbClr val="186BA8"/>
              </a:buClr>
              <a:buFont typeface="Arial" panose="020B0604020202020204" pitchFamily="34" charset="0"/>
              <a:buChar char="•"/>
            </a:pPr>
            <a:r>
              <a:rPr lang="en-US" sz="2200" dirty="0" err="1"/>
              <a:t>Neatlaidība</a:t>
            </a:r>
            <a:r>
              <a:rPr lang="en-US" sz="2200" dirty="0"/>
              <a:t>, </a:t>
            </a:r>
            <a:r>
              <a:rPr lang="lv-LV" sz="2200" dirty="0"/>
              <a:t>izturība</a:t>
            </a:r>
          </a:p>
          <a:p>
            <a:pPr marL="342900" indent="-342900">
              <a:lnSpc>
                <a:spcPts val="2440"/>
              </a:lnSpc>
              <a:buClr>
                <a:srgbClr val="186BA8"/>
              </a:buClr>
              <a:buFont typeface="Arial" panose="020B0604020202020204" pitchFamily="34" charset="0"/>
              <a:buChar char="•"/>
            </a:pPr>
            <a:r>
              <a:rPr lang="en-US" sz="2200" dirty="0" err="1"/>
              <a:t>Pārliecināšana</a:t>
            </a:r>
            <a:r>
              <a:rPr lang="en-US" sz="2200" dirty="0"/>
              <a:t> un </a:t>
            </a:r>
            <a:r>
              <a:rPr lang="en-US" sz="2200" dirty="0" err="1"/>
              <a:t>sarun</a:t>
            </a:r>
            <a:r>
              <a:rPr lang="lv-LV" sz="2200" dirty="0"/>
              <a:t>u vadība</a:t>
            </a:r>
          </a:p>
          <a:p>
            <a:pPr marL="342900" indent="-342900">
              <a:lnSpc>
                <a:spcPts val="2440"/>
              </a:lnSpc>
              <a:buClr>
                <a:srgbClr val="186BA8"/>
              </a:buClr>
              <a:buFont typeface="Arial" panose="020B0604020202020204" pitchFamily="34" charset="0"/>
              <a:buChar char="•"/>
            </a:pPr>
            <a:r>
              <a:rPr lang="lv-LV" sz="2200" dirty="0" err="1"/>
              <a:t>Proaktivitāte</a:t>
            </a:r>
            <a:r>
              <a:rPr lang="en-US" sz="2200" dirty="0"/>
              <a:t>	</a:t>
            </a:r>
          </a:p>
          <a:p>
            <a:pPr marL="342900" indent="-342900">
              <a:lnSpc>
                <a:spcPts val="2440"/>
              </a:lnSpc>
              <a:buClr>
                <a:srgbClr val="186BA8"/>
              </a:buClr>
              <a:buFont typeface="Arial" panose="020B0604020202020204" pitchFamily="34" charset="0"/>
              <a:buChar char="•"/>
            </a:pPr>
            <a:r>
              <a:rPr lang="en-US" sz="2200" dirty="0" err="1"/>
              <a:t>Produktivitāte</a:t>
            </a:r>
            <a:r>
              <a:rPr lang="en-US" sz="2200" dirty="0"/>
              <a:t>, </a:t>
            </a:r>
            <a:r>
              <a:rPr lang="en-US" sz="2200" dirty="0" err="1"/>
              <a:t>atbildība</a:t>
            </a:r>
            <a:endParaRPr lang="lv-LV" sz="2200" dirty="0"/>
          </a:p>
          <a:p>
            <a:pPr marL="342900" indent="-342900">
              <a:lnSpc>
                <a:spcPts val="2440"/>
              </a:lnSpc>
              <a:buClr>
                <a:srgbClr val="186BA8"/>
              </a:buClr>
              <a:buFont typeface="Arial" panose="020B0604020202020204" pitchFamily="34" charset="0"/>
              <a:buChar char="•"/>
            </a:pPr>
            <a:r>
              <a:rPr lang="lv-LV" sz="2200" dirty="0"/>
              <a:t>Vīzija</a:t>
            </a: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10373022" cy="895835"/>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lv-LV" dirty="0">
                <a:solidFill>
                  <a:schemeClr val="bg1"/>
                </a:solidFill>
              </a:rPr>
              <a:t>Kritiskā domāšana</a:t>
            </a:r>
            <a:r>
              <a:rPr lang="en-US" dirty="0">
                <a:solidFill>
                  <a:schemeClr val="bg1"/>
                </a:solidFill>
              </a:rPr>
              <a:t>, </a:t>
            </a:r>
            <a:r>
              <a:rPr lang="lv-LV" dirty="0">
                <a:solidFill>
                  <a:schemeClr val="bg1"/>
                </a:solidFill>
              </a:rPr>
              <a:t>problēmu risināšana </a:t>
            </a:r>
            <a:br>
              <a:rPr lang="lv-LV" dirty="0">
                <a:solidFill>
                  <a:schemeClr val="bg1"/>
                </a:solidFill>
              </a:rPr>
            </a:br>
            <a:r>
              <a:rPr lang="lv-LV" dirty="0">
                <a:solidFill>
                  <a:schemeClr val="bg1"/>
                </a:solidFill>
              </a:rPr>
              <a:t>un</a:t>
            </a:r>
            <a:r>
              <a:rPr lang="en-US" dirty="0">
                <a:solidFill>
                  <a:schemeClr val="bg1"/>
                </a:solidFill>
              </a:rPr>
              <a:t> </a:t>
            </a:r>
            <a:r>
              <a:rPr lang="en-US" dirty="0" err="1">
                <a:solidFill>
                  <a:schemeClr val="bg1"/>
                </a:solidFill>
              </a:rPr>
              <a:t>sistēmiskā</a:t>
            </a:r>
            <a:r>
              <a:rPr lang="en-US" dirty="0">
                <a:solidFill>
                  <a:schemeClr val="bg1"/>
                </a:solidFill>
              </a:rPr>
              <a:t> </a:t>
            </a:r>
            <a:r>
              <a:rPr lang="en-US" dirty="0" err="1">
                <a:solidFill>
                  <a:schemeClr val="bg1"/>
                </a:solidFill>
              </a:rPr>
              <a:t>domāšana</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12</a:t>
            </a:r>
          </a:p>
        </p:txBody>
      </p:sp>
      <p:grpSp>
        <p:nvGrpSpPr>
          <p:cNvPr id="12" name="Group 11">
            <a:extLst>
              <a:ext uri="{FF2B5EF4-FFF2-40B4-BE49-F238E27FC236}">
                <a16:creationId xmlns:a16="http://schemas.microsoft.com/office/drawing/2014/main" id="{F777C34B-2B14-D1D1-C836-D3ADA38D3176}"/>
              </a:ext>
            </a:extLst>
          </p:cNvPr>
          <p:cNvGrpSpPr/>
          <p:nvPr/>
        </p:nvGrpSpPr>
        <p:grpSpPr>
          <a:xfrm>
            <a:off x="9676725" y="3833461"/>
            <a:ext cx="1785498" cy="1783747"/>
            <a:chOff x="10376768" y="2334933"/>
            <a:chExt cx="920484" cy="919581"/>
          </a:xfrm>
          <a:solidFill>
            <a:srgbClr val="1C1442"/>
          </a:solidFill>
        </p:grpSpPr>
        <p:sp>
          <p:nvSpPr>
            <p:cNvPr id="13" name="Freeform 12">
              <a:extLst>
                <a:ext uri="{FF2B5EF4-FFF2-40B4-BE49-F238E27FC236}">
                  <a16:creationId xmlns:a16="http://schemas.microsoft.com/office/drawing/2014/main" id="{2E8EF930-9851-AB6C-5DD5-739793B18B85}"/>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CD80259-22F4-387C-FA53-4700CBE8115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id="{86850591-699B-1B56-D982-1DA6E2D2D31F}"/>
                </a:ext>
              </a:extLst>
            </p:cNvPr>
            <p:cNvGrpSpPr/>
            <p:nvPr/>
          </p:nvGrpSpPr>
          <p:grpSpPr>
            <a:xfrm>
              <a:off x="10376768" y="2334933"/>
              <a:ext cx="920484" cy="919581"/>
              <a:chOff x="10376768" y="2334933"/>
              <a:chExt cx="920484" cy="919581"/>
            </a:xfrm>
            <a:grpFill/>
          </p:grpSpPr>
          <p:sp>
            <p:nvSpPr>
              <p:cNvPr id="16" name="Freeform 15">
                <a:extLst>
                  <a:ext uri="{FF2B5EF4-FFF2-40B4-BE49-F238E27FC236}">
                    <a16:creationId xmlns:a16="http://schemas.microsoft.com/office/drawing/2014/main" id="{02A1E508-142B-EEE2-3FAB-D0B918CB5EB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CBE4709-8139-33D7-8FCC-E37A9CF97DF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26751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37</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419783" y="757859"/>
            <a:ext cx="11352434" cy="107130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200" dirty="0"/>
              <a:t>Šīs prasmes ir īpaši svarīgas jebkurā vadošā amatā un uzņēmējdarbībā. Vīzija attiecas uz skaidru un iedvesmojošu priekšstatu par nākotni, kas vada indivīdu. Tas ir ilgtermiņa mērķis vai vēlamais rezultāts, kas nodrošina virzienu. Saskaņā ar pētījumu līderība ir spēja ietekmēt indivīda vai grupas aktivitātes, lai sasniegtu mērķi (</a:t>
            </a:r>
            <a:r>
              <a:rPr lang="lv-LV" sz="2200" dirty="0" err="1"/>
              <a:t>Addison</a:t>
            </a:r>
            <a:r>
              <a:rPr lang="lv-LV" sz="2200" dirty="0"/>
              <a:t>, 1985). Tā ir spēja vadīt, motivēt un ietekmēt grupu kopīgā mērķa vai vīzijas virzienā. Tas ietver virziena noteikšanu, mērķa izjūtas radīšanu un citu motivēšanu un iedvesmošanu strādāt kopā. </a:t>
            </a:r>
            <a:r>
              <a:rPr lang="lv-LV" sz="2200" dirty="0" err="1"/>
              <a:t>Elmuti</a:t>
            </a:r>
            <a:r>
              <a:rPr lang="lv-LV" sz="2200" dirty="0"/>
              <a:t> pētījumi vadību raksturo ar trīs elementiem: prasmēm, perspektīvu un attieksmi (2005).</a:t>
            </a:r>
            <a:endParaRPr lang="en-US" sz="2200" dirty="0"/>
          </a:p>
        </p:txBody>
      </p:sp>
      <p:pic>
        <p:nvPicPr>
          <p:cNvPr id="2" name="Picture Placeholder 7">
            <a:extLst>
              <a:ext uri="{FF2B5EF4-FFF2-40B4-BE49-F238E27FC236}">
                <a16:creationId xmlns:a16="http://schemas.microsoft.com/office/drawing/2014/main" id="{2126E3A0-C31A-6AF8-E526-19EAC59B8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0312" b="30312"/>
          <a:stretch/>
        </p:blipFill>
        <p:spPr>
          <a:xfrm flipH="1">
            <a:off x="-1" y="3657601"/>
            <a:ext cx="12192000" cy="3200400"/>
          </a:xfrm>
          <a:prstGeom prst="rect">
            <a:avLst/>
          </a:prstGeom>
        </p:spPr>
      </p:pic>
    </p:spTree>
    <p:extLst>
      <p:ext uri="{BB962C8B-B14F-4D97-AF65-F5344CB8AC3E}">
        <p14:creationId xmlns:p14="http://schemas.microsoft.com/office/powerpoint/2010/main" val="3213350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268793" y="693175"/>
            <a:ext cx="7654413" cy="2609267"/>
          </a:xfrm>
        </p:spPr>
        <p:txBody>
          <a:bodyPr>
            <a:noAutofit/>
          </a:bodyPr>
          <a:lstStyle/>
          <a:p>
            <a:pPr algn="just">
              <a:lnSpc>
                <a:spcPts val="2340"/>
              </a:lnSpc>
            </a:pPr>
            <a:r>
              <a:rPr lang="lv-LV" sz="2200" dirty="0"/>
              <a:t>Vadība attiecas uz resursu organizēšanas un koordinēšanas procesu, lai sasniegtu mērķus. Tā ietver aktivitāšu plānošanu, organizēšanu, vadīšanu un kontroli, lai sasniegtu konkrētus mērķus. Citu mobilizācija nozīmē iedvesmošanu, </a:t>
            </a:r>
            <a:r>
              <a:rPr lang="lv-LV" sz="2200" dirty="0" err="1"/>
              <a:t>entuzisasmu</a:t>
            </a:r>
            <a:r>
              <a:rPr lang="lv-LV" sz="2200" dirty="0"/>
              <a:t> un iesaistīšanu. Saskaņā ar Eiropas Komisijas Uzņēmējdarbības kompetences raksturojumu (</a:t>
            </a:r>
            <a:r>
              <a:rPr lang="lv-LV" sz="2200" dirty="0" err="1"/>
              <a:t>Bacigalupo</a:t>
            </a:r>
            <a:r>
              <a:rPr lang="lv-LV" sz="2200" dirty="0"/>
              <a:t>, </a:t>
            </a:r>
            <a:r>
              <a:rPr lang="lv-LV" sz="2200" dirty="0" err="1"/>
              <a:t>Kampylis</a:t>
            </a:r>
            <a:r>
              <a:rPr lang="lv-LV" sz="2200" dirty="0"/>
              <a:t>, </a:t>
            </a:r>
            <a:r>
              <a:rPr lang="lv-LV" sz="2200" dirty="0" err="1"/>
              <a:t>Punie</a:t>
            </a:r>
            <a:r>
              <a:rPr lang="lv-LV" sz="2200" dirty="0"/>
              <a:t>, </a:t>
            </a:r>
            <a:r>
              <a:rPr lang="lv-LV" sz="2200" dirty="0" err="1"/>
              <a:t>Van</a:t>
            </a:r>
            <a:r>
              <a:rPr lang="lv-LV" sz="2200" dirty="0"/>
              <a:t> </a:t>
            </a:r>
            <a:r>
              <a:rPr lang="lv-LV" sz="2200" dirty="0" err="1"/>
              <a:t>den</a:t>
            </a:r>
            <a:r>
              <a:rPr lang="lv-LV" sz="2200" dirty="0"/>
              <a:t> </a:t>
            </a:r>
            <a:r>
              <a:rPr lang="lv-LV" sz="2200" dirty="0" err="1"/>
              <a:t>Brande</a:t>
            </a:r>
            <a:r>
              <a:rPr lang="lv-LV" sz="2200" dirty="0"/>
              <a:t>, 2016), spēja mobilizēt citus ir:</a:t>
            </a:r>
          </a:p>
          <a:p>
            <a:pPr algn="just">
              <a:lnSpc>
                <a:spcPts val="2340"/>
              </a:lnSpc>
            </a:pPr>
            <a:endParaRPr lang="en-US" sz="2200" dirty="0"/>
          </a:p>
          <a:p>
            <a:pPr marL="342900" indent="-342900" algn="l">
              <a:lnSpc>
                <a:spcPts val="2340"/>
              </a:lnSpc>
              <a:buClr>
                <a:srgbClr val="60A9DD"/>
              </a:buClr>
              <a:buFont typeface="Arial" panose="020B0604020202020204" pitchFamily="34" charset="0"/>
              <a:buChar char="•"/>
            </a:pPr>
            <a:r>
              <a:rPr lang="en-US" sz="2200" dirty="0" err="1"/>
              <a:t>Iedvesmot</a:t>
            </a:r>
            <a:r>
              <a:rPr lang="en-US" sz="2200" dirty="0"/>
              <a:t> un </a:t>
            </a:r>
            <a:r>
              <a:rPr lang="lv-LV" sz="2200" dirty="0"/>
              <a:t>aizraut</a:t>
            </a:r>
            <a:r>
              <a:rPr lang="en-US" sz="2200" dirty="0"/>
              <a:t> </a:t>
            </a:r>
            <a:r>
              <a:rPr lang="en-US" sz="2200" dirty="0" err="1"/>
              <a:t>ieinteresētās</a:t>
            </a:r>
            <a:r>
              <a:rPr lang="en-US" sz="2200" dirty="0"/>
              <a:t> </a:t>
            </a:r>
            <a:r>
              <a:rPr lang="en-US" sz="2200" dirty="0" err="1"/>
              <a:t>puses</a:t>
            </a:r>
            <a:endParaRPr lang="lv-LV" sz="2200" dirty="0"/>
          </a:p>
          <a:p>
            <a:pPr marL="342900" indent="-342900" algn="l">
              <a:lnSpc>
                <a:spcPts val="2340"/>
              </a:lnSpc>
              <a:buClr>
                <a:srgbClr val="60A9DD"/>
              </a:buClr>
              <a:buFont typeface="Arial" panose="020B0604020202020204" pitchFamily="34" charset="0"/>
              <a:buChar char="•"/>
            </a:pPr>
            <a:r>
              <a:rPr lang="lv-LV" sz="2200" dirty="0"/>
              <a:t>Saņemt nepieciešamo atbalstu, lai sasniegtu nozīmīgus rezultātus</a:t>
            </a:r>
          </a:p>
          <a:p>
            <a:pPr marL="342900" indent="-342900" algn="l">
              <a:lnSpc>
                <a:spcPts val="2340"/>
              </a:lnSpc>
              <a:buClr>
                <a:srgbClr val="60A9DD"/>
              </a:buClr>
              <a:buFont typeface="Arial" panose="020B0604020202020204" pitchFamily="34" charset="0"/>
              <a:buChar char="•"/>
            </a:pPr>
            <a:r>
              <a:rPr lang="en-US" sz="2200" dirty="0" err="1"/>
              <a:t>Demonstrēt</a:t>
            </a:r>
            <a:r>
              <a:rPr lang="en-US" sz="2200" dirty="0"/>
              <a:t> </a:t>
            </a:r>
            <a:r>
              <a:rPr lang="en-US" sz="2200" dirty="0" err="1"/>
              <a:t>efektīvu</a:t>
            </a:r>
            <a:r>
              <a:rPr lang="en-US" sz="2200" dirty="0"/>
              <a:t> </a:t>
            </a:r>
            <a:r>
              <a:rPr lang="en-US" sz="2200" dirty="0" err="1"/>
              <a:t>komunikāciju</a:t>
            </a:r>
            <a:r>
              <a:rPr lang="en-US" sz="2200" dirty="0"/>
              <a:t>, </a:t>
            </a:r>
            <a:r>
              <a:rPr lang="en-US" sz="2200" dirty="0" err="1"/>
              <a:t>pārliecināšanas</a:t>
            </a:r>
            <a:r>
              <a:rPr lang="en-US" sz="2200" dirty="0"/>
              <a:t> </a:t>
            </a:r>
            <a:r>
              <a:rPr lang="lv-LV" sz="2200" dirty="0"/>
              <a:t>spējas</a:t>
            </a:r>
            <a:r>
              <a:rPr lang="en-US" sz="2200" dirty="0"/>
              <a:t> un </a:t>
            </a:r>
            <a:r>
              <a:rPr lang="en-US" sz="2200" dirty="0" err="1"/>
              <a:t>vadīb</a:t>
            </a:r>
            <a:r>
              <a:rPr lang="lv-LV" sz="2200" dirty="0" err="1"/>
              <a:t>as</a:t>
            </a:r>
            <a:r>
              <a:rPr lang="lv-LV" sz="2200" dirty="0"/>
              <a:t> prasmes</a:t>
            </a:r>
            <a:endParaRPr lang="en-US" sz="2200" dirty="0"/>
          </a:p>
          <a:p>
            <a:pPr algn="just">
              <a:lnSpc>
                <a:spcPts val="2340"/>
              </a:lnSpc>
            </a:pPr>
            <a:endParaRPr lang="en-US" sz="2200" dirty="0"/>
          </a:p>
        </p:txBody>
      </p:sp>
      <p:pic>
        <p:nvPicPr>
          <p:cNvPr id="6" name="Picture Placeholder 5">
            <a:extLst>
              <a:ext uri="{FF2B5EF4-FFF2-40B4-BE49-F238E27FC236}">
                <a16:creationId xmlns:a16="http://schemas.microsoft.com/office/drawing/2014/main" id="{4DDF4182-52AB-9643-48E2-3632A828BB1F}"/>
              </a:ext>
            </a:extLst>
          </p:cNvPr>
          <p:cNvPicPr>
            <a:picLocks noGrp="1" noChangeAspect="1"/>
          </p:cNvPicPr>
          <p:nvPr>
            <p:ph type="pic" sz="quarter" idx="21"/>
          </p:nvPr>
        </p:nvPicPr>
        <p:blipFill rotWithShape="1">
          <a:blip r:embed="rId2"/>
          <a:srcRect l="583" r="13159" b="12576"/>
          <a:stretch/>
        </p:blipFill>
        <p:spPr>
          <a:xfrm>
            <a:off x="0" y="0"/>
            <a:ext cx="12192000" cy="6858000"/>
          </a:xfrm>
        </p:spPr>
      </p:pic>
    </p:spTree>
    <p:extLst>
      <p:ext uri="{BB962C8B-B14F-4D97-AF65-F5344CB8AC3E}">
        <p14:creationId xmlns:p14="http://schemas.microsoft.com/office/powerpoint/2010/main" val="1705186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39</a:t>
            </a:fld>
            <a:endParaRPr lang="en-US" dirty="0"/>
          </a:p>
        </p:txBody>
      </p:sp>
      <p:sp>
        <p:nvSpPr>
          <p:cNvPr id="98" name="Rectangle 97">
            <a:extLst>
              <a:ext uri="{FF2B5EF4-FFF2-40B4-BE49-F238E27FC236}">
                <a16:creationId xmlns:a16="http://schemas.microsoft.com/office/drawing/2014/main" id="{993FE277-16B5-D992-C8E0-D6E7163352CB}"/>
              </a:ext>
            </a:extLst>
          </p:cNvPr>
          <p:cNvSpPr/>
          <p:nvPr/>
        </p:nvSpPr>
        <p:spPr>
          <a:xfrm>
            <a:off x="10042065" y="5850412"/>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lv-LV" sz="2400" dirty="0">
                <a:solidFill>
                  <a:schemeClr val="bg1"/>
                </a:solidFill>
                <a:latin typeface="Calibri" panose="020F0502020204030204" pitchFamily="34" charset="0"/>
                <a:cs typeface="Calibri" panose="020F0502020204030204" pitchFamily="34" charset="0"/>
              </a:rPr>
              <a:t>Seko mums:</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dirty="0">
                <a:solidFill>
                  <a:srgbClr val="1C1442"/>
                </a:solidFill>
              </a:rPr>
              <a:t>www.</a:t>
            </a:r>
            <a:r>
              <a:rPr lang="en-US" sz="2800" b="1" dirty="0">
                <a:solidFill>
                  <a:srgbClr val="1C1442"/>
                </a:solidFill>
              </a:rPr>
              <a:t>be21skilled</a:t>
            </a:r>
            <a:r>
              <a:rPr lang="en-US" sz="2800" dirty="0">
                <a:solidFill>
                  <a:srgbClr val="1C1442"/>
                </a:solidFill>
              </a:rPr>
              <a:t>.eu</a:t>
            </a:r>
          </a:p>
        </p:txBody>
      </p:sp>
      <p:pic>
        <p:nvPicPr>
          <p:cNvPr id="2" name="Picture 1">
            <a:extLst>
              <a:ext uri="{FF2B5EF4-FFF2-40B4-BE49-F238E27FC236}">
                <a16:creationId xmlns:a16="http://schemas.microsoft.com/office/drawing/2014/main" id="{A9130308-92CD-42DB-8360-6CABE22151CA}"/>
              </a:ext>
            </a:extLst>
          </p:cNvPr>
          <p:cNvPicPr>
            <a:picLocks noChangeAspect="1"/>
          </p:cNvPicPr>
          <p:nvPr/>
        </p:nvPicPr>
        <p:blipFill>
          <a:blip r:embed="rId6"/>
          <a:stretch>
            <a:fillRect/>
          </a:stretch>
        </p:blipFill>
        <p:spPr>
          <a:xfrm>
            <a:off x="10170407" y="6092512"/>
            <a:ext cx="1450974" cy="323116"/>
          </a:xfrm>
          <a:prstGeom prst="rect">
            <a:avLst/>
          </a:prstGeom>
        </p:spPr>
      </p:pic>
    </p:spTree>
    <p:extLst>
      <p:ext uri="{BB962C8B-B14F-4D97-AF65-F5344CB8AC3E}">
        <p14:creationId xmlns:p14="http://schemas.microsoft.com/office/powerpoint/2010/main" val="429139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39353" y="1473200"/>
            <a:ext cx="6852047" cy="3235130"/>
          </a:xfrm>
        </p:spPr>
        <p:txBody>
          <a:bodyPr/>
          <a:lstStyle/>
          <a:p>
            <a:r>
              <a:rPr lang="lv-LV" dirty="0"/>
              <a:t>Jāatzīmē, ka 21. gadsimta prasmju saraksts ir izveidots, lai iekļautu vispārējās kompetences un tās kompetences, kas vienādi attiecas uz visām STEM izglītības jomām. Tas neattiecas uz profesionālajām prasmēm vai prasmēm, kas raksturīgas tikai noteiktām jomām vai profesijām.</a:t>
            </a:r>
          </a:p>
          <a:p>
            <a:endParaRPr lang="en-US" dirty="0"/>
          </a:p>
          <a:p>
            <a:r>
              <a:rPr lang="lv-LV" dirty="0"/>
              <a:t>Nākamajā ziņojuma sadaļā, pamatojoties uz literatūras apskatu, aprakstītas būtiskākās 21. gadsimta prasmes un ietverošās </a:t>
            </a:r>
            <a:r>
              <a:rPr lang="lv-LV" dirty="0" err="1"/>
              <a:t>apakšprasmes</a:t>
            </a:r>
            <a:r>
              <a:rPr lang="lv-LV" dirty="0"/>
              <a:t>. </a:t>
            </a:r>
            <a:endParaRPr lang="en-US" dirty="0"/>
          </a:p>
          <a:p>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202559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10591" y="2786288"/>
            <a:ext cx="8303305" cy="2035278"/>
          </a:xfrm>
        </p:spPr>
        <p:txBody>
          <a:bodyPr numCol="2"/>
          <a:lstStyle/>
          <a:p>
            <a:pPr marL="342900" indent="-342900">
              <a:lnSpc>
                <a:spcPts val="2440"/>
              </a:lnSpc>
              <a:buClr>
                <a:srgbClr val="186BA8"/>
              </a:buClr>
              <a:buFont typeface="Arial" panose="020B0604020202020204" pitchFamily="34" charset="0"/>
              <a:buChar char="•"/>
            </a:pPr>
            <a:r>
              <a:rPr lang="lv-LV" sz="2200" dirty="0"/>
              <a:t>Autonomija</a:t>
            </a:r>
          </a:p>
          <a:p>
            <a:pPr marL="342900" indent="-342900">
              <a:lnSpc>
                <a:spcPts val="2440"/>
              </a:lnSpc>
              <a:buClr>
                <a:srgbClr val="186BA8"/>
              </a:buClr>
              <a:buFont typeface="Arial" panose="020B0604020202020204" pitchFamily="34" charset="0"/>
              <a:buChar char="•"/>
            </a:pPr>
            <a:r>
              <a:rPr lang="lv-LV" sz="2200" dirty="0" err="1"/>
              <a:t>Pašefektivitāte</a:t>
            </a:r>
            <a:endParaRPr lang="lv-LV" sz="2200" dirty="0"/>
          </a:p>
          <a:p>
            <a:pPr marL="342900" indent="-342900">
              <a:lnSpc>
                <a:spcPts val="2440"/>
              </a:lnSpc>
              <a:buClr>
                <a:srgbClr val="186BA8"/>
              </a:buClr>
              <a:buFont typeface="Arial" panose="020B0604020202020204" pitchFamily="34" charset="0"/>
              <a:buChar char="•"/>
            </a:pPr>
            <a:r>
              <a:rPr lang="lv-LV" sz="2200" dirty="0"/>
              <a:t>Pašapziņa un </a:t>
            </a:r>
            <a:r>
              <a:rPr lang="lv-LV" sz="2200" dirty="0" err="1"/>
              <a:t>pašvadība</a:t>
            </a:r>
            <a:endParaRPr lang="lv-LV" sz="2200" dirty="0"/>
          </a:p>
          <a:p>
            <a:pPr marL="342900" indent="-342900">
              <a:lnSpc>
                <a:spcPts val="2440"/>
              </a:lnSpc>
              <a:buClr>
                <a:srgbClr val="186BA8"/>
              </a:buClr>
              <a:buFont typeface="Arial" panose="020B0604020202020204" pitchFamily="34" charset="0"/>
              <a:buChar char="•"/>
            </a:pPr>
            <a:r>
              <a:rPr lang="lv-LV" sz="2200" dirty="0"/>
              <a:t>Paškontrole, pašregulācija, </a:t>
            </a:r>
            <a:r>
              <a:rPr lang="lv-LV" sz="2200" dirty="0" err="1"/>
              <a:t>pašvirzīšanās</a:t>
            </a:r>
            <a:endParaRPr lang="lv-LV" sz="2200" dirty="0"/>
          </a:p>
          <a:p>
            <a:pPr marL="342900" indent="-342900">
              <a:lnSpc>
                <a:spcPts val="2440"/>
              </a:lnSpc>
              <a:buClr>
                <a:srgbClr val="186BA8"/>
              </a:buClr>
              <a:buFont typeface="Arial" panose="020B0604020202020204" pitchFamily="34" charset="0"/>
              <a:buChar char="•"/>
            </a:pPr>
            <a:r>
              <a:rPr lang="lv-LV" sz="2200" dirty="0"/>
              <a:t>Mērķu sasniegšana</a:t>
            </a:r>
          </a:p>
          <a:p>
            <a:pPr marL="342900" indent="-342900">
              <a:lnSpc>
                <a:spcPts val="2440"/>
              </a:lnSpc>
              <a:buClr>
                <a:srgbClr val="186BA8"/>
              </a:buClr>
              <a:buFont typeface="Arial" panose="020B0604020202020204" pitchFamily="34" charset="0"/>
              <a:buChar char="•"/>
            </a:pPr>
            <a:endParaRPr lang="lv-LV"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r>
              <a:rPr lang="lv-LV" sz="2200" dirty="0"/>
              <a:t>Orientācija uz mērķi un tā izpilde (piemēram, stingrība, neatlaidība)</a:t>
            </a:r>
          </a:p>
          <a:p>
            <a:pPr marL="342900" indent="-342900">
              <a:lnSpc>
                <a:spcPts val="2440"/>
              </a:lnSpc>
              <a:buClr>
                <a:srgbClr val="186BA8"/>
              </a:buClr>
              <a:buFont typeface="Arial" panose="020B0604020202020204" pitchFamily="34" charset="0"/>
              <a:buChar char="•"/>
            </a:pPr>
            <a:r>
              <a:rPr lang="lv-LV" sz="2200" dirty="0"/>
              <a:t>Lēmumu pieņemšana</a:t>
            </a:r>
            <a:endParaRPr lang="en-US" sz="2200" dirty="0"/>
          </a:p>
          <a:p>
            <a:pPr marL="342900" indent="-342900">
              <a:lnSpc>
                <a:spcPts val="2440"/>
              </a:lnSpc>
              <a:buClr>
                <a:srgbClr val="186BA8"/>
              </a:buClr>
              <a:buFont typeface="Arial" panose="020B0604020202020204" pitchFamily="34" charset="0"/>
              <a:buChar char="•"/>
            </a:pPr>
            <a:r>
              <a:rPr lang="lv-LV" sz="2200" dirty="0"/>
              <a:t>Motivācija</a:t>
            </a:r>
            <a:r>
              <a:rPr lang="en-US" sz="2200" dirty="0"/>
              <a:t> &amp; </a:t>
            </a:r>
            <a:r>
              <a:rPr lang="lv-LV" sz="2200" dirty="0"/>
              <a:t>neatlaidība</a:t>
            </a:r>
            <a:endParaRPr lang="en-US" sz="2200" dirty="0"/>
          </a:p>
          <a:p>
            <a:pPr marL="342900" indent="-342900">
              <a:lnSpc>
                <a:spcPts val="2440"/>
              </a:lnSpc>
              <a:buClr>
                <a:srgbClr val="186BA8"/>
              </a:buClr>
              <a:buFont typeface="Arial" panose="020B0604020202020204" pitchFamily="34" charset="0"/>
              <a:buChar char="•"/>
            </a:pPr>
            <a:r>
              <a:rPr lang="lv-LV" sz="2200" dirty="0"/>
              <a:t>Plānošana &amp; vadība</a:t>
            </a:r>
            <a:endParaRPr lang="en-US" sz="2200" dirty="0"/>
          </a:p>
          <a:p>
            <a:pPr marL="342900" indent="-342900">
              <a:lnSpc>
                <a:spcPts val="2440"/>
              </a:lnSpc>
              <a:buClr>
                <a:srgbClr val="186BA8"/>
              </a:buClr>
              <a:buFont typeface="Arial" panose="020B0604020202020204" pitchFamily="34" charset="0"/>
              <a:buChar char="•"/>
            </a:pPr>
            <a:r>
              <a:rPr lang="lv-LV" sz="2200" dirty="0"/>
              <a:t>Projektu vadība</a:t>
            </a:r>
            <a:endParaRPr lang="en-US" sz="2200" dirty="0"/>
          </a:p>
          <a:p>
            <a:pPr marL="342900" indent="-342900">
              <a:lnSpc>
                <a:spcPts val="2440"/>
              </a:lnSpc>
              <a:buClr>
                <a:srgbClr val="186BA8"/>
              </a:buClr>
              <a:buFont typeface="Arial" panose="020B0604020202020204" pitchFamily="34" charset="0"/>
              <a:buChar char="•"/>
            </a:pPr>
            <a:r>
              <a:rPr lang="lv-LV" sz="2200" dirty="0"/>
              <a:t>Risku vadība</a:t>
            </a:r>
            <a:endParaRPr lang="en-US" sz="2200" dirty="0"/>
          </a:p>
          <a:p>
            <a:pPr marL="342900" indent="-342900">
              <a:lnSpc>
                <a:spcPts val="2440"/>
              </a:lnSpc>
              <a:buClr>
                <a:srgbClr val="186BA8"/>
              </a:buClr>
              <a:buFont typeface="Arial" panose="020B0604020202020204" pitchFamily="34" charset="0"/>
              <a:buChar char="•"/>
            </a:pPr>
            <a:r>
              <a:rPr lang="lv-LV" sz="2200" dirty="0"/>
              <a:t>Resursu vadība</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1863546" y="656407"/>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endParaRPr lang="lv-LV" dirty="0">
              <a:solidFill>
                <a:schemeClr val="bg1"/>
              </a:solidFill>
            </a:endParaRPr>
          </a:p>
          <a:p>
            <a:r>
              <a:rPr lang="lv-LV" dirty="0" err="1">
                <a:solidFill>
                  <a:schemeClr val="bg1"/>
                </a:solidFill>
              </a:rPr>
              <a:t>Pašvadība</a:t>
            </a:r>
            <a:r>
              <a:rPr lang="lv-LV" dirty="0">
                <a:solidFill>
                  <a:schemeClr val="bg1"/>
                </a:solidFill>
              </a:rPr>
              <a:t>, mērķtiecība, neatlaidība</a:t>
            </a:r>
          </a:p>
          <a:p>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sp>
        <p:nvSpPr>
          <p:cNvPr id="20" name="Text Placeholder 2">
            <a:extLst>
              <a:ext uri="{FF2B5EF4-FFF2-40B4-BE49-F238E27FC236}">
                <a16:creationId xmlns:a16="http://schemas.microsoft.com/office/drawing/2014/main" id="{87295F1B-9FD4-49EE-E2CB-C0612ACB747C}"/>
              </a:ext>
            </a:extLst>
          </p:cNvPr>
          <p:cNvSpPr txBox="1">
            <a:spLocks/>
          </p:cNvSpPr>
          <p:nvPr/>
        </p:nvSpPr>
        <p:spPr>
          <a:xfrm>
            <a:off x="3210591" y="1917290"/>
            <a:ext cx="8096804" cy="34331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lv-LV" sz="2200" dirty="0"/>
              <a:t>Starptautiskajā prasmju ietvarā minētās prasmes, kuras autori uzskata par savstarpēji saistītām un kuras ir apvienotas šajā prasmju grupā, ir:</a:t>
            </a:r>
          </a:p>
        </p:txBody>
      </p:sp>
      <p:sp>
        <p:nvSpPr>
          <p:cNvPr id="2" name="Rectangle 1">
            <a:extLst>
              <a:ext uri="{FF2B5EF4-FFF2-40B4-BE49-F238E27FC236}">
                <a16:creationId xmlns:a16="http://schemas.microsoft.com/office/drawing/2014/main" id="{3EF9F92D-7EEE-4571-9CEF-09767769E770}"/>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927C576-7BB7-4CBF-88AF-F31333A4FE2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34BD60CB-32CA-43CF-9427-818E9D130C5B}"/>
              </a:ext>
            </a:extLst>
          </p:cNvPr>
          <p:cNvSpPr>
            <a:spLocks noChangeArrowheads="1"/>
          </p:cNvSpPr>
          <p:nvPr/>
        </p:nvSpPr>
        <p:spPr bwMode="auto">
          <a:xfrm>
            <a:off x="152400" y="152400"/>
            <a:ext cx="45434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DEA733DA-9942-4F0E-93E2-CC8E4043C937}"/>
              </a:ext>
            </a:extLst>
          </p:cNvPr>
          <p:cNvSpPr>
            <a:spLocks noChangeArrowheads="1"/>
          </p:cNvSpPr>
          <p:nvPr/>
        </p:nvSpPr>
        <p:spPr bwMode="auto">
          <a:xfrm>
            <a:off x="152400" y="152400"/>
            <a:ext cx="45434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1721F113-83F0-4923-B758-A42FA4F3C98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7">
            <a:extLst>
              <a:ext uri="{FF2B5EF4-FFF2-40B4-BE49-F238E27FC236}">
                <a16:creationId xmlns:a16="http://schemas.microsoft.com/office/drawing/2014/main" id="{A9333615-67D9-4B92-9697-CA8694579B7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8">
            <a:extLst>
              <a:ext uri="{FF2B5EF4-FFF2-40B4-BE49-F238E27FC236}">
                <a16:creationId xmlns:a16="http://schemas.microsoft.com/office/drawing/2014/main" id="{6F73860E-A05C-4EDC-9E83-A370F87349A6}"/>
              </a:ext>
            </a:extLst>
          </p:cNvPr>
          <p:cNvSpPr>
            <a:spLocks noChangeArrowheads="1"/>
          </p:cNvSpPr>
          <p:nvPr/>
        </p:nvSpPr>
        <p:spPr bwMode="auto">
          <a:xfrm>
            <a:off x="152400" y="152400"/>
            <a:ext cx="45434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9">
            <a:extLst>
              <a:ext uri="{FF2B5EF4-FFF2-40B4-BE49-F238E27FC236}">
                <a16:creationId xmlns:a16="http://schemas.microsoft.com/office/drawing/2014/main" id="{99EF8050-0A43-4DF7-8CCD-573E5FF5BEC4}"/>
              </a:ext>
            </a:extLst>
          </p:cNvPr>
          <p:cNvSpPr>
            <a:spLocks noChangeArrowheads="1"/>
          </p:cNvSpPr>
          <p:nvPr/>
        </p:nvSpPr>
        <p:spPr bwMode="auto">
          <a:xfrm>
            <a:off x="152400" y="152400"/>
            <a:ext cx="45434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1">
            <a:extLst>
              <a:ext uri="{FF2B5EF4-FFF2-40B4-BE49-F238E27FC236}">
                <a16:creationId xmlns:a16="http://schemas.microsoft.com/office/drawing/2014/main" id="{3ACB269C-FE89-4523-8C29-BF1D404ECC7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Roboto" panose="02000000000000000000" pitchFamily="2" charset="0"/>
              </a:rPr>
            </a:br>
            <a:endParaRPr kumimoji="0" lang="en-US" altLang="en-US"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2">
            <a:extLst>
              <a:ext uri="{FF2B5EF4-FFF2-40B4-BE49-F238E27FC236}">
                <a16:creationId xmlns:a16="http://schemas.microsoft.com/office/drawing/2014/main" id="{8BFD3F25-7158-484A-9FDF-3ABF313A0724}"/>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3">
            <a:extLst>
              <a:ext uri="{FF2B5EF4-FFF2-40B4-BE49-F238E27FC236}">
                <a16:creationId xmlns:a16="http://schemas.microsoft.com/office/drawing/2014/main" id="{C089F1EE-0A5E-4A89-814B-C92108E9EFDF}"/>
              </a:ext>
            </a:extLst>
          </p:cNvPr>
          <p:cNvSpPr>
            <a:spLocks noChangeArrowheads="1"/>
          </p:cNvSpPr>
          <p:nvPr/>
        </p:nvSpPr>
        <p:spPr bwMode="auto">
          <a:xfrm>
            <a:off x="152400" y="152400"/>
            <a:ext cx="45434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4">
            <a:extLst>
              <a:ext uri="{FF2B5EF4-FFF2-40B4-BE49-F238E27FC236}">
                <a16:creationId xmlns:a16="http://schemas.microsoft.com/office/drawing/2014/main" id="{EB387B94-EF81-4774-91D3-F47A0C7A817F}"/>
              </a:ext>
            </a:extLst>
          </p:cNvPr>
          <p:cNvSpPr>
            <a:spLocks noChangeArrowheads="1"/>
          </p:cNvSpPr>
          <p:nvPr/>
        </p:nvSpPr>
        <p:spPr bwMode="auto">
          <a:xfrm>
            <a:off x="152400" y="152400"/>
            <a:ext cx="45434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5427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A94DC-8B76-03D8-29C4-32FC3CEB2C59}"/>
              </a:ext>
            </a:extLst>
          </p:cNvPr>
          <p:cNvSpPr/>
          <p:nvPr/>
        </p:nvSpPr>
        <p:spPr>
          <a:xfrm>
            <a:off x="-1" y="655341"/>
            <a:ext cx="12192001" cy="510751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1" name="Rectangle 10">
            <a:extLst>
              <a:ext uri="{FF2B5EF4-FFF2-40B4-BE49-F238E27FC236}">
                <a16:creationId xmlns:a16="http://schemas.microsoft.com/office/drawing/2014/main" id="{5BF4ECF2-634B-9032-F71C-8EFE09D42E8C}"/>
              </a:ext>
            </a:extLst>
          </p:cNvPr>
          <p:cNvSpPr/>
          <p:nvPr/>
        </p:nvSpPr>
        <p:spPr>
          <a:xfrm>
            <a:off x="7591647" y="340242"/>
            <a:ext cx="3891516" cy="5862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930987" y="855458"/>
            <a:ext cx="6352382" cy="4716002"/>
          </a:xfrm>
        </p:spPr>
        <p:txBody>
          <a:bodyPr/>
          <a:lstStyle/>
          <a:p>
            <a:pPr algn="just">
              <a:lnSpc>
                <a:spcPts val="2580"/>
              </a:lnSpc>
            </a:pPr>
            <a:r>
              <a:rPr lang="lv-LV" dirty="0">
                <a:solidFill>
                  <a:schemeClr val="bg1"/>
                </a:solidFill>
              </a:rPr>
              <a:t>Saskaņā ar ESCO (Eiropas Komisija), </a:t>
            </a:r>
            <a:r>
              <a:rPr lang="lv-LV" dirty="0" err="1">
                <a:solidFill>
                  <a:schemeClr val="bg1"/>
                </a:solidFill>
              </a:rPr>
              <a:t>pašvadības</a:t>
            </a:r>
            <a:r>
              <a:rPr lang="lv-LV" dirty="0">
                <a:solidFill>
                  <a:schemeClr val="bg1"/>
                </a:solidFill>
              </a:rPr>
              <a:t> prasmes un kompetences prasa, lai indivīdi saprastu un kontrolētu savas spējas un ierobežojumus, un izmantotu šo pašapziņu, lai vadītu darbības dažādos kontekstos.</a:t>
            </a:r>
          </a:p>
          <a:p>
            <a:pPr algn="just">
              <a:lnSpc>
                <a:spcPts val="2580"/>
              </a:lnSpc>
            </a:pPr>
            <a:endParaRPr lang="en-US" dirty="0">
              <a:solidFill>
                <a:schemeClr val="bg1"/>
              </a:solidFill>
            </a:endParaRPr>
          </a:p>
          <a:p>
            <a:pPr algn="just">
              <a:lnSpc>
                <a:spcPts val="2580"/>
              </a:lnSpc>
            </a:pPr>
            <a:r>
              <a:rPr lang="lv-LV" dirty="0">
                <a:solidFill>
                  <a:schemeClr val="bg1"/>
                </a:solidFill>
              </a:rPr>
              <a:t>Tās ietver spēju rīkoties pārdomāti un atbildīgi, pieņemt atgriezenisko saiti, pielāgoties pārmaiņām un meklēt iespējas personīgai un profesionālai izaugsmei. </a:t>
            </a:r>
            <a:r>
              <a:rPr lang="lv-LV" dirty="0" err="1">
                <a:solidFill>
                  <a:schemeClr val="bg1"/>
                </a:solidFill>
              </a:rPr>
              <a:t>Pašvadības</a:t>
            </a:r>
            <a:r>
              <a:rPr lang="lv-LV" dirty="0">
                <a:solidFill>
                  <a:schemeClr val="bg1"/>
                </a:solidFill>
              </a:rPr>
              <a:t> prasmes un kompetences var saukt arī kā:</a:t>
            </a:r>
            <a:endParaRPr lang="en-US" dirty="0">
              <a:solidFill>
                <a:schemeClr val="bg1"/>
              </a:solidFill>
            </a:endParaRPr>
          </a:p>
          <a:p>
            <a:pPr algn="just">
              <a:lnSpc>
                <a:spcPts val="2580"/>
              </a:lnSpc>
            </a:pPr>
            <a:endParaRPr lang="en-US" dirty="0">
              <a:solidFill>
                <a:schemeClr val="bg1"/>
              </a:solidFill>
            </a:endParaRPr>
          </a:p>
        </p:txBody>
      </p:sp>
      <p:sp>
        <p:nvSpPr>
          <p:cNvPr id="8" name="Text Placeholder 6">
            <a:extLst>
              <a:ext uri="{FF2B5EF4-FFF2-40B4-BE49-F238E27FC236}">
                <a16:creationId xmlns:a16="http://schemas.microsoft.com/office/drawing/2014/main" id="{12B9B110-3791-EBCE-21F0-5FEF9CA8896B}"/>
              </a:ext>
            </a:extLst>
          </p:cNvPr>
          <p:cNvSpPr txBox="1">
            <a:spLocks/>
          </p:cNvSpPr>
          <p:nvPr/>
        </p:nvSpPr>
        <p:spPr>
          <a:xfrm>
            <a:off x="7914422" y="1095143"/>
            <a:ext cx="4585856" cy="2118316"/>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buClr>
                <a:srgbClr val="AD4097"/>
              </a:buClr>
              <a:buFont typeface="Wingdings" pitchFamily="2" charset="2"/>
              <a:buChar char="q"/>
            </a:pPr>
            <a:r>
              <a:rPr lang="lv-LV" sz="2600" dirty="0"/>
              <a:t>paškontrole</a:t>
            </a:r>
            <a:endParaRPr lang="en-US" sz="2600" dirty="0"/>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lv-LV" sz="2600" dirty="0"/>
              <a:t>pašregulācija</a:t>
            </a:r>
            <a:endParaRPr lang="en-US" sz="2600" dirty="0"/>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lv-LV" sz="2600" dirty="0" err="1"/>
              <a:t>pašvadība</a:t>
            </a:r>
            <a:endParaRPr lang="en-US" sz="2600" dirty="0"/>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lv-LV" sz="2600" dirty="0"/>
              <a:t>pašdisciplīna</a:t>
            </a:r>
            <a:r>
              <a:rPr lang="en-US" sz="2600" dirty="0"/>
              <a:t> </a:t>
            </a:r>
            <a:r>
              <a:rPr lang="lv-LV" sz="2600" dirty="0"/>
              <a:t>un</a:t>
            </a:r>
            <a:r>
              <a:rPr lang="en-US" sz="2600" dirty="0"/>
              <a:t> </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lv-LV" sz="2600" dirty="0"/>
              <a:t>profesionāla attieksme</a:t>
            </a:r>
            <a:endParaRPr lang="en-US" sz="2600" dirty="0"/>
          </a:p>
          <a:p>
            <a:pPr lvl="0">
              <a:buClr>
                <a:srgbClr val="AD4097"/>
              </a:buClr>
            </a:pPr>
            <a:endParaRPr lang="en-US" sz="2600" dirty="0"/>
          </a:p>
          <a:p>
            <a:pPr lvl="0">
              <a:buClr>
                <a:srgbClr val="186BA8"/>
              </a:buClr>
            </a:pPr>
            <a:endParaRPr lang="en-US" sz="2600" dirty="0"/>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237107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F4B9ABC-6259-930A-0A9E-F273E388CAF1}"/>
              </a:ext>
            </a:extLst>
          </p:cNvPr>
          <p:cNvPicPr>
            <a:picLocks noGrp="1" noChangeAspect="1"/>
          </p:cNvPicPr>
          <p:nvPr>
            <p:ph type="pic" sz="quarter" idx="21"/>
          </p:nvPr>
        </p:nvPicPr>
        <p:blipFill rotWithShape="1">
          <a:blip r:embed="rId2"/>
          <a:srcRect l="21084" r="21084"/>
          <a:stretch/>
        </p:blipFill>
        <p:spPr>
          <a:xfrm>
            <a:off x="884606" y="0"/>
            <a:ext cx="4431673" cy="6858000"/>
          </a:xfrm>
        </p:spPr>
      </p:pic>
      <p:sp>
        <p:nvSpPr>
          <p:cNvPr id="13" name="Text Placeholder 12">
            <a:extLst>
              <a:ext uri="{FF2B5EF4-FFF2-40B4-BE49-F238E27FC236}">
                <a16:creationId xmlns:a16="http://schemas.microsoft.com/office/drawing/2014/main" id="{C2BE2D06-0FEA-4779-44D7-D425554601D4}"/>
              </a:ext>
            </a:extLst>
          </p:cNvPr>
          <p:cNvSpPr>
            <a:spLocks noGrp="1"/>
          </p:cNvSpPr>
          <p:nvPr>
            <p:ph type="body" sz="quarter" idx="48"/>
          </p:nvPr>
        </p:nvSpPr>
        <p:spPr>
          <a:xfrm>
            <a:off x="5869172" y="616689"/>
            <a:ext cx="5798221" cy="5685258"/>
          </a:xfrm>
        </p:spPr>
        <p:txBody>
          <a:bodyPr/>
          <a:lstStyle/>
          <a:p>
            <a:pPr algn="just">
              <a:lnSpc>
                <a:spcPts val="2580"/>
              </a:lnSpc>
            </a:pPr>
            <a:r>
              <a:rPr lang="lv-LV" sz="2400" dirty="0"/>
              <a:t>Saskaņā ar pētījumu mērķtiecība ir gribas īpašība, ko raksturo mērķi un uzdevumi, darbību, domu un jūtu sakārtotība un līdzsvars ar vienmērīgu virzību uz mērķi.</a:t>
            </a:r>
          </a:p>
          <a:p>
            <a:pPr algn="just">
              <a:lnSpc>
                <a:spcPts val="2580"/>
              </a:lnSpc>
            </a:pPr>
            <a:endParaRPr lang="en-US" sz="2400" dirty="0"/>
          </a:p>
          <a:p>
            <a:pPr algn="just">
              <a:lnSpc>
                <a:spcPts val="2580"/>
              </a:lnSpc>
            </a:pPr>
            <a:r>
              <a:rPr lang="lv-LV" sz="2400" dirty="0"/>
              <a:t>Tā ir virziena izjūtas un spēcīgas motivācijas kvalitāte, lai sasniegtu konkrētu rezultātu. Neatlaidība ir cilvēka spējas uzkrāt enerģiju ilgtermiņā, sasniegt mērķi, pārvarēt dažāda mēroga grūtības (</a:t>
            </a:r>
            <a:r>
              <a:rPr lang="lv-LV" sz="2400" dirty="0" err="1"/>
              <a:t>Griban</a:t>
            </a:r>
            <a:r>
              <a:rPr lang="lv-LV" sz="2400" dirty="0"/>
              <a:t> </a:t>
            </a:r>
            <a:r>
              <a:rPr lang="lv-LV" sz="2400" dirty="0" err="1"/>
              <a:t>et</a:t>
            </a:r>
            <a:r>
              <a:rPr lang="lv-LV" sz="2400" dirty="0"/>
              <a:t> </a:t>
            </a:r>
            <a:r>
              <a:rPr lang="lv-LV" sz="2400" dirty="0" err="1"/>
              <a:t>al</a:t>
            </a:r>
            <a:r>
              <a:rPr lang="lv-LV" sz="2400" dirty="0"/>
              <a:t>., 2020). Kopā mērķtiecība un neatlaidība ir svarīgas īpašības, kas var palīdzēt indivīdam sasniegt savus mērķus un pārvarēt izaicinājumus.</a:t>
            </a:r>
            <a:endParaRPr lang="en-US" sz="2400" dirty="0"/>
          </a:p>
          <a:p>
            <a:pPr algn="just">
              <a:lnSpc>
                <a:spcPts val="2580"/>
              </a:lnSpc>
            </a:pPr>
            <a:endParaRPr lang="en-US" sz="2400" dirty="0"/>
          </a:p>
          <a:p>
            <a:pPr algn="just">
              <a:lnSpc>
                <a:spcPts val="2580"/>
              </a:lnSpc>
            </a:pPr>
            <a:endParaRPr lang="en-US" sz="2400" dirty="0"/>
          </a:p>
        </p:txBody>
      </p:sp>
    </p:spTree>
    <p:extLst>
      <p:ext uri="{BB962C8B-B14F-4D97-AF65-F5344CB8AC3E}">
        <p14:creationId xmlns:p14="http://schemas.microsoft.com/office/powerpoint/2010/main" val="659319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559800" cy="3731669"/>
          </a:xfrm>
        </p:spPr>
        <p:txBody>
          <a:bodyPr/>
          <a:lstStyle/>
          <a:p>
            <a:pPr algn="just">
              <a:lnSpc>
                <a:spcPts val="2440"/>
              </a:lnSpc>
            </a:pPr>
            <a:r>
              <a:rPr lang="lv-LV" sz="2200" b="1" dirty="0"/>
              <a:t>Saistītās</a:t>
            </a:r>
            <a:r>
              <a:rPr lang="en-US" sz="2200" b="1" dirty="0"/>
              <a:t> </a:t>
            </a:r>
            <a:r>
              <a:rPr lang="lv-LV" sz="2200" b="1" dirty="0"/>
              <a:t>prasmes</a:t>
            </a:r>
            <a:r>
              <a:rPr lang="en-US" sz="2200" b="1" dirty="0"/>
              <a:t>:</a:t>
            </a:r>
          </a:p>
          <a:p>
            <a:pPr algn="just">
              <a:lnSpc>
                <a:spcPts val="2440"/>
              </a:lnSpc>
            </a:pPr>
            <a:endParaRPr lang="en-US" sz="2200" dirty="0"/>
          </a:p>
          <a:p>
            <a:pPr marL="342900" indent="-342900" algn="just">
              <a:lnSpc>
                <a:spcPts val="2440"/>
              </a:lnSpc>
              <a:buClr>
                <a:srgbClr val="186BA8"/>
              </a:buClr>
              <a:buFont typeface="Arial" panose="020B0604020202020204" pitchFamily="34" charset="0"/>
              <a:buChar char="•"/>
            </a:pPr>
            <a:r>
              <a:rPr lang="lv-LV" sz="2200" dirty="0"/>
              <a:t>Analītiskā domāšana</a:t>
            </a:r>
            <a:endParaRPr lang="en-US" sz="2200" dirty="0"/>
          </a:p>
          <a:p>
            <a:pPr marL="342900" indent="-342900" algn="just">
              <a:lnSpc>
                <a:spcPts val="2440"/>
              </a:lnSpc>
              <a:buClr>
                <a:srgbClr val="186BA8"/>
              </a:buClr>
              <a:buFont typeface="Arial" panose="020B0604020202020204" pitchFamily="34" charset="0"/>
              <a:buChar char="•"/>
            </a:pPr>
            <a:r>
              <a:rPr lang="lv-LV" sz="2200" dirty="0"/>
              <a:t>Kognitīvie procesi un stratēģijas</a:t>
            </a:r>
          </a:p>
          <a:p>
            <a:pPr marL="342900" indent="-342900" algn="just">
              <a:lnSpc>
                <a:spcPts val="2440"/>
              </a:lnSpc>
              <a:buClr>
                <a:srgbClr val="186BA8"/>
              </a:buClr>
              <a:buFont typeface="Arial" panose="020B0604020202020204" pitchFamily="34" charset="0"/>
              <a:buChar char="•"/>
            </a:pPr>
            <a:r>
              <a:rPr lang="lv-LV" sz="2200" dirty="0"/>
              <a:t>Kritiskā domāšana un lēmumu pieņemšana</a:t>
            </a:r>
            <a:endParaRPr lang="en-US" sz="2200" dirty="0"/>
          </a:p>
          <a:p>
            <a:pPr marL="342900" indent="-342900" algn="just">
              <a:lnSpc>
                <a:spcPts val="2440"/>
              </a:lnSpc>
              <a:buClr>
                <a:srgbClr val="186BA8"/>
              </a:buClr>
              <a:buFont typeface="Arial" panose="020B0604020202020204" pitchFamily="34" charset="0"/>
              <a:buChar char="•"/>
            </a:pPr>
            <a:r>
              <a:rPr lang="en-US" sz="2200" dirty="0" err="1"/>
              <a:t>Problēmas</a:t>
            </a:r>
            <a:r>
              <a:rPr lang="en-US" sz="2200" dirty="0"/>
              <a:t> </a:t>
            </a:r>
            <a:r>
              <a:rPr lang="en-US" sz="2200" dirty="0" err="1"/>
              <a:t>formulēšana</a:t>
            </a:r>
            <a:endParaRPr lang="lv-LV" sz="2200" dirty="0"/>
          </a:p>
          <a:p>
            <a:pPr marL="342900" indent="-342900" algn="just">
              <a:lnSpc>
                <a:spcPts val="2440"/>
              </a:lnSpc>
              <a:buClr>
                <a:srgbClr val="186BA8"/>
              </a:buClr>
              <a:buFont typeface="Arial" panose="020B0604020202020204" pitchFamily="34" charset="0"/>
              <a:buChar char="•"/>
            </a:pPr>
            <a:r>
              <a:rPr lang="lv-LV" sz="2200" dirty="0"/>
              <a:t>Problēmu risināšana, sarežģītu problēmu risināšana</a:t>
            </a:r>
          </a:p>
          <a:p>
            <a:pPr marL="342900" indent="-342900" algn="just">
              <a:lnSpc>
                <a:spcPts val="2440"/>
              </a:lnSpc>
              <a:buClr>
                <a:srgbClr val="186BA8"/>
              </a:buClr>
              <a:buFont typeface="Arial" panose="020B0604020202020204" pitchFamily="34" charset="0"/>
              <a:buChar char="•"/>
            </a:pPr>
            <a:r>
              <a:rPr lang="lv-LV" sz="2200" dirty="0"/>
              <a:t>Argumentācija, problēmu risināšana un ideju ģenerēšana</a:t>
            </a:r>
          </a:p>
          <a:p>
            <a:pPr marL="342900" indent="-342900" algn="just">
              <a:lnSpc>
                <a:spcPts val="2440"/>
              </a:lnSpc>
              <a:buClr>
                <a:srgbClr val="186BA8"/>
              </a:buClr>
              <a:buFont typeface="Arial" panose="020B0604020202020204" pitchFamily="34" charset="0"/>
              <a:buChar char="•"/>
            </a:pPr>
            <a:r>
              <a:rPr lang="lv-LV" sz="2200" dirty="0"/>
              <a:t>Sistēmas prasmes</a:t>
            </a:r>
            <a:endParaRPr lang="en-US" sz="2200" dirty="0"/>
          </a:p>
          <a:p>
            <a:pPr marL="342900" indent="-342900" algn="just">
              <a:lnSpc>
                <a:spcPts val="2440"/>
              </a:lnSpc>
              <a:buClr>
                <a:srgbClr val="186BA8"/>
              </a:buClr>
              <a:buFont typeface="Arial" panose="020B0604020202020204" pitchFamily="34" charset="0"/>
              <a:buChar char="•"/>
            </a:pPr>
            <a:r>
              <a:rPr lang="en-US" sz="2200" dirty="0" err="1"/>
              <a:t>Sistēmu</a:t>
            </a:r>
            <a:r>
              <a:rPr lang="en-US" sz="2200" dirty="0"/>
              <a:t> </a:t>
            </a:r>
            <a:r>
              <a:rPr lang="en-US" sz="2200" dirty="0" err="1"/>
              <a:t>analīze</a:t>
            </a:r>
            <a:r>
              <a:rPr lang="en-US" sz="2200" dirty="0"/>
              <a:t> un </a:t>
            </a:r>
            <a:r>
              <a:rPr lang="en-US" sz="2200" dirty="0" err="1"/>
              <a:t>novērtēšana</a:t>
            </a:r>
            <a:endParaRPr lang="en-US"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1599358" y="678082"/>
            <a:ext cx="9562635"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sz="3200" dirty="0" err="1">
                <a:solidFill>
                  <a:schemeClr val="bg1"/>
                </a:solidFill>
              </a:rPr>
              <a:t>Kritiskā</a:t>
            </a:r>
            <a:r>
              <a:rPr lang="en-US" sz="3200" dirty="0">
                <a:solidFill>
                  <a:schemeClr val="bg1"/>
                </a:solidFill>
              </a:rPr>
              <a:t> </a:t>
            </a:r>
            <a:r>
              <a:rPr lang="en-US" sz="3200" dirty="0" err="1">
                <a:solidFill>
                  <a:schemeClr val="bg1"/>
                </a:solidFill>
              </a:rPr>
              <a:t>domāšana</a:t>
            </a:r>
            <a:r>
              <a:rPr lang="en-US" sz="3200" dirty="0">
                <a:solidFill>
                  <a:schemeClr val="bg1"/>
                </a:solidFill>
              </a:rPr>
              <a:t>, </a:t>
            </a:r>
            <a:r>
              <a:rPr lang="en-US" sz="3200" dirty="0" err="1">
                <a:solidFill>
                  <a:schemeClr val="bg1"/>
                </a:solidFill>
              </a:rPr>
              <a:t>problēmu</a:t>
            </a:r>
            <a:r>
              <a:rPr lang="en-US" sz="3200" dirty="0">
                <a:solidFill>
                  <a:schemeClr val="bg1"/>
                </a:solidFill>
              </a:rPr>
              <a:t> </a:t>
            </a:r>
            <a:r>
              <a:rPr lang="en-US" sz="3200" dirty="0" err="1">
                <a:solidFill>
                  <a:schemeClr val="bg1"/>
                </a:solidFill>
              </a:rPr>
              <a:t>risināšana</a:t>
            </a:r>
            <a:r>
              <a:rPr lang="en-US" sz="3200" dirty="0">
                <a:solidFill>
                  <a:schemeClr val="bg1"/>
                </a:solidFill>
              </a:rPr>
              <a:t> un </a:t>
            </a:r>
            <a:br>
              <a:rPr lang="lv-LV" sz="3200" dirty="0">
                <a:solidFill>
                  <a:schemeClr val="bg1"/>
                </a:solidFill>
              </a:rPr>
            </a:br>
            <a:r>
              <a:rPr lang="en-US" sz="3200" dirty="0" err="1">
                <a:solidFill>
                  <a:schemeClr val="bg1"/>
                </a:solidFill>
              </a:rPr>
              <a:t>sistēmiskā</a:t>
            </a:r>
            <a:r>
              <a:rPr lang="en-US" sz="3200" dirty="0">
                <a:solidFill>
                  <a:schemeClr val="bg1"/>
                </a:solidFill>
              </a:rPr>
              <a:t> </a:t>
            </a:r>
            <a:r>
              <a:rPr lang="en-US" sz="3200" dirty="0" err="1">
                <a:solidFill>
                  <a:schemeClr val="bg1"/>
                </a:solidFill>
              </a:rPr>
              <a:t>domāšana</a:t>
            </a:r>
            <a:endParaRPr lang="en-US" sz="32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grpSp>
        <p:nvGrpSpPr>
          <p:cNvPr id="14" name="Group 13">
            <a:extLst>
              <a:ext uri="{FF2B5EF4-FFF2-40B4-BE49-F238E27FC236}">
                <a16:creationId xmlns:a16="http://schemas.microsoft.com/office/drawing/2014/main" id="{29A7B4F8-011C-745C-43BA-B5D0EBCBD875}"/>
              </a:ext>
            </a:extLst>
          </p:cNvPr>
          <p:cNvGrpSpPr/>
          <p:nvPr/>
        </p:nvGrpSpPr>
        <p:grpSpPr>
          <a:xfrm>
            <a:off x="9088993" y="4462788"/>
            <a:ext cx="2075870" cy="2075908"/>
            <a:chOff x="8736336" y="773976"/>
            <a:chExt cx="925001" cy="925018"/>
          </a:xfrm>
          <a:solidFill>
            <a:srgbClr val="1C1442"/>
          </a:solidFill>
        </p:grpSpPr>
        <p:grpSp>
          <p:nvGrpSpPr>
            <p:cNvPr id="15" name="Graphic 2">
              <a:extLst>
                <a:ext uri="{FF2B5EF4-FFF2-40B4-BE49-F238E27FC236}">
                  <a16:creationId xmlns:a16="http://schemas.microsoft.com/office/drawing/2014/main" id="{8004D9A8-E78A-2610-91C2-FC81EEEA7124}"/>
                </a:ext>
              </a:extLst>
            </p:cNvPr>
            <p:cNvGrpSpPr/>
            <p:nvPr/>
          </p:nvGrpSpPr>
          <p:grpSpPr>
            <a:xfrm>
              <a:off x="8736336" y="773976"/>
              <a:ext cx="925001" cy="925018"/>
              <a:chOff x="8736336" y="773976"/>
              <a:chExt cx="925001" cy="925018"/>
            </a:xfrm>
            <a:grpFill/>
          </p:grpSpPr>
          <p:sp>
            <p:nvSpPr>
              <p:cNvPr id="18" name="Freeform 17">
                <a:extLst>
                  <a:ext uri="{FF2B5EF4-FFF2-40B4-BE49-F238E27FC236}">
                    <a16:creationId xmlns:a16="http://schemas.microsoft.com/office/drawing/2014/main" id="{AC1734E0-AD5C-9357-2075-BF6A258E5FA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6BDC4FF6-FD1A-2487-710B-3D01457F5CF9}"/>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7CE632A-8E89-10B3-EB00-7F33E0B45E7E}"/>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47A85407-60C7-55A9-7CDC-2F837A3B197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3D1838DC-692C-A880-D68B-AC665471379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9D2126C-7B9D-9946-6704-0C68CD96E045}"/>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75A9A1C-CB37-A6B9-0E88-5061FCC9065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E9FF528D-C5FA-89BE-A2DD-09539F7DD35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1AF6935-4F64-21D3-6C0C-4D322D90AC65}"/>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2582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75634" y="703386"/>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lv-LV" dirty="0"/>
              <a:t>Saskaņā ar ESCO (Eiropas Komisija) domāšanas prasmes un kompetences ir saistītas ar spēju pielietot garīgos procesus, vācot, </a:t>
            </a:r>
            <a:r>
              <a:rPr lang="lv-LV" dirty="0" err="1"/>
              <a:t>konceptualizējot</a:t>
            </a:r>
            <a:r>
              <a:rPr lang="lv-LV" dirty="0"/>
              <a:t>, analizējot, sintezējot un/vai novērtējot informāciju, kas iegūta vai ģenerēta no novērojumiem, pieredzes, pārdomām, argumentācijas vai komunikācijas.</a:t>
            </a:r>
          </a:p>
          <a:p>
            <a:pPr algn="just">
              <a:lnSpc>
                <a:spcPts val="2580"/>
              </a:lnSpc>
            </a:pPr>
            <a:endParaRPr lang="en-US" dirty="0"/>
          </a:p>
          <a:p>
            <a:pPr algn="just">
              <a:lnSpc>
                <a:spcPts val="2580"/>
              </a:lnSpc>
            </a:pPr>
            <a:r>
              <a:rPr lang="lv-LV" dirty="0"/>
              <a:t>Tās ietver spēju novērtēt un izmantot dažāda veida informāciju, lai plānotu aktivitātes, sasniegtu mērķus, risinātu problēmas un veiktu sarežģītus uzdevumus ierastā un arī jaunā veidā.</a:t>
            </a:r>
            <a:endParaRPr lang="en-US" dirty="0"/>
          </a:p>
        </p:txBody>
      </p:sp>
      <p:sp>
        <p:nvSpPr>
          <p:cNvPr id="15" name="Rectangle 14">
            <a:extLst>
              <a:ext uri="{FF2B5EF4-FFF2-40B4-BE49-F238E27FC236}">
                <a16:creationId xmlns:a16="http://schemas.microsoft.com/office/drawing/2014/main" id="{90E4122C-8C3A-1C4D-6247-6F243F67E1F8}"/>
              </a:ext>
            </a:extLst>
          </p:cNvPr>
          <p:cNvSpPr/>
          <p:nvPr/>
        </p:nvSpPr>
        <p:spPr>
          <a:xfrm>
            <a:off x="8197362" y="479681"/>
            <a:ext cx="4005321" cy="436098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6" name="Rectangle 15">
            <a:extLst>
              <a:ext uri="{FF2B5EF4-FFF2-40B4-BE49-F238E27FC236}">
                <a16:creationId xmlns:a16="http://schemas.microsoft.com/office/drawing/2014/main" id="{A0BA4FDD-3DD1-E0BA-0E1C-66E2C6429DF2}"/>
              </a:ext>
            </a:extLst>
          </p:cNvPr>
          <p:cNvSpPr/>
          <p:nvPr/>
        </p:nvSpPr>
        <p:spPr>
          <a:xfrm>
            <a:off x="8208045" y="2402079"/>
            <a:ext cx="653562" cy="1922585"/>
          </a:xfrm>
          <a:prstGeom prst="rect">
            <a:avLst/>
          </a:prstGeom>
          <a:gradFill flip="none" rotWithShape="1">
            <a:gsLst>
              <a:gs pos="14000">
                <a:srgbClr val="186BA8"/>
              </a:gs>
              <a:gs pos="68000">
                <a:srgbClr val="8A2061"/>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914400"/>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580"/>
              </a:lnSpc>
            </a:pPr>
            <a:r>
              <a:rPr lang="lv-LV" b="1" dirty="0">
                <a:solidFill>
                  <a:schemeClr val="bg1"/>
                </a:solidFill>
              </a:rPr>
              <a:t>Domāšanas prasmes un kompetences var saukt arī par :</a:t>
            </a:r>
          </a:p>
          <a:p>
            <a:pPr>
              <a:lnSpc>
                <a:spcPts val="2580"/>
              </a:lnSpc>
            </a:pPr>
            <a:endParaRPr lang="lv-LV" dirty="0">
              <a:solidFill>
                <a:schemeClr val="bg1"/>
              </a:solidFill>
            </a:endParaRPr>
          </a:p>
          <a:p>
            <a:pPr>
              <a:lnSpc>
                <a:spcPts val="2580"/>
              </a:lnSpc>
            </a:pPr>
            <a:endParaRPr lang="lv-LV" dirty="0">
              <a:solidFill>
                <a:schemeClr val="bg1"/>
              </a:solidFill>
            </a:endParaRPr>
          </a:p>
          <a:p>
            <a:pPr marL="590550" indent="-590550">
              <a:lnSpc>
                <a:spcPts val="2580"/>
              </a:lnSpc>
              <a:buClr>
                <a:schemeClr val="bg1"/>
              </a:buClr>
              <a:buFont typeface="+mj-lt"/>
              <a:buAutoNum type="arabicPeriod"/>
            </a:pPr>
            <a:r>
              <a:rPr lang="lv-LV" dirty="0">
                <a:solidFill>
                  <a:schemeClr val="bg1"/>
                </a:solidFill>
              </a:rPr>
              <a:t>Kognitīvās prasmes un kompetences</a:t>
            </a:r>
          </a:p>
          <a:p>
            <a:pPr marL="590550" indent="-590550">
              <a:lnSpc>
                <a:spcPts val="2580"/>
              </a:lnSpc>
              <a:buClr>
                <a:schemeClr val="bg1"/>
              </a:buClr>
              <a:buFont typeface="+mj-lt"/>
              <a:buAutoNum type="arabicPeriod"/>
            </a:pPr>
            <a:endParaRPr lang="lv-LV" dirty="0">
              <a:solidFill>
                <a:schemeClr val="bg1"/>
              </a:solidFill>
            </a:endParaRPr>
          </a:p>
          <a:p>
            <a:pPr marL="590550" indent="-590550">
              <a:lnSpc>
                <a:spcPts val="2580"/>
              </a:lnSpc>
              <a:buClr>
                <a:schemeClr val="bg1"/>
              </a:buClr>
              <a:buFont typeface="+mj-lt"/>
              <a:buAutoNum type="arabicPeriod"/>
            </a:pPr>
            <a:r>
              <a:rPr lang="lv-LV" dirty="0">
                <a:solidFill>
                  <a:schemeClr val="bg1"/>
                </a:solidFill>
              </a:rPr>
              <a:t>Saprāta un loģikas izmantošana</a:t>
            </a:r>
          </a:p>
        </p:txBody>
      </p:sp>
    </p:spTree>
    <p:extLst>
      <p:ext uri="{BB962C8B-B14F-4D97-AF65-F5344CB8AC3E}">
        <p14:creationId xmlns:p14="http://schemas.microsoft.com/office/powerpoint/2010/main" val="348203365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s" ma:contentTypeID="0x010100F3D2295954AF1042ACC23876AF319FBF" ma:contentTypeVersion="16" ma:contentTypeDescription="Izveidot jaunu dokumentu." ma:contentTypeScope="" ma:versionID="2edd021e4bb620ba38d1c936ecbf722e">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63845a0a2ef62e787f9c3a7720df3eae"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Attēlu atzīme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Koplietots ar: detalizēt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1e5ca055-2fcb-431f-9f0c-13148e81002f"/>
    <ds:schemaRef ds:uri="478cfa9a-b818-4e35-b564-971bd04e2ab8"/>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9DB5300-100C-49A5-8B8D-9DCD90BA3B21}"/>
</file>

<file path=docProps/app.xml><?xml version="1.0" encoding="utf-8"?>
<Properties xmlns="http://schemas.openxmlformats.org/officeDocument/2006/extended-properties" xmlns:vt="http://schemas.openxmlformats.org/officeDocument/2006/docPropsVTypes">
  <Template>Magazine layout</Template>
  <TotalTime>8737</TotalTime>
  <Words>3286</Words>
  <Application>Microsoft Office PowerPoint</Application>
  <PresentationFormat>Widescreen</PresentationFormat>
  <Paragraphs>363</Paragraphs>
  <Slides>39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Century Schoolbook</vt:lpstr>
      <vt:lpstr>Montserrat</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Ieva Bērziņa</cp:lastModifiedBy>
  <cp:revision>538</cp:revision>
  <dcterms:created xsi:type="dcterms:W3CDTF">2021-06-15T11:45:52Z</dcterms:created>
  <dcterms:modified xsi:type="dcterms:W3CDTF">2025-01-17T13:19:38Z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y fmtid="{D5CDD505-2E9C-101B-9397-08002B2CF9AE}" pid="3" name="MediaServiceImageTags">
    <vt:lpwstr/>
  </property>
</Properties>
</file>