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8"/>
  </p:notesMasterIdLst>
  <p:handoutMasterIdLst>
    <p:handoutMasterId r:id="rId59"/>
  </p:handoutMasterIdLst>
  <p:sldIdLst>
    <p:sldId id="690" r:id="rId5"/>
    <p:sldId id="695" r:id="rId6"/>
    <p:sldId id="733" r:id="rId7"/>
    <p:sldId id="810" r:id="rId8"/>
    <p:sldId id="678" r:id="rId9"/>
    <p:sldId id="784" r:id="rId10"/>
    <p:sldId id="785" r:id="rId11"/>
    <p:sldId id="786" r:id="rId12"/>
    <p:sldId id="787" r:id="rId13"/>
    <p:sldId id="789" r:id="rId14"/>
    <p:sldId id="816" r:id="rId15"/>
    <p:sldId id="790" r:id="rId16"/>
    <p:sldId id="791" r:id="rId17"/>
    <p:sldId id="792" r:id="rId18"/>
    <p:sldId id="793" r:id="rId19"/>
    <p:sldId id="818" r:id="rId20"/>
    <p:sldId id="794" r:id="rId21"/>
    <p:sldId id="795" r:id="rId22"/>
    <p:sldId id="817" r:id="rId23"/>
    <p:sldId id="796" r:id="rId24"/>
    <p:sldId id="800" r:id="rId25"/>
    <p:sldId id="797" r:id="rId26"/>
    <p:sldId id="798" r:id="rId27"/>
    <p:sldId id="801" r:id="rId28"/>
    <p:sldId id="778" r:id="rId29"/>
    <p:sldId id="802" r:id="rId30"/>
    <p:sldId id="783" r:id="rId31"/>
    <p:sldId id="744" r:id="rId32"/>
    <p:sldId id="699" r:id="rId33"/>
    <p:sldId id="772" r:id="rId34"/>
    <p:sldId id="773" r:id="rId35"/>
    <p:sldId id="731" r:id="rId36"/>
    <p:sldId id="738" r:id="rId37"/>
    <p:sldId id="774" r:id="rId38"/>
    <p:sldId id="777" r:id="rId39"/>
    <p:sldId id="776" r:id="rId40"/>
    <p:sldId id="775" r:id="rId41"/>
    <p:sldId id="809" r:id="rId42"/>
    <p:sldId id="757" r:id="rId43"/>
    <p:sldId id="819" r:id="rId44"/>
    <p:sldId id="806" r:id="rId45"/>
    <p:sldId id="805" r:id="rId46"/>
    <p:sldId id="807" r:id="rId47"/>
    <p:sldId id="808" r:id="rId48"/>
    <p:sldId id="758" r:id="rId49"/>
    <p:sldId id="762" r:id="rId50"/>
    <p:sldId id="811" r:id="rId51"/>
    <p:sldId id="812" r:id="rId52"/>
    <p:sldId id="813" r:id="rId53"/>
    <p:sldId id="814" r:id="rId54"/>
    <p:sldId id="815" r:id="rId55"/>
    <p:sldId id="771" r:id="rId56"/>
    <p:sldId id="677" r:id="rId57"/>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FBA093-63F0-46B2-B66D-6B3BAFA1297A}">
          <p14:sldIdLst>
            <p14:sldId id="690"/>
            <p14:sldId id="695"/>
            <p14:sldId id="733"/>
            <p14:sldId id="810"/>
            <p14:sldId id="678"/>
            <p14:sldId id="784"/>
            <p14:sldId id="785"/>
            <p14:sldId id="786"/>
            <p14:sldId id="787"/>
            <p14:sldId id="789"/>
            <p14:sldId id="816"/>
            <p14:sldId id="790"/>
            <p14:sldId id="791"/>
            <p14:sldId id="792"/>
            <p14:sldId id="793"/>
            <p14:sldId id="818"/>
            <p14:sldId id="794"/>
            <p14:sldId id="795"/>
            <p14:sldId id="817"/>
            <p14:sldId id="796"/>
            <p14:sldId id="800"/>
            <p14:sldId id="797"/>
            <p14:sldId id="798"/>
            <p14:sldId id="801"/>
            <p14:sldId id="778"/>
            <p14:sldId id="802"/>
            <p14:sldId id="783"/>
            <p14:sldId id="744"/>
            <p14:sldId id="699"/>
            <p14:sldId id="772"/>
            <p14:sldId id="773"/>
            <p14:sldId id="731"/>
            <p14:sldId id="738"/>
            <p14:sldId id="774"/>
            <p14:sldId id="777"/>
            <p14:sldId id="776"/>
            <p14:sldId id="775"/>
            <p14:sldId id="809"/>
            <p14:sldId id="757"/>
            <p14:sldId id="819"/>
            <p14:sldId id="806"/>
            <p14:sldId id="805"/>
            <p14:sldId id="807"/>
            <p14:sldId id="808"/>
            <p14:sldId id="758"/>
            <p14:sldId id="762"/>
            <p14:sldId id="811"/>
            <p14:sldId id="812"/>
            <p14:sldId id="813"/>
            <p14:sldId id="814"/>
            <p14:sldId id="815"/>
            <p14:sldId id="771"/>
            <p14:sldId id="6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4097"/>
    <a:srgbClr val="1C1442"/>
    <a:srgbClr val="60A9DD"/>
    <a:srgbClr val="151D24"/>
    <a:srgbClr val="186BA8"/>
    <a:srgbClr val="8A2061"/>
    <a:srgbClr val="404040"/>
    <a:srgbClr val="305C6F"/>
    <a:srgbClr val="7C946D"/>
    <a:srgbClr val="005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3978"/>
  </p:normalViewPr>
  <p:slideViewPr>
    <p:cSldViewPr snapToGrid="0" snapToObjects="1">
      <p:cViewPr varScale="1">
        <p:scale>
          <a:sx n="160" d="100"/>
          <a:sy n="160" d="100"/>
        </p:scale>
        <p:origin x="2592" y="138"/>
      </p:cViewPr>
      <p:guideLst/>
    </p:cSldViewPr>
  </p:slideViewPr>
  <p:notesTextViewPr>
    <p:cViewPr>
      <p:scale>
        <a:sx n="1" d="1"/>
        <a:sy n="1" d="1"/>
      </p:scale>
      <p:origin x="0" y="0"/>
    </p:cViewPr>
  </p:notesTextViewPr>
  <p:sorterViewPr>
    <p:cViewPr varScale="1">
      <p:scale>
        <a:sx n="1" d="1"/>
        <a:sy n="1" d="1"/>
      </p:scale>
      <p:origin x="0" y="-9528"/>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1/21/2025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Main teksta stilu rediģēšana</a:t>
            </a:r>
          </a:p>
          <a:p>
            <a:pPr lvl="1"/>
            <a:r>
              <a:rPr lang="en-US"/>
              <a:t>Otrais līmenis</a:t>
            </a:r>
          </a:p>
          <a:p>
            <a:pPr lvl="2"/>
            <a:r>
              <a:rPr lang="en-US"/>
              <a:t>Trešais līmenis</a:t>
            </a:r>
          </a:p>
          <a:p>
            <a:pPr lvl="3"/>
            <a:r>
              <a:rPr lang="en-US"/>
              <a:t>Ceturtais līmenis</a:t>
            </a:r>
          </a:p>
          <a:p>
            <a:pPr lvl="4"/>
            <a:r>
              <a:rPr lang="en-US"/>
              <a:t>Piektais līmenis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740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67937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7408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6A4F46-B06C-8C93-009C-3551D6043410}"/>
              </a:ext>
            </a:extLst>
          </p:cNvPr>
          <p:cNvGrpSpPr/>
          <p:nvPr userDrawn="1"/>
        </p:nvGrpSpPr>
        <p:grpSpPr>
          <a:xfrm>
            <a:off x="0" y="-35739"/>
            <a:ext cx="12192000" cy="5593064"/>
            <a:chOff x="0" y="-39857"/>
            <a:chExt cx="9964056" cy="4570998"/>
          </a:xfrm>
        </p:grpSpPr>
        <p:sp>
          <p:nvSpPr>
            <p:cNvPr id="4" name="Rectangle 3">
              <a:extLst>
                <a:ext uri="{FF2B5EF4-FFF2-40B4-BE49-F238E27FC236}">
                  <a16:creationId xmlns:a16="http://schemas.microsoft.com/office/drawing/2014/main" id="{E4102A00-6F9F-716E-6C6B-DD677521DC74}"/>
                </a:ext>
              </a:extLst>
            </p:cNvPr>
            <p:cNvSpPr/>
            <p:nvPr userDrawn="1"/>
          </p:nvSpPr>
          <p:spPr>
            <a:xfrm>
              <a:off x="4754232" y="-29837"/>
              <a:ext cx="4680655" cy="4560978"/>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0C40A28-9A13-D0DF-BC2A-BA64D385F6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139" t="-495" r="26263" b="495"/>
            <a:stretch/>
          </p:blipFill>
          <p:spPr>
            <a:xfrm>
              <a:off x="0" y="-39857"/>
              <a:ext cx="4754232" cy="4560978"/>
            </a:xfrm>
            <a:prstGeom prst="rect">
              <a:avLst/>
            </a:prstGeom>
          </p:spPr>
        </p:pic>
        <p:pic>
          <p:nvPicPr>
            <p:cNvPr id="34" name="Picture 33">
              <a:extLst>
                <a:ext uri="{FF2B5EF4-FFF2-40B4-BE49-F238E27FC236}">
                  <a16:creationId xmlns:a16="http://schemas.microsoft.com/office/drawing/2014/main" id="{5227E191-85FE-A18C-1063-212D0FAEABB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054" r="4400"/>
            <a:stretch/>
          </p:blipFill>
          <p:spPr>
            <a:xfrm>
              <a:off x="8638839" y="-29837"/>
              <a:ext cx="1325217" cy="4560978"/>
            </a:xfrm>
            <a:prstGeom prst="rect">
              <a:avLst/>
            </a:prstGeom>
          </p:spPr>
        </p:pic>
      </p:grpSp>
      <p:sp>
        <p:nvSpPr>
          <p:cNvPr id="33" name="Freeform 32">
            <a:extLst>
              <a:ext uri="{FF2B5EF4-FFF2-40B4-BE49-F238E27FC236}">
                <a16:creationId xmlns:a16="http://schemas.microsoft.com/office/drawing/2014/main" id="{527A8425-B90A-4347-AF48-00C1D5CC2D28}"/>
              </a:ext>
            </a:extLst>
          </p:cNvPr>
          <p:cNvSpPr/>
          <p:nvPr userDrawn="1"/>
        </p:nvSpPr>
        <p:spPr>
          <a:xfrm>
            <a:off x="5311489" y="2587406"/>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303936" y="1246695"/>
            <a:ext cx="3557739" cy="1555466"/>
          </a:xfrm>
        </p:spPr>
        <p:txBody>
          <a:bodyPr anchor="t">
            <a:noAutofit/>
          </a:bodyPr>
          <a:lstStyle>
            <a:lvl1pPr marL="0" indent="0" algn="l">
              <a:lnSpc>
                <a:spcPts val="3154"/>
              </a:lnSpc>
              <a:spcBef>
                <a:spcPts val="0"/>
              </a:spcBef>
              <a:buNone/>
              <a:defRPr sz="3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BE 21 SKILLED</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350199" y="2720655"/>
            <a:ext cx="3511476" cy="1546726"/>
          </a:xfr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Title</a:t>
            </a:r>
          </a:p>
        </p:txBody>
      </p:sp>
      <p:grpSp>
        <p:nvGrpSpPr>
          <p:cNvPr id="12" name="Group 11">
            <a:extLst>
              <a:ext uri="{FF2B5EF4-FFF2-40B4-BE49-F238E27FC236}">
                <a16:creationId xmlns:a16="http://schemas.microsoft.com/office/drawing/2014/main" id="{05398525-D007-B046-86E8-5EF3BD68C53F}"/>
              </a:ext>
            </a:extLst>
          </p:cNvPr>
          <p:cNvGrpSpPr/>
          <p:nvPr userDrawn="1"/>
        </p:nvGrpSpPr>
        <p:grpSpPr>
          <a:xfrm>
            <a:off x="9456007" y="5829539"/>
            <a:ext cx="2735993" cy="679345"/>
            <a:chOff x="0" y="0"/>
            <a:chExt cx="2301694" cy="571500"/>
          </a:xfrm>
        </p:grpSpPr>
        <p:sp>
          <p:nvSpPr>
            <p:cNvPr id="13" name="Rectangle 12">
              <a:extLst>
                <a:ext uri="{FF2B5EF4-FFF2-40B4-BE49-F238E27FC236}">
                  <a16:creationId xmlns:a16="http://schemas.microsoft.com/office/drawing/2014/main" id="{A3FCE430-8697-AD45-9630-7F3B0A0F05B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D62B06D4-BE0E-3F41-801B-DF6CD0A7F7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5" name="Text Placeholder 62">
            <a:extLst>
              <a:ext uri="{FF2B5EF4-FFF2-40B4-BE49-F238E27FC236}">
                <a16:creationId xmlns:a16="http://schemas.microsoft.com/office/drawing/2014/main" id="{CC8023F2-90DE-B90C-F4F9-B78B3046F743}"/>
              </a:ext>
            </a:extLst>
          </p:cNvPr>
          <p:cNvSpPr>
            <a:spLocks noGrp="1"/>
          </p:cNvSpPr>
          <p:nvPr>
            <p:ph type="body" sz="quarter" idx="21" hasCustomPrompt="1"/>
          </p:nvPr>
        </p:nvSpPr>
        <p:spPr>
          <a:xfrm>
            <a:off x="-1" y="5319087"/>
            <a:ext cx="2946757" cy="624849"/>
          </a:xfrm>
          <a:solidFill>
            <a:srgbClr val="186BA8"/>
          </a:solidFill>
        </p:spPr>
        <p:txBody>
          <a:bodyPr anchor="ctr">
            <a:noAutofit/>
          </a:bodyPr>
          <a:lstStyle>
            <a:lvl1pPr marL="0" indent="0" algn="r">
              <a:buNone/>
              <a:defRPr sz="4000">
                <a:solidFill>
                  <a:schemeClr val="bg1"/>
                </a:solidFill>
              </a:defRPr>
            </a:lvl1pPr>
          </a:lstStyle>
          <a:p>
            <a:r>
              <a:rPr lang="en-US" sz="1800" dirty="0"/>
              <a:t>www.</a:t>
            </a:r>
            <a:r>
              <a:rPr lang="en-US" sz="2400" b="1" dirty="0"/>
              <a:t>be21skilled</a:t>
            </a:r>
            <a:r>
              <a:rPr lang="en-US" sz="1800" dirty="0"/>
              <a:t>.eu </a:t>
            </a:r>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346830"/>
          </a:xfrm>
        </p:spPr>
        <p:txBody>
          <a:bodyPr>
            <a:noAutofit/>
          </a:bodyPr>
          <a:lstStyle>
            <a:lvl1pPr marL="0" indent="0" algn="l">
              <a:buNone/>
              <a:defRPr sz="3600" b="1" i="0" spc="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pic>
        <p:nvPicPr>
          <p:cNvPr id="11" name="Picture 10">
            <a:extLst>
              <a:ext uri="{FF2B5EF4-FFF2-40B4-BE49-F238E27FC236}">
                <a16:creationId xmlns:a16="http://schemas.microsoft.com/office/drawing/2014/main" id="{3C4B7423-308C-1705-5270-696C75009DCD}"/>
              </a:ext>
            </a:extLst>
          </p:cNvPr>
          <p:cNvPicPr>
            <a:picLocks/>
          </p:cNvPicPr>
          <p:nvPr userDrawn="1"/>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10753110" y="1325787"/>
            <a:ext cx="1443600" cy="356400"/>
          </a:xfrm>
          <a:prstGeom prst="rect">
            <a:avLst/>
          </a:prstGeom>
        </p:spPr>
      </p:pic>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pic>
        <p:nvPicPr>
          <p:cNvPr id="9" name="Picture 8">
            <a:extLst>
              <a:ext uri="{FF2B5EF4-FFF2-40B4-BE49-F238E27FC236}">
                <a16:creationId xmlns:a16="http://schemas.microsoft.com/office/drawing/2014/main" id="{E98C656A-226E-21D3-AABB-2A6569605559}"/>
              </a:ext>
            </a:extLst>
          </p:cNvPr>
          <p:cNvPicPr>
            <a:picLocks/>
          </p:cNvPicPr>
          <p:nvPr userDrawn="1"/>
        </p:nvPicPr>
        <p:blipFill rotWithShape="1">
          <a:blip r:embed="rId3" cstate="email">
            <a:extLst>
              <a:ext uri="{28A0092B-C50C-407E-A947-70E740481C1C}">
                <a14:useLocalDpi xmlns:a14="http://schemas.microsoft.com/office/drawing/2010/main"/>
              </a:ext>
            </a:extLst>
          </a:blip>
          <a:srcRect l="10582" t="76647" r="53602" b="8387"/>
          <a:stretch/>
        </p:blipFill>
        <p:spPr>
          <a:xfrm>
            <a:off x="9978123" y="1628605"/>
            <a:ext cx="1443600" cy="356400"/>
          </a:xfrm>
          <a:prstGeom prst="rect">
            <a:avLst/>
          </a:prstGeom>
        </p:spPr>
      </p:pic>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Rectangle 5">
            <a:extLst>
              <a:ext uri="{FF2B5EF4-FFF2-40B4-BE49-F238E27FC236}">
                <a16:creationId xmlns:a16="http://schemas.microsoft.com/office/drawing/2014/main" id="{373F6002-DCA8-D534-F7A1-14CEDC71621A}"/>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email">
              <a:extLst>
                <a:ext uri="{28A0092B-C50C-407E-A947-70E740481C1C}">
                  <a14:useLocalDpi xmlns:a14="http://schemas.microsoft.com/office/drawing/2010/main"/>
                </a:ext>
              </a:extLst>
            </a:blip>
            <a:stretch>
              <a:fillRect t="-525975" b="-525975"/>
            </a:stretch>
          </a:blip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Tree>
    <p:extLst>
      <p:ext uri="{BB962C8B-B14F-4D97-AF65-F5344CB8AC3E}">
        <p14:creationId xmlns:p14="http://schemas.microsoft.com/office/powerpoint/2010/main" val="1978311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186BA8"/>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6046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Slide - 1 column">
    <p:spTree>
      <p:nvGrpSpPr>
        <p:cNvPr id="1" name=""/>
        <p:cNvGrpSpPr/>
        <p:nvPr/>
      </p:nvGrpSpPr>
      <p:grpSpPr>
        <a:xfrm>
          <a:off x="0" y="0"/>
          <a:ext cx="0" cy="0"/>
          <a:chOff x="0" y="0"/>
          <a:chExt cx="0" cy="0"/>
        </a:xfrm>
      </p:grpSpPr>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4773477" y="925681"/>
            <a:ext cx="6564233" cy="5378450"/>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3" name="Rectangle 5">
            <a:extLst>
              <a:ext uri="{FF2B5EF4-FFF2-40B4-BE49-F238E27FC236}">
                <a16:creationId xmlns:a16="http://schemas.microsoft.com/office/drawing/2014/main" id="{BCF6003F-60EF-025F-4B6D-09507F98C84D}"/>
              </a:ext>
            </a:extLst>
          </p:cNvPr>
          <p:cNvSpPr/>
          <p:nvPr userDrawn="1"/>
        </p:nvSpPr>
        <p:spPr bwMode="auto">
          <a:xfrm rot="16200000">
            <a:off x="-3196525" y="3196524"/>
            <a:ext cx="6858001" cy="46494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email">
              <a:extLst>
                <a:ext uri="{28A0092B-C50C-407E-A947-70E740481C1C}">
                  <a14:useLocalDpi xmlns:a14="http://schemas.microsoft.com/office/drawing/2010/main"/>
                </a:ext>
              </a:extLst>
            </a:blip>
            <a:stretch>
              <a:fillRect t="-525975" b="-525975"/>
            </a:stretch>
          </a:blip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4" name="Rectangle 3">
            <a:extLst>
              <a:ext uri="{FF2B5EF4-FFF2-40B4-BE49-F238E27FC236}">
                <a16:creationId xmlns:a16="http://schemas.microsoft.com/office/drawing/2014/main" id="{FF9D4E8C-F0AD-ACCF-1BB8-BA9B44BC2DD2}"/>
              </a:ext>
            </a:extLst>
          </p:cNvPr>
          <p:cNvSpPr/>
          <p:nvPr userDrawn="1"/>
        </p:nvSpPr>
        <p:spPr>
          <a:xfrm>
            <a:off x="464951" y="0"/>
            <a:ext cx="399856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5" name="Text Placeholder 32">
            <a:extLst>
              <a:ext uri="{FF2B5EF4-FFF2-40B4-BE49-F238E27FC236}">
                <a16:creationId xmlns:a16="http://schemas.microsoft.com/office/drawing/2014/main" id="{56340692-36DC-AD74-587E-3A461ABA239D}"/>
              </a:ext>
            </a:extLst>
          </p:cNvPr>
          <p:cNvSpPr>
            <a:spLocks noGrp="1"/>
          </p:cNvSpPr>
          <p:nvPr>
            <p:ph type="body" sz="quarter" idx="30" hasCustomPrompt="1"/>
          </p:nvPr>
        </p:nvSpPr>
        <p:spPr>
          <a:xfrm>
            <a:off x="854280" y="925680"/>
            <a:ext cx="2834317" cy="2375459"/>
          </a:xfrm>
        </p:spPr>
        <p:txBody>
          <a:bodyPr>
            <a:noAutofit/>
          </a:bodyPr>
          <a:lstStyle>
            <a:lvl1pPr marL="0" indent="0" algn="l">
              <a:lnSpc>
                <a:spcPts val="40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26872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E6A4F46-B06C-8C93-009C-3551D6043410}"/>
              </a:ext>
            </a:extLst>
          </p:cNvPr>
          <p:cNvGrpSpPr/>
          <p:nvPr userDrawn="1"/>
        </p:nvGrpSpPr>
        <p:grpSpPr>
          <a:xfrm>
            <a:off x="-9010" y="-23479"/>
            <a:ext cx="12189848" cy="5616042"/>
            <a:chOff x="-7363" y="-29837"/>
            <a:chExt cx="9962297" cy="4589777"/>
          </a:xfrm>
        </p:grpSpPr>
        <p:pic>
          <p:nvPicPr>
            <p:cNvPr id="19" name="Picture 18">
              <a:extLst>
                <a:ext uri="{FF2B5EF4-FFF2-40B4-BE49-F238E27FC236}">
                  <a16:creationId xmlns:a16="http://schemas.microsoft.com/office/drawing/2014/main" id="{70C40A28-9A13-D0DF-BC2A-BA64D385F6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1767" t="564" r="21651" b="3139"/>
            <a:stretch/>
          </p:blipFill>
          <p:spPr>
            <a:xfrm>
              <a:off x="4206600" y="-29837"/>
              <a:ext cx="5748334" cy="4560978"/>
            </a:xfrm>
            <a:prstGeom prst="rect">
              <a:avLst/>
            </a:prstGeom>
          </p:spPr>
        </p:pic>
        <p:pic>
          <p:nvPicPr>
            <p:cNvPr id="34" name="Picture 33">
              <a:extLst>
                <a:ext uri="{FF2B5EF4-FFF2-40B4-BE49-F238E27FC236}">
                  <a16:creationId xmlns:a16="http://schemas.microsoft.com/office/drawing/2014/main" id="{5227E191-85FE-A18C-1063-212D0FAEAB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82054" r="4400"/>
            <a:stretch/>
          </p:blipFill>
          <p:spPr>
            <a:xfrm>
              <a:off x="-7363" y="-1038"/>
              <a:ext cx="1325217" cy="4560978"/>
            </a:xfrm>
            <a:prstGeom prst="rect">
              <a:avLst/>
            </a:prstGeom>
          </p:spPr>
        </p:pic>
      </p:grpSp>
      <p:sp>
        <p:nvSpPr>
          <p:cNvPr id="33" name="Freeform 32">
            <a:extLst>
              <a:ext uri="{FF2B5EF4-FFF2-40B4-BE49-F238E27FC236}">
                <a16:creationId xmlns:a16="http://schemas.microsoft.com/office/drawing/2014/main" id="{527A8425-B90A-4347-AF48-00C1D5CC2D28}"/>
              </a:ext>
            </a:extLst>
          </p:cNvPr>
          <p:cNvSpPr/>
          <p:nvPr userDrawn="1"/>
        </p:nvSpPr>
        <p:spPr>
          <a:xfrm>
            <a:off x="5311489" y="2587406"/>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2118303" y="1286068"/>
            <a:ext cx="3557739" cy="1555466"/>
          </a:xfrm>
        </p:spPr>
        <p:txBody>
          <a:bodyPr anchor="t">
            <a:noAutofit/>
          </a:bodyPr>
          <a:lstStyle>
            <a:lvl1pPr marL="0" indent="0" algn="l">
              <a:lnSpc>
                <a:spcPts val="3154"/>
              </a:lnSpc>
              <a:spcBef>
                <a:spcPts val="0"/>
              </a:spcBef>
              <a:buNone/>
              <a:defRPr sz="34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BE 21 SKILLED</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2164566" y="2760028"/>
            <a:ext cx="3511476" cy="1546726"/>
          </a:xfrm>
        </p:spPr>
        <p:txBody>
          <a:bodyPr anchor="t">
            <a:noAutofit/>
          </a:bodyPr>
          <a:lstStyle>
            <a:lvl1pPr marL="0" indent="0" algn="l">
              <a:lnSpc>
                <a:spcPct val="100000"/>
              </a:lnSpc>
              <a:spcBef>
                <a:spcPts val="0"/>
              </a:spcBef>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Title</a:t>
            </a:r>
          </a:p>
        </p:txBody>
      </p:sp>
      <p:sp>
        <p:nvSpPr>
          <p:cNvPr id="27" name="Text Placeholder 62">
            <a:extLst>
              <a:ext uri="{FF2B5EF4-FFF2-40B4-BE49-F238E27FC236}">
                <a16:creationId xmlns:a16="http://schemas.microsoft.com/office/drawing/2014/main" id="{B3A84765-430F-A09E-81CE-6FACEF262018}"/>
              </a:ext>
            </a:extLst>
          </p:cNvPr>
          <p:cNvSpPr>
            <a:spLocks noGrp="1"/>
          </p:cNvSpPr>
          <p:nvPr>
            <p:ph type="body" sz="quarter" idx="21" hasCustomPrompt="1"/>
          </p:nvPr>
        </p:nvSpPr>
        <p:spPr>
          <a:xfrm rot="16200000">
            <a:off x="-1616217" y="3735565"/>
            <a:ext cx="4835946" cy="624849"/>
          </a:xfrm>
          <a:solidFill>
            <a:srgbClr val="1C1442"/>
          </a:solidFill>
        </p:spPr>
        <p:txBody>
          <a:bodyPr anchor="ctr">
            <a:noAutofit/>
          </a:bodyPr>
          <a:lstStyle>
            <a:lvl1pPr marL="0" indent="0" algn="l">
              <a:buNone/>
              <a:defRPr sz="4000">
                <a:solidFill>
                  <a:schemeClr val="bg1"/>
                </a:solidFill>
              </a:defRPr>
            </a:lvl1pPr>
          </a:lstStyle>
          <a:p>
            <a:r>
              <a:rPr lang="en-US" sz="1800" dirty="0"/>
              <a:t>www.</a:t>
            </a:r>
            <a:r>
              <a:rPr lang="en-US" sz="2400" b="1" dirty="0"/>
              <a:t>be21skilled</a:t>
            </a:r>
            <a:r>
              <a:rPr lang="en-US" sz="1800" dirty="0"/>
              <a:t>.eu</a:t>
            </a:r>
          </a:p>
        </p:txBody>
      </p:sp>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3869940" y="522012"/>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4483127" y="522012"/>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3869940" y="983601"/>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4483127" y="983601"/>
            <a:ext cx="7236000"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3869940" y="1409545"/>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4483127" y="1409545"/>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3869940" y="1822311"/>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4483127" y="1822311"/>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3869940" y="2248673"/>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4483127" y="2248673"/>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3869940" y="2692614"/>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4483127" y="2692614"/>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3869940" y="3176881"/>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4483127" y="3176881"/>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932833" y="664536"/>
            <a:ext cx="2460998" cy="594309"/>
          </a:xfrm>
        </p:spPr>
        <p:txBody>
          <a:bodyPr anchor="ctr">
            <a:noAutofit/>
          </a:bodyPr>
          <a:lstStyle>
            <a:lvl1pPr marL="0" indent="0" algn="l">
              <a:lnSpc>
                <a:spcPts val="3590"/>
              </a:lnSpc>
              <a:spcBef>
                <a:spcPts val="0"/>
              </a:spcBef>
              <a:buNone/>
              <a:defRPr sz="3600" b="1" i="0" spc="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pic>
        <p:nvPicPr>
          <p:cNvPr id="36" name="Picture 35">
            <a:extLst>
              <a:ext uri="{FF2B5EF4-FFF2-40B4-BE49-F238E27FC236}">
                <a16:creationId xmlns:a16="http://schemas.microsoft.com/office/drawing/2014/main" id="{5925AF36-36AA-B9EE-7A29-889B605DE0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062" r="700" b="83238"/>
          <a:stretch/>
        </p:blipFill>
        <p:spPr>
          <a:xfrm rot="16200000">
            <a:off x="-3150617" y="3130667"/>
            <a:ext cx="6877951" cy="576718"/>
          </a:xfrm>
          <a:prstGeom prst="rect">
            <a:avLst/>
          </a:prstGeom>
        </p:spPr>
      </p:pic>
      <p:grpSp>
        <p:nvGrpSpPr>
          <p:cNvPr id="5" name="Group 4">
            <a:extLst>
              <a:ext uri="{FF2B5EF4-FFF2-40B4-BE49-F238E27FC236}">
                <a16:creationId xmlns:a16="http://schemas.microsoft.com/office/drawing/2014/main" id="{795E9240-C10D-8849-BAE0-7C438EC081DC}"/>
              </a:ext>
            </a:extLst>
          </p:cNvPr>
          <p:cNvGrpSpPr/>
          <p:nvPr userDrawn="1"/>
        </p:nvGrpSpPr>
        <p:grpSpPr>
          <a:xfrm>
            <a:off x="3712795" y="839176"/>
            <a:ext cx="8204056" cy="1773167"/>
            <a:chOff x="2315424" y="2387814"/>
            <a:chExt cx="7663872" cy="1299876"/>
          </a:xfrm>
          <a:solidFill>
            <a:srgbClr val="186BA8"/>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grpSp>
        <p:sp>
          <p:nvSpPr>
            <p:cNvPr id="75" name="Rectangle 74">
              <a:extLst>
                <a:ext uri="{FF2B5EF4-FFF2-40B4-BE49-F238E27FC236}">
                  <a16:creationId xmlns:a16="http://schemas.microsoft.com/office/drawing/2014/main" id="{35748608-FDE9-4648-BB0B-46BD9D014EC5}"/>
                </a:ext>
              </a:extLst>
            </p:cNvPr>
            <p:cNvSpPr/>
            <p:nvPr userDrawn="1"/>
          </p:nvSpPr>
          <p:spPr>
            <a:xfrm>
              <a:off x="2315424" y="3673835"/>
              <a:ext cx="7663872" cy="13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Montserrat" panose="00000500000000000000" pitchFamily="50" charset="0"/>
              </a:endParaRPr>
            </a:p>
          </p:txBody>
        </p:sp>
      </p:grpSp>
      <p:sp>
        <p:nvSpPr>
          <p:cNvPr id="14" name="Text Placeholder 32">
            <a:extLst>
              <a:ext uri="{FF2B5EF4-FFF2-40B4-BE49-F238E27FC236}">
                <a16:creationId xmlns:a16="http://schemas.microsoft.com/office/drawing/2014/main" id="{AC7C9F82-8C1A-E990-F262-A12DBBFC0CA1}"/>
              </a:ext>
            </a:extLst>
          </p:cNvPr>
          <p:cNvSpPr>
            <a:spLocks noGrp="1"/>
          </p:cNvSpPr>
          <p:nvPr>
            <p:ph type="body" sz="quarter" idx="62" hasCustomPrompt="1"/>
          </p:nvPr>
        </p:nvSpPr>
        <p:spPr>
          <a:xfrm>
            <a:off x="3869940" y="3599509"/>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08</a:t>
            </a:r>
            <a:endParaRPr lang="en-US" dirty="0"/>
          </a:p>
        </p:txBody>
      </p:sp>
      <p:sp>
        <p:nvSpPr>
          <p:cNvPr id="15" name="Text Placeholder 32">
            <a:extLst>
              <a:ext uri="{FF2B5EF4-FFF2-40B4-BE49-F238E27FC236}">
                <a16:creationId xmlns:a16="http://schemas.microsoft.com/office/drawing/2014/main" id="{6BACD29F-CE8E-DD2B-AF73-458A329D31D8}"/>
              </a:ext>
            </a:extLst>
          </p:cNvPr>
          <p:cNvSpPr>
            <a:spLocks noGrp="1"/>
          </p:cNvSpPr>
          <p:nvPr>
            <p:ph type="body" sz="quarter" idx="63" hasCustomPrompt="1"/>
          </p:nvPr>
        </p:nvSpPr>
        <p:spPr>
          <a:xfrm>
            <a:off x="4483127" y="3599509"/>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6" name="Text Placeholder 32">
            <a:extLst>
              <a:ext uri="{FF2B5EF4-FFF2-40B4-BE49-F238E27FC236}">
                <a16:creationId xmlns:a16="http://schemas.microsoft.com/office/drawing/2014/main" id="{F4F2598F-7670-4358-8438-B38C70AC48A2}"/>
              </a:ext>
            </a:extLst>
          </p:cNvPr>
          <p:cNvSpPr>
            <a:spLocks noGrp="1"/>
          </p:cNvSpPr>
          <p:nvPr>
            <p:ph type="body" sz="quarter" idx="64" hasCustomPrompt="1"/>
          </p:nvPr>
        </p:nvSpPr>
        <p:spPr>
          <a:xfrm>
            <a:off x="3869940" y="4012275"/>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09</a:t>
            </a:r>
            <a:endParaRPr lang="en-US" dirty="0"/>
          </a:p>
        </p:txBody>
      </p:sp>
      <p:sp>
        <p:nvSpPr>
          <p:cNvPr id="18" name="Text Placeholder 32">
            <a:extLst>
              <a:ext uri="{FF2B5EF4-FFF2-40B4-BE49-F238E27FC236}">
                <a16:creationId xmlns:a16="http://schemas.microsoft.com/office/drawing/2014/main" id="{911D1776-2E15-3CC1-95D6-1E5DD81890D4}"/>
              </a:ext>
            </a:extLst>
          </p:cNvPr>
          <p:cNvSpPr>
            <a:spLocks noGrp="1"/>
          </p:cNvSpPr>
          <p:nvPr>
            <p:ph type="body" sz="quarter" idx="66" hasCustomPrompt="1"/>
          </p:nvPr>
        </p:nvSpPr>
        <p:spPr>
          <a:xfrm>
            <a:off x="3869940" y="4438637"/>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10</a:t>
            </a:r>
            <a:endParaRPr lang="en-US" dirty="0"/>
          </a:p>
        </p:txBody>
      </p:sp>
      <p:sp>
        <p:nvSpPr>
          <p:cNvPr id="20" name="Text Placeholder 32">
            <a:extLst>
              <a:ext uri="{FF2B5EF4-FFF2-40B4-BE49-F238E27FC236}">
                <a16:creationId xmlns:a16="http://schemas.microsoft.com/office/drawing/2014/main" id="{50B3FD82-56E1-1CBC-018B-D2386FCFAE16}"/>
              </a:ext>
            </a:extLst>
          </p:cNvPr>
          <p:cNvSpPr>
            <a:spLocks noGrp="1"/>
          </p:cNvSpPr>
          <p:nvPr>
            <p:ph type="body" sz="quarter" idx="68" hasCustomPrompt="1"/>
          </p:nvPr>
        </p:nvSpPr>
        <p:spPr>
          <a:xfrm>
            <a:off x="3869940" y="4882578"/>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11</a:t>
            </a:r>
            <a:endParaRPr lang="en-US" dirty="0"/>
          </a:p>
        </p:txBody>
      </p:sp>
      <p:sp>
        <p:nvSpPr>
          <p:cNvPr id="22" name="Text Placeholder 32">
            <a:extLst>
              <a:ext uri="{FF2B5EF4-FFF2-40B4-BE49-F238E27FC236}">
                <a16:creationId xmlns:a16="http://schemas.microsoft.com/office/drawing/2014/main" id="{05757204-1432-36D4-2347-54F5282E19E5}"/>
              </a:ext>
            </a:extLst>
          </p:cNvPr>
          <p:cNvSpPr>
            <a:spLocks noGrp="1"/>
          </p:cNvSpPr>
          <p:nvPr>
            <p:ph type="body" sz="quarter" idx="70" hasCustomPrompt="1"/>
          </p:nvPr>
        </p:nvSpPr>
        <p:spPr>
          <a:xfrm>
            <a:off x="3869940" y="5366845"/>
            <a:ext cx="684000" cy="223473"/>
          </a:xfrm>
        </p:spPr>
        <p:txBody>
          <a:bodyPr anchor="ctr">
            <a:noAutofit/>
          </a:bodyPr>
          <a:lstStyle>
            <a:lvl1pPr marL="0" indent="0" algn="l">
              <a:buNone/>
              <a:defRPr sz="2800" b="1" i="0">
                <a:solidFill>
                  <a:srgbClr val="8A206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12</a:t>
            </a:r>
            <a:endParaRPr lang="en-US" dirty="0"/>
          </a:p>
        </p:txBody>
      </p:sp>
      <p:sp>
        <p:nvSpPr>
          <p:cNvPr id="23" name="Text Placeholder 32">
            <a:extLst>
              <a:ext uri="{FF2B5EF4-FFF2-40B4-BE49-F238E27FC236}">
                <a16:creationId xmlns:a16="http://schemas.microsoft.com/office/drawing/2014/main" id="{55A15E2E-ED06-D90C-076E-D77249C034B1}"/>
              </a:ext>
            </a:extLst>
          </p:cNvPr>
          <p:cNvSpPr>
            <a:spLocks noGrp="1"/>
          </p:cNvSpPr>
          <p:nvPr>
            <p:ph type="body" sz="quarter" idx="71" hasCustomPrompt="1"/>
          </p:nvPr>
        </p:nvSpPr>
        <p:spPr>
          <a:xfrm>
            <a:off x="4483127" y="5366845"/>
            <a:ext cx="7236000" cy="223473"/>
          </a:xfrm>
        </p:spPr>
        <p:txBody>
          <a:bodyPr anchor="ctr">
            <a:noAutofit/>
          </a:bodyPr>
          <a:lstStyle>
            <a:lvl1pPr marL="0" indent="0" algn="l">
              <a:buNone/>
              <a:defRPr sz="22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p:spPr>
        <p:txBody>
          <a:bodyPr>
            <a:noAutofit/>
          </a:bodyPr>
          <a:lstStyle>
            <a:lvl1pPr marL="0" indent="0" algn="l">
              <a:buNone/>
              <a:defRPr sz="3600" b="1" i="0" spc="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7" name="Picture 6">
            <a:extLst>
              <a:ext uri="{FF2B5EF4-FFF2-40B4-BE49-F238E27FC236}">
                <a16:creationId xmlns:a16="http://schemas.microsoft.com/office/drawing/2014/main" id="{AA38BA31-936A-F4AF-6204-6698AEF46A62}"/>
              </a:ext>
            </a:extLst>
          </p:cNvPr>
          <p:cNvPicPr>
            <a:picLocks/>
          </p:cNvPicPr>
          <p:nvPr userDrawn="1"/>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161006" y="5401946"/>
            <a:ext cx="1443600" cy="356400"/>
          </a:xfrm>
          <a:prstGeom prst="rect">
            <a:avLst/>
          </a:prstGeom>
        </p:spPr>
      </p:pic>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pic>
        <p:nvPicPr>
          <p:cNvPr id="9" name="Picture 8">
            <a:extLst>
              <a:ext uri="{FF2B5EF4-FFF2-40B4-BE49-F238E27FC236}">
                <a16:creationId xmlns:a16="http://schemas.microsoft.com/office/drawing/2014/main" id="{0EC9115F-7F21-AB8F-4850-E307E725454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668" t="-5799" r="12668" b="81249"/>
          <a:stretch/>
        </p:blipFill>
        <p:spPr>
          <a:xfrm>
            <a:off x="0" y="3959835"/>
            <a:ext cx="12192000" cy="1903450"/>
          </a:xfrm>
          <a:prstGeom prst="rect">
            <a:avLst/>
          </a:prstGeom>
        </p:spPr>
      </p:pic>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1" name="Freeform 10">
            <a:extLst>
              <a:ext uri="{FF2B5EF4-FFF2-40B4-BE49-F238E27FC236}">
                <a16:creationId xmlns:a16="http://schemas.microsoft.com/office/drawing/2014/main" id="{4C0AFDB2-F4C8-2497-DE89-16ABCC9A30E6}"/>
              </a:ext>
            </a:extLst>
          </p:cNvPr>
          <p:cNvSpPr/>
          <p:nvPr userDrawn="1"/>
        </p:nvSpPr>
        <p:spPr>
          <a:xfrm rot="5400000">
            <a:off x="7856728" y="743899"/>
            <a:ext cx="86263" cy="1080000"/>
          </a:xfrm>
          <a:custGeom>
            <a:avLst/>
            <a:gdLst>
              <a:gd name="connsiteX0" fmla="*/ 0 w 86263"/>
              <a:gd name="connsiteY0" fmla="*/ 0 h 1868579"/>
              <a:gd name="connsiteX1" fmla="*/ 86263 w 86263"/>
              <a:gd name="connsiteY1" fmla="*/ 0 h 1868579"/>
              <a:gd name="connsiteX2" fmla="*/ 86263 w 86263"/>
              <a:gd name="connsiteY2" fmla="*/ 1868580 h 1868579"/>
              <a:gd name="connsiteX3" fmla="*/ 0 w 86263"/>
              <a:gd name="connsiteY3" fmla="*/ 1868580 h 1868579"/>
            </a:gdLst>
            <a:ahLst/>
            <a:cxnLst>
              <a:cxn ang="0">
                <a:pos x="connsiteX0" y="connsiteY0"/>
              </a:cxn>
              <a:cxn ang="0">
                <a:pos x="connsiteX1" y="connsiteY1"/>
              </a:cxn>
              <a:cxn ang="0">
                <a:pos x="connsiteX2" y="connsiteY2"/>
              </a:cxn>
              <a:cxn ang="0">
                <a:pos x="connsiteX3" y="connsiteY3"/>
              </a:cxn>
            </a:cxnLst>
            <a:rect l="l" t="t" r="r" b="b"/>
            <a:pathLst>
              <a:path w="86263" h="1868579">
                <a:moveTo>
                  <a:pt x="0" y="0"/>
                </a:moveTo>
                <a:lnTo>
                  <a:pt x="86263" y="0"/>
                </a:lnTo>
                <a:lnTo>
                  <a:pt x="86263" y="1868580"/>
                </a:lnTo>
                <a:lnTo>
                  <a:pt x="0" y="1868580"/>
                </a:lnTo>
                <a:close/>
              </a:path>
            </a:pathLst>
          </a:custGeom>
          <a:gradFill flip="none" rotWithShape="1">
            <a:gsLst>
              <a:gs pos="22000">
                <a:srgbClr val="1C1442"/>
              </a:gs>
              <a:gs pos="64000">
                <a:srgbClr val="8A2061"/>
              </a:gs>
              <a:gs pos="100000">
                <a:srgbClr val="1C1442"/>
              </a:gs>
            </a:gsLst>
            <a:path path="circle">
              <a:fillToRect l="100000" t="100000"/>
            </a:path>
            <a:tileRect r="-100000" b="-100000"/>
          </a:gradFill>
          <a:ln w="30808" cap="flat">
            <a:noFill/>
            <a:prstDash val="solid"/>
            <a:miter/>
          </a:ln>
        </p:spPr>
        <p:txBody>
          <a:bodyPr rtlCol="0" anchor="ctr"/>
          <a:lstStyle/>
          <a:p>
            <a:endParaRPr lang="en-US"/>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C1442"/>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544955" y="1970828"/>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pic>
        <p:nvPicPr>
          <p:cNvPr id="8" name="Picture 7">
            <a:extLst>
              <a:ext uri="{FF2B5EF4-FFF2-40B4-BE49-F238E27FC236}">
                <a16:creationId xmlns:a16="http://schemas.microsoft.com/office/drawing/2014/main" id="{60201952-544A-D4AA-A62D-6FC8980B06B7}"/>
              </a:ext>
            </a:extLst>
          </p:cNvPr>
          <p:cNvPicPr>
            <a:picLocks/>
          </p:cNvPicPr>
          <p:nvPr userDrawn="1"/>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114569" y="4782595"/>
            <a:ext cx="1443600" cy="356400"/>
          </a:xfrm>
          <a:prstGeom prst="rect">
            <a:avLst/>
          </a:prstGeom>
        </p:spPr>
      </p:pic>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p:spPr>
        <p:txBody>
          <a:bodyPr>
            <a:noAutofit/>
          </a:bodyPr>
          <a:lstStyle>
            <a:lvl1pPr marL="0" indent="0" algn="l">
              <a:buNone/>
              <a:defRPr sz="36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p:spPr>
        <p:txBody>
          <a:bodyPr numCol="1" spcCol="288000" anchor="t">
            <a:noAutofit/>
          </a:bodyPr>
          <a:lstStyle>
            <a:lvl1pPr marL="0" indent="0" algn="l">
              <a:lnSpc>
                <a:spcPct val="100000"/>
              </a:lnSpc>
              <a:spcBef>
                <a:spcPts val="0"/>
              </a:spcBef>
              <a:buNone/>
              <a:defRPr sz="1774"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7" name="Picture 6">
            <a:extLst>
              <a:ext uri="{FF2B5EF4-FFF2-40B4-BE49-F238E27FC236}">
                <a16:creationId xmlns:a16="http://schemas.microsoft.com/office/drawing/2014/main" id="{8392B4B6-B0E6-33B6-C463-24FFD09193FA}"/>
              </a:ext>
            </a:extLst>
          </p:cNvPr>
          <p:cNvPicPr>
            <a:picLocks/>
          </p:cNvPicPr>
          <p:nvPr userDrawn="1"/>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5145284" y="1280991"/>
            <a:ext cx="1443600" cy="356400"/>
          </a:xfrm>
          <a:prstGeom prst="rect">
            <a:avLst/>
          </a:prstGeom>
        </p:spPr>
      </p:pic>
    </p:spTree>
    <p:extLst>
      <p:ext uri="{BB962C8B-B14F-4D97-AF65-F5344CB8AC3E}">
        <p14:creationId xmlns:p14="http://schemas.microsoft.com/office/powerpoint/2010/main" val="190029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email">
                <a:extLst>
                  <a:ext uri="{28A0092B-C50C-407E-A947-70E740481C1C}">
                    <a14:useLocalDpi xmlns:a14="http://schemas.microsoft.com/office/drawing/2010/main"/>
                  </a:ext>
                </a:extLst>
              </a:blip>
              <a:stretch>
                <a:fillRect t="-525975" b="-525975"/>
              </a:stretch>
            </a:blip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blipFill>
              <a:blip r:embed="rId2" cstate="email">
                <a:extLst>
                  <a:ext uri="{28A0092B-C50C-407E-A947-70E740481C1C}">
                    <a14:useLocalDpi xmlns:a14="http://schemas.microsoft.com/office/drawing/2010/main"/>
                  </a:ext>
                </a:extLst>
              </a:blip>
              <a:stretch>
                <a:fillRect t="-525975" b="-525975"/>
              </a:stretch>
            </a:blip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Noklikšķiniet, lai rediģētu pamatvirsraksta virsraksta stilu</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Noklikšķiniet, lai rediģētu galvenos teksta stilus</a:t>
            </a:r>
          </a:p>
          <a:p>
            <a:pPr lvl="1"/>
            <a:r>
              <a:rPr lang="en-US" dirty="0"/>
              <a:t>Otrais līmenis</a:t>
            </a:r>
          </a:p>
          <a:p>
            <a:pPr lvl="2"/>
            <a:r>
              <a:rPr lang="en-US" dirty="0"/>
              <a:t>Trešais līmenis</a:t>
            </a:r>
          </a:p>
          <a:p>
            <a:pPr lvl="3"/>
            <a:r>
              <a:rPr lang="en-US" dirty="0"/>
              <a:t>Ceturtais līmenis</a:t>
            </a:r>
          </a:p>
          <a:p>
            <a:pPr lvl="4"/>
            <a:r>
              <a:rPr lang="en-US" dirty="0"/>
              <a:t>Piektais līmenis</a:t>
            </a:r>
          </a:p>
        </p:txBody>
      </p:sp>
      <p:sp>
        <p:nvSpPr>
          <p:cNvPr id="7" name="Rectangle 6">
            <a:extLst>
              <a:ext uri="{FF2B5EF4-FFF2-40B4-BE49-F238E27FC236}">
                <a16:creationId xmlns:a16="http://schemas.microsoft.com/office/drawing/2014/main" id="{3B1AE1FF-1F45-E24F-816F-7F9439E481F4}"/>
              </a:ext>
            </a:extLst>
          </p:cNvPr>
          <p:cNvSpPr/>
          <p:nvPr userDrawn="1"/>
        </p:nvSpPr>
        <p:spPr>
          <a:xfrm>
            <a:off x="10953752" y="6455249"/>
            <a:ext cx="1189619" cy="246221"/>
          </a:xfrm>
          <a:prstGeom prst="rect">
            <a:avLst/>
          </a:prstGeom>
        </p:spPr>
        <p:txBody>
          <a:bodyPr wrap="square">
            <a:spAutoFit/>
          </a:bodyPr>
          <a:lstStyle/>
          <a:p>
            <a:r>
              <a:rPr lang="en-GB" sz="1000" b="0" i="0" u="none" dirty="0">
                <a:solidFill>
                  <a:schemeClr val="tx1"/>
                </a:solidFill>
                <a:latin typeface="Calibri" panose="020F0502020204030204" pitchFamily="34" charset="0"/>
                <a:cs typeface="Calibri" panose="020F0502020204030204" pitchFamily="34" charset="0"/>
              </a:rPr>
              <a:t>BŪT 21 PRASMĪGS</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AD4097"/>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6" r:id="rId2"/>
    <p:sldLayoutId id="2147483683" r:id="rId3"/>
    <p:sldLayoutId id="2147483697" r:id="rId4"/>
    <p:sldLayoutId id="2147483703" r:id="rId5"/>
    <p:sldLayoutId id="2147483700" r:id="rId6"/>
    <p:sldLayoutId id="2147483723" r:id="rId7"/>
    <p:sldLayoutId id="2147483698" r:id="rId8"/>
    <p:sldLayoutId id="2147483695" r:id="rId9"/>
    <p:sldLayoutId id="2147483702" r:id="rId10"/>
    <p:sldLayoutId id="2147483735" r:id="rId11"/>
    <p:sldLayoutId id="2147483734" r:id="rId12"/>
    <p:sldLayoutId id="2147483708" r:id="rId13"/>
    <p:sldLayoutId id="2147483733" r:id="rId14"/>
    <p:sldLayoutId id="2147483738" r:id="rId15"/>
    <p:sldLayoutId id="2147483737" r:id="rId16"/>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astrichtuniversity.nl/education/why-um/problem-based-learning" TargetMode="External"/><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hyperlink" Target="https://vilniustech.lt/linkmenu-fabrikas/10379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rtu.lv/en/innovations/science-and-innovation-centre/design-factory-2/innovation-grants-for-students/university-incubator" TargetMode="External"/><Relationship Id="rId2" Type="http://schemas.openxmlformats.org/officeDocument/2006/relationships/hyperlink" Target="https://www.rtu.lv/en/innovations/science-and-innovation-centre" TargetMode="Externa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digithink.unibit.bg/"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vilniustech.lt/linkmenu-fabrikas/10379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s://vilniustech.lt/linkmenu-fabrikas/10379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durham.autism-uni.org/meeting-people-at-university/" TargetMode="External"/><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library.iated.org/view/ARTALSEVIL2019FLI"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qdKzSq_t8k8" TargetMode="External"/><Relationship Id="rId2" Type="http://schemas.openxmlformats.org/officeDocument/2006/relationships/slideLayout" Target="../slideLayouts/slideLayout13.xml"/><Relationship Id="rId1" Type="http://schemas.openxmlformats.org/officeDocument/2006/relationships/video" Target="https://www.youtube.com/embed/qdKzSq_t8k8?feature=oembed" TargetMode="Externa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UXsuofrUdk" TargetMode="External"/><Relationship Id="rId2" Type="http://schemas.openxmlformats.org/officeDocument/2006/relationships/slideLayout" Target="../slideLayouts/slideLayout13.xml"/><Relationship Id="rId1" Type="http://schemas.openxmlformats.org/officeDocument/2006/relationships/video" Target="https://www.youtube.com/embed/-UXsuofrUdk?feature=oembed" TargetMode="Externa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www.peoplematters.in/article/performance-management/competency-based-assessments-bridging-knowing-doing-gap-12159" TargetMode="External"/><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blog.uxfol.io/digital-portfolio/" TargetMode="Externa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https://gamesforchange.org/studentchallenge/wp-content/uploads/2021/02/G4C_21CS-Assessment-Toolkit.pdf" TargetMode="External"/><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2.png"/><Relationship Id="rId1" Type="http://schemas.openxmlformats.org/officeDocument/2006/relationships/slideLayout" Target="../slideLayouts/slideLayout10.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A7A2DD6-DCD8-233D-2B01-86094F9548FB}"/>
              </a:ext>
            </a:extLst>
          </p:cNvPr>
          <p:cNvSpPr>
            <a:spLocks noGrp="1"/>
          </p:cNvSpPr>
          <p:nvPr>
            <p:ph type="body" sz="quarter" idx="21"/>
          </p:nvPr>
        </p:nvSpPr>
        <p:spPr>
          <a:xfrm rot="16200000">
            <a:off x="-1397555" y="3954226"/>
            <a:ext cx="4398624" cy="624849"/>
          </a:xfrm>
        </p:spPr>
        <p:txBody>
          <a:bodyPr/>
          <a:lstStyle/>
          <a:p>
            <a:pPr algn="l"/>
            <a:r>
              <a:rPr lang="en-US" sz="3400" b="1" dirty="0"/>
              <a:t>   www.be21skilled.eu</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1</a:t>
            </a:fld>
            <a:endParaRPr lang="en-US" dirty="0"/>
          </a:p>
        </p:txBody>
      </p:sp>
      <p:sp>
        <p:nvSpPr>
          <p:cNvPr id="2" name="Text Placeholder 7">
            <a:extLst>
              <a:ext uri="{FF2B5EF4-FFF2-40B4-BE49-F238E27FC236}">
                <a16:creationId xmlns:a16="http://schemas.microsoft.com/office/drawing/2014/main" id="{367F1653-5E28-2EEE-B24E-1DA6878F686B}"/>
              </a:ext>
            </a:extLst>
          </p:cNvPr>
          <p:cNvSpPr txBox="1">
            <a:spLocks/>
          </p:cNvSpPr>
          <p:nvPr/>
        </p:nvSpPr>
        <p:spPr>
          <a:xfrm>
            <a:off x="1996036" y="3118993"/>
            <a:ext cx="3412670" cy="2373383"/>
          </a:xfrm>
          <a:prstGeom prst="rect">
            <a:avLst/>
          </a:prstGeom>
          <a:solidFill>
            <a:srgbClr val="1C1442"/>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spcBef>
                <a:spcPts val="600"/>
              </a:spcBef>
              <a:buNone/>
            </a:pPr>
            <a:r>
              <a:rPr lang="en-US" sz="2400" b="1" dirty="0">
                <a:solidFill>
                  <a:schemeClr val="bg1"/>
                </a:solidFill>
              </a:rPr>
              <a:t>INOVATĪVAS PEDAGOĢISKĀS PRAKSES, LAI VEICINĀTU </a:t>
            </a:r>
            <a:r>
              <a:rPr lang="lv-LV" sz="2400" b="1" dirty="0">
                <a:solidFill>
                  <a:schemeClr val="bg1"/>
                </a:solidFill>
              </a:rPr>
              <a:t>VAJADZĪGO</a:t>
            </a:r>
            <a:r>
              <a:rPr lang="en-US" sz="2400" b="1" dirty="0">
                <a:solidFill>
                  <a:schemeClr val="bg1"/>
                </a:solidFill>
              </a:rPr>
              <a:t> </a:t>
            </a:r>
            <a:r>
              <a:rPr lang="lv-LV" sz="2400" b="1" dirty="0">
                <a:solidFill>
                  <a:schemeClr val="bg1"/>
                </a:solidFill>
              </a:rPr>
              <a:t>21.gs.</a:t>
            </a:r>
            <a:r>
              <a:rPr lang="en-US" sz="2400" b="1" dirty="0">
                <a:solidFill>
                  <a:schemeClr val="bg1"/>
                </a:solidFill>
              </a:rPr>
              <a:t> </a:t>
            </a:r>
            <a:r>
              <a:rPr lang="lv-LV" sz="2400" b="1" dirty="0">
                <a:solidFill>
                  <a:schemeClr val="bg1"/>
                </a:solidFill>
              </a:rPr>
              <a:t>STUDENTOS</a:t>
            </a:r>
            <a:r>
              <a:rPr lang="en-US" sz="2400" b="1" dirty="0">
                <a:solidFill>
                  <a:schemeClr val="bg1"/>
                </a:solidFill>
              </a:rPr>
              <a:t>.</a:t>
            </a:r>
          </a:p>
        </p:txBody>
      </p:sp>
      <p:sp>
        <p:nvSpPr>
          <p:cNvPr id="4" name="Text Placeholder 7">
            <a:extLst>
              <a:ext uri="{FF2B5EF4-FFF2-40B4-BE49-F238E27FC236}">
                <a16:creationId xmlns:a16="http://schemas.microsoft.com/office/drawing/2014/main" id="{1F8786DD-7D7D-20A0-65C8-9EB986ADDC5C}"/>
              </a:ext>
            </a:extLst>
          </p:cNvPr>
          <p:cNvSpPr txBox="1">
            <a:spLocks/>
          </p:cNvSpPr>
          <p:nvPr/>
        </p:nvSpPr>
        <p:spPr>
          <a:xfrm>
            <a:off x="1996037" y="2355890"/>
            <a:ext cx="3293140" cy="629641"/>
          </a:xfrm>
          <a:prstGeom prst="rect">
            <a:avLst/>
          </a:prstGeom>
          <a:solidFill>
            <a:srgbClr val="8A2061"/>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b="1" dirty="0">
                <a:solidFill>
                  <a:schemeClr val="bg1"/>
                </a:solidFill>
              </a:rPr>
              <a:t> </a:t>
            </a:r>
            <a:r>
              <a:rPr lang="lv-LV" b="1" dirty="0">
                <a:solidFill>
                  <a:schemeClr val="bg1"/>
                </a:solidFill>
              </a:rPr>
              <a:t>4.</a:t>
            </a:r>
            <a:r>
              <a:rPr lang="en-US" b="1" dirty="0">
                <a:solidFill>
                  <a:schemeClr val="bg1"/>
                </a:solidFill>
              </a:rPr>
              <a:t>MODULIS </a:t>
            </a:r>
          </a:p>
        </p:txBody>
      </p:sp>
      <p:sp>
        <p:nvSpPr>
          <p:cNvPr id="8" name="TextBox 7">
            <a:extLst>
              <a:ext uri="{FF2B5EF4-FFF2-40B4-BE49-F238E27FC236}">
                <a16:creationId xmlns:a16="http://schemas.microsoft.com/office/drawing/2014/main" id="{3A8498ED-9A13-B691-49F7-C583357BFFB1}"/>
              </a:ext>
            </a:extLst>
          </p:cNvPr>
          <p:cNvSpPr txBox="1"/>
          <p:nvPr/>
        </p:nvSpPr>
        <p:spPr>
          <a:xfrm>
            <a:off x="1996036" y="898989"/>
            <a:ext cx="3164687" cy="1323439"/>
          </a:xfrm>
          <a:prstGeom prst="rect">
            <a:avLst/>
          </a:prstGeom>
          <a:solidFill>
            <a:srgbClr val="186BA8"/>
          </a:solidFill>
        </p:spPr>
        <p:txBody>
          <a:bodyPr wrap="square">
            <a:spAutoFit/>
          </a:bodyPr>
          <a:lstStyle/>
          <a:p>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21</a:t>
            </a:r>
            <a:r>
              <a:rPr lang="lv-LV" sz="2000" b="1" dirty="0">
                <a:solidFill>
                  <a:schemeClr val="bg1"/>
                </a:solidFill>
                <a:latin typeface="Calibri" panose="020F0502020204030204" pitchFamily="34" charset="0"/>
                <a:ea typeface="Calibri" panose="020F0502020204030204" pitchFamily="34" charset="0"/>
                <a:cs typeface="Calibri" panose="020F0502020204030204" pitchFamily="34" charset="0"/>
              </a:rPr>
              <a:t>. GS.</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KVALIFICĒTU SKOLOTĀJU </a:t>
            </a:r>
            <a:r>
              <a:rPr lang="lv-LV" sz="2000" b="1" dirty="0">
                <a:solidFill>
                  <a:schemeClr val="bg1"/>
                </a:solidFill>
                <a:latin typeface="Calibri" panose="020F0502020204030204" pitchFamily="34" charset="0"/>
                <a:ea typeface="Calibri" panose="020F0502020204030204" pitchFamily="34" charset="0"/>
                <a:cs typeface="Calibri" panose="020F0502020204030204" pitchFamily="34" charset="0"/>
              </a:rPr>
              <a:t>PROFESIONĀLĀS IZAUGSMES</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PROGRAMMA</a:t>
            </a:r>
            <a:endParaRPr lang="en-IE"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4643F19-2E2C-486B-5007-231327E623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7418" y="5830930"/>
            <a:ext cx="5568578" cy="732708"/>
          </a:xfrm>
          <a:prstGeom prst="rect">
            <a:avLst/>
          </a:prstGeom>
        </p:spPr>
      </p:pic>
    </p:spTree>
    <p:extLst>
      <p:ext uri="{BB962C8B-B14F-4D97-AF65-F5344CB8AC3E}">
        <p14:creationId xmlns:p14="http://schemas.microsoft.com/office/powerpoint/2010/main" val="166775864"/>
      </p:ext>
    </p:extLst>
  </p:cSld>
  <p:clrMapOvr>
    <a:masterClrMapping/>
  </p:clrMapOvr>
  <mc:AlternateContent xmlns:mc="http://schemas.openxmlformats.org/markup-compatibility/2006" xmlns:p14="http://schemas.microsoft.com/office/powerpoint/2010/main">
    <mc:Choice Requires="p14">
      <p:transition spd="slow" p14:dur="2000" advTm="9434"/>
    </mc:Choice>
    <mc:Fallback xmlns="" xmlns:a16="http://schemas.microsoft.com/office/drawing/2014/main" xmlns:a14="http://schemas.microsoft.com/office/drawing/2010/main">
      <p:transition spd="slow" advTm="943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roup of people communicating around a table">
            <a:extLst>
              <a:ext uri="{FF2B5EF4-FFF2-40B4-BE49-F238E27FC236}">
                <a16:creationId xmlns:a16="http://schemas.microsoft.com/office/drawing/2014/main" id="{F4A248E8-6175-2831-0158-97A3D1B4C89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7864" b="7864"/>
          <a:stretch/>
        </p:blipFill>
        <p:spPr/>
      </p:pic>
      <p:sp>
        <p:nvSpPr>
          <p:cNvPr id="3" name="Text Placeholder 2">
            <a:extLst>
              <a:ext uri="{FF2B5EF4-FFF2-40B4-BE49-F238E27FC236}">
                <a16:creationId xmlns:a16="http://schemas.microsoft.com/office/drawing/2014/main" id="{DC627EFB-CFD5-79DF-D231-2BFE90EDA0CB}"/>
              </a:ext>
            </a:extLst>
          </p:cNvPr>
          <p:cNvSpPr>
            <a:spLocks noGrp="1"/>
          </p:cNvSpPr>
          <p:nvPr>
            <p:ph type="body" sz="quarter" idx="30"/>
          </p:nvPr>
        </p:nvSpPr>
        <p:spPr>
          <a:xfrm>
            <a:off x="2026770" y="385552"/>
            <a:ext cx="8138459" cy="723352"/>
          </a:xfrm>
        </p:spPr>
        <p:txBody>
          <a:bodyPr/>
          <a:lstStyle/>
          <a:p>
            <a:r>
              <a:rPr lang="lv-LV" sz="2400" dirty="0"/>
              <a:t>P</a:t>
            </a:r>
            <a:r>
              <a:rPr lang="en-IE" sz="2400" dirty="0" err="1"/>
              <a:t>roblēmbalstīta</a:t>
            </a:r>
            <a:r>
              <a:rPr lang="en-IE" sz="2400" dirty="0"/>
              <a:t> mācīšanās (PB</a:t>
            </a:r>
            <a:r>
              <a:rPr lang="lv-LV" sz="2400" dirty="0"/>
              <a:t>M</a:t>
            </a:r>
            <a:r>
              <a:rPr lang="en-IE" sz="2400" dirty="0"/>
              <a:t>) - pārskats</a:t>
            </a:r>
          </a:p>
        </p:txBody>
      </p:sp>
      <p:sp>
        <p:nvSpPr>
          <p:cNvPr id="4" name="Text Placeholder 3">
            <a:extLst>
              <a:ext uri="{FF2B5EF4-FFF2-40B4-BE49-F238E27FC236}">
                <a16:creationId xmlns:a16="http://schemas.microsoft.com/office/drawing/2014/main" id="{B404F0AD-D188-D753-3510-8442175CCAEE}"/>
              </a:ext>
            </a:extLst>
          </p:cNvPr>
          <p:cNvSpPr>
            <a:spLocks noGrp="1"/>
          </p:cNvSpPr>
          <p:nvPr>
            <p:ph type="body" sz="quarter" idx="48"/>
          </p:nvPr>
        </p:nvSpPr>
        <p:spPr>
          <a:xfrm>
            <a:off x="2363461" y="1205857"/>
            <a:ext cx="7465079" cy="2654613"/>
          </a:xfrm>
        </p:spPr>
        <p:txBody>
          <a:bodyPr/>
          <a:lstStyle/>
          <a:p>
            <a:pPr algn="just"/>
            <a:r>
              <a:rPr lang="lv-LV" sz="2000" dirty="0"/>
              <a:t>P</a:t>
            </a:r>
            <a:r>
              <a:rPr lang="en-GB" sz="2000" dirty="0" err="1"/>
              <a:t>roblēmbalstīta</a:t>
            </a:r>
            <a:r>
              <a:rPr lang="en-GB" sz="2000" dirty="0"/>
              <a:t> mācīšanās (PB</a:t>
            </a:r>
            <a:r>
              <a:rPr lang="lv-LV" sz="2000" dirty="0"/>
              <a:t>M</a:t>
            </a:r>
            <a:r>
              <a:rPr lang="en-GB" sz="2000" dirty="0"/>
              <a:t>) ir uz </a:t>
            </a:r>
            <a:r>
              <a:rPr lang="en-GB" sz="2000" dirty="0" err="1"/>
              <a:t>studentiem</a:t>
            </a:r>
            <a:r>
              <a:rPr lang="en-GB" sz="2000" dirty="0"/>
              <a:t> orientēta pedagoģija, kurā studenti </a:t>
            </a:r>
            <a:r>
              <a:rPr lang="en-GB" sz="2000" dirty="0" err="1"/>
              <a:t>apgūst</a:t>
            </a:r>
            <a:r>
              <a:rPr lang="en-GB" sz="2000" dirty="0"/>
              <a:t> </a:t>
            </a:r>
            <a:r>
              <a:rPr lang="lv-LV" sz="2000" dirty="0"/>
              <a:t>studiju kursu</a:t>
            </a:r>
            <a:r>
              <a:rPr lang="en-GB" sz="2000" dirty="0"/>
              <a:t>, risinot atklātu problēmu. Šī metode veicina mācīšanos kontekstā, kritisko domāšanu un zināšanu pielietošanu reālās dzīves situācijās. PB</a:t>
            </a:r>
            <a:r>
              <a:rPr lang="lv-LV" sz="2000" dirty="0"/>
              <a:t>M</a:t>
            </a:r>
            <a:r>
              <a:rPr lang="en-GB" sz="2000" dirty="0"/>
              <a:t> </a:t>
            </a:r>
            <a:r>
              <a:rPr lang="en-GB" sz="2000" dirty="0" err="1"/>
              <a:t>ietver</a:t>
            </a:r>
            <a:r>
              <a:rPr lang="en-GB" sz="2000" dirty="0"/>
              <a:t> s</a:t>
            </a:r>
            <a:r>
              <a:rPr lang="lv-LV" sz="2000" dirty="0" err="1"/>
              <a:t>tudentu</a:t>
            </a:r>
            <a:r>
              <a:rPr lang="en-GB" sz="2000" dirty="0"/>
              <a:t> darbu grupās, lai risinātu uzdevumus, kuriem nav vienas pareizas atbildes, tādējādi veicinot diskusijas, sadarbību un attīstot problēmu risināšanas prasmes.</a:t>
            </a:r>
            <a:endParaRPr lang="en-IE" sz="2000" dirty="0"/>
          </a:p>
        </p:txBody>
      </p:sp>
    </p:spTree>
    <p:extLst>
      <p:ext uri="{BB962C8B-B14F-4D97-AF65-F5344CB8AC3E}">
        <p14:creationId xmlns:p14="http://schemas.microsoft.com/office/powerpoint/2010/main" val="344895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0E61EF4-178F-152F-C15B-FEDF76B6C4B1}"/>
              </a:ext>
            </a:extLst>
          </p:cNvPr>
          <p:cNvPicPr>
            <a:picLocks noGrp="1" noChangeAspect="1"/>
          </p:cNvPicPr>
          <p:nvPr>
            <p:ph type="pic" sz="quarter" idx="21"/>
          </p:nvPr>
        </p:nvPicPr>
        <p:blipFill>
          <a:blip r:embed="rId2"/>
          <a:srcRect t="3882" b="3882"/>
          <a:stretch/>
        </p:blipFill>
        <p:spPr/>
      </p:pic>
      <p:sp>
        <p:nvSpPr>
          <p:cNvPr id="3" name="Text Placeholder 2">
            <a:extLst>
              <a:ext uri="{FF2B5EF4-FFF2-40B4-BE49-F238E27FC236}">
                <a16:creationId xmlns:a16="http://schemas.microsoft.com/office/drawing/2014/main" id="{EC5E985E-F7F3-DF4E-189C-7ED3608010E8}"/>
              </a:ext>
            </a:extLst>
          </p:cNvPr>
          <p:cNvSpPr>
            <a:spLocks noGrp="1"/>
          </p:cNvSpPr>
          <p:nvPr>
            <p:ph type="body" sz="quarter" idx="30"/>
          </p:nvPr>
        </p:nvSpPr>
        <p:spPr>
          <a:xfrm>
            <a:off x="81386" y="1648789"/>
            <a:ext cx="9767464" cy="599112"/>
          </a:xfrm>
          <a:solidFill>
            <a:srgbClr val="AD4097"/>
          </a:solidFill>
        </p:spPr>
        <p:txBody>
          <a:bodyPr/>
          <a:lstStyle/>
          <a:p>
            <a:r>
              <a:rPr lang="en-IE" sz="2800" dirty="0" err="1"/>
              <a:t>Maastrikta</a:t>
            </a:r>
            <a:r>
              <a:rPr lang="en-IE" sz="2800" dirty="0"/>
              <a:t> universitāte: PB</a:t>
            </a:r>
            <a:r>
              <a:rPr lang="lv-LV" sz="2800" dirty="0"/>
              <a:t>M</a:t>
            </a:r>
            <a:r>
              <a:rPr lang="en-IE" sz="2800" dirty="0"/>
              <a:t> ir studentu iecienīta pieeja</a:t>
            </a:r>
          </a:p>
        </p:txBody>
      </p:sp>
      <p:sp>
        <p:nvSpPr>
          <p:cNvPr id="5" name="TextBox 4">
            <a:extLst>
              <a:ext uri="{FF2B5EF4-FFF2-40B4-BE49-F238E27FC236}">
                <a16:creationId xmlns:a16="http://schemas.microsoft.com/office/drawing/2014/main" id="{27ACCD3B-BE08-FB19-18DC-B59AE28D6C83}"/>
              </a:ext>
            </a:extLst>
          </p:cNvPr>
          <p:cNvSpPr txBox="1"/>
          <p:nvPr/>
        </p:nvSpPr>
        <p:spPr>
          <a:xfrm>
            <a:off x="5803106" y="6457890"/>
            <a:ext cx="8712994" cy="400110"/>
          </a:xfrm>
          <a:prstGeom prst="rect">
            <a:avLst/>
          </a:prstGeom>
          <a:noFill/>
        </p:spPr>
        <p:txBody>
          <a:bodyPr wrap="square">
            <a:spAutoFit/>
          </a:bodyPr>
          <a:lstStyle/>
          <a:p>
            <a:r>
              <a:rPr lang="lv-LV" sz="2000" dirty="0" err="1">
                <a:latin typeface="Calibri" panose="020F0502020204030204" pitchFamily="34" charset="0"/>
                <a:ea typeface="Calibri" panose="020F0502020204030204" pitchFamily="34" charset="0"/>
                <a:cs typeface="Calibri" panose="020F0502020204030204" pitchFamily="34" charset="0"/>
                <a:hlinkClick r:id="rId3"/>
              </a:rPr>
              <a:t>Problēm</a:t>
            </a:r>
            <a:r>
              <a:rPr lang="en-GB" sz="2000" dirty="0" err="1">
                <a:latin typeface="Calibri" panose="020F0502020204030204" pitchFamily="34" charset="0"/>
                <a:ea typeface="Calibri" panose="020F0502020204030204" pitchFamily="34" charset="0"/>
                <a:cs typeface="Calibri" panose="020F0502020204030204" pitchFamily="34" charset="0"/>
                <a:hlinkClick r:id="rId3"/>
              </a:rPr>
              <a:t>balstīta</a:t>
            </a:r>
            <a:r>
              <a:rPr lang="en-GB" sz="2000" dirty="0">
                <a:latin typeface="Calibri" panose="020F0502020204030204" pitchFamily="34" charset="0"/>
                <a:ea typeface="Calibri" panose="020F0502020204030204" pitchFamily="34" charset="0"/>
                <a:cs typeface="Calibri" panose="020F0502020204030204" pitchFamily="34" charset="0"/>
                <a:hlinkClick r:id="rId3"/>
              </a:rPr>
              <a:t> mācīšanās - Izglītība - Māstrihtas Universitāte</a:t>
            </a:r>
            <a:endParaRPr lang="en-IE" sz="20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hlinkClick r:id="rId4"/>
            <a:extLst>
              <a:ext uri="{FF2B5EF4-FFF2-40B4-BE49-F238E27FC236}">
                <a16:creationId xmlns:a16="http://schemas.microsoft.com/office/drawing/2014/main" id="{8B847B9B-B49C-0940-526E-BBC21CAFD67B}"/>
              </a:ext>
            </a:extLst>
          </p:cNvPr>
          <p:cNvSpPr txBox="1"/>
          <p:nvPr/>
        </p:nvSpPr>
        <p:spPr>
          <a:xfrm>
            <a:off x="81386" y="1268879"/>
            <a:ext cx="3530504" cy="400110"/>
          </a:xfrm>
          <a:prstGeom prst="rect">
            <a:avLst/>
          </a:prstGeom>
          <a:solidFill>
            <a:srgbClr val="60A9DD"/>
          </a:solidFill>
        </p:spPr>
        <p:txBody>
          <a:bodyPr wrap="square" rtlCol="0">
            <a:spAutoFit/>
          </a:bodyPr>
          <a:lstStyle/>
          <a:p>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EU HEI UZMANĪBAS CENTRĀ</a:t>
            </a:r>
          </a:p>
        </p:txBody>
      </p:sp>
    </p:spTree>
    <p:extLst>
      <p:ext uri="{BB962C8B-B14F-4D97-AF65-F5344CB8AC3E}">
        <p14:creationId xmlns:p14="http://schemas.microsoft.com/office/powerpoint/2010/main" val="142539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A0E-9612-7579-27C7-86F14B78000D}"/>
              </a:ext>
            </a:extLst>
          </p:cNvPr>
          <p:cNvSpPr>
            <a:spLocks noGrp="1"/>
          </p:cNvSpPr>
          <p:nvPr>
            <p:ph type="body" sz="quarter" idx="48"/>
          </p:nvPr>
        </p:nvSpPr>
        <p:spPr>
          <a:xfrm>
            <a:off x="4773477" y="401806"/>
            <a:ext cx="7142298" cy="5378450"/>
          </a:xfrm>
        </p:spPr>
        <p:txBody>
          <a:bodyPr/>
          <a:lstStyle/>
          <a:p>
            <a:pPr marL="457200" indent="-457200" algn="just">
              <a:buFont typeface="+mj-lt"/>
              <a:buAutoNum type="arabicPeriod"/>
            </a:pPr>
            <a:r>
              <a:rPr lang="en-GB" sz="2000" b="1" dirty="0" err="1"/>
              <a:t>Iepazīstiniet</a:t>
            </a:r>
            <a:r>
              <a:rPr lang="en-GB" sz="2000" b="1" dirty="0"/>
              <a:t> </a:t>
            </a:r>
            <a:r>
              <a:rPr lang="en-GB" sz="2000" dirty="0"/>
              <a:t>s</a:t>
            </a:r>
            <a:r>
              <a:rPr lang="lv-LV" sz="2000" dirty="0" err="1"/>
              <a:t>tudentus</a:t>
            </a:r>
            <a:r>
              <a:rPr lang="en-GB" sz="2000" dirty="0"/>
              <a:t> </a:t>
            </a:r>
            <a:r>
              <a:rPr lang="en-GB" sz="2000" b="1" dirty="0"/>
              <a:t>ar sarežģītu problēmu: </a:t>
            </a:r>
            <a:r>
              <a:rPr lang="en-GB" sz="2000" dirty="0" err="1"/>
              <a:t>izvirziet</a:t>
            </a:r>
            <a:r>
              <a:rPr lang="en-GB" sz="2000" dirty="0"/>
              <a:t> s</a:t>
            </a:r>
            <a:r>
              <a:rPr lang="lv-LV" sz="2000" dirty="0" err="1"/>
              <a:t>tudentiem</a:t>
            </a:r>
            <a:r>
              <a:rPr lang="en-GB" sz="2000" dirty="0"/>
              <a:t> problēmu, kas ir aktuāla, sarežģīta un neprasa vienotu, vienkāršu risinājumu.</a:t>
            </a:r>
          </a:p>
          <a:p>
            <a:pPr marL="457200" indent="-457200" algn="just">
              <a:buFont typeface="+mj-lt"/>
              <a:buAutoNum type="arabicPeriod"/>
            </a:pPr>
            <a:r>
              <a:rPr lang="en-GB" sz="2000" b="1" dirty="0"/>
              <a:t>Grupu sadarbība: </a:t>
            </a:r>
            <a:r>
              <a:rPr lang="lv-LV" sz="2000" dirty="0"/>
              <a:t>o</a:t>
            </a:r>
            <a:r>
              <a:rPr lang="en-GB" sz="2000" dirty="0" err="1"/>
              <a:t>rganizējiet</a:t>
            </a:r>
            <a:r>
              <a:rPr lang="en-GB" sz="2000" dirty="0"/>
              <a:t> s</a:t>
            </a:r>
            <a:r>
              <a:rPr lang="lv-LV" sz="2000" dirty="0" err="1"/>
              <a:t>tudentus</a:t>
            </a:r>
            <a:r>
              <a:rPr lang="en-GB" sz="2000" dirty="0"/>
              <a:t> mazās grupās, lai veicinātu sadarbību un dalīšanos ar dažādām idejām un pieejām.</a:t>
            </a:r>
          </a:p>
          <a:p>
            <a:pPr marL="457200" indent="-457200" algn="just">
              <a:buFont typeface="+mj-lt"/>
              <a:buAutoNum type="arabicPeriod"/>
            </a:pPr>
            <a:r>
              <a:rPr lang="en-GB" sz="2000" b="1" dirty="0"/>
              <a:t>Pētniecība un izpēte: </a:t>
            </a:r>
            <a:r>
              <a:rPr lang="lv-LV" sz="2000" dirty="0"/>
              <a:t>v</a:t>
            </a:r>
            <a:r>
              <a:rPr lang="en-GB" sz="2000" dirty="0" err="1"/>
              <a:t>adiet</a:t>
            </a:r>
            <a:r>
              <a:rPr lang="en-GB" sz="2000" dirty="0"/>
              <a:t> s</a:t>
            </a:r>
            <a:r>
              <a:rPr lang="lv-LV" sz="2000" dirty="0" err="1"/>
              <a:t>tudentus</a:t>
            </a:r>
            <a:r>
              <a:rPr lang="en-GB" sz="2000" dirty="0"/>
              <a:t>, kad viņi pēta un vāc informāciju, kas nepieciešama problēmas risināšanai.</a:t>
            </a:r>
          </a:p>
          <a:p>
            <a:pPr marL="457200" indent="-457200" algn="just">
              <a:buFont typeface="+mj-lt"/>
              <a:buAutoNum type="arabicPeriod"/>
            </a:pPr>
            <a:r>
              <a:rPr lang="en-GB" sz="2000" b="1" dirty="0"/>
              <a:t>Risinājumu izstrāde: </a:t>
            </a:r>
            <a:r>
              <a:rPr lang="lv-LV" sz="2000" dirty="0"/>
              <a:t>v</a:t>
            </a:r>
            <a:r>
              <a:rPr lang="en-GB" sz="2000" dirty="0" err="1"/>
              <a:t>eicināt</a:t>
            </a:r>
            <a:r>
              <a:rPr lang="en-GB" sz="2000" dirty="0"/>
              <a:t> risinājumu izstrādi, </a:t>
            </a:r>
            <a:r>
              <a:rPr lang="en-GB" sz="2000" dirty="0" err="1"/>
              <a:t>mudinot</a:t>
            </a:r>
            <a:r>
              <a:rPr lang="en-GB" sz="2000" dirty="0"/>
              <a:t> s</a:t>
            </a:r>
            <a:r>
              <a:rPr lang="lv-LV" sz="2000" dirty="0" err="1"/>
              <a:t>tudentus</a:t>
            </a:r>
            <a:r>
              <a:rPr lang="en-GB" sz="2000" dirty="0"/>
              <a:t> pielietot savas zināšanas un kritiski domāt.</a:t>
            </a:r>
          </a:p>
          <a:p>
            <a:pPr marL="457200" indent="-457200" algn="just">
              <a:buFont typeface="+mj-lt"/>
              <a:buAutoNum type="arabicPeriod"/>
            </a:pPr>
            <a:r>
              <a:rPr lang="en-GB" sz="2000" b="1" dirty="0"/>
              <a:t>Prezentācija un pārdomas: </a:t>
            </a:r>
            <a:r>
              <a:rPr lang="lv-LV" sz="2000" dirty="0"/>
              <a:t>a</a:t>
            </a:r>
            <a:r>
              <a:rPr lang="en-GB" sz="2000" dirty="0" err="1"/>
              <a:t>iciniet</a:t>
            </a:r>
            <a:r>
              <a:rPr lang="en-GB" sz="2000" dirty="0"/>
              <a:t> s</a:t>
            </a:r>
            <a:r>
              <a:rPr lang="lv-LV" sz="2000" dirty="0" err="1"/>
              <a:t>tudentus</a:t>
            </a:r>
            <a:r>
              <a:rPr lang="en-GB" sz="2000" dirty="0"/>
              <a:t> prezentēt savus risinājumus, veicinot pārdomu diskusiju par problēmu risināšanas procesu un iegūto pieredzi.</a:t>
            </a:r>
            <a:endParaRPr lang="en-IE" sz="2000" dirty="0"/>
          </a:p>
        </p:txBody>
      </p:sp>
      <p:sp>
        <p:nvSpPr>
          <p:cNvPr id="3" name="Text Placeholder 2">
            <a:extLst>
              <a:ext uri="{FF2B5EF4-FFF2-40B4-BE49-F238E27FC236}">
                <a16:creationId xmlns:a16="http://schemas.microsoft.com/office/drawing/2014/main" id="{159C8266-4D74-34D0-6964-F8F40FEEF580}"/>
              </a:ext>
            </a:extLst>
          </p:cNvPr>
          <p:cNvSpPr>
            <a:spLocks noGrp="1"/>
          </p:cNvSpPr>
          <p:nvPr>
            <p:ph type="body" sz="quarter" idx="30"/>
          </p:nvPr>
        </p:nvSpPr>
        <p:spPr/>
        <p:txBody>
          <a:bodyPr/>
          <a:lstStyle/>
          <a:p>
            <a:r>
              <a:rPr lang="en-IE" dirty="0"/>
              <a:t>Kā </a:t>
            </a:r>
            <a:r>
              <a:rPr lang="en-IE" dirty="0" err="1"/>
              <a:t>ieviest</a:t>
            </a:r>
            <a:r>
              <a:rPr lang="en-IE" dirty="0"/>
              <a:t> PB</a:t>
            </a:r>
            <a:r>
              <a:rPr lang="lv-LV" dirty="0"/>
              <a:t>M</a:t>
            </a:r>
            <a:r>
              <a:rPr lang="en-IE" dirty="0"/>
              <a:t> </a:t>
            </a:r>
            <a:r>
              <a:rPr lang="en-IE" dirty="0" err="1"/>
              <a:t>savā</a:t>
            </a:r>
            <a:r>
              <a:rPr lang="en-IE" dirty="0"/>
              <a:t> </a:t>
            </a:r>
            <a:r>
              <a:rPr lang="lv-LV" dirty="0"/>
              <a:t>studiju</a:t>
            </a:r>
            <a:r>
              <a:rPr lang="en-IE" dirty="0"/>
              <a:t> procesā:</a:t>
            </a:r>
          </a:p>
        </p:txBody>
      </p:sp>
    </p:spTree>
    <p:extLst>
      <p:ext uri="{BB962C8B-B14F-4D97-AF65-F5344CB8AC3E}">
        <p14:creationId xmlns:p14="http://schemas.microsoft.com/office/powerpoint/2010/main" val="264835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Vintage bulbs with one on">
            <a:extLst>
              <a:ext uri="{FF2B5EF4-FFF2-40B4-BE49-F238E27FC236}">
                <a16:creationId xmlns:a16="http://schemas.microsoft.com/office/drawing/2014/main" id="{F4A248E8-6175-2831-0158-97A3D1B4C89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7647" b="7647"/>
          <a:stretch/>
        </p:blipFill>
        <p:spPr/>
      </p:pic>
      <p:sp>
        <p:nvSpPr>
          <p:cNvPr id="3" name="Text Placeholder 2">
            <a:extLst>
              <a:ext uri="{FF2B5EF4-FFF2-40B4-BE49-F238E27FC236}">
                <a16:creationId xmlns:a16="http://schemas.microsoft.com/office/drawing/2014/main" id="{DC627EFB-CFD5-79DF-D231-2BFE90EDA0CB}"/>
              </a:ext>
            </a:extLst>
          </p:cNvPr>
          <p:cNvSpPr>
            <a:spLocks noGrp="1"/>
          </p:cNvSpPr>
          <p:nvPr>
            <p:ph type="body" sz="quarter" idx="30"/>
          </p:nvPr>
        </p:nvSpPr>
        <p:spPr>
          <a:xfrm>
            <a:off x="2057400" y="457269"/>
            <a:ext cx="8058150" cy="723352"/>
          </a:xfrm>
        </p:spPr>
        <p:txBody>
          <a:bodyPr/>
          <a:lstStyle/>
          <a:p>
            <a:r>
              <a:rPr lang="lv-LV" sz="2400" dirty="0"/>
              <a:t>I</a:t>
            </a:r>
            <a:r>
              <a:rPr lang="en-GB" sz="2400" dirty="0" err="1"/>
              <a:t>zpēt</a:t>
            </a:r>
            <a:r>
              <a:rPr lang="lv-LV" sz="2400" dirty="0"/>
              <a:t>ē</a:t>
            </a:r>
            <a:r>
              <a:rPr lang="en-GB" sz="2400" dirty="0"/>
              <a:t> balstīta </a:t>
            </a:r>
            <a:r>
              <a:rPr lang="en-GB" sz="2400" dirty="0" err="1"/>
              <a:t>mācīšanās</a:t>
            </a:r>
            <a:r>
              <a:rPr lang="en-GB" sz="2400" dirty="0"/>
              <a:t> (</a:t>
            </a:r>
            <a:r>
              <a:rPr lang="lv-LV" sz="2400" dirty="0"/>
              <a:t>I</a:t>
            </a:r>
            <a:r>
              <a:rPr lang="en-GB" sz="2400" dirty="0"/>
              <a:t>B</a:t>
            </a:r>
            <a:r>
              <a:rPr lang="lv-LV" sz="2400" dirty="0"/>
              <a:t>M</a:t>
            </a:r>
            <a:r>
              <a:rPr lang="en-GB" sz="2400" dirty="0"/>
              <a:t>) - principi un ieguvumi</a:t>
            </a:r>
            <a:endParaRPr lang="en-IE" sz="2400" dirty="0"/>
          </a:p>
        </p:txBody>
      </p:sp>
      <p:sp>
        <p:nvSpPr>
          <p:cNvPr id="4" name="Text Placeholder 3">
            <a:extLst>
              <a:ext uri="{FF2B5EF4-FFF2-40B4-BE49-F238E27FC236}">
                <a16:creationId xmlns:a16="http://schemas.microsoft.com/office/drawing/2014/main" id="{B404F0AD-D188-D753-3510-8442175CCAEE}"/>
              </a:ext>
            </a:extLst>
          </p:cNvPr>
          <p:cNvSpPr>
            <a:spLocks noGrp="1"/>
          </p:cNvSpPr>
          <p:nvPr>
            <p:ph type="body" sz="quarter" idx="48"/>
          </p:nvPr>
        </p:nvSpPr>
        <p:spPr>
          <a:xfrm>
            <a:off x="2057400" y="1180621"/>
            <a:ext cx="8058149" cy="3117999"/>
          </a:xfrm>
        </p:spPr>
        <p:txBody>
          <a:bodyPr/>
          <a:lstStyle/>
          <a:p>
            <a:pPr algn="just"/>
            <a:r>
              <a:rPr lang="lv-LV" dirty="0"/>
              <a:t>I</a:t>
            </a:r>
            <a:r>
              <a:rPr lang="en-GB" dirty="0" err="1"/>
              <a:t>zpēt</a:t>
            </a:r>
            <a:r>
              <a:rPr lang="lv-LV" dirty="0"/>
              <a:t>ē</a:t>
            </a:r>
            <a:r>
              <a:rPr lang="en-GB" dirty="0"/>
              <a:t> balstīta mācīšanās (Enquiry-Based Learning - EBL) ir pedagoģiska pieeja, kas s</a:t>
            </a:r>
            <a:r>
              <a:rPr lang="lv-LV" dirty="0" err="1"/>
              <a:t>tudentus</a:t>
            </a:r>
            <a:r>
              <a:rPr lang="en-GB" dirty="0"/>
              <a:t> </a:t>
            </a:r>
            <a:r>
              <a:rPr lang="en-GB" dirty="0" err="1"/>
              <a:t>izvirza</a:t>
            </a:r>
            <a:r>
              <a:rPr lang="en-GB" dirty="0"/>
              <a:t> </a:t>
            </a:r>
            <a:r>
              <a:rPr lang="lv-LV" dirty="0"/>
              <a:t>studiju</a:t>
            </a:r>
            <a:r>
              <a:rPr lang="en-GB" dirty="0"/>
              <a:t> procesa </a:t>
            </a:r>
            <a:r>
              <a:rPr lang="en-GB" dirty="0" err="1"/>
              <a:t>centrā</a:t>
            </a:r>
            <a:r>
              <a:rPr lang="en-GB" dirty="0"/>
              <a:t>, mudinot viņus uzdot jautājumus, veikt pētījumus un meklēt risinājumus. </a:t>
            </a:r>
            <a:r>
              <a:rPr lang="lv-LV" dirty="0"/>
              <a:t>IBM</a:t>
            </a:r>
            <a:r>
              <a:rPr lang="en-GB" dirty="0"/>
              <a:t> pamatprincips ir rosināt zinātkāri un iedvesmot padziļināt izpratni par </a:t>
            </a:r>
            <a:r>
              <a:rPr lang="lv-LV" dirty="0"/>
              <a:t>studiju</a:t>
            </a:r>
            <a:r>
              <a:rPr lang="en-GB" dirty="0"/>
              <a:t> </a:t>
            </a:r>
            <a:r>
              <a:rPr lang="lv-LV" dirty="0"/>
              <a:t>kursu</a:t>
            </a:r>
            <a:r>
              <a:rPr lang="en-GB" dirty="0"/>
              <a:t>. </a:t>
            </a:r>
            <a:r>
              <a:rPr lang="lv-LV" dirty="0"/>
              <a:t>IBM</a:t>
            </a:r>
            <a:r>
              <a:rPr lang="en-GB" dirty="0"/>
              <a:t> priekšrocības ir lielāka iesaistīšanās, uzlabotas kritiskās domāšanas un pētniecības prasmes, kā arī spēja praktiski un jēgpilni pielietot zināšanas.</a:t>
            </a:r>
            <a:endParaRPr lang="en-IE" dirty="0"/>
          </a:p>
        </p:txBody>
      </p:sp>
    </p:spTree>
    <p:extLst>
      <p:ext uri="{BB962C8B-B14F-4D97-AF65-F5344CB8AC3E}">
        <p14:creationId xmlns:p14="http://schemas.microsoft.com/office/powerpoint/2010/main" val="193790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8AA0E-9612-7579-27C7-86F14B78000D}"/>
              </a:ext>
            </a:extLst>
          </p:cNvPr>
          <p:cNvSpPr>
            <a:spLocks noGrp="1"/>
          </p:cNvSpPr>
          <p:nvPr>
            <p:ph type="body" sz="quarter" idx="48"/>
          </p:nvPr>
        </p:nvSpPr>
        <p:spPr>
          <a:xfrm>
            <a:off x="4773477" y="401806"/>
            <a:ext cx="7142298" cy="5378450"/>
          </a:xfrm>
        </p:spPr>
        <p:txBody>
          <a:bodyPr/>
          <a:lstStyle/>
          <a:p>
            <a:pPr marL="457200" indent="-457200" algn="just">
              <a:buFont typeface="+mj-lt"/>
              <a:buAutoNum type="arabicPeriod"/>
            </a:pPr>
            <a:r>
              <a:rPr lang="en-GB" sz="2000" b="1" dirty="0"/>
              <a:t>Sāciet ar jautājumu: </a:t>
            </a:r>
            <a:r>
              <a:rPr lang="lv-LV" sz="2000" dirty="0"/>
              <a:t>u</a:t>
            </a:r>
            <a:r>
              <a:rPr lang="en-GB" sz="2000" dirty="0" err="1"/>
              <a:t>zdodiet</a:t>
            </a:r>
            <a:r>
              <a:rPr lang="en-GB" sz="2000" dirty="0"/>
              <a:t> atklātu jautājumu, kas rosina zinātkāri un ir saistīts ar mācību programmu.</a:t>
            </a:r>
          </a:p>
          <a:p>
            <a:pPr marL="457200" indent="-457200" algn="just">
              <a:buFont typeface="+mj-lt"/>
              <a:buAutoNum type="arabicPeriod"/>
            </a:pPr>
            <a:r>
              <a:rPr lang="en-GB" sz="2000" b="1" dirty="0"/>
              <a:t>Pētniecība un izpēte: </a:t>
            </a:r>
            <a:r>
              <a:rPr lang="lv-LV" sz="2000" dirty="0"/>
              <a:t>m</a:t>
            </a:r>
            <a:r>
              <a:rPr lang="en-GB" sz="2000" dirty="0" err="1"/>
              <a:t>udiniet</a:t>
            </a:r>
            <a:r>
              <a:rPr lang="en-GB" sz="2000" dirty="0"/>
              <a:t> </a:t>
            </a:r>
            <a:r>
              <a:rPr lang="lv-LV" sz="2000" dirty="0"/>
              <a:t>studentus</a:t>
            </a:r>
            <a:r>
              <a:rPr lang="en-GB" sz="2000" dirty="0"/>
              <a:t> veikt patstāvīgu vai grupas pētījumu, lai izpētītu jautājumu no dažādiem aspektiem.</a:t>
            </a:r>
          </a:p>
          <a:p>
            <a:pPr marL="457200" indent="-457200" algn="just">
              <a:buFont typeface="+mj-lt"/>
              <a:buAutoNum type="arabicPeriod"/>
            </a:pPr>
            <a:r>
              <a:rPr lang="en-GB" sz="2000" b="1" dirty="0"/>
              <a:t>Kritiskā analīze: </a:t>
            </a:r>
            <a:r>
              <a:rPr lang="lv-LV" sz="2000" dirty="0"/>
              <a:t>veidot</a:t>
            </a:r>
            <a:r>
              <a:rPr lang="en-GB" sz="2000" dirty="0"/>
              <a:t> s</a:t>
            </a:r>
            <a:r>
              <a:rPr lang="lv-LV" sz="2000" dirty="0" err="1"/>
              <a:t>tudentos</a:t>
            </a:r>
            <a:r>
              <a:rPr lang="lv-LV" sz="2000" dirty="0"/>
              <a:t> prasmi</a:t>
            </a:r>
            <a:r>
              <a:rPr lang="en-GB" sz="2000" dirty="0"/>
              <a:t> kritiski analizēt iegūto informāciju, izvērtēt avotus un identificēt neobjektivitāti.</a:t>
            </a:r>
          </a:p>
          <a:p>
            <a:pPr marL="457200" indent="-457200" algn="just">
              <a:buFont typeface="+mj-lt"/>
              <a:buAutoNum type="arabicPeriod"/>
            </a:pPr>
            <a:r>
              <a:rPr lang="en-GB" sz="2000" b="1" dirty="0"/>
              <a:t>Risinājumu/atbilžu izstrāde: </a:t>
            </a:r>
            <a:r>
              <a:rPr lang="lv-LV" sz="2000" dirty="0"/>
              <a:t>a</a:t>
            </a:r>
            <a:r>
              <a:rPr lang="en-GB" sz="2000" dirty="0" err="1"/>
              <a:t>tbalstiet</a:t>
            </a:r>
            <a:r>
              <a:rPr lang="en-GB" sz="2000" dirty="0"/>
              <a:t> s</a:t>
            </a:r>
            <a:r>
              <a:rPr lang="lv-LV" sz="2000" dirty="0" err="1"/>
              <a:t>tudentus</a:t>
            </a:r>
            <a:r>
              <a:rPr lang="en-GB" sz="2000" dirty="0"/>
              <a:t> izstrādāt pamatotas atbildes vai risinājumus sākotnējam jautājumam.</a:t>
            </a:r>
          </a:p>
          <a:p>
            <a:pPr marL="457200" indent="-457200" algn="just">
              <a:buFont typeface="+mj-lt"/>
              <a:buAutoNum type="arabicPeriod"/>
            </a:pPr>
            <a:r>
              <a:rPr lang="en-GB" sz="2000" b="1" dirty="0"/>
              <a:t>Pārdomas un diskusija: </a:t>
            </a:r>
            <a:r>
              <a:rPr lang="lv-LV" sz="2000" dirty="0"/>
              <a:t>n</a:t>
            </a:r>
            <a:r>
              <a:rPr lang="en-GB" sz="2000" dirty="0" err="1"/>
              <a:t>oslēdziet</a:t>
            </a:r>
            <a:r>
              <a:rPr lang="en-GB" sz="2000" dirty="0"/>
              <a:t> </a:t>
            </a:r>
            <a:r>
              <a:rPr lang="en-GB" sz="2000" dirty="0" err="1"/>
              <a:t>ar</a:t>
            </a:r>
            <a:r>
              <a:rPr lang="en-GB" sz="2000" dirty="0"/>
              <a:t> </a:t>
            </a:r>
            <a:r>
              <a:rPr lang="en-GB" sz="2000" dirty="0" err="1"/>
              <a:t>reflek</a:t>
            </a:r>
            <a:r>
              <a:rPr lang="lv-LV" sz="2000" dirty="0" err="1"/>
              <a:t>tējošu</a:t>
            </a:r>
            <a:r>
              <a:rPr lang="en-GB" sz="2000" dirty="0"/>
              <a:t> diskusiju vai prezentāciju, </a:t>
            </a:r>
            <a:r>
              <a:rPr lang="en-GB" sz="2000" dirty="0" err="1"/>
              <a:t>kurā</a:t>
            </a:r>
            <a:r>
              <a:rPr lang="en-GB" sz="2000" dirty="0"/>
              <a:t> s</a:t>
            </a:r>
            <a:r>
              <a:rPr lang="lv-LV" sz="2000" dirty="0" err="1"/>
              <a:t>tudenti</a:t>
            </a:r>
            <a:r>
              <a:rPr lang="en-GB" sz="2000" dirty="0"/>
              <a:t> dalās savos secinājumos, pārdomājot procesu un to, ko viņi ir iemācījušies.</a:t>
            </a:r>
            <a:endParaRPr lang="en-IE" sz="2000" dirty="0"/>
          </a:p>
        </p:txBody>
      </p:sp>
      <p:sp>
        <p:nvSpPr>
          <p:cNvPr id="3" name="Text Placeholder 2">
            <a:extLst>
              <a:ext uri="{FF2B5EF4-FFF2-40B4-BE49-F238E27FC236}">
                <a16:creationId xmlns:a16="http://schemas.microsoft.com/office/drawing/2014/main" id="{159C8266-4D74-34D0-6964-F8F40FEEF580}"/>
              </a:ext>
            </a:extLst>
          </p:cNvPr>
          <p:cNvSpPr>
            <a:spLocks noGrp="1"/>
          </p:cNvSpPr>
          <p:nvPr>
            <p:ph type="body" sz="quarter" idx="30"/>
          </p:nvPr>
        </p:nvSpPr>
        <p:spPr/>
        <p:txBody>
          <a:bodyPr/>
          <a:lstStyle/>
          <a:p>
            <a:r>
              <a:rPr lang="en-GB" dirty="0"/>
              <a:t>Veicināt kritisko domāšanu un problēmu risināšanu, </a:t>
            </a:r>
            <a:r>
              <a:rPr lang="en-GB" dirty="0" err="1"/>
              <a:t>izmantojot</a:t>
            </a:r>
            <a:r>
              <a:rPr lang="en-GB" dirty="0"/>
              <a:t> </a:t>
            </a:r>
            <a:r>
              <a:rPr lang="lv-LV" dirty="0"/>
              <a:t>I</a:t>
            </a:r>
            <a:r>
              <a:rPr lang="en-GB" dirty="0"/>
              <a:t>B</a:t>
            </a:r>
            <a:r>
              <a:rPr lang="lv-LV" dirty="0"/>
              <a:t>M</a:t>
            </a:r>
            <a:r>
              <a:rPr lang="en-GB" dirty="0"/>
              <a:t>:</a:t>
            </a:r>
            <a:endParaRPr lang="en-IE" dirty="0"/>
          </a:p>
        </p:txBody>
      </p:sp>
    </p:spTree>
    <p:extLst>
      <p:ext uri="{BB962C8B-B14F-4D97-AF65-F5344CB8AC3E}">
        <p14:creationId xmlns:p14="http://schemas.microsoft.com/office/powerpoint/2010/main" val="342809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54079" r="18975"/>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15</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3024860" y="1238350"/>
            <a:ext cx="8930919" cy="4821566"/>
          </a:xfrm>
        </p:spPr>
        <p:txBody>
          <a:bodyPr/>
          <a:lstStyle/>
          <a:p>
            <a:pPr algn="just">
              <a:lnSpc>
                <a:spcPts val="2440"/>
              </a:lnSpc>
            </a:pPr>
            <a:r>
              <a:rPr lang="en-GB" sz="2000" dirty="0" err="1"/>
              <a:t>Mūsu</a:t>
            </a:r>
            <a:r>
              <a:rPr lang="en-GB" sz="2000" dirty="0"/>
              <a:t> kā pedagogu uzdevums ir </a:t>
            </a:r>
            <a:r>
              <a:rPr lang="en-GB" sz="2000" dirty="0" err="1"/>
              <a:t>sagatavot</a:t>
            </a:r>
            <a:r>
              <a:rPr lang="en-GB" sz="2000" dirty="0"/>
              <a:t> s</a:t>
            </a:r>
            <a:r>
              <a:rPr lang="lv-LV" sz="2000" dirty="0" err="1"/>
              <a:t>tudentus</a:t>
            </a:r>
            <a:r>
              <a:rPr lang="en-GB" sz="2000" dirty="0"/>
              <a:t> ne </a:t>
            </a:r>
            <a:r>
              <a:rPr lang="en-GB" sz="2000" dirty="0" err="1"/>
              <a:t>tikai</a:t>
            </a:r>
            <a:r>
              <a:rPr lang="en-GB" sz="2000" dirty="0"/>
              <a:t> </a:t>
            </a:r>
            <a:r>
              <a:rPr lang="en-GB" sz="2000" dirty="0" err="1"/>
              <a:t>esoš</a:t>
            </a:r>
            <a:r>
              <a:rPr lang="lv-LV" sz="2000" dirty="0"/>
              <a:t>o</a:t>
            </a:r>
            <a:r>
              <a:rPr lang="en-GB" sz="2000" dirty="0"/>
              <a:t> </a:t>
            </a:r>
            <a:r>
              <a:rPr lang="en-GB" sz="2000" dirty="0" err="1"/>
              <a:t>problēm</a:t>
            </a:r>
            <a:r>
              <a:rPr lang="lv-LV" sz="2000" dirty="0"/>
              <a:t>u risināšanai</a:t>
            </a:r>
            <a:r>
              <a:rPr lang="en-GB" sz="2000" dirty="0"/>
              <a:t>, bet </a:t>
            </a:r>
            <a:r>
              <a:rPr lang="en-GB" sz="2000" dirty="0" err="1"/>
              <a:t>arī</a:t>
            </a:r>
            <a:r>
              <a:rPr lang="en-GB" sz="2000" dirty="0"/>
              <a:t> </a:t>
            </a:r>
            <a:r>
              <a:rPr lang="lv-LV" sz="2000" dirty="0"/>
              <a:t>iedzīvināt</a:t>
            </a:r>
            <a:r>
              <a:rPr lang="en-GB" sz="2000" dirty="0"/>
              <a:t> un radīt to, kas </a:t>
            </a:r>
            <a:r>
              <a:rPr lang="lv-LV" sz="2000" dirty="0"/>
              <a:t>līdz šim</a:t>
            </a:r>
            <a:r>
              <a:rPr lang="en-GB" sz="2000" dirty="0"/>
              <a:t> nav bijis. </a:t>
            </a:r>
          </a:p>
          <a:p>
            <a:pPr algn="just">
              <a:lnSpc>
                <a:spcPts val="2440"/>
              </a:lnSpc>
            </a:pPr>
            <a:endParaRPr lang="en-GB" sz="2000" dirty="0"/>
          </a:p>
          <a:p>
            <a:pPr algn="just">
              <a:lnSpc>
                <a:spcPts val="2440"/>
              </a:lnSpc>
            </a:pPr>
            <a:r>
              <a:rPr lang="en-GB" sz="2000" dirty="0"/>
              <a:t>Tam nepieciešama mācību vide, kas savā būtībā veicina radošumu un inovācijas. </a:t>
            </a:r>
            <a:endParaRPr lang="lv-LV" sz="2000" dirty="0"/>
          </a:p>
          <a:p>
            <a:pPr algn="just">
              <a:lnSpc>
                <a:spcPts val="2440"/>
              </a:lnSpc>
            </a:pPr>
            <a:endParaRPr lang="lv-LV" sz="2000" dirty="0"/>
          </a:p>
          <a:p>
            <a:pPr algn="just">
              <a:lnSpc>
                <a:spcPts val="2440"/>
              </a:lnSpc>
            </a:pPr>
            <a:r>
              <a:rPr lang="en-GB" sz="2000" dirty="0"/>
              <a:t>Divas pārveidojošas pieejas šo prasmju attīstīšanai </a:t>
            </a:r>
            <a:r>
              <a:rPr lang="en-GB" sz="2000" dirty="0" err="1"/>
              <a:t>ir</a:t>
            </a:r>
            <a:r>
              <a:rPr lang="en-GB" sz="2000" dirty="0"/>
              <a:t> </a:t>
            </a:r>
            <a:r>
              <a:rPr lang="en-GB" sz="2000" dirty="0" err="1"/>
              <a:t>šādas</a:t>
            </a:r>
            <a:r>
              <a:rPr lang="lv-LV" sz="2000" dirty="0"/>
              <a:t>:</a:t>
            </a:r>
            <a:r>
              <a:rPr lang="en-GB" sz="2000" dirty="0"/>
              <a:t> </a:t>
            </a:r>
          </a:p>
          <a:p>
            <a:pPr marL="457200" indent="-457200" algn="just">
              <a:lnSpc>
                <a:spcPts val="2440"/>
              </a:lnSpc>
              <a:buAutoNum type="arabicPeriod"/>
            </a:pPr>
            <a:r>
              <a:rPr lang="en-GB" sz="2000" dirty="0"/>
              <a:t>dizaina domāšanas kā pedagoģiskās stratēģijas integrēšana un </a:t>
            </a:r>
          </a:p>
          <a:p>
            <a:pPr marL="457200" indent="-457200" algn="just">
              <a:lnSpc>
                <a:spcPts val="2440"/>
              </a:lnSpc>
              <a:buAutoNum type="arabicPeriod"/>
            </a:pPr>
            <a:r>
              <a:rPr lang="en-GB" sz="2000" dirty="0"/>
              <a:t>radošās telpas un radošuma laboratorijas (piemēram, </a:t>
            </a:r>
            <a:r>
              <a:rPr lang="en-GB" sz="2000" b="1" dirty="0">
                <a:solidFill>
                  <a:srgbClr val="AD4097"/>
                </a:solidFill>
              </a:rPr>
              <a:t>LEGO laboratorija </a:t>
            </a:r>
            <a:r>
              <a:rPr lang="en-GB" sz="2000" dirty="0"/>
              <a:t>Rīgas Tehniskajā universitātē (RTU) ir aizraujoša iniciatīva, kas apvieno radošumu, inovāciju un izglītību. RTU darbojas </a:t>
            </a:r>
            <a:r>
              <a:rPr lang="en-GB" sz="2000" b="1" dirty="0">
                <a:solidFill>
                  <a:srgbClr val="AD4097"/>
                </a:solidFill>
              </a:rPr>
              <a:t>Dizaina fabrika, </a:t>
            </a:r>
            <a:r>
              <a:rPr lang="en-GB" sz="2000" dirty="0"/>
              <a:t>kas ir daļa no Dizaina fabriku globālā tīkla. Tā tika izveidota 2016. gadā un veicina studentu inovatīvu domāšanu, radošumu un uzņēmējdarbības prasmes. Dizaina fabrikas </a:t>
            </a:r>
            <a:r>
              <a:rPr lang="en-GB" sz="2000" b="1" dirty="0"/>
              <a:t>"</a:t>
            </a:r>
            <a:r>
              <a:rPr lang="en-GB" sz="2000" b="1" dirty="0" err="1"/>
              <a:t>theLAB</a:t>
            </a:r>
            <a:r>
              <a:rPr lang="en-GB" sz="2000" b="1" dirty="0"/>
              <a:t>" </a:t>
            </a:r>
            <a:r>
              <a:rPr lang="en-GB" sz="2000" dirty="0"/>
              <a:t>nodrošina atvērta tipa darbnīcu, kurā studenti var eksperimentēt, radīt un sadarboties.  Tā ir telpa, kur idejas atdzīvojas, rosinot iztēli un praktisku izpēti.</a:t>
            </a:r>
            <a:br>
              <a:rPr lang="en-GB" sz="2200" dirty="0"/>
            </a:br>
            <a:br>
              <a:rPr lang="en-GB" sz="2200" dirty="0"/>
            </a:br>
            <a:endParaRPr lang="en-US" sz="2200"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278903" y="111947"/>
            <a:ext cx="7973786" cy="1126403"/>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GB" sz="2800" dirty="0">
                <a:solidFill>
                  <a:schemeClr val="bg1"/>
                </a:solidFill>
              </a:rPr>
              <a:t>Radošuma un inovāciju </a:t>
            </a:r>
            <a:r>
              <a:rPr lang="en-GB" sz="2800" dirty="0" err="1">
                <a:solidFill>
                  <a:schemeClr val="bg1"/>
                </a:solidFill>
              </a:rPr>
              <a:t>veicināšana</a:t>
            </a:r>
            <a:r>
              <a:rPr lang="en-GB" sz="2800" dirty="0">
                <a:solidFill>
                  <a:schemeClr val="bg1"/>
                </a:solidFill>
              </a:rPr>
              <a:t> </a:t>
            </a:r>
            <a:r>
              <a:rPr lang="lv-LV" sz="2800" dirty="0">
                <a:solidFill>
                  <a:schemeClr val="bg1"/>
                </a:solidFill>
              </a:rPr>
              <a:t>auditorijā</a:t>
            </a:r>
            <a:endParaRPr lang="en-GB" sz="2800" dirty="0">
              <a:solidFill>
                <a:schemeClr val="bg1"/>
              </a:solidFill>
            </a:endParaRP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9600" b="1" dirty="0">
                <a:solidFill>
                  <a:schemeClr val="bg1"/>
                </a:solidFill>
              </a:rPr>
              <a:t>03</a:t>
            </a:r>
          </a:p>
        </p:txBody>
      </p:sp>
    </p:spTree>
    <p:extLst>
      <p:ext uri="{BB962C8B-B14F-4D97-AF65-F5344CB8AC3E}">
        <p14:creationId xmlns:p14="http://schemas.microsoft.com/office/powerpoint/2010/main" val="274117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0BD34E-FBBF-69EE-F4C7-527CE131B902}"/>
              </a:ext>
            </a:extLst>
          </p:cNvPr>
          <p:cNvSpPr>
            <a:spLocks noGrp="1"/>
          </p:cNvSpPr>
          <p:nvPr>
            <p:ph type="body" sz="quarter" idx="48"/>
          </p:nvPr>
        </p:nvSpPr>
        <p:spPr>
          <a:xfrm>
            <a:off x="593270" y="699781"/>
            <a:ext cx="6856565" cy="5294619"/>
          </a:xfrm>
        </p:spPr>
        <p:txBody>
          <a:bodyPr/>
          <a:lstStyle/>
          <a:p>
            <a:pPr marL="0" lvl="1" algn="just"/>
            <a:r>
              <a:rPr lang="en-GB" sz="2200" b="1" i="0" dirty="0" err="1">
                <a:solidFill>
                  <a:srgbClr val="AD4097"/>
                </a:solidFill>
                <a:effectLst/>
                <a:latin typeface="Calibri" panose="020F0502020204030204" pitchFamily="34" charset="0"/>
                <a:ea typeface="Calibri" panose="020F0502020204030204" pitchFamily="34" charset="0"/>
              </a:rPr>
              <a:t>UniLab </a:t>
            </a:r>
            <a:r>
              <a:rPr lang="en-GB" sz="2200" dirty="0">
                <a:solidFill>
                  <a:srgbClr val="111111"/>
                </a:solidFill>
                <a:latin typeface="Calibri" panose="020F0502020204030204" pitchFamily="34" charset="0"/>
                <a:ea typeface="Calibri" panose="020F0502020204030204" pitchFamily="34" charset="0"/>
              </a:rPr>
              <a:t>ir </a:t>
            </a:r>
            <a:r>
              <a:rPr lang="en-GB" sz="2200" b="0" i="0" dirty="0">
                <a:solidFill>
                  <a:srgbClr val="111111"/>
                </a:solidFill>
                <a:effectLst/>
                <a:latin typeface="Calibri" panose="020F0502020204030204" pitchFamily="34" charset="0"/>
                <a:ea typeface="Calibri" panose="020F0502020204030204" pitchFamily="34" charset="0"/>
              </a:rPr>
              <a:t>daļa no RTU Zinātnes un inovāciju centra, </a:t>
            </a:r>
            <a:r>
              <a:rPr lang="en-IE" sz="2200" dirty="0">
                <a:latin typeface="Calibri" panose="020F0502020204030204" pitchFamily="34" charset="0"/>
                <a:ea typeface="Calibri" panose="020F0502020204030204" pitchFamily="34" charset="0"/>
                <a:hlinkClick r:id="rId2"/>
              </a:rPr>
              <a:t>Zinātnes un inovāciju centra | Rīgas Tehniskās universitātes (rtu.lv) </a:t>
            </a:r>
            <a:r>
              <a:rPr lang="en-GB" sz="2200" b="0" i="0" dirty="0">
                <a:solidFill>
                  <a:srgbClr val="111111"/>
                </a:solidFill>
                <a:effectLst/>
                <a:latin typeface="Calibri" panose="020F0502020204030204" pitchFamily="34" charset="0"/>
                <a:ea typeface="Calibri" panose="020F0502020204030204" pitchFamily="34" charset="0"/>
              </a:rPr>
              <a:t>mērķis ir veicināt zinātņietilpīgas biznesa idejas.</a:t>
            </a:r>
          </a:p>
          <a:p>
            <a:pPr marL="742950" lvl="1" indent="-285750" algn="just">
              <a:buFont typeface="+mj-lt"/>
              <a:buAutoNum type="arabicPeriod"/>
            </a:pPr>
            <a:r>
              <a:rPr lang="en-GB" sz="2200" b="0" i="0" dirty="0">
                <a:solidFill>
                  <a:srgbClr val="111111"/>
                </a:solidFill>
                <a:effectLst/>
                <a:latin typeface="Calibri" panose="020F0502020204030204" pitchFamily="34" charset="0"/>
                <a:ea typeface="Calibri" panose="020F0502020204030204" pitchFamily="34" charset="0"/>
              </a:rPr>
              <a:t>Tā atbalsta augstas pievienotās vērtības produktu izstrādi, apvienojot intelektuālos un tehniskos resursus.</a:t>
            </a:r>
          </a:p>
          <a:p>
            <a:pPr marL="742950" lvl="1" indent="-285750" algn="just">
              <a:buFont typeface="+mj-lt"/>
              <a:buAutoNum type="arabicPeriod"/>
            </a:pPr>
            <a:r>
              <a:rPr lang="en-GB" sz="2200" b="0" i="0" dirty="0" err="1">
                <a:solidFill>
                  <a:srgbClr val="111111"/>
                </a:solidFill>
                <a:effectLst/>
                <a:latin typeface="Calibri" panose="020F0502020204030204" pitchFamily="34" charset="0"/>
                <a:ea typeface="Calibri" panose="020F0502020204030204" pitchFamily="34" charset="0"/>
                <a:hlinkClick r:id="rId3"/>
              </a:rPr>
              <a:t>UniLab </a:t>
            </a:r>
            <a:r>
              <a:rPr lang="en-GB" sz="2200" b="0" i="0" dirty="0">
                <a:solidFill>
                  <a:srgbClr val="111111"/>
                </a:solidFill>
                <a:effectLst/>
                <a:latin typeface="Calibri" panose="020F0502020204030204" pitchFamily="34" charset="0"/>
                <a:ea typeface="Calibri" panose="020F0502020204030204" pitchFamily="34" charset="0"/>
                <a:hlinkClick r:id="rId3"/>
              </a:rPr>
              <a:t>mudina studentus izpētīt savu uzņēmējdarbības potenciālu un pārvērst inovatīvus konceptus realitātē</a:t>
            </a:r>
            <a:r>
              <a:rPr lang="en-GB" sz="2200" b="0" i="0" baseline="30000" dirty="0">
                <a:solidFill>
                  <a:srgbClr val="111111"/>
                </a:solidFill>
                <a:effectLst/>
                <a:latin typeface="Calibri" panose="020F0502020204030204" pitchFamily="34" charset="0"/>
                <a:ea typeface="Calibri" panose="020F0502020204030204" pitchFamily="34" charset="0"/>
                <a:hlinkClick r:id="rId3"/>
              </a:rPr>
              <a:t>2</a:t>
            </a:r>
            <a:r>
              <a:rPr lang="en-GB" sz="2200" b="0" i="0" dirty="0">
                <a:solidFill>
                  <a:srgbClr val="111111"/>
                </a:solidFill>
                <a:effectLst/>
                <a:latin typeface="Calibri" panose="020F0502020204030204" pitchFamily="34" charset="0"/>
                <a:ea typeface="Calibri" panose="020F0502020204030204" pitchFamily="34" charset="0"/>
              </a:rPr>
              <a:t> .</a:t>
            </a:r>
          </a:p>
          <a:p>
            <a:pPr algn="l"/>
            <a:endParaRPr lang="en-GB" sz="2200" b="0" i="0" dirty="0">
              <a:solidFill>
                <a:srgbClr val="111111"/>
              </a:solidFill>
              <a:effectLst/>
              <a:ea typeface="Calibri" panose="020F0502020204030204" pitchFamily="34" charset="0"/>
            </a:endParaRPr>
          </a:p>
          <a:p>
            <a:pPr algn="just"/>
            <a:r>
              <a:rPr lang="en-GB" sz="2200" b="0" i="0" dirty="0">
                <a:solidFill>
                  <a:srgbClr val="111111"/>
                </a:solidFill>
                <a:effectLst/>
                <a:ea typeface="Calibri" panose="020F0502020204030204" pitchFamily="34" charset="0"/>
              </a:rPr>
              <a:t>Šīs RTU iniciatīvas apliecina apņemšanos veicināt radošumu, sekmēt sadarbību un radīt reālu ietekmi. RTU cenšas iedvesmot nākamo inovatoru paaudzi, izmantojot LEGO klucīšus vai modernākās tehnoloģijas.</a:t>
            </a:r>
          </a:p>
          <a:p>
            <a:endParaRPr lang="en-IE" dirty="0"/>
          </a:p>
        </p:txBody>
      </p:sp>
      <p:pic>
        <p:nvPicPr>
          <p:cNvPr id="5" name="Picture 4" descr="A silver robot on a yellow background">
            <a:extLst>
              <a:ext uri="{FF2B5EF4-FFF2-40B4-BE49-F238E27FC236}">
                <a16:creationId xmlns:a16="http://schemas.microsoft.com/office/drawing/2014/main" id="{C576DBF9-E544-E5D9-F129-AE1050C8F1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1113" y="1716603"/>
            <a:ext cx="4073886" cy="3149912"/>
          </a:xfrm>
          <a:prstGeom prst="rect">
            <a:avLst/>
          </a:prstGeom>
        </p:spPr>
      </p:pic>
    </p:spTree>
    <p:extLst>
      <p:ext uri="{BB962C8B-B14F-4D97-AF65-F5344CB8AC3E}">
        <p14:creationId xmlns:p14="http://schemas.microsoft.com/office/powerpoint/2010/main" val="166694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0CB982-441A-3342-4769-B10D64F52374}"/>
              </a:ext>
            </a:extLst>
          </p:cNvPr>
          <p:cNvSpPr>
            <a:spLocks noGrp="1"/>
          </p:cNvSpPr>
          <p:nvPr>
            <p:ph type="body" sz="quarter" idx="30"/>
          </p:nvPr>
        </p:nvSpPr>
        <p:spPr>
          <a:xfrm>
            <a:off x="854282" y="523547"/>
            <a:ext cx="10483431" cy="804265"/>
          </a:xfrm>
        </p:spPr>
        <p:txBody>
          <a:bodyPr/>
          <a:lstStyle/>
          <a:p>
            <a:r>
              <a:rPr lang="en-GB" dirty="0"/>
              <a:t>Dizaina domāšana kā pedagoģiskā stratēģija</a:t>
            </a:r>
            <a:endParaRPr lang="en-IE" dirty="0"/>
          </a:p>
        </p:txBody>
      </p:sp>
      <p:sp>
        <p:nvSpPr>
          <p:cNvPr id="3" name="Text Placeholder 2">
            <a:extLst>
              <a:ext uri="{FF2B5EF4-FFF2-40B4-BE49-F238E27FC236}">
                <a16:creationId xmlns:a16="http://schemas.microsoft.com/office/drawing/2014/main" id="{60AFDCBB-61F6-B119-5807-720903308A36}"/>
              </a:ext>
            </a:extLst>
          </p:cNvPr>
          <p:cNvSpPr>
            <a:spLocks noGrp="1"/>
          </p:cNvSpPr>
          <p:nvPr>
            <p:ph type="body" sz="quarter" idx="48"/>
          </p:nvPr>
        </p:nvSpPr>
        <p:spPr>
          <a:xfrm>
            <a:off x="854284" y="1464503"/>
            <a:ext cx="10483429" cy="4439577"/>
          </a:xfrm>
        </p:spPr>
        <p:txBody>
          <a:bodyPr/>
          <a:lstStyle/>
          <a:p>
            <a:pPr algn="just"/>
            <a:r>
              <a:rPr lang="en-GB" sz="2000" dirty="0"/>
              <a:t>Dizaina domāšana ir uz risinājumu orientēta, uz </a:t>
            </a:r>
            <a:r>
              <a:rPr lang="en-GB" sz="2000" dirty="0" err="1"/>
              <a:t>lietotāju</a:t>
            </a:r>
            <a:r>
              <a:rPr lang="en-GB" sz="2000" dirty="0"/>
              <a:t> vērsta pieeja problēmu risināšanai, kas mudina studentus dziļi domāt par to cilvēku vajadzībām, kuriem viņi izstrādā dizainu, no jauna definēt problēmas, mēģinot noteikt alternatīvas stratēģijas un risinājumus, kas var nebūt uzreiz redzami ar mūsu sākotnējo izpratnes līmeni. </a:t>
            </a:r>
          </a:p>
          <a:p>
            <a:pPr algn="just"/>
            <a:endParaRPr lang="en-GB" sz="2000" dirty="0"/>
          </a:p>
          <a:p>
            <a:pPr algn="just"/>
            <a:r>
              <a:rPr lang="en-GB" sz="2000" dirty="0"/>
              <a:t>Dizaina domāšana kā pedagoģiskā stratēģija ietver piecus posmus:</a:t>
            </a:r>
          </a:p>
          <a:p>
            <a:pPr algn="just"/>
            <a:endParaRPr lang="en-GB" sz="2000" dirty="0"/>
          </a:p>
          <a:p>
            <a:pPr marL="457200" indent="-457200" algn="just">
              <a:buFont typeface="+mj-lt"/>
              <a:buAutoNum type="arabicPeriod"/>
            </a:pPr>
            <a:r>
              <a:rPr lang="en-GB" sz="2000" b="1" dirty="0" err="1">
                <a:solidFill>
                  <a:srgbClr val="AD4097"/>
                </a:solidFill>
              </a:rPr>
              <a:t>Emocionāli</a:t>
            </a:r>
            <a:r>
              <a:rPr lang="en-GB" sz="2000" b="1" dirty="0">
                <a:solidFill>
                  <a:srgbClr val="AD4097"/>
                </a:solidFill>
              </a:rPr>
              <a:t> </a:t>
            </a:r>
            <a:r>
              <a:rPr lang="en-GB" sz="2000" b="1" dirty="0" err="1">
                <a:solidFill>
                  <a:srgbClr val="AD4097"/>
                </a:solidFill>
              </a:rPr>
              <a:t>iej</a:t>
            </a:r>
            <a:r>
              <a:rPr lang="lv-LV" sz="2000" b="1" dirty="0" err="1">
                <a:solidFill>
                  <a:srgbClr val="AD4097"/>
                </a:solidFill>
              </a:rPr>
              <a:t>ustie</a:t>
            </a:r>
            <a:r>
              <a:rPr lang="en-GB" sz="2000" b="1" dirty="0">
                <a:solidFill>
                  <a:srgbClr val="AD4097"/>
                </a:solidFill>
              </a:rPr>
              <a:t>s</a:t>
            </a:r>
            <a:r>
              <a:rPr lang="en-GB" sz="2000" dirty="0">
                <a:solidFill>
                  <a:srgbClr val="AD4097"/>
                </a:solidFill>
              </a:rPr>
              <a:t>: </a:t>
            </a:r>
            <a:r>
              <a:rPr lang="lv-LV" sz="2000" dirty="0">
                <a:solidFill>
                  <a:schemeClr val="bg2">
                    <a:lumMod val="10000"/>
                  </a:schemeClr>
                </a:solidFill>
              </a:rPr>
              <a:t>i</a:t>
            </a:r>
            <a:r>
              <a:rPr lang="en-GB" sz="2000" dirty="0" err="1"/>
              <a:t>zprast</a:t>
            </a:r>
            <a:r>
              <a:rPr lang="en-GB" sz="2000" dirty="0"/>
              <a:t> lietotāju vai saņēmēju vajadzības.</a:t>
            </a:r>
          </a:p>
          <a:p>
            <a:pPr marL="457200" indent="-457200" algn="just">
              <a:buFont typeface="+mj-lt"/>
              <a:buAutoNum type="arabicPeriod"/>
            </a:pPr>
            <a:r>
              <a:rPr lang="en-GB" sz="2000" b="1" dirty="0">
                <a:solidFill>
                  <a:srgbClr val="60A9DD"/>
                </a:solidFill>
              </a:rPr>
              <a:t>Definēt: </a:t>
            </a:r>
            <a:r>
              <a:rPr lang="lv-LV" sz="2000" dirty="0">
                <a:solidFill>
                  <a:schemeClr val="bg2">
                    <a:lumMod val="10000"/>
                  </a:schemeClr>
                </a:solidFill>
              </a:rPr>
              <a:t>s</a:t>
            </a:r>
            <a:r>
              <a:rPr lang="en-GB" sz="2000" dirty="0" err="1"/>
              <a:t>kaidri</a:t>
            </a:r>
            <a:r>
              <a:rPr lang="en-GB" sz="2000" dirty="0"/>
              <a:t> formulējiet risināmo problēmu.</a:t>
            </a:r>
          </a:p>
          <a:p>
            <a:pPr marL="457200" indent="-457200" algn="just">
              <a:buFont typeface="+mj-lt"/>
              <a:buAutoNum type="arabicPeriod"/>
            </a:pPr>
            <a:r>
              <a:rPr lang="en-GB" sz="2000" b="1" dirty="0">
                <a:solidFill>
                  <a:srgbClr val="186BA8"/>
                </a:solidFill>
              </a:rPr>
              <a:t>I</a:t>
            </a:r>
            <a:r>
              <a:rPr lang="lv-LV" sz="2000" b="1" dirty="0" err="1">
                <a:solidFill>
                  <a:srgbClr val="186BA8"/>
                </a:solidFill>
              </a:rPr>
              <a:t>ztēloties</a:t>
            </a:r>
            <a:r>
              <a:rPr lang="en-GB" sz="2000" b="1" dirty="0">
                <a:solidFill>
                  <a:srgbClr val="186BA8"/>
                </a:solidFill>
              </a:rPr>
              <a:t>: </a:t>
            </a:r>
            <a:r>
              <a:rPr lang="lv-LV" sz="2000" dirty="0">
                <a:solidFill>
                  <a:schemeClr val="bg2">
                    <a:lumMod val="10000"/>
                  </a:schemeClr>
                </a:solidFill>
              </a:rPr>
              <a:t>iedomājieties</a:t>
            </a:r>
            <a:r>
              <a:rPr lang="en-GB" sz="2000" dirty="0"/>
              <a:t> un meklējiet dažādus radošus risinājumus.</a:t>
            </a:r>
          </a:p>
          <a:p>
            <a:pPr marL="457200" indent="-457200" algn="just">
              <a:buFont typeface="+mj-lt"/>
              <a:buAutoNum type="arabicPeriod"/>
            </a:pPr>
            <a:r>
              <a:rPr lang="en-GB" sz="2000" b="1" dirty="0">
                <a:solidFill>
                  <a:srgbClr val="AD4097"/>
                </a:solidFill>
              </a:rPr>
              <a:t>Prototips: </a:t>
            </a:r>
            <a:r>
              <a:rPr lang="lv-LV" sz="2000" dirty="0">
                <a:solidFill>
                  <a:schemeClr val="bg2">
                    <a:lumMod val="10000"/>
                  </a:schemeClr>
                </a:solidFill>
              </a:rPr>
              <a:t>i</a:t>
            </a:r>
            <a:r>
              <a:rPr lang="en-GB" sz="2000" dirty="0" err="1"/>
              <a:t>zveidojiet</a:t>
            </a:r>
            <a:r>
              <a:rPr lang="en-GB" sz="2000" dirty="0"/>
              <a:t> vienas vai vairāku savu ideju atveidojumu, ko parādīt citiem.</a:t>
            </a:r>
          </a:p>
          <a:p>
            <a:pPr marL="457200" indent="-457200" algn="just">
              <a:buFont typeface="+mj-lt"/>
              <a:buAutoNum type="arabicPeriod"/>
            </a:pPr>
            <a:r>
              <a:rPr lang="en-GB" sz="2000" b="1" dirty="0">
                <a:solidFill>
                  <a:srgbClr val="186BA8"/>
                </a:solidFill>
              </a:rPr>
              <a:t>Tests: </a:t>
            </a:r>
            <a:r>
              <a:rPr lang="lv-LV" sz="2000" dirty="0">
                <a:solidFill>
                  <a:schemeClr val="bg2">
                    <a:lumMod val="10000"/>
                  </a:schemeClr>
                </a:solidFill>
              </a:rPr>
              <a:t>a</a:t>
            </a:r>
            <a:r>
              <a:rPr lang="en-GB" sz="2000" dirty="0" err="1"/>
              <a:t>tgriezieties</a:t>
            </a:r>
            <a:r>
              <a:rPr lang="en-GB" sz="2000" dirty="0"/>
              <a:t> pie sākotnējās lietotāju grupas un pārbaudiet savas idejas, lai saņemtu atgriezenisko saiti.</a:t>
            </a:r>
            <a:endParaRPr lang="en-IE" sz="2000" dirty="0"/>
          </a:p>
        </p:txBody>
      </p:sp>
    </p:spTree>
    <p:extLst>
      <p:ext uri="{BB962C8B-B14F-4D97-AF65-F5344CB8AC3E}">
        <p14:creationId xmlns:p14="http://schemas.microsoft.com/office/powerpoint/2010/main" val="209688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35ED24-0D9B-7FB8-22DF-018892FE896F}"/>
              </a:ext>
            </a:extLst>
          </p:cNvPr>
          <p:cNvSpPr>
            <a:spLocks noGrp="1"/>
          </p:cNvSpPr>
          <p:nvPr>
            <p:ph type="body" sz="quarter" idx="30"/>
          </p:nvPr>
        </p:nvSpPr>
        <p:spPr/>
        <p:txBody>
          <a:bodyPr/>
          <a:lstStyle/>
          <a:p>
            <a:r>
              <a:rPr lang="en-GB" dirty="0"/>
              <a:t>Dizaina domāšanas ieviešana izglītībā</a:t>
            </a:r>
            <a:endParaRPr lang="en-IE" dirty="0"/>
          </a:p>
        </p:txBody>
      </p:sp>
      <p:sp>
        <p:nvSpPr>
          <p:cNvPr id="3" name="Text Placeholder 2">
            <a:extLst>
              <a:ext uri="{FF2B5EF4-FFF2-40B4-BE49-F238E27FC236}">
                <a16:creationId xmlns:a16="http://schemas.microsoft.com/office/drawing/2014/main" id="{D0804368-EA62-2629-43D4-D72CD5C36876}"/>
              </a:ext>
            </a:extLst>
          </p:cNvPr>
          <p:cNvSpPr>
            <a:spLocks noGrp="1"/>
          </p:cNvSpPr>
          <p:nvPr>
            <p:ph type="body" sz="quarter" idx="48"/>
          </p:nvPr>
        </p:nvSpPr>
        <p:spPr/>
        <p:txBody>
          <a:bodyPr/>
          <a:lstStyle/>
          <a:p>
            <a:r>
              <a:rPr lang="en-GB" dirty="0">
                <a:solidFill>
                  <a:srgbClr val="0D0D0D"/>
                </a:solidFill>
                <a:highlight>
                  <a:srgbClr val="FFFFFF"/>
                </a:highlight>
                <a:ea typeface="Calibri" panose="020F0502020204030204" pitchFamily="34" charset="0"/>
              </a:rPr>
              <a:t>Ir trīs galvenie elementi, kas </a:t>
            </a:r>
            <a:r>
              <a:rPr lang="en-GB" b="0" i="0" dirty="0">
                <a:solidFill>
                  <a:srgbClr val="0D0D0D"/>
                </a:solidFill>
                <a:effectLst/>
                <a:highlight>
                  <a:srgbClr val="FFFFFF"/>
                </a:highlight>
                <a:ea typeface="Calibri" panose="020F0502020204030204" pitchFamily="34" charset="0"/>
              </a:rPr>
              <a:t>saistīti ar dizaina domāšanas ieviešanu </a:t>
            </a:r>
            <a:r>
              <a:rPr lang="en-GB" dirty="0" err="1">
                <a:solidFill>
                  <a:srgbClr val="0D0D0D"/>
                </a:solidFill>
                <a:highlight>
                  <a:srgbClr val="FFFFFF"/>
                </a:highlight>
                <a:ea typeface="Calibri" panose="020F0502020204030204" pitchFamily="34" charset="0"/>
              </a:rPr>
              <a:t>augstskolas</a:t>
            </a:r>
            <a:r>
              <a:rPr lang="en-GB" dirty="0">
                <a:solidFill>
                  <a:srgbClr val="0D0D0D"/>
                </a:solidFill>
                <a:highlight>
                  <a:srgbClr val="FFFFFF"/>
                </a:highlight>
                <a:ea typeface="Calibri" panose="020F0502020204030204" pitchFamily="34" charset="0"/>
              </a:rPr>
              <a:t> </a:t>
            </a:r>
            <a:r>
              <a:rPr lang="lv-LV" dirty="0">
                <a:solidFill>
                  <a:srgbClr val="0D0D0D"/>
                </a:solidFill>
                <a:highlight>
                  <a:srgbClr val="FFFFFF"/>
                </a:highlight>
                <a:ea typeface="Calibri" panose="020F0502020204030204" pitchFamily="34" charset="0"/>
              </a:rPr>
              <a:t>nodarbībās</a:t>
            </a:r>
            <a:r>
              <a:rPr lang="en-GB" b="0" i="0" dirty="0">
                <a:solidFill>
                  <a:srgbClr val="0D0D0D"/>
                </a:solidFill>
                <a:effectLst/>
                <a:highlight>
                  <a:srgbClr val="FFFFFF"/>
                </a:highlight>
                <a:ea typeface="Calibri" panose="020F0502020204030204" pitchFamily="34" charset="0"/>
              </a:rPr>
              <a:t>:</a:t>
            </a:r>
            <a:endParaRPr lang="en-IE" dirty="0">
              <a:ea typeface="Calibri" panose="020F0502020204030204" pitchFamily="34" charset="0"/>
            </a:endParaRPr>
          </a:p>
        </p:txBody>
      </p:sp>
      <p:sp>
        <p:nvSpPr>
          <p:cNvPr id="5" name="Oval 4">
            <a:extLst>
              <a:ext uri="{FF2B5EF4-FFF2-40B4-BE49-F238E27FC236}">
                <a16:creationId xmlns:a16="http://schemas.microsoft.com/office/drawing/2014/main" id="{D0619E37-9EED-D4DF-C29F-2456F9F1DDD2}"/>
              </a:ext>
            </a:extLst>
          </p:cNvPr>
          <p:cNvSpPr/>
          <p:nvPr/>
        </p:nvSpPr>
        <p:spPr>
          <a:xfrm>
            <a:off x="854282" y="2895600"/>
            <a:ext cx="3371850" cy="3408530"/>
          </a:xfrm>
          <a:prstGeom prst="ellipse">
            <a:avLst/>
          </a:prstGeom>
          <a:solidFill>
            <a:srgbClr val="AD4097"/>
          </a:solidFill>
          <a:ln>
            <a:solidFill>
              <a:srgbClr val="AD40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ea typeface="Calibri" panose="020F0502020204030204" pitchFamily="34" charset="0"/>
                <a:cs typeface="Calibri" panose="020F0502020204030204" pitchFamily="34" charset="0"/>
              </a:rPr>
              <a:t>Sadarbības vides </a:t>
            </a:r>
            <a:r>
              <a:rPr lang="en-GB" sz="2000" b="1" dirty="0" err="1">
                <a:latin typeface="Calibri" panose="020F0502020204030204" pitchFamily="34" charset="0"/>
                <a:ea typeface="Calibri" panose="020F0502020204030204" pitchFamily="34" charset="0"/>
                <a:cs typeface="Calibri" panose="020F0502020204030204" pitchFamily="34" charset="0"/>
              </a:rPr>
              <a:t>veicināšana</a:t>
            </a:r>
            <a:r>
              <a:rPr lang="en-GB" sz="2000" b="1" dirty="0">
                <a:latin typeface="Calibri" panose="020F0502020204030204" pitchFamily="34" charset="0"/>
                <a:ea typeface="Calibri" panose="020F0502020204030204" pitchFamily="34" charset="0"/>
                <a:cs typeface="Calibri" panose="020F0502020204030204" pitchFamily="34" charset="0"/>
              </a:rPr>
              <a:t> </a:t>
            </a:r>
            <a:endParaRPr lang="lv-LV" sz="2000" b="1" dirty="0">
              <a:latin typeface="Calibri" panose="020F0502020204030204" pitchFamily="34" charset="0"/>
              <a:ea typeface="Calibri" panose="020F0502020204030204" pitchFamily="34" charset="0"/>
              <a:cs typeface="Calibri" panose="020F0502020204030204" pitchFamily="34" charset="0"/>
            </a:endParaRPr>
          </a:p>
          <a:p>
            <a:pPr algn="ctr"/>
            <a:r>
              <a:rPr lang="en-GB" sz="2000" dirty="0" err="1">
                <a:latin typeface="Calibri" panose="020F0502020204030204" pitchFamily="34" charset="0"/>
                <a:ea typeface="Calibri" panose="020F0502020204030204" pitchFamily="34" charset="0"/>
                <a:cs typeface="Calibri" panose="020F0502020204030204" pitchFamily="34" charset="0"/>
              </a:rPr>
              <a:t>Veicināt</a:t>
            </a:r>
            <a:r>
              <a:rPr lang="en-GB" sz="2000" dirty="0">
                <a:latin typeface="Calibri" panose="020F0502020204030204" pitchFamily="34" charset="0"/>
                <a:ea typeface="Calibri" panose="020F0502020204030204" pitchFamily="34" charset="0"/>
                <a:cs typeface="Calibri" panose="020F0502020204030204" pitchFamily="34" charset="0"/>
              </a:rPr>
              <a:t> komandas darbu un dalīšanos ar dažādām idejām un perspektīvām.</a:t>
            </a:r>
            <a:endParaRPr lang="en-IE"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55260B53-88A3-D6E4-18E2-3F43BD6121FF}"/>
              </a:ext>
            </a:extLst>
          </p:cNvPr>
          <p:cNvSpPr/>
          <p:nvPr/>
        </p:nvSpPr>
        <p:spPr>
          <a:xfrm>
            <a:off x="4594020" y="2886075"/>
            <a:ext cx="3371850" cy="3408530"/>
          </a:xfrm>
          <a:prstGeom prst="ellipse">
            <a:avLst/>
          </a:prstGeom>
          <a:solidFill>
            <a:srgbClr val="60A9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ea typeface="Calibri" panose="020F0502020204030204" pitchFamily="34" charset="0"/>
                <a:cs typeface="Calibri" panose="020F0502020204030204" pitchFamily="34" charset="0"/>
              </a:rPr>
              <a:t>Iteratīvās mācīšanās veicināšana</a:t>
            </a:r>
          </a:p>
          <a:p>
            <a:pPr algn="ctr"/>
            <a:r>
              <a:rPr lang="en-GB" sz="2000" dirty="0" err="1">
                <a:latin typeface="Calibri" panose="020F0502020204030204" pitchFamily="34" charset="0"/>
                <a:ea typeface="Calibri" panose="020F0502020204030204" pitchFamily="34" charset="0"/>
                <a:cs typeface="Calibri" panose="020F0502020204030204" pitchFamily="34" charset="0"/>
              </a:rPr>
              <a:t>Mācīt</a:t>
            </a:r>
            <a:r>
              <a:rPr lang="en-GB" sz="2000" dirty="0">
                <a:latin typeface="Calibri" panose="020F0502020204030204" pitchFamily="34" charset="0"/>
                <a:ea typeface="Calibri" panose="020F0502020204030204" pitchFamily="34" charset="0"/>
                <a:cs typeface="Calibri" panose="020F0502020204030204" pitchFamily="34" charset="0"/>
              </a:rPr>
              <a:t> </a:t>
            </a:r>
            <a:r>
              <a:rPr lang="lv-LV" sz="2000" dirty="0">
                <a:latin typeface="Calibri" panose="020F0502020204030204" pitchFamily="34" charset="0"/>
                <a:ea typeface="Calibri" panose="020F0502020204030204" pitchFamily="34" charset="0"/>
                <a:cs typeface="Calibri" panose="020F0502020204030204" pitchFamily="34" charset="0"/>
              </a:rPr>
              <a:t>studentiem</a:t>
            </a:r>
            <a:r>
              <a:rPr lang="en-GB" sz="2000" dirty="0">
                <a:latin typeface="Calibri" panose="020F0502020204030204" pitchFamily="34" charset="0"/>
                <a:ea typeface="Calibri" panose="020F0502020204030204" pitchFamily="34" charset="0"/>
                <a:cs typeface="Calibri" panose="020F0502020204030204" pitchFamily="34" charset="0"/>
              </a:rPr>
              <a:t>, ka </a:t>
            </a:r>
            <a:r>
              <a:rPr lang="en-GB" sz="2000" dirty="0" err="1">
                <a:latin typeface="Calibri" panose="020F0502020204030204" pitchFamily="34" charset="0"/>
                <a:ea typeface="Calibri" panose="020F0502020204030204" pitchFamily="34" charset="0"/>
                <a:cs typeface="Calibri" panose="020F0502020204030204" pitchFamily="34" charset="0"/>
              </a:rPr>
              <a:t>neveiksmes</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ir</a:t>
            </a:r>
            <a:r>
              <a:rPr lang="lv-LV" sz="2000" dirty="0">
                <a:latin typeface="Calibri" panose="020F0502020204030204" pitchFamily="34" charset="0"/>
                <a:ea typeface="Calibri" panose="020F0502020204030204" pitchFamily="34" charset="0"/>
                <a:cs typeface="Calibri" panose="020F0502020204030204" pitchFamily="34" charset="0"/>
              </a:rPr>
              <a:t> daļa no</a:t>
            </a:r>
            <a:r>
              <a:rPr lang="en-GB" sz="2000" dirty="0">
                <a:latin typeface="Calibri" panose="020F0502020204030204" pitchFamily="34" charset="0"/>
                <a:ea typeface="Calibri" panose="020F0502020204030204" pitchFamily="34" charset="0"/>
                <a:cs typeface="Calibri" panose="020F0502020204030204" pitchFamily="34" charset="0"/>
              </a:rPr>
              <a:t> </a:t>
            </a:r>
            <a:r>
              <a:rPr lang="lv-LV" sz="2000" dirty="0">
                <a:latin typeface="Calibri" panose="020F0502020204030204" pitchFamily="34" charset="0"/>
                <a:ea typeface="Calibri" panose="020F0502020204030204" pitchFamily="34" charset="0"/>
                <a:cs typeface="Calibri" panose="020F0502020204030204" pitchFamily="34" charset="0"/>
              </a:rPr>
              <a:t>mācību</a:t>
            </a:r>
            <a:r>
              <a:rPr lang="en-GB" sz="2000" dirty="0">
                <a:latin typeface="Calibri" panose="020F0502020204030204" pitchFamily="34" charset="0"/>
                <a:ea typeface="Calibri" panose="020F0502020204030204" pitchFamily="34" charset="0"/>
                <a:cs typeface="Calibri" panose="020F0502020204030204" pitchFamily="34" charset="0"/>
              </a:rPr>
              <a:t> </a:t>
            </a:r>
            <a:r>
              <a:rPr lang="en-GB" sz="2000" dirty="0" err="1">
                <a:latin typeface="Calibri" panose="020F0502020204030204" pitchFamily="34" charset="0"/>
                <a:ea typeface="Calibri" panose="020F0502020204030204" pitchFamily="34" charset="0"/>
                <a:cs typeface="Calibri" panose="020F0502020204030204" pitchFamily="34" charset="0"/>
              </a:rPr>
              <a:t>procesa</a:t>
            </a:r>
            <a:r>
              <a:rPr lang="en-GB" sz="2000" dirty="0">
                <a:latin typeface="Calibri" panose="020F0502020204030204" pitchFamily="34" charset="0"/>
                <a:ea typeface="Calibri" panose="020F0502020204030204" pitchFamily="34" charset="0"/>
                <a:cs typeface="Calibri" panose="020F0502020204030204" pitchFamily="34" charset="0"/>
              </a:rPr>
              <a:t> un ka risinājumus var </a:t>
            </a:r>
            <a:r>
              <a:rPr lang="en-GB" sz="2000" dirty="0" err="1">
                <a:latin typeface="Calibri" panose="020F0502020204030204" pitchFamily="34" charset="0"/>
                <a:ea typeface="Calibri" panose="020F0502020204030204" pitchFamily="34" charset="0"/>
                <a:cs typeface="Calibri" panose="020F0502020204030204" pitchFamily="34" charset="0"/>
              </a:rPr>
              <a:t>uzlabot</a:t>
            </a:r>
            <a:r>
              <a:rPr lang="lv-LV" sz="2000" dirty="0">
                <a:latin typeface="Calibri" panose="020F0502020204030204" pitchFamily="34" charset="0"/>
                <a:ea typeface="Calibri" panose="020F0502020204030204" pitchFamily="34" charset="0"/>
                <a:cs typeface="Calibri" panose="020F0502020204030204" pitchFamily="34" charset="0"/>
              </a:rPr>
              <a:t> ar </a:t>
            </a:r>
            <a:r>
              <a:rPr lang="en-GB" sz="2000" dirty="0" err="1">
                <a:latin typeface="Calibri" panose="020F0502020204030204" pitchFamily="34" charset="0"/>
                <a:ea typeface="Calibri" panose="020F0502020204030204" pitchFamily="34" charset="0"/>
                <a:cs typeface="Calibri" panose="020F0502020204030204" pitchFamily="34" charset="0"/>
              </a:rPr>
              <a:t>atgriezenisko</a:t>
            </a:r>
            <a:r>
              <a:rPr lang="en-GB" sz="2000" dirty="0">
                <a:latin typeface="Calibri" panose="020F0502020204030204" pitchFamily="34" charset="0"/>
                <a:ea typeface="Calibri" panose="020F0502020204030204" pitchFamily="34" charset="0"/>
                <a:cs typeface="Calibri" panose="020F0502020204030204" pitchFamily="34" charset="0"/>
              </a:rPr>
              <a:t> saiti.</a:t>
            </a:r>
            <a:endParaRPr lang="en-IE" sz="2000" dirty="0">
              <a:latin typeface="Calibri" panose="020F0502020204030204" pitchFamily="34" charset="0"/>
              <a:ea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C12D29F2-9D25-D13A-6EDF-FBB856D61A64}"/>
              </a:ext>
            </a:extLst>
          </p:cNvPr>
          <p:cNvSpPr/>
          <p:nvPr/>
        </p:nvSpPr>
        <p:spPr>
          <a:xfrm>
            <a:off x="8445707" y="2895600"/>
            <a:ext cx="3371850" cy="3408530"/>
          </a:xfrm>
          <a:prstGeom prst="ellipse">
            <a:avLst/>
          </a:prstGeom>
          <a:solidFill>
            <a:srgbClr val="186B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ea typeface="Calibri" panose="020F0502020204030204" pitchFamily="34" charset="0"/>
                <a:cs typeface="Calibri" panose="020F0502020204030204" pitchFamily="34" charset="0"/>
              </a:rPr>
              <a:t>Reālās pasaules problēmu </a:t>
            </a:r>
            <a:r>
              <a:rPr lang="en-GB" sz="2000" b="1" dirty="0" err="1">
                <a:latin typeface="Calibri" panose="020F0502020204030204" pitchFamily="34" charset="0"/>
                <a:ea typeface="Calibri" panose="020F0502020204030204" pitchFamily="34" charset="0"/>
                <a:cs typeface="Calibri" panose="020F0502020204030204" pitchFamily="34" charset="0"/>
              </a:rPr>
              <a:t>integrēšana</a:t>
            </a:r>
            <a:r>
              <a:rPr lang="en-GB" sz="2000" b="1" dirty="0">
                <a:latin typeface="Calibri" panose="020F0502020204030204" pitchFamily="34" charset="0"/>
                <a:ea typeface="Calibri" panose="020F0502020204030204" pitchFamily="34" charset="0"/>
                <a:cs typeface="Calibri" panose="020F0502020204030204" pitchFamily="34" charset="0"/>
              </a:rPr>
              <a:t> </a:t>
            </a:r>
            <a:endParaRPr lang="lv-LV" sz="2000" b="1" dirty="0">
              <a:latin typeface="Calibri" panose="020F0502020204030204" pitchFamily="34" charset="0"/>
              <a:ea typeface="Calibri" panose="020F0502020204030204" pitchFamily="34" charset="0"/>
              <a:cs typeface="Calibri" panose="020F0502020204030204" pitchFamily="34" charset="0"/>
            </a:endParaRPr>
          </a:p>
          <a:p>
            <a:pPr algn="ctr"/>
            <a:r>
              <a:rPr lang="en-GB" sz="2000" dirty="0" err="1">
                <a:latin typeface="Calibri" panose="020F0502020204030204" pitchFamily="34" charset="0"/>
                <a:ea typeface="Calibri" panose="020F0502020204030204" pitchFamily="34" charset="0"/>
                <a:cs typeface="Calibri" panose="020F0502020204030204" pitchFamily="34" charset="0"/>
              </a:rPr>
              <a:t>Reālu</a:t>
            </a:r>
            <a:r>
              <a:rPr lang="en-GB" sz="2000" dirty="0">
                <a:latin typeface="Calibri" panose="020F0502020204030204" pitchFamily="34" charset="0"/>
                <a:ea typeface="Calibri" panose="020F0502020204030204" pitchFamily="34" charset="0"/>
                <a:cs typeface="Calibri" panose="020F0502020204030204" pitchFamily="34" charset="0"/>
              </a:rPr>
              <a:t> problēmu izmantošana, lai piemērotu dizaina domāšanas procesu, padarot mācīšanos atbilstošāku un ietekmīgāku.</a:t>
            </a:r>
            <a:endParaRPr lang="en-IE"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8211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77B555-C850-BA24-4C6E-06898E604F65}"/>
              </a:ext>
            </a:extLst>
          </p:cNvPr>
          <p:cNvSpPr>
            <a:spLocks noGrp="1"/>
          </p:cNvSpPr>
          <p:nvPr>
            <p:ph type="body" sz="quarter" idx="30"/>
          </p:nvPr>
        </p:nvSpPr>
        <p:spPr>
          <a:xfrm>
            <a:off x="773875" y="506909"/>
            <a:ext cx="11227625" cy="808786"/>
          </a:xfrm>
        </p:spPr>
        <p:txBody>
          <a:bodyPr/>
          <a:lstStyle/>
          <a:p>
            <a:r>
              <a:rPr lang="en-GB" dirty="0"/>
              <a:t>Bibliotēku studiju un informācijas tehnoloģiju universitāte (ULSIT), Bulgārija</a:t>
            </a:r>
            <a:endParaRPr lang="en-IE" dirty="0"/>
          </a:p>
        </p:txBody>
      </p:sp>
      <p:sp>
        <p:nvSpPr>
          <p:cNvPr id="3" name="Text Placeholder 2">
            <a:extLst>
              <a:ext uri="{FF2B5EF4-FFF2-40B4-BE49-F238E27FC236}">
                <a16:creationId xmlns:a16="http://schemas.microsoft.com/office/drawing/2014/main" id="{729A9BE9-E885-7B0D-5AAD-705EBB0E9DEF}"/>
              </a:ext>
            </a:extLst>
          </p:cNvPr>
          <p:cNvSpPr>
            <a:spLocks noGrp="1"/>
          </p:cNvSpPr>
          <p:nvPr>
            <p:ph type="body" sz="quarter" idx="48"/>
          </p:nvPr>
        </p:nvSpPr>
        <p:spPr>
          <a:xfrm>
            <a:off x="773877" y="1994236"/>
            <a:ext cx="5322123" cy="2538354"/>
          </a:xfrm>
        </p:spPr>
        <p:txBody>
          <a:bodyPr/>
          <a:lstStyle/>
          <a:p>
            <a:pPr algn="just"/>
            <a:r>
              <a:rPr lang="en-GB" dirty="0"/>
              <a:t>ULSIT ir līderis dizaina domāšanas pielietošanā datorzinātņu un informācijas tehnoloģiju izglītībā. Tā vadīja Eiropas Erasmus+ projektu "Design Thinking for Digital Innovation", lai izstrādātu visaptverošu dizaina domāšanas kursu, apliecinot savu apņemšanos inovatīvas izglītības jomā.</a:t>
            </a:r>
            <a:endParaRPr lang="en-IE" dirty="0"/>
          </a:p>
        </p:txBody>
      </p:sp>
      <p:pic>
        <p:nvPicPr>
          <p:cNvPr id="8" name="Picture Placeholder 7">
            <a:extLst>
              <a:ext uri="{FF2B5EF4-FFF2-40B4-BE49-F238E27FC236}">
                <a16:creationId xmlns:a16="http://schemas.microsoft.com/office/drawing/2014/main" id="{59AE3E1C-8FF9-AFA7-1B94-EE8BF546579F}"/>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11643" r="11643"/>
          <a:stretch/>
        </p:blipFill>
        <p:spPr/>
      </p:pic>
      <p:sp>
        <p:nvSpPr>
          <p:cNvPr id="6" name="TextBox 5">
            <a:extLst>
              <a:ext uri="{FF2B5EF4-FFF2-40B4-BE49-F238E27FC236}">
                <a16:creationId xmlns:a16="http://schemas.microsoft.com/office/drawing/2014/main" id="{87D16F3B-04CD-FAD7-13ED-FE4C1406FA04}"/>
              </a:ext>
            </a:extLst>
          </p:cNvPr>
          <p:cNvSpPr txBox="1"/>
          <p:nvPr/>
        </p:nvSpPr>
        <p:spPr>
          <a:xfrm>
            <a:off x="5317362" y="6379746"/>
            <a:ext cx="6100762" cy="289759"/>
          </a:xfrm>
          <a:prstGeom prst="rect">
            <a:avLst/>
          </a:prstGeom>
          <a:noFill/>
        </p:spPr>
        <p:txBody>
          <a:bodyPr wrap="square">
            <a:spAutoFit/>
          </a:bodyPr>
          <a:lstStyle/>
          <a:p>
            <a:r>
              <a:rPr lang="en-IE" dirty="0" err="1">
                <a:latin typeface="Calibri" panose="020F0502020204030204" pitchFamily="34" charset="0"/>
                <a:ea typeface="Calibri" panose="020F0502020204030204" pitchFamily="34" charset="0"/>
                <a:cs typeface="Calibri" panose="020F0502020204030204" pitchFamily="34" charset="0"/>
                <a:hlinkClick r:id="rId3"/>
              </a:rPr>
              <a:t>DigiThink - </a:t>
            </a:r>
            <a:r>
              <a:rPr lang="en-IE" dirty="0">
                <a:latin typeface="Calibri" panose="020F0502020204030204" pitchFamily="34" charset="0"/>
                <a:ea typeface="Calibri" panose="020F0502020204030204" pitchFamily="34" charset="0"/>
                <a:cs typeface="Calibri" panose="020F0502020204030204" pitchFamily="34" charset="0"/>
                <a:hlinkClick r:id="rId3"/>
              </a:rPr>
              <a:t>Erasmus+ projekts #2016-1-BG01-KA203-023719 (unibit.bg)</a:t>
            </a:r>
            <a:endParaRPr lang="en-IE"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hlinkClick r:id="rId4"/>
            <a:extLst>
              <a:ext uri="{FF2B5EF4-FFF2-40B4-BE49-F238E27FC236}">
                <a16:creationId xmlns:a16="http://schemas.microsoft.com/office/drawing/2014/main" id="{8882FCD2-55A7-8F0F-86B0-16E4015050CC}"/>
              </a:ext>
            </a:extLst>
          </p:cNvPr>
          <p:cNvSpPr txBox="1"/>
          <p:nvPr/>
        </p:nvSpPr>
        <p:spPr>
          <a:xfrm>
            <a:off x="0" y="106799"/>
            <a:ext cx="3530504" cy="400110"/>
          </a:xfrm>
          <a:prstGeom prst="rect">
            <a:avLst/>
          </a:prstGeom>
          <a:solidFill>
            <a:srgbClr val="60A9DD"/>
          </a:solidFill>
        </p:spPr>
        <p:txBody>
          <a:bodyPr wrap="square" rtlCol="0">
            <a:spAutoFit/>
          </a:bodyPr>
          <a:lstStyle/>
          <a:p>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EU HEI UZMANĪBAS CENTRĀ</a:t>
            </a:r>
          </a:p>
        </p:txBody>
      </p:sp>
    </p:spTree>
    <p:extLst>
      <p:ext uri="{BB962C8B-B14F-4D97-AF65-F5344CB8AC3E}">
        <p14:creationId xmlns:p14="http://schemas.microsoft.com/office/powerpoint/2010/main" val="364323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70AAB32-2C3A-1768-2629-4DE6C9A420D9}"/>
              </a:ext>
            </a:extLst>
          </p:cNvPr>
          <p:cNvSpPr>
            <a:spLocks noGrp="1"/>
          </p:cNvSpPr>
          <p:nvPr>
            <p:ph type="body" sz="quarter" idx="49"/>
          </p:nvPr>
        </p:nvSpPr>
        <p:spPr>
          <a:xfrm>
            <a:off x="4483127" y="552799"/>
            <a:ext cx="7236000" cy="223473"/>
          </a:xfrm>
        </p:spPr>
        <p:txBody>
          <a:bodyPr/>
          <a:lstStyle/>
          <a:p>
            <a:r>
              <a:rPr lang="en-US" dirty="0"/>
              <a:t>4. </a:t>
            </a:r>
            <a:r>
              <a:rPr lang="en-US" dirty="0" err="1"/>
              <a:t>modulis</a:t>
            </a:r>
            <a:r>
              <a:rPr lang="lv-LV" dirty="0"/>
              <a:t>.</a:t>
            </a:r>
            <a:r>
              <a:rPr lang="en-US" dirty="0"/>
              <a:t> Ievads </a:t>
            </a:r>
          </a:p>
        </p:txBody>
      </p:sp>
      <p:sp>
        <p:nvSpPr>
          <p:cNvPr id="6" name="Text Placeholder 5">
            <a:extLst>
              <a:ext uri="{FF2B5EF4-FFF2-40B4-BE49-F238E27FC236}">
                <a16:creationId xmlns:a16="http://schemas.microsoft.com/office/drawing/2014/main" id="{3CF2549A-8325-D977-9719-23BB94E96D3E}"/>
              </a:ext>
            </a:extLst>
          </p:cNvPr>
          <p:cNvSpPr>
            <a:spLocks noGrp="1"/>
          </p:cNvSpPr>
          <p:nvPr>
            <p:ph type="body" sz="quarter" idx="13"/>
          </p:nvPr>
        </p:nvSpPr>
        <p:spPr/>
        <p:txBody>
          <a:bodyPr/>
          <a:lstStyle/>
          <a:p>
            <a:pPr algn="l"/>
            <a:r>
              <a:rPr lang="en-US" dirty="0"/>
              <a:t>01</a:t>
            </a:r>
          </a:p>
        </p:txBody>
      </p:sp>
      <p:sp>
        <p:nvSpPr>
          <p:cNvPr id="7" name="Text Placeholder 6">
            <a:extLst>
              <a:ext uri="{FF2B5EF4-FFF2-40B4-BE49-F238E27FC236}">
                <a16:creationId xmlns:a16="http://schemas.microsoft.com/office/drawing/2014/main" id="{E9D5D588-8033-51A3-6E1D-674C8DAFEFB8}"/>
              </a:ext>
            </a:extLst>
          </p:cNvPr>
          <p:cNvSpPr>
            <a:spLocks noGrp="1"/>
          </p:cNvSpPr>
          <p:nvPr>
            <p:ph type="body" sz="quarter" idx="14"/>
          </p:nvPr>
        </p:nvSpPr>
        <p:spPr/>
        <p:txBody>
          <a:bodyPr/>
          <a:lstStyle/>
          <a:p>
            <a:r>
              <a:rPr lang="en-GB" dirty="0"/>
              <a:t>Iev</a:t>
            </a:r>
            <a:r>
              <a:rPr lang="en-GB" sz="2000" dirty="0"/>
              <a:t>ads inovatīvās pedagoģiskās praksēs</a:t>
            </a:r>
            <a:endParaRPr lang="en-US" sz="2000" dirty="0"/>
          </a:p>
        </p:txBody>
      </p:sp>
      <p:sp>
        <p:nvSpPr>
          <p:cNvPr id="8" name="Text Placeholder 7">
            <a:extLst>
              <a:ext uri="{FF2B5EF4-FFF2-40B4-BE49-F238E27FC236}">
                <a16:creationId xmlns:a16="http://schemas.microsoft.com/office/drawing/2014/main" id="{37FBE50B-C668-7F11-6939-F63F0E512ADA}"/>
              </a:ext>
            </a:extLst>
          </p:cNvPr>
          <p:cNvSpPr>
            <a:spLocks noGrp="1"/>
          </p:cNvSpPr>
          <p:nvPr>
            <p:ph type="body" sz="quarter" idx="15"/>
          </p:nvPr>
        </p:nvSpPr>
        <p:spPr/>
        <p:txBody>
          <a:bodyPr/>
          <a:lstStyle/>
          <a:p>
            <a:pPr algn="l"/>
            <a:r>
              <a:rPr lang="en-US" dirty="0"/>
              <a:t>02</a:t>
            </a:r>
          </a:p>
        </p:txBody>
      </p:sp>
      <p:sp>
        <p:nvSpPr>
          <p:cNvPr id="10" name="Text Placeholder 9">
            <a:extLst>
              <a:ext uri="{FF2B5EF4-FFF2-40B4-BE49-F238E27FC236}">
                <a16:creationId xmlns:a16="http://schemas.microsoft.com/office/drawing/2014/main" id="{BF60250C-A8C5-D91D-5DCA-A0970F8E7DFF}"/>
              </a:ext>
            </a:extLst>
          </p:cNvPr>
          <p:cNvSpPr>
            <a:spLocks noGrp="1"/>
          </p:cNvSpPr>
          <p:nvPr>
            <p:ph type="body" sz="quarter" idx="19"/>
          </p:nvPr>
        </p:nvSpPr>
        <p:spPr>
          <a:xfrm>
            <a:off x="4483127" y="1409545"/>
            <a:ext cx="7439932" cy="180139"/>
          </a:xfrm>
        </p:spPr>
        <p:txBody>
          <a:bodyPr/>
          <a:lstStyle/>
          <a:p>
            <a:r>
              <a:rPr lang="en-GB" sz="2000" dirty="0"/>
              <a:t>Stratēģijas kritiskās domāšanas un problēmu risināšanas veicināšanai</a:t>
            </a:r>
            <a:endParaRPr lang="en-US" sz="2000" dirty="0"/>
          </a:p>
        </p:txBody>
      </p:sp>
      <p:sp>
        <p:nvSpPr>
          <p:cNvPr id="9" name="Text Placeholder 8">
            <a:extLst>
              <a:ext uri="{FF2B5EF4-FFF2-40B4-BE49-F238E27FC236}">
                <a16:creationId xmlns:a16="http://schemas.microsoft.com/office/drawing/2014/main" id="{DA4BE5F8-1635-8C12-4AC3-ACF341B6F9A4}"/>
              </a:ext>
            </a:extLst>
          </p:cNvPr>
          <p:cNvSpPr>
            <a:spLocks noGrp="1"/>
          </p:cNvSpPr>
          <p:nvPr>
            <p:ph type="body" sz="quarter" idx="17"/>
          </p:nvPr>
        </p:nvSpPr>
        <p:spPr/>
        <p:txBody>
          <a:bodyPr/>
          <a:lstStyle/>
          <a:p>
            <a:pPr algn="l"/>
            <a:r>
              <a:rPr lang="en-US" dirty="0"/>
              <a:t>03</a:t>
            </a:r>
          </a:p>
        </p:txBody>
      </p:sp>
      <p:sp>
        <p:nvSpPr>
          <p:cNvPr id="11" name="Text Placeholder 10">
            <a:extLst>
              <a:ext uri="{FF2B5EF4-FFF2-40B4-BE49-F238E27FC236}">
                <a16:creationId xmlns:a16="http://schemas.microsoft.com/office/drawing/2014/main" id="{1FF22282-CC35-4A74-8E9A-BAC48469C8EB}"/>
              </a:ext>
            </a:extLst>
          </p:cNvPr>
          <p:cNvSpPr>
            <a:spLocks noGrp="1"/>
          </p:cNvSpPr>
          <p:nvPr>
            <p:ph type="body" sz="quarter" idx="20"/>
          </p:nvPr>
        </p:nvSpPr>
        <p:spPr>
          <a:xfrm>
            <a:off x="4483127" y="1810152"/>
            <a:ext cx="7236000" cy="223473"/>
          </a:xfrm>
        </p:spPr>
        <p:txBody>
          <a:bodyPr/>
          <a:lstStyle/>
          <a:p>
            <a:r>
              <a:rPr lang="en-GB" sz="2000" dirty="0"/>
              <a:t>Radošuma un inovāciju </a:t>
            </a:r>
            <a:r>
              <a:rPr lang="en-GB" sz="2000" dirty="0" err="1"/>
              <a:t>veicināšana</a:t>
            </a:r>
            <a:r>
              <a:rPr lang="en-GB" sz="2000" dirty="0"/>
              <a:t> </a:t>
            </a:r>
            <a:r>
              <a:rPr lang="lv-LV" sz="2000" dirty="0"/>
              <a:t>auditorijā</a:t>
            </a:r>
            <a:endParaRPr lang="en-US" sz="2000" dirty="0"/>
          </a:p>
        </p:txBody>
      </p:sp>
      <p:sp>
        <p:nvSpPr>
          <p:cNvPr id="12" name="Text Placeholder 11">
            <a:extLst>
              <a:ext uri="{FF2B5EF4-FFF2-40B4-BE49-F238E27FC236}">
                <a16:creationId xmlns:a16="http://schemas.microsoft.com/office/drawing/2014/main" id="{CADB9DF9-3ABF-9644-76D5-BB7BF77E4257}"/>
              </a:ext>
            </a:extLst>
          </p:cNvPr>
          <p:cNvSpPr>
            <a:spLocks noGrp="1"/>
          </p:cNvSpPr>
          <p:nvPr>
            <p:ph type="body" sz="quarter" idx="21"/>
          </p:nvPr>
        </p:nvSpPr>
        <p:spPr/>
        <p:txBody>
          <a:bodyPr/>
          <a:lstStyle/>
          <a:p>
            <a:pPr algn="l"/>
            <a:r>
              <a:rPr lang="en-US" dirty="0"/>
              <a:t>04</a:t>
            </a:r>
          </a:p>
        </p:txBody>
      </p:sp>
      <p:sp>
        <p:nvSpPr>
          <p:cNvPr id="13" name="Text Placeholder 12">
            <a:extLst>
              <a:ext uri="{FF2B5EF4-FFF2-40B4-BE49-F238E27FC236}">
                <a16:creationId xmlns:a16="http://schemas.microsoft.com/office/drawing/2014/main" id="{7C5567E9-1822-A0E5-738F-FB917DF0ADE1}"/>
              </a:ext>
            </a:extLst>
          </p:cNvPr>
          <p:cNvSpPr>
            <a:spLocks noGrp="1"/>
          </p:cNvSpPr>
          <p:nvPr>
            <p:ph type="body" sz="quarter" idx="22"/>
          </p:nvPr>
        </p:nvSpPr>
        <p:spPr/>
        <p:txBody>
          <a:bodyPr/>
          <a:lstStyle/>
          <a:p>
            <a:r>
              <a:rPr lang="en-US" sz="2000" dirty="0"/>
              <a:t>Sadarbības, saziņas un iesaistīšanās veicināšana</a:t>
            </a:r>
          </a:p>
        </p:txBody>
      </p:sp>
      <p:sp>
        <p:nvSpPr>
          <p:cNvPr id="15" name="Text Placeholder 14">
            <a:extLst>
              <a:ext uri="{FF2B5EF4-FFF2-40B4-BE49-F238E27FC236}">
                <a16:creationId xmlns:a16="http://schemas.microsoft.com/office/drawing/2014/main" id="{783B62C8-37B9-190D-DBFE-EF0AA6ECA067}"/>
              </a:ext>
            </a:extLst>
          </p:cNvPr>
          <p:cNvSpPr>
            <a:spLocks noGrp="1"/>
          </p:cNvSpPr>
          <p:nvPr>
            <p:ph type="body" sz="quarter" idx="51"/>
          </p:nvPr>
        </p:nvSpPr>
        <p:spPr/>
        <p:txBody>
          <a:bodyPr/>
          <a:lstStyle/>
          <a:p>
            <a:pPr algn="l"/>
            <a:r>
              <a:rPr lang="en-US" dirty="0"/>
              <a:t>05</a:t>
            </a:r>
          </a:p>
        </p:txBody>
      </p:sp>
      <p:sp>
        <p:nvSpPr>
          <p:cNvPr id="16" name="Text Placeholder 15">
            <a:extLst>
              <a:ext uri="{FF2B5EF4-FFF2-40B4-BE49-F238E27FC236}">
                <a16:creationId xmlns:a16="http://schemas.microsoft.com/office/drawing/2014/main" id="{B8E468A1-4C81-1D08-48FB-A17942B1CE2D}"/>
              </a:ext>
            </a:extLst>
          </p:cNvPr>
          <p:cNvSpPr>
            <a:spLocks noGrp="1"/>
          </p:cNvSpPr>
          <p:nvPr>
            <p:ph type="body" sz="quarter" idx="52"/>
          </p:nvPr>
        </p:nvSpPr>
        <p:spPr>
          <a:xfrm>
            <a:off x="4483126" y="2692614"/>
            <a:ext cx="7439931" cy="558586"/>
          </a:xfrm>
        </p:spPr>
        <p:txBody>
          <a:bodyPr/>
          <a:lstStyle/>
          <a:p>
            <a:r>
              <a:rPr lang="en-GB" sz="2000" dirty="0"/>
              <a:t>Novērtēšana, atgriezeniskā saite un </a:t>
            </a:r>
            <a:r>
              <a:rPr lang="lv-LV" sz="2000" dirty="0"/>
              <a:t>studiju</a:t>
            </a:r>
            <a:r>
              <a:rPr lang="en-GB" sz="2000" dirty="0"/>
              <a:t> programmas </a:t>
            </a:r>
            <a:r>
              <a:rPr lang="en-GB" sz="2000" dirty="0" err="1"/>
              <a:t>pilnveidošana</a:t>
            </a:r>
            <a:r>
              <a:rPr lang="en-GB" sz="2000" dirty="0"/>
              <a:t> 2</a:t>
            </a:r>
            <a:r>
              <a:rPr lang="lv-LV" sz="2000" dirty="0"/>
              <a:t>1.gs.</a:t>
            </a:r>
            <a:r>
              <a:rPr lang="en-GB" sz="2000" dirty="0"/>
              <a:t> vajadzībām</a:t>
            </a:r>
            <a:endParaRPr lang="en-US" sz="2000" dirty="0"/>
          </a:p>
        </p:txBody>
      </p:sp>
      <p:sp>
        <p:nvSpPr>
          <p:cNvPr id="19" name="Text Placeholder 18">
            <a:extLst>
              <a:ext uri="{FF2B5EF4-FFF2-40B4-BE49-F238E27FC236}">
                <a16:creationId xmlns:a16="http://schemas.microsoft.com/office/drawing/2014/main" id="{BB8B8F1F-B68E-80A9-7007-8511D32410D5}"/>
              </a:ext>
            </a:extLst>
          </p:cNvPr>
          <p:cNvSpPr>
            <a:spLocks noGrp="1"/>
          </p:cNvSpPr>
          <p:nvPr>
            <p:ph type="body" sz="quarter" idx="61"/>
          </p:nvPr>
        </p:nvSpPr>
        <p:spPr/>
        <p:txBody>
          <a:bodyPr/>
          <a:lstStyle/>
          <a:p>
            <a:r>
              <a:rPr lang="en-US" dirty="0"/>
              <a:t>SATURA RĀDĪTĀJ</a:t>
            </a:r>
            <a:r>
              <a:rPr lang="lv-LV" dirty="0"/>
              <a:t>S</a:t>
            </a:r>
            <a:endParaRPr lang="en-US" dirty="0"/>
          </a:p>
        </p:txBody>
      </p:sp>
      <p:sp>
        <p:nvSpPr>
          <p:cNvPr id="28" name="TextBox 27">
            <a:extLst>
              <a:ext uri="{FF2B5EF4-FFF2-40B4-BE49-F238E27FC236}">
                <a16:creationId xmlns:a16="http://schemas.microsoft.com/office/drawing/2014/main" id="{AE22B02D-A4E0-AD45-F798-1FBFD564F0B7}"/>
              </a:ext>
            </a:extLst>
          </p:cNvPr>
          <p:cNvSpPr txBox="1"/>
          <p:nvPr/>
        </p:nvSpPr>
        <p:spPr>
          <a:xfrm>
            <a:off x="697724" y="5032672"/>
            <a:ext cx="3348183" cy="1474314"/>
          </a:xfrm>
          <a:prstGeom prst="rect">
            <a:avLst/>
          </a:prstGeom>
          <a:noFill/>
        </p:spPr>
        <p:txBody>
          <a:bodyPr wrap="square">
            <a:spAutoFit/>
          </a:bodyPr>
          <a:lstStyle/>
          <a:p>
            <a:r>
              <a:rPr lang="lv-LV" dirty="0">
                <a:latin typeface="Calibri" panose="020F0502020204030204" pitchFamily="34" charset="0"/>
                <a:ea typeface="Calibri" panose="020F0502020204030204" pitchFamily="34" charset="0"/>
                <a:cs typeface="Calibri" panose="020F0502020204030204" pitchFamily="34" charset="0"/>
              </a:rPr>
              <a:t>Šis darbs ir licencēts saskaņā ar Creative Commons Atzinības piešķiršanas nekomerciāla-nekomerciāla-bez atvasinājumu 4.0 starptautisko licenci (CC BY-NC-4.0). </a:t>
            </a:r>
          </a:p>
          <a:p>
            <a:endParaRPr lang="en-GB" b="1" dirty="0">
              <a:solidFill>
                <a:srgbClr val="186BA8"/>
              </a:solidFill>
              <a:latin typeface="Calibri" panose="020F0502020204030204" pitchFamily="34" charset="0"/>
              <a:ea typeface="Calibri" panose="020F0502020204030204" pitchFamily="34" charset="0"/>
              <a:cs typeface="Calibri" panose="020F0502020204030204" pitchFamily="34" charset="0"/>
            </a:endParaRPr>
          </a:p>
          <a:p>
            <a:r>
              <a:rPr lang="lv-LV" b="1" dirty="0">
                <a:solidFill>
                  <a:srgbClr val="186BA8"/>
                </a:solidFill>
                <a:latin typeface="Calibri" panose="020F0502020204030204" pitchFamily="34" charset="0"/>
                <a:ea typeface="Calibri" panose="020F0502020204030204" pitchFamily="34" charset="0"/>
                <a:cs typeface="Calibri" panose="020F0502020204030204" pitchFamily="34" charset="0"/>
              </a:rPr>
              <a:t>Projekta numurs: </a:t>
            </a:r>
            <a:r>
              <a:rPr lang="lv-LV" dirty="0">
                <a:latin typeface="Calibri" panose="020F0502020204030204" pitchFamily="34" charset="0"/>
                <a:ea typeface="Calibri" panose="020F0502020204030204" pitchFamily="34" charset="0"/>
                <a:cs typeface="Calibri" panose="020F0502020204030204" pitchFamily="34" charset="0"/>
              </a:rPr>
              <a:t>2021-1-LV01-KA220-HED-000027581 </a:t>
            </a:r>
            <a:endParaRPr lang="lv-LV" b="1" dirty="0">
              <a:solidFill>
                <a:srgbClr val="8A2061"/>
              </a:solidFill>
              <a:latin typeface="Calibri" panose="020F0502020204030204" pitchFamily="34" charset="0"/>
              <a:ea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BA9BFD05-B60C-E67D-3A62-041B5E71FD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724" y="4282773"/>
            <a:ext cx="2070528" cy="705345"/>
          </a:xfrm>
          <a:prstGeom prst="rect">
            <a:avLst/>
          </a:prstGeom>
        </p:spPr>
      </p:pic>
    </p:spTree>
    <p:extLst>
      <p:ext uri="{BB962C8B-B14F-4D97-AF65-F5344CB8AC3E}">
        <p14:creationId xmlns:p14="http://schemas.microsoft.com/office/powerpoint/2010/main" val="82811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tudent constructing electric prototype">
            <a:extLst>
              <a:ext uri="{FF2B5EF4-FFF2-40B4-BE49-F238E27FC236}">
                <a16:creationId xmlns:a16="http://schemas.microsoft.com/office/drawing/2014/main" id="{EABB62FF-85B6-5860-373D-9B809D2344E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6567" r="26567"/>
          <a:stretch>
            <a:fillRect/>
          </a:stretch>
        </p:blipFill>
        <p:spPr/>
      </p:pic>
      <p:sp>
        <p:nvSpPr>
          <p:cNvPr id="3" name="Text Placeholder 2">
            <a:extLst>
              <a:ext uri="{FF2B5EF4-FFF2-40B4-BE49-F238E27FC236}">
                <a16:creationId xmlns:a16="http://schemas.microsoft.com/office/drawing/2014/main" id="{9184B746-E245-BFB0-56A8-F045D56905BF}"/>
              </a:ext>
            </a:extLst>
          </p:cNvPr>
          <p:cNvSpPr>
            <a:spLocks noGrp="1"/>
          </p:cNvSpPr>
          <p:nvPr>
            <p:ph type="body" sz="quarter" idx="30"/>
          </p:nvPr>
        </p:nvSpPr>
        <p:spPr>
          <a:xfrm>
            <a:off x="4890795" y="262548"/>
            <a:ext cx="6776598" cy="842867"/>
          </a:xfrm>
          <a:solidFill>
            <a:srgbClr val="186BA8"/>
          </a:solidFill>
        </p:spPr>
        <p:txBody>
          <a:bodyPr/>
          <a:lstStyle/>
          <a:p>
            <a:r>
              <a:rPr lang="en-GB" sz="2800" dirty="0">
                <a:solidFill>
                  <a:schemeClr val="bg1"/>
                </a:solidFill>
              </a:rPr>
              <a:t>Radošās telpas un radošuma laboratorijas</a:t>
            </a:r>
            <a:endParaRPr lang="en-IE" sz="2800" dirty="0">
              <a:solidFill>
                <a:schemeClr val="bg1"/>
              </a:solidFill>
            </a:endParaRPr>
          </a:p>
        </p:txBody>
      </p:sp>
      <p:sp>
        <p:nvSpPr>
          <p:cNvPr id="4" name="Text Placeholder 3">
            <a:extLst>
              <a:ext uri="{FF2B5EF4-FFF2-40B4-BE49-F238E27FC236}">
                <a16:creationId xmlns:a16="http://schemas.microsoft.com/office/drawing/2014/main" id="{F3F0092B-9448-B645-F543-C38E922BDB99}"/>
              </a:ext>
            </a:extLst>
          </p:cNvPr>
          <p:cNvSpPr>
            <a:spLocks noGrp="1"/>
          </p:cNvSpPr>
          <p:nvPr>
            <p:ph type="body" sz="quarter" idx="48"/>
          </p:nvPr>
        </p:nvSpPr>
        <p:spPr>
          <a:xfrm>
            <a:off x="6096001" y="1192891"/>
            <a:ext cx="5715000" cy="4879203"/>
          </a:xfrm>
        </p:spPr>
        <p:txBody>
          <a:bodyPr/>
          <a:lstStyle/>
          <a:p>
            <a:pPr algn="just"/>
            <a:r>
              <a:rPr lang="en-GB" sz="2000" dirty="0"/>
              <a:t>Radošās telpas un radošuma laboratorijas ir fiziska vai virtuāla vide, </a:t>
            </a:r>
            <a:r>
              <a:rPr lang="en-GB" sz="2000" dirty="0" err="1"/>
              <a:t>kur</a:t>
            </a:r>
            <a:r>
              <a:rPr lang="en-GB" sz="2000" dirty="0"/>
              <a:t> </a:t>
            </a:r>
            <a:r>
              <a:rPr lang="lv-LV" sz="2000" dirty="0"/>
              <a:t>izglītojamie</a:t>
            </a:r>
            <a:r>
              <a:rPr lang="en-GB" sz="2000" dirty="0"/>
              <a:t> var pulcēties, lai pētītu, izmēģinātu, izgudrotu un radītu. Šīs telpas ir aprīkotas ar rīkiem un materiāliem, kas veicina eksperimentēšanu visdažādākajās jomās, sākot no kodēšanas un robotikas līdz kokapstrādei un amatniecībai. Tās nodrošina rīkus un resursus, kas ir pieejami </a:t>
            </a:r>
            <a:r>
              <a:rPr lang="en-GB" sz="2000" dirty="0" err="1"/>
              <a:t>visiem</a:t>
            </a:r>
            <a:r>
              <a:rPr lang="en-GB" sz="2000" dirty="0"/>
              <a:t> </a:t>
            </a:r>
            <a:r>
              <a:rPr lang="lv-LV" sz="2000" dirty="0"/>
              <a:t>izglītojamajiem</a:t>
            </a:r>
            <a:r>
              <a:rPr lang="en-GB" sz="2000" dirty="0"/>
              <a:t> neatkarīgi no viņu prasmju </a:t>
            </a:r>
            <a:r>
              <a:rPr lang="en-GB" sz="2000" dirty="0" err="1"/>
              <a:t>līmeņa</a:t>
            </a:r>
            <a:r>
              <a:rPr lang="en-GB" sz="2000" dirty="0"/>
              <a:t>.</a:t>
            </a:r>
          </a:p>
          <a:p>
            <a:pPr algn="just"/>
            <a:r>
              <a:rPr lang="en-GB" sz="2000" dirty="0"/>
              <a:t>Tās veicina sadarbību </a:t>
            </a:r>
            <a:r>
              <a:rPr lang="en-GB" sz="2000" dirty="0" err="1"/>
              <a:t>starp</a:t>
            </a:r>
            <a:r>
              <a:rPr lang="en-GB" sz="2000" dirty="0"/>
              <a:t> </a:t>
            </a:r>
            <a:r>
              <a:rPr lang="lv-LV" sz="2000" dirty="0"/>
              <a:t>izglītojamajiem</a:t>
            </a:r>
            <a:r>
              <a:rPr lang="en-GB" sz="2000" dirty="0"/>
              <a:t>, jo telpas ir paredzētas grupu projektu un savstarpējas mācīšanās veicināšanai. Tās </a:t>
            </a:r>
            <a:r>
              <a:rPr lang="en-GB" sz="2000" dirty="0" err="1"/>
              <a:t>atbalsta</a:t>
            </a:r>
            <a:r>
              <a:rPr lang="en-GB" sz="2000" dirty="0"/>
              <a:t> </a:t>
            </a:r>
            <a:r>
              <a:rPr lang="lv-LV" sz="2000" dirty="0"/>
              <a:t>izglītojamos</a:t>
            </a:r>
            <a:r>
              <a:rPr lang="en-GB" sz="2000" dirty="0"/>
              <a:t> viņu pašu radošo projektu īstenošanā, veicinot inovāciju un uzņēmējdarbības kultūru.</a:t>
            </a:r>
            <a:endParaRPr lang="en-IE" sz="2000" dirty="0"/>
          </a:p>
        </p:txBody>
      </p:sp>
    </p:spTree>
    <p:extLst>
      <p:ext uri="{BB962C8B-B14F-4D97-AF65-F5344CB8AC3E}">
        <p14:creationId xmlns:p14="http://schemas.microsoft.com/office/powerpoint/2010/main" val="763578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5B5CB7-CF2C-E5EC-3F32-E2851286F9DF}"/>
              </a:ext>
            </a:extLst>
          </p:cNvPr>
          <p:cNvSpPr>
            <a:spLocks noGrp="1"/>
          </p:cNvSpPr>
          <p:nvPr>
            <p:ph type="body" sz="quarter" idx="30"/>
          </p:nvPr>
        </p:nvSpPr>
        <p:spPr>
          <a:xfrm>
            <a:off x="946246" y="4823756"/>
            <a:ext cx="3944201" cy="1346830"/>
          </a:xfrm>
        </p:spPr>
        <p:txBody>
          <a:bodyPr/>
          <a:lstStyle/>
          <a:p>
            <a:r>
              <a:rPr lang="en-IE" sz="2800" dirty="0"/>
              <a:t>Viļņas TECH radošuma un inovāciju centrs "</a:t>
            </a:r>
            <a:r>
              <a:rPr lang="lt-LT" sz="2800" dirty="0"/>
              <a:t>LinkMenų fabrikas</a:t>
            </a:r>
            <a:r>
              <a:rPr lang="en-IE" sz="2800" dirty="0"/>
              <a:t>"</a:t>
            </a:r>
          </a:p>
        </p:txBody>
      </p:sp>
      <p:sp>
        <p:nvSpPr>
          <p:cNvPr id="3" name="Text Placeholder 2">
            <a:extLst>
              <a:ext uri="{FF2B5EF4-FFF2-40B4-BE49-F238E27FC236}">
                <a16:creationId xmlns:a16="http://schemas.microsoft.com/office/drawing/2014/main" id="{1B923D81-7EC9-A2B2-BB57-C87259F9299D}"/>
              </a:ext>
            </a:extLst>
          </p:cNvPr>
          <p:cNvSpPr>
            <a:spLocks noGrp="1"/>
          </p:cNvSpPr>
          <p:nvPr>
            <p:ph type="body" sz="quarter" idx="48"/>
          </p:nvPr>
        </p:nvSpPr>
        <p:spPr>
          <a:xfrm>
            <a:off x="4890447" y="4812886"/>
            <a:ext cx="6953429" cy="1707443"/>
          </a:xfrm>
        </p:spPr>
        <p:txBody>
          <a:bodyPr/>
          <a:lstStyle/>
          <a:p>
            <a:pPr algn="just"/>
            <a:r>
              <a:rPr lang="lv-LV" sz="2000" dirty="0"/>
              <a:t>Ap</a:t>
            </a:r>
            <a:r>
              <a:rPr lang="en-IE" sz="2000" dirty="0" err="1"/>
              <a:t>vieno</a:t>
            </a:r>
            <a:r>
              <a:rPr lang="en-IE" sz="2000" dirty="0"/>
              <a:t> studentus, izstrādātājus, pētniekus, inženierus un uzņēmējdarbības attīstītājus. </a:t>
            </a:r>
            <a:r>
              <a:rPr lang="lv-LV" sz="2000" dirty="0"/>
              <a:t>Centrs </a:t>
            </a:r>
            <a:r>
              <a:rPr lang="en-IE" sz="2000" dirty="0" err="1"/>
              <a:t>nodrošina</a:t>
            </a:r>
            <a:r>
              <a:rPr lang="en-IE" sz="2000" dirty="0"/>
              <a:t> rīkus, telpas un zināšanas studentiem, kas vēlas īstenot savus sapņus reālajā pasaulē. T</a:t>
            </a:r>
            <a:r>
              <a:rPr lang="lv-LV" sz="2000" dirty="0" err="1"/>
              <a:t>as</a:t>
            </a:r>
            <a:r>
              <a:rPr lang="en-IE" sz="2000" dirty="0"/>
              <a:t> </a:t>
            </a:r>
            <a:r>
              <a:rPr lang="en-IE" sz="2000" dirty="0" err="1"/>
              <a:t>palīdz</a:t>
            </a:r>
            <a:r>
              <a:rPr lang="en-IE" sz="2000" dirty="0"/>
              <a:t> </a:t>
            </a:r>
            <a:r>
              <a:rPr lang="lv-LV" sz="2000" dirty="0"/>
              <a:t>izglītojamajiem</a:t>
            </a:r>
            <a:r>
              <a:rPr lang="en-IE" sz="2000" dirty="0"/>
              <a:t> augt, rast jaunas saiknes un veicina radošumu un pašizpausmi.</a:t>
            </a:r>
          </a:p>
          <a:p>
            <a:endParaRPr lang="en-IE" sz="2200" dirty="0"/>
          </a:p>
        </p:txBody>
      </p:sp>
      <p:pic>
        <p:nvPicPr>
          <p:cNvPr id="15" name="Picture Placeholder 14">
            <a:extLst>
              <a:ext uri="{FF2B5EF4-FFF2-40B4-BE49-F238E27FC236}">
                <a16:creationId xmlns:a16="http://schemas.microsoft.com/office/drawing/2014/main" id="{53C3F4FF-9BAF-D840-0838-A1DAC8457DD8}"/>
              </a:ext>
            </a:extLst>
          </p:cNvPr>
          <p:cNvPicPr>
            <a:picLocks noGrp="1" noChangeAspect="1"/>
          </p:cNvPicPr>
          <p:nvPr>
            <p:ph type="pic" sz="quarter" idx="49"/>
          </p:nvPr>
        </p:nvPicPr>
        <p:blipFill>
          <a:blip r:embed="rId2" cstate="email">
            <a:extLst>
              <a:ext uri="{28A0092B-C50C-407E-A947-70E740481C1C}">
                <a14:useLocalDpi xmlns:a14="http://schemas.microsoft.com/office/drawing/2010/main"/>
              </a:ext>
            </a:extLst>
          </a:blip>
          <a:srcRect t="15086" b="15086"/>
          <a:stretch/>
        </p:blipFill>
        <p:spPr/>
      </p:pic>
      <p:pic>
        <p:nvPicPr>
          <p:cNvPr id="8" name="Picture Placeholder 6">
            <a:extLst>
              <a:ext uri="{FF2B5EF4-FFF2-40B4-BE49-F238E27FC236}">
                <a16:creationId xmlns:a16="http://schemas.microsoft.com/office/drawing/2014/main" id="{F4B6778D-CC6E-D9CB-99B2-AE5420CA9BC2}"/>
              </a:ext>
            </a:extLst>
          </p:cNvPr>
          <p:cNvPicPr>
            <a:picLocks noGrp="1" noChangeAspect="1"/>
          </p:cNvPicPr>
          <p:nvPr>
            <p:ph type="pic" sz="quarter" idx="23"/>
          </p:nvPr>
        </p:nvPicPr>
        <p:blipFill>
          <a:blip r:embed="rId3" cstate="email">
            <a:extLst>
              <a:ext uri="{28A0092B-C50C-407E-A947-70E740481C1C}">
                <a14:useLocalDpi xmlns:a14="http://schemas.microsoft.com/office/drawing/2010/main"/>
              </a:ext>
            </a:extLst>
          </a:blip>
          <a:srcRect t="12255" b="12255"/>
          <a:stretch>
            <a:fillRect/>
          </a:stretch>
        </p:blipFill>
        <p:spPr bwMode="auto">
          <a:xfrm>
            <a:off x="730250" y="554038"/>
            <a:ext cx="4278313" cy="19478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hlinkClick r:id="rId4"/>
            <a:extLst>
              <a:ext uri="{FF2B5EF4-FFF2-40B4-BE49-F238E27FC236}">
                <a16:creationId xmlns:a16="http://schemas.microsoft.com/office/drawing/2014/main" id="{2CEDDED8-05BD-22B3-6DE9-3445D1912707}"/>
              </a:ext>
            </a:extLst>
          </p:cNvPr>
          <p:cNvSpPr txBox="1"/>
          <p:nvPr/>
        </p:nvSpPr>
        <p:spPr>
          <a:xfrm>
            <a:off x="1022446" y="6323012"/>
            <a:ext cx="3530504" cy="400110"/>
          </a:xfrm>
          <a:prstGeom prst="rect">
            <a:avLst/>
          </a:prstGeom>
          <a:solidFill>
            <a:srgbClr val="AD4097"/>
          </a:solidFill>
        </p:spPr>
        <p:txBody>
          <a:bodyPr wrap="square" rtlCol="0">
            <a:spAutoFit/>
          </a:bodyPr>
          <a:lstStyle/>
          <a:p>
            <a:pPr algn="ctr"/>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Uzzināt vairāk</a:t>
            </a:r>
          </a:p>
        </p:txBody>
      </p:sp>
      <p:pic>
        <p:nvPicPr>
          <p:cNvPr id="2050" name="Picture 2">
            <a:extLst>
              <a:ext uri="{FF2B5EF4-FFF2-40B4-BE49-F238E27FC236}">
                <a16:creationId xmlns:a16="http://schemas.microsoft.com/office/drawing/2014/main" id="{66C3D5A3-788B-5997-3832-9ACB93A4F69B}"/>
              </a:ext>
            </a:extLst>
          </p:cNvPr>
          <p:cNvPicPr>
            <a:picLocks noGrp="1" noChangeAspect="1" noChangeArrowheads="1"/>
          </p:cNvPicPr>
          <p:nvPr>
            <p:ph type="pic" sz="quarter" idx="21"/>
          </p:nvPr>
        </p:nvPicPr>
        <p:blipFill>
          <a:blip r:embed="rId5" cstate="email">
            <a:extLst>
              <a:ext uri="{28A0092B-C50C-407E-A947-70E740481C1C}">
                <a14:useLocalDpi xmlns:a14="http://schemas.microsoft.com/office/drawing/2010/main"/>
              </a:ext>
            </a:extLst>
          </a:blip>
          <a:srcRect t="25997" b="2599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hlinkClick r:id="rId4"/>
            <a:extLst>
              <a:ext uri="{FF2B5EF4-FFF2-40B4-BE49-F238E27FC236}">
                <a16:creationId xmlns:a16="http://schemas.microsoft.com/office/drawing/2014/main" id="{A0371E89-07E3-BB7C-4E55-95174EDD10BE}"/>
              </a:ext>
            </a:extLst>
          </p:cNvPr>
          <p:cNvSpPr txBox="1"/>
          <p:nvPr/>
        </p:nvSpPr>
        <p:spPr>
          <a:xfrm>
            <a:off x="0" y="106799"/>
            <a:ext cx="3530504" cy="400110"/>
          </a:xfrm>
          <a:prstGeom prst="rect">
            <a:avLst/>
          </a:prstGeom>
          <a:solidFill>
            <a:srgbClr val="60A9DD"/>
          </a:solidFill>
        </p:spPr>
        <p:txBody>
          <a:bodyPr wrap="square" rtlCol="0">
            <a:spAutoFit/>
          </a:bodyPr>
          <a:lstStyle/>
          <a:p>
            <a:r>
              <a:rPr lang="en-IE" sz="2000" dirty="0">
                <a:solidFill>
                  <a:schemeClr val="bg1"/>
                </a:solidFill>
                <a:latin typeface="Calibri" panose="020F0502020204030204" pitchFamily="34" charset="0"/>
                <a:ea typeface="Calibri" panose="020F0502020204030204" pitchFamily="34" charset="0"/>
                <a:cs typeface="Calibri" panose="020F0502020204030204" pitchFamily="34" charset="0"/>
              </a:rPr>
              <a:t>EU HEI UZMANĪBAS CENTRĀ</a:t>
            </a:r>
          </a:p>
        </p:txBody>
      </p:sp>
      <p:pic>
        <p:nvPicPr>
          <p:cNvPr id="2052" name="Picture 4">
            <a:extLst>
              <a:ext uri="{FF2B5EF4-FFF2-40B4-BE49-F238E27FC236}">
                <a16:creationId xmlns:a16="http://schemas.microsoft.com/office/drawing/2014/main" id="{DE452A6E-E21D-DC31-6FB6-42B548305544}"/>
              </a:ext>
            </a:extLst>
          </p:cNvPr>
          <p:cNvPicPr>
            <a:picLocks noGrp="1" noChangeAspect="1" noChangeArrowheads="1"/>
          </p:cNvPicPr>
          <p:nvPr>
            <p:ph type="pic" sz="quarter" idx="50"/>
          </p:nvPr>
        </p:nvPicPr>
        <p:blipFill>
          <a:blip r:embed="rId6" cstate="email">
            <a:extLst>
              <a:ext uri="{28A0092B-C50C-407E-A947-70E740481C1C}">
                <a14:useLocalDpi xmlns:a14="http://schemas.microsoft.com/office/drawing/2010/main"/>
              </a:ext>
            </a:extLst>
          </a:blip>
          <a:srcRect t="20123" b="201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3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0616D-4347-A077-8275-2CA40BD5EC47}"/>
              </a:ext>
            </a:extLst>
          </p:cNvPr>
          <p:cNvSpPr>
            <a:spLocks noGrp="1"/>
          </p:cNvSpPr>
          <p:nvPr>
            <p:ph type="body" sz="quarter" idx="48"/>
          </p:nvPr>
        </p:nvSpPr>
        <p:spPr>
          <a:xfrm>
            <a:off x="4773477" y="611913"/>
            <a:ext cx="7094673" cy="5703161"/>
          </a:xfrm>
        </p:spPr>
        <p:txBody>
          <a:bodyPr/>
          <a:lstStyle/>
          <a:p>
            <a:pPr marL="342900" indent="-342900" algn="just">
              <a:buFont typeface="Wingdings" panose="05000000000000000000" pitchFamily="2" charset="2"/>
              <a:buChar char="ü"/>
            </a:pPr>
            <a:r>
              <a:rPr lang="en-GB" b="1" dirty="0"/>
              <a:t>Uzlabo iesaistīšanos: </a:t>
            </a:r>
            <a:r>
              <a:rPr lang="en-GB" dirty="0"/>
              <a:t>Praktiskas aktivitātes </a:t>
            </a:r>
            <a:r>
              <a:rPr lang="en-GB" dirty="0" err="1"/>
              <a:t>palielina</a:t>
            </a:r>
            <a:r>
              <a:rPr lang="en-GB" dirty="0"/>
              <a:t> </a:t>
            </a:r>
            <a:r>
              <a:rPr lang="lv-LV" dirty="0"/>
              <a:t>izglītojamo</a:t>
            </a:r>
            <a:r>
              <a:rPr lang="en-GB" dirty="0"/>
              <a:t> iesaistīšanos un interesi par mācībām.</a:t>
            </a:r>
            <a:br>
              <a:rPr lang="en-GB" dirty="0"/>
            </a:br>
            <a:endParaRPr lang="en-GB" dirty="0"/>
          </a:p>
          <a:p>
            <a:pPr marL="342900" indent="-342900" algn="just">
              <a:buFont typeface="Wingdings" panose="05000000000000000000" pitchFamily="2" charset="2"/>
              <a:buChar char="ü"/>
            </a:pPr>
            <a:r>
              <a:rPr lang="en-GB" b="1" dirty="0"/>
              <a:t>Attīsta problēmu risināšanas prasmes: </a:t>
            </a:r>
            <a:r>
              <a:rPr lang="en-GB" dirty="0"/>
              <a:t>Strādājot pie projektiem šajās telpās, </a:t>
            </a:r>
            <a:r>
              <a:rPr lang="lv-LV" dirty="0"/>
              <a:t>izglītojamajiem</a:t>
            </a:r>
            <a:r>
              <a:rPr lang="en-GB" dirty="0"/>
              <a:t> jāpielieto kritiskā domāšana un problēmu risināšanas prasmes.</a:t>
            </a:r>
            <a:br>
              <a:rPr lang="en-GB" dirty="0"/>
            </a:br>
            <a:endParaRPr lang="en-GB" dirty="0"/>
          </a:p>
          <a:p>
            <a:pPr marL="342900" indent="-342900" algn="just">
              <a:buFont typeface="Wingdings" panose="05000000000000000000" pitchFamily="2" charset="2"/>
              <a:buChar char="ü"/>
            </a:pPr>
            <a:r>
              <a:rPr lang="en-GB" b="1" dirty="0"/>
              <a:t>Veicina neatkarību un pārliecību: </a:t>
            </a:r>
            <a:r>
              <a:rPr lang="en-GB" dirty="0" err="1"/>
              <a:t>Projektu</a:t>
            </a:r>
            <a:r>
              <a:rPr lang="en-GB" dirty="0"/>
              <a:t> </a:t>
            </a:r>
            <a:r>
              <a:rPr lang="lv-LV" dirty="0"/>
              <a:t>īstenošana</a:t>
            </a:r>
            <a:r>
              <a:rPr lang="en-GB" dirty="0"/>
              <a:t> no sākuma </a:t>
            </a:r>
            <a:r>
              <a:rPr lang="en-GB" dirty="0" err="1"/>
              <a:t>līdz</a:t>
            </a:r>
            <a:r>
              <a:rPr lang="en-GB" dirty="0"/>
              <a:t> </a:t>
            </a:r>
            <a:r>
              <a:rPr lang="lv-LV" dirty="0"/>
              <a:t>beigām</a:t>
            </a:r>
            <a:r>
              <a:rPr lang="en-GB" dirty="0"/>
              <a:t> </a:t>
            </a:r>
            <a:r>
              <a:rPr lang="en-GB" dirty="0" err="1"/>
              <a:t>veicina</a:t>
            </a:r>
            <a:r>
              <a:rPr lang="en-GB" dirty="0"/>
              <a:t> </a:t>
            </a:r>
            <a:r>
              <a:rPr lang="lv-LV" dirty="0"/>
              <a:t>izglītojamo</a:t>
            </a:r>
            <a:r>
              <a:rPr lang="en-GB" dirty="0"/>
              <a:t> patstāvību, izturību un pārliecību.</a:t>
            </a:r>
            <a:br>
              <a:rPr lang="en-GB" dirty="0"/>
            </a:br>
            <a:endParaRPr lang="en-GB" dirty="0"/>
          </a:p>
          <a:p>
            <a:pPr marL="342900" indent="-342900" algn="just">
              <a:buFont typeface="Wingdings" panose="05000000000000000000" pitchFamily="2" charset="2"/>
              <a:buChar char="ü"/>
            </a:pPr>
            <a:r>
              <a:rPr lang="en-GB" b="1" dirty="0"/>
              <a:t>Veicina starpdisciplīnu mācīšanos: </a:t>
            </a:r>
            <a:r>
              <a:rPr lang="en-GB" dirty="0"/>
              <a:t>Šāda vide veicina dažādu disciplīnu zināšanu un prasmju integrāciju, uzsverot dažādu studiju jomu savstarpējo saistību.</a:t>
            </a:r>
            <a:endParaRPr lang="en-IE" dirty="0"/>
          </a:p>
        </p:txBody>
      </p:sp>
      <p:sp>
        <p:nvSpPr>
          <p:cNvPr id="3" name="Text Placeholder 2">
            <a:extLst>
              <a:ext uri="{FF2B5EF4-FFF2-40B4-BE49-F238E27FC236}">
                <a16:creationId xmlns:a16="http://schemas.microsoft.com/office/drawing/2014/main" id="{6627600B-4F4B-D972-D608-E19C09DBCDCF}"/>
              </a:ext>
            </a:extLst>
          </p:cNvPr>
          <p:cNvSpPr>
            <a:spLocks noGrp="1"/>
          </p:cNvSpPr>
          <p:nvPr>
            <p:ph type="body" sz="quarter" idx="30"/>
          </p:nvPr>
        </p:nvSpPr>
        <p:spPr/>
        <p:txBody>
          <a:bodyPr/>
          <a:lstStyle/>
          <a:p>
            <a:r>
              <a:rPr lang="en-GB" dirty="0"/>
              <a:t>Radošo telpu un radošuma laboratoriju priekšrocības</a:t>
            </a:r>
            <a:endParaRPr lang="en-IE" dirty="0"/>
          </a:p>
        </p:txBody>
      </p:sp>
    </p:spTree>
    <p:extLst>
      <p:ext uri="{BB962C8B-B14F-4D97-AF65-F5344CB8AC3E}">
        <p14:creationId xmlns:p14="http://schemas.microsoft.com/office/powerpoint/2010/main" val="4137193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54079" r="18975"/>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3024860" y="1480938"/>
            <a:ext cx="8930919" cy="4919862"/>
          </a:xfrm>
        </p:spPr>
        <p:txBody>
          <a:bodyPr/>
          <a:lstStyle/>
          <a:p>
            <a:pPr algn="just">
              <a:lnSpc>
                <a:spcPts val="2440"/>
              </a:lnSpc>
            </a:pPr>
            <a:r>
              <a:rPr lang="en-GB" sz="2000" dirty="0"/>
              <a:t>Pasaulē, kas kļūst arvien vairāk savstarpēji saistīta, spēja efektīvi sadarboties un sazināties ir svarīgāka nekā jebkad agrāk.  </a:t>
            </a:r>
            <a:r>
              <a:rPr lang="lv-LV" sz="2000" dirty="0"/>
              <a:t>21.</a:t>
            </a:r>
            <a:r>
              <a:rPr lang="en-GB" sz="2000" dirty="0" err="1"/>
              <a:t>gadsimta</a:t>
            </a:r>
            <a:r>
              <a:rPr lang="en-GB" sz="2000" dirty="0"/>
              <a:t> </a:t>
            </a:r>
            <a:r>
              <a:rPr lang="lv-LV" sz="2000" dirty="0"/>
              <a:t>auditorijā</a:t>
            </a:r>
            <a:r>
              <a:rPr lang="en-GB" sz="2000" dirty="0"/>
              <a:t> ir jāatspoguļo šī realitāte, iekļaujot šīs </a:t>
            </a:r>
            <a:r>
              <a:rPr lang="en-GB" sz="2000" dirty="0" err="1"/>
              <a:t>prasmes</a:t>
            </a:r>
            <a:r>
              <a:rPr lang="en-GB" sz="2000" dirty="0"/>
              <a:t> </a:t>
            </a:r>
            <a:r>
              <a:rPr lang="lv-LV" sz="2000" dirty="0"/>
              <a:t>studiju</a:t>
            </a:r>
            <a:r>
              <a:rPr lang="en-GB" sz="2000" dirty="0"/>
              <a:t> procesā. </a:t>
            </a:r>
            <a:endParaRPr lang="lv-LV" sz="2000" dirty="0"/>
          </a:p>
          <a:p>
            <a:pPr algn="just">
              <a:lnSpc>
                <a:spcPts val="2440"/>
              </a:lnSpc>
            </a:pPr>
            <a:endParaRPr lang="en-GB" sz="2000" dirty="0"/>
          </a:p>
          <a:p>
            <a:pPr algn="just">
              <a:lnSpc>
                <a:spcPts val="2440"/>
              </a:lnSpc>
            </a:pPr>
            <a:r>
              <a:rPr lang="en-GB" sz="2000" dirty="0" err="1"/>
              <a:t>Šajā</a:t>
            </a:r>
            <a:r>
              <a:rPr lang="en-GB" sz="2000" dirty="0"/>
              <a:t> </a:t>
            </a:r>
            <a:r>
              <a:rPr lang="en-GB" sz="2000" dirty="0" err="1"/>
              <a:t>nodaļā</a:t>
            </a:r>
            <a:r>
              <a:rPr lang="en-GB" sz="2000" dirty="0"/>
              <a:t> </a:t>
            </a:r>
            <a:r>
              <a:rPr lang="lv-LV" sz="2000" dirty="0"/>
              <a:t>aplūkotas </a:t>
            </a:r>
            <a:r>
              <a:rPr lang="en-GB" sz="2000" dirty="0" err="1"/>
              <a:t>inovatīvas</a:t>
            </a:r>
            <a:r>
              <a:rPr lang="en-GB" sz="2000" dirty="0"/>
              <a:t> pedagoģiskās stratēģijas, kas uzsver un veicina sadarbību un komunikāciju </a:t>
            </a:r>
            <a:r>
              <a:rPr lang="en-GB" sz="2000" dirty="0" err="1"/>
              <a:t>starp</a:t>
            </a:r>
            <a:r>
              <a:rPr lang="en-GB" sz="2000" dirty="0"/>
              <a:t> </a:t>
            </a:r>
            <a:r>
              <a:rPr lang="lv-LV" sz="2000" dirty="0"/>
              <a:t>izglītojamajiem</a:t>
            </a:r>
            <a:r>
              <a:rPr lang="en-GB" sz="2000" dirty="0"/>
              <a:t>. Konkrētāk, </a:t>
            </a:r>
            <a:r>
              <a:rPr lang="en-GB" sz="2000" dirty="0" err="1"/>
              <a:t>mēs</a:t>
            </a:r>
            <a:r>
              <a:rPr lang="en-GB" sz="2000" dirty="0"/>
              <a:t> </a:t>
            </a:r>
            <a:r>
              <a:rPr lang="lv-LV" sz="2000" dirty="0"/>
              <a:t>pievērsīsimies</a:t>
            </a:r>
            <a:r>
              <a:rPr lang="en-GB" sz="2000" dirty="0"/>
              <a:t> </a:t>
            </a:r>
            <a:r>
              <a:rPr lang="lv-LV" sz="2000" dirty="0"/>
              <a:t>ieguvumiem</a:t>
            </a:r>
            <a:r>
              <a:rPr lang="en-GB" sz="2000" dirty="0"/>
              <a:t> un </a:t>
            </a:r>
            <a:r>
              <a:rPr lang="en-GB" sz="2000" dirty="0" err="1"/>
              <a:t>metod</a:t>
            </a:r>
            <a:r>
              <a:rPr lang="lv-LV" sz="2000" dirty="0" err="1"/>
              <a:t>ikai</a:t>
            </a:r>
            <a:r>
              <a:rPr lang="en-GB" sz="2000" dirty="0"/>
              <a:t>, ko </a:t>
            </a:r>
            <a:r>
              <a:rPr lang="en-GB" sz="2000" dirty="0" err="1"/>
              <a:t>sniedz</a:t>
            </a:r>
            <a:r>
              <a:rPr lang="en-GB" sz="2000" dirty="0"/>
              <a:t> </a:t>
            </a:r>
            <a:r>
              <a:rPr lang="lv-LV" sz="2000" dirty="0"/>
              <a:t>vienaudžu </a:t>
            </a:r>
            <a:r>
              <a:rPr lang="en-GB" sz="2000" dirty="0" err="1"/>
              <a:t>mācīšana</a:t>
            </a:r>
            <a:r>
              <a:rPr lang="en-GB" sz="2000" dirty="0"/>
              <a:t> un </a:t>
            </a:r>
            <a:r>
              <a:rPr lang="en-GB" sz="2000" dirty="0" err="1"/>
              <a:t>sadarbība</a:t>
            </a:r>
            <a:r>
              <a:rPr lang="en-GB" sz="2000" dirty="0"/>
              <a:t>, kā arī apgrieztās </a:t>
            </a:r>
            <a:r>
              <a:rPr lang="en-GB" sz="2000" dirty="0" err="1"/>
              <a:t>klases</a:t>
            </a:r>
            <a:r>
              <a:rPr lang="en-GB" sz="2000" dirty="0"/>
              <a:t> </a:t>
            </a:r>
            <a:r>
              <a:rPr lang="en-GB" sz="2000" dirty="0" err="1"/>
              <a:t>modeli</a:t>
            </a:r>
            <a:r>
              <a:rPr lang="lv-LV" sz="2000" dirty="0"/>
              <a:t>m</a:t>
            </a:r>
            <a:r>
              <a:rPr lang="en-GB" sz="2000" dirty="0"/>
              <a:t> un t</a:t>
            </a:r>
            <a:r>
              <a:rPr lang="lv-LV" sz="2000" dirty="0" err="1"/>
              <a:t>am</a:t>
            </a:r>
            <a:r>
              <a:rPr lang="en-GB" sz="2000" dirty="0"/>
              <a:t>, kā šīs pieejas var </a:t>
            </a:r>
            <a:r>
              <a:rPr lang="lv-LV" sz="2000" dirty="0"/>
              <a:t>pārveidot</a:t>
            </a:r>
            <a:r>
              <a:rPr lang="en-GB" sz="2000" dirty="0"/>
              <a:t> mācību pieredzi. </a:t>
            </a:r>
            <a:r>
              <a:rPr lang="en-GB" sz="2000" dirty="0" err="1"/>
              <a:t>Mēs</a:t>
            </a:r>
            <a:r>
              <a:rPr lang="en-GB" sz="2000" dirty="0"/>
              <a:t> </a:t>
            </a:r>
            <a:r>
              <a:rPr lang="en-GB" sz="2000" dirty="0" err="1"/>
              <a:t>pēt</a:t>
            </a:r>
            <a:r>
              <a:rPr lang="lv-LV" sz="2000" dirty="0"/>
              <a:t>ā</a:t>
            </a:r>
            <a:r>
              <a:rPr lang="en-GB" sz="2000" dirty="0"/>
              <a:t>m arī spēļu izmantošanu un to, kā tā </a:t>
            </a:r>
            <a:r>
              <a:rPr lang="en-GB" sz="2000" dirty="0" err="1"/>
              <a:t>mudina</a:t>
            </a:r>
            <a:r>
              <a:rPr lang="en-GB" sz="2000" dirty="0"/>
              <a:t> </a:t>
            </a:r>
            <a:r>
              <a:rPr lang="lv-LV" sz="2000" dirty="0"/>
              <a:t>izglītojamos</a:t>
            </a:r>
            <a:r>
              <a:rPr lang="en-GB" sz="2000" dirty="0"/>
              <a:t> aktīvi un praktiski iesaistīties mācību satura apguvē.</a:t>
            </a:r>
          </a:p>
          <a:p>
            <a:pPr algn="just">
              <a:lnSpc>
                <a:spcPts val="2440"/>
              </a:lnSpc>
            </a:pPr>
            <a:endParaRPr lang="en-GB" sz="2000" dirty="0"/>
          </a:p>
          <a:p>
            <a:pPr algn="just">
              <a:lnSpc>
                <a:spcPts val="2440"/>
              </a:lnSpc>
            </a:pPr>
            <a:r>
              <a:rPr lang="en-GB" sz="2000" dirty="0"/>
              <a:t>Mūsu mērķis ir nodrošināt pedagogus ar rīkiem, </a:t>
            </a:r>
            <a:r>
              <a:rPr lang="en-GB" sz="2000" dirty="0" err="1"/>
              <a:t>lai</a:t>
            </a:r>
            <a:r>
              <a:rPr lang="en-GB" sz="2000" dirty="0"/>
              <a:t> </a:t>
            </a:r>
            <a:r>
              <a:rPr lang="lv-LV" sz="2000" dirty="0"/>
              <a:t>izglītotu tādu </a:t>
            </a:r>
            <a:r>
              <a:rPr lang="en-GB" sz="2000" dirty="0" err="1"/>
              <a:t>paaudzi</a:t>
            </a:r>
            <a:r>
              <a:rPr lang="en-GB" sz="2000" dirty="0"/>
              <a:t>, kas ir ne tikai zinoši, bet arī prasmīgi orientējas komunikācijas un </a:t>
            </a:r>
            <a:r>
              <a:rPr lang="en-GB" sz="2000" dirty="0" err="1"/>
              <a:t>sadarbības</a:t>
            </a:r>
            <a:r>
              <a:rPr lang="en-GB" sz="2000" dirty="0"/>
              <a:t> </a:t>
            </a:r>
            <a:r>
              <a:rPr lang="en-GB" sz="2000" dirty="0" err="1"/>
              <a:t>sarežģī</a:t>
            </a:r>
            <a:r>
              <a:rPr lang="lv-LV" sz="2000" dirty="0"/>
              <a:t>jumos</a:t>
            </a:r>
            <a:r>
              <a:rPr lang="en-GB" sz="2000" dirty="0"/>
              <a:t> savā turpmākajā karjerā un sabiedrībā.</a:t>
            </a:r>
            <a:endParaRPr lang="en-US" sz="2000"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278903" y="111947"/>
            <a:ext cx="7973786" cy="1126403"/>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GB" sz="2800" dirty="0">
                <a:solidFill>
                  <a:schemeClr val="bg1"/>
                </a:solidFill>
              </a:rPr>
              <a:t>Sadarbības, saziņas un iesaistīšanās veicināšana</a:t>
            </a: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9600" b="1" dirty="0">
                <a:solidFill>
                  <a:schemeClr val="bg1"/>
                </a:solidFill>
              </a:rPr>
              <a:t>04</a:t>
            </a:r>
          </a:p>
        </p:txBody>
      </p:sp>
    </p:spTree>
    <p:extLst>
      <p:ext uri="{BB962C8B-B14F-4D97-AF65-F5344CB8AC3E}">
        <p14:creationId xmlns:p14="http://schemas.microsoft.com/office/powerpoint/2010/main" val="4220171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716DD64-D8F8-B42F-8D42-1A4D2E4459D0}"/>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l="25713" r="25713"/>
          <a:stretch>
            <a:fillRect/>
          </a:stretch>
        </p:blipFill>
        <p:spPr/>
      </p:pic>
      <p:sp>
        <p:nvSpPr>
          <p:cNvPr id="3" name="Text Placeholder 2">
            <a:extLst>
              <a:ext uri="{FF2B5EF4-FFF2-40B4-BE49-F238E27FC236}">
                <a16:creationId xmlns:a16="http://schemas.microsoft.com/office/drawing/2014/main" id="{6C540252-3D44-3FFA-97E7-03692D79671F}"/>
              </a:ext>
            </a:extLst>
          </p:cNvPr>
          <p:cNvSpPr>
            <a:spLocks noGrp="1"/>
          </p:cNvSpPr>
          <p:nvPr>
            <p:ph type="body" sz="quarter" idx="30"/>
          </p:nvPr>
        </p:nvSpPr>
        <p:spPr>
          <a:xfrm>
            <a:off x="4890795" y="207922"/>
            <a:ext cx="6776598" cy="639803"/>
          </a:xfrm>
          <a:solidFill>
            <a:srgbClr val="AD4097"/>
          </a:solidFill>
        </p:spPr>
        <p:txBody>
          <a:bodyPr/>
          <a:lstStyle/>
          <a:p>
            <a:r>
              <a:rPr lang="lv-LV" dirty="0">
                <a:solidFill>
                  <a:schemeClr val="bg1"/>
                </a:solidFill>
              </a:rPr>
              <a:t>Vienaudžu</a:t>
            </a:r>
            <a:r>
              <a:rPr lang="en-IE" dirty="0">
                <a:solidFill>
                  <a:schemeClr val="bg1"/>
                </a:solidFill>
              </a:rPr>
              <a:t> mācīšana un sadarbība</a:t>
            </a:r>
          </a:p>
        </p:txBody>
      </p:sp>
      <p:sp>
        <p:nvSpPr>
          <p:cNvPr id="4" name="Text Placeholder 3">
            <a:extLst>
              <a:ext uri="{FF2B5EF4-FFF2-40B4-BE49-F238E27FC236}">
                <a16:creationId xmlns:a16="http://schemas.microsoft.com/office/drawing/2014/main" id="{31A80076-D814-31FE-4ACB-2179CD491498}"/>
              </a:ext>
            </a:extLst>
          </p:cNvPr>
          <p:cNvSpPr>
            <a:spLocks noGrp="1"/>
          </p:cNvSpPr>
          <p:nvPr>
            <p:ph type="body" sz="quarter" idx="48"/>
          </p:nvPr>
        </p:nvSpPr>
        <p:spPr>
          <a:xfrm>
            <a:off x="6096000" y="847725"/>
            <a:ext cx="5876925" cy="5802353"/>
          </a:xfrm>
        </p:spPr>
        <p:txBody>
          <a:bodyPr/>
          <a:lstStyle/>
          <a:p>
            <a:pPr algn="just"/>
            <a:r>
              <a:rPr lang="lv-LV" sz="2200" dirty="0"/>
              <a:t>Izglītojamo</a:t>
            </a:r>
            <a:r>
              <a:rPr lang="en-GB" sz="2200" dirty="0"/>
              <a:t> savstarpējā mācīšana ir izglītības prakse, </a:t>
            </a:r>
            <a:r>
              <a:rPr lang="en-GB" sz="2200" dirty="0" err="1"/>
              <a:t>kurā</a:t>
            </a:r>
            <a:r>
              <a:rPr lang="en-GB" sz="2200" dirty="0"/>
              <a:t> s</a:t>
            </a:r>
            <a:r>
              <a:rPr lang="lv-LV" sz="2200" dirty="0" err="1"/>
              <a:t>tudenti</a:t>
            </a:r>
            <a:r>
              <a:rPr lang="en-GB" sz="2200" dirty="0"/>
              <a:t> māca </a:t>
            </a:r>
            <a:r>
              <a:rPr lang="en-GB" sz="2200" dirty="0" err="1"/>
              <a:t>citus</a:t>
            </a:r>
            <a:r>
              <a:rPr lang="en-GB" sz="2200" dirty="0"/>
              <a:t> s</a:t>
            </a:r>
            <a:r>
              <a:rPr lang="lv-LV" sz="2200" dirty="0" err="1"/>
              <a:t>tudentus</a:t>
            </a:r>
            <a:r>
              <a:rPr lang="en-GB" sz="2200" dirty="0"/>
              <a:t>. Šī metode </a:t>
            </a:r>
            <a:r>
              <a:rPr lang="en-GB" sz="2200" dirty="0" err="1"/>
              <a:t>izmanto</a:t>
            </a:r>
            <a:r>
              <a:rPr lang="en-GB" sz="2200" dirty="0"/>
              <a:t> </a:t>
            </a:r>
            <a:r>
              <a:rPr lang="lv-LV" sz="2200" dirty="0"/>
              <a:t>izglītojamo</a:t>
            </a:r>
            <a:r>
              <a:rPr lang="en-GB" sz="2200" dirty="0"/>
              <a:t> atšķirīgo pieredzi, prasmes un </a:t>
            </a:r>
            <a:r>
              <a:rPr lang="en-GB" sz="2200" dirty="0" err="1"/>
              <a:t>izpratni</a:t>
            </a:r>
            <a:r>
              <a:rPr lang="en-GB" sz="2200" dirty="0"/>
              <a:t> </a:t>
            </a:r>
            <a:r>
              <a:rPr lang="lv-LV" sz="2200" dirty="0"/>
              <a:t>auditorijā</a:t>
            </a:r>
            <a:r>
              <a:rPr lang="en-GB" sz="2200" dirty="0"/>
              <a:t>, veicinot sadarbības mācību vidi. Vienaudžu mācīšanas priekšrocības ir </a:t>
            </a:r>
            <a:r>
              <a:rPr lang="en-GB" sz="2200" dirty="0" err="1"/>
              <a:t>šādas</a:t>
            </a:r>
            <a:r>
              <a:rPr lang="en-GB" sz="2200" dirty="0"/>
              <a:t>:</a:t>
            </a:r>
          </a:p>
          <a:p>
            <a:pPr algn="just"/>
            <a:r>
              <a:rPr lang="en-GB" sz="2200" b="1" dirty="0"/>
              <a:t>Uzlabota mācību satura saglabāšana - </a:t>
            </a:r>
            <a:r>
              <a:rPr lang="en-GB" sz="2200" dirty="0"/>
              <a:t>mācot materiālu vienaudžiem, ir nepieciešama padziļināta priekšmeta izpratne, kas uzlabo mācību satura saglabāšanu un izpratni.</a:t>
            </a:r>
          </a:p>
          <a:p>
            <a:pPr algn="just"/>
            <a:r>
              <a:rPr lang="en-GB" sz="2200" b="1" dirty="0"/>
              <a:t>Uzlabotas sociālās prasmes - </a:t>
            </a:r>
            <a:r>
              <a:rPr lang="lv-LV" sz="2200" dirty="0"/>
              <a:t>izglītojamie</a:t>
            </a:r>
            <a:r>
              <a:rPr lang="en-GB" sz="2200" dirty="0"/>
              <a:t> attīsta savas komunikācijas un savstarpējās saskarsmes prasmes, izmantojot tiešu mijiedarbību.</a:t>
            </a:r>
          </a:p>
          <a:p>
            <a:pPr algn="just"/>
            <a:r>
              <a:rPr lang="en-GB" sz="2200" b="1" dirty="0"/>
              <a:t>Lielāka iesaiste un motivācija - </a:t>
            </a:r>
            <a:r>
              <a:rPr lang="lv-LV" sz="2200" dirty="0"/>
              <a:t>izglītojamie</a:t>
            </a:r>
            <a:r>
              <a:rPr lang="en-GB" sz="2200" dirty="0"/>
              <a:t> bieži vien ir vairāk iesaistīti un motivēti, ja mijiedarbojas ar vienaudžiem.</a:t>
            </a:r>
            <a:endParaRPr lang="en-IE" sz="2200" dirty="0"/>
          </a:p>
        </p:txBody>
      </p:sp>
    </p:spTree>
    <p:extLst>
      <p:ext uri="{BB962C8B-B14F-4D97-AF65-F5344CB8AC3E}">
        <p14:creationId xmlns:p14="http://schemas.microsoft.com/office/powerpoint/2010/main" val="2301247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25</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1207883" y="138889"/>
            <a:ext cx="10279511" cy="6090461"/>
          </a:xfrm>
        </p:spPr>
        <p:txBody>
          <a:bodyPr/>
          <a:lstStyle/>
          <a:p>
            <a:pPr algn="just"/>
            <a:r>
              <a:rPr lang="lv-LV" sz="2200" b="0" i="0" dirty="0">
                <a:effectLst/>
                <a:latin typeface="Calibri" panose="020F0502020204030204" pitchFamily="34" charset="0"/>
                <a:ea typeface="Calibri" panose="020F0502020204030204" pitchFamily="34" charset="0"/>
                <a:cs typeface="Calibri" panose="020F0502020204030204" pitchFamily="34" charset="0"/>
              </a:rPr>
              <a:t>Vienaudžu mācīšana </a:t>
            </a:r>
            <a:r>
              <a:rPr lang="en-US" sz="2200" b="0" i="0" dirty="0">
                <a:effectLst/>
                <a:latin typeface="Calibri" panose="020F0502020204030204" pitchFamily="34" charset="0"/>
                <a:ea typeface="Calibri" panose="020F0502020204030204" pitchFamily="34" charset="0"/>
                <a:cs typeface="Calibri" panose="020F0502020204030204" pitchFamily="34" charset="0"/>
              </a:rPr>
              <a:t>un mācīšanās sadarbībā ir balstīta uz pārliecību, ka izglītības pieredze kļūst dziļāka un jēgpilnāka, ja tā ir aktīva, sociāla, kontekstuāla, saistoša un </a:t>
            </a:r>
            <a:r>
              <a:rPr lang="lv-LV" sz="2200" b="0" i="0" dirty="0">
                <a:effectLst/>
                <a:latin typeface="Calibri" panose="020F0502020204030204" pitchFamily="34" charset="0"/>
                <a:ea typeface="Calibri" panose="020F0502020204030204" pitchFamily="34" charset="0"/>
                <a:cs typeface="Calibri" panose="020F0502020204030204" pitchFamily="34" charset="0"/>
              </a:rPr>
              <a:t>pašam </a:t>
            </a:r>
            <a:r>
              <a:rPr lang="lv-LV" sz="2200" dirty="0">
                <a:ea typeface="Calibri" panose="020F0502020204030204" pitchFamily="34" charset="0"/>
              </a:rPr>
              <a:t>izglītojamajam piederoša</a:t>
            </a:r>
            <a:r>
              <a:rPr lang="en-GB" sz="2200" dirty="0">
                <a:ea typeface="Calibri" panose="020F0502020204030204" pitchFamily="34" charset="0"/>
              </a:rPr>
              <a:t>. </a:t>
            </a:r>
          </a:p>
          <a:p>
            <a:pPr algn="just"/>
            <a:endParaRPr lang="en-GB" sz="2200" b="0" i="0"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2200" b="0" i="0" dirty="0">
                <a:effectLst/>
                <a:latin typeface="Calibri" panose="020F0502020204030204" pitchFamily="34" charset="0"/>
                <a:ea typeface="Calibri" panose="020F0502020204030204" pitchFamily="34" charset="0"/>
                <a:cs typeface="Calibri" panose="020F0502020204030204" pitchFamily="34" charset="0"/>
              </a:rPr>
              <a:t>Mācīšanas un mācīšanās metodes, izmantojot līdzbiedru mācīšanos un sadarbību, ir balstītas uz pieņēmumu, ka </a:t>
            </a:r>
            <a:r>
              <a:rPr lang="lv-LV" sz="2200" dirty="0">
                <a:ea typeface="Calibri" panose="020F0502020204030204" pitchFamily="34" charset="0"/>
              </a:rPr>
              <a:t>izglītojamie</a:t>
            </a:r>
            <a:r>
              <a:rPr lang="en-US" sz="2200" b="0" i="0" dirty="0">
                <a:effectLst/>
                <a:latin typeface="Calibri" panose="020F0502020204030204" pitchFamily="34" charset="0"/>
                <a:ea typeface="Calibri" panose="020F0502020204030204" pitchFamily="34" charset="0"/>
                <a:cs typeface="Calibri" panose="020F0502020204030204" pitchFamily="34" charset="0"/>
              </a:rPr>
              <a:t> var gūt labumu no līdzbiedru zināšanām un perspektīvām, tādējādi radot dinamiskāku un saistošāku mācību vidi. </a:t>
            </a:r>
          </a:p>
          <a:p>
            <a:pPr algn="just"/>
            <a:endParaRPr lang="en-US" sz="2200" dirty="0">
              <a:ea typeface="Calibri" panose="020F0502020204030204" pitchFamily="34" charset="0"/>
            </a:endParaRPr>
          </a:p>
          <a:p>
            <a:pPr algn="just"/>
            <a:r>
              <a:rPr lang="en-US" sz="2200" b="0" i="0" dirty="0">
                <a:effectLst/>
                <a:latin typeface="Calibri" panose="020F0502020204030204" pitchFamily="34" charset="0"/>
                <a:ea typeface="Calibri" panose="020F0502020204030204" pitchFamily="34" charset="0"/>
                <a:cs typeface="Calibri" panose="020F0502020204030204" pitchFamily="34" charset="0"/>
              </a:rPr>
              <a:t>Šī pieeja ir īpaši aktuāla mūsdienu </a:t>
            </a:r>
            <a:r>
              <a:rPr lang="en-US" sz="2200" b="0" i="0" dirty="0" err="1">
                <a:effectLst/>
                <a:latin typeface="Calibri" panose="020F0502020204030204" pitchFamily="34" charset="0"/>
                <a:ea typeface="Calibri" panose="020F0502020204030204" pitchFamily="34" charset="0"/>
                <a:cs typeface="Calibri" panose="020F0502020204030204" pitchFamily="34" charset="0"/>
              </a:rPr>
              <a:t>mainīgajā</a:t>
            </a:r>
            <a:r>
              <a:rPr lang="en-US" sz="2200" b="0" i="0" dirty="0">
                <a:effectLst/>
                <a:latin typeface="Calibri" panose="020F0502020204030204" pitchFamily="34" charset="0"/>
                <a:ea typeface="Calibri" panose="020F0502020204030204" pitchFamily="34" charset="0"/>
                <a:cs typeface="Calibri" panose="020F0502020204030204" pitchFamily="34" charset="0"/>
              </a:rPr>
              <a:t> </a:t>
            </a:r>
            <a:r>
              <a:rPr lang="lv-LV" sz="2200" b="0" i="0" dirty="0">
                <a:effectLst/>
                <a:latin typeface="Calibri" panose="020F0502020204030204" pitchFamily="34" charset="0"/>
                <a:ea typeface="Calibri" panose="020F0502020204030204" pitchFamily="34" charset="0"/>
                <a:cs typeface="Calibri" panose="020F0502020204030204" pitchFamily="34" charset="0"/>
              </a:rPr>
              <a:t>21.</a:t>
            </a:r>
            <a:r>
              <a:rPr lang="en-US" sz="2200" b="0" i="0" dirty="0" err="1">
                <a:effectLst/>
                <a:latin typeface="Calibri" panose="020F0502020204030204" pitchFamily="34" charset="0"/>
                <a:ea typeface="Calibri" panose="020F0502020204030204" pitchFamily="34" charset="0"/>
                <a:cs typeface="Calibri" panose="020F0502020204030204" pitchFamily="34" charset="0"/>
              </a:rPr>
              <a:t>gadsimta</a:t>
            </a:r>
            <a:r>
              <a:rPr lang="en-US" sz="2200" b="0" i="0" dirty="0">
                <a:effectLst/>
                <a:latin typeface="Calibri" panose="020F0502020204030204" pitchFamily="34" charset="0"/>
                <a:ea typeface="Calibri" panose="020F0502020204030204" pitchFamily="34" charset="0"/>
                <a:cs typeface="Calibri" panose="020F0502020204030204" pitchFamily="34" charset="0"/>
              </a:rPr>
              <a:t> izglītības vidē, kur starppersonu attiecību prasmju attīstīšana un spēja efektīvi strādāt komandā tiek augstu vērtēta.</a:t>
            </a:r>
          </a:p>
          <a:p>
            <a:pPr algn="l"/>
            <a:endParaRPr lang="en-US" sz="2400" dirty="0">
              <a:solidFill>
                <a:srgbClr val="0F0F0F"/>
              </a:solidFill>
              <a:latin typeface="Calibri" panose="020F0502020204030204" pitchFamily="34" charset="0"/>
              <a:ea typeface="Calibri" panose="020F0502020204030204" pitchFamily="34" charset="0"/>
              <a:cs typeface="Calibri" panose="020F0502020204030204" pitchFamily="34" charset="0"/>
            </a:endParaRPr>
          </a:p>
          <a:p>
            <a:pPr algn="just">
              <a:lnSpc>
                <a:spcPts val="2440"/>
              </a:lnSpc>
            </a:pPr>
            <a:r>
              <a:rPr lang="en-US" sz="2200" dirty="0"/>
              <a:t>Veicinot vidi, </a:t>
            </a:r>
            <a:r>
              <a:rPr lang="en-US" sz="2200" dirty="0" err="1"/>
              <a:t>kurā</a:t>
            </a:r>
            <a:r>
              <a:rPr lang="en-US" sz="2200" dirty="0"/>
              <a:t> </a:t>
            </a:r>
            <a:r>
              <a:rPr lang="lv-LV" sz="2200" dirty="0"/>
              <a:t>izglītojamie</a:t>
            </a:r>
            <a:r>
              <a:rPr lang="en-US" sz="2200" dirty="0"/>
              <a:t> aktīvi piedalās savā mācību procesā, sadarbojoties un mācot vienaudžus, šīs metodes ne tikai uzlabo zināšanu apguvi, bet arī attīsta </a:t>
            </a:r>
            <a:r>
              <a:rPr lang="en-US" sz="2200" dirty="0" err="1"/>
              <a:t>būtiskas</a:t>
            </a:r>
            <a:r>
              <a:rPr lang="en-US" sz="2200" dirty="0"/>
              <a:t> 21</a:t>
            </a:r>
            <a:r>
              <a:rPr lang="lv-LV" sz="2200" dirty="0"/>
              <a:t>.gs.</a:t>
            </a:r>
            <a:r>
              <a:rPr lang="en-US" sz="2200" dirty="0"/>
              <a:t> prasmes, kas ir ļoti svarīgas mūsdienu izglītības un profesionālajā vidē.</a:t>
            </a:r>
          </a:p>
        </p:txBody>
      </p:sp>
      <p:sp>
        <p:nvSpPr>
          <p:cNvPr id="10" name="Rectangle 9">
            <a:extLst>
              <a:ext uri="{FF2B5EF4-FFF2-40B4-BE49-F238E27FC236}">
                <a16:creationId xmlns:a16="http://schemas.microsoft.com/office/drawing/2014/main" id="{44C11648-3B79-8E0E-35B4-5A9B75C4CF1D}"/>
              </a:ext>
            </a:extLst>
          </p:cNvPr>
          <p:cNvSpPr/>
          <p:nvPr/>
        </p:nvSpPr>
        <p:spPr>
          <a:xfrm>
            <a:off x="0" y="0"/>
            <a:ext cx="87923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pic>
        <p:nvPicPr>
          <p:cNvPr id="11" name="Picture 10">
            <a:extLst>
              <a:ext uri="{FF2B5EF4-FFF2-40B4-BE49-F238E27FC236}">
                <a16:creationId xmlns:a16="http://schemas.microsoft.com/office/drawing/2014/main" id="{82CE7BD1-E9E9-9DF9-5180-ABCC9B224787}"/>
              </a:ext>
            </a:extLst>
          </p:cNvPr>
          <p:cNvPicPr>
            <a:picLocks/>
          </p:cNvPicPr>
          <p:nvPr/>
        </p:nvPicPr>
        <p:blipFill rotWithShape="1">
          <a:blip r:embed="rId3" cstate="email">
            <a:extLst>
              <a:ext uri="{28A0092B-C50C-407E-A947-70E740481C1C}">
                <a14:useLocalDpi xmlns:a14="http://schemas.microsoft.com/office/drawing/2010/main"/>
              </a:ext>
            </a:extLst>
          </a:blip>
          <a:srcRect l="10582" t="76647" r="53602" b="8387"/>
          <a:stretch/>
        </p:blipFill>
        <p:spPr>
          <a:xfrm rot="5400000">
            <a:off x="161006" y="5401946"/>
            <a:ext cx="1443600" cy="356400"/>
          </a:xfrm>
          <a:prstGeom prst="rect">
            <a:avLst/>
          </a:prstGeom>
        </p:spPr>
      </p:pic>
    </p:spTree>
    <p:extLst>
      <p:ext uri="{BB962C8B-B14F-4D97-AF65-F5344CB8AC3E}">
        <p14:creationId xmlns:p14="http://schemas.microsoft.com/office/powerpoint/2010/main" val="677907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3D5DB5-86AD-5874-3D65-51CAFE19F033}"/>
              </a:ext>
            </a:extLst>
          </p:cNvPr>
          <p:cNvSpPr>
            <a:spLocks noGrp="1"/>
          </p:cNvSpPr>
          <p:nvPr>
            <p:ph type="body" sz="quarter" idx="30"/>
          </p:nvPr>
        </p:nvSpPr>
        <p:spPr>
          <a:xfrm>
            <a:off x="854280" y="439905"/>
            <a:ext cx="10483431" cy="804265"/>
          </a:xfrm>
        </p:spPr>
        <p:txBody>
          <a:bodyPr/>
          <a:lstStyle/>
          <a:p>
            <a:r>
              <a:rPr lang="en-IE" dirty="0"/>
              <a:t>Savstarpējās </a:t>
            </a:r>
            <a:r>
              <a:rPr lang="en-IE" dirty="0" err="1"/>
              <a:t>mācīšanas</a:t>
            </a:r>
            <a:r>
              <a:rPr lang="en-IE" dirty="0"/>
              <a:t> </a:t>
            </a:r>
            <a:r>
              <a:rPr lang="en-IE" dirty="0" err="1"/>
              <a:t>metod</a:t>
            </a:r>
            <a:r>
              <a:rPr lang="lv-LV" dirty="0" err="1"/>
              <a:t>ikas</a:t>
            </a:r>
            <a:endParaRPr lang="en-IE" dirty="0"/>
          </a:p>
        </p:txBody>
      </p:sp>
      <p:sp>
        <p:nvSpPr>
          <p:cNvPr id="3" name="Text Placeholder 2">
            <a:extLst>
              <a:ext uri="{FF2B5EF4-FFF2-40B4-BE49-F238E27FC236}">
                <a16:creationId xmlns:a16="http://schemas.microsoft.com/office/drawing/2014/main" id="{0871579C-0774-7588-293E-1D790C014908}"/>
              </a:ext>
            </a:extLst>
          </p:cNvPr>
          <p:cNvSpPr>
            <a:spLocks noGrp="1"/>
          </p:cNvSpPr>
          <p:nvPr>
            <p:ph type="body" sz="quarter" idx="48"/>
          </p:nvPr>
        </p:nvSpPr>
        <p:spPr>
          <a:xfrm>
            <a:off x="854282" y="1343025"/>
            <a:ext cx="10483429" cy="4961105"/>
          </a:xfrm>
        </p:spPr>
        <p:txBody>
          <a:bodyPr/>
          <a:lstStyle/>
          <a:p>
            <a:r>
              <a:rPr lang="en-GB" dirty="0"/>
              <a:t>Efektīvas savstarpējās mācīšanas īstenošana ietver:</a:t>
            </a:r>
          </a:p>
          <a:p>
            <a:endParaRPr lang="en-GB" dirty="0"/>
          </a:p>
          <a:p>
            <a:pPr marL="342900" indent="-342900" algn="just">
              <a:buFont typeface="Arial" panose="020B0604020202020204" pitchFamily="34" charset="0"/>
              <a:buChar char="•"/>
            </a:pPr>
            <a:r>
              <a:rPr lang="en-GB" b="1" dirty="0"/>
              <a:t>Strukturētas vienaudžu </a:t>
            </a:r>
            <a:r>
              <a:rPr lang="en-GB" b="1" dirty="0" err="1"/>
              <a:t>mācīšanas</a:t>
            </a:r>
            <a:r>
              <a:rPr lang="en-GB" b="1" dirty="0"/>
              <a:t> </a:t>
            </a:r>
            <a:r>
              <a:rPr lang="lv-LV" b="1" dirty="0"/>
              <a:t>nodarbības</a:t>
            </a:r>
            <a:r>
              <a:rPr lang="en-GB" b="1" dirty="0"/>
              <a:t> </a:t>
            </a:r>
            <a:r>
              <a:rPr lang="en-GB" dirty="0"/>
              <a:t>un </a:t>
            </a:r>
            <a:r>
              <a:rPr lang="lv-LV" dirty="0"/>
              <a:t>nodarbību</a:t>
            </a:r>
            <a:r>
              <a:rPr lang="en-GB" dirty="0"/>
              <a:t> </a:t>
            </a:r>
            <a:r>
              <a:rPr lang="en-GB" dirty="0" err="1"/>
              <a:t>plānošan</a:t>
            </a:r>
            <a:r>
              <a:rPr lang="lv-LV" dirty="0"/>
              <a:t>u</a:t>
            </a:r>
            <a:r>
              <a:rPr lang="en-GB" dirty="0"/>
              <a:t>, </a:t>
            </a:r>
            <a:r>
              <a:rPr lang="en-GB" dirty="0" err="1"/>
              <a:t>kurās</a:t>
            </a:r>
            <a:r>
              <a:rPr lang="en-GB" dirty="0"/>
              <a:t> </a:t>
            </a:r>
            <a:r>
              <a:rPr lang="lv-LV" dirty="0"/>
              <a:t>izglītojamie</a:t>
            </a:r>
            <a:r>
              <a:rPr lang="en-GB" dirty="0"/>
              <a:t> var </a:t>
            </a:r>
            <a:r>
              <a:rPr lang="en-GB" dirty="0" err="1"/>
              <a:t>uzņemties</a:t>
            </a:r>
            <a:r>
              <a:rPr lang="en-GB" dirty="0"/>
              <a:t> </a:t>
            </a:r>
            <a:r>
              <a:rPr lang="lv-LV" dirty="0"/>
              <a:t>skolotāja</a:t>
            </a:r>
            <a:r>
              <a:rPr lang="en-GB" dirty="0"/>
              <a:t> lomu mazās grupās vai pāros.</a:t>
            </a:r>
            <a:br>
              <a:rPr lang="en-GB" dirty="0"/>
            </a:br>
            <a:endParaRPr lang="en-GB" dirty="0"/>
          </a:p>
          <a:p>
            <a:pPr marL="342900" indent="-342900" algn="just">
              <a:buFont typeface="Arial" panose="020B0604020202020204" pitchFamily="34" charset="0"/>
              <a:buChar char="•"/>
            </a:pPr>
            <a:r>
              <a:rPr lang="lv-LV" b="1" dirty="0"/>
              <a:t>Izglītojamo</a:t>
            </a:r>
            <a:r>
              <a:rPr lang="en-GB" b="1" dirty="0"/>
              <a:t> apmācība efektīvai saziņai, </a:t>
            </a:r>
            <a:r>
              <a:rPr lang="en-GB" dirty="0"/>
              <a:t>mācot viņiem, kā skaidri izskaidrot jēdzienus un aktīvi klausīties.</a:t>
            </a:r>
            <a:br>
              <a:rPr lang="en-GB" dirty="0"/>
            </a:br>
            <a:endParaRPr lang="en-GB" dirty="0"/>
          </a:p>
          <a:p>
            <a:pPr marL="342900" indent="-342900" algn="just">
              <a:buFont typeface="Arial" panose="020B0604020202020204" pitchFamily="34" charset="0"/>
              <a:buChar char="•"/>
            </a:pPr>
            <a:r>
              <a:rPr lang="en-GB" b="1" dirty="0"/>
              <a:t>Atbalsta resursu nodrošināšana </a:t>
            </a:r>
            <a:r>
              <a:rPr lang="en-GB" dirty="0"/>
              <a:t>un materiālu un norādījumu piedāvāšana, lai </a:t>
            </a:r>
            <a:r>
              <a:rPr lang="en-GB" dirty="0" err="1"/>
              <a:t>palīdzētu</a:t>
            </a:r>
            <a:r>
              <a:rPr lang="en-GB" dirty="0"/>
              <a:t> </a:t>
            </a:r>
            <a:r>
              <a:rPr lang="lv-LV" dirty="0"/>
              <a:t>izglītojamajiem</a:t>
            </a:r>
            <a:r>
              <a:rPr lang="en-GB" dirty="0"/>
              <a:t>-</a:t>
            </a:r>
            <a:r>
              <a:rPr lang="en-GB" dirty="0" err="1"/>
              <a:t>skolotājiem</a:t>
            </a:r>
            <a:r>
              <a:rPr lang="en-GB" dirty="0"/>
              <a:t> </a:t>
            </a:r>
            <a:r>
              <a:rPr lang="en-GB" dirty="0" err="1"/>
              <a:t>sagatavot</a:t>
            </a:r>
            <a:r>
              <a:rPr lang="lv-LV" dirty="0"/>
              <a:t>ies nodarbībām</a:t>
            </a:r>
            <a:r>
              <a:rPr lang="en-GB" dirty="0"/>
              <a:t>.</a:t>
            </a:r>
            <a:br>
              <a:rPr lang="en-GB" dirty="0"/>
            </a:br>
            <a:endParaRPr lang="en-GB" dirty="0"/>
          </a:p>
          <a:p>
            <a:pPr marL="342900" indent="-342900" algn="just">
              <a:buFont typeface="Arial" panose="020B0604020202020204" pitchFamily="34" charset="0"/>
              <a:buChar char="•"/>
            </a:pPr>
            <a:r>
              <a:rPr lang="en-GB" b="1" dirty="0"/>
              <a:t>Atgriezeniskās saites mehānismi, </a:t>
            </a:r>
            <a:r>
              <a:rPr lang="en-GB" dirty="0"/>
              <a:t>lai izveidotu </a:t>
            </a:r>
            <a:r>
              <a:rPr lang="en-GB" dirty="0" err="1"/>
              <a:t>metodes</a:t>
            </a:r>
            <a:r>
              <a:rPr lang="en-GB" dirty="0"/>
              <a:t> </a:t>
            </a:r>
            <a:r>
              <a:rPr lang="lv-LV" dirty="0"/>
              <a:t>kā </a:t>
            </a:r>
            <a:r>
              <a:rPr lang="en-GB" dirty="0" err="1"/>
              <a:t>gan</a:t>
            </a:r>
            <a:r>
              <a:rPr lang="en-GB" dirty="0"/>
              <a:t> skolotājiem, </a:t>
            </a:r>
            <a:r>
              <a:rPr lang="en-GB" dirty="0" err="1"/>
              <a:t>gan</a:t>
            </a:r>
            <a:r>
              <a:rPr lang="en-GB" dirty="0"/>
              <a:t> </a:t>
            </a:r>
            <a:r>
              <a:rPr lang="lv-LV" dirty="0"/>
              <a:t>izglītojamajiem</a:t>
            </a:r>
            <a:r>
              <a:rPr lang="en-GB" dirty="0"/>
              <a:t> </a:t>
            </a:r>
            <a:r>
              <a:rPr lang="en-GB" dirty="0" err="1"/>
              <a:t>sniegt</a:t>
            </a:r>
            <a:r>
              <a:rPr lang="en-GB" dirty="0"/>
              <a:t> </a:t>
            </a:r>
            <a:r>
              <a:rPr lang="en-GB" dirty="0" err="1"/>
              <a:t>konstruktīvu</a:t>
            </a:r>
            <a:r>
              <a:rPr lang="en-GB" dirty="0"/>
              <a:t> </a:t>
            </a:r>
            <a:r>
              <a:rPr lang="en-GB" dirty="0" err="1"/>
              <a:t>atgriezenisko</a:t>
            </a:r>
            <a:r>
              <a:rPr lang="en-GB" dirty="0"/>
              <a:t> </a:t>
            </a:r>
            <a:r>
              <a:rPr lang="en-GB" dirty="0" err="1"/>
              <a:t>saiti</a:t>
            </a:r>
            <a:r>
              <a:rPr lang="en-GB" dirty="0"/>
              <a:t> par </a:t>
            </a:r>
            <a:r>
              <a:rPr lang="en-GB" dirty="0" err="1"/>
              <a:t>mācīšanu</a:t>
            </a:r>
            <a:r>
              <a:rPr lang="en-GB" dirty="0"/>
              <a:t> un </a:t>
            </a:r>
            <a:r>
              <a:rPr lang="en-GB" dirty="0" err="1"/>
              <a:t>izpratni</a:t>
            </a:r>
            <a:r>
              <a:rPr lang="en-GB" dirty="0"/>
              <a:t>.</a:t>
            </a:r>
            <a:endParaRPr lang="en-IE" dirty="0"/>
          </a:p>
        </p:txBody>
      </p:sp>
    </p:spTree>
    <p:extLst>
      <p:ext uri="{BB962C8B-B14F-4D97-AF65-F5344CB8AC3E}">
        <p14:creationId xmlns:p14="http://schemas.microsoft.com/office/powerpoint/2010/main" val="1190902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854282" y="523547"/>
            <a:ext cx="10483431" cy="804265"/>
          </a:xfrm>
          <a:noFill/>
        </p:spPr>
        <p:txBody>
          <a:bodyPr anchor="ctr"/>
          <a:lstStyle/>
          <a:p>
            <a:endParaRPr lang="en-US" sz="2800" dirty="0">
              <a:solidFill>
                <a:srgbClr val="AD4097"/>
              </a:solidFill>
            </a:endParaRPr>
          </a:p>
          <a:p>
            <a:r>
              <a:rPr lang="en-GB" sz="2800" dirty="0">
                <a:solidFill>
                  <a:srgbClr val="AD4097"/>
                </a:solidFill>
              </a:rPr>
              <a:t>APGRIEZTĀS KLASES SPĒKS</a:t>
            </a:r>
          </a:p>
          <a:p>
            <a:endParaRPr lang="en-GB" sz="2800" dirty="0">
              <a:solidFill>
                <a:srgbClr val="AD4097"/>
              </a:solidFill>
            </a:endParaRP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854282" y="1464503"/>
            <a:ext cx="10483429" cy="4595638"/>
          </a:xfrm>
        </p:spPr>
        <p:txBody>
          <a:bodyPr/>
          <a:lstStyle/>
          <a:p>
            <a:pPr algn="just">
              <a:lnSpc>
                <a:spcPts val="2440"/>
              </a:lnSpc>
            </a:pPr>
            <a:r>
              <a:rPr lang="lv-LV" sz="2000" dirty="0"/>
              <a:t>Apgrieztā</a:t>
            </a:r>
            <a:r>
              <a:rPr lang="en-US" sz="2000" dirty="0"/>
              <a:t> klase ir pedagoģiska pieeja, kurā tradicionālie mācību modeļi tiek apgriezti otrādi. Tā vietā, </a:t>
            </a:r>
            <a:r>
              <a:rPr lang="en-US" sz="2000" dirty="0" err="1"/>
              <a:t>lai</a:t>
            </a:r>
            <a:r>
              <a:rPr lang="en-US" sz="2000" dirty="0"/>
              <a:t> </a:t>
            </a:r>
            <a:r>
              <a:rPr lang="lv-LV" sz="2000" dirty="0"/>
              <a:t>auditorijā</a:t>
            </a:r>
            <a:r>
              <a:rPr lang="en-US" sz="2000" dirty="0"/>
              <a:t> iepazīstinātu ar jaunu saturu, </a:t>
            </a:r>
            <a:r>
              <a:rPr lang="lv-LV" sz="2000" dirty="0"/>
              <a:t>izglītojamie</a:t>
            </a:r>
            <a:r>
              <a:rPr lang="en-US" sz="2000" dirty="0"/>
              <a:t> ar jauno materiālu vispirms saskaras </a:t>
            </a:r>
            <a:r>
              <a:rPr lang="en-US" sz="2000" dirty="0" err="1"/>
              <a:t>ārpus</a:t>
            </a:r>
            <a:r>
              <a:rPr lang="en-US" sz="2000" dirty="0"/>
              <a:t> </a:t>
            </a:r>
            <a:r>
              <a:rPr lang="lv-LV" sz="2000" dirty="0"/>
              <a:t>klases</a:t>
            </a:r>
            <a:r>
              <a:rPr lang="en-US" sz="2000" dirty="0"/>
              <a:t>, parasti izmantojot video lekcijas vai lasīšanas uzdevumus. Pēc tam </a:t>
            </a:r>
            <a:r>
              <a:rPr lang="lv-LV" sz="2000" dirty="0"/>
              <a:t>lekciju stundas</a:t>
            </a:r>
            <a:r>
              <a:rPr lang="en-US" sz="2000" dirty="0"/>
              <a:t> tiek izmantotas aktivitātēm, kas padziļina izpratni, diskutējot, risinot problēmas vai praktiski pielietojot.</a:t>
            </a:r>
          </a:p>
          <a:p>
            <a:pPr algn="just">
              <a:lnSpc>
                <a:spcPts val="2440"/>
              </a:lnSpc>
            </a:pPr>
            <a:endParaRPr lang="en-US" sz="1800" dirty="0"/>
          </a:p>
          <a:p>
            <a:pPr algn="just">
              <a:lnSpc>
                <a:spcPts val="2440"/>
              </a:lnSpc>
            </a:pPr>
            <a:r>
              <a:rPr lang="en-US" sz="2000" dirty="0"/>
              <a:t>Apgrieztās </a:t>
            </a:r>
            <a:r>
              <a:rPr lang="en-US" sz="2000" dirty="0" err="1"/>
              <a:t>klases</a:t>
            </a:r>
            <a:r>
              <a:rPr lang="en-US" sz="2000" dirty="0"/>
              <a:t> </a:t>
            </a:r>
            <a:r>
              <a:rPr lang="lv-LV" sz="2000" dirty="0"/>
              <a:t>nodarbības</a:t>
            </a:r>
            <a:r>
              <a:rPr lang="en-US" sz="2000" dirty="0"/>
              <a:t> un pieejas ir veidotas tā, lai tās būtu plūstošas/elastīgas. Koncepcijas ieviešana ārpus klases (parasti kā mājasdarbs) </a:t>
            </a:r>
            <a:r>
              <a:rPr lang="en-US" sz="2000" dirty="0" err="1"/>
              <a:t>ļauj</a:t>
            </a:r>
            <a:r>
              <a:rPr lang="en-US" sz="2000" dirty="0"/>
              <a:t> s</a:t>
            </a:r>
            <a:r>
              <a:rPr lang="lv-LV" sz="2000" dirty="0" err="1"/>
              <a:t>tudentiem</a:t>
            </a:r>
            <a:r>
              <a:rPr lang="en-US" sz="2000" dirty="0"/>
              <a:t> iepazīt jaunu saturu un mācību materiālu savā tempā. Video nodarbības ir apgrieztās klases pamats, ņemot vērā, ka tās var skatīties atkārtoti vairākas reizes, līdz izglītojamais ir labi apguvis saturu. </a:t>
            </a:r>
          </a:p>
          <a:p>
            <a:pPr algn="just">
              <a:lnSpc>
                <a:spcPts val="2440"/>
              </a:lnSpc>
            </a:pPr>
            <a:endParaRPr lang="en-US" sz="2200" dirty="0"/>
          </a:p>
          <a:p>
            <a:pPr algn="just">
              <a:lnSpc>
                <a:spcPts val="2440"/>
              </a:lnSpc>
            </a:pPr>
            <a:r>
              <a:rPr lang="en-US" sz="2000" dirty="0"/>
              <a:t>Apvērstās klases pieeja ir īpaši efektīva, lai attīstītu 21. gadsimtam atbilstošas prasmes. Tā galvenokārt veicina aktīvu mācīšanos, </a:t>
            </a:r>
            <a:r>
              <a:rPr lang="en-US" sz="2000" dirty="0" err="1"/>
              <a:t>mudinot</a:t>
            </a:r>
            <a:r>
              <a:rPr lang="en-US" sz="2000" dirty="0"/>
              <a:t> </a:t>
            </a:r>
            <a:r>
              <a:rPr lang="lv-LV" sz="2000" dirty="0"/>
              <a:t>izglītojamos</a:t>
            </a:r>
            <a:r>
              <a:rPr lang="en-US" sz="2000" dirty="0"/>
              <a:t> iedziļināties mācību materiālā, tādējādi uzlabojot viņu kritisko domāšanu un problēmu risināšanas spējas, kas ir nepieciešamas, lai saglabātu konkurētspēju mūsdienu darba vietā.</a:t>
            </a:r>
          </a:p>
          <a:p>
            <a:pPr algn="just">
              <a:lnSpc>
                <a:spcPts val="2440"/>
              </a:lnSpc>
            </a:pPr>
            <a:endParaRPr lang="en-US" sz="2200" dirty="0"/>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27</a:t>
            </a:fld>
            <a:endParaRPr lang="en-US" sz="1291" dirty="0"/>
          </a:p>
        </p:txBody>
      </p:sp>
    </p:spTree>
    <p:extLst>
      <p:ext uri="{BB962C8B-B14F-4D97-AF65-F5344CB8AC3E}">
        <p14:creationId xmlns:p14="http://schemas.microsoft.com/office/powerpoint/2010/main" val="2919847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28</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1061006" y="195943"/>
            <a:ext cx="10883134" cy="5917986"/>
          </a:xfrm>
        </p:spPr>
        <p:txBody>
          <a:bodyPr/>
          <a:lstStyle/>
          <a:p>
            <a:pPr algn="just">
              <a:lnSpc>
                <a:spcPts val="2440"/>
              </a:lnSpc>
            </a:pPr>
            <a:r>
              <a:rPr lang="en-GB" sz="2200" b="1" dirty="0">
                <a:solidFill>
                  <a:srgbClr val="8A2061"/>
                </a:solidFill>
              </a:rPr>
              <a:t>APGRIEZTĀS KLASES PRIEKŠROCĪBAS</a:t>
            </a:r>
          </a:p>
          <a:p>
            <a:pPr algn="just">
              <a:lnSpc>
                <a:spcPts val="2440"/>
              </a:lnSpc>
            </a:pPr>
            <a:endParaRPr lang="en-GB" sz="2200" dirty="0">
              <a:solidFill>
                <a:srgbClr val="404040"/>
              </a:solidFill>
            </a:endParaRPr>
          </a:p>
          <a:p>
            <a:pPr marL="342900" indent="-342900" algn="just">
              <a:lnSpc>
                <a:spcPts val="2440"/>
              </a:lnSpc>
              <a:buFont typeface="Arial" panose="020B0604020202020204" pitchFamily="34" charset="0"/>
              <a:buChar char="•"/>
            </a:pPr>
            <a:r>
              <a:rPr lang="lv-LV" sz="2000" dirty="0"/>
              <a:t>Apgrieztās</a:t>
            </a:r>
            <a:r>
              <a:rPr lang="en-US" sz="2000" dirty="0"/>
              <a:t> klases modelis piedāvā vairākas priekšrocības, jo īpaši 21. gadsimta prasmju attīstīšanā. Viena no galvenajām priekšrocībām ir </a:t>
            </a:r>
            <a:r>
              <a:rPr lang="en-US" sz="2000" b="1" dirty="0"/>
              <a:t>aktīvas mācīšanās veicināšana</a:t>
            </a:r>
            <a:r>
              <a:rPr lang="en-US" sz="2000" dirty="0"/>
              <a:t>. Šī pieeja </a:t>
            </a:r>
            <a:r>
              <a:rPr lang="en-US" sz="2000" dirty="0" err="1"/>
              <a:t>mudina</a:t>
            </a:r>
            <a:r>
              <a:rPr lang="en-US" sz="2000" dirty="0"/>
              <a:t> </a:t>
            </a:r>
            <a:r>
              <a:rPr lang="lv-LV" sz="2000" dirty="0"/>
              <a:t>izglītojamos</a:t>
            </a:r>
            <a:r>
              <a:rPr lang="en-US" sz="2000" dirty="0"/>
              <a:t> padziļināti pievērsties materiālam, veicinot kritisko domāšanu un problēmu risināšanas prasmes. </a:t>
            </a:r>
          </a:p>
          <a:p>
            <a:pPr marL="342900" indent="-342900" algn="just">
              <a:lnSpc>
                <a:spcPts val="2440"/>
              </a:lnSpc>
              <a:buFont typeface="Arial" panose="020B0604020202020204" pitchFamily="34" charset="0"/>
              <a:buChar char="•"/>
            </a:pPr>
            <a:endParaRPr lang="en-US" sz="2000" dirty="0"/>
          </a:p>
          <a:p>
            <a:pPr marL="342900" indent="-342900" algn="just">
              <a:lnSpc>
                <a:spcPts val="2440"/>
              </a:lnSpc>
              <a:buFont typeface="Arial" panose="020B0604020202020204" pitchFamily="34" charset="0"/>
              <a:buChar char="•"/>
            </a:pPr>
            <a:r>
              <a:rPr lang="en-US" sz="2000" dirty="0"/>
              <a:t>Vēl viena būtiska apgrieztās klases priekšrocība ir </a:t>
            </a:r>
            <a:r>
              <a:rPr lang="en-US" sz="2000" b="1" dirty="0"/>
              <a:t>pašvadītas mācīšanās paradumu attīstīšana</a:t>
            </a:r>
            <a:r>
              <a:rPr lang="en-US" sz="2000" dirty="0"/>
              <a:t>. Patstāvīgi apgūstot jauno materiālu </a:t>
            </a:r>
            <a:r>
              <a:rPr lang="en-US" sz="2000" dirty="0" err="1"/>
              <a:t>ārpus</a:t>
            </a:r>
            <a:r>
              <a:rPr lang="en-US" sz="2000" dirty="0"/>
              <a:t> </a:t>
            </a:r>
            <a:r>
              <a:rPr lang="lv-LV" sz="2000" dirty="0"/>
              <a:t>auditorijas</a:t>
            </a:r>
            <a:r>
              <a:rPr lang="en-US" sz="2000" dirty="0"/>
              <a:t>, </a:t>
            </a:r>
            <a:r>
              <a:rPr lang="lv-LV" sz="2000" dirty="0"/>
              <a:t>izglītojamie</a:t>
            </a:r>
            <a:r>
              <a:rPr lang="en-US" sz="2000" dirty="0"/>
              <a:t> mācās uzņemties iniciatīvu un kontrolēt savu mācību procesu. Šāda patstāvība ir viena no galvenajām mūžizglītības prasmēm, kas ir ļoti svarīga 21. gadsimtā, kad pastāvīga prasmju pilnveide ir nepieciešama karjeras ilgtspējas nodrošināšanai. </a:t>
            </a:r>
            <a:r>
              <a:rPr lang="lv-LV" sz="2000" dirty="0"/>
              <a:t>Pasaulē, kurā no cilvēkiem tiek gaidīts, lai viņi nepārtraukti pielāgotos un attīstītos savas karjeras laikā, šī </a:t>
            </a:r>
            <a:r>
              <a:rPr lang="lv-LV" sz="2000" dirty="0" err="1"/>
              <a:t>pašvadības</a:t>
            </a:r>
            <a:r>
              <a:rPr lang="lv-LV" sz="2000" dirty="0"/>
              <a:t> spēja kļūst arvien svarīgāka.</a:t>
            </a:r>
          </a:p>
          <a:p>
            <a:pPr algn="just">
              <a:lnSpc>
                <a:spcPts val="2440"/>
              </a:lnSpc>
            </a:pPr>
            <a:endParaRPr lang="en-US" sz="2000" dirty="0"/>
          </a:p>
          <a:p>
            <a:pPr marL="342900" indent="-342900" algn="just">
              <a:lnSpc>
                <a:spcPts val="2440"/>
              </a:lnSpc>
              <a:buFont typeface="Arial" panose="020B0604020202020204" pitchFamily="34" charset="0"/>
              <a:buChar char="•"/>
            </a:pPr>
            <a:r>
              <a:rPr lang="en-US" sz="2000" dirty="0"/>
              <a:t>Līdzīgi arī apgrieztās klases modelis </a:t>
            </a:r>
            <a:r>
              <a:rPr lang="en-US" sz="2000" b="1" dirty="0"/>
              <a:t>veicina sadarbības prasmju uzlabošanu</a:t>
            </a:r>
            <a:r>
              <a:rPr lang="en-US" sz="2000" dirty="0"/>
              <a:t>. </a:t>
            </a:r>
            <a:r>
              <a:rPr lang="lv-LV" sz="2000" dirty="0"/>
              <a:t>Klases</a:t>
            </a:r>
            <a:r>
              <a:rPr lang="en-US" sz="2000" dirty="0"/>
              <a:t> stundas bieži tiek izmantotas sadarbības aktivitātēm, tādējādi </a:t>
            </a:r>
            <a:r>
              <a:rPr lang="en-US" sz="2000" dirty="0" err="1"/>
              <a:t>uzlabojot</a:t>
            </a:r>
            <a:r>
              <a:rPr lang="en-US" sz="2000" dirty="0"/>
              <a:t> </a:t>
            </a:r>
            <a:r>
              <a:rPr lang="lv-LV" sz="2000" dirty="0"/>
              <a:t>izglītojamo</a:t>
            </a:r>
            <a:r>
              <a:rPr lang="en-US" sz="2000" dirty="0"/>
              <a:t> spēju strādāt komandās un efektīvi sazināties. Mūsdienu darbavietās tiek novērtēts komandas darbs un starpdisciplinārā sadarbība. Modeļa interaktīvais raksturs </a:t>
            </a:r>
            <a:r>
              <a:rPr lang="en-US" sz="2000" b="1" dirty="0" err="1"/>
              <a:t>palielina</a:t>
            </a:r>
            <a:r>
              <a:rPr lang="en-US" sz="2000" b="1" dirty="0"/>
              <a:t> </a:t>
            </a:r>
            <a:r>
              <a:rPr lang="lv-LV" sz="2000" b="1" dirty="0"/>
              <a:t>izglītojamo</a:t>
            </a:r>
            <a:r>
              <a:rPr lang="en-US" sz="2000" b="1" dirty="0"/>
              <a:t> iesaistīšanos un motivāciju, veicinot dziļāku mīlestību pret mācīšanos un zinātkāri, </a:t>
            </a:r>
            <a:r>
              <a:rPr lang="en-US" sz="2000" dirty="0"/>
              <a:t>kas</a:t>
            </a:r>
            <a:r>
              <a:rPr lang="lv-LV" sz="2000" dirty="0"/>
              <a:t> profesionālajā kontekstā</a:t>
            </a:r>
            <a:r>
              <a:rPr lang="en-US" sz="2000" dirty="0"/>
              <a:t> </a:t>
            </a:r>
            <a:r>
              <a:rPr lang="en-US" sz="2000" dirty="0" err="1"/>
              <a:t>ir</a:t>
            </a:r>
            <a:r>
              <a:rPr lang="lv-LV" sz="2000" dirty="0"/>
              <a:t> izšķirošas pielāgošanās spējas un radošuma sastāvdaļas.</a:t>
            </a:r>
            <a:r>
              <a:rPr lang="en-US" sz="2000" dirty="0"/>
              <a:t> </a:t>
            </a:r>
            <a:endParaRPr lang="en-GB" sz="2000" dirty="0"/>
          </a:p>
        </p:txBody>
      </p:sp>
      <p:sp>
        <p:nvSpPr>
          <p:cNvPr id="10" name="Rectangle 9">
            <a:extLst>
              <a:ext uri="{FF2B5EF4-FFF2-40B4-BE49-F238E27FC236}">
                <a16:creationId xmlns:a16="http://schemas.microsoft.com/office/drawing/2014/main" id="{44C11648-3B79-8E0E-35B4-5A9B75C4CF1D}"/>
              </a:ext>
            </a:extLst>
          </p:cNvPr>
          <p:cNvSpPr/>
          <p:nvPr/>
        </p:nvSpPr>
        <p:spPr>
          <a:xfrm>
            <a:off x="0" y="0"/>
            <a:ext cx="87923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pic>
        <p:nvPicPr>
          <p:cNvPr id="11" name="Picture 10">
            <a:extLst>
              <a:ext uri="{FF2B5EF4-FFF2-40B4-BE49-F238E27FC236}">
                <a16:creationId xmlns:a16="http://schemas.microsoft.com/office/drawing/2014/main" id="{82CE7BD1-E9E9-9DF9-5180-ABCC9B224787}"/>
              </a:ext>
            </a:extLst>
          </p:cNvPr>
          <p:cNvPicPr>
            <a:picLocks/>
          </p:cNvPicPr>
          <p:nvPr/>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161006" y="5401946"/>
            <a:ext cx="1443600" cy="356400"/>
          </a:xfrm>
          <a:prstGeom prst="rect">
            <a:avLst/>
          </a:prstGeom>
        </p:spPr>
      </p:pic>
    </p:spTree>
    <p:extLst>
      <p:ext uri="{BB962C8B-B14F-4D97-AF65-F5344CB8AC3E}">
        <p14:creationId xmlns:p14="http://schemas.microsoft.com/office/powerpoint/2010/main" val="2133335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29</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1011205" y="120626"/>
            <a:ext cx="6747055" cy="5766198"/>
          </a:xfrm>
        </p:spPr>
        <p:txBody>
          <a:bodyPr/>
          <a:lstStyle/>
          <a:p>
            <a:pPr algn="just">
              <a:lnSpc>
                <a:spcPts val="2440"/>
              </a:lnSpc>
            </a:pPr>
            <a:r>
              <a:rPr lang="en-GB" sz="2200" b="1" dirty="0">
                <a:solidFill>
                  <a:srgbClr val="8A2061"/>
                </a:solidFill>
              </a:rPr>
              <a:t>APGRIEZTĀS KLASES PRIEKŠROCĪBAS</a:t>
            </a:r>
          </a:p>
          <a:p>
            <a:pPr marL="342900" indent="-342900">
              <a:buFont typeface="Arial" panose="020B0604020202020204" pitchFamily="34" charset="0"/>
              <a:buChar char="•"/>
            </a:pPr>
            <a:endParaRPr lang="en-GB" sz="2200" dirty="0">
              <a:solidFill>
                <a:srgbClr val="404040"/>
              </a:solidFill>
            </a:endParaRPr>
          </a:p>
          <a:p>
            <a:pPr marL="342900" indent="-342900" algn="just">
              <a:buFont typeface="Arial" panose="020B0604020202020204" pitchFamily="34" charset="0"/>
              <a:buChar char="•"/>
            </a:pPr>
            <a:r>
              <a:rPr lang="lv-LV" sz="2000" dirty="0">
                <a:ea typeface="Calibri" panose="020F0502020204030204" pitchFamily="34" charset="0"/>
              </a:rPr>
              <a:t>Apgrieztās</a:t>
            </a:r>
            <a:r>
              <a:rPr lang="en-US" sz="2000" b="0" i="0" dirty="0">
                <a:effectLst/>
                <a:ea typeface="Calibri" panose="020F0502020204030204" pitchFamily="34" charset="0"/>
              </a:rPr>
              <a:t> klases modelis var </a:t>
            </a:r>
            <a:r>
              <a:rPr lang="en-US" sz="2000" b="1" i="0" dirty="0">
                <a:effectLst/>
                <a:ea typeface="Calibri" panose="020F0502020204030204" pitchFamily="34" charset="0"/>
              </a:rPr>
              <a:t>uzlabot </a:t>
            </a:r>
            <a:r>
              <a:rPr lang="en-US" sz="2000" b="0" i="0" dirty="0">
                <a:effectLst/>
                <a:ea typeface="Calibri" panose="020F0502020204030204" pitchFamily="34" charset="0"/>
              </a:rPr>
              <a:t>arī </a:t>
            </a:r>
            <a:r>
              <a:rPr lang="en-US" sz="2000" b="1" i="0" dirty="0">
                <a:effectLst/>
                <a:ea typeface="Calibri" panose="020F0502020204030204" pitchFamily="34" charset="0"/>
              </a:rPr>
              <a:t>sadarbības prasmes</a:t>
            </a:r>
            <a:r>
              <a:rPr lang="en-US" sz="2000" b="0" i="0" dirty="0">
                <a:effectLst/>
                <a:ea typeface="Calibri" panose="020F0502020204030204" pitchFamily="34" charset="0"/>
              </a:rPr>
              <a:t>. </a:t>
            </a:r>
            <a:r>
              <a:rPr lang="lv-LV" sz="2000" b="0" i="0" dirty="0">
                <a:effectLst/>
                <a:ea typeface="Calibri" panose="020F0502020204030204" pitchFamily="34" charset="0"/>
              </a:rPr>
              <a:t>Klases</a:t>
            </a:r>
            <a:r>
              <a:rPr lang="en-US" sz="2000" b="0" i="0" dirty="0">
                <a:effectLst/>
                <a:ea typeface="Calibri" panose="020F0502020204030204" pitchFamily="34" charset="0"/>
              </a:rPr>
              <a:t> stundas bieži tiek izmantotas sadarbības aktivitātēm, tādējādi </a:t>
            </a:r>
            <a:r>
              <a:rPr lang="en-US" sz="2000" b="0" i="0" dirty="0" err="1">
                <a:effectLst/>
                <a:ea typeface="Calibri" panose="020F0502020204030204" pitchFamily="34" charset="0"/>
              </a:rPr>
              <a:t>uzlabojot</a:t>
            </a:r>
            <a:r>
              <a:rPr lang="en-US" sz="2000" b="0" i="0" dirty="0">
                <a:effectLst/>
                <a:ea typeface="Calibri" panose="020F0502020204030204" pitchFamily="34" charset="0"/>
              </a:rPr>
              <a:t> </a:t>
            </a:r>
            <a:r>
              <a:rPr lang="lv-LV" sz="2000" dirty="0">
                <a:ea typeface="Calibri" panose="020F0502020204030204" pitchFamily="34" charset="0"/>
              </a:rPr>
              <a:t>izglītojamo</a:t>
            </a:r>
            <a:r>
              <a:rPr lang="en-US" sz="2000" b="0" i="0" dirty="0">
                <a:effectLst/>
                <a:ea typeface="Calibri" panose="020F0502020204030204" pitchFamily="34" charset="0"/>
              </a:rPr>
              <a:t> spēju strādāt komandās un efektīvi sazināties.</a:t>
            </a:r>
          </a:p>
          <a:p>
            <a:pPr marL="342900" indent="-342900" algn="just">
              <a:buFont typeface="Arial" panose="020B0604020202020204" pitchFamily="34" charset="0"/>
              <a:buChar char="•"/>
            </a:pPr>
            <a:r>
              <a:rPr lang="en-US" sz="2000" b="0" i="0" dirty="0">
                <a:effectLst/>
                <a:ea typeface="Calibri" panose="020F0502020204030204" pitchFamily="34" charset="0"/>
              </a:rPr>
              <a:t>Modeļa interaktīvais raksturs </a:t>
            </a:r>
            <a:r>
              <a:rPr lang="en-US" sz="2000" b="0" i="0" dirty="0" err="1">
                <a:effectLst/>
                <a:ea typeface="Calibri" panose="020F0502020204030204" pitchFamily="34" charset="0"/>
              </a:rPr>
              <a:t>palielina</a:t>
            </a:r>
            <a:r>
              <a:rPr lang="en-US" sz="2000" b="0" i="0" dirty="0">
                <a:effectLst/>
                <a:ea typeface="Calibri" panose="020F0502020204030204" pitchFamily="34" charset="0"/>
              </a:rPr>
              <a:t> </a:t>
            </a:r>
            <a:r>
              <a:rPr lang="lv-LV" sz="2000" dirty="0">
                <a:ea typeface="Calibri" panose="020F0502020204030204" pitchFamily="34" charset="0"/>
              </a:rPr>
              <a:t>izglītojamo</a:t>
            </a:r>
            <a:r>
              <a:rPr lang="en-US" sz="2000" b="0" i="0" dirty="0">
                <a:effectLst/>
                <a:ea typeface="Calibri" panose="020F0502020204030204" pitchFamily="34" charset="0"/>
              </a:rPr>
              <a:t> iesaistīšanos un motivāciju, veicinot dziļāku </a:t>
            </a:r>
            <a:r>
              <a:rPr lang="en-US" sz="2000" b="1" i="0" dirty="0">
                <a:effectLst/>
                <a:ea typeface="Calibri" panose="020F0502020204030204" pitchFamily="34" charset="0"/>
              </a:rPr>
              <a:t>mīlestību pret mācīšanos un zinātkāri, </a:t>
            </a:r>
            <a:r>
              <a:rPr lang="en-US" sz="2000" b="0" i="0" dirty="0">
                <a:effectLst/>
                <a:ea typeface="Calibri" panose="020F0502020204030204" pitchFamily="34" charset="0"/>
              </a:rPr>
              <a:t>kas </a:t>
            </a:r>
            <a:r>
              <a:rPr lang="lv-LV" sz="2000" dirty="0"/>
              <a:t>profesionālajā kontekstā</a:t>
            </a:r>
            <a:r>
              <a:rPr lang="en-US" sz="2000" dirty="0"/>
              <a:t> </a:t>
            </a:r>
            <a:r>
              <a:rPr lang="en-US" sz="2000" dirty="0" err="1"/>
              <a:t>ir</a:t>
            </a:r>
            <a:r>
              <a:rPr lang="lv-LV" sz="2000" dirty="0"/>
              <a:t> izšķirošas pielāgošanās spējas un radošuma sastāvdaļas.</a:t>
            </a:r>
            <a:r>
              <a:rPr lang="en-US" sz="2000" dirty="0"/>
              <a:t> </a:t>
            </a:r>
            <a:endParaRPr lang="en-US" sz="2000" b="0" i="0" dirty="0">
              <a:effectLst/>
              <a:ea typeface="Calibri" panose="020F0502020204030204" pitchFamily="34" charset="0"/>
            </a:endParaRPr>
          </a:p>
          <a:p>
            <a:pPr marL="342900" indent="-342900" algn="just">
              <a:buFont typeface="Arial" panose="020B0604020202020204" pitchFamily="34" charset="0"/>
              <a:buChar char="•"/>
            </a:pPr>
            <a:r>
              <a:rPr lang="en-US" sz="2000" dirty="0">
                <a:ea typeface="Calibri" panose="020F0502020204030204" pitchFamily="34" charset="0"/>
              </a:rPr>
              <a:t>Visbeidzot, </a:t>
            </a:r>
            <a:r>
              <a:rPr lang="en-US" sz="2000" b="0" i="0" dirty="0">
                <a:effectLst/>
                <a:ea typeface="Calibri" panose="020F0502020204030204" pitchFamily="34" charset="0"/>
              </a:rPr>
              <a:t>apgrieztā klase </a:t>
            </a:r>
            <a:r>
              <a:rPr lang="en-US" sz="2000" b="1" i="0" dirty="0" err="1">
                <a:effectLst/>
                <a:ea typeface="Calibri" panose="020F0502020204030204" pitchFamily="34" charset="0"/>
              </a:rPr>
              <a:t>ļauj pielāgot </a:t>
            </a:r>
            <a:r>
              <a:rPr lang="en-US" sz="2000" b="1" i="0" dirty="0">
                <a:effectLst/>
                <a:ea typeface="Calibri" panose="020F0502020204030204" pitchFamily="34" charset="0"/>
              </a:rPr>
              <a:t>mācību pieredzi</a:t>
            </a:r>
            <a:r>
              <a:rPr lang="en-US" sz="2000" b="0" i="0" dirty="0">
                <a:effectLst/>
                <a:ea typeface="Calibri" panose="020F0502020204030204" pitchFamily="34" charset="0"/>
              </a:rPr>
              <a:t>. Ārpusklases </a:t>
            </a:r>
            <a:r>
              <a:rPr lang="en-US" sz="2000" b="0" i="0" dirty="0" err="1">
                <a:effectLst/>
                <a:ea typeface="Calibri" panose="020F0502020204030204" pitchFamily="34" charset="0"/>
              </a:rPr>
              <a:t>nodarbībās</a:t>
            </a:r>
            <a:r>
              <a:rPr lang="en-US" sz="2000" b="0" i="0" dirty="0">
                <a:effectLst/>
                <a:ea typeface="Calibri" panose="020F0502020204030204" pitchFamily="34" charset="0"/>
              </a:rPr>
              <a:t> </a:t>
            </a:r>
            <a:r>
              <a:rPr lang="lv-LV" sz="2000" dirty="0">
                <a:ea typeface="Calibri" panose="020F0502020204030204" pitchFamily="34" charset="0"/>
              </a:rPr>
              <a:t>izglītojamie</a:t>
            </a:r>
            <a:r>
              <a:rPr lang="en-US" sz="2000" b="0" i="0" dirty="0">
                <a:effectLst/>
                <a:ea typeface="Calibri" panose="020F0502020204030204" pitchFamily="34" charset="0"/>
              </a:rPr>
              <a:t> var mācīties savā tempā, tādējādi nodrošinot personalizētāku pieeju, kas atbilst dažādiem mācīšanās stiliem.</a:t>
            </a:r>
          </a:p>
          <a:p>
            <a:pPr marL="342900" indent="-342900" algn="just">
              <a:buFont typeface="Arial" panose="020B0604020202020204" pitchFamily="34" charset="0"/>
              <a:buChar char="•"/>
            </a:pPr>
            <a:r>
              <a:rPr lang="en-US" sz="2000" b="0" i="0" dirty="0">
                <a:effectLst/>
                <a:ea typeface="Calibri" panose="020F0502020204030204" pitchFamily="34" charset="0"/>
              </a:rPr>
              <a:t>Šis modelis efektīvi integrē digitālos rīkus, </a:t>
            </a:r>
            <a:r>
              <a:rPr lang="en-US" sz="2000" b="1" i="0" dirty="0" err="1">
                <a:effectLst/>
                <a:ea typeface="Calibri" panose="020F0502020204030204" pitchFamily="34" charset="0"/>
              </a:rPr>
              <a:t>nodrošinot</a:t>
            </a:r>
            <a:r>
              <a:rPr lang="en-US" sz="2000" b="1" i="0" dirty="0">
                <a:effectLst/>
                <a:ea typeface="Calibri" panose="020F0502020204030204" pitchFamily="34" charset="0"/>
              </a:rPr>
              <a:t> </a:t>
            </a:r>
            <a:r>
              <a:rPr lang="lv-LV" sz="2000" b="1" dirty="0">
                <a:ea typeface="Calibri" panose="020F0502020204030204" pitchFamily="34" charset="0"/>
              </a:rPr>
              <a:t>izglītojamajiem</a:t>
            </a:r>
            <a:r>
              <a:rPr lang="en-US" sz="2000" b="1" i="0" dirty="0">
                <a:effectLst/>
                <a:ea typeface="Calibri" panose="020F0502020204030204" pitchFamily="34" charset="0"/>
              </a:rPr>
              <a:t> digitālās prasmes, </a:t>
            </a:r>
            <a:r>
              <a:rPr lang="en-US" sz="2000" i="0" dirty="0">
                <a:effectLst/>
                <a:ea typeface="Calibri" panose="020F0502020204030204" pitchFamily="34" charset="0"/>
              </a:rPr>
              <a:t>kas </a:t>
            </a:r>
            <a:r>
              <a:rPr lang="en-US" sz="2000" b="0" i="0" dirty="0">
                <a:effectLst/>
                <a:ea typeface="Calibri" panose="020F0502020204030204" pitchFamily="34" charset="0"/>
              </a:rPr>
              <a:t>mūsdienās ir svarīgas gandrīz visās profesionālajās jomās.</a:t>
            </a:r>
            <a:endParaRPr lang="en-GB" sz="2000" dirty="0">
              <a:ea typeface="Calibri" panose="020F0502020204030204" pitchFamily="34" charset="0"/>
            </a:endParaRPr>
          </a:p>
          <a:p>
            <a:pPr algn="just">
              <a:lnSpc>
                <a:spcPts val="2440"/>
              </a:lnSpc>
            </a:pPr>
            <a:endParaRPr lang="en-GB" sz="2200" dirty="0">
              <a:solidFill>
                <a:srgbClr val="151D24"/>
              </a:solidFill>
            </a:endParaRPr>
          </a:p>
          <a:p>
            <a:pPr algn="just">
              <a:lnSpc>
                <a:spcPts val="2440"/>
              </a:lnSpc>
            </a:pPr>
            <a:endParaRPr lang="en-GB" sz="2200" dirty="0">
              <a:solidFill>
                <a:srgbClr val="151D24"/>
              </a:solidFill>
            </a:endParaRPr>
          </a:p>
          <a:p>
            <a:pPr algn="just">
              <a:lnSpc>
                <a:spcPts val="2440"/>
              </a:lnSpc>
            </a:pPr>
            <a:endParaRPr lang="en-GB" sz="2200" dirty="0">
              <a:solidFill>
                <a:srgbClr val="151D24"/>
              </a:solidFill>
            </a:endParaRPr>
          </a:p>
          <a:p>
            <a:pPr algn="just">
              <a:lnSpc>
                <a:spcPts val="2440"/>
              </a:lnSpc>
            </a:pPr>
            <a:endParaRPr lang="en-GB" sz="2200" dirty="0">
              <a:solidFill>
                <a:srgbClr val="151D24"/>
              </a:solidFill>
            </a:endParaRPr>
          </a:p>
          <a:p>
            <a:pPr algn="just">
              <a:lnSpc>
                <a:spcPts val="2440"/>
              </a:lnSpc>
            </a:pPr>
            <a:endParaRPr lang="en-GB" sz="2200" dirty="0">
              <a:solidFill>
                <a:srgbClr val="151D24"/>
              </a:solidFill>
            </a:endParaRPr>
          </a:p>
          <a:p>
            <a:pPr algn="just">
              <a:lnSpc>
                <a:spcPts val="2440"/>
              </a:lnSpc>
            </a:pPr>
            <a:endParaRPr lang="en-GB" sz="2200" dirty="0">
              <a:solidFill>
                <a:srgbClr val="404040"/>
              </a:solidFill>
            </a:endParaRPr>
          </a:p>
        </p:txBody>
      </p:sp>
      <p:sp>
        <p:nvSpPr>
          <p:cNvPr id="10" name="Rectangle 9">
            <a:extLst>
              <a:ext uri="{FF2B5EF4-FFF2-40B4-BE49-F238E27FC236}">
                <a16:creationId xmlns:a16="http://schemas.microsoft.com/office/drawing/2014/main" id="{44C11648-3B79-8E0E-35B4-5A9B75C4CF1D}"/>
              </a:ext>
            </a:extLst>
          </p:cNvPr>
          <p:cNvSpPr/>
          <p:nvPr/>
        </p:nvSpPr>
        <p:spPr>
          <a:xfrm>
            <a:off x="0" y="0"/>
            <a:ext cx="87923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pic>
        <p:nvPicPr>
          <p:cNvPr id="11" name="Picture 10">
            <a:extLst>
              <a:ext uri="{FF2B5EF4-FFF2-40B4-BE49-F238E27FC236}">
                <a16:creationId xmlns:a16="http://schemas.microsoft.com/office/drawing/2014/main" id="{82CE7BD1-E9E9-9DF9-5180-ABCC9B224787}"/>
              </a:ext>
            </a:extLst>
          </p:cNvPr>
          <p:cNvPicPr>
            <a:picLocks/>
          </p:cNvPicPr>
          <p:nvPr/>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161006" y="5401946"/>
            <a:ext cx="1443600" cy="356400"/>
          </a:xfrm>
          <a:prstGeom prst="rect">
            <a:avLst/>
          </a:prstGeom>
        </p:spPr>
      </p:pic>
      <p:pic>
        <p:nvPicPr>
          <p:cNvPr id="2" name="Picture Placeholder 16">
            <a:extLst>
              <a:ext uri="{FF2B5EF4-FFF2-40B4-BE49-F238E27FC236}">
                <a16:creationId xmlns:a16="http://schemas.microsoft.com/office/drawing/2014/main" id="{D16F6A21-FC6A-47D2-AA2A-6A925B98F6CA}"/>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21084" r="21084"/>
          <a:stretch/>
        </p:blipFill>
        <p:spPr>
          <a:xfrm>
            <a:off x="7758260" y="-3203"/>
            <a:ext cx="4433743" cy="6861204"/>
          </a:xfrm>
        </p:spPr>
      </p:pic>
    </p:spTree>
    <p:extLst>
      <p:ext uri="{BB962C8B-B14F-4D97-AF65-F5344CB8AC3E}">
        <p14:creationId xmlns:p14="http://schemas.microsoft.com/office/powerpoint/2010/main" val="378338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879231" y="22684"/>
            <a:ext cx="10279511" cy="6425741"/>
          </a:xfrm>
        </p:spPr>
        <p:txBody>
          <a:bodyPr/>
          <a:lstStyle/>
          <a:p>
            <a:pPr marL="226695" algn="just">
              <a:spcBef>
                <a:spcPts val="1400"/>
              </a:spcBef>
              <a:spcAft>
                <a:spcPts val="600"/>
              </a:spcAft>
            </a:pPr>
            <a:r>
              <a:rPr lang="en-GB" sz="2400" b="1" dirty="0"/>
              <a:t>IEVADS </a:t>
            </a:r>
            <a:endParaRPr lang="lv-LV" sz="2400" b="1" dirty="0"/>
          </a:p>
          <a:p>
            <a:pPr marL="226695" algn="just">
              <a:spcBef>
                <a:spcPts val="1400"/>
              </a:spcBef>
              <a:spcAft>
                <a:spcPts val="600"/>
              </a:spcAft>
            </a:pPr>
            <a:r>
              <a:rPr lang="en-GB" sz="2000" dirty="0" err="1"/>
              <a:t>Pabeidzot</a:t>
            </a:r>
            <a:r>
              <a:rPr lang="en-GB" sz="2000" dirty="0"/>
              <a:t> 4. moduli, mūsu pedagogi apgūs 4 galvenās kompetences:</a:t>
            </a:r>
          </a:p>
          <a:p>
            <a:pPr marL="683895" indent="-457200" algn="just">
              <a:spcBef>
                <a:spcPts val="1400"/>
              </a:spcBef>
              <a:spcAft>
                <a:spcPts val="600"/>
              </a:spcAft>
              <a:buAutoNum type="arabicPeriod"/>
            </a:pPr>
            <a:r>
              <a:rPr lang="en-GB" sz="2000" b="1" dirty="0" err="1">
                <a:solidFill>
                  <a:srgbClr val="AD4097"/>
                </a:solidFill>
              </a:rPr>
              <a:t>Inovācijas</a:t>
            </a:r>
            <a:r>
              <a:rPr lang="en-GB" sz="2000" b="1" dirty="0">
                <a:solidFill>
                  <a:srgbClr val="AD4097"/>
                </a:solidFill>
              </a:rPr>
              <a:t> </a:t>
            </a:r>
            <a:r>
              <a:rPr lang="lv-LV" sz="2000" b="1" dirty="0">
                <a:solidFill>
                  <a:srgbClr val="AD4097"/>
                </a:solidFill>
              </a:rPr>
              <a:t>studiju</a:t>
            </a:r>
            <a:r>
              <a:rPr lang="en-GB" sz="2000" b="1" dirty="0">
                <a:solidFill>
                  <a:srgbClr val="AD4097"/>
                </a:solidFill>
              </a:rPr>
              <a:t> procesā: </a:t>
            </a:r>
            <a:r>
              <a:rPr lang="en-GB" sz="2000" dirty="0" err="1"/>
              <a:t>Pedagogi</a:t>
            </a:r>
            <a:r>
              <a:rPr lang="en-GB" sz="2000" dirty="0"/>
              <a:t> </a:t>
            </a:r>
            <a:r>
              <a:rPr lang="lv-LV" sz="2000" dirty="0"/>
              <a:t>attīstīs</a:t>
            </a:r>
            <a:r>
              <a:rPr lang="en-GB" sz="2000" dirty="0"/>
              <a:t> spēju izstrādāt un īstenot inovatīvas mācību stratēģijas, kas veicina 21. gadsimta prasmes (21</a:t>
            </a:r>
            <a:r>
              <a:rPr lang="lv-LV" sz="2000" dirty="0"/>
              <a:t>.gs.</a:t>
            </a:r>
            <a:r>
              <a:rPr lang="en-GB" sz="2000" dirty="0"/>
              <a:t>). Viņi apgūs prasmi </a:t>
            </a:r>
            <a:r>
              <a:rPr lang="en-GB" sz="2000" dirty="0" err="1"/>
              <a:t>integrēt</a:t>
            </a:r>
            <a:r>
              <a:rPr lang="en-GB" sz="2000" dirty="0"/>
              <a:t> </a:t>
            </a:r>
            <a:r>
              <a:rPr lang="lv-LV" sz="2000" dirty="0"/>
              <a:t>studiju</a:t>
            </a:r>
            <a:r>
              <a:rPr lang="en-GB" sz="2000" dirty="0"/>
              <a:t> programmās tādas pedagoģiskās </a:t>
            </a:r>
            <a:r>
              <a:rPr lang="en-GB" sz="2000" dirty="0" err="1"/>
              <a:t>prakses</a:t>
            </a:r>
            <a:r>
              <a:rPr lang="en-GB" sz="2000" dirty="0"/>
              <a:t> </a:t>
            </a:r>
            <a:r>
              <a:rPr lang="en-GB" sz="2000" dirty="0" err="1"/>
              <a:t>kā</a:t>
            </a:r>
            <a:r>
              <a:rPr lang="en-GB" sz="2000" dirty="0"/>
              <a:t> </a:t>
            </a:r>
            <a:r>
              <a:rPr lang="en-GB" sz="2000" dirty="0" err="1"/>
              <a:t>problēmbalstīta</a:t>
            </a:r>
            <a:r>
              <a:rPr lang="en-GB" sz="2000" dirty="0"/>
              <a:t> </a:t>
            </a:r>
            <a:r>
              <a:rPr lang="en-GB" sz="2000" dirty="0" err="1"/>
              <a:t>mācīšanās</a:t>
            </a:r>
            <a:r>
              <a:rPr lang="en-GB" sz="2000" dirty="0"/>
              <a:t>, </a:t>
            </a:r>
            <a:r>
              <a:rPr lang="en-GB" sz="2000" dirty="0" err="1"/>
              <a:t>pētniecīb</a:t>
            </a:r>
            <a:r>
              <a:rPr lang="lv-LV" sz="2000" dirty="0"/>
              <a:t>ā</a:t>
            </a:r>
            <a:r>
              <a:rPr lang="en-GB" sz="2000" dirty="0"/>
              <a:t> balstīta mācīšanās un dizaina domāšana. </a:t>
            </a:r>
          </a:p>
          <a:p>
            <a:pPr marL="683895" indent="-457200" algn="just">
              <a:spcBef>
                <a:spcPts val="1400"/>
              </a:spcBef>
              <a:spcAft>
                <a:spcPts val="600"/>
              </a:spcAft>
              <a:buAutoNum type="arabicPeriod"/>
            </a:pPr>
            <a:r>
              <a:rPr lang="en-GB" sz="2000" b="1" dirty="0">
                <a:solidFill>
                  <a:srgbClr val="AD4097"/>
                </a:solidFill>
              </a:rPr>
              <a:t>Sadarbības veicināšana: </a:t>
            </a:r>
            <a:r>
              <a:rPr lang="en-GB" sz="2000" dirty="0"/>
              <a:t>Pedagogi gūs ieskatu par to, kā efektīvi </a:t>
            </a:r>
            <a:r>
              <a:rPr lang="en-GB" sz="2000" dirty="0" err="1"/>
              <a:t>veicināt</a:t>
            </a:r>
            <a:r>
              <a:rPr lang="en-GB" sz="2000" dirty="0"/>
              <a:t> </a:t>
            </a:r>
            <a:r>
              <a:rPr lang="lv-LV" sz="2000" dirty="0"/>
              <a:t>izglītojamo</a:t>
            </a:r>
            <a:r>
              <a:rPr lang="en-GB" sz="2000" dirty="0"/>
              <a:t> sadarbību, </a:t>
            </a:r>
            <a:r>
              <a:rPr lang="en-GB" sz="2000" dirty="0" err="1"/>
              <a:t>sekmējot</a:t>
            </a:r>
            <a:r>
              <a:rPr lang="en-GB" sz="2000" dirty="0"/>
              <a:t> </a:t>
            </a:r>
            <a:r>
              <a:rPr lang="en-GB" sz="2000" dirty="0" err="1"/>
              <a:t>kultūru</a:t>
            </a:r>
            <a:r>
              <a:rPr lang="lv-LV" sz="2000" dirty="0"/>
              <a:t> auditorijā</a:t>
            </a:r>
            <a:r>
              <a:rPr lang="en-GB" sz="2000" dirty="0"/>
              <a:t>, kurā tiek novērtēts komandas darbs, mācīšanās no vienaudžu grupas un kopīga problēmu risināšana. </a:t>
            </a:r>
          </a:p>
          <a:p>
            <a:pPr marL="683895" indent="-457200" algn="just">
              <a:spcBef>
                <a:spcPts val="1400"/>
              </a:spcBef>
              <a:spcAft>
                <a:spcPts val="600"/>
              </a:spcAft>
              <a:buAutoNum type="arabicPeriod"/>
            </a:pPr>
            <a:r>
              <a:rPr lang="en-GB" sz="2000" b="1" dirty="0">
                <a:solidFill>
                  <a:srgbClr val="AD4097"/>
                </a:solidFill>
              </a:rPr>
              <a:t>Tehnoloģiskās prasmes: </a:t>
            </a:r>
            <a:r>
              <a:rPr lang="lv-LV" sz="2000" dirty="0">
                <a:solidFill>
                  <a:schemeClr val="bg2">
                    <a:lumMod val="10000"/>
                  </a:schemeClr>
                </a:solidFill>
              </a:rPr>
              <a:t>4.m</a:t>
            </a:r>
            <a:r>
              <a:rPr lang="en-GB" sz="2000" dirty="0" err="1"/>
              <a:t>odulis</a:t>
            </a:r>
            <a:r>
              <a:rPr lang="en-GB" sz="2000" dirty="0"/>
              <a:t> mudinās pedagogus izmantot digitālos rīkus un tiešsaistes resursus, lai </a:t>
            </a:r>
            <a:r>
              <a:rPr lang="en-GB" sz="2000" dirty="0" err="1"/>
              <a:t>bagātinātu</a:t>
            </a:r>
            <a:r>
              <a:rPr lang="en-GB" sz="2000" dirty="0"/>
              <a:t> </a:t>
            </a:r>
            <a:r>
              <a:rPr lang="lv-LV" sz="2000" dirty="0"/>
              <a:t>studiju</a:t>
            </a:r>
            <a:r>
              <a:rPr lang="en-GB" sz="2000" dirty="0"/>
              <a:t> pieredzi, </a:t>
            </a:r>
            <a:r>
              <a:rPr lang="en-GB" sz="2000" dirty="0" err="1"/>
              <a:t>palīdzot</a:t>
            </a:r>
            <a:r>
              <a:rPr lang="en-GB" sz="2000" dirty="0"/>
              <a:t> kļūt prasmīgiem tehnoloģiju izmantošanā tādā veidā, kas ir pedagoģiski pamatots un saskaņots </a:t>
            </a:r>
            <a:r>
              <a:rPr lang="en-GB" sz="2000" dirty="0" err="1"/>
              <a:t>ar</a:t>
            </a:r>
            <a:r>
              <a:rPr lang="en-GB" sz="2000" dirty="0"/>
              <a:t> </a:t>
            </a:r>
            <a:r>
              <a:rPr lang="lv-LV" sz="2000" dirty="0"/>
              <a:t>studiju</a:t>
            </a:r>
            <a:r>
              <a:rPr lang="en-GB" sz="2000" dirty="0"/>
              <a:t> mērķiem.</a:t>
            </a:r>
          </a:p>
          <a:p>
            <a:pPr marL="683895" indent="-457200" algn="just">
              <a:spcBef>
                <a:spcPts val="1400"/>
              </a:spcBef>
              <a:spcAft>
                <a:spcPts val="600"/>
              </a:spcAft>
              <a:buAutoNum type="arabicPeriod"/>
            </a:pPr>
            <a:r>
              <a:rPr lang="en-GB" sz="2000" b="1" dirty="0">
                <a:solidFill>
                  <a:srgbClr val="AD4097"/>
                </a:solidFill>
              </a:rPr>
              <a:t>Reflektīva un atsaucīga mācīšana: </a:t>
            </a:r>
            <a:r>
              <a:rPr lang="en-GB" sz="2000" dirty="0"/>
              <a:t>modulis pilnveidos </a:t>
            </a:r>
            <a:r>
              <a:rPr lang="en-GB" sz="2000" dirty="0" err="1"/>
              <a:t>pedagogu</a:t>
            </a:r>
            <a:r>
              <a:rPr lang="en-GB" sz="2000" dirty="0"/>
              <a:t> </a:t>
            </a:r>
            <a:r>
              <a:rPr lang="en-GB" sz="2000" dirty="0" err="1"/>
              <a:t>reflek</a:t>
            </a:r>
            <a:r>
              <a:rPr lang="lv-LV" sz="2000" dirty="0"/>
              <a:t>t</a:t>
            </a:r>
            <a:r>
              <a:rPr lang="en-GB" sz="2000" dirty="0" err="1"/>
              <a:t>īvās</a:t>
            </a:r>
            <a:r>
              <a:rPr lang="en-GB" sz="2000" dirty="0"/>
              <a:t> prakses prasmes, ļaujot viņiem novērtēt savu mācību stratēģiju efektivitāti un veikt pamatotas korekcijas mācību pieejās.</a:t>
            </a:r>
          </a:p>
        </p:txBody>
      </p:sp>
      <p:sp>
        <p:nvSpPr>
          <p:cNvPr id="10" name="Rectangle 9">
            <a:extLst>
              <a:ext uri="{FF2B5EF4-FFF2-40B4-BE49-F238E27FC236}">
                <a16:creationId xmlns:a16="http://schemas.microsoft.com/office/drawing/2014/main" id="{44C11648-3B79-8E0E-35B4-5A9B75C4CF1D}"/>
              </a:ext>
            </a:extLst>
          </p:cNvPr>
          <p:cNvSpPr/>
          <p:nvPr/>
        </p:nvSpPr>
        <p:spPr>
          <a:xfrm>
            <a:off x="0" y="0"/>
            <a:ext cx="87923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pic>
        <p:nvPicPr>
          <p:cNvPr id="11" name="Picture 10">
            <a:extLst>
              <a:ext uri="{FF2B5EF4-FFF2-40B4-BE49-F238E27FC236}">
                <a16:creationId xmlns:a16="http://schemas.microsoft.com/office/drawing/2014/main" id="{82CE7BD1-E9E9-9DF9-5180-ABCC9B224787}"/>
              </a:ext>
            </a:extLst>
          </p:cNvPr>
          <p:cNvPicPr>
            <a:picLocks/>
          </p:cNvPicPr>
          <p:nvPr/>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161006" y="5401946"/>
            <a:ext cx="1443600" cy="356400"/>
          </a:xfrm>
          <a:prstGeom prst="rect">
            <a:avLst/>
          </a:prstGeom>
        </p:spPr>
      </p:pic>
    </p:spTree>
    <p:extLst>
      <p:ext uri="{BB962C8B-B14F-4D97-AF65-F5344CB8AC3E}">
        <p14:creationId xmlns:p14="http://schemas.microsoft.com/office/powerpoint/2010/main" val="3302874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A5C0E36-AED1-038E-535B-31036C028DCC}"/>
              </a:ext>
            </a:extLst>
          </p:cNvPr>
          <p:cNvSpPr>
            <a:spLocks noGrp="1"/>
          </p:cNvSpPr>
          <p:nvPr>
            <p:ph type="body" sz="quarter" idx="30"/>
          </p:nvPr>
        </p:nvSpPr>
        <p:spPr>
          <a:xfrm>
            <a:off x="6096000" y="158715"/>
            <a:ext cx="6096000" cy="750436"/>
          </a:xfrm>
        </p:spPr>
        <p:txBody>
          <a:bodyPr/>
          <a:lstStyle/>
          <a:p>
            <a:r>
              <a:rPr lang="en-IE" sz="2800" dirty="0"/>
              <a:t>KĀ PLĀNOT APGRIEZT</a:t>
            </a:r>
            <a:r>
              <a:rPr lang="lv-LV" sz="2800" dirty="0"/>
              <a:t>O</a:t>
            </a:r>
            <a:r>
              <a:rPr lang="en-IE" sz="2800" dirty="0"/>
              <a:t> KLASI</a:t>
            </a:r>
          </a:p>
        </p:txBody>
      </p:sp>
      <p:sp>
        <p:nvSpPr>
          <p:cNvPr id="7" name="Text Placeholder 6">
            <a:extLst>
              <a:ext uri="{FF2B5EF4-FFF2-40B4-BE49-F238E27FC236}">
                <a16:creationId xmlns:a16="http://schemas.microsoft.com/office/drawing/2014/main" id="{29193183-ABB4-5730-AEE9-6D654FB7838A}"/>
              </a:ext>
            </a:extLst>
          </p:cNvPr>
          <p:cNvSpPr>
            <a:spLocks noGrp="1"/>
          </p:cNvSpPr>
          <p:nvPr>
            <p:ph type="body" sz="quarter" idx="48"/>
          </p:nvPr>
        </p:nvSpPr>
        <p:spPr>
          <a:xfrm>
            <a:off x="6221412" y="871393"/>
            <a:ext cx="5875338" cy="5158865"/>
          </a:xfrm>
        </p:spPr>
        <p:txBody>
          <a:bodyPr/>
          <a:lstStyle/>
          <a:p>
            <a:r>
              <a:rPr lang="en-GB" sz="1800" dirty="0" err="1"/>
              <a:t>Šajā</a:t>
            </a:r>
            <a:r>
              <a:rPr lang="en-GB" sz="1800" dirty="0"/>
              <a:t> </a:t>
            </a:r>
            <a:r>
              <a:rPr lang="en-GB" sz="1800" dirty="0" err="1"/>
              <a:t>infografikā</a:t>
            </a:r>
            <a:r>
              <a:rPr lang="en-GB" sz="1800" dirty="0"/>
              <a:t> </a:t>
            </a:r>
            <a:r>
              <a:rPr lang="en-GB" sz="1800" dirty="0" err="1"/>
              <a:t>ir</a:t>
            </a:r>
            <a:r>
              <a:rPr lang="en-GB" sz="1800" dirty="0"/>
              <a:t> </a:t>
            </a:r>
            <a:r>
              <a:rPr lang="en-GB" sz="1800" dirty="0" err="1"/>
              <a:t>parādīti</a:t>
            </a:r>
            <a:r>
              <a:rPr lang="en-GB" sz="1800" dirty="0"/>
              <a:t> </a:t>
            </a:r>
            <a:r>
              <a:rPr lang="en-GB" sz="1800" dirty="0" err="1"/>
              <a:t>šādi</a:t>
            </a:r>
            <a:r>
              <a:rPr lang="en-GB" sz="1800" dirty="0"/>
              <a:t> </a:t>
            </a:r>
            <a:r>
              <a:rPr lang="en-GB" sz="1800" dirty="0" err="1"/>
              <a:t>galvenie</a:t>
            </a:r>
            <a:r>
              <a:rPr lang="en-GB" sz="1800" dirty="0"/>
              <a:t> </a:t>
            </a:r>
            <a:r>
              <a:rPr lang="en-GB" sz="1800" dirty="0" err="1"/>
              <a:t>soļi</a:t>
            </a:r>
            <a:r>
              <a:rPr lang="en-GB" sz="1800" dirty="0"/>
              <a:t>, </a:t>
            </a:r>
            <a:r>
              <a:rPr lang="en-GB" sz="1800" dirty="0" err="1"/>
              <a:t>lai</a:t>
            </a:r>
            <a:r>
              <a:rPr lang="en-GB" sz="1800" dirty="0"/>
              <a:t> </a:t>
            </a:r>
            <a:r>
              <a:rPr lang="en-GB" sz="1800" dirty="0" err="1"/>
              <a:t>optimizētu</a:t>
            </a:r>
            <a:r>
              <a:rPr lang="en-GB" sz="1800" dirty="0"/>
              <a:t> </a:t>
            </a:r>
            <a:r>
              <a:rPr lang="en-GB" sz="1800" dirty="0" err="1"/>
              <a:t>mācību</a:t>
            </a:r>
            <a:r>
              <a:rPr lang="en-GB" sz="1800" dirty="0"/>
              <a:t> </a:t>
            </a:r>
            <a:r>
              <a:rPr lang="en-GB" sz="1800" dirty="0" err="1"/>
              <a:t>rezultātus</a:t>
            </a:r>
            <a:r>
              <a:rPr lang="en-GB" sz="1800" dirty="0"/>
              <a:t>:</a:t>
            </a:r>
          </a:p>
          <a:p>
            <a:endParaRPr lang="en-GB" sz="2000" dirty="0"/>
          </a:p>
          <a:p>
            <a:pPr marL="342900" indent="-342900">
              <a:buFont typeface="Arial" panose="020B0604020202020204" pitchFamily="34" charset="0"/>
              <a:buChar char="•"/>
            </a:pPr>
            <a:r>
              <a:rPr lang="en-GB" sz="1800" dirty="0" err="1"/>
              <a:t>Vispirms</a:t>
            </a:r>
            <a:r>
              <a:rPr lang="en-GB" sz="1800" dirty="0"/>
              <a:t> noskaidrojiet, kas studentiem jāzina vai jādara kursa beigās. </a:t>
            </a:r>
          </a:p>
          <a:p>
            <a:pPr marL="342900" indent="-342900">
              <a:buFont typeface="Arial" panose="020B0604020202020204" pitchFamily="34" charset="0"/>
              <a:buChar char="•"/>
            </a:pPr>
            <a:r>
              <a:rPr lang="en-GB" sz="1800" dirty="0"/>
              <a:t>Izvēlieties atbilstošu un saistošu materiālu, kas nodrošina stabilu pamatu </a:t>
            </a:r>
            <a:r>
              <a:rPr lang="en-GB" sz="1800" dirty="0" err="1"/>
              <a:t>nodarbībām</a:t>
            </a:r>
            <a:r>
              <a:rPr lang="en-GB" sz="1800" dirty="0"/>
              <a:t> </a:t>
            </a:r>
            <a:r>
              <a:rPr lang="lv-LV" sz="1800" dirty="0"/>
              <a:t>klasē</a:t>
            </a:r>
            <a:r>
              <a:rPr lang="en-GB" sz="1800" dirty="0"/>
              <a:t>.</a:t>
            </a:r>
          </a:p>
          <a:p>
            <a:pPr marL="342900" indent="-342900">
              <a:buFont typeface="Arial" panose="020B0604020202020204" pitchFamily="34" charset="0"/>
              <a:buChar char="•"/>
            </a:pPr>
            <a:r>
              <a:rPr lang="en-GB" sz="1800" dirty="0"/>
              <a:t>Izlemiet, kāds ir visefektīvākais veids, kā sniegt ārpusklases saturu.</a:t>
            </a:r>
            <a:endParaRPr lang="en-IE" sz="1800" dirty="0"/>
          </a:p>
          <a:p>
            <a:pPr marL="342900" indent="-342900">
              <a:buFont typeface="Arial" panose="020B0604020202020204" pitchFamily="34" charset="0"/>
              <a:buChar char="•"/>
            </a:pPr>
            <a:r>
              <a:rPr lang="en-GB" sz="1800" dirty="0"/>
              <a:t>Izstrādājiet savus materiālus vai atlasiet esošos resursus, kas vislabāk atbilst kursa mērķiem.</a:t>
            </a:r>
          </a:p>
          <a:p>
            <a:pPr marL="342900" indent="-342900">
              <a:buFont typeface="Arial" panose="020B0604020202020204" pitchFamily="34" charset="0"/>
              <a:buChar char="•"/>
            </a:pPr>
            <a:r>
              <a:rPr lang="en-GB" sz="1800" dirty="0"/>
              <a:t>Iekļaujiet zemas pakāpes vērtējumus, lai nodrošinātu, ka skolēni uz nodarbībām nāk sagatavoti.</a:t>
            </a:r>
          </a:p>
          <a:p>
            <a:pPr marL="342900" indent="-342900">
              <a:buFont typeface="Arial" panose="020B0604020202020204" pitchFamily="34" charset="0"/>
              <a:buChar char="•"/>
            </a:pPr>
            <a:r>
              <a:rPr lang="en-GB" sz="1800" dirty="0"/>
              <a:t>Izstrādājiet saistošas, praktiskas aktivitātes klases stundām, kas balstās uz pirms nodarbības apgūto saturu.</a:t>
            </a:r>
          </a:p>
          <a:p>
            <a:pPr marL="342900" indent="-342900">
              <a:buFont typeface="Arial" panose="020B0604020202020204" pitchFamily="34" charset="0"/>
              <a:buChar char="•"/>
            </a:pPr>
            <a:r>
              <a:rPr lang="en-GB" sz="1800" dirty="0"/>
              <a:t>Izmantojiet atgriezenisko saiti un novērtēšanas rezultātus, lai nepārtraukti pilnveidotu apgrieztās klases pieredzi. </a:t>
            </a:r>
          </a:p>
        </p:txBody>
      </p:sp>
      <p:pic>
        <p:nvPicPr>
          <p:cNvPr id="4" name="Picture Placeholder 11">
            <a:extLst>
              <a:ext uri="{FF2B5EF4-FFF2-40B4-BE49-F238E27FC236}">
                <a16:creationId xmlns:a16="http://schemas.microsoft.com/office/drawing/2014/main" id="{C8395B5B-AE06-1DD2-3224-FE8E94047283}"/>
              </a:ext>
            </a:extLst>
          </p:cNvPr>
          <p:cNvPicPr>
            <a:picLocks noGrp="1"/>
          </p:cNvPicPr>
          <p:nvPr>
            <p:ph type="pic" sz="quarter" idx="21"/>
          </p:nvPr>
        </p:nvPicPr>
        <p:blipFill rotWithShape="1">
          <a:blip r:embed="rId2" cstate="email">
            <a:extLst>
              <a:ext uri="{28A0092B-C50C-407E-A947-70E740481C1C}">
                <a14:useLocalDpi xmlns:a14="http://schemas.microsoft.com/office/drawing/2010/main"/>
              </a:ext>
            </a:extLst>
          </a:blip>
          <a:srcRect l="7164" r="7164"/>
          <a:stretch/>
        </p:blipFill>
        <p:spPr bwMode="auto">
          <a:xfrm>
            <a:off x="0" y="19050"/>
            <a:ext cx="5875338" cy="6858000"/>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08D2CA75-48D4-8B93-424C-303051532DA3}"/>
              </a:ext>
            </a:extLst>
          </p:cNvPr>
          <p:cNvSpPr txBox="1"/>
          <p:nvPr/>
        </p:nvSpPr>
        <p:spPr>
          <a:xfrm>
            <a:off x="3681664" y="6296908"/>
            <a:ext cx="1251284" cy="369332"/>
          </a:xfrm>
          <a:prstGeom prst="rect">
            <a:avLst/>
          </a:prstGeom>
          <a:noFill/>
        </p:spPr>
        <p:txBody>
          <a:bodyPr wrap="square" rtlCol="0">
            <a:spAutoFit/>
          </a:bodyPr>
          <a:lstStyle/>
          <a:p>
            <a:r>
              <a:rPr lang="en-GB" sz="1800" dirty="0">
                <a:latin typeface="Calibri" panose="020F0502020204030204" pitchFamily="34" charset="0"/>
                <a:ea typeface="Calibri" panose="020F0502020204030204" pitchFamily="34" charset="0"/>
                <a:cs typeface="Calibri" panose="020F0502020204030204" pitchFamily="34" charset="0"/>
                <a:hlinkClick r:id="rId3"/>
              </a:rPr>
              <a:t>Avots:</a:t>
            </a:r>
            <a:endParaRPr lang="en-IE"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223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8E47D9-1B6F-AAE7-CACA-29D7755266AD}"/>
              </a:ext>
            </a:extLst>
          </p:cNvPr>
          <p:cNvSpPr>
            <a:spLocks noGrp="1"/>
          </p:cNvSpPr>
          <p:nvPr>
            <p:ph type="body" sz="quarter" idx="30"/>
          </p:nvPr>
        </p:nvSpPr>
        <p:spPr/>
        <p:txBody>
          <a:bodyPr/>
          <a:lstStyle/>
          <a:p>
            <a:r>
              <a:rPr lang="en-IE" dirty="0"/>
              <a:t>SKATĪTIES - APGRIEZTĀ KLASE DARBĪBĀ</a:t>
            </a:r>
          </a:p>
        </p:txBody>
      </p:sp>
      <p:sp>
        <p:nvSpPr>
          <p:cNvPr id="7" name="Text Placeholder 6">
            <a:extLst>
              <a:ext uri="{FF2B5EF4-FFF2-40B4-BE49-F238E27FC236}">
                <a16:creationId xmlns:a16="http://schemas.microsoft.com/office/drawing/2014/main" id="{62419737-C45C-AB83-7FB1-D51F96E172EF}"/>
              </a:ext>
            </a:extLst>
          </p:cNvPr>
          <p:cNvSpPr>
            <a:spLocks noGrp="1"/>
          </p:cNvSpPr>
          <p:nvPr>
            <p:ph type="body" sz="quarter" idx="48"/>
          </p:nvPr>
        </p:nvSpPr>
        <p:spPr/>
        <p:txBody>
          <a:bodyPr/>
          <a:lstStyle/>
          <a:p>
            <a:r>
              <a:rPr lang="en-IE" dirty="0"/>
              <a:t>Noklikšķiniet uz video saites attēlā vai zemāk, lai redzētu piemēru, kā jūs varat īstenot apgriezto klasi.</a:t>
            </a:r>
          </a:p>
          <a:p>
            <a:endParaRPr lang="en-IE" dirty="0"/>
          </a:p>
          <a:p>
            <a:r>
              <a:rPr lang="en-IE" dirty="0">
                <a:hlinkClick r:id="rId3">
                  <a:extLst>
                    <a:ext uri="{A12FA001-AC4F-418D-AE19-62706E023703}">
                      <ahyp:hlinkClr xmlns:ahyp="http://schemas.microsoft.com/office/drawing/2018/hyperlinkcolor" val="tx"/>
                    </a:ext>
                  </a:extLst>
                </a:hlinkClick>
              </a:rPr>
              <a:t>https://www.youtube.com/watch?v=qdKzSq_t8k8</a:t>
            </a:r>
            <a:endParaRPr lang="en-IE" dirty="0"/>
          </a:p>
          <a:p>
            <a:endParaRPr lang="en-IE" dirty="0"/>
          </a:p>
        </p:txBody>
      </p:sp>
      <p:sp>
        <p:nvSpPr>
          <p:cNvPr id="5" name="Picture Placeholder 4">
            <a:extLst>
              <a:ext uri="{FF2B5EF4-FFF2-40B4-BE49-F238E27FC236}">
                <a16:creationId xmlns:a16="http://schemas.microsoft.com/office/drawing/2014/main" id="{622B2504-E1EF-5EFE-A17D-A9C9E91CBCCF}"/>
              </a:ext>
            </a:extLst>
          </p:cNvPr>
          <p:cNvSpPr>
            <a:spLocks noGrp="1"/>
          </p:cNvSpPr>
          <p:nvPr>
            <p:ph type="pic" sz="quarter" idx="23"/>
          </p:nvPr>
        </p:nvSpPr>
        <p:spPr/>
        <p:txBody>
          <a:bodyPr/>
          <a:lstStyle/>
          <a:p>
            <a:endParaRPr lang="en-IE" dirty="0"/>
          </a:p>
        </p:txBody>
      </p:sp>
      <p:pic>
        <p:nvPicPr>
          <p:cNvPr id="8" name="Online Media 7" title="The Flipped Classroom Model">
            <a:hlinkClick r:id="" action="ppaction://media"/>
            <a:extLst>
              <a:ext uri="{FF2B5EF4-FFF2-40B4-BE49-F238E27FC236}">
                <a16:creationId xmlns:a16="http://schemas.microsoft.com/office/drawing/2014/main" id="{9CA4DE2D-00E7-991D-E552-A98BFD301B2C}"/>
              </a:ext>
            </a:extLst>
          </p:cNvPr>
          <p:cNvPicPr>
            <a:picLocks noRot="1" noChangeAspect="1"/>
          </p:cNvPicPr>
          <p:nvPr>
            <a:videoFile r:link="rId1"/>
          </p:nvPr>
        </p:nvPicPr>
        <p:blipFill>
          <a:blip r:embed="rId4"/>
          <a:stretch>
            <a:fillRect/>
          </a:stretch>
        </p:blipFill>
        <p:spPr>
          <a:xfrm>
            <a:off x="7295568" y="3108173"/>
            <a:ext cx="4896432" cy="2879354"/>
          </a:xfrm>
          <a:prstGeom prst="rect">
            <a:avLst/>
          </a:prstGeom>
        </p:spPr>
      </p:pic>
    </p:spTree>
    <p:extLst>
      <p:ext uri="{BB962C8B-B14F-4D97-AF65-F5344CB8AC3E}">
        <p14:creationId xmlns:p14="http://schemas.microsoft.com/office/powerpoint/2010/main" val="310262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US" sz="3200" dirty="0">
                <a:solidFill>
                  <a:schemeClr val="bg1"/>
                </a:solidFill>
              </a:rPr>
              <a:t> IEVADS PAR SPĒLĒŠANU MĀCĪBĀS</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p:txBody>
          <a:bodyPr/>
          <a:lstStyle/>
          <a:p>
            <a:pPr algn="just">
              <a:lnSpc>
                <a:spcPts val="2440"/>
              </a:lnSpc>
            </a:pPr>
            <a:r>
              <a:rPr lang="lv-LV" sz="2200" dirty="0"/>
              <a:t>S</a:t>
            </a:r>
            <a:r>
              <a:rPr lang="en-US" sz="2200" dirty="0" err="1"/>
              <a:t>pēlēšana</a:t>
            </a:r>
            <a:r>
              <a:rPr lang="en-US" sz="2200" dirty="0"/>
              <a:t> </a:t>
            </a:r>
            <a:r>
              <a:rPr lang="en-US" sz="2200" dirty="0" err="1"/>
              <a:t>mācīb</a:t>
            </a:r>
            <a:r>
              <a:rPr lang="lv-LV" sz="2200" dirty="0" err="1"/>
              <a:t>ās</a:t>
            </a:r>
            <a:r>
              <a:rPr lang="en-US" sz="2200" dirty="0"/>
              <a:t> </a:t>
            </a:r>
            <a:r>
              <a:rPr lang="en-US" sz="2200" dirty="0" err="1"/>
              <a:t>ie</a:t>
            </a:r>
            <a:r>
              <a:rPr lang="lv-LV" sz="2200" dirty="0"/>
              <a:t>tver</a:t>
            </a:r>
            <a:r>
              <a:rPr lang="en-US" sz="2200" dirty="0"/>
              <a:t> </a:t>
            </a:r>
            <a:r>
              <a:rPr lang="en-US" sz="2200" dirty="0" err="1"/>
              <a:t>spē</a:t>
            </a:r>
            <a:r>
              <a:rPr lang="lv-LV" sz="2200" dirty="0" err="1"/>
              <a:t>les</a:t>
            </a:r>
            <a:r>
              <a:rPr lang="en-US" sz="2200" dirty="0"/>
              <a:t> elementus </a:t>
            </a:r>
            <a:r>
              <a:rPr lang="en-US" sz="2200" dirty="0" err="1"/>
              <a:t>izglītības</a:t>
            </a:r>
            <a:r>
              <a:rPr lang="en-US" sz="2200" dirty="0"/>
              <a:t> </a:t>
            </a:r>
            <a:r>
              <a:rPr lang="lv-LV" sz="2200" dirty="0"/>
              <a:t>procesā</a:t>
            </a:r>
            <a:r>
              <a:rPr lang="en-US" sz="2200" dirty="0"/>
              <a:t>, lai motivētu un </a:t>
            </a:r>
            <a:r>
              <a:rPr lang="en-US" sz="2200" dirty="0" err="1"/>
              <a:t>palielinātu</a:t>
            </a:r>
            <a:r>
              <a:rPr lang="en-US" sz="2200" dirty="0"/>
              <a:t> </a:t>
            </a:r>
            <a:r>
              <a:rPr lang="lv-LV" sz="2200" dirty="0"/>
              <a:t>izglītojamo</a:t>
            </a:r>
            <a:r>
              <a:rPr lang="en-US" sz="2200" dirty="0"/>
              <a:t> iesaisti. Šī metode pārveido mācību procesu, iekļaujot izaicinājumus, līmeņus un balvas, līdzīgi kā spēlēs, kas var ievērojami uzlabot motivāciju un līdzdalību.</a:t>
            </a:r>
          </a:p>
          <a:p>
            <a:pPr algn="just">
              <a:lnSpc>
                <a:spcPts val="2440"/>
              </a:lnSpc>
            </a:pPr>
            <a:endParaRPr lang="en-US" sz="2200" dirty="0"/>
          </a:p>
          <a:p>
            <a:pPr algn="just">
              <a:lnSpc>
                <a:spcPts val="2440"/>
              </a:lnSpc>
            </a:pPr>
            <a:r>
              <a:rPr lang="en-US" sz="2200" dirty="0"/>
              <a:t>Spēļu spēlēšana izmanto cilvēka dabisko vēlmi sacensties un gūt sasniegumus. Iekļaujot tādus spēlēs bieži sastopamus elementus kā punktu skaitīšana, sacensība un spēles noteikumi, tā </a:t>
            </a:r>
            <a:r>
              <a:rPr lang="en-US" sz="2200" dirty="0" err="1"/>
              <a:t>mudina</a:t>
            </a:r>
            <a:r>
              <a:rPr lang="en-US" sz="2200" dirty="0"/>
              <a:t> </a:t>
            </a:r>
            <a:r>
              <a:rPr lang="lv-LV" sz="2200" dirty="0"/>
              <a:t>izglītojamos</a:t>
            </a:r>
            <a:r>
              <a:rPr lang="en-US" sz="2200" dirty="0"/>
              <a:t> aktīvi un praktiski iesaistīties mācību vielas apguvē. Spēlēšana padara jaunu zināšanu un prasmju apguvi par interaktīvu un patīkamu pieredzi.</a:t>
            </a:r>
          </a:p>
          <a:p>
            <a:pPr algn="just">
              <a:lnSpc>
                <a:spcPts val="2440"/>
              </a:lnSpc>
            </a:pPr>
            <a:endParaRPr lang="en-US" sz="2200" dirty="0"/>
          </a:p>
          <a:p>
            <a:pPr algn="just">
              <a:lnSpc>
                <a:spcPts val="2440"/>
              </a:lnSpc>
            </a:pPr>
            <a:r>
              <a:rPr lang="lv-LV" sz="2200" dirty="0"/>
              <a:t>S</a:t>
            </a:r>
            <a:r>
              <a:rPr lang="en-US" sz="2200" dirty="0" err="1"/>
              <a:t>pēlēšana</a:t>
            </a:r>
            <a:r>
              <a:rPr lang="lv-LV" sz="2200" dirty="0"/>
              <a:t> izglītībā</a:t>
            </a:r>
            <a:r>
              <a:rPr lang="en-US" sz="2200" dirty="0"/>
              <a:t> pielāgo mācību pieredzi tā, lai tā būtu dinamiska un interaktīva. Digitālās nozīmītes, līderu dēļi un avatāri ir kopīgas spēļu mācību iezīmes, kas piedāvā pazīstamu un stimulējošu vidi, kas atalgo progresu un meistarību. </a:t>
            </a:r>
          </a:p>
          <a:p>
            <a:pPr algn="just">
              <a:lnSpc>
                <a:spcPts val="2440"/>
              </a:lnSpc>
            </a:pPr>
            <a:endParaRPr lang="en-GB" sz="2200" dirty="0"/>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32</a:t>
            </a:fld>
            <a:endParaRPr lang="en-US" sz="1291" dirty="0"/>
          </a:p>
        </p:txBody>
      </p:sp>
    </p:spTree>
    <p:extLst>
      <p:ext uri="{BB962C8B-B14F-4D97-AF65-F5344CB8AC3E}">
        <p14:creationId xmlns:p14="http://schemas.microsoft.com/office/powerpoint/2010/main" val="3015443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1336431" y="510364"/>
            <a:ext cx="10279511" cy="5717118"/>
          </a:xfrm>
        </p:spPr>
        <p:txBody>
          <a:bodyPr/>
          <a:lstStyle/>
          <a:p>
            <a:pPr algn="just">
              <a:lnSpc>
                <a:spcPts val="2440"/>
              </a:lnSpc>
            </a:pPr>
            <a:r>
              <a:rPr lang="en-GB" sz="2400" b="1" dirty="0">
                <a:solidFill>
                  <a:srgbClr val="8A2061"/>
                </a:solidFill>
              </a:rPr>
              <a:t>Spēles priekšrocības mācībās </a:t>
            </a:r>
          </a:p>
          <a:p>
            <a:pPr algn="just">
              <a:lnSpc>
                <a:spcPts val="2440"/>
              </a:lnSpc>
            </a:pPr>
            <a:r>
              <a:rPr lang="en-US" sz="2200" dirty="0"/>
              <a:t>Izglītības spēlēšana pielāgo mācību pieredzi tā, lai tā būtu dinamiska un interaktīva. Digitālās nozīmītes, līderu dēļi un avatāri ir kopīgas spēļu mācību iezīmes, kas piedāvā pazīstamu un stimulējošu vidi, k</a:t>
            </a:r>
            <a:r>
              <a:rPr lang="lv-LV" sz="2200" dirty="0"/>
              <a:t>urā</a:t>
            </a:r>
            <a:r>
              <a:rPr lang="en-US" sz="2200" dirty="0"/>
              <a:t> a</a:t>
            </a:r>
            <a:r>
              <a:rPr lang="lv-LV" sz="2200" dirty="0" err="1"/>
              <a:t>tspoguļo</a:t>
            </a:r>
            <a:r>
              <a:rPr lang="en-US" sz="2200" dirty="0"/>
              <a:t> progresu un meistarību. Šī pieeja ļauj izglītojamajiem mijiedarboties ar jauniem jēdzieniem un pielietot zināšanas, izmantojot spēlei līdzīgus scenārijus, kurus var atkārtot un spēlēt vairākas reizes, </a:t>
            </a:r>
            <a:r>
              <a:rPr lang="lv-LV" sz="2200" dirty="0"/>
              <a:t>veicinot </a:t>
            </a:r>
            <a:r>
              <a:rPr lang="en-US" sz="2200" dirty="0" err="1"/>
              <a:t>gan</a:t>
            </a:r>
            <a:r>
              <a:rPr lang="en-US" sz="2200" dirty="0"/>
              <a:t> satura izpratni, gan saglabāšanu.</a:t>
            </a:r>
          </a:p>
          <a:p>
            <a:pPr algn="just">
              <a:lnSpc>
                <a:spcPts val="2440"/>
              </a:lnSpc>
            </a:pPr>
            <a:endParaRPr lang="en-US" sz="2200" dirty="0"/>
          </a:p>
          <a:p>
            <a:pPr algn="just">
              <a:lnSpc>
                <a:spcPts val="2440"/>
              </a:lnSpc>
            </a:pPr>
            <a:r>
              <a:rPr lang="en-US" sz="2200" dirty="0"/>
              <a:t>Citas priekšrocības, ko </a:t>
            </a:r>
            <a:r>
              <a:rPr lang="lv-LV" sz="2200" dirty="0"/>
              <a:t>spēles</a:t>
            </a:r>
            <a:r>
              <a:rPr lang="en-US" sz="2200" dirty="0"/>
              <a:t> sniedz mācībās, ir šādas:</a:t>
            </a:r>
          </a:p>
          <a:p>
            <a:pPr algn="just">
              <a:lnSpc>
                <a:spcPts val="2440"/>
              </a:lnSpc>
            </a:pPr>
            <a:r>
              <a:rPr lang="en-US" sz="2200" b="1" dirty="0"/>
              <a:t>Reāla pielietojuma un problēmu risināšanas prasmes: </a:t>
            </a:r>
            <a:r>
              <a:rPr lang="lv-LV" sz="2200" dirty="0"/>
              <a:t>s</a:t>
            </a:r>
            <a:r>
              <a:rPr lang="en-US" sz="2200" dirty="0" err="1"/>
              <a:t>pēļu</a:t>
            </a:r>
            <a:r>
              <a:rPr lang="en-US" sz="2200" dirty="0"/>
              <a:t> spēlēšana palīdz izglītojamajiem redzēt savu zināšanu praktisko pielietojumu, simulējot reālās pasaules scenārijus. Šī pieeja ir efektīva kritiskās domāšanas un problēmu risināšanas prasmju attīstīšanā, kas ir ļoti svarīgas reālās dzīves situācijās.</a:t>
            </a:r>
          </a:p>
          <a:p>
            <a:pPr algn="just">
              <a:lnSpc>
                <a:spcPts val="2440"/>
              </a:lnSpc>
            </a:pPr>
            <a:endParaRPr lang="en-US" sz="2200" dirty="0"/>
          </a:p>
          <a:p>
            <a:pPr algn="just">
              <a:lnSpc>
                <a:spcPts val="2440"/>
              </a:lnSpc>
            </a:pPr>
            <a:r>
              <a:rPr lang="en-US" sz="2200" b="1" dirty="0"/>
              <a:t>Tūlītēja atgriezeniskā saite un pastiprināšana: </a:t>
            </a:r>
            <a:r>
              <a:rPr lang="en-US" sz="2200" dirty="0"/>
              <a:t>Mācīšanās, izmantojot spēles, nodrošina tūlītēju atgriezenisko saiti, ļaujot izglītojamajiem ātri saprast savu progresu un jomas, kurās nepieciešami uzlabojumi. Šis tūlītējas atbildes mehānisms ir būtisks efektīvai mācīšanās un prasmju attīstīšanai.</a:t>
            </a:r>
          </a:p>
          <a:p>
            <a:pPr algn="just">
              <a:lnSpc>
                <a:spcPts val="2440"/>
              </a:lnSpc>
            </a:pPr>
            <a:endParaRPr lang="en-US" sz="2200" dirty="0"/>
          </a:p>
          <a:p>
            <a:pPr algn="just">
              <a:lnSpc>
                <a:spcPts val="2440"/>
              </a:lnSpc>
            </a:pPr>
            <a:endParaRPr lang="en-GB" sz="3200" b="1" dirty="0"/>
          </a:p>
        </p:txBody>
      </p:sp>
      <p:sp>
        <p:nvSpPr>
          <p:cNvPr id="10" name="Rectangle 9">
            <a:extLst>
              <a:ext uri="{FF2B5EF4-FFF2-40B4-BE49-F238E27FC236}">
                <a16:creationId xmlns:a16="http://schemas.microsoft.com/office/drawing/2014/main" id="{44C11648-3B79-8E0E-35B4-5A9B75C4CF1D}"/>
              </a:ext>
            </a:extLst>
          </p:cNvPr>
          <p:cNvSpPr/>
          <p:nvPr/>
        </p:nvSpPr>
        <p:spPr>
          <a:xfrm>
            <a:off x="0" y="0"/>
            <a:ext cx="87923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pic>
        <p:nvPicPr>
          <p:cNvPr id="11" name="Picture 10">
            <a:extLst>
              <a:ext uri="{FF2B5EF4-FFF2-40B4-BE49-F238E27FC236}">
                <a16:creationId xmlns:a16="http://schemas.microsoft.com/office/drawing/2014/main" id="{82CE7BD1-E9E9-9DF9-5180-ABCC9B224787}"/>
              </a:ext>
            </a:extLst>
          </p:cNvPr>
          <p:cNvPicPr>
            <a:picLocks/>
          </p:cNvPicPr>
          <p:nvPr/>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161006" y="5401946"/>
            <a:ext cx="1443600" cy="356400"/>
          </a:xfrm>
          <a:prstGeom prst="rect">
            <a:avLst/>
          </a:prstGeom>
        </p:spPr>
      </p:pic>
    </p:spTree>
    <p:extLst>
      <p:ext uri="{BB962C8B-B14F-4D97-AF65-F5344CB8AC3E}">
        <p14:creationId xmlns:p14="http://schemas.microsoft.com/office/powerpoint/2010/main" val="2500478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34</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1336431" y="510364"/>
            <a:ext cx="10279511" cy="5615518"/>
          </a:xfrm>
        </p:spPr>
        <p:txBody>
          <a:bodyPr/>
          <a:lstStyle/>
          <a:p>
            <a:pPr algn="just">
              <a:lnSpc>
                <a:spcPts val="2440"/>
              </a:lnSpc>
            </a:pPr>
            <a:r>
              <a:rPr lang="en-GB" sz="2400" b="1" dirty="0">
                <a:solidFill>
                  <a:srgbClr val="8A2061"/>
                </a:solidFill>
              </a:rPr>
              <a:t>Spēles priekšrocības mācībās </a:t>
            </a:r>
          </a:p>
          <a:p>
            <a:pPr algn="just">
              <a:lnSpc>
                <a:spcPts val="2440"/>
              </a:lnSpc>
            </a:pPr>
            <a:r>
              <a:rPr lang="en-US" sz="2200" b="1" dirty="0"/>
              <a:t>Uz datiem balstītas atziņas un novērtēšana: </a:t>
            </a:r>
            <a:r>
              <a:rPr lang="lv-LV" sz="2200" dirty="0"/>
              <a:t>spēlēšana</a:t>
            </a:r>
            <a:r>
              <a:rPr lang="en-US" sz="2200" dirty="0"/>
              <a:t> izglītībā bieži vien ir saistīta ar analīzi un datu izsekošanu, sniedzot pedagogiem ieskatu par </a:t>
            </a:r>
            <a:r>
              <a:rPr lang="lv-LV" sz="2200" dirty="0"/>
              <a:t>izglītojamo</a:t>
            </a:r>
            <a:r>
              <a:rPr lang="en-US" sz="2200" dirty="0"/>
              <a:t> sniegumu un jomām, kurās nepieciešami uzlabojumi. Šī uz datiem balstītā pieeja ļauj mērķtiecīgāk un efektīvāk īstenot mācību stratēģijas.</a:t>
            </a:r>
          </a:p>
          <a:p>
            <a:pPr algn="just">
              <a:lnSpc>
                <a:spcPts val="2440"/>
              </a:lnSpc>
            </a:pPr>
            <a:endParaRPr lang="en-GB" sz="3200" b="1" dirty="0"/>
          </a:p>
          <a:p>
            <a:pPr algn="just">
              <a:lnSpc>
                <a:spcPts val="2440"/>
              </a:lnSpc>
            </a:pPr>
            <a:r>
              <a:rPr lang="en-US" sz="2200" b="1" dirty="0"/>
              <a:t>Lielāka iesaistīšanās: </a:t>
            </a:r>
            <a:r>
              <a:rPr lang="lv-LV" sz="2200" dirty="0"/>
              <a:t>s</a:t>
            </a:r>
            <a:r>
              <a:rPr lang="en-US" sz="2200" dirty="0" err="1"/>
              <a:t>pēļu</a:t>
            </a:r>
            <a:r>
              <a:rPr lang="en-US" sz="2200" dirty="0"/>
              <a:t> spēlēšana padara mācīšanos saistošāku, iekļaujot tādus spēlei līdzīgus elementus kā interaktīvas viktorīnas un aizraujošas simulācijas. Šī pieeja piesaista skolēnu uzmanību, padarot mācību procesu patīkamāku un mazāk pasīvu.</a:t>
            </a:r>
          </a:p>
          <a:p>
            <a:pPr algn="just">
              <a:lnSpc>
                <a:spcPts val="2440"/>
              </a:lnSpc>
            </a:pPr>
            <a:endParaRPr lang="en-US" sz="2200" dirty="0"/>
          </a:p>
          <a:p>
            <a:pPr algn="just">
              <a:lnSpc>
                <a:spcPts val="2440"/>
              </a:lnSpc>
            </a:pPr>
            <a:r>
              <a:rPr lang="en-US" sz="2200" b="1" dirty="0"/>
              <a:t>Sadarbības un sociālās mijiedarbības prasmju uzlabošana: </a:t>
            </a:r>
            <a:r>
              <a:rPr lang="lv-LV" sz="2200" dirty="0"/>
              <a:t>v</a:t>
            </a:r>
            <a:r>
              <a:rPr lang="en-US" sz="2200" dirty="0" err="1"/>
              <a:t>iena</a:t>
            </a:r>
            <a:r>
              <a:rPr lang="en-US" sz="2200" dirty="0"/>
              <a:t> no galvenajām 21. gadsimta prasmēm ir spēja sadarboties dažādās komandās un efektīvi sazināties. </a:t>
            </a:r>
            <a:r>
              <a:rPr lang="en-US" sz="2200" dirty="0" err="1"/>
              <a:t>Izglītīb</a:t>
            </a:r>
            <a:r>
              <a:rPr lang="lv-LV" sz="2200" dirty="0"/>
              <a:t>ā</a:t>
            </a:r>
            <a:r>
              <a:rPr lang="en-US" sz="2200" dirty="0"/>
              <a:t> spēlēšana veicina šo prasmju attīstību, integrējot vairāku spēlētāju spēles, grupu uzdevumus un līderu sarakstus, kas attīsta gan konkurenci, gan sadarbību. Šāda vide </a:t>
            </a:r>
            <a:r>
              <a:rPr lang="en-US" sz="2200" dirty="0" err="1"/>
              <a:t>rosina</a:t>
            </a:r>
            <a:r>
              <a:rPr lang="en-US" sz="2200" dirty="0"/>
              <a:t> </a:t>
            </a:r>
            <a:r>
              <a:rPr lang="lv-LV" sz="2200" dirty="0"/>
              <a:t>izglītojamos</a:t>
            </a:r>
            <a:r>
              <a:rPr lang="en-US" sz="2200" dirty="0"/>
              <a:t> sadarboties projektos, dalīties zināšanās un atbalstīt vienam otru. Iesaistoties šajās interaktīvajās un sociālajās mācību aktivitātēs, </a:t>
            </a:r>
            <a:r>
              <a:rPr lang="lv-LV" sz="2200" dirty="0"/>
              <a:t>izglītojamie</a:t>
            </a:r>
            <a:r>
              <a:rPr lang="en-US" sz="2200" dirty="0"/>
              <a:t> attīsta tādas būtiskas </a:t>
            </a:r>
            <a:r>
              <a:rPr lang="en-US" sz="2200" dirty="0" err="1"/>
              <a:t>prasmes</a:t>
            </a:r>
            <a:r>
              <a:rPr lang="en-US" sz="2200" dirty="0"/>
              <a:t> </a:t>
            </a:r>
            <a:r>
              <a:rPr lang="en-US" sz="2200" dirty="0" err="1"/>
              <a:t>kā</a:t>
            </a:r>
            <a:r>
              <a:rPr lang="en-US" sz="2200" dirty="0"/>
              <a:t> </a:t>
            </a:r>
            <a:r>
              <a:rPr lang="en-US" sz="2200" dirty="0" err="1"/>
              <a:t>darbs</a:t>
            </a:r>
            <a:r>
              <a:rPr lang="lv-LV" sz="2200" dirty="0"/>
              <a:t> komandā</a:t>
            </a:r>
            <a:r>
              <a:rPr lang="en-US" sz="2200" dirty="0"/>
              <a:t>, </a:t>
            </a:r>
            <a:r>
              <a:rPr lang="en-US" sz="2200" dirty="0" err="1"/>
              <a:t>komunikācija</a:t>
            </a:r>
            <a:r>
              <a:rPr lang="lv-LV" sz="2200" dirty="0"/>
              <a:t>s prasmes</a:t>
            </a:r>
            <a:r>
              <a:rPr lang="en-US" sz="2200" dirty="0"/>
              <a:t> un spēja vienoties un risināt konfliktus.</a:t>
            </a:r>
            <a:endParaRPr lang="en-GB" sz="2200" dirty="0"/>
          </a:p>
        </p:txBody>
      </p:sp>
      <p:sp>
        <p:nvSpPr>
          <p:cNvPr id="10" name="Rectangle 9">
            <a:extLst>
              <a:ext uri="{FF2B5EF4-FFF2-40B4-BE49-F238E27FC236}">
                <a16:creationId xmlns:a16="http://schemas.microsoft.com/office/drawing/2014/main" id="{44C11648-3B79-8E0E-35B4-5A9B75C4CF1D}"/>
              </a:ext>
            </a:extLst>
          </p:cNvPr>
          <p:cNvSpPr/>
          <p:nvPr/>
        </p:nvSpPr>
        <p:spPr>
          <a:xfrm>
            <a:off x="0" y="0"/>
            <a:ext cx="87923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pic>
        <p:nvPicPr>
          <p:cNvPr id="11" name="Picture 10">
            <a:extLst>
              <a:ext uri="{FF2B5EF4-FFF2-40B4-BE49-F238E27FC236}">
                <a16:creationId xmlns:a16="http://schemas.microsoft.com/office/drawing/2014/main" id="{82CE7BD1-E9E9-9DF9-5180-ABCC9B224787}"/>
              </a:ext>
            </a:extLst>
          </p:cNvPr>
          <p:cNvPicPr>
            <a:picLocks/>
          </p:cNvPicPr>
          <p:nvPr/>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161006" y="5401946"/>
            <a:ext cx="1443600" cy="356400"/>
          </a:xfrm>
          <a:prstGeom prst="rect">
            <a:avLst/>
          </a:prstGeom>
        </p:spPr>
      </p:pic>
    </p:spTree>
    <p:extLst>
      <p:ext uri="{BB962C8B-B14F-4D97-AF65-F5344CB8AC3E}">
        <p14:creationId xmlns:p14="http://schemas.microsoft.com/office/powerpoint/2010/main" val="1046222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8185877-CE4C-0943-802D-DB4598E712B0}"/>
              </a:ext>
            </a:extLst>
          </p:cNvPr>
          <p:cNvSpPr>
            <a:spLocks noGrp="1"/>
          </p:cNvSpPr>
          <p:nvPr>
            <p:ph type="body" sz="quarter" idx="48"/>
          </p:nvPr>
        </p:nvSpPr>
        <p:spPr>
          <a:xfrm>
            <a:off x="95251" y="961121"/>
            <a:ext cx="7496174" cy="4567113"/>
          </a:xfrm>
        </p:spPr>
        <p:txBody>
          <a:bodyPr/>
          <a:lstStyle/>
          <a:p>
            <a:pPr algn="just">
              <a:lnSpc>
                <a:spcPts val="2440"/>
              </a:lnSpc>
            </a:pPr>
            <a:r>
              <a:rPr lang="en-GB" sz="2200" b="1" dirty="0">
                <a:solidFill>
                  <a:srgbClr val="8A2061"/>
                </a:solidFill>
              </a:rPr>
              <a:t>Spēlēšanas ierobežojumi </a:t>
            </a:r>
            <a:r>
              <a:rPr lang="en-GB" sz="2200" b="1" dirty="0" err="1">
                <a:solidFill>
                  <a:srgbClr val="8A2061"/>
                </a:solidFill>
              </a:rPr>
              <a:t>mācībās</a:t>
            </a:r>
            <a:r>
              <a:rPr lang="en-GB" sz="2200" b="1" dirty="0">
                <a:solidFill>
                  <a:srgbClr val="8A2061"/>
                </a:solidFill>
              </a:rPr>
              <a:t> </a:t>
            </a:r>
            <a:endParaRPr lang="lv-LV" sz="2200" b="1" dirty="0">
              <a:solidFill>
                <a:srgbClr val="8A2061"/>
              </a:solidFill>
            </a:endParaRPr>
          </a:p>
          <a:p>
            <a:pPr algn="just">
              <a:lnSpc>
                <a:spcPts val="2440"/>
              </a:lnSpc>
            </a:pPr>
            <a:endParaRPr lang="en-GB" sz="2200" b="1" dirty="0">
              <a:solidFill>
                <a:srgbClr val="8A2061"/>
              </a:solidFill>
            </a:endParaRPr>
          </a:p>
          <a:p>
            <a:pPr algn="just"/>
            <a:r>
              <a:rPr lang="en-US" sz="2000" dirty="0"/>
              <a:t>Lai gan ir pierādījies, ka spēlēšana ir efektīva noteiktos kontekstos, ir svarīgi kritiski izvērtēt tās ieviešanu, lai nodrošinātu, ka tā atbilst izglītības mērķiem, netīši neradot problēmas, kas varētu mazināt mācību pieredzi. Izpratne par </a:t>
            </a:r>
            <a:r>
              <a:rPr lang="en-US" sz="2000" dirty="0" err="1"/>
              <a:t>iespējam</a:t>
            </a:r>
            <a:r>
              <a:rPr lang="lv-LV" sz="2000" dirty="0" err="1"/>
              <a:t>aj</a:t>
            </a:r>
            <a:r>
              <a:rPr lang="en-US" sz="2000" dirty="0" err="1"/>
              <a:t>iem</a:t>
            </a:r>
            <a:r>
              <a:rPr lang="en-US" sz="2000" dirty="0"/>
              <a:t> </a:t>
            </a:r>
            <a:r>
              <a:rPr lang="lv-LV" sz="2000" dirty="0"/>
              <a:t>spēlēšanas</a:t>
            </a:r>
            <a:r>
              <a:rPr lang="en-US" sz="2000" dirty="0"/>
              <a:t> trūkumiem ir būtiska, lai pedagogi varētu radīt līdzsvarotu un efektīvu mācību vidi, kas sniedz labumu </a:t>
            </a:r>
            <a:r>
              <a:rPr lang="en-US" sz="2000" dirty="0" err="1"/>
              <a:t>visiem</a:t>
            </a:r>
            <a:r>
              <a:rPr lang="en-US" sz="2000" dirty="0"/>
              <a:t> </a:t>
            </a:r>
            <a:r>
              <a:rPr lang="lv-LV" sz="2000" dirty="0"/>
              <a:t>izglītojamajiem</a:t>
            </a:r>
            <a:r>
              <a:rPr lang="en-US" sz="2000" dirty="0"/>
              <a:t>.</a:t>
            </a:r>
          </a:p>
          <a:p>
            <a:pPr algn="just"/>
            <a:endParaRPr lang="en-US" sz="2000" dirty="0"/>
          </a:p>
          <a:p>
            <a:pPr algn="just"/>
            <a:r>
              <a:rPr lang="en-US" sz="2000" dirty="0"/>
              <a:t>Ir svarīgi raudzīties tālāk par spēļu virspusējo aizrautību un apsvērt to dziļāko ietekmi </a:t>
            </a:r>
            <a:r>
              <a:rPr lang="en-US" sz="2000" dirty="0" err="1"/>
              <a:t>uz</a:t>
            </a:r>
            <a:r>
              <a:rPr lang="en-US" sz="2000" dirty="0"/>
              <a:t> </a:t>
            </a:r>
            <a:r>
              <a:rPr lang="lv-LV" sz="2000" dirty="0"/>
              <a:t>izglītojamajiem</a:t>
            </a:r>
            <a:r>
              <a:rPr lang="en-US" sz="2000" dirty="0"/>
              <a:t>. Šo aspektu niansēta izpēte sniedz vērtīgu ieskatu, lai padarītu spēlēšanu par efektīvāku un iekļaujošāku instrumentu izglītībā</a:t>
            </a:r>
            <a:r>
              <a:rPr lang="en-US" sz="2200" dirty="0"/>
              <a:t>.</a:t>
            </a:r>
          </a:p>
        </p:txBody>
      </p:sp>
      <p:pic>
        <p:nvPicPr>
          <p:cNvPr id="14" name="Picture Placeholder 13">
            <a:extLst>
              <a:ext uri="{FF2B5EF4-FFF2-40B4-BE49-F238E27FC236}">
                <a16:creationId xmlns:a16="http://schemas.microsoft.com/office/drawing/2014/main" id="{1669E9A9-4FAD-5167-C79A-DCB89ED3CD46}"/>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667" r="667"/>
          <a:stretch>
            <a:fillRect/>
          </a:stretch>
        </p:blipFill>
        <p:spPr/>
      </p:pic>
    </p:spTree>
    <p:extLst>
      <p:ext uri="{BB962C8B-B14F-4D97-AF65-F5344CB8AC3E}">
        <p14:creationId xmlns:p14="http://schemas.microsoft.com/office/powerpoint/2010/main" val="528683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36</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1336431" y="510364"/>
            <a:ext cx="10279511" cy="5735048"/>
          </a:xfrm>
        </p:spPr>
        <p:txBody>
          <a:bodyPr/>
          <a:lstStyle/>
          <a:p>
            <a:pPr algn="just">
              <a:lnSpc>
                <a:spcPts val="2440"/>
              </a:lnSpc>
            </a:pPr>
            <a:r>
              <a:rPr lang="en-GB" sz="2400" b="1" dirty="0">
                <a:solidFill>
                  <a:srgbClr val="8A2061"/>
                </a:solidFill>
              </a:rPr>
              <a:t>Spēlēšanas ierobežojumi mācībās </a:t>
            </a:r>
          </a:p>
          <a:p>
            <a:pPr algn="just">
              <a:lnSpc>
                <a:spcPts val="2440"/>
              </a:lnSpc>
            </a:pPr>
            <a:r>
              <a:rPr lang="en-US" sz="2000" b="1" dirty="0" err="1"/>
              <a:t>Pārmērīgas</a:t>
            </a:r>
            <a:r>
              <a:rPr lang="en-US" sz="2000" b="1" dirty="0"/>
              <a:t> </a:t>
            </a:r>
            <a:r>
              <a:rPr lang="lv-LV" sz="2000" b="1" dirty="0"/>
              <a:t>atalgojuma akcentēšanas</a:t>
            </a:r>
            <a:r>
              <a:rPr lang="en-US" sz="2000" b="1" dirty="0"/>
              <a:t> risks: </a:t>
            </a:r>
            <a:r>
              <a:rPr lang="lv-LV" sz="2000" dirty="0"/>
              <a:t>v</a:t>
            </a:r>
            <a:r>
              <a:rPr lang="en-US" sz="2000" dirty="0" err="1"/>
              <a:t>iena</a:t>
            </a:r>
            <a:r>
              <a:rPr lang="en-US" sz="2000" dirty="0"/>
              <a:t> no galvenajām kritiskajām piezīmēm par spēlēšanu ir tā, ka tā var likt pārāk lielu uzsvaru uz ārējām balvām, piemēram, punktiem, nozīmītēm un līderu tabulām. Šāda koncentrēšanās var aizēnot mācīšanās iekšējo vērtību. Kad spēles elementu radītais uztraukums mazinās, skolēni var zaudēt interesi par pašu mācību priekšmetu vai kļūt demotivēti, ja balvas nav pietiekami pievilcīgas vai sasniedzamas</a:t>
            </a:r>
            <a:r>
              <a:rPr lang="en-GB" sz="2000" dirty="0"/>
              <a:t>.</a:t>
            </a:r>
          </a:p>
          <a:p>
            <a:pPr algn="just">
              <a:lnSpc>
                <a:spcPts val="2440"/>
              </a:lnSpc>
            </a:pPr>
            <a:endParaRPr lang="en-GB" sz="2200" dirty="0"/>
          </a:p>
          <a:p>
            <a:pPr algn="just">
              <a:lnSpc>
                <a:spcPts val="2440"/>
              </a:lnSpc>
            </a:pPr>
            <a:r>
              <a:rPr lang="en-US" sz="2000" b="1" dirty="0"/>
              <a:t>Potenciāls paaugstināt trauksmi un konkurenci: </a:t>
            </a:r>
            <a:r>
              <a:rPr lang="lv-LV" sz="2000" dirty="0"/>
              <a:t>d</a:t>
            </a:r>
            <a:r>
              <a:rPr lang="en-US" sz="2000" dirty="0" err="1"/>
              <a:t>ažiem</a:t>
            </a:r>
            <a:r>
              <a:rPr lang="en-US" sz="2000" dirty="0"/>
              <a:t> izglītojamajiem spēles aspekti, kas saistīti ar sacensību, var palielināt stresu un trauksmi. Ne visiem skolēniem labi padodas sacensību vide; daži var izjust spiedienu pārspēt citus, kas var mazināt mācību pieredzi. Tas var būt īpaši problemātiski, ja spēles elementi nav pielāgoti dažādiem prasmju līmeņiem un mācību tempiem.</a:t>
            </a:r>
          </a:p>
          <a:p>
            <a:pPr algn="just">
              <a:lnSpc>
                <a:spcPts val="2440"/>
              </a:lnSpc>
            </a:pPr>
            <a:endParaRPr lang="en-US" sz="2200" dirty="0"/>
          </a:p>
          <a:p>
            <a:pPr algn="just">
              <a:lnSpc>
                <a:spcPts val="2440"/>
              </a:lnSpc>
            </a:pPr>
            <a:r>
              <a:rPr lang="en-US" sz="2000" b="1" dirty="0"/>
              <a:t>Pieejamības un vienlīdzības </a:t>
            </a:r>
            <a:r>
              <a:rPr lang="en-US" sz="2000" b="1" dirty="0" err="1"/>
              <a:t>problēmas</a:t>
            </a:r>
            <a:r>
              <a:rPr lang="en-US" sz="2000" b="1" dirty="0"/>
              <a:t>:</a:t>
            </a:r>
            <a:r>
              <a:rPr lang="lv-LV" sz="2000" b="1" dirty="0"/>
              <a:t> </a:t>
            </a:r>
            <a:r>
              <a:rPr lang="lv-LV" sz="2000" dirty="0"/>
              <a:t>spēļu spēlēšana bieži vien balstās uz digitālajām platformām un tehnoloģijām, kas var nebūt pieejamas visiem skolēniem, jo īpaši izglītības vidēs ar nepietiekamiem resursiem. Tas var radīt atšķirības mācību iespēju un rezultātu ziņā, saasinot esošo nevienlīdzību</a:t>
            </a:r>
            <a:r>
              <a:rPr lang="en-US" sz="2000" dirty="0"/>
              <a:t>. </a:t>
            </a:r>
            <a:r>
              <a:rPr lang="lv-LV" sz="2000" dirty="0"/>
              <a:t>Turklāt augstas kvalitātes spēļu veida mācību pieredzes izstrāde var būt dārga un laikietilpīga, un ne visām izglītības iestādēm tas ir iespējams.</a:t>
            </a:r>
            <a:endParaRPr lang="en-US" sz="2000" dirty="0"/>
          </a:p>
        </p:txBody>
      </p:sp>
      <p:sp>
        <p:nvSpPr>
          <p:cNvPr id="10" name="Rectangle 9">
            <a:extLst>
              <a:ext uri="{FF2B5EF4-FFF2-40B4-BE49-F238E27FC236}">
                <a16:creationId xmlns:a16="http://schemas.microsoft.com/office/drawing/2014/main" id="{44C11648-3B79-8E0E-35B4-5A9B75C4CF1D}"/>
              </a:ext>
            </a:extLst>
          </p:cNvPr>
          <p:cNvSpPr/>
          <p:nvPr/>
        </p:nvSpPr>
        <p:spPr>
          <a:xfrm>
            <a:off x="0" y="0"/>
            <a:ext cx="87923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pic>
        <p:nvPicPr>
          <p:cNvPr id="11" name="Picture 10">
            <a:extLst>
              <a:ext uri="{FF2B5EF4-FFF2-40B4-BE49-F238E27FC236}">
                <a16:creationId xmlns:a16="http://schemas.microsoft.com/office/drawing/2014/main" id="{82CE7BD1-E9E9-9DF9-5180-ABCC9B224787}"/>
              </a:ext>
            </a:extLst>
          </p:cNvPr>
          <p:cNvPicPr>
            <a:picLocks/>
          </p:cNvPicPr>
          <p:nvPr/>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161006" y="5401946"/>
            <a:ext cx="1443600" cy="356400"/>
          </a:xfrm>
          <a:prstGeom prst="rect">
            <a:avLst/>
          </a:prstGeom>
        </p:spPr>
      </p:pic>
    </p:spTree>
    <p:extLst>
      <p:ext uri="{BB962C8B-B14F-4D97-AF65-F5344CB8AC3E}">
        <p14:creationId xmlns:p14="http://schemas.microsoft.com/office/powerpoint/2010/main" val="2157316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8E47D9-1B6F-AAE7-CACA-29D7755266AD}"/>
              </a:ext>
            </a:extLst>
          </p:cNvPr>
          <p:cNvSpPr>
            <a:spLocks noGrp="1"/>
          </p:cNvSpPr>
          <p:nvPr>
            <p:ph type="body" sz="quarter" idx="30"/>
          </p:nvPr>
        </p:nvSpPr>
        <p:spPr/>
        <p:txBody>
          <a:bodyPr/>
          <a:lstStyle/>
          <a:p>
            <a:r>
              <a:rPr lang="en-IE" sz="2800" dirty="0"/>
              <a:t>SKATĪTIES – SPĒ</a:t>
            </a:r>
            <a:r>
              <a:rPr lang="lv-LV" sz="2800" dirty="0"/>
              <a:t>LĒŠANA MĀCĪBU PROCESĀ</a:t>
            </a:r>
            <a:r>
              <a:rPr lang="en-IE" sz="2800" dirty="0"/>
              <a:t> DARBĪBĀ</a:t>
            </a:r>
          </a:p>
        </p:txBody>
      </p:sp>
      <p:sp>
        <p:nvSpPr>
          <p:cNvPr id="7" name="Text Placeholder 6">
            <a:extLst>
              <a:ext uri="{FF2B5EF4-FFF2-40B4-BE49-F238E27FC236}">
                <a16:creationId xmlns:a16="http://schemas.microsoft.com/office/drawing/2014/main" id="{62419737-C45C-AB83-7FB1-D51F96E172EF}"/>
              </a:ext>
            </a:extLst>
          </p:cNvPr>
          <p:cNvSpPr>
            <a:spLocks noGrp="1"/>
          </p:cNvSpPr>
          <p:nvPr>
            <p:ph type="body" sz="quarter" idx="48"/>
          </p:nvPr>
        </p:nvSpPr>
        <p:spPr/>
        <p:txBody>
          <a:bodyPr/>
          <a:lstStyle/>
          <a:p>
            <a:pPr algn="just"/>
            <a:r>
              <a:rPr lang="en-IE" dirty="0"/>
              <a:t>Noklikšķiniet uz video saites attēlā vai zemāk, lai uzzinātu dažas idejas par to, kā jūs varat izmantot </a:t>
            </a:r>
            <a:r>
              <a:rPr lang="en-IE" dirty="0" err="1"/>
              <a:t>spēlēšanu</a:t>
            </a:r>
            <a:r>
              <a:rPr lang="en-IE" dirty="0"/>
              <a:t> </a:t>
            </a:r>
            <a:r>
              <a:rPr lang="lv-LV" dirty="0"/>
              <a:t>izglītības procesā</a:t>
            </a:r>
            <a:r>
              <a:rPr lang="en-IE" dirty="0"/>
              <a:t>.</a:t>
            </a:r>
          </a:p>
          <a:p>
            <a:endParaRPr lang="en-IE" dirty="0"/>
          </a:p>
          <a:p>
            <a:r>
              <a:rPr lang="en-IE" dirty="0">
                <a:hlinkClick r:id="rId3">
                  <a:extLst>
                    <a:ext uri="{A12FA001-AC4F-418D-AE19-62706E023703}">
                      <ahyp:hlinkClr xmlns:ahyp="http://schemas.microsoft.com/office/drawing/2018/hyperlinkcolor" val="tx"/>
                    </a:ext>
                  </a:extLst>
                </a:hlinkClick>
              </a:rPr>
              <a:t>https://www.youtube.com/watch?v=-UXsuofrUdk</a:t>
            </a:r>
            <a:endParaRPr lang="en-IE" dirty="0"/>
          </a:p>
          <a:p>
            <a:endParaRPr lang="en-IE" dirty="0"/>
          </a:p>
        </p:txBody>
      </p:sp>
      <p:sp>
        <p:nvSpPr>
          <p:cNvPr id="5" name="Picture Placeholder 4">
            <a:extLst>
              <a:ext uri="{FF2B5EF4-FFF2-40B4-BE49-F238E27FC236}">
                <a16:creationId xmlns:a16="http://schemas.microsoft.com/office/drawing/2014/main" id="{622B2504-E1EF-5EFE-A17D-A9C9E91CBCCF}"/>
              </a:ext>
            </a:extLst>
          </p:cNvPr>
          <p:cNvSpPr>
            <a:spLocks noGrp="1"/>
          </p:cNvSpPr>
          <p:nvPr>
            <p:ph type="pic" sz="quarter" idx="23"/>
          </p:nvPr>
        </p:nvSpPr>
        <p:spPr/>
        <p:txBody>
          <a:bodyPr/>
          <a:lstStyle/>
          <a:p>
            <a:endParaRPr lang="en-IE" dirty="0"/>
          </a:p>
        </p:txBody>
      </p:sp>
      <p:pic>
        <p:nvPicPr>
          <p:cNvPr id="3" name="Online Media 2" title="4 Ways to Gamify your Classroom to Engage Students">
            <a:hlinkClick r:id="" action="ppaction://media"/>
            <a:extLst>
              <a:ext uri="{FF2B5EF4-FFF2-40B4-BE49-F238E27FC236}">
                <a16:creationId xmlns:a16="http://schemas.microsoft.com/office/drawing/2014/main" id="{D9A3A4E5-CD0A-504F-604F-DA9096D3C9AD}"/>
              </a:ext>
            </a:extLst>
          </p:cNvPr>
          <p:cNvPicPr>
            <a:picLocks noRot="1" noChangeAspect="1"/>
          </p:cNvPicPr>
          <p:nvPr>
            <a:videoFile r:link="rId1"/>
          </p:nvPr>
        </p:nvPicPr>
        <p:blipFill>
          <a:blip r:embed="rId4"/>
          <a:stretch>
            <a:fillRect/>
          </a:stretch>
        </p:blipFill>
        <p:spPr>
          <a:xfrm>
            <a:off x="7329732" y="3108173"/>
            <a:ext cx="4862267" cy="2879354"/>
          </a:xfrm>
          <a:prstGeom prst="rect">
            <a:avLst/>
          </a:prstGeom>
        </p:spPr>
      </p:pic>
    </p:spTree>
    <p:extLst>
      <p:ext uri="{BB962C8B-B14F-4D97-AF65-F5344CB8AC3E}">
        <p14:creationId xmlns:p14="http://schemas.microsoft.com/office/powerpoint/2010/main" val="263393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54079" r="18975"/>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38</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596830" y="266700"/>
            <a:ext cx="11019112" cy="1219325"/>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pPr algn="just"/>
            <a:r>
              <a:rPr lang="en-GB" sz="3600" dirty="0">
                <a:solidFill>
                  <a:schemeClr val="bg1"/>
                </a:solidFill>
              </a:rPr>
              <a:t> </a:t>
            </a:r>
            <a:r>
              <a:rPr lang="lv-LV" sz="3200" dirty="0">
                <a:solidFill>
                  <a:schemeClr val="bg1"/>
                </a:solidFill>
              </a:rPr>
              <a:t>V</a:t>
            </a:r>
            <a:r>
              <a:rPr lang="en-GB" sz="3200" dirty="0" err="1">
                <a:solidFill>
                  <a:schemeClr val="bg1"/>
                </a:solidFill>
              </a:rPr>
              <a:t>ērtēšana</a:t>
            </a:r>
            <a:r>
              <a:rPr lang="en-GB" sz="3200" dirty="0">
                <a:solidFill>
                  <a:schemeClr val="bg1"/>
                </a:solidFill>
              </a:rPr>
              <a:t>, atgriezeniskā saite un mācību programmas </a:t>
            </a:r>
            <a:r>
              <a:rPr lang="en-GB" sz="3200" dirty="0" err="1">
                <a:solidFill>
                  <a:schemeClr val="bg1"/>
                </a:solidFill>
              </a:rPr>
              <a:t>pilnveidošana</a:t>
            </a:r>
            <a:r>
              <a:rPr lang="en-GB" sz="3200" dirty="0">
                <a:solidFill>
                  <a:schemeClr val="bg1"/>
                </a:solidFill>
              </a:rPr>
              <a:t> 2</a:t>
            </a:r>
            <a:r>
              <a:rPr lang="lv-LV" sz="3200" dirty="0">
                <a:solidFill>
                  <a:schemeClr val="bg1"/>
                </a:solidFill>
              </a:rPr>
              <a:t>1.gs.</a:t>
            </a:r>
            <a:r>
              <a:rPr lang="en-GB" sz="3200" dirty="0">
                <a:solidFill>
                  <a:schemeClr val="bg1"/>
                </a:solidFill>
              </a:rPr>
              <a:t> vajadzībām</a:t>
            </a: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9600" b="1" dirty="0">
                <a:solidFill>
                  <a:schemeClr val="bg1"/>
                </a:solidFill>
              </a:rPr>
              <a:t>05</a:t>
            </a:r>
          </a:p>
        </p:txBody>
      </p:sp>
      <p:sp>
        <p:nvSpPr>
          <p:cNvPr id="5" name="TextBox 4">
            <a:extLst>
              <a:ext uri="{FF2B5EF4-FFF2-40B4-BE49-F238E27FC236}">
                <a16:creationId xmlns:a16="http://schemas.microsoft.com/office/drawing/2014/main" id="{C989F647-5E91-0482-CA55-4D9EDC5C8D68}"/>
              </a:ext>
            </a:extLst>
          </p:cNvPr>
          <p:cNvSpPr txBox="1"/>
          <p:nvPr/>
        </p:nvSpPr>
        <p:spPr>
          <a:xfrm>
            <a:off x="3058386" y="1577150"/>
            <a:ext cx="8943114" cy="5109091"/>
          </a:xfrm>
          <a:prstGeom prst="rect">
            <a:avLst/>
          </a:prstGeom>
          <a:noFill/>
        </p:spPr>
        <p:txBody>
          <a:bodyPr wrap="square">
            <a:spAutoFit/>
          </a:bodyPr>
          <a:lstStyle/>
          <a:p>
            <a:pPr algn="just"/>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Vērtēšana un atgriezeniskā saite 21. </a:t>
            </a:r>
            <a:r>
              <a:rPr lang="en-GB" sz="2000" b="0" i="0" dirty="0" err="1">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gadsimta</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2000" b="0" i="0" dirty="0" err="1">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prasmju</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kontekstā prasa niansētu pieeju, kas pārsniedz tradicionālos rādītājus, lai novērtētu </a:t>
            </a:r>
            <a:r>
              <a:rPr lang="en-GB" sz="2000" b="0" i="0" dirty="0" err="1">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plašāku</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highlight>
                  <a:srgbClr val="FFFFFF"/>
                </a:highlight>
                <a:latin typeface="Calibri" panose="020F0502020204030204" pitchFamily="34" charset="0"/>
                <a:ea typeface="Calibri" panose="020F0502020204030204" pitchFamily="34" charset="0"/>
                <a:cs typeface="Calibri" panose="020F0502020204030204" pitchFamily="34" charset="0"/>
              </a:rPr>
              <a:t>izglītojamo</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spēju un mācību rezultātu </a:t>
            </a:r>
            <a:r>
              <a:rPr lang="en-GB" sz="2000" b="0" i="0" dirty="0" err="1">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spektru</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21</a:t>
            </a:r>
            <a:r>
              <a:rPr lang="lv-LV"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.gadsimtā</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atgriezeniskā saite kļūst par kritisku dialogu, kas </a:t>
            </a:r>
            <a:r>
              <a:rPr lang="en-GB" sz="2000" b="0" i="0" dirty="0" err="1">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palīdz</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highlight>
                  <a:srgbClr val="FFFFFF"/>
                </a:highlight>
                <a:latin typeface="Calibri" panose="020F0502020204030204" pitchFamily="34" charset="0"/>
                <a:ea typeface="Calibri" panose="020F0502020204030204" pitchFamily="34" charset="0"/>
                <a:cs typeface="Calibri" panose="020F0502020204030204" pitchFamily="34" charset="0"/>
              </a:rPr>
              <a:t>izglītojamajiem</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pilnveidot savas prasmes, veicinot nepārtrauktu pilnveidi un </a:t>
            </a:r>
            <a:r>
              <a:rPr lang="lv-LV" sz="2000" dirty="0">
                <a:solidFill>
                  <a:srgbClr val="1C1442"/>
                </a:solidFill>
                <a:highlight>
                  <a:srgbClr val="FFFFFF"/>
                </a:highlight>
                <a:latin typeface="Calibri" panose="020F0502020204030204" pitchFamily="34" charset="0"/>
                <a:ea typeface="Calibri" panose="020F0502020204030204" pitchFamily="34" charset="0"/>
                <a:cs typeface="Calibri" panose="020F0502020204030204" pitchFamily="34" charset="0"/>
              </a:rPr>
              <a:t>iz</a:t>
            </a:r>
            <a:r>
              <a:rPr lang="en-GB" sz="2000" b="0" i="0" dirty="0" err="1">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turību</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saskaroties ar izaicinājumiem.</a:t>
            </a:r>
          </a:p>
          <a:p>
            <a:pPr algn="just"/>
            <a:endParaRPr lang="en-GB" sz="22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algn="just"/>
            <a:r>
              <a:rPr lang="en-GB" sz="2000" b="0" i="0" dirty="0" err="1">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Savukārt</a:t>
            </a:r>
            <a:r>
              <a:rPr lang="lv-LV"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21</a:t>
            </a:r>
            <a:r>
              <a:rPr lang="lv-LV"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.gs.</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lv-LV"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izglītības</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programmu izstrādei ir nepieciešama proaktīva un dinamiska stratēģija, lai saglabātu atbilstību tehnoloģiju attīstībai, sabiedrības pārmaiņām un mainīgajām darbaspēka vajadzībām. Pedagogiem ir jāiesaistās nepārtrauktā profesionālajā pilnveidē, jāsadarbojas ar kolēģiem un nozares ekspertiem, kā </a:t>
            </a:r>
            <a:r>
              <a:rPr lang="en-GB" sz="2000" b="0" i="0" dirty="0" err="1">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arī</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highlight>
                  <a:srgbClr val="FFFFFF"/>
                </a:highlight>
                <a:latin typeface="Calibri" panose="020F0502020204030204" pitchFamily="34" charset="0"/>
                <a:ea typeface="Calibri" panose="020F0502020204030204" pitchFamily="34" charset="0"/>
                <a:cs typeface="Calibri" panose="020F0502020204030204" pitchFamily="34" charset="0"/>
              </a:rPr>
              <a:t>izglītības</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programmu plānošanā jāiekļauj aktuālie pētījumi un izglītības tendences. Tas nodrošina, ka </a:t>
            </a:r>
            <a:r>
              <a:rPr lang="lv-LV" sz="2000" dirty="0">
                <a:solidFill>
                  <a:srgbClr val="1C1442"/>
                </a:solidFill>
                <a:highlight>
                  <a:srgbClr val="FFFFFF"/>
                </a:highlight>
                <a:latin typeface="Calibri" panose="020F0502020204030204" pitchFamily="34" charset="0"/>
                <a:ea typeface="Calibri" panose="020F0502020204030204" pitchFamily="34" charset="0"/>
                <a:cs typeface="Calibri" panose="020F0502020204030204" pitchFamily="34" charset="0"/>
              </a:rPr>
              <a:t>izglītības</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programma joprojām ir aktuāla un efektīva, </a:t>
            </a:r>
            <a:r>
              <a:rPr lang="en-GB" sz="2000" b="0" i="0" dirty="0" err="1">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lai</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highlight>
                  <a:srgbClr val="FFFFFF"/>
                </a:highlight>
                <a:latin typeface="Calibri" panose="020F0502020204030204" pitchFamily="34" charset="0"/>
                <a:ea typeface="Calibri" panose="020F0502020204030204" pitchFamily="34" charset="0"/>
                <a:cs typeface="Calibri" panose="020F0502020204030204" pitchFamily="34" charset="0"/>
              </a:rPr>
              <a:t>izglītojamajiem</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sniegtu prasmes, kas </a:t>
            </a:r>
            <a:r>
              <a:rPr lang="en-GB" sz="2000" b="0" i="0" dirty="0" err="1">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nepieciešamas</a:t>
            </a:r>
            <a:r>
              <a:rPr lang="lv-LV"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highlight>
                  <a:srgbClr val="FFFFFF"/>
                </a:highlight>
                <a:latin typeface="Calibri" panose="020F0502020204030204" pitchFamily="34" charset="0"/>
                <a:ea typeface="Calibri" panose="020F0502020204030204" pitchFamily="34" charset="0"/>
                <a:cs typeface="Calibri" panose="020F0502020204030204" pitchFamily="34" charset="0"/>
              </a:rPr>
              <a:t>panākumu gūšanai</a:t>
            </a:r>
            <a:r>
              <a:rPr lang="en-GB" sz="2000" b="0" i="0" dirty="0">
                <a:solidFill>
                  <a:srgbClr val="1C144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strauji mainīgajā pasaulē.</a:t>
            </a:r>
          </a:p>
          <a:p>
            <a:pPr algn="just"/>
            <a:endParaRPr lang="en-GB" sz="2200" dirty="0">
              <a:solidFill>
                <a:srgbClr val="1C1442"/>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algn="just"/>
            <a:endParaRPr lang="en-IE" sz="2200" dirty="0">
              <a:solidFill>
                <a:srgbClr val="1C144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686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854280" y="523876"/>
            <a:ext cx="11118645" cy="1206070"/>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GB" sz="3600" dirty="0">
                <a:solidFill>
                  <a:schemeClr val="bg1"/>
                </a:solidFill>
              </a:rPr>
              <a:t> 21. gadsimta prasmju novērtēšana un atgriezeniskā saite (21</a:t>
            </a:r>
            <a:r>
              <a:rPr lang="lv-LV" sz="3600" dirty="0">
                <a:solidFill>
                  <a:schemeClr val="bg1"/>
                </a:solidFill>
              </a:rPr>
              <a:t>.gs.</a:t>
            </a:r>
            <a:r>
              <a:rPr lang="en-GB" sz="3600" dirty="0">
                <a:solidFill>
                  <a:schemeClr val="bg1"/>
                </a:solidFill>
              </a:rPr>
              <a:t>)</a:t>
            </a: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39</a:t>
            </a:fld>
            <a:endParaRPr lang="en-US" sz="1291" dirty="0"/>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9600" b="1" dirty="0">
                <a:solidFill>
                  <a:schemeClr val="bg1"/>
                </a:solidFill>
              </a:rPr>
              <a:t>06</a:t>
            </a:r>
          </a:p>
        </p:txBody>
      </p:sp>
      <p:sp>
        <p:nvSpPr>
          <p:cNvPr id="3" name="TextBox 2">
            <a:extLst>
              <a:ext uri="{FF2B5EF4-FFF2-40B4-BE49-F238E27FC236}">
                <a16:creationId xmlns:a16="http://schemas.microsoft.com/office/drawing/2014/main" id="{DF736C67-2640-5760-C042-745A7C424EEE}"/>
              </a:ext>
            </a:extLst>
          </p:cNvPr>
          <p:cNvSpPr txBox="1"/>
          <p:nvPr/>
        </p:nvSpPr>
        <p:spPr>
          <a:xfrm>
            <a:off x="854280" y="2066884"/>
            <a:ext cx="11118645" cy="4425250"/>
          </a:xfrm>
          <a:prstGeom prst="rect">
            <a:avLst/>
          </a:prstGeom>
          <a:noFill/>
        </p:spPr>
        <p:txBody>
          <a:bodyPr wrap="square">
            <a:spAutoFit/>
          </a:bodyPr>
          <a:lstStyle/>
          <a:p>
            <a:pPr algn="just">
              <a:lnSpc>
                <a:spcPct val="107000"/>
              </a:lnSpc>
              <a:spcAft>
                <a:spcPts val="800"/>
              </a:spcAft>
            </a:pP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Tā kā mūsu mērķis ir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sagatavot</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lv-LV" sz="2000" kern="1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izglītojamos</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sarežģītai pasaulei, ir svarīgi izmantot inovatīvas vērtēšanas metodes, kas ļauj precīzi novērtēt tādas prasmes kā kritiskā domāšana, radošums, sadarbība un komunikācija. Daži interesanti vērtēšanas mehānismi, kurus vajadzētu apsvērt, ir šādi: </a:t>
            </a:r>
          </a:p>
          <a:p>
            <a:pPr marL="342900" indent="-342900" algn="just">
              <a:lnSpc>
                <a:spcPct val="107000"/>
              </a:lnSpc>
              <a:spcAft>
                <a:spcPts val="800"/>
              </a:spcAft>
              <a:buFont typeface="Arial" panose="020B0604020202020204" pitchFamily="34" charset="0"/>
              <a:buChar char="•"/>
            </a:pPr>
            <a:r>
              <a:rPr lang="en-GB" sz="2000" b="1"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Uz rezultātiem balstīti novērtējumi,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kuros</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lv-LV" sz="2000" kern="1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izglītojamie</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veic uzdevumu vai projektu, kas apliecina viņu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kompetenci</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kritisk</a:t>
            </a:r>
            <a:r>
              <a:rPr lang="lv-LV"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ajā</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domāšan</a:t>
            </a:r>
            <a:r>
              <a:rPr lang="lv-LV"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ā</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problēmu</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risināšan</a:t>
            </a:r>
            <a:r>
              <a:rPr lang="lv-LV"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ā</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un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citās</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21</a:t>
            </a:r>
            <a:r>
              <a:rPr lang="lv-LV"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.gs.</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jomās.</a:t>
            </a:r>
          </a:p>
          <a:p>
            <a:pPr marL="342900" indent="-342900" algn="just">
              <a:lnSpc>
                <a:spcPct val="107000"/>
              </a:lnSpc>
              <a:spcAft>
                <a:spcPts val="800"/>
              </a:spcAft>
              <a:buFont typeface="Arial" panose="020B0604020202020204" pitchFamily="34" charset="0"/>
              <a:buChar char="•"/>
            </a:pPr>
            <a:r>
              <a:rPr lang="lv-LV" sz="2000" b="1" kern="1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Izglītojamo</a:t>
            </a:r>
            <a:r>
              <a:rPr lang="en-GB" sz="2000" b="1"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digitālie portfeļi, </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kas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ir</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lv-LV" sz="2000" kern="1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izglītojamo</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darba, mācīšanās un izaugsmes kolekcija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dažādās</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21</a:t>
            </a:r>
            <a:r>
              <a:rPr lang="lv-LV"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.gs.</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jomās.</a:t>
            </a:r>
          </a:p>
          <a:p>
            <a:pPr marL="342900" indent="-342900" algn="just">
              <a:lnSpc>
                <a:spcPct val="107000"/>
              </a:lnSpc>
              <a:spcAft>
                <a:spcPts val="800"/>
              </a:spcAft>
              <a:buFont typeface="Arial" panose="020B0604020202020204" pitchFamily="34" charset="0"/>
              <a:buChar char="•"/>
            </a:pPr>
            <a:r>
              <a:rPr lang="lv-LV" sz="2000" kern="100" dirty="0">
                <a:solidFill>
                  <a:srgbClr val="1C1442"/>
                </a:solidFill>
                <a:latin typeface="Calibri" panose="020F0502020204030204" pitchFamily="34" charset="0"/>
                <a:ea typeface="Calibri" panose="020F0502020204030204" pitchFamily="34" charset="0"/>
                <a:cs typeface="Calibri" panose="020F0502020204030204" pitchFamily="34" charset="0"/>
              </a:rPr>
              <a:t>Vienaudžu</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en-GB" sz="2000" b="1"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savstarpējā vērtēšana, </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kas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ļauj</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lv-LV" sz="2000" kern="1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izglītojamajiem</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novērtēt</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lv-LV" sz="2000" kern="100" dirty="0">
                <a:solidFill>
                  <a:srgbClr val="1C1442"/>
                </a:solidFill>
                <a:latin typeface="Calibri" panose="020F0502020204030204" pitchFamily="34" charset="0"/>
                <a:ea typeface="Calibri" panose="020F0502020204030204" pitchFamily="34" charset="0"/>
                <a:cs typeface="Calibri" panose="020F0502020204030204" pitchFamily="34" charset="0"/>
              </a:rPr>
              <a:t>vienam otra</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darbu, var veicināt kritisko analīzi un komunikācijas prasmes.</a:t>
            </a:r>
          </a:p>
          <a:p>
            <a:pPr marL="342900" indent="-342900" algn="just">
              <a:lnSpc>
                <a:spcPct val="107000"/>
              </a:lnSpc>
              <a:spcAft>
                <a:spcPts val="800"/>
              </a:spcAft>
              <a:buFont typeface="Arial" panose="020B0604020202020204" pitchFamily="34" charset="0"/>
              <a:buChar char="•"/>
            </a:pPr>
            <a:r>
              <a:rPr lang="en-GB" sz="2000" b="1"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Pašnovērtējums</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kas </a:t>
            </a:r>
            <a:r>
              <a:rPr lang="en-GB" sz="2000" kern="10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mudina</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lv-LV" sz="2000" kern="1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izglītojamos</a:t>
            </a:r>
            <a:r>
              <a:rPr lang="en-GB" sz="2000"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novērtēt savu darbu, var veicināt pašrefleksiju un personīgo izaugsmi.</a:t>
            </a:r>
          </a:p>
          <a:p>
            <a:pPr algn="just"/>
            <a:endParaRPr lang="en-GB" b="0" i="0" dirty="0">
              <a:solidFill>
                <a:srgbClr val="1C1442"/>
              </a:solidFill>
              <a:effectLst/>
              <a:latin typeface="Söhne"/>
            </a:endParaRPr>
          </a:p>
        </p:txBody>
      </p:sp>
    </p:spTree>
    <p:extLst>
      <p:ext uri="{BB962C8B-B14F-4D97-AF65-F5344CB8AC3E}">
        <p14:creationId xmlns:p14="http://schemas.microsoft.com/office/powerpoint/2010/main" val="110952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One big red thumbtack in front of many smaller black thumbtacks">
            <a:extLst>
              <a:ext uri="{FF2B5EF4-FFF2-40B4-BE49-F238E27FC236}">
                <a16:creationId xmlns:a16="http://schemas.microsoft.com/office/drawing/2014/main" id="{7D76F483-8061-7C85-D277-D28AA979C3AE}"/>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11420" b="11420"/>
          <a:stretch>
            <a:fillRect/>
          </a:stretch>
        </p:blipFill>
        <p:spPr/>
      </p:pic>
      <p:sp>
        <p:nvSpPr>
          <p:cNvPr id="3" name="Text Placeholder 2">
            <a:extLst>
              <a:ext uri="{FF2B5EF4-FFF2-40B4-BE49-F238E27FC236}">
                <a16:creationId xmlns:a16="http://schemas.microsoft.com/office/drawing/2014/main" id="{BAEE1CFF-6D78-B2CC-BCAF-9C1B4C112C3B}"/>
              </a:ext>
            </a:extLst>
          </p:cNvPr>
          <p:cNvSpPr>
            <a:spLocks noGrp="1"/>
          </p:cNvSpPr>
          <p:nvPr>
            <p:ph type="body" sz="quarter" idx="30"/>
          </p:nvPr>
        </p:nvSpPr>
        <p:spPr>
          <a:xfrm>
            <a:off x="773875" y="1238250"/>
            <a:ext cx="10644249" cy="1800707"/>
          </a:xfrm>
          <a:solidFill>
            <a:srgbClr val="60A9DD"/>
          </a:solidFill>
        </p:spPr>
        <p:txBody>
          <a:bodyPr/>
          <a:lstStyle/>
          <a:p>
            <a:pPr algn="ctr"/>
            <a:br>
              <a:rPr lang="en-GB" dirty="0"/>
            </a:br>
            <a:r>
              <a:rPr lang="en-GB" dirty="0"/>
              <a:t>"Mācīt nozīmē mācīties divreiz." - Žozefs Žubērs.</a:t>
            </a:r>
            <a:endParaRPr lang="en-IE" dirty="0"/>
          </a:p>
        </p:txBody>
      </p:sp>
      <p:pic>
        <p:nvPicPr>
          <p:cNvPr id="6" name="Picture 5">
            <a:extLst>
              <a:ext uri="{FF2B5EF4-FFF2-40B4-BE49-F238E27FC236}">
                <a16:creationId xmlns:a16="http://schemas.microsoft.com/office/drawing/2014/main" id="{7FD89250-9E4C-D324-AE06-7D3CCFAD9707}"/>
              </a:ext>
            </a:extLst>
          </p:cNvPr>
          <p:cNvPicPr>
            <a:picLocks/>
          </p:cNvPicPr>
          <p:nvPr/>
        </p:nvPicPr>
        <p:blipFill rotWithShape="1">
          <a:blip r:embed="rId3" cstate="email">
            <a:extLst>
              <a:ext uri="{28A0092B-C50C-407E-A947-70E740481C1C}">
                <a14:useLocalDpi xmlns:a14="http://schemas.microsoft.com/office/drawing/2010/main"/>
              </a:ext>
            </a:extLst>
          </a:blip>
          <a:srcRect l="10582" t="76647" r="53602" b="8387"/>
          <a:stretch/>
        </p:blipFill>
        <p:spPr>
          <a:xfrm rot="10800000">
            <a:off x="773875" y="1060050"/>
            <a:ext cx="1443600" cy="356400"/>
          </a:xfrm>
          <a:prstGeom prst="rect">
            <a:avLst/>
          </a:prstGeom>
        </p:spPr>
      </p:pic>
    </p:spTree>
    <p:extLst>
      <p:ext uri="{BB962C8B-B14F-4D97-AF65-F5344CB8AC3E}">
        <p14:creationId xmlns:p14="http://schemas.microsoft.com/office/powerpoint/2010/main" val="3554465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DE1BF4B-2B2C-9477-2D73-70D5323FBFAB}"/>
              </a:ext>
            </a:extLst>
          </p:cNvPr>
          <p:cNvPicPr>
            <a:picLocks noGrp="1" noChangeAspect="1"/>
          </p:cNvPicPr>
          <p:nvPr>
            <p:ph type="pic" sz="quarter" idx="21"/>
          </p:nvPr>
        </p:nvPicPr>
        <p:blipFill>
          <a:blip r:embed="rId2">
            <a:extLst>
              <a:ext uri="{837473B0-CC2E-450A-ABE3-18F120FF3D39}">
                <a1611:picAttrSrcUrl xmlns:a1611="http://schemas.microsoft.com/office/drawing/2016/11/main" r:id="rId3"/>
              </a:ext>
            </a:extLst>
          </a:blip>
          <a:srcRect l="25905" r="25905"/>
          <a:stretch>
            <a:fillRect/>
          </a:stretch>
        </p:blipFill>
        <p:spPr/>
      </p:pic>
      <p:sp>
        <p:nvSpPr>
          <p:cNvPr id="3" name="Text Placeholder 2">
            <a:extLst>
              <a:ext uri="{FF2B5EF4-FFF2-40B4-BE49-F238E27FC236}">
                <a16:creationId xmlns:a16="http://schemas.microsoft.com/office/drawing/2014/main" id="{7E579C0D-5E49-6C63-42EA-0BCE0945E8BD}"/>
              </a:ext>
            </a:extLst>
          </p:cNvPr>
          <p:cNvSpPr>
            <a:spLocks noGrp="1"/>
          </p:cNvSpPr>
          <p:nvPr>
            <p:ph type="body" sz="quarter" idx="30"/>
          </p:nvPr>
        </p:nvSpPr>
        <p:spPr>
          <a:xfrm>
            <a:off x="6621429" y="466166"/>
            <a:ext cx="4951851" cy="1201270"/>
          </a:xfrm>
        </p:spPr>
        <p:txBody>
          <a:bodyPr/>
          <a:lstStyle/>
          <a:p>
            <a:r>
              <a:rPr lang="en-GB" sz="3600" b="1" kern="10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Uz rezultātiem balstīti novērtējumi</a:t>
            </a:r>
            <a:endParaRPr lang="en-IE" dirty="0"/>
          </a:p>
        </p:txBody>
      </p:sp>
      <p:sp>
        <p:nvSpPr>
          <p:cNvPr id="4" name="Text Placeholder 3">
            <a:extLst>
              <a:ext uri="{FF2B5EF4-FFF2-40B4-BE49-F238E27FC236}">
                <a16:creationId xmlns:a16="http://schemas.microsoft.com/office/drawing/2014/main" id="{D6D4CB43-F5A6-8827-90B0-F59C2A4F5F92}"/>
              </a:ext>
            </a:extLst>
          </p:cNvPr>
          <p:cNvSpPr>
            <a:spLocks noGrp="1"/>
          </p:cNvSpPr>
          <p:nvPr>
            <p:ph type="body" sz="quarter" idx="48"/>
          </p:nvPr>
        </p:nvSpPr>
        <p:spPr>
          <a:xfrm>
            <a:off x="6621429" y="1984188"/>
            <a:ext cx="4939670" cy="4188011"/>
          </a:xfrm>
        </p:spPr>
        <p:txBody>
          <a:bodyPr/>
          <a:lstStyle/>
          <a:p>
            <a:pPr algn="just"/>
            <a:r>
              <a:rPr lang="en-GB" sz="1800" dirty="0"/>
              <a:t>Uz rezultātiem balstītus vērtējumus var izmantot, lai </a:t>
            </a:r>
            <a:r>
              <a:rPr lang="en-GB" sz="1800" dirty="0" err="1"/>
              <a:t>novērtētu</a:t>
            </a:r>
            <a:r>
              <a:rPr lang="en-GB" sz="1800" dirty="0"/>
              <a:t> </a:t>
            </a:r>
            <a:r>
              <a:rPr lang="lv-LV" sz="1800" dirty="0"/>
              <a:t>izglītojamo</a:t>
            </a:r>
            <a:r>
              <a:rPr lang="en-GB" sz="1800" dirty="0"/>
              <a:t> spējas izmantot tādas prasmes kā kritiskā domāšana un </a:t>
            </a:r>
            <a:r>
              <a:rPr lang="en-GB" sz="1800" dirty="0" err="1"/>
              <a:t>problēmrisināšana</a:t>
            </a:r>
            <a:r>
              <a:rPr lang="lv-LV" sz="1800" dirty="0"/>
              <a:t> ar</a:t>
            </a:r>
            <a:r>
              <a:rPr lang="en-GB" sz="1800" dirty="0"/>
              <a:t> </a:t>
            </a:r>
            <a:r>
              <a:rPr lang="en-GB" sz="1800" dirty="0" err="1"/>
              <a:t>uzdevumu</a:t>
            </a:r>
            <a:r>
              <a:rPr lang="en-GB" sz="1800" dirty="0"/>
              <a:t> </a:t>
            </a:r>
            <a:r>
              <a:rPr lang="en-GB" sz="1800" dirty="0" err="1"/>
              <a:t>vai</a:t>
            </a:r>
            <a:r>
              <a:rPr lang="en-GB" sz="1800" dirty="0"/>
              <a:t> </a:t>
            </a:r>
            <a:r>
              <a:rPr lang="en-GB" sz="1800" dirty="0" err="1"/>
              <a:t>projektu</a:t>
            </a:r>
            <a:r>
              <a:rPr lang="lv-LV" sz="1800" dirty="0"/>
              <a:t> palīdzību</a:t>
            </a:r>
            <a:r>
              <a:rPr lang="en-GB" sz="1800" dirty="0"/>
              <a:t>. Lai efektīvi </a:t>
            </a:r>
            <a:r>
              <a:rPr lang="en-GB" sz="1800" dirty="0" err="1"/>
              <a:t>īstenotu</a:t>
            </a:r>
            <a:r>
              <a:rPr lang="en-GB" sz="1800" dirty="0"/>
              <a:t> 21</a:t>
            </a:r>
            <a:r>
              <a:rPr lang="lv-LV" sz="1800" dirty="0"/>
              <a:t>.gs.</a:t>
            </a:r>
            <a:r>
              <a:rPr lang="en-GB" sz="1800" dirty="0"/>
              <a:t> mācīšanu, mums ir jāņem vērā </a:t>
            </a:r>
            <a:r>
              <a:rPr lang="en-GB" sz="1800" dirty="0" err="1"/>
              <a:t>skaidri</a:t>
            </a:r>
            <a:r>
              <a:rPr lang="en-GB" sz="1800" dirty="0"/>
              <a:t> </a:t>
            </a:r>
            <a:r>
              <a:rPr lang="en-GB" sz="1800" dirty="0" err="1"/>
              <a:t>kritēriji</a:t>
            </a:r>
            <a:r>
              <a:rPr lang="lv-LV" sz="1800" dirty="0"/>
              <a:t> </a:t>
            </a:r>
            <a:r>
              <a:rPr lang="en-GB" sz="1800" dirty="0"/>
              <a:t>un jānosaka vēlamie </a:t>
            </a:r>
            <a:r>
              <a:rPr lang="en-GB" sz="1800" dirty="0" err="1"/>
              <a:t>rezultāti</a:t>
            </a:r>
            <a:r>
              <a:rPr lang="en-GB" sz="1800" dirty="0"/>
              <a:t>, </a:t>
            </a:r>
            <a:r>
              <a:rPr lang="en-GB" sz="1800" dirty="0" err="1"/>
              <a:t>piemēram</a:t>
            </a:r>
            <a:r>
              <a:rPr lang="en-GB" sz="1800" dirty="0"/>
              <a:t>, jāiekļauj reālās pasaules problēmas, lai palielinātu atbilstību, un jānodrošina strukturēta atgriezeniskā saite, lai </a:t>
            </a:r>
            <a:r>
              <a:rPr lang="en-GB" sz="1800" dirty="0" err="1"/>
              <a:t>vadītu</a:t>
            </a:r>
            <a:r>
              <a:rPr lang="en-GB" sz="1800" dirty="0"/>
              <a:t> </a:t>
            </a:r>
            <a:r>
              <a:rPr lang="lv-LV" sz="1800" dirty="0"/>
              <a:t>izglītojamo</a:t>
            </a:r>
            <a:r>
              <a:rPr lang="en-GB" sz="1800" dirty="0"/>
              <a:t> pārdomas un izaugsmi. </a:t>
            </a:r>
          </a:p>
          <a:p>
            <a:pPr algn="just"/>
            <a:endParaRPr lang="en-GB" sz="1800" dirty="0"/>
          </a:p>
          <a:p>
            <a:pPr algn="just"/>
            <a:r>
              <a:rPr lang="en-GB" sz="1800" dirty="0"/>
              <a:t>Sadarbības veicināšana ir svarīga arī projektos, jo tā var sekmēt komandas darba prasmes, kas ir </a:t>
            </a:r>
            <a:r>
              <a:rPr lang="en-GB" sz="1800" dirty="0" err="1"/>
              <a:t>būtiska</a:t>
            </a:r>
            <a:r>
              <a:rPr lang="en-GB" sz="1800" dirty="0"/>
              <a:t> 21</a:t>
            </a:r>
            <a:r>
              <a:rPr lang="lv-LV" sz="1800" dirty="0"/>
              <a:t>.gs.</a:t>
            </a:r>
            <a:r>
              <a:rPr lang="en-GB" sz="1800" dirty="0"/>
              <a:t> sastāvdaļa.</a:t>
            </a:r>
            <a:endParaRPr lang="en-IE" sz="1800" dirty="0"/>
          </a:p>
        </p:txBody>
      </p:sp>
    </p:spTree>
    <p:extLst>
      <p:ext uri="{BB962C8B-B14F-4D97-AF65-F5344CB8AC3E}">
        <p14:creationId xmlns:p14="http://schemas.microsoft.com/office/powerpoint/2010/main" val="2727474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A5A285-9482-AF20-9A8F-7E02CC9363E2}"/>
              </a:ext>
            </a:extLst>
          </p:cNvPr>
          <p:cNvSpPr>
            <a:spLocks noGrp="1"/>
          </p:cNvSpPr>
          <p:nvPr>
            <p:ph type="body" sz="quarter" idx="30"/>
          </p:nvPr>
        </p:nvSpPr>
        <p:spPr/>
        <p:txBody>
          <a:bodyPr/>
          <a:lstStyle/>
          <a:p>
            <a:r>
              <a:rPr lang="en-IE" dirty="0"/>
              <a:t>Uzmanības centrā </a:t>
            </a:r>
            <a:r>
              <a:rPr lang="en-IE" dirty="0" err="1"/>
              <a:t>ir</a:t>
            </a:r>
            <a:r>
              <a:rPr lang="en-IE" dirty="0"/>
              <a:t> </a:t>
            </a:r>
            <a:r>
              <a:rPr lang="lv-LV" dirty="0"/>
              <a:t>izglītojamo</a:t>
            </a:r>
            <a:r>
              <a:rPr lang="en-IE" dirty="0"/>
              <a:t> digitālie portfeļi</a:t>
            </a:r>
          </a:p>
          <a:p>
            <a:endParaRPr lang="en-IE" dirty="0"/>
          </a:p>
        </p:txBody>
      </p:sp>
      <p:sp>
        <p:nvSpPr>
          <p:cNvPr id="3" name="Text Placeholder 2">
            <a:extLst>
              <a:ext uri="{FF2B5EF4-FFF2-40B4-BE49-F238E27FC236}">
                <a16:creationId xmlns:a16="http://schemas.microsoft.com/office/drawing/2014/main" id="{35B48530-EDF3-E3EF-A03F-E9209B0DA70B}"/>
              </a:ext>
            </a:extLst>
          </p:cNvPr>
          <p:cNvSpPr>
            <a:spLocks noGrp="1"/>
          </p:cNvSpPr>
          <p:nvPr>
            <p:ph type="body" sz="quarter" idx="48"/>
          </p:nvPr>
        </p:nvSpPr>
        <p:spPr>
          <a:xfrm>
            <a:off x="854282" y="1729945"/>
            <a:ext cx="10483429" cy="4439577"/>
          </a:xfrm>
        </p:spPr>
        <p:txBody>
          <a:bodyPr/>
          <a:lstStyle/>
          <a:p>
            <a:pPr algn="just"/>
            <a:r>
              <a:rPr lang="lv-LV" b="0" i="0" dirty="0">
                <a:effectLst/>
                <a:highlight>
                  <a:srgbClr val="FFFFFF"/>
                </a:highlight>
                <a:latin typeface="Söhne"/>
              </a:rPr>
              <a:t>Digitālie portfeļi ir pārveidojošs novērtēšanas rīks, kas apkopo studenta progresu un sasniegumus laika gaitā. Šīs apkopotās kolekcijas atspoguļo ne tikai apgūtā materiāla kulmināciju, bet arī studenta 21.gs. prasmju attīstību.</a:t>
            </a:r>
          </a:p>
          <a:p>
            <a:pPr algn="just"/>
            <a:endParaRPr lang="en-GB" dirty="0">
              <a:highlight>
                <a:srgbClr val="FFFFFF"/>
              </a:highlight>
              <a:latin typeface="Söhne"/>
            </a:endParaRPr>
          </a:p>
          <a:p>
            <a:pPr algn="just"/>
            <a:r>
              <a:rPr lang="lv-LV" b="0" i="0" dirty="0">
                <a:effectLst/>
                <a:highlight>
                  <a:srgbClr val="FFFFFF"/>
                </a:highlight>
                <a:latin typeface="Söhne"/>
              </a:rPr>
              <a:t>Izmantojot dažādus multivides elementus, piemēram, esejas, video projektus un kopīgu darbu, portfeļi izceļ personīgos sasniegumus un mācību sasniegumus, demonstrējot individuālo izaugsmi un sarežģītu jēdzienu meistarību</a:t>
            </a:r>
            <a:r>
              <a:rPr lang="en-GB" b="0" i="0" dirty="0">
                <a:effectLst/>
                <a:highlight>
                  <a:srgbClr val="FFFFFF"/>
                </a:highlight>
                <a:latin typeface="Söhne"/>
              </a:rPr>
              <a:t>. </a:t>
            </a:r>
          </a:p>
          <a:p>
            <a:pPr algn="just"/>
            <a:endParaRPr lang="en-GB" dirty="0">
              <a:highlight>
                <a:srgbClr val="FFFFFF"/>
              </a:highlight>
              <a:latin typeface="Söhne"/>
            </a:endParaRPr>
          </a:p>
          <a:p>
            <a:pPr algn="just"/>
            <a:r>
              <a:rPr lang="lv-LV" dirty="0">
                <a:highlight>
                  <a:srgbClr val="FFFFFF"/>
                </a:highlight>
                <a:latin typeface="Söhne"/>
              </a:rPr>
              <a:t>Strādājot pie saviem digitālajiem portfeļiem, tie nodrošina izglītojamajiem platformu nepārtrauktām pārdomām, pašnovērtējumam un demonstrē studenta spēju sintezēt un pielietot zināšanas dažādos kontekstos.</a:t>
            </a:r>
            <a:endParaRPr lang="en-IE" dirty="0"/>
          </a:p>
        </p:txBody>
      </p:sp>
    </p:spTree>
    <p:extLst>
      <p:ext uri="{BB962C8B-B14F-4D97-AF65-F5344CB8AC3E}">
        <p14:creationId xmlns:p14="http://schemas.microsoft.com/office/powerpoint/2010/main" val="1050390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13ADF5-4061-F9C7-5D8C-1B29E0F8D121}"/>
              </a:ext>
            </a:extLst>
          </p:cNvPr>
          <p:cNvSpPr>
            <a:spLocks noGrp="1"/>
          </p:cNvSpPr>
          <p:nvPr>
            <p:ph type="body" sz="quarter" idx="48"/>
          </p:nvPr>
        </p:nvSpPr>
        <p:spPr/>
        <p:txBody>
          <a:bodyPr/>
          <a:lstStyle/>
          <a:p>
            <a:pPr marL="342900" indent="-342900" algn="just">
              <a:buFont typeface="Arial" panose="020B0604020202020204" pitchFamily="34" charset="0"/>
              <a:buChar char="•"/>
            </a:pPr>
            <a:r>
              <a:rPr lang="en-GB" dirty="0"/>
              <a:t>Digitālie portfeļi var sniegt visaptverošu priekšstatu par </a:t>
            </a:r>
            <a:r>
              <a:rPr lang="lv-LV" dirty="0"/>
              <a:t>izglītojamā</a:t>
            </a:r>
            <a:r>
              <a:rPr lang="en-GB" dirty="0"/>
              <a:t> spējām, atspoguļojot plašu prasmju klāstu - no kritiskās domāšanas līdz radošai izpausmei.</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dirty="0"/>
              <a:t>Portfelī var iekļaut interaktīvus elementus, piemēram, prezentācijas vai projektus, kas iesaista skatītājus un sniedz padziļinātu </a:t>
            </a:r>
            <a:r>
              <a:rPr lang="en-GB" dirty="0" err="1"/>
              <a:t>ieskatu</a:t>
            </a:r>
            <a:r>
              <a:rPr lang="en-GB" dirty="0"/>
              <a:t> </a:t>
            </a:r>
            <a:r>
              <a:rPr lang="lv-LV" dirty="0"/>
              <a:t>izglītojamā</a:t>
            </a:r>
            <a:r>
              <a:rPr lang="en-GB" dirty="0"/>
              <a:t> </a:t>
            </a:r>
            <a:r>
              <a:rPr lang="en-GB" dirty="0" err="1"/>
              <a:t>kompetencē</a:t>
            </a:r>
            <a:r>
              <a:rPr lang="en-GB" dirty="0"/>
              <a:t>.</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dirty="0"/>
              <a:t>Papildus novērtēšanai digitālie portfeļi kalpo arī kā profesionālās pilnveides rīks, </a:t>
            </a:r>
            <a:r>
              <a:rPr lang="en-GB" dirty="0" err="1"/>
              <a:t>sagatavojot</a:t>
            </a:r>
            <a:r>
              <a:rPr lang="en-GB" dirty="0"/>
              <a:t> </a:t>
            </a:r>
            <a:r>
              <a:rPr lang="lv-LV" dirty="0"/>
              <a:t>izglītojamos</a:t>
            </a:r>
            <a:r>
              <a:rPr lang="en-GB" dirty="0"/>
              <a:t> karjeras iespējām, kur digitālās prasmes un sevis prezentēšana ir ļoti svarīgas.</a:t>
            </a:r>
            <a:endParaRPr lang="en-IE" dirty="0"/>
          </a:p>
        </p:txBody>
      </p:sp>
      <p:sp>
        <p:nvSpPr>
          <p:cNvPr id="2" name="Text Placeholder 1">
            <a:extLst>
              <a:ext uri="{FF2B5EF4-FFF2-40B4-BE49-F238E27FC236}">
                <a16:creationId xmlns:a16="http://schemas.microsoft.com/office/drawing/2014/main" id="{F6574760-F3BC-A7BA-D9CD-6243E50A70A9}"/>
              </a:ext>
            </a:extLst>
          </p:cNvPr>
          <p:cNvSpPr>
            <a:spLocks noGrp="1"/>
          </p:cNvSpPr>
          <p:nvPr>
            <p:ph type="body" sz="quarter" idx="30"/>
          </p:nvPr>
        </p:nvSpPr>
        <p:spPr/>
        <p:txBody>
          <a:bodyPr/>
          <a:lstStyle/>
          <a:p>
            <a:pPr algn="ctr"/>
            <a:r>
              <a:rPr lang="en-IE" sz="2800" dirty="0"/>
              <a:t>Uzmanības centrā ir skolēnu digitālie portfeļi</a:t>
            </a:r>
          </a:p>
        </p:txBody>
      </p:sp>
      <p:pic>
        <p:nvPicPr>
          <p:cNvPr id="6" name="Picture Placeholder 5">
            <a:hlinkClick r:id="rId2"/>
            <a:extLst>
              <a:ext uri="{FF2B5EF4-FFF2-40B4-BE49-F238E27FC236}">
                <a16:creationId xmlns:a16="http://schemas.microsoft.com/office/drawing/2014/main" id="{852849CA-0B84-55C0-175A-C2527ED776B3}"/>
              </a:ext>
            </a:extLst>
          </p:cNvPr>
          <p:cNvPicPr>
            <a:picLocks noGrp="1" noChangeAspect="1"/>
          </p:cNvPicPr>
          <p:nvPr>
            <p:ph type="pic" sz="quarter" idx="4294967295"/>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2"/>
              </a:ext>
            </a:extLst>
          </a:blip>
          <a:srcRect l="6783" r="6783"/>
          <a:stretch>
            <a:fillRect/>
          </a:stretch>
        </p:blipFill>
        <p:spPr>
          <a:xfrm>
            <a:off x="307731" y="3556862"/>
            <a:ext cx="3923305" cy="2375459"/>
          </a:xfrm>
        </p:spPr>
      </p:pic>
    </p:spTree>
    <p:extLst>
      <p:ext uri="{BB962C8B-B14F-4D97-AF65-F5344CB8AC3E}">
        <p14:creationId xmlns:p14="http://schemas.microsoft.com/office/powerpoint/2010/main" val="308964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D7FC78-5456-089F-1C20-28574EACA5D9}"/>
              </a:ext>
            </a:extLst>
          </p:cNvPr>
          <p:cNvSpPr>
            <a:spLocks noGrp="1"/>
          </p:cNvSpPr>
          <p:nvPr>
            <p:ph type="body" sz="quarter" idx="30"/>
          </p:nvPr>
        </p:nvSpPr>
        <p:spPr>
          <a:xfrm>
            <a:off x="1219201" y="925680"/>
            <a:ext cx="9556376" cy="804265"/>
          </a:xfrm>
        </p:spPr>
        <p:txBody>
          <a:bodyPr/>
          <a:lstStyle/>
          <a:p>
            <a:r>
              <a:rPr lang="en-GB" sz="3200" dirty="0"/>
              <a:t>Vērtēšanas saskaņošana ar mācību rezultātiem</a:t>
            </a:r>
            <a:endParaRPr lang="en-IE" sz="3200" dirty="0"/>
          </a:p>
        </p:txBody>
      </p:sp>
      <p:sp>
        <p:nvSpPr>
          <p:cNvPr id="3" name="Text Placeholder 2">
            <a:extLst>
              <a:ext uri="{FF2B5EF4-FFF2-40B4-BE49-F238E27FC236}">
                <a16:creationId xmlns:a16="http://schemas.microsoft.com/office/drawing/2014/main" id="{5954C59F-C6B1-553B-BC4D-31784BCBF80C}"/>
              </a:ext>
            </a:extLst>
          </p:cNvPr>
          <p:cNvSpPr>
            <a:spLocks noGrp="1"/>
          </p:cNvSpPr>
          <p:nvPr>
            <p:ph type="body" sz="quarter" idx="48"/>
          </p:nvPr>
        </p:nvSpPr>
        <p:spPr>
          <a:xfrm>
            <a:off x="1141505" y="1864553"/>
            <a:ext cx="9699813" cy="4439577"/>
          </a:xfrm>
        </p:spPr>
        <p:txBody>
          <a:bodyPr/>
          <a:lstStyle/>
          <a:p>
            <a:pPr algn="just"/>
            <a:r>
              <a:rPr lang="lv-LV" sz="2000" dirty="0"/>
              <a:t>Kā pedagogi jūs jau apzināsieties labi saskaņotas vērtēšanas priekšrocības un to, kā tas palīdz nodrošināt, ka mācību mērķi, mācību aktivitātes un vērtēšanas uzdevumi ir saskaņoti. 21.gadsimtā ir lietderīgi apsvērt, kā jūsu vērtējumus var izmantot, pārskatīt vai uzlabot, lai palīdzētu studentiem demonstrēt savas kompetences tādās kritiskās jomās kā radošums, sadarbība, kritiskā domāšana un komunikācija.</a:t>
            </a:r>
          </a:p>
          <a:p>
            <a:pPr algn="just"/>
            <a:endParaRPr lang="en-GB" sz="2000" dirty="0"/>
          </a:p>
          <a:p>
            <a:pPr algn="just"/>
            <a:r>
              <a:rPr lang="lv-LV" sz="2000" b="0" i="0" dirty="0">
                <a:effectLst/>
                <a:highlight>
                  <a:srgbClr val="FFFFFF"/>
                </a:highlight>
                <a:latin typeface="Söhne"/>
              </a:rPr>
              <a:t>Nodrošinot, ka jūsu vērtējumi ir cieši saskaņoti ar 21.gadsimta mācību rezultātiem, pedagogi var sniegt izglītojamajiem skaidru mērķi un atbilstošus izaicinājumus, kas patiesi novērtē skolēnu gatavību nākotnei.</a:t>
            </a:r>
            <a:br>
              <a:rPr lang="en-GB" sz="2000" b="0" i="0" dirty="0">
                <a:effectLst/>
                <a:highlight>
                  <a:srgbClr val="FFFFFF"/>
                </a:highlight>
                <a:latin typeface="Söhne"/>
              </a:rPr>
            </a:br>
            <a:br>
              <a:rPr lang="en-GB" sz="2000" b="0" i="0" dirty="0">
                <a:effectLst/>
                <a:highlight>
                  <a:srgbClr val="FFFFFF"/>
                </a:highlight>
                <a:latin typeface="Söhne"/>
              </a:rPr>
            </a:br>
            <a:r>
              <a:rPr lang="en-GB" sz="2000" b="0" i="0" dirty="0">
                <a:effectLst/>
                <a:highlight>
                  <a:srgbClr val="FFFFFF"/>
                </a:highlight>
                <a:latin typeface="Söhne"/>
              </a:rPr>
              <a:t>Apskatīsim </a:t>
            </a:r>
            <a:r>
              <a:rPr lang="en-GB" sz="2000" b="0" i="0" dirty="0" err="1">
                <a:effectLst/>
                <a:highlight>
                  <a:srgbClr val="FFFFFF"/>
                </a:highlight>
                <a:latin typeface="Söhne"/>
              </a:rPr>
              <a:t>iespējamo</a:t>
            </a:r>
            <a:r>
              <a:rPr lang="en-GB" sz="2000" b="0" i="0" dirty="0">
                <a:effectLst/>
                <a:highlight>
                  <a:srgbClr val="FFFFFF"/>
                </a:highlight>
                <a:latin typeface="Söhne"/>
              </a:rPr>
              <a:t> 21</a:t>
            </a:r>
            <a:r>
              <a:rPr lang="lv-LV" sz="2000" b="0" i="0" dirty="0">
                <a:effectLst/>
                <a:highlight>
                  <a:srgbClr val="FFFFFF"/>
                </a:highlight>
                <a:latin typeface="Söhne"/>
              </a:rPr>
              <a:t>.gs. </a:t>
            </a:r>
            <a:r>
              <a:rPr lang="en-GB" sz="2000" b="0" i="0" dirty="0" err="1">
                <a:effectLst/>
                <a:highlight>
                  <a:srgbClr val="FFFFFF"/>
                </a:highlight>
                <a:latin typeface="Söhne"/>
              </a:rPr>
              <a:t>rubriku</a:t>
            </a:r>
            <a:r>
              <a:rPr lang="en-GB" sz="2000" b="0" i="0" dirty="0">
                <a:effectLst/>
                <a:highlight>
                  <a:srgbClr val="FFFFFF"/>
                </a:highlight>
                <a:latin typeface="Söhne"/>
              </a:rPr>
              <a:t>, ko jūs varētu izmantot vai pielāgot: </a:t>
            </a:r>
            <a:endParaRPr lang="en-IE" sz="2000" dirty="0"/>
          </a:p>
        </p:txBody>
      </p:sp>
    </p:spTree>
    <p:extLst>
      <p:ext uri="{BB962C8B-B14F-4D97-AF65-F5344CB8AC3E}">
        <p14:creationId xmlns:p14="http://schemas.microsoft.com/office/powerpoint/2010/main" val="4183494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A6B3F06-61D4-619C-986A-4FA0FAEB2E71}"/>
              </a:ext>
            </a:extLst>
          </p:cNvPr>
          <p:cNvPicPr>
            <a:picLocks noGrp="1" noChangeAspect="1"/>
          </p:cNvPicPr>
          <p:nvPr>
            <p:ph type="pic" sz="quarter" idx="21"/>
          </p:nvPr>
        </p:nvPicPr>
        <p:blipFill>
          <a:blip r:embed="rId2"/>
          <a:srcRect t="1440" b="1440"/>
          <a:stretch/>
        </p:blipFill>
        <p:spPr/>
      </p:pic>
      <p:sp>
        <p:nvSpPr>
          <p:cNvPr id="3" name="Text Placeholder 2">
            <a:extLst>
              <a:ext uri="{FF2B5EF4-FFF2-40B4-BE49-F238E27FC236}">
                <a16:creationId xmlns:a16="http://schemas.microsoft.com/office/drawing/2014/main" id="{41035EB3-B797-49AC-FD0C-34E7A9339552}"/>
              </a:ext>
            </a:extLst>
          </p:cNvPr>
          <p:cNvSpPr>
            <a:spLocks noGrp="1"/>
          </p:cNvSpPr>
          <p:nvPr>
            <p:ph type="body" sz="quarter" idx="30"/>
          </p:nvPr>
        </p:nvSpPr>
        <p:spPr>
          <a:xfrm>
            <a:off x="6603626" y="384779"/>
            <a:ext cx="4951851" cy="845139"/>
          </a:xfrm>
        </p:spPr>
        <p:txBody>
          <a:bodyPr/>
          <a:lstStyle/>
          <a:p>
            <a:r>
              <a:rPr lang="en-IE" dirty="0"/>
              <a:t>21</a:t>
            </a:r>
            <a:r>
              <a:rPr lang="lv-LV" dirty="0"/>
              <a:t>.gs.</a:t>
            </a:r>
            <a:r>
              <a:rPr lang="en-IE" dirty="0"/>
              <a:t> </a:t>
            </a:r>
            <a:r>
              <a:rPr lang="lv-LV" dirty="0"/>
              <a:t>r</a:t>
            </a:r>
            <a:r>
              <a:rPr lang="en-IE" dirty="0" err="1"/>
              <a:t>ubrika</a:t>
            </a:r>
            <a:endParaRPr lang="en-IE" dirty="0"/>
          </a:p>
        </p:txBody>
      </p:sp>
      <p:sp>
        <p:nvSpPr>
          <p:cNvPr id="4" name="Text Placeholder 3">
            <a:extLst>
              <a:ext uri="{FF2B5EF4-FFF2-40B4-BE49-F238E27FC236}">
                <a16:creationId xmlns:a16="http://schemas.microsoft.com/office/drawing/2014/main" id="{DC2EB995-AA33-77D2-3DD1-1AC5803C04FA}"/>
              </a:ext>
            </a:extLst>
          </p:cNvPr>
          <p:cNvSpPr>
            <a:spLocks noGrp="1"/>
          </p:cNvSpPr>
          <p:nvPr>
            <p:ph type="body" sz="quarter" idx="48"/>
          </p:nvPr>
        </p:nvSpPr>
        <p:spPr>
          <a:xfrm>
            <a:off x="6496050" y="1566854"/>
            <a:ext cx="5438775" cy="4319969"/>
          </a:xfrm>
        </p:spPr>
        <p:txBody>
          <a:bodyPr/>
          <a:lstStyle/>
          <a:p>
            <a:pPr algn="just"/>
            <a:r>
              <a:rPr lang="en-GB" sz="2000" b="0" i="0" dirty="0">
                <a:effectLst/>
                <a:highlight>
                  <a:srgbClr val="FFFFFF"/>
                </a:highlight>
                <a:ea typeface="Calibri" panose="020F0502020204030204" pitchFamily="34" charset="0"/>
              </a:rPr>
              <a:t>Šī 21. gadsimta prasmju rubrika nodrošina strukturētu </a:t>
            </a:r>
            <a:r>
              <a:rPr lang="en-GB" sz="2000" b="0" i="0" dirty="0" err="1">
                <a:effectLst/>
                <a:highlight>
                  <a:srgbClr val="FFFFFF"/>
                </a:highlight>
                <a:ea typeface="Calibri" panose="020F0502020204030204" pitchFamily="34" charset="0"/>
              </a:rPr>
              <a:t>sistēmu</a:t>
            </a:r>
            <a:r>
              <a:rPr lang="en-GB" sz="2000" b="0" i="0" dirty="0">
                <a:effectLst/>
                <a:highlight>
                  <a:srgbClr val="FFFFFF"/>
                </a:highlight>
                <a:ea typeface="Calibri" panose="020F0502020204030204" pitchFamily="34" charset="0"/>
              </a:rPr>
              <a:t> </a:t>
            </a:r>
            <a:r>
              <a:rPr lang="lv-LV" sz="2000" dirty="0">
                <a:highlight>
                  <a:srgbClr val="FFFFFF"/>
                </a:highlight>
                <a:ea typeface="Calibri" panose="020F0502020204030204" pitchFamily="34" charset="0"/>
              </a:rPr>
              <a:t>izglītojamo</a:t>
            </a:r>
            <a:r>
              <a:rPr lang="en-GB" sz="2000" b="0" i="0" dirty="0">
                <a:effectLst/>
                <a:highlight>
                  <a:srgbClr val="FFFFFF"/>
                </a:highlight>
                <a:ea typeface="Calibri" panose="020F0502020204030204" pitchFamily="34" charset="0"/>
              </a:rPr>
              <a:t> progresa novērtēšanai galvenajās kompetenču jomās: </a:t>
            </a:r>
            <a:r>
              <a:rPr lang="lv-LV" sz="2000" b="0" i="0" dirty="0">
                <a:effectLst/>
                <a:highlight>
                  <a:srgbClr val="FFFFFF"/>
                </a:highlight>
                <a:ea typeface="Calibri" panose="020F0502020204030204" pitchFamily="34" charset="0"/>
              </a:rPr>
              <a:t>r</a:t>
            </a:r>
            <a:r>
              <a:rPr lang="en-GB" sz="2000" b="0" i="0" dirty="0" err="1">
                <a:effectLst/>
                <a:highlight>
                  <a:srgbClr val="FFFFFF"/>
                </a:highlight>
                <a:ea typeface="Calibri" panose="020F0502020204030204" pitchFamily="34" charset="0"/>
              </a:rPr>
              <a:t>adošums</a:t>
            </a:r>
            <a:r>
              <a:rPr lang="en-GB" sz="2000" b="0" i="0" dirty="0">
                <a:effectLst/>
                <a:highlight>
                  <a:srgbClr val="FFFFFF"/>
                </a:highlight>
                <a:ea typeface="Calibri" panose="020F0502020204030204" pitchFamily="34" charset="0"/>
              </a:rPr>
              <a:t>, kritiskā domāšana, sadarbība, komunikācija, aģentūra, empātija un sociāli emocionālās prasmes. </a:t>
            </a:r>
            <a:br>
              <a:rPr lang="en-GB" sz="2000" b="0" i="0" dirty="0">
                <a:effectLst/>
                <a:highlight>
                  <a:srgbClr val="FFFFFF"/>
                </a:highlight>
                <a:ea typeface="Calibri" panose="020F0502020204030204" pitchFamily="34" charset="0"/>
              </a:rPr>
            </a:br>
            <a:br>
              <a:rPr lang="en-GB" sz="2000" b="0" i="0" dirty="0">
                <a:effectLst/>
                <a:highlight>
                  <a:srgbClr val="FFFFFF"/>
                </a:highlight>
                <a:ea typeface="Calibri" panose="020F0502020204030204" pitchFamily="34" charset="0"/>
              </a:rPr>
            </a:br>
            <a:r>
              <a:rPr lang="en-GB" sz="2000" b="0" i="0" dirty="0">
                <a:effectLst/>
                <a:highlight>
                  <a:srgbClr val="FFFFFF"/>
                </a:highlight>
                <a:ea typeface="Calibri" panose="020F0502020204030204" pitchFamily="34" charset="0"/>
              </a:rPr>
              <a:t>Katra prasme tiek vērtēta četros prasmju līmeņos: </a:t>
            </a:r>
            <a:r>
              <a:rPr lang="lv-LV" sz="2000" b="0" i="0" dirty="0">
                <a:effectLst/>
                <a:highlight>
                  <a:srgbClr val="FFFFFF"/>
                </a:highlight>
                <a:ea typeface="Calibri" panose="020F0502020204030204" pitchFamily="34" charset="0"/>
              </a:rPr>
              <a:t>i</a:t>
            </a:r>
            <a:r>
              <a:rPr lang="en-GB" sz="2000" b="0" i="0" dirty="0" err="1">
                <a:effectLst/>
                <a:highlight>
                  <a:srgbClr val="FFFFFF"/>
                </a:highlight>
                <a:ea typeface="Calibri" panose="020F0502020204030204" pitchFamily="34" charset="0"/>
              </a:rPr>
              <a:t>esācējs</a:t>
            </a:r>
            <a:r>
              <a:rPr lang="en-GB" sz="2000" b="0" i="0" dirty="0">
                <a:effectLst/>
                <a:highlight>
                  <a:srgbClr val="FFFFFF"/>
                </a:highlight>
                <a:ea typeface="Calibri" panose="020F0502020204030204" pitchFamily="34" charset="0"/>
              </a:rPr>
              <a:t>, māceklis, vecākais un meistars</a:t>
            </a:r>
            <a:r>
              <a:rPr lang="en-GB" sz="2200" b="0" i="0" dirty="0">
                <a:effectLst/>
                <a:highlight>
                  <a:srgbClr val="FFFFFF"/>
                </a:highlight>
                <a:ea typeface="Calibri" panose="020F0502020204030204" pitchFamily="34" charset="0"/>
              </a:rPr>
              <a:t>.</a:t>
            </a:r>
          </a:p>
          <a:p>
            <a:pPr algn="just"/>
            <a:endParaRPr lang="en-GB" sz="2200" dirty="0">
              <a:highlight>
                <a:srgbClr val="FFFFFF"/>
              </a:highlight>
              <a:ea typeface="Calibri" panose="020F0502020204030204" pitchFamily="34" charset="0"/>
            </a:endParaRPr>
          </a:p>
          <a:p>
            <a:pPr algn="just"/>
            <a:r>
              <a:rPr lang="en-GB" sz="2000" b="0" i="0" dirty="0">
                <a:effectLst/>
                <a:highlight>
                  <a:srgbClr val="FFFFFF"/>
                </a:highlight>
                <a:ea typeface="Calibri" panose="020F0502020204030204" pitchFamily="34" charset="0"/>
              </a:rPr>
              <a:t>Šī rubrika kalpo kā visaptverošs rīks pedagogiem, lai novērtētu un informētu par </a:t>
            </a:r>
            <a:r>
              <a:rPr lang="lv-LV" sz="2000" dirty="0">
                <a:highlight>
                  <a:srgbClr val="FFFFFF"/>
                </a:highlight>
                <a:ea typeface="Calibri" panose="020F0502020204030204" pitchFamily="34" charset="0"/>
              </a:rPr>
              <a:t>izglītojamo</a:t>
            </a:r>
            <a:r>
              <a:rPr lang="en-GB" sz="2000" b="0" i="0" dirty="0">
                <a:effectLst/>
                <a:highlight>
                  <a:srgbClr val="FFFFFF"/>
                </a:highlight>
                <a:ea typeface="Calibri" panose="020F0502020204030204" pitchFamily="34" charset="0"/>
              </a:rPr>
              <a:t> attīstību šajās svarīgākajās jomās.</a:t>
            </a:r>
            <a:endParaRPr lang="en-IE" sz="2000" dirty="0">
              <a:ea typeface="Calibri" panose="020F0502020204030204" pitchFamily="34" charset="0"/>
            </a:endParaRPr>
          </a:p>
        </p:txBody>
      </p:sp>
      <p:sp>
        <p:nvSpPr>
          <p:cNvPr id="9" name="TextBox 8">
            <a:extLst>
              <a:ext uri="{FF2B5EF4-FFF2-40B4-BE49-F238E27FC236}">
                <a16:creationId xmlns:a16="http://schemas.microsoft.com/office/drawing/2014/main" id="{E203FEE6-C6C7-DEA7-1582-58B0E85776DA}"/>
              </a:ext>
            </a:extLst>
          </p:cNvPr>
          <p:cNvSpPr txBox="1"/>
          <p:nvPr/>
        </p:nvSpPr>
        <p:spPr>
          <a:xfrm>
            <a:off x="1390649" y="6452434"/>
            <a:ext cx="5438775" cy="289759"/>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hlinkClick r:id="rId3"/>
              </a:rPr>
              <a:t>G4C_21CS-Assessment-Toolkit.pdf (gamesforchange.org)</a:t>
            </a:r>
            <a:endParaRPr lang="en-IE"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185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854284" y="523547"/>
            <a:ext cx="10483431" cy="804265"/>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US" dirty="0">
                <a:solidFill>
                  <a:schemeClr val="bg1"/>
                </a:solidFill>
              </a:rPr>
              <a:t>  </a:t>
            </a:r>
            <a:r>
              <a:rPr lang="lv-LV" dirty="0">
                <a:solidFill>
                  <a:schemeClr val="bg1"/>
                </a:solidFill>
              </a:rPr>
              <a:t>Izglītības</a:t>
            </a:r>
            <a:r>
              <a:rPr lang="en-US" dirty="0">
                <a:solidFill>
                  <a:schemeClr val="bg1"/>
                </a:solidFill>
              </a:rPr>
              <a:t> programmu attīstība </a:t>
            </a: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45</a:t>
            </a:fld>
            <a:endParaRPr lang="en-US" sz="1291" dirty="0"/>
          </a:p>
        </p:txBody>
      </p:sp>
      <p:sp>
        <p:nvSpPr>
          <p:cNvPr id="10" name="TextBox 9">
            <a:extLst>
              <a:ext uri="{FF2B5EF4-FFF2-40B4-BE49-F238E27FC236}">
                <a16:creationId xmlns:a16="http://schemas.microsoft.com/office/drawing/2014/main" id="{D80A09F0-3F97-C8B1-0B10-A8C59D984D5B}"/>
              </a:ext>
            </a:extLst>
          </p:cNvPr>
          <p:cNvSpPr txBox="1"/>
          <p:nvPr/>
        </p:nvSpPr>
        <p:spPr>
          <a:xfrm>
            <a:off x="428624" y="1467366"/>
            <a:ext cx="11334750" cy="5170646"/>
          </a:xfrm>
          <a:prstGeom prst="rect">
            <a:avLst/>
          </a:prstGeom>
          <a:noFill/>
        </p:spPr>
        <p:txBody>
          <a:bodyPr wrap="square">
            <a:spAutoFit/>
          </a:bodyPr>
          <a:lstStyle/>
          <a:p>
            <a:pPr marL="457200" lvl="1" algn="just"/>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Izglītības</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programmas izstrāde nav vienreizējs pasākums, bet gan dinamisks process, kas prasa pastāvīgu pilnveidošanu un pielāgošanu. </a:t>
            </a:r>
            <a:r>
              <a:rPr lang="en-GB" sz="2000" dirty="0" err="1">
                <a:solidFill>
                  <a:srgbClr val="1C1442"/>
                </a:solidFill>
                <a:latin typeface="Calibri" panose="020F0502020204030204" pitchFamily="34" charset="0"/>
                <a:ea typeface="Calibri" panose="020F0502020204030204" pitchFamily="34" charset="0"/>
                <a:cs typeface="Calibri" panose="020F0502020204030204" pitchFamily="34" charset="0"/>
              </a:rPr>
              <a:t>Sagatavojot</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izglītojamos</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strauji mainīgajai pasaulei, ir ļoti svarīgi, </a:t>
            </a:r>
            <a:r>
              <a:rPr lang="en-GB" sz="2000" dirty="0" err="1">
                <a:solidFill>
                  <a:srgbClr val="1C1442"/>
                </a:solidFill>
                <a:latin typeface="Calibri" panose="020F0502020204030204" pitchFamily="34" charset="0"/>
                <a:ea typeface="Calibri" panose="020F0502020204030204" pitchFamily="34" charset="0"/>
                <a:cs typeface="Calibri" panose="020F0502020204030204" pitchFamily="34" charset="0"/>
              </a:rPr>
              <a:t>lai</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a:t>
            </a:r>
            <a:r>
              <a:rPr lang="en-GB" sz="2000" dirty="0" err="1">
                <a:solidFill>
                  <a:srgbClr val="1C1442"/>
                </a:solidFill>
                <a:latin typeface="Calibri" panose="020F0502020204030204" pitchFamily="34" charset="0"/>
                <a:ea typeface="Calibri" panose="020F0502020204030204" pitchFamily="34" charset="0"/>
                <a:cs typeface="Calibri" panose="020F0502020204030204" pitchFamily="34" charset="0"/>
              </a:rPr>
              <a:t>izglītība</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s</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programmas attīstītos, iekļaujot inovatīvu pedagoģisko praksi, kas atbilst pašreizējām tendencēm, tehnoloģiju attīstībai un sabiedrības mainīgajām vajadzībām. Šī nepārtrauktā attīstība nodrošina, ka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izglītojamie</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ir ne tikai zinoši, bet arī apveltīti ar nepieciešamajām prasmēm, lai nākotnē varētu sekmīgi attīstīties. </a:t>
            </a:r>
            <a:b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br>
            <a:b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br>
            <a:r>
              <a:rPr lang="en-GB" sz="2000" b="1" dirty="0" err="1">
                <a:solidFill>
                  <a:srgbClr val="1C1442"/>
                </a:solidFill>
                <a:latin typeface="Calibri" panose="020F0502020204030204" pitchFamily="34" charset="0"/>
                <a:ea typeface="Calibri" panose="020F0502020204030204" pitchFamily="34" charset="0"/>
                <a:cs typeface="Calibri" panose="020F0502020204030204" pitchFamily="34" charset="0"/>
              </a:rPr>
              <a:t>Dinamiskas</a:t>
            </a:r>
            <a:r>
              <a:rPr lang="en-GB" sz="2000" b="1" dirty="0">
                <a:solidFill>
                  <a:srgbClr val="1C1442"/>
                </a:solidFill>
                <a:latin typeface="Calibri" panose="020F0502020204030204" pitchFamily="34" charset="0"/>
                <a:ea typeface="Calibri" panose="020F0502020204030204" pitchFamily="34" charset="0"/>
                <a:cs typeface="Calibri" panose="020F0502020204030204" pitchFamily="34" charset="0"/>
              </a:rPr>
              <a:t> </a:t>
            </a:r>
            <a:r>
              <a:rPr lang="lv-LV" sz="2000" b="1" dirty="0">
                <a:solidFill>
                  <a:srgbClr val="1C1442"/>
                </a:solidFill>
                <a:latin typeface="Calibri" panose="020F0502020204030204" pitchFamily="34" charset="0"/>
                <a:ea typeface="Calibri" panose="020F0502020204030204" pitchFamily="34" charset="0"/>
                <a:cs typeface="Calibri" panose="020F0502020204030204" pitchFamily="34" charset="0"/>
              </a:rPr>
              <a:t>izglītības</a:t>
            </a:r>
            <a:r>
              <a:rPr lang="en-GB" sz="2000" b="1" dirty="0">
                <a:solidFill>
                  <a:srgbClr val="1C1442"/>
                </a:solidFill>
                <a:latin typeface="Calibri" panose="020F0502020204030204" pitchFamily="34" charset="0"/>
                <a:ea typeface="Calibri" panose="020F0502020204030204" pitchFamily="34" charset="0"/>
                <a:cs typeface="Calibri" panose="020F0502020204030204" pitchFamily="34" charset="0"/>
              </a:rPr>
              <a:t> programmas nozīme: </a:t>
            </a:r>
            <a:b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b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d</a:t>
            </a:r>
            <a:r>
              <a:rPr lang="en-GB" sz="2000" dirty="0" err="1">
                <a:solidFill>
                  <a:srgbClr val="1C1442"/>
                </a:solidFill>
                <a:latin typeface="Calibri" panose="020F0502020204030204" pitchFamily="34" charset="0"/>
                <a:ea typeface="Calibri" panose="020F0502020204030204" pitchFamily="34" charset="0"/>
                <a:cs typeface="Calibri" panose="020F0502020204030204" pitchFamily="34" charset="0"/>
              </a:rPr>
              <a:t>inamiska</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izglītības</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programma </a:t>
            </a:r>
            <a:r>
              <a:rPr lang="en-GB" sz="2000" dirty="0" err="1">
                <a:solidFill>
                  <a:srgbClr val="1C1442"/>
                </a:solidFill>
                <a:latin typeface="Calibri" panose="020F0502020204030204" pitchFamily="34" charset="0"/>
                <a:ea typeface="Calibri" panose="020F0502020204030204" pitchFamily="34" charset="0"/>
                <a:cs typeface="Calibri" panose="020F0502020204030204" pitchFamily="34" charset="0"/>
              </a:rPr>
              <a:t>sagatavo</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izglītojamos</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darbavietām, kuras vēl var nebūt, mācot viņiem, kā mācīties, pielāgoties un pielietot prasmes dažādos kontekstos.</a:t>
            </a:r>
          </a:p>
          <a:p>
            <a:pPr marL="457200" lvl="1" algn="just"/>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a</a:t>
            </a:r>
            <a:r>
              <a:rPr lang="en-GB" sz="2000" dirty="0" err="1">
                <a:solidFill>
                  <a:srgbClr val="1C1442"/>
                </a:solidFill>
                <a:latin typeface="Calibri" panose="020F0502020204030204" pitchFamily="34" charset="0"/>
                <a:ea typeface="Calibri" panose="020F0502020204030204" pitchFamily="34" charset="0"/>
                <a:cs typeface="Calibri" panose="020F0502020204030204" pitchFamily="34" charset="0"/>
              </a:rPr>
              <a:t>ttīstoties</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tehnoloģijām,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izglītības</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programmās ir jāintegrē jauni rīki un metodes, lai tās būtu aktuālas un saistošas.</a:t>
            </a:r>
          </a:p>
          <a:p>
            <a:pPr marL="457200" lvl="1" algn="just"/>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izglītības</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programmas atjaunināšana nodrošina, ka 21. gadsimta prasmes ir iestrādātas visā mācību procesā, </a:t>
            </a:r>
            <a:r>
              <a:rPr lang="en-GB" sz="2000" dirty="0" err="1">
                <a:solidFill>
                  <a:srgbClr val="1C1442"/>
                </a:solidFill>
                <a:latin typeface="Calibri" panose="020F0502020204030204" pitchFamily="34" charset="0"/>
                <a:ea typeface="Calibri" panose="020F0502020204030204" pitchFamily="34" charset="0"/>
                <a:cs typeface="Calibri" panose="020F0502020204030204" pitchFamily="34" charset="0"/>
              </a:rPr>
              <a:t>sagatavojot</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izglītojamos</a:t>
            </a:r>
            <a:r>
              <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rPr>
              <a:t> sarežģītai problēmu risināšanai un kritiskai domāšanai, kas nepieciešama mūsdienu karjerā.</a:t>
            </a:r>
          </a:p>
          <a:p>
            <a:pPr marL="457200" lvl="1" algn="just"/>
            <a:endParaRPr lang="en-GB" sz="22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2826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C11648-3B79-8E0E-35B4-5A9B75C4CF1D}"/>
              </a:ext>
            </a:extLst>
          </p:cNvPr>
          <p:cNvSpPr/>
          <p:nvPr/>
        </p:nvSpPr>
        <p:spPr>
          <a:xfrm>
            <a:off x="0" y="0"/>
            <a:ext cx="87923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pic>
        <p:nvPicPr>
          <p:cNvPr id="11" name="Picture 10">
            <a:extLst>
              <a:ext uri="{FF2B5EF4-FFF2-40B4-BE49-F238E27FC236}">
                <a16:creationId xmlns:a16="http://schemas.microsoft.com/office/drawing/2014/main" id="{82CE7BD1-E9E9-9DF9-5180-ABCC9B224787}"/>
              </a:ext>
            </a:extLst>
          </p:cNvPr>
          <p:cNvPicPr>
            <a:picLocks/>
          </p:cNvPicPr>
          <p:nvPr/>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161006" y="5401946"/>
            <a:ext cx="1443600" cy="356400"/>
          </a:xfrm>
          <a:prstGeom prst="rect">
            <a:avLst/>
          </a:prstGeom>
        </p:spPr>
      </p:pic>
      <p:sp>
        <p:nvSpPr>
          <p:cNvPr id="12" name="Rectangle 7">
            <a:extLst>
              <a:ext uri="{FF2B5EF4-FFF2-40B4-BE49-F238E27FC236}">
                <a16:creationId xmlns:a16="http://schemas.microsoft.com/office/drawing/2014/main" id="{31F30833-C045-B13B-DA5C-544E935D7D6B}"/>
              </a:ext>
            </a:extLst>
          </p:cNvPr>
          <p:cNvSpPr>
            <a:spLocks noChangeArrowheads="1"/>
          </p:cNvSpPr>
          <p:nvPr/>
        </p:nvSpPr>
        <p:spPr bwMode="auto">
          <a:xfrm>
            <a:off x="1174526" y="2686660"/>
            <a:ext cx="10729446" cy="1974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l"/>
            <a:endParaRPr lang="en-GB" b="0" i="0" dirty="0">
              <a:effectLst/>
              <a:latin typeface="Söhne"/>
            </a:endParaRPr>
          </a:p>
        </p:txBody>
      </p:sp>
      <p:sp>
        <p:nvSpPr>
          <p:cNvPr id="3" name="TextBox 2">
            <a:extLst>
              <a:ext uri="{FF2B5EF4-FFF2-40B4-BE49-F238E27FC236}">
                <a16:creationId xmlns:a16="http://schemas.microsoft.com/office/drawing/2014/main" id="{D72B2933-397B-A859-CFD8-810887560044}"/>
              </a:ext>
            </a:extLst>
          </p:cNvPr>
          <p:cNvSpPr txBox="1"/>
          <p:nvPr/>
        </p:nvSpPr>
        <p:spPr>
          <a:xfrm>
            <a:off x="704606" y="1456046"/>
            <a:ext cx="5916252" cy="4278094"/>
          </a:xfrm>
          <a:prstGeom prst="rect">
            <a:avLst/>
          </a:prstGeom>
          <a:noFill/>
        </p:spPr>
        <p:txBody>
          <a:bodyPr wrap="square">
            <a:spAutoFit/>
          </a:bodyPr>
          <a:lstStyle/>
          <a:p>
            <a:pPr marL="457200" lvl="1" algn="just"/>
            <a:r>
              <a:rPr lang="en-GB" sz="18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Mūsu kā izglītības arhitektu pienākums ir raudzīties tālāk par tuvāko perspektīvu un izstrādāt mācību programmas, kas ne tikai atbilst tagadnei, bet arī paredz nākotnes prasības. Šī tālredzība nav saistīta tikai ar tehnoloģisko tendenču prognozēšanu, bet arī ar izpratni par darba, kultūras un sabiedrības mainīgo ainavu. </a:t>
            </a:r>
          </a:p>
          <a:p>
            <a:pPr marL="457200" lvl="1" algn="just"/>
            <a:endPar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endParaRPr>
          </a:p>
          <a:p>
            <a:pPr marL="457200" lvl="1" algn="just"/>
            <a:r>
              <a:rPr lang="lv-LV" sz="1800" dirty="0">
                <a:solidFill>
                  <a:srgbClr val="1C1442"/>
                </a:solidFill>
                <a:latin typeface="Calibri" panose="020F0502020204030204" pitchFamily="34" charset="0"/>
                <a:ea typeface="Calibri" panose="020F0502020204030204" pitchFamily="34" charset="0"/>
                <a:cs typeface="Calibri" panose="020F0502020204030204" pitchFamily="34" charset="0"/>
              </a:rPr>
              <a:t>Mūsu izglītības programmai ir jāsniedz 21. gadsimta prasmes, piemēram, pielāgošanās spējas, inovāciju un digitālās prasme. Šādai uz nākotni vērstai pieejai ir jāiekļauj prognozes stratēģijas izglītības programmu izstrādē, </a:t>
            </a:r>
            <a:r>
              <a:rPr lang="lv-LV" sz="1800" dirty="0" err="1">
                <a:solidFill>
                  <a:srgbClr val="1C1442"/>
                </a:solidFill>
                <a:latin typeface="Calibri" panose="020F0502020204030204" pitchFamily="34" charset="0"/>
                <a:ea typeface="Calibri" panose="020F0502020204030204" pitchFamily="34" charset="0"/>
                <a:cs typeface="Calibri" panose="020F0502020204030204" pitchFamily="34" charset="0"/>
              </a:rPr>
              <a:t>proaktīvi</a:t>
            </a:r>
            <a:r>
              <a:rPr lang="lv-LV" sz="1800" dirty="0">
                <a:solidFill>
                  <a:srgbClr val="1C1442"/>
                </a:solidFill>
                <a:latin typeface="Calibri" panose="020F0502020204030204" pitchFamily="34" charset="0"/>
                <a:ea typeface="Calibri" panose="020F0502020204030204" pitchFamily="34" charset="0"/>
                <a:cs typeface="Calibri" panose="020F0502020204030204" pitchFamily="34" charset="0"/>
              </a:rPr>
              <a:t> iekļaujot jaunās tehnoloģijas un tendences, kas nepieciešamas 21.gadsimtā, un paredzot pārmaiņas sabiedrībā, kas prasa jaunus sagatavotības veidus.</a:t>
            </a:r>
            <a:endParaRPr lang="en-GB" sz="1800" dirty="0">
              <a:solidFill>
                <a:srgbClr val="1C1442"/>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5FDAFB9-7776-DFF6-A616-E0ABE65FE5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1300" r="21300"/>
          <a:stretch/>
        </p:blipFill>
        <p:spPr>
          <a:xfrm>
            <a:off x="6984523" y="3952"/>
            <a:ext cx="5207479" cy="6048056"/>
          </a:xfrm>
          <a:prstGeom prst="rect">
            <a:avLst/>
          </a:prstGeom>
        </p:spPr>
      </p:pic>
      <p:sp>
        <p:nvSpPr>
          <p:cNvPr id="5" name="TextBox 4">
            <a:extLst>
              <a:ext uri="{FF2B5EF4-FFF2-40B4-BE49-F238E27FC236}">
                <a16:creationId xmlns:a16="http://schemas.microsoft.com/office/drawing/2014/main" id="{F59A4925-51FC-36A7-0DB2-429F3E63A33D}"/>
              </a:ext>
            </a:extLst>
          </p:cNvPr>
          <p:cNvSpPr txBox="1"/>
          <p:nvPr/>
        </p:nvSpPr>
        <p:spPr>
          <a:xfrm>
            <a:off x="1061006" y="176225"/>
            <a:ext cx="6096000" cy="954107"/>
          </a:xfrm>
          <a:prstGeom prst="rect">
            <a:avLst/>
          </a:prstGeom>
          <a:noFill/>
        </p:spPr>
        <p:txBody>
          <a:bodyPr wrap="square">
            <a:spAutoFit/>
          </a:bodyPr>
          <a:lstStyle/>
          <a:p>
            <a:r>
              <a:rPr lang="en-GB" sz="2800" b="1" i="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Nākotnes </a:t>
            </a:r>
            <a:r>
              <a:rPr lang="en-GB" sz="2800" b="1" i="0" dirty="0" err="1">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redzējums</a:t>
            </a:r>
            <a:r>
              <a:rPr lang="en-GB" sz="2800" b="1" i="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lv-LV" sz="2800" b="1" dirty="0">
                <a:solidFill>
                  <a:srgbClr val="0D0D0D"/>
                </a:solidFill>
                <a:highlight>
                  <a:srgbClr val="FFFFFF"/>
                </a:highlight>
                <a:latin typeface="Calibri" panose="020F0502020204030204" pitchFamily="34" charset="0"/>
                <a:ea typeface="Calibri" panose="020F0502020204030204" pitchFamily="34" charset="0"/>
                <a:cs typeface="Calibri" panose="020F0502020204030204" pitchFamily="34" charset="0"/>
              </a:rPr>
              <a:t>izglītības</a:t>
            </a:r>
            <a:r>
              <a:rPr lang="en-GB" sz="2800" b="1" i="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2800" b="1" i="0" dirty="0" err="1">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programmu</a:t>
            </a:r>
            <a:r>
              <a:rPr lang="en-GB" sz="2800" b="1" i="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GB" sz="2800" b="1" i="0" dirty="0" err="1">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izstrādē</a:t>
            </a:r>
            <a:endParaRPr lang="en-GB" sz="2800" b="1" i="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7662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 up of an oar lifted out of the water">
            <a:extLst>
              <a:ext uri="{FF2B5EF4-FFF2-40B4-BE49-F238E27FC236}">
                <a16:creationId xmlns:a16="http://schemas.microsoft.com/office/drawing/2014/main" id="{446F71DB-6906-BF63-F00B-000BFE417484}"/>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7740" b="7740"/>
          <a:stretch>
            <a:fillRect/>
          </a:stretch>
        </p:blipFill>
        <p:spPr/>
      </p:pic>
      <p:sp>
        <p:nvSpPr>
          <p:cNvPr id="3" name="Text Placeholder 2">
            <a:extLst>
              <a:ext uri="{FF2B5EF4-FFF2-40B4-BE49-F238E27FC236}">
                <a16:creationId xmlns:a16="http://schemas.microsoft.com/office/drawing/2014/main" id="{34C69518-B55C-E352-F20C-7C302A5EE6B5}"/>
              </a:ext>
            </a:extLst>
          </p:cNvPr>
          <p:cNvSpPr>
            <a:spLocks noGrp="1"/>
          </p:cNvSpPr>
          <p:nvPr>
            <p:ph type="body" sz="quarter" idx="30"/>
          </p:nvPr>
        </p:nvSpPr>
        <p:spPr>
          <a:xfrm>
            <a:off x="2363461" y="676344"/>
            <a:ext cx="7465079" cy="1026950"/>
          </a:xfrm>
        </p:spPr>
        <p:txBody>
          <a:bodyPr/>
          <a:lstStyle/>
          <a:p>
            <a:r>
              <a:rPr lang="en-IE" sz="2800" dirty="0"/>
              <a:t>Galvenie apsvērumi, kurus j</a:t>
            </a:r>
            <a:r>
              <a:rPr lang="lv-LV" sz="2800" dirty="0" err="1"/>
              <a:t>ums</a:t>
            </a:r>
            <a:r>
              <a:rPr lang="en-IE" sz="2800" dirty="0"/>
              <a:t> un </a:t>
            </a:r>
            <a:r>
              <a:rPr lang="en-IE" sz="2800" dirty="0" err="1"/>
              <a:t>jūsu</a:t>
            </a:r>
            <a:r>
              <a:rPr lang="en-IE" sz="2800" dirty="0"/>
              <a:t> </a:t>
            </a:r>
            <a:r>
              <a:rPr lang="en-IE" sz="2800" dirty="0" err="1"/>
              <a:t>kolēģi</a:t>
            </a:r>
            <a:r>
              <a:rPr lang="lv-LV" sz="2800" dirty="0" err="1"/>
              <a:t>em</a:t>
            </a:r>
            <a:r>
              <a:rPr lang="en-IE" sz="2800" dirty="0"/>
              <a:t> </a:t>
            </a:r>
            <a:r>
              <a:rPr lang="lv-LV" sz="2800" dirty="0"/>
              <a:t>jāapspriež</a:t>
            </a:r>
            <a:r>
              <a:rPr lang="en-IE" dirty="0"/>
              <a:t>:</a:t>
            </a:r>
          </a:p>
          <a:p>
            <a:endParaRPr lang="en-IE" dirty="0"/>
          </a:p>
        </p:txBody>
      </p:sp>
      <p:sp>
        <p:nvSpPr>
          <p:cNvPr id="4" name="Text Placeholder 3">
            <a:extLst>
              <a:ext uri="{FF2B5EF4-FFF2-40B4-BE49-F238E27FC236}">
                <a16:creationId xmlns:a16="http://schemas.microsoft.com/office/drawing/2014/main" id="{CE93EE0D-FDE4-D4D8-CE3F-AC1419741975}"/>
              </a:ext>
            </a:extLst>
          </p:cNvPr>
          <p:cNvSpPr>
            <a:spLocks noGrp="1"/>
          </p:cNvSpPr>
          <p:nvPr>
            <p:ph type="body" sz="quarter" idx="48"/>
          </p:nvPr>
        </p:nvSpPr>
        <p:spPr>
          <a:xfrm>
            <a:off x="2363460" y="2076041"/>
            <a:ext cx="7675890" cy="2095536"/>
          </a:xfrm>
        </p:spPr>
        <p:txBody>
          <a:bodyPr/>
          <a:lstStyle/>
          <a:p>
            <a:r>
              <a:rPr lang="en-GB" sz="2000" b="1" dirty="0">
                <a:solidFill>
                  <a:srgbClr val="AD4097"/>
                </a:solidFill>
              </a:rPr>
              <a:t>21</a:t>
            </a:r>
            <a:r>
              <a:rPr lang="lv-LV" sz="2000" b="1" dirty="0">
                <a:solidFill>
                  <a:srgbClr val="AD4097"/>
                </a:solidFill>
              </a:rPr>
              <a:t>.gs.</a:t>
            </a:r>
            <a:r>
              <a:rPr lang="en-GB" sz="2000" b="1" dirty="0">
                <a:solidFill>
                  <a:srgbClr val="AD4097"/>
                </a:solidFill>
              </a:rPr>
              <a:t> prognozēšana: </a:t>
            </a:r>
            <a:r>
              <a:rPr lang="en-GB" sz="2000" dirty="0">
                <a:solidFill>
                  <a:srgbClr val="AD4097"/>
                </a:solidFill>
              </a:rPr>
              <a:t>Kā mēs </a:t>
            </a:r>
            <a:r>
              <a:rPr lang="en-GB" sz="2000" dirty="0" err="1">
                <a:solidFill>
                  <a:srgbClr val="AD4097"/>
                </a:solidFill>
              </a:rPr>
              <a:t>varam</a:t>
            </a:r>
            <a:r>
              <a:rPr lang="en-GB" sz="2000" dirty="0">
                <a:solidFill>
                  <a:srgbClr val="AD4097"/>
                </a:solidFill>
              </a:rPr>
              <a:t> </a:t>
            </a:r>
            <a:r>
              <a:rPr lang="lv-LV" sz="2000" dirty="0">
                <a:solidFill>
                  <a:srgbClr val="AD4097"/>
                </a:solidFill>
              </a:rPr>
              <a:t>paredzēt</a:t>
            </a:r>
            <a:r>
              <a:rPr lang="en-GB" sz="2000" dirty="0">
                <a:solidFill>
                  <a:srgbClr val="AD4097"/>
                </a:solidFill>
              </a:rPr>
              <a:t> izglītības tendences, lai proaktīvi </a:t>
            </a:r>
            <a:r>
              <a:rPr lang="en-GB" sz="2000" dirty="0" err="1">
                <a:solidFill>
                  <a:srgbClr val="AD4097"/>
                </a:solidFill>
              </a:rPr>
              <a:t>integrētu</a:t>
            </a:r>
            <a:r>
              <a:rPr lang="en-GB" sz="2000" dirty="0">
                <a:solidFill>
                  <a:srgbClr val="AD4097"/>
                </a:solidFill>
              </a:rPr>
              <a:t> </a:t>
            </a:r>
            <a:r>
              <a:rPr lang="lv-LV" sz="2000" dirty="0">
                <a:solidFill>
                  <a:srgbClr val="AD4097"/>
                </a:solidFill>
              </a:rPr>
              <a:t>21. gadsimtam svarīgo? </a:t>
            </a:r>
            <a:br>
              <a:rPr lang="en-GB" sz="2000" dirty="0">
                <a:solidFill>
                  <a:srgbClr val="AD4097"/>
                </a:solidFill>
              </a:rPr>
            </a:br>
            <a:endParaRPr lang="en-GB" sz="2000" dirty="0">
              <a:solidFill>
                <a:srgbClr val="AD4097"/>
              </a:solidFill>
            </a:endParaRPr>
          </a:p>
          <a:p>
            <a:r>
              <a:rPr lang="en-GB" sz="2000" b="1" dirty="0">
                <a:solidFill>
                  <a:srgbClr val="AD4097"/>
                </a:solidFill>
              </a:rPr>
              <a:t>Jaunās tehnoloģijas: </a:t>
            </a:r>
            <a:r>
              <a:rPr lang="en-GB" sz="2000" dirty="0">
                <a:solidFill>
                  <a:srgbClr val="AD4097"/>
                </a:solidFill>
              </a:rPr>
              <a:t>Kādos </a:t>
            </a:r>
            <a:r>
              <a:rPr lang="en-GB" sz="2000" dirty="0" err="1">
                <a:solidFill>
                  <a:srgbClr val="AD4097"/>
                </a:solidFill>
              </a:rPr>
              <a:t>veidos</a:t>
            </a:r>
            <a:r>
              <a:rPr lang="en-GB" sz="2000" dirty="0">
                <a:solidFill>
                  <a:srgbClr val="AD4097"/>
                </a:solidFill>
              </a:rPr>
              <a:t> var </a:t>
            </a:r>
            <a:r>
              <a:rPr lang="en-GB" sz="2000" dirty="0" err="1">
                <a:solidFill>
                  <a:srgbClr val="AD4097"/>
                </a:solidFill>
              </a:rPr>
              <a:t>izmantot</a:t>
            </a:r>
            <a:r>
              <a:rPr lang="en-GB" sz="2000" dirty="0">
                <a:solidFill>
                  <a:srgbClr val="AD4097"/>
                </a:solidFill>
              </a:rPr>
              <a:t> </a:t>
            </a:r>
            <a:r>
              <a:rPr lang="en-GB" sz="2000" dirty="0" err="1">
                <a:solidFill>
                  <a:srgbClr val="AD4097"/>
                </a:solidFill>
              </a:rPr>
              <a:t>jaunākās</a:t>
            </a:r>
            <a:r>
              <a:rPr lang="en-GB" sz="2000" dirty="0">
                <a:solidFill>
                  <a:srgbClr val="AD4097"/>
                </a:solidFill>
              </a:rPr>
              <a:t> </a:t>
            </a:r>
            <a:r>
              <a:rPr lang="en-GB" sz="2000" dirty="0" err="1">
                <a:solidFill>
                  <a:srgbClr val="AD4097"/>
                </a:solidFill>
              </a:rPr>
              <a:t>tehnoloģijas</a:t>
            </a:r>
            <a:r>
              <a:rPr lang="en-GB" sz="2000" dirty="0">
                <a:solidFill>
                  <a:srgbClr val="AD4097"/>
                </a:solidFill>
              </a:rPr>
              <a:t>, lai </a:t>
            </a:r>
            <a:r>
              <a:rPr lang="en-GB" sz="2000" dirty="0" err="1">
                <a:solidFill>
                  <a:srgbClr val="AD4097"/>
                </a:solidFill>
              </a:rPr>
              <a:t>veicinātu</a:t>
            </a:r>
            <a:r>
              <a:rPr lang="en-GB" sz="2000" dirty="0">
                <a:solidFill>
                  <a:srgbClr val="AD4097"/>
                </a:solidFill>
              </a:rPr>
              <a:t> </a:t>
            </a:r>
            <a:r>
              <a:rPr lang="lv-LV" sz="2000" dirty="0">
                <a:solidFill>
                  <a:srgbClr val="AD4097"/>
                </a:solidFill>
              </a:rPr>
              <a:t>tādas </a:t>
            </a:r>
            <a:r>
              <a:rPr lang="en-GB" sz="2000" dirty="0">
                <a:solidFill>
                  <a:srgbClr val="AD4097"/>
                </a:solidFill>
              </a:rPr>
              <a:t>21</a:t>
            </a:r>
            <a:r>
              <a:rPr lang="lv-LV" sz="2000" dirty="0">
                <a:solidFill>
                  <a:srgbClr val="AD4097"/>
                </a:solidFill>
              </a:rPr>
              <a:t>.gs. prasmes kā</a:t>
            </a:r>
            <a:r>
              <a:rPr lang="en-GB" sz="2000" dirty="0">
                <a:solidFill>
                  <a:srgbClr val="AD4097"/>
                </a:solidFill>
              </a:rPr>
              <a:t>, piemēram, kritisko domāšanu un </a:t>
            </a:r>
            <a:r>
              <a:rPr lang="en-GB" sz="2000" dirty="0" err="1">
                <a:solidFill>
                  <a:srgbClr val="AD4097"/>
                </a:solidFill>
              </a:rPr>
              <a:t>digitāl</a:t>
            </a:r>
            <a:r>
              <a:rPr lang="lv-LV" sz="2000" dirty="0" err="1">
                <a:solidFill>
                  <a:srgbClr val="AD4097"/>
                </a:solidFill>
              </a:rPr>
              <a:t>ās</a:t>
            </a:r>
            <a:r>
              <a:rPr lang="lv-LV" sz="2000" dirty="0">
                <a:solidFill>
                  <a:srgbClr val="AD4097"/>
                </a:solidFill>
              </a:rPr>
              <a:t> prasmes</a:t>
            </a:r>
            <a:r>
              <a:rPr lang="en-GB" sz="2000" dirty="0">
                <a:solidFill>
                  <a:srgbClr val="AD4097"/>
                </a:solidFill>
              </a:rPr>
              <a:t>?</a:t>
            </a:r>
            <a:endParaRPr lang="en-IE" sz="2000" dirty="0">
              <a:solidFill>
                <a:srgbClr val="AD4097"/>
              </a:solidFill>
            </a:endParaRPr>
          </a:p>
        </p:txBody>
      </p:sp>
    </p:spTree>
    <p:extLst>
      <p:ext uri="{BB962C8B-B14F-4D97-AF65-F5344CB8AC3E}">
        <p14:creationId xmlns:p14="http://schemas.microsoft.com/office/powerpoint/2010/main" val="3321892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C11648-3B79-8E0E-35B4-5A9B75C4CF1D}"/>
              </a:ext>
            </a:extLst>
          </p:cNvPr>
          <p:cNvSpPr/>
          <p:nvPr/>
        </p:nvSpPr>
        <p:spPr>
          <a:xfrm>
            <a:off x="0" y="0"/>
            <a:ext cx="87923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pic>
        <p:nvPicPr>
          <p:cNvPr id="11" name="Picture 10">
            <a:extLst>
              <a:ext uri="{FF2B5EF4-FFF2-40B4-BE49-F238E27FC236}">
                <a16:creationId xmlns:a16="http://schemas.microsoft.com/office/drawing/2014/main" id="{82CE7BD1-E9E9-9DF9-5180-ABCC9B224787}"/>
              </a:ext>
            </a:extLst>
          </p:cNvPr>
          <p:cNvPicPr>
            <a:picLocks/>
          </p:cNvPicPr>
          <p:nvPr/>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161006" y="5401946"/>
            <a:ext cx="1443600" cy="356400"/>
          </a:xfrm>
          <a:prstGeom prst="rect">
            <a:avLst/>
          </a:prstGeom>
        </p:spPr>
      </p:pic>
      <p:sp>
        <p:nvSpPr>
          <p:cNvPr id="12" name="Rectangle 7">
            <a:extLst>
              <a:ext uri="{FF2B5EF4-FFF2-40B4-BE49-F238E27FC236}">
                <a16:creationId xmlns:a16="http://schemas.microsoft.com/office/drawing/2014/main" id="{31F30833-C045-B13B-DA5C-544E935D7D6B}"/>
              </a:ext>
            </a:extLst>
          </p:cNvPr>
          <p:cNvSpPr>
            <a:spLocks noChangeArrowheads="1"/>
          </p:cNvSpPr>
          <p:nvPr/>
        </p:nvSpPr>
        <p:spPr bwMode="auto">
          <a:xfrm>
            <a:off x="1174526" y="2686660"/>
            <a:ext cx="10729446" cy="1974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l"/>
            <a:endParaRPr lang="en-GB" b="0" i="0" dirty="0">
              <a:effectLst/>
              <a:latin typeface="Söhne"/>
            </a:endParaRPr>
          </a:p>
        </p:txBody>
      </p:sp>
      <p:sp>
        <p:nvSpPr>
          <p:cNvPr id="3" name="TextBox 2">
            <a:extLst>
              <a:ext uri="{FF2B5EF4-FFF2-40B4-BE49-F238E27FC236}">
                <a16:creationId xmlns:a16="http://schemas.microsoft.com/office/drawing/2014/main" id="{D72B2933-397B-A859-CFD8-810887560044}"/>
              </a:ext>
            </a:extLst>
          </p:cNvPr>
          <p:cNvSpPr txBox="1"/>
          <p:nvPr/>
        </p:nvSpPr>
        <p:spPr>
          <a:xfrm>
            <a:off x="1061006" y="1456046"/>
            <a:ext cx="5559852" cy="4401205"/>
          </a:xfrm>
          <a:prstGeom prst="rect">
            <a:avLst/>
          </a:prstGeom>
          <a:noFill/>
        </p:spPr>
        <p:txBody>
          <a:bodyPr wrap="square">
            <a:spAutoFit/>
          </a:bodyPr>
          <a:lstStyle/>
          <a:p>
            <a:pPr marL="457200" lvl="1" algn="just"/>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Patiesa </a:t>
            </a:r>
            <a:r>
              <a:rPr lang="en-GB" sz="2000" b="0" i="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iekļautība</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izglītības</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programmu izstrādē nodrošina, ka </a:t>
            </a:r>
            <a:r>
              <a:rPr lang="en-GB" sz="2000" b="0" i="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katram</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izglītojamajam</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ir ne tikai vieta pie galda, bet arī balss sarunā. </a:t>
            </a:r>
          </a:p>
          <a:p>
            <a:pPr marL="457200" lvl="1" algn="just"/>
            <a:endPar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endParaRPr>
          </a:p>
          <a:p>
            <a:pPr marL="457200" lvl="1" algn="just"/>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Runa ir par </a:t>
            </a:r>
            <a:r>
              <a:rPr lang="en-GB" sz="2000" b="0" i="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tādas</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izglītības</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vides radīšanu, kurā dažādi viedokļi tiek ne tikai uzklausīti, bet ir </a:t>
            </a:r>
            <a:r>
              <a:rPr lang="en-GB" sz="2000" b="0" i="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neatņemama</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lv-LV"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mācību</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pieredzes sastāvdaļa, </a:t>
            </a:r>
            <a:r>
              <a:rPr lang="en-GB" sz="2000" b="0" i="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veicinot</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21</a:t>
            </a:r>
            <a:r>
              <a:rPr lang="lv-LV"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.gs. prasmes</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piemēram, sadarbību un komunikāciju. </a:t>
            </a:r>
          </a:p>
          <a:p>
            <a:pPr marL="457200" lvl="1" algn="just"/>
            <a:endPar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endParaRPr>
          </a:p>
          <a:p>
            <a:pPr marL="457200" lvl="1" algn="just"/>
            <a:r>
              <a:rPr lang="en-GB" sz="2000" b="0" i="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Iekļaujoša</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izglītības</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programma atbilst visiem mācīšanās stiliem, ļaujot </a:t>
            </a:r>
            <a:r>
              <a:rPr lang="en-GB" sz="2000" b="0" i="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katram</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izglītojamajam</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attīstīt šīs svarīgākās prasmes tādā veidā, kas viņam personiski un kulturāli atbilst.</a:t>
            </a:r>
            <a:endPar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Colorful pastel sticks">
            <a:extLst>
              <a:ext uri="{FF2B5EF4-FFF2-40B4-BE49-F238E27FC236}">
                <a16:creationId xmlns:a16="http://schemas.microsoft.com/office/drawing/2014/main" id="{E5FDAFB9-7776-DFF6-A616-E0ABE65FE52C}"/>
              </a:ext>
            </a:extLst>
          </p:cNvPr>
          <p:cNvPicPr>
            <a:picLocks noChangeAspect="1"/>
          </p:cNvPicPr>
          <p:nvPr/>
        </p:nvPicPr>
        <p:blipFill>
          <a:blip r:embed="rId3" cstate="email">
            <a:extLst>
              <a:ext uri="{28A0092B-C50C-407E-A947-70E740481C1C}">
                <a14:useLocalDpi xmlns:a14="http://schemas.microsoft.com/office/drawing/2010/main"/>
              </a:ext>
            </a:extLst>
          </a:blip>
          <a:srcRect l="17712" r="17712"/>
          <a:stretch/>
        </p:blipFill>
        <p:spPr>
          <a:xfrm>
            <a:off x="6984523" y="3952"/>
            <a:ext cx="5207479" cy="6048056"/>
          </a:xfrm>
          <a:prstGeom prst="rect">
            <a:avLst/>
          </a:prstGeom>
        </p:spPr>
      </p:pic>
      <p:sp>
        <p:nvSpPr>
          <p:cNvPr id="5" name="TextBox 4">
            <a:extLst>
              <a:ext uri="{FF2B5EF4-FFF2-40B4-BE49-F238E27FC236}">
                <a16:creationId xmlns:a16="http://schemas.microsoft.com/office/drawing/2014/main" id="{F59A4925-51FC-36A7-0DB2-429F3E63A33D}"/>
              </a:ext>
            </a:extLst>
          </p:cNvPr>
          <p:cNvSpPr txBox="1"/>
          <p:nvPr/>
        </p:nvSpPr>
        <p:spPr>
          <a:xfrm>
            <a:off x="1061006" y="176225"/>
            <a:ext cx="6096000" cy="523220"/>
          </a:xfrm>
          <a:prstGeom prst="rect">
            <a:avLst/>
          </a:prstGeom>
          <a:noFill/>
        </p:spPr>
        <p:txBody>
          <a:bodyPr wrap="square">
            <a:spAutoFit/>
          </a:bodyPr>
          <a:lstStyle/>
          <a:p>
            <a:pPr algn="l"/>
            <a:r>
              <a:rPr lang="en-GB" sz="2800" b="1" i="0" dirty="0" err="1">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Iekļau</a:t>
            </a:r>
            <a:r>
              <a:rPr lang="lv-LV" sz="2800" b="1" i="0" dirty="0" err="1">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šana</a:t>
            </a:r>
            <a:r>
              <a:rPr lang="en-GB" sz="2800" b="1" i="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21</a:t>
            </a:r>
            <a:r>
              <a:rPr lang="lv-LV" sz="2800" b="1" i="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.gs.</a:t>
            </a:r>
            <a:r>
              <a:rPr lang="en-GB" sz="2800" b="1" i="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stūrakmens</a:t>
            </a:r>
          </a:p>
        </p:txBody>
      </p:sp>
    </p:spTree>
    <p:extLst>
      <p:ext uri="{BB962C8B-B14F-4D97-AF65-F5344CB8AC3E}">
        <p14:creationId xmlns:p14="http://schemas.microsoft.com/office/powerpoint/2010/main" val="3247460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fists together">
            <a:extLst>
              <a:ext uri="{FF2B5EF4-FFF2-40B4-BE49-F238E27FC236}">
                <a16:creationId xmlns:a16="http://schemas.microsoft.com/office/drawing/2014/main" id="{446F71DB-6906-BF63-F00B-000BFE417484}"/>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7812" b="7812"/>
          <a:stretch/>
        </p:blipFill>
        <p:spPr/>
      </p:pic>
      <p:sp>
        <p:nvSpPr>
          <p:cNvPr id="3" name="Text Placeholder 2">
            <a:extLst>
              <a:ext uri="{FF2B5EF4-FFF2-40B4-BE49-F238E27FC236}">
                <a16:creationId xmlns:a16="http://schemas.microsoft.com/office/drawing/2014/main" id="{34C69518-B55C-E352-F20C-7C302A5EE6B5}"/>
              </a:ext>
            </a:extLst>
          </p:cNvPr>
          <p:cNvSpPr>
            <a:spLocks noGrp="1"/>
          </p:cNvSpPr>
          <p:nvPr>
            <p:ph type="body" sz="quarter" idx="30"/>
          </p:nvPr>
        </p:nvSpPr>
        <p:spPr/>
        <p:txBody>
          <a:bodyPr/>
          <a:lstStyle/>
          <a:p>
            <a:r>
              <a:rPr lang="en-IE" sz="2400" dirty="0"/>
              <a:t>Galvenie apsvērumi, kurus j</a:t>
            </a:r>
            <a:r>
              <a:rPr lang="lv-LV" sz="2400" dirty="0" err="1"/>
              <a:t>ums</a:t>
            </a:r>
            <a:r>
              <a:rPr lang="en-IE" sz="2400" dirty="0"/>
              <a:t> un </a:t>
            </a:r>
            <a:r>
              <a:rPr lang="en-IE" sz="2400" dirty="0" err="1"/>
              <a:t>jūsu</a:t>
            </a:r>
            <a:r>
              <a:rPr lang="en-IE" sz="2400" dirty="0"/>
              <a:t> </a:t>
            </a:r>
            <a:r>
              <a:rPr lang="en-IE" sz="2400" dirty="0" err="1"/>
              <a:t>kolēģi</a:t>
            </a:r>
            <a:r>
              <a:rPr lang="lv-LV" sz="2400" dirty="0" err="1"/>
              <a:t>em</a:t>
            </a:r>
            <a:r>
              <a:rPr lang="en-IE" sz="2400" dirty="0"/>
              <a:t> </a:t>
            </a:r>
            <a:r>
              <a:rPr lang="lv-LV" sz="2400" dirty="0"/>
              <a:t>jāapspriež</a:t>
            </a:r>
            <a:r>
              <a:rPr lang="en-IE" sz="2400" dirty="0"/>
              <a:t>:</a:t>
            </a:r>
          </a:p>
          <a:p>
            <a:endParaRPr lang="en-IE" dirty="0"/>
          </a:p>
        </p:txBody>
      </p:sp>
      <p:sp>
        <p:nvSpPr>
          <p:cNvPr id="4" name="Text Placeholder 3">
            <a:extLst>
              <a:ext uri="{FF2B5EF4-FFF2-40B4-BE49-F238E27FC236}">
                <a16:creationId xmlns:a16="http://schemas.microsoft.com/office/drawing/2014/main" id="{CE93EE0D-FDE4-D4D8-CE3F-AC1419741975}"/>
              </a:ext>
            </a:extLst>
          </p:cNvPr>
          <p:cNvSpPr>
            <a:spLocks noGrp="1"/>
          </p:cNvSpPr>
          <p:nvPr>
            <p:ph type="body" sz="quarter" idx="48"/>
          </p:nvPr>
        </p:nvSpPr>
        <p:spPr>
          <a:xfrm>
            <a:off x="2143125" y="1541930"/>
            <a:ext cx="7896225" cy="2504142"/>
          </a:xfrm>
        </p:spPr>
        <p:txBody>
          <a:bodyPr/>
          <a:lstStyle/>
          <a:p>
            <a:r>
              <a:rPr lang="en-GB" sz="2000" b="1" dirty="0">
                <a:solidFill>
                  <a:srgbClr val="AD4097"/>
                </a:solidFill>
              </a:rPr>
              <a:t>Dažādas perspektīvas un 21</a:t>
            </a:r>
            <a:r>
              <a:rPr lang="lv-LV" sz="2000" b="1" dirty="0">
                <a:solidFill>
                  <a:srgbClr val="AD4097"/>
                </a:solidFill>
              </a:rPr>
              <a:t>.gs. prasmes</a:t>
            </a:r>
            <a:r>
              <a:rPr lang="en-GB" sz="2000" b="1" dirty="0">
                <a:solidFill>
                  <a:srgbClr val="AD4097"/>
                </a:solidFill>
              </a:rPr>
              <a:t>: </a:t>
            </a:r>
            <a:r>
              <a:rPr lang="en-GB" sz="2000" dirty="0">
                <a:solidFill>
                  <a:srgbClr val="AD4097"/>
                </a:solidFill>
              </a:rPr>
              <a:t>Kā mēs varam nodrošināt, ka dažādas perspektīvas tiek integrētas tā, </a:t>
            </a:r>
            <a:r>
              <a:rPr lang="en-GB" sz="2000" dirty="0" err="1">
                <a:solidFill>
                  <a:srgbClr val="AD4097"/>
                </a:solidFill>
              </a:rPr>
              <a:t>lai</a:t>
            </a:r>
            <a:r>
              <a:rPr lang="en-GB" sz="2000" dirty="0">
                <a:solidFill>
                  <a:srgbClr val="AD4097"/>
                </a:solidFill>
              </a:rPr>
              <a:t> </a:t>
            </a:r>
            <a:r>
              <a:rPr lang="lv-LV" sz="2000" dirty="0">
                <a:solidFill>
                  <a:srgbClr val="AD4097"/>
                </a:solidFill>
              </a:rPr>
              <a:t>veicinātu</a:t>
            </a:r>
            <a:r>
              <a:rPr lang="en-GB" sz="2000" dirty="0">
                <a:solidFill>
                  <a:srgbClr val="AD4097"/>
                </a:solidFill>
              </a:rPr>
              <a:t> 21</a:t>
            </a:r>
            <a:r>
              <a:rPr lang="lv-LV" sz="2000" dirty="0">
                <a:solidFill>
                  <a:srgbClr val="AD4097"/>
                </a:solidFill>
              </a:rPr>
              <a:t>.gs. prasmju</a:t>
            </a:r>
            <a:r>
              <a:rPr lang="en-GB" sz="2000" dirty="0">
                <a:solidFill>
                  <a:srgbClr val="AD4097"/>
                </a:solidFill>
              </a:rPr>
              <a:t> attīstību?</a:t>
            </a:r>
            <a:br>
              <a:rPr lang="en-GB" sz="2000" dirty="0">
                <a:solidFill>
                  <a:srgbClr val="AD4097"/>
                </a:solidFill>
              </a:rPr>
            </a:br>
            <a:endParaRPr lang="en-GB" sz="2000" dirty="0">
              <a:solidFill>
                <a:srgbClr val="AD4097"/>
              </a:solidFill>
            </a:endParaRPr>
          </a:p>
          <a:p>
            <a:r>
              <a:rPr lang="en-GB" sz="2000" b="1" dirty="0">
                <a:solidFill>
                  <a:srgbClr val="AD4097"/>
                </a:solidFill>
              </a:rPr>
              <a:t>Pielāgošanās mācīšanās stiliem: </a:t>
            </a:r>
            <a:r>
              <a:rPr lang="en-GB" sz="2000" dirty="0">
                <a:solidFill>
                  <a:srgbClr val="AD4097"/>
                </a:solidFill>
              </a:rPr>
              <a:t>Kādas pieejas mēs varam izmantot, lai pielāgotos dažādiem mācīšanās stiliem, vienlaikus </a:t>
            </a:r>
            <a:r>
              <a:rPr lang="en-GB" sz="2000" dirty="0" err="1">
                <a:solidFill>
                  <a:srgbClr val="AD4097"/>
                </a:solidFill>
              </a:rPr>
              <a:t>veicinot</a:t>
            </a:r>
            <a:r>
              <a:rPr lang="en-GB" sz="2000" dirty="0">
                <a:solidFill>
                  <a:srgbClr val="AD4097"/>
                </a:solidFill>
              </a:rPr>
              <a:t> 21</a:t>
            </a:r>
            <a:r>
              <a:rPr lang="lv-LV" sz="2000" dirty="0">
                <a:solidFill>
                  <a:srgbClr val="AD4097"/>
                </a:solidFill>
              </a:rPr>
              <a:t>.gs. prasmes</a:t>
            </a:r>
            <a:r>
              <a:rPr lang="en-GB" sz="2000" dirty="0">
                <a:solidFill>
                  <a:srgbClr val="AD4097"/>
                </a:solidFill>
              </a:rPr>
              <a:t>?</a:t>
            </a:r>
            <a:endParaRPr lang="en-IE" sz="2000" dirty="0">
              <a:solidFill>
                <a:srgbClr val="AD4097"/>
              </a:solidFill>
            </a:endParaRPr>
          </a:p>
        </p:txBody>
      </p:sp>
    </p:spTree>
    <p:extLst>
      <p:ext uri="{BB962C8B-B14F-4D97-AF65-F5344CB8AC3E}">
        <p14:creationId xmlns:p14="http://schemas.microsoft.com/office/powerpoint/2010/main" val="426776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54079" r="18975"/>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3128227" y="1581666"/>
            <a:ext cx="8930919" cy="3731669"/>
          </a:xfrm>
        </p:spPr>
        <p:txBody>
          <a:bodyPr/>
          <a:lstStyle/>
          <a:p>
            <a:pPr algn="just">
              <a:lnSpc>
                <a:spcPts val="2440"/>
              </a:lnSpc>
            </a:pPr>
            <a:r>
              <a:rPr lang="en-GB" sz="2200" dirty="0"/>
              <a:t>Inovatīva pedagoģiskā prakse ietver virkni mācību stratēģiju un metodoloģiju, kas pārsniedz tradicionālās lekcijas, lai efektīvāk iesaistītu studentus un veicinātu 21. gadsimta prasmju attīstību (21</a:t>
            </a:r>
            <a:r>
              <a:rPr lang="lv-LV" sz="2200" dirty="0"/>
              <a:t>.gs.</a:t>
            </a:r>
            <a:r>
              <a:rPr lang="en-GB" sz="2200" dirty="0"/>
              <a:t>). </a:t>
            </a:r>
          </a:p>
          <a:p>
            <a:pPr algn="just">
              <a:lnSpc>
                <a:spcPts val="2440"/>
              </a:lnSpc>
            </a:pPr>
            <a:endParaRPr lang="en-GB" sz="2200" dirty="0"/>
          </a:p>
          <a:p>
            <a:pPr algn="just">
              <a:lnSpc>
                <a:spcPts val="2440"/>
              </a:lnSpc>
            </a:pPr>
            <a:r>
              <a:rPr lang="en-GB" sz="2200" dirty="0"/>
              <a:t>Šīs prasmes, tostarp kritiskā domāšana, problēmu risināšana, sadarbība, komunikācija un radošums, tiek arvien vairāk atzītas par būtiskām, lai gūtu panākumus globālajā ekonomikā un sabiedrībā. </a:t>
            </a:r>
          </a:p>
          <a:p>
            <a:pPr algn="just">
              <a:lnSpc>
                <a:spcPts val="2440"/>
              </a:lnSpc>
            </a:pPr>
            <a:endParaRPr lang="en-GB" sz="2200" dirty="0"/>
          </a:p>
          <a:p>
            <a:pPr algn="just">
              <a:lnSpc>
                <a:spcPts val="2440"/>
              </a:lnSpc>
            </a:pPr>
            <a:r>
              <a:rPr lang="en-GB" sz="2200" dirty="0"/>
              <a:t>Lai </a:t>
            </a:r>
            <a:r>
              <a:rPr lang="en-GB" sz="2200" dirty="0" err="1"/>
              <a:t>sagatavotu</a:t>
            </a:r>
            <a:r>
              <a:rPr lang="en-GB" sz="2200" dirty="0"/>
              <a:t> </a:t>
            </a:r>
            <a:r>
              <a:rPr lang="lv-LV" sz="2200" dirty="0"/>
              <a:t>izglītojamos</a:t>
            </a:r>
            <a:r>
              <a:rPr lang="en-GB" sz="2200" dirty="0"/>
              <a:t> nākotnes izaicinājumiem un iespējām, inovatīvās pedagoģijas izmanto </a:t>
            </a:r>
            <a:r>
              <a:rPr lang="en-GB" sz="2200" dirty="0" err="1"/>
              <a:t>uz</a:t>
            </a:r>
            <a:r>
              <a:rPr lang="en-GB" sz="2200" dirty="0"/>
              <a:t> </a:t>
            </a:r>
            <a:r>
              <a:rPr lang="lv-LV" sz="2200" dirty="0"/>
              <a:t>izglītojamajiem</a:t>
            </a:r>
            <a:r>
              <a:rPr lang="en-GB" sz="2200" dirty="0"/>
              <a:t> </a:t>
            </a:r>
            <a:r>
              <a:rPr lang="en-GB" sz="2200" dirty="0" err="1"/>
              <a:t>orientētas</a:t>
            </a:r>
            <a:r>
              <a:rPr lang="en-GB" sz="2200" dirty="0"/>
              <a:t> pieejas, tehnoloģijas un reālu problēmu risināšanu.</a:t>
            </a:r>
            <a:endParaRPr lang="en-US" sz="2200"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278903" y="111947"/>
            <a:ext cx="7973786" cy="1126403"/>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GB" sz="2800" dirty="0">
                <a:solidFill>
                  <a:schemeClr val="bg1"/>
                </a:solidFill>
              </a:rPr>
              <a:t>Ievads inovatīvās pedagoģiskās praksēs</a:t>
            </a: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9600" b="1" dirty="0">
                <a:solidFill>
                  <a:schemeClr val="bg1"/>
                </a:solidFill>
              </a:rPr>
              <a:t>01</a:t>
            </a:r>
          </a:p>
        </p:txBody>
      </p:sp>
    </p:spTree>
    <p:extLst>
      <p:ext uri="{BB962C8B-B14F-4D97-AF65-F5344CB8AC3E}">
        <p14:creationId xmlns:p14="http://schemas.microsoft.com/office/powerpoint/2010/main" val="2924682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C11648-3B79-8E0E-35B4-5A9B75C4CF1D}"/>
              </a:ext>
            </a:extLst>
          </p:cNvPr>
          <p:cNvSpPr/>
          <p:nvPr/>
        </p:nvSpPr>
        <p:spPr>
          <a:xfrm>
            <a:off x="0" y="0"/>
            <a:ext cx="879231" cy="6858000"/>
          </a:xfrm>
          <a:prstGeom prst="rect">
            <a:avLst/>
          </a:prstGeom>
          <a:solidFill>
            <a:srgbClr val="1C1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pic>
        <p:nvPicPr>
          <p:cNvPr id="11" name="Picture 10">
            <a:extLst>
              <a:ext uri="{FF2B5EF4-FFF2-40B4-BE49-F238E27FC236}">
                <a16:creationId xmlns:a16="http://schemas.microsoft.com/office/drawing/2014/main" id="{82CE7BD1-E9E9-9DF9-5180-ABCC9B224787}"/>
              </a:ext>
            </a:extLst>
          </p:cNvPr>
          <p:cNvPicPr>
            <a:picLocks/>
          </p:cNvPicPr>
          <p:nvPr/>
        </p:nvPicPr>
        <p:blipFill rotWithShape="1">
          <a:blip r:embed="rId2" cstate="email">
            <a:extLst>
              <a:ext uri="{28A0092B-C50C-407E-A947-70E740481C1C}">
                <a14:useLocalDpi xmlns:a14="http://schemas.microsoft.com/office/drawing/2010/main"/>
              </a:ext>
            </a:extLst>
          </a:blip>
          <a:srcRect l="10582" t="76647" r="53602" b="8387"/>
          <a:stretch/>
        </p:blipFill>
        <p:spPr>
          <a:xfrm rot="5400000">
            <a:off x="161006" y="5401946"/>
            <a:ext cx="1443600" cy="356400"/>
          </a:xfrm>
          <a:prstGeom prst="rect">
            <a:avLst/>
          </a:prstGeom>
        </p:spPr>
      </p:pic>
      <p:sp>
        <p:nvSpPr>
          <p:cNvPr id="12" name="Rectangle 7">
            <a:extLst>
              <a:ext uri="{FF2B5EF4-FFF2-40B4-BE49-F238E27FC236}">
                <a16:creationId xmlns:a16="http://schemas.microsoft.com/office/drawing/2014/main" id="{31F30833-C045-B13B-DA5C-544E935D7D6B}"/>
              </a:ext>
            </a:extLst>
          </p:cNvPr>
          <p:cNvSpPr>
            <a:spLocks noChangeArrowheads="1"/>
          </p:cNvSpPr>
          <p:nvPr/>
        </p:nvSpPr>
        <p:spPr bwMode="auto">
          <a:xfrm>
            <a:off x="1174526" y="2686660"/>
            <a:ext cx="10729446" cy="1974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l"/>
            <a:endParaRPr lang="en-GB" b="0" i="0" dirty="0">
              <a:effectLst/>
              <a:latin typeface="Söhne"/>
            </a:endParaRPr>
          </a:p>
        </p:txBody>
      </p:sp>
      <p:sp>
        <p:nvSpPr>
          <p:cNvPr id="3" name="TextBox 2">
            <a:extLst>
              <a:ext uri="{FF2B5EF4-FFF2-40B4-BE49-F238E27FC236}">
                <a16:creationId xmlns:a16="http://schemas.microsoft.com/office/drawing/2014/main" id="{D72B2933-397B-A859-CFD8-810887560044}"/>
              </a:ext>
            </a:extLst>
          </p:cNvPr>
          <p:cNvSpPr txBox="1"/>
          <p:nvPr/>
        </p:nvSpPr>
        <p:spPr>
          <a:xfrm>
            <a:off x="1174526" y="1456046"/>
            <a:ext cx="5446332" cy="3785652"/>
          </a:xfrm>
          <a:prstGeom prst="rect">
            <a:avLst/>
          </a:prstGeom>
          <a:noFill/>
        </p:spPr>
        <p:txBody>
          <a:bodyPr wrap="square">
            <a:spAutoFit/>
          </a:bodyPr>
          <a:lstStyle/>
          <a:p>
            <a:pPr marL="457200" lvl="1" algn="just"/>
            <a:r>
              <a:rPr lang="lv-LV"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Integrējot tehnoloģijas mūsu izglītības programmās, mums ir jāizkopj arī ētiska domāšana, kas ir būtiska 21.gadsimtam. Runa ir par izglītojamo mācīšanu ne tikai par to, kā tehnoloģijas izmantot, bet arī par to, kā to darīt atbildīgi, kritiski un ņemot vērā plašāku ietekmi uz sabiedrību un vidi.</a:t>
            </a:r>
          </a:p>
          <a:p>
            <a:pPr marL="457200" lvl="1" algn="just"/>
            <a:endPar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endParaRPr>
          </a:p>
          <a:p>
            <a:pPr marL="457200" lvl="1" algn="just"/>
            <a:r>
              <a:rPr lang="en-GB" sz="2000" b="0" i="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Ētiski</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apsvērumi </a:t>
            </a:r>
            <a:r>
              <a:rPr lang="en-GB" sz="2000" b="0" i="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ir</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21</a:t>
            </a:r>
            <a:r>
              <a:rPr lang="lv-LV"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.gs.</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a:t>
            </a:r>
            <a:r>
              <a:rPr lang="en-GB" sz="2000" b="0" i="0" dirty="0" err="1">
                <a:solidFill>
                  <a:srgbClr val="1C1442"/>
                </a:solidFill>
                <a:effectLst/>
                <a:latin typeface="Calibri" panose="020F0502020204030204" pitchFamily="34" charset="0"/>
                <a:ea typeface="Calibri" panose="020F0502020204030204" pitchFamily="34" charset="0"/>
                <a:cs typeface="Calibri" panose="020F0502020204030204" pitchFamily="34" charset="0"/>
              </a:rPr>
              <a:t>pamatkomponent</a:t>
            </a:r>
            <a:r>
              <a:rPr lang="lv-LV"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e</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kas </a:t>
            </a:r>
            <a:r>
              <a:rPr lang="lv-LV" sz="2000" dirty="0">
                <a:solidFill>
                  <a:srgbClr val="1C1442"/>
                </a:solidFill>
                <a:latin typeface="Calibri" panose="020F0502020204030204" pitchFamily="34" charset="0"/>
                <a:ea typeface="Calibri" panose="020F0502020204030204" pitchFamily="34" charset="0"/>
                <a:cs typeface="Calibri" panose="020F0502020204030204" pitchFamily="34" charset="0"/>
              </a:rPr>
              <a:t>izglītojamajiem</a:t>
            </a:r>
            <a:r>
              <a:rPr lang="en-GB" sz="2000" b="0" i="0" dirty="0">
                <a:solidFill>
                  <a:srgbClr val="1C1442"/>
                </a:solidFill>
                <a:effectLst/>
                <a:latin typeface="Calibri" panose="020F0502020204030204" pitchFamily="34" charset="0"/>
                <a:ea typeface="Calibri" panose="020F0502020204030204" pitchFamily="34" charset="0"/>
                <a:cs typeface="Calibri" panose="020F0502020204030204" pitchFamily="34" charset="0"/>
              </a:rPr>
              <a:t> sniedz spēju pieņemt ne tikai efektīvus, bet arī taisnīgus un ilgtspējīgus lēmumus.</a:t>
            </a:r>
            <a:endParaRPr lang="en-GB" sz="2000" dirty="0">
              <a:solidFill>
                <a:srgbClr val="1C1442"/>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Blue abstract showing data flow">
            <a:extLst>
              <a:ext uri="{FF2B5EF4-FFF2-40B4-BE49-F238E27FC236}">
                <a16:creationId xmlns:a16="http://schemas.microsoft.com/office/drawing/2014/main" id="{E5FDAFB9-7776-DFF6-A616-E0ABE65FE52C}"/>
              </a:ext>
            </a:extLst>
          </p:cNvPr>
          <p:cNvPicPr>
            <a:picLocks noChangeAspect="1"/>
          </p:cNvPicPr>
          <p:nvPr/>
        </p:nvPicPr>
        <p:blipFill>
          <a:blip r:embed="rId3" cstate="email">
            <a:extLst>
              <a:ext uri="{28A0092B-C50C-407E-A947-70E740481C1C}">
                <a14:useLocalDpi xmlns:a14="http://schemas.microsoft.com/office/drawing/2010/main"/>
              </a:ext>
            </a:extLst>
          </a:blip>
          <a:srcRect l="21306" r="21306"/>
          <a:stretch/>
        </p:blipFill>
        <p:spPr>
          <a:xfrm>
            <a:off x="6984523" y="3952"/>
            <a:ext cx="5207479" cy="6048056"/>
          </a:xfrm>
          <a:prstGeom prst="rect">
            <a:avLst/>
          </a:prstGeom>
        </p:spPr>
      </p:pic>
      <p:sp>
        <p:nvSpPr>
          <p:cNvPr id="5" name="TextBox 4">
            <a:extLst>
              <a:ext uri="{FF2B5EF4-FFF2-40B4-BE49-F238E27FC236}">
                <a16:creationId xmlns:a16="http://schemas.microsoft.com/office/drawing/2014/main" id="{F59A4925-51FC-36A7-0DB2-429F3E63A33D}"/>
              </a:ext>
            </a:extLst>
          </p:cNvPr>
          <p:cNvSpPr txBox="1"/>
          <p:nvPr/>
        </p:nvSpPr>
        <p:spPr>
          <a:xfrm>
            <a:off x="1061006" y="176225"/>
            <a:ext cx="6096000" cy="523220"/>
          </a:xfrm>
          <a:prstGeom prst="rect">
            <a:avLst/>
          </a:prstGeom>
          <a:noFill/>
        </p:spPr>
        <p:txBody>
          <a:bodyPr wrap="square">
            <a:spAutoFit/>
          </a:bodyPr>
          <a:lstStyle/>
          <a:p>
            <a:pPr algn="l"/>
            <a:r>
              <a:rPr lang="en-GB" sz="2800" b="1" i="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Ētikas izpratne: 21</a:t>
            </a:r>
            <a:r>
              <a:rPr lang="lv-LV" sz="2800" b="1" i="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.gs. prasmju</a:t>
            </a:r>
            <a:r>
              <a:rPr lang="en-GB" sz="2800" b="1" i="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pīlārs</a:t>
            </a:r>
          </a:p>
        </p:txBody>
      </p:sp>
    </p:spTree>
    <p:extLst>
      <p:ext uri="{BB962C8B-B14F-4D97-AF65-F5344CB8AC3E}">
        <p14:creationId xmlns:p14="http://schemas.microsoft.com/office/powerpoint/2010/main" val="37551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up of water droplet on a leaf">
            <a:extLst>
              <a:ext uri="{FF2B5EF4-FFF2-40B4-BE49-F238E27FC236}">
                <a16:creationId xmlns:a16="http://schemas.microsoft.com/office/drawing/2014/main" id="{446F71DB-6906-BF63-F00B-000BFE417484}"/>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34C69518-B55C-E352-F20C-7C302A5EE6B5}"/>
              </a:ext>
            </a:extLst>
          </p:cNvPr>
          <p:cNvSpPr>
            <a:spLocks noGrp="1"/>
          </p:cNvSpPr>
          <p:nvPr>
            <p:ph type="body" sz="quarter" idx="30"/>
          </p:nvPr>
        </p:nvSpPr>
        <p:spPr/>
        <p:txBody>
          <a:bodyPr/>
          <a:lstStyle/>
          <a:p>
            <a:r>
              <a:rPr lang="en-IE" sz="2400" dirty="0"/>
              <a:t>Galvenie apsvērumi, kurus j</a:t>
            </a:r>
            <a:r>
              <a:rPr lang="lv-LV" sz="2400" dirty="0" err="1"/>
              <a:t>ums</a:t>
            </a:r>
            <a:r>
              <a:rPr lang="en-IE" sz="2400" dirty="0"/>
              <a:t> un </a:t>
            </a:r>
            <a:r>
              <a:rPr lang="en-IE" sz="2400" dirty="0" err="1"/>
              <a:t>jūsu</a:t>
            </a:r>
            <a:r>
              <a:rPr lang="en-IE" sz="2400" dirty="0"/>
              <a:t> </a:t>
            </a:r>
            <a:r>
              <a:rPr lang="en-IE" sz="2400" dirty="0" err="1"/>
              <a:t>kolēģi</a:t>
            </a:r>
            <a:r>
              <a:rPr lang="lv-LV" sz="2400" dirty="0" err="1"/>
              <a:t>em</a:t>
            </a:r>
            <a:r>
              <a:rPr lang="en-IE" sz="2400" dirty="0"/>
              <a:t> </a:t>
            </a:r>
            <a:r>
              <a:rPr lang="lv-LV" sz="2400" dirty="0"/>
              <a:t>jāapspriež</a:t>
            </a:r>
            <a:r>
              <a:rPr lang="en-IE" sz="2400" dirty="0"/>
              <a:t>:</a:t>
            </a:r>
          </a:p>
          <a:p>
            <a:endParaRPr lang="en-IE" dirty="0"/>
          </a:p>
        </p:txBody>
      </p:sp>
      <p:sp>
        <p:nvSpPr>
          <p:cNvPr id="4" name="Text Placeholder 3">
            <a:extLst>
              <a:ext uri="{FF2B5EF4-FFF2-40B4-BE49-F238E27FC236}">
                <a16:creationId xmlns:a16="http://schemas.microsoft.com/office/drawing/2014/main" id="{CE93EE0D-FDE4-D4D8-CE3F-AC1419741975}"/>
              </a:ext>
            </a:extLst>
          </p:cNvPr>
          <p:cNvSpPr>
            <a:spLocks noGrp="1"/>
          </p:cNvSpPr>
          <p:nvPr>
            <p:ph type="body" sz="quarter" idx="48"/>
          </p:nvPr>
        </p:nvSpPr>
        <p:spPr>
          <a:xfrm>
            <a:off x="2143125" y="2076040"/>
            <a:ext cx="7896225" cy="2654613"/>
          </a:xfrm>
        </p:spPr>
        <p:txBody>
          <a:bodyPr/>
          <a:lstStyle/>
          <a:p>
            <a:r>
              <a:rPr lang="en-GB" sz="2000" b="1" dirty="0">
                <a:solidFill>
                  <a:srgbClr val="AD4097"/>
                </a:solidFill>
              </a:rPr>
              <a:t>Tehnoloģijas un ētika: </a:t>
            </a:r>
            <a:r>
              <a:rPr lang="lv-LV" sz="2000" dirty="0">
                <a:solidFill>
                  <a:srgbClr val="AD4097"/>
                </a:solidFill>
              </a:rPr>
              <a:t>k</a:t>
            </a:r>
            <a:r>
              <a:rPr lang="en-GB" sz="2000" dirty="0">
                <a:solidFill>
                  <a:srgbClr val="AD4097"/>
                </a:solidFill>
              </a:rPr>
              <a:t>ā mēs varam iekļaut diskusijas par tehnoloģiju </a:t>
            </a:r>
            <a:r>
              <a:rPr lang="en-GB" sz="2000" dirty="0" err="1">
                <a:solidFill>
                  <a:srgbClr val="AD4097"/>
                </a:solidFill>
              </a:rPr>
              <a:t>ētiku</a:t>
            </a:r>
            <a:r>
              <a:rPr lang="en-GB" sz="2000" dirty="0">
                <a:solidFill>
                  <a:srgbClr val="AD4097"/>
                </a:solidFill>
              </a:rPr>
              <a:t> 21</a:t>
            </a:r>
            <a:r>
              <a:rPr lang="lv-LV" sz="2000" dirty="0">
                <a:solidFill>
                  <a:srgbClr val="AD4097"/>
                </a:solidFill>
              </a:rPr>
              <a:t>.gs. prasmju</a:t>
            </a:r>
            <a:r>
              <a:rPr lang="en-GB" sz="2000" dirty="0">
                <a:solidFill>
                  <a:srgbClr val="AD4097"/>
                </a:solidFill>
              </a:rPr>
              <a:t> ietvaros?</a:t>
            </a:r>
            <a:br>
              <a:rPr lang="en-GB" sz="2000" dirty="0">
                <a:solidFill>
                  <a:srgbClr val="AD4097"/>
                </a:solidFill>
              </a:rPr>
            </a:br>
            <a:endParaRPr lang="en-GB" sz="2000" dirty="0">
              <a:solidFill>
                <a:srgbClr val="AD4097"/>
              </a:solidFill>
            </a:endParaRPr>
          </a:p>
          <a:p>
            <a:r>
              <a:rPr lang="en-GB" sz="2000" b="1" dirty="0">
                <a:solidFill>
                  <a:srgbClr val="AD4097"/>
                </a:solidFill>
              </a:rPr>
              <a:t>Ilgtspējīgi risinājumi: </a:t>
            </a:r>
            <a:r>
              <a:rPr lang="lv-LV" sz="2000" dirty="0">
                <a:solidFill>
                  <a:srgbClr val="AD4097"/>
                </a:solidFill>
              </a:rPr>
              <a:t>k</a:t>
            </a:r>
            <a:r>
              <a:rPr lang="en-GB" sz="2000" dirty="0" err="1">
                <a:solidFill>
                  <a:srgbClr val="AD4097"/>
                </a:solidFill>
              </a:rPr>
              <a:t>ādā</a:t>
            </a:r>
            <a:r>
              <a:rPr lang="en-GB" sz="2000" dirty="0">
                <a:solidFill>
                  <a:srgbClr val="AD4097"/>
                </a:solidFill>
              </a:rPr>
              <a:t> </a:t>
            </a:r>
            <a:r>
              <a:rPr lang="en-GB" sz="2000" dirty="0" err="1">
                <a:solidFill>
                  <a:srgbClr val="AD4097"/>
                </a:solidFill>
              </a:rPr>
              <a:t>veidā</a:t>
            </a:r>
            <a:r>
              <a:rPr lang="en-GB" sz="2000" dirty="0">
                <a:solidFill>
                  <a:srgbClr val="AD4097"/>
                </a:solidFill>
              </a:rPr>
              <a:t> </a:t>
            </a:r>
            <a:r>
              <a:rPr lang="lv-LV" sz="2000" dirty="0">
                <a:solidFill>
                  <a:srgbClr val="AD4097"/>
                </a:solidFill>
              </a:rPr>
              <a:t>izglītības</a:t>
            </a:r>
            <a:r>
              <a:rPr lang="en-GB" sz="2000" dirty="0">
                <a:solidFill>
                  <a:srgbClr val="AD4097"/>
                </a:solidFill>
              </a:rPr>
              <a:t> programmā var uzsvērt ilgtspējību kā daļu no holistiskas </a:t>
            </a:r>
            <a:r>
              <a:rPr lang="en-GB" sz="2000" dirty="0" err="1">
                <a:solidFill>
                  <a:srgbClr val="AD4097"/>
                </a:solidFill>
              </a:rPr>
              <a:t>pieejas</a:t>
            </a:r>
            <a:r>
              <a:rPr lang="en-GB" sz="2000" dirty="0">
                <a:solidFill>
                  <a:srgbClr val="AD4097"/>
                </a:solidFill>
              </a:rPr>
              <a:t> 21</a:t>
            </a:r>
            <a:r>
              <a:rPr lang="lv-LV" sz="2000" dirty="0">
                <a:solidFill>
                  <a:srgbClr val="AD4097"/>
                </a:solidFill>
              </a:rPr>
              <a:t>.gs. prasmēs</a:t>
            </a:r>
            <a:r>
              <a:rPr lang="en-GB" sz="2000" dirty="0">
                <a:solidFill>
                  <a:srgbClr val="AD4097"/>
                </a:solidFill>
              </a:rPr>
              <a:t>?</a:t>
            </a:r>
            <a:endParaRPr lang="en-IE" sz="2000" dirty="0">
              <a:solidFill>
                <a:srgbClr val="AD4097"/>
              </a:solidFill>
            </a:endParaRPr>
          </a:p>
        </p:txBody>
      </p:sp>
    </p:spTree>
    <p:extLst>
      <p:ext uri="{BB962C8B-B14F-4D97-AF65-F5344CB8AC3E}">
        <p14:creationId xmlns:p14="http://schemas.microsoft.com/office/powerpoint/2010/main" val="738414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EA7A2DD6-DCD8-233D-2B01-86094F9548FB}"/>
              </a:ext>
            </a:extLst>
          </p:cNvPr>
          <p:cNvSpPr>
            <a:spLocks noGrp="1"/>
          </p:cNvSpPr>
          <p:nvPr>
            <p:ph type="body" sz="quarter" idx="21"/>
          </p:nvPr>
        </p:nvSpPr>
        <p:spPr>
          <a:xfrm rot="16200000">
            <a:off x="-1397555" y="3954226"/>
            <a:ext cx="4398624" cy="624849"/>
          </a:xfrm>
        </p:spPr>
        <p:txBody>
          <a:bodyPr/>
          <a:lstStyle/>
          <a:p>
            <a:pPr algn="l"/>
            <a:r>
              <a:rPr lang="en-US" sz="3400" b="1" dirty="0"/>
              <a:t>   www.be21skilled.eu</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52</a:t>
            </a:fld>
            <a:endParaRPr lang="en-US" dirty="0"/>
          </a:p>
        </p:txBody>
      </p:sp>
      <p:sp>
        <p:nvSpPr>
          <p:cNvPr id="2" name="Text Placeholder 7">
            <a:extLst>
              <a:ext uri="{FF2B5EF4-FFF2-40B4-BE49-F238E27FC236}">
                <a16:creationId xmlns:a16="http://schemas.microsoft.com/office/drawing/2014/main" id="{367F1653-5E28-2EEE-B24E-1DA6878F686B}"/>
              </a:ext>
            </a:extLst>
          </p:cNvPr>
          <p:cNvSpPr txBox="1">
            <a:spLocks/>
          </p:cNvSpPr>
          <p:nvPr/>
        </p:nvSpPr>
        <p:spPr>
          <a:xfrm>
            <a:off x="2080876" y="3417216"/>
            <a:ext cx="4015124" cy="1800243"/>
          </a:xfrm>
          <a:prstGeom prst="rect">
            <a:avLst/>
          </a:prstGeom>
          <a:solidFill>
            <a:srgbClr val="1C1442"/>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spcBef>
                <a:spcPts val="600"/>
              </a:spcBef>
              <a:buNone/>
            </a:pPr>
            <a:r>
              <a:rPr lang="en-GB" sz="2400" b="1" dirty="0">
                <a:solidFill>
                  <a:schemeClr val="bg1"/>
                </a:solidFill>
              </a:rPr>
              <a:t>21</a:t>
            </a:r>
            <a:r>
              <a:rPr lang="lv-LV" sz="2400" b="1" dirty="0">
                <a:solidFill>
                  <a:schemeClr val="bg1"/>
                </a:solidFill>
              </a:rPr>
              <a:t>.gs. prasmju</a:t>
            </a:r>
            <a:r>
              <a:rPr lang="en-GB" sz="2400" b="1" dirty="0">
                <a:solidFill>
                  <a:schemeClr val="bg1"/>
                </a:solidFill>
              </a:rPr>
              <a:t> </a:t>
            </a:r>
            <a:r>
              <a:rPr lang="lv-LV" sz="2400" b="1" dirty="0">
                <a:solidFill>
                  <a:schemeClr val="bg1"/>
                </a:solidFill>
              </a:rPr>
              <a:t>i</a:t>
            </a:r>
            <a:r>
              <a:rPr lang="en-GB" sz="2400" b="1" dirty="0" err="1">
                <a:solidFill>
                  <a:schemeClr val="bg1"/>
                </a:solidFill>
              </a:rPr>
              <a:t>ntegrācija</a:t>
            </a:r>
            <a:r>
              <a:rPr lang="en-GB" sz="2400" b="1" dirty="0">
                <a:solidFill>
                  <a:schemeClr val="bg1"/>
                </a:solidFill>
              </a:rPr>
              <a:t> </a:t>
            </a:r>
            <a:r>
              <a:rPr lang="lv-LV" sz="2400" b="1" dirty="0">
                <a:solidFill>
                  <a:schemeClr val="bg1"/>
                </a:solidFill>
              </a:rPr>
              <a:t>izglītības</a:t>
            </a:r>
            <a:r>
              <a:rPr lang="en-GB" sz="2400" b="1" dirty="0">
                <a:solidFill>
                  <a:schemeClr val="bg1"/>
                </a:solidFill>
              </a:rPr>
              <a:t> </a:t>
            </a:r>
            <a:r>
              <a:rPr lang="en-GB" sz="2400" b="1" dirty="0" err="1">
                <a:solidFill>
                  <a:schemeClr val="bg1"/>
                </a:solidFill>
              </a:rPr>
              <a:t>programmā</a:t>
            </a:r>
            <a:r>
              <a:rPr lang="lv-LV" sz="2400" b="1" dirty="0">
                <a:solidFill>
                  <a:schemeClr val="bg1"/>
                </a:solidFill>
              </a:rPr>
              <a:t>.</a:t>
            </a:r>
            <a:endParaRPr lang="en-GB" sz="2400" b="1" dirty="0">
              <a:solidFill>
                <a:schemeClr val="bg1"/>
              </a:solidFill>
            </a:endParaRPr>
          </a:p>
          <a:p>
            <a:pPr marL="0" indent="0">
              <a:spcBef>
                <a:spcPts val="600"/>
              </a:spcBef>
              <a:buNone/>
            </a:pPr>
            <a:r>
              <a:rPr lang="en-GB" sz="2400" b="1" dirty="0">
                <a:solidFill>
                  <a:schemeClr val="bg1"/>
                </a:solidFill>
              </a:rPr>
              <a:t>Pārskats</a:t>
            </a:r>
            <a:endParaRPr lang="en-US" sz="2400" b="1" dirty="0">
              <a:solidFill>
                <a:schemeClr val="bg1"/>
              </a:solidFill>
            </a:endParaRPr>
          </a:p>
        </p:txBody>
      </p:sp>
      <p:sp>
        <p:nvSpPr>
          <p:cNvPr id="4" name="Text Placeholder 7">
            <a:extLst>
              <a:ext uri="{FF2B5EF4-FFF2-40B4-BE49-F238E27FC236}">
                <a16:creationId xmlns:a16="http://schemas.microsoft.com/office/drawing/2014/main" id="{1F8786DD-7D7D-20A0-65C8-9EB986ADDC5C}"/>
              </a:ext>
            </a:extLst>
          </p:cNvPr>
          <p:cNvSpPr txBox="1">
            <a:spLocks/>
          </p:cNvSpPr>
          <p:nvPr/>
        </p:nvSpPr>
        <p:spPr>
          <a:xfrm>
            <a:off x="2080876" y="2475936"/>
            <a:ext cx="3628015" cy="842867"/>
          </a:xfrm>
          <a:prstGeom prst="rect">
            <a:avLst/>
          </a:prstGeom>
          <a:solidFill>
            <a:srgbClr val="8A2061"/>
          </a:solidFill>
        </p:spPr>
        <p:txBody>
          <a:bodyPr anchor="ct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b="1" dirty="0">
                <a:solidFill>
                  <a:schemeClr val="bg1"/>
                </a:solidFill>
              </a:rPr>
              <a:t> </a:t>
            </a:r>
            <a:r>
              <a:rPr lang="lv-LV" b="1" dirty="0">
                <a:solidFill>
                  <a:schemeClr val="bg1"/>
                </a:solidFill>
              </a:rPr>
              <a:t>5. MODULIS</a:t>
            </a:r>
            <a:endParaRPr lang="en-US" b="1" dirty="0">
              <a:solidFill>
                <a:schemeClr val="bg1"/>
              </a:solidFill>
            </a:endParaRPr>
          </a:p>
        </p:txBody>
      </p:sp>
      <p:sp>
        <p:nvSpPr>
          <p:cNvPr id="5" name="TextBox 4">
            <a:extLst>
              <a:ext uri="{FF2B5EF4-FFF2-40B4-BE49-F238E27FC236}">
                <a16:creationId xmlns:a16="http://schemas.microsoft.com/office/drawing/2014/main" id="{0B0CD788-2B21-6C44-76B3-0F1C2C95866A}"/>
              </a:ext>
            </a:extLst>
          </p:cNvPr>
          <p:cNvSpPr txBox="1"/>
          <p:nvPr/>
        </p:nvSpPr>
        <p:spPr>
          <a:xfrm>
            <a:off x="2098456" y="1457737"/>
            <a:ext cx="3164687" cy="923330"/>
          </a:xfrm>
          <a:prstGeom prst="rect">
            <a:avLst/>
          </a:prstGeom>
          <a:solidFill>
            <a:srgbClr val="186BA8"/>
          </a:solidFill>
        </p:spPr>
        <p:txBody>
          <a:bodyPr wrap="square">
            <a:spAutoFit/>
          </a:bodyPr>
          <a:lstStyle/>
          <a:p>
            <a:r>
              <a:rPr lang="en-GB" sz="1800" b="1" dirty="0">
                <a:solidFill>
                  <a:schemeClr val="bg1"/>
                </a:solidFill>
                <a:latin typeface="Calibri" panose="020F0502020204030204" pitchFamily="34" charset="0"/>
                <a:ea typeface="Calibri" panose="020F0502020204030204" pitchFamily="34" charset="0"/>
                <a:cs typeface="Calibri" panose="020F0502020204030204" pitchFamily="34" charset="0"/>
              </a:rPr>
              <a:t>21</a:t>
            </a:r>
            <a:r>
              <a:rPr lang="lv-LV" sz="1800" b="1" dirty="0">
                <a:solidFill>
                  <a:schemeClr val="bg1"/>
                </a:solidFill>
                <a:latin typeface="Calibri" panose="020F0502020204030204" pitchFamily="34" charset="0"/>
                <a:ea typeface="Calibri" panose="020F0502020204030204" pitchFamily="34" charset="0"/>
                <a:cs typeface="Calibri" panose="020F0502020204030204" pitchFamily="34" charset="0"/>
              </a:rPr>
              <a:t>. GS.</a:t>
            </a:r>
            <a:r>
              <a:rPr lang="en-GB" sz="1800" b="1" dirty="0">
                <a:solidFill>
                  <a:schemeClr val="bg1"/>
                </a:solidFill>
                <a:latin typeface="Calibri" panose="020F0502020204030204" pitchFamily="34" charset="0"/>
                <a:ea typeface="Calibri" panose="020F0502020204030204" pitchFamily="34" charset="0"/>
                <a:cs typeface="Calibri" panose="020F0502020204030204" pitchFamily="34" charset="0"/>
              </a:rPr>
              <a:t> KVALIFICĒTU SKOLOTĀJU </a:t>
            </a:r>
            <a:r>
              <a:rPr lang="lv-LV" sz="1800" b="1" dirty="0">
                <a:solidFill>
                  <a:schemeClr val="bg1"/>
                </a:solidFill>
                <a:latin typeface="Calibri" panose="020F0502020204030204" pitchFamily="34" charset="0"/>
                <a:ea typeface="Calibri" panose="020F0502020204030204" pitchFamily="34" charset="0"/>
                <a:cs typeface="Calibri" panose="020F0502020204030204" pitchFamily="34" charset="0"/>
              </a:rPr>
              <a:t>PROFESIONĀLĀS IZAUGSMES</a:t>
            </a:r>
            <a:r>
              <a:rPr lang="en-GB" sz="1800" b="1" dirty="0">
                <a:solidFill>
                  <a:schemeClr val="bg1"/>
                </a:solidFill>
                <a:latin typeface="Calibri" panose="020F0502020204030204" pitchFamily="34" charset="0"/>
                <a:ea typeface="Calibri" panose="020F0502020204030204" pitchFamily="34" charset="0"/>
                <a:cs typeface="Calibri" panose="020F0502020204030204" pitchFamily="34" charset="0"/>
              </a:rPr>
              <a:t> PROGRAMMA</a:t>
            </a:r>
            <a:endParaRPr lang="en-IE" sz="1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B759425-BAF3-0662-FA7C-4AD55A03AF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7418" y="5830930"/>
            <a:ext cx="5568578" cy="732708"/>
          </a:xfrm>
          <a:prstGeom prst="rect">
            <a:avLst/>
          </a:prstGeom>
        </p:spPr>
      </p:pic>
      <p:sp>
        <p:nvSpPr>
          <p:cNvPr id="7" name="TextBox 6">
            <a:extLst>
              <a:ext uri="{FF2B5EF4-FFF2-40B4-BE49-F238E27FC236}">
                <a16:creationId xmlns:a16="http://schemas.microsoft.com/office/drawing/2014/main" id="{2C43C6DD-5CB2-C5FC-2E33-ECEC803B3657}"/>
              </a:ext>
            </a:extLst>
          </p:cNvPr>
          <p:cNvSpPr txBox="1"/>
          <p:nvPr/>
        </p:nvSpPr>
        <p:spPr>
          <a:xfrm>
            <a:off x="1750938" y="85091"/>
            <a:ext cx="3358390" cy="923330"/>
          </a:xfrm>
          <a:prstGeom prst="rect">
            <a:avLst/>
          </a:prstGeom>
          <a:noFill/>
        </p:spPr>
        <p:txBody>
          <a:bodyPr wrap="square" rtlCol="0">
            <a:spAutoFit/>
          </a:bodyPr>
          <a:lstStyle/>
          <a:p>
            <a:r>
              <a:rPr lang="en-IE" sz="1800" b="1" dirty="0">
                <a:latin typeface="Calibri" panose="020F0502020204030204" pitchFamily="34" charset="0"/>
                <a:ea typeface="Calibri" panose="020F0502020204030204" pitchFamily="34" charset="0"/>
                <a:cs typeface="Calibri" panose="020F0502020204030204" pitchFamily="34" charset="0"/>
              </a:rPr>
              <a:t>Nākamajā modulī pievērsīsimies </a:t>
            </a:r>
            <a:r>
              <a:rPr lang="en-IE" sz="1800" b="1" dirty="0" err="1">
                <a:latin typeface="Calibri" panose="020F0502020204030204" pitchFamily="34" charset="0"/>
                <a:ea typeface="Calibri" panose="020F0502020204030204" pitchFamily="34" charset="0"/>
                <a:cs typeface="Calibri" panose="020F0502020204030204" pitchFamily="34" charset="0"/>
              </a:rPr>
              <a:t>mūsu</a:t>
            </a:r>
            <a:r>
              <a:rPr lang="en-IE" sz="1800" b="1" dirty="0">
                <a:latin typeface="Calibri" panose="020F0502020204030204" pitchFamily="34" charset="0"/>
                <a:ea typeface="Calibri" panose="020F0502020204030204" pitchFamily="34" charset="0"/>
                <a:cs typeface="Calibri" panose="020F0502020204030204" pitchFamily="34" charset="0"/>
              </a:rPr>
              <a:t> s</a:t>
            </a:r>
            <a:r>
              <a:rPr lang="lv-LV" sz="1800" b="1" dirty="0" err="1">
                <a:latin typeface="Calibri" panose="020F0502020204030204" pitchFamily="34" charset="0"/>
                <a:ea typeface="Calibri" panose="020F0502020204030204" pitchFamily="34" charset="0"/>
                <a:cs typeface="Calibri" panose="020F0502020204030204" pitchFamily="34" charset="0"/>
              </a:rPr>
              <a:t>tudentiem</a:t>
            </a:r>
            <a:r>
              <a:rPr lang="en-IE" sz="1800" b="1" dirty="0">
                <a:latin typeface="Calibri" panose="020F0502020204030204" pitchFamily="34" charset="0"/>
                <a:ea typeface="Calibri" panose="020F0502020204030204" pitchFamily="34" charset="0"/>
                <a:cs typeface="Calibri" panose="020F0502020204030204" pitchFamily="34" charset="0"/>
              </a:rPr>
              <a:t> un inovatīvai pedagoģiskai praksei.</a:t>
            </a:r>
          </a:p>
        </p:txBody>
      </p:sp>
    </p:spTree>
    <p:extLst>
      <p:ext uri="{BB962C8B-B14F-4D97-AF65-F5344CB8AC3E}">
        <p14:creationId xmlns:p14="http://schemas.microsoft.com/office/powerpoint/2010/main" val="2643103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 name="Picture Placeholder 44">
            <a:extLst>
              <a:ext uri="{FF2B5EF4-FFF2-40B4-BE49-F238E27FC236}">
                <a16:creationId xmlns:a16="http://schemas.microsoft.com/office/drawing/2014/main" id="{260DDB99-A106-482E-AB16-6C644FCD1A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9140" b="9140"/>
          <a:stretch/>
        </p:blipFill>
        <p:spPr>
          <a:xfrm>
            <a:off x="4632325" y="0"/>
            <a:ext cx="7559675" cy="5197188"/>
          </a:xfrm>
          <a:prstGeom prst="rect">
            <a:avLst/>
          </a:prstGeom>
        </p:spPr>
      </p:pic>
      <p:sp>
        <p:nvSpPr>
          <p:cNvPr id="68" name="Slide Number Placeholder 8">
            <a:extLst>
              <a:ext uri="{FF2B5EF4-FFF2-40B4-BE49-F238E27FC236}">
                <a16:creationId xmlns:a16="http://schemas.microsoft.com/office/drawing/2014/main" id="{AABDBAD1-0C6B-D953-2F78-AD1337D1D280}"/>
              </a:ext>
            </a:extLst>
          </p:cNvPr>
          <p:cNvSpPr txBox="1">
            <a:spLocks/>
          </p:cNvSpPr>
          <p:nvPr/>
        </p:nvSpPr>
        <p:spPr>
          <a:xfrm>
            <a:off x="7202488" y="9578536"/>
            <a:ext cx="357187" cy="266700"/>
          </a:xfrm>
          <a:prstGeom prst="rect">
            <a:avLst/>
          </a:prstGeom>
        </p:spPr>
        <p:txBody>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mtClean="0"/>
              <a:t>53</a:t>
            </a:fld>
            <a:endParaRPr lang="en-US" dirty="0"/>
          </a:p>
        </p:txBody>
      </p:sp>
      <p:grpSp>
        <p:nvGrpSpPr>
          <p:cNvPr id="97" name="Group 96">
            <a:extLst>
              <a:ext uri="{FF2B5EF4-FFF2-40B4-BE49-F238E27FC236}">
                <a16:creationId xmlns:a16="http://schemas.microsoft.com/office/drawing/2014/main" id="{F02DA6CD-FFC4-7B90-EE9D-CA32AE079F50}"/>
              </a:ext>
            </a:extLst>
          </p:cNvPr>
          <p:cNvGrpSpPr/>
          <p:nvPr/>
        </p:nvGrpSpPr>
        <p:grpSpPr>
          <a:xfrm>
            <a:off x="10042065" y="5850412"/>
            <a:ext cx="1959435" cy="484201"/>
            <a:chOff x="0" y="9355361"/>
            <a:chExt cx="1959435" cy="484201"/>
          </a:xfrm>
        </p:grpSpPr>
        <p:sp>
          <p:nvSpPr>
            <p:cNvPr id="98" name="Rectangle 97">
              <a:extLst>
                <a:ext uri="{FF2B5EF4-FFF2-40B4-BE49-F238E27FC236}">
                  <a16:creationId xmlns:a16="http://schemas.microsoft.com/office/drawing/2014/main" id="{993FE277-16B5-D992-C8E0-D6E7163352CB}"/>
                </a:ext>
              </a:extLst>
            </p:cNvPr>
            <p:cNvSpPr/>
            <p:nvPr/>
          </p:nvSpPr>
          <p:spPr>
            <a:xfrm>
              <a:off x="0" y="9355361"/>
              <a:ext cx="1959435" cy="484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a:extLst>
                <a:ext uri="{FF2B5EF4-FFF2-40B4-BE49-F238E27FC236}">
                  <a16:creationId xmlns:a16="http://schemas.microsoft.com/office/drawing/2014/main" id="{7E8791C6-1853-66E5-85ED-3379908568A0}"/>
                </a:ext>
              </a:extLst>
            </p:cNvPr>
            <p:cNvPicPr/>
            <p:nvPr/>
          </p:nvPicPr>
          <p:blipFill rotWithShape="1">
            <a:blip r:embed="rId3" cstate="email">
              <a:extLst>
                <a:ext uri="{28A0092B-C50C-407E-A947-70E740481C1C}">
                  <a14:useLocalDpi xmlns:a14="http://schemas.microsoft.com/office/drawing/2010/main"/>
                </a:ext>
              </a:extLst>
            </a:blip>
            <a:srcRect r="44449"/>
            <a:stretch/>
          </p:blipFill>
          <p:spPr bwMode="auto">
            <a:xfrm>
              <a:off x="380380" y="9442982"/>
              <a:ext cx="1280061" cy="293943"/>
            </a:xfrm>
            <a:prstGeom prst="rect">
              <a:avLst/>
            </a:prstGeom>
            <a:ln>
              <a:noFill/>
            </a:ln>
            <a:extLst>
              <a:ext uri="{53640926-AAD7-44D8-BBD7-CCE9431645EC}">
                <a14:shadowObscured xmlns:a14="http://schemas.microsoft.com/office/drawing/2010/main"/>
              </a:ext>
            </a:extLst>
          </p:spPr>
        </p:pic>
      </p:grpSp>
      <p:pic>
        <p:nvPicPr>
          <p:cNvPr id="100" name="Picture 99">
            <a:extLst>
              <a:ext uri="{FF2B5EF4-FFF2-40B4-BE49-F238E27FC236}">
                <a16:creationId xmlns:a16="http://schemas.microsoft.com/office/drawing/2014/main" id="{DD8C6B3C-2870-87D3-9592-F5081F92B6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641" r="23641"/>
          <a:stretch/>
        </p:blipFill>
        <p:spPr>
          <a:xfrm>
            <a:off x="-10060" y="41"/>
            <a:ext cx="5876719" cy="5197188"/>
          </a:xfrm>
          <a:prstGeom prst="rect">
            <a:avLst/>
          </a:prstGeom>
        </p:spPr>
      </p:pic>
      <p:sp>
        <p:nvSpPr>
          <p:cNvPr id="101" name="Rectangle 100">
            <a:extLst>
              <a:ext uri="{FF2B5EF4-FFF2-40B4-BE49-F238E27FC236}">
                <a16:creationId xmlns:a16="http://schemas.microsoft.com/office/drawing/2014/main" id="{1D1CDFCE-290D-70E1-FEB1-54DA4F45D669}"/>
              </a:ext>
            </a:extLst>
          </p:cNvPr>
          <p:cNvSpPr/>
          <p:nvPr/>
        </p:nvSpPr>
        <p:spPr>
          <a:xfrm>
            <a:off x="5341684" y="61757"/>
            <a:ext cx="6850316" cy="5135431"/>
          </a:xfrm>
          <a:prstGeom prst="rect">
            <a:avLst/>
          </a:prstGeom>
          <a:gradFill flip="none" rotWithShape="1">
            <a:gsLst>
              <a:gs pos="0">
                <a:srgbClr val="1C1442">
                  <a:alpha val="13369"/>
                </a:srgbClr>
              </a:gs>
              <a:gs pos="63000">
                <a:srgbClr val="8A2061">
                  <a:alpha val="50000"/>
                </a:srgbClr>
              </a:gs>
              <a:gs pos="100000">
                <a:srgbClr val="1C1442">
                  <a:alpha val="59642"/>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aphic 3">
            <a:extLst>
              <a:ext uri="{FF2B5EF4-FFF2-40B4-BE49-F238E27FC236}">
                <a16:creationId xmlns:a16="http://schemas.microsoft.com/office/drawing/2014/main" id="{A923C013-89C3-B0A1-6F89-5A272891DA37}"/>
              </a:ext>
            </a:extLst>
          </p:cNvPr>
          <p:cNvGrpSpPr/>
          <p:nvPr/>
        </p:nvGrpSpPr>
        <p:grpSpPr>
          <a:xfrm>
            <a:off x="11101692" y="4456144"/>
            <a:ext cx="280634" cy="280634"/>
            <a:chOff x="1950027" y="2499889"/>
            <a:chExt cx="850463" cy="850463"/>
          </a:xfrm>
        </p:grpSpPr>
        <p:sp>
          <p:nvSpPr>
            <p:cNvPr id="103" name="Freeform 102">
              <a:extLst>
                <a:ext uri="{FF2B5EF4-FFF2-40B4-BE49-F238E27FC236}">
                  <a16:creationId xmlns:a16="http://schemas.microsoft.com/office/drawing/2014/main" id="{AFAB65A4-F229-5552-3FB5-65FDE75A9619}"/>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104" name="Graphic 3">
              <a:extLst>
                <a:ext uri="{FF2B5EF4-FFF2-40B4-BE49-F238E27FC236}">
                  <a16:creationId xmlns:a16="http://schemas.microsoft.com/office/drawing/2014/main" id="{C9DC8A76-238E-B283-C807-94F009526FDD}"/>
                </a:ext>
              </a:extLst>
            </p:cNvPr>
            <p:cNvGrpSpPr/>
            <p:nvPr/>
          </p:nvGrpSpPr>
          <p:grpSpPr>
            <a:xfrm>
              <a:off x="2107521" y="2657382"/>
              <a:ext cx="535476" cy="535477"/>
              <a:chOff x="2107521" y="2657382"/>
              <a:chExt cx="535476" cy="535477"/>
            </a:xfrm>
            <a:solidFill>
              <a:srgbClr val="FFFFFF"/>
            </a:solidFill>
          </p:grpSpPr>
          <p:sp>
            <p:nvSpPr>
              <p:cNvPr id="105" name="Freeform 104">
                <a:extLst>
                  <a:ext uri="{FF2B5EF4-FFF2-40B4-BE49-F238E27FC236}">
                    <a16:creationId xmlns:a16="http://schemas.microsoft.com/office/drawing/2014/main" id="{3F508899-355F-2499-C3FB-641EC30D8A4C}"/>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6" name="Freeform 105">
                <a:extLst>
                  <a:ext uri="{FF2B5EF4-FFF2-40B4-BE49-F238E27FC236}">
                    <a16:creationId xmlns:a16="http://schemas.microsoft.com/office/drawing/2014/main" id="{FADD7853-1EB1-6184-F0B2-E6AAD40F13D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1C65318D-FA5D-9D7A-A774-20DC1800AC4A}"/>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08" name="Graphic 3">
            <a:extLst>
              <a:ext uri="{FF2B5EF4-FFF2-40B4-BE49-F238E27FC236}">
                <a16:creationId xmlns:a16="http://schemas.microsoft.com/office/drawing/2014/main" id="{7EAE78CE-FDE2-3F88-3D5A-3A3831C4D248}"/>
              </a:ext>
            </a:extLst>
          </p:cNvPr>
          <p:cNvGrpSpPr/>
          <p:nvPr/>
        </p:nvGrpSpPr>
        <p:grpSpPr>
          <a:xfrm>
            <a:off x="10409461" y="4456144"/>
            <a:ext cx="280634" cy="280634"/>
            <a:chOff x="-147782" y="2499889"/>
            <a:chExt cx="850463" cy="850463"/>
          </a:xfrm>
        </p:grpSpPr>
        <p:sp>
          <p:nvSpPr>
            <p:cNvPr id="109" name="Freeform 108">
              <a:extLst>
                <a:ext uri="{FF2B5EF4-FFF2-40B4-BE49-F238E27FC236}">
                  <a16:creationId xmlns:a16="http://schemas.microsoft.com/office/drawing/2014/main" id="{F54FE3A4-9A65-9FD2-630A-6F65ED5A93AB}"/>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0" name="Freeform 109">
              <a:extLst>
                <a:ext uri="{FF2B5EF4-FFF2-40B4-BE49-F238E27FC236}">
                  <a16:creationId xmlns:a16="http://schemas.microsoft.com/office/drawing/2014/main" id="{F2FB973A-95BD-8B12-AB56-986CF7EA7DE1}"/>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11" name="Graphic 3">
            <a:extLst>
              <a:ext uri="{FF2B5EF4-FFF2-40B4-BE49-F238E27FC236}">
                <a16:creationId xmlns:a16="http://schemas.microsoft.com/office/drawing/2014/main" id="{6A8F9412-735E-7844-8860-AF0D2460D177}"/>
              </a:ext>
            </a:extLst>
          </p:cNvPr>
          <p:cNvGrpSpPr/>
          <p:nvPr/>
        </p:nvGrpSpPr>
        <p:grpSpPr>
          <a:xfrm>
            <a:off x="11447600" y="4456144"/>
            <a:ext cx="280634" cy="280634"/>
            <a:chOff x="2998302" y="2499889"/>
            <a:chExt cx="850463" cy="850463"/>
          </a:xfrm>
        </p:grpSpPr>
        <p:sp>
          <p:nvSpPr>
            <p:cNvPr id="112" name="Freeform 111">
              <a:extLst>
                <a:ext uri="{FF2B5EF4-FFF2-40B4-BE49-F238E27FC236}">
                  <a16:creationId xmlns:a16="http://schemas.microsoft.com/office/drawing/2014/main" id="{F63F9586-0124-CD52-20D4-EB3EE5244E2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C9AA8F49-ED78-AA89-7931-E069FC3381B3}"/>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14" name="Graphic 3">
            <a:extLst>
              <a:ext uri="{FF2B5EF4-FFF2-40B4-BE49-F238E27FC236}">
                <a16:creationId xmlns:a16="http://schemas.microsoft.com/office/drawing/2014/main" id="{04696390-7F45-2458-65FA-6C2B216D3572}"/>
              </a:ext>
            </a:extLst>
          </p:cNvPr>
          <p:cNvGrpSpPr/>
          <p:nvPr/>
        </p:nvGrpSpPr>
        <p:grpSpPr>
          <a:xfrm>
            <a:off x="10063554" y="4456144"/>
            <a:ext cx="280634" cy="280842"/>
            <a:chOff x="-1196056" y="2499889"/>
            <a:chExt cx="850463" cy="851093"/>
          </a:xfrm>
        </p:grpSpPr>
        <p:sp>
          <p:nvSpPr>
            <p:cNvPr id="115" name="Freeform 114">
              <a:extLst>
                <a:ext uri="{FF2B5EF4-FFF2-40B4-BE49-F238E27FC236}">
                  <a16:creationId xmlns:a16="http://schemas.microsoft.com/office/drawing/2014/main" id="{70FC8DA4-D4F3-B837-703A-5D3E310CCD22}"/>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64DA7E4A-BB03-BB9F-7EAF-3C9C87D75777}"/>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117" name="Freeform 116">
            <a:extLst>
              <a:ext uri="{FF2B5EF4-FFF2-40B4-BE49-F238E27FC236}">
                <a16:creationId xmlns:a16="http://schemas.microsoft.com/office/drawing/2014/main" id="{19140FA2-30FC-528C-8073-9FB6D57335F6}"/>
              </a:ext>
            </a:extLst>
          </p:cNvPr>
          <p:cNvSpPr/>
          <p:nvPr/>
        </p:nvSpPr>
        <p:spPr>
          <a:xfrm>
            <a:off x="10755577" y="4456144"/>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186BA8"/>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8" name="Text Placeholder 32">
            <a:extLst>
              <a:ext uri="{FF2B5EF4-FFF2-40B4-BE49-F238E27FC236}">
                <a16:creationId xmlns:a16="http://schemas.microsoft.com/office/drawing/2014/main" id="{DB99FCB8-645E-4C8B-ED89-CEFC4874C2D8}"/>
              </a:ext>
            </a:extLst>
          </p:cNvPr>
          <p:cNvSpPr txBox="1">
            <a:spLocks/>
          </p:cNvSpPr>
          <p:nvPr/>
        </p:nvSpPr>
        <p:spPr>
          <a:xfrm>
            <a:off x="8260938" y="3762202"/>
            <a:ext cx="3562254" cy="502035"/>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2400" dirty="0">
                <a:solidFill>
                  <a:schemeClr val="bg1"/>
                </a:solidFill>
                <a:latin typeface="Calibri" panose="020F0502020204030204" pitchFamily="34" charset="0"/>
                <a:cs typeface="Calibri" panose="020F0502020204030204" pitchFamily="34" charset="0"/>
              </a:rPr>
              <a:t>Sekojiet mūsu ceļojumam šeit</a:t>
            </a:r>
            <a:endParaRPr lang="en-US" sz="2400" dirty="0">
              <a:solidFill>
                <a:schemeClr val="bg1"/>
              </a:solidFill>
              <a:latin typeface="Calibri" panose="020F0502020204030204" pitchFamily="34" charset="0"/>
              <a:cs typeface="Calibri" panose="020F0502020204030204" pitchFamily="34" charset="0"/>
            </a:endParaRPr>
          </a:p>
        </p:txBody>
      </p:sp>
      <p:pic>
        <p:nvPicPr>
          <p:cNvPr id="119" name="Graphic 118" descr="World with solid fill">
            <a:extLst>
              <a:ext uri="{FF2B5EF4-FFF2-40B4-BE49-F238E27FC236}">
                <a16:creationId xmlns:a16="http://schemas.microsoft.com/office/drawing/2014/main" id="{F2CE26E7-BBC6-CC1B-69F0-FAD03F6EC5C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72856" y="4473423"/>
            <a:ext cx="246077" cy="246077"/>
          </a:xfrm>
          <a:prstGeom prst="rect">
            <a:avLst/>
          </a:prstGeom>
        </p:spPr>
      </p:pic>
      <p:sp>
        <p:nvSpPr>
          <p:cNvPr id="120" name="Text Placeholder 4">
            <a:extLst>
              <a:ext uri="{FF2B5EF4-FFF2-40B4-BE49-F238E27FC236}">
                <a16:creationId xmlns:a16="http://schemas.microsoft.com/office/drawing/2014/main" id="{C0B1A1A0-FCEC-D147-FFA5-D5EF9938CC67}"/>
              </a:ext>
            </a:extLst>
          </p:cNvPr>
          <p:cNvSpPr txBox="1">
            <a:spLocks/>
          </p:cNvSpPr>
          <p:nvPr/>
        </p:nvSpPr>
        <p:spPr>
          <a:xfrm>
            <a:off x="489494" y="5850412"/>
            <a:ext cx="3517899" cy="359542"/>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800" b="1" dirty="0">
                <a:solidFill>
                  <a:srgbClr val="1C1442"/>
                </a:solidFill>
              </a:rPr>
              <a:t>www.be21skilled.eu</a:t>
            </a:r>
          </a:p>
        </p:txBody>
      </p:sp>
    </p:spTree>
    <p:extLst>
      <p:ext uri="{BB962C8B-B14F-4D97-AF65-F5344CB8AC3E}">
        <p14:creationId xmlns:p14="http://schemas.microsoft.com/office/powerpoint/2010/main" val="42913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A6B52E-A1AB-425C-F072-20B0B645DB13}"/>
              </a:ext>
            </a:extLst>
          </p:cNvPr>
          <p:cNvSpPr>
            <a:spLocks noGrp="1"/>
          </p:cNvSpPr>
          <p:nvPr>
            <p:ph type="body" sz="quarter" idx="30"/>
          </p:nvPr>
        </p:nvSpPr>
        <p:spPr/>
        <p:txBody>
          <a:bodyPr/>
          <a:lstStyle/>
          <a:p>
            <a:r>
              <a:rPr lang="lv-LV" sz="2800" dirty="0"/>
              <a:t>Nepieciešamība pēc inovatīvām pedagoģijām 21. gadsimtā</a:t>
            </a:r>
            <a:endParaRPr lang="en-IE" sz="2800" dirty="0"/>
          </a:p>
        </p:txBody>
      </p:sp>
      <p:sp>
        <p:nvSpPr>
          <p:cNvPr id="3" name="Text Placeholder 2">
            <a:extLst>
              <a:ext uri="{FF2B5EF4-FFF2-40B4-BE49-F238E27FC236}">
                <a16:creationId xmlns:a16="http://schemas.microsoft.com/office/drawing/2014/main" id="{880BAF5B-8B14-641C-E6D5-5E07EAAFBB4A}"/>
              </a:ext>
            </a:extLst>
          </p:cNvPr>
          <p:cNvSpPr>
            <a:spLocks noGrp="1"/>
          </p:cNvSpPr>
          <p:nvPr>
            <p:ph type="body" sz="quarter" idx="48"/>
          </p:nvPr>
        </p:nvSpPr>
        <p:spPr/>
        <p:txBody>
          <a:bodyPr/>
          <a:lstStyle/>
          <a:p>
            <a:pPr algn="just"/>
            <a:r>
              <a:rPr lang="en-GB" dirty="0"/>
              <a:t>Straujā tehnoloģiju attīstība, globalizācija un ekonomikas struktūru maiņa no </a:t>
            </a:r>
            <a:r>
              <a:rPr lang="en-GB" dirty="0" err="1"/>
              <a:t>rūpnieciskas</a:t>
            </a:r>
            <a:r>
              <a:rPr lang="en-GB" dirty="0"/>
              <a:t> </a:t>
            </a:r>
            <a:r>
              <a:rPr lang="en-GB" dirty="0" err="1"/>
              <a:t>uz</a:t>
            </a:r>
            <a:r>
              <a:rPr lang="en-GB" dirty="0"/>
              <a:t> </a:t>
            </a:r>
            <a:r>
              <a:rPr lang="en-GB" dirty="0" err="1"/>
              <a:t>zināšanā</a:t>
            </a:r>
            <a:r>
              <a:rPr lang="lv-LV" dirty="0"/>
              <a:t>s</a:t>
            </a:r>
            <a:r>
              <a:rPr lang="en-GB" dirty="0"/>
              <a:t> balstītu ekonomiku ir </a:t>
            </a:r>
            <a:r>
              <a:rPr lang="en-GB" dirty="0" err="1"/>
              <a:t>padarījusi</a:t>
            </a:r>
            <a:r>
              <a:rPr lang="en-GB" dirty="0"/>
              <a:t> 21</a:t>
            </a:r>
            <a:r>
              <a:rPr lang="lv-LV" dirty="0"/>
              <a:t>.gs.</a:t>
            </a:r>
            <a:r>
              <a:rPr lang="en-GB" dirty="0"/>
              <a:t> neaizstājamu. Mūsdienu studentiem ir jābūt spējīgiem pielāgoties, inovatīviem un </a:t>
            </a:r>
            <a:r>
              <a:rPr lang="lv-LV" dirty="0"/>
              <a:t>spējīgiem </a:t>
            </a:r>
            <a:r>
              <a:rPr lang="en-GB" dirty="0" err="1"/>
              <a:t>nepārtraukti</a:t>
            </a:r>
            <a:r>
              <a:rPr lang="en-GB" dirty="0"/>
              <a:t> mācīties, </a:t>
            </a:r>
            <a:r>
              <a:rPr lang="en-GB" dirty="0" err="1"/>
              <a:t>lai</a:t>
            </a:r>
            <a:r>
              <a:rPr lang="en-GB" dirty="0"/>
              <a:t> </a:t>
            </a:r>
            <a:r>
              <a:rPr lang="lv-LV" dirty="0"/>
              <a:t>orientētos</a:t>
            </a:r>
            <a:r>
              <a:rPr lang="en-GB" dirty="0"/>
              <a:t> </a:t>
            </a:r>
            <a:r>
              <a:rPr lang="en-GB" dirty="0" err="1"/>
              <a:t>sarežģīt</a:t>
            </a:r>
            <a:r>
              <a:rPr lang="lv-LV" dirty="0"/>
              <a:t>ā multikulturālā vidē un neparedzētos izaicinājumos. </a:t>
            </a:r>
          </a:p>
          <a:p>
            <a:pPr algn="just"/>
            <a:r>
              <a:rPr lang="en-GB" dirty="0" err="1"/>
              <a:t>Mūsu</a:t>
            </a:r>
            <a:r>
              <a:rPr lang="en-GB" dirty="0"/>
              <a:t> tradicionālie izglītības modeļi, kas galvenokārt koncentrējas uz satura zināšanām, nav pietiekami šim uzdevumam. Mācību atjaunināšana un inovatīvu pedagoģisko metožu iekļaušana ir efektīvs veids, kā nodrošināt skolēnus gan ar 21. gadsimtā nepieciešamajām prasmēm, gan ar "mīkstajām" prasmēm.</a:t>
            </a:r>
            <a:endParaRPr lang="en-IE" dirty="0"/>
          </a:p>
        </p:txBody>
      </p:sp>
    </p:spTree>
    <p:extLst>
      <p:ext uri="{BB962C8B-B14F-4D97-AF65-F5344CB8AC3E}">
        <p14:creationId xmlns:p14="http://schemas.microsoft.com/office/powerpoint/2010/main" val="246154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wo colleagues planning on board with sticky notes">
            <a:extLst>
              <a:ext uri="{FF2B5EF4-FFF2-40B4-BE49-F238E27FC236}">
                <a16:creationId xmlns:a16="http://schemas.microsoft.com/office/drawing/2014/main" id="{79C46F83-7428-4387-6477-AD3C7E03E24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7833" b="7833"/>
          <a:stretch>
            <a:fillRect/>
          </a:stretch>
        </p:blipFill>
        <p:spPr/>
      </p:pic>
      <p:sp>
        <p:nvSpPr>
          <p:cNvPr id="3" name="Text Placeholder 2">
            <a:extLst>
              <a:ext uri="{FF2B5EF4-FFF2-40B4-BE49-F238E27FC236}">
                <a16:creationId xmlns:a16="http://schemas.microsoft.com/office/drawing/2014/main" id="{ABCC6BC1-9064-B1EE-540D-52E41EFA459F}"/>
              </a:ext>
            </a:extLst>
          </p:cNvPr>
          <p:cNvSpPr>
            <a:spLocks noGrp="1"/>
          </p:cNvSpPr>
          <p:nvPr>
            <p:ph type="body" sz="quarter" idx="30"/>
          </p:nvPr>
        </p:nvSpPr>
        <p:spPr>
          <a:xfrm>
            <a:off x="640956" y="1098738"/>
            <a:ext cx="6749339" cy="808098"/>
          </a:xfrm>
        </p:spPr>
        <p:txBody>
          <a:bodyPr/>
          <a:lstStyle/>
          <a:p>
            <a:r>
              <a:rPr lang="en-IE" sz="2800" dirty="0" err="1"/>
              <a:t>Inovatīvas</a:t>
            </a:r>
            <a:r>
              <a:rPr lang="en-IE" sz="2800" dirty="0"/>
              <a:t> 21</a:t>
            </a:r>
            <a:r>
              <a:rPr lang="lv-LV" sz="2800" dirty="0"/>
              <a:t>.gs.</a:t>
            </a:r>
            <a:r>
              <a:rPr lang="en-IE" sz="2800" dirty="0"/>
              <a:t> pedagoģijas definēšana</a:t>
            </a:r>
          </a:p>
        </p:txBody>
      </p:sp>
      <p:sp>
        <p:nvSpPr>
          <p:cNvPr id="4" name="Text Placeholder 3">
            <a:extLst>
              <a:ext uri="{FF2B5EF4-FFF2-40B4-BE49-F238E27FC236}">
                <a16:creationId xmlns:a16="http://schemas.microsoft.com/office/drawing/2014/main" id="{63459C31-0D92-9BA3-0F2B-5C20EBB0EDE1}"/>
              </a:ext>
            </a:extLst>
          </p:cNvPr>
          <p:cNvSpPr>
            <a:spLocks noGrp="1"/>
          </p:cNvSpPr>
          <p:nvPr>
            <p:ph type="body" sz="quarter" idx="48"/>
          </p:nvPr>
        </p:nvSpPr>
        <p:spPr>
          <a:xfrm>
            <a:off x="754508" y="1833849"/>
            <a:ext cx="6749339" cy="2965622"/>
          </a:xfrm>
        </p:spPr>
        <p:txBody>
          <a:bodyPr/>
          <a:lstStyle/>
          <a:p>
            <a:pPr algn="just"/>
            <a:r>
              <a:rPr lang="en-GB" dirty="0"/>
              <a:t>Inovatīvai pedagoģijai ir raksturīgs uzsvars </a:t>
            </a:r>
            <a:r>
              <a:rPr lang="en-GB" dirty="0" err="1"/>
              <a:t>uz</a:t>
            </a:r>
            <a:r>
              <a:rPr lang="en-GB" dirty="0"/>
              <a:t> </a:t>
            </a:r>
            <a:r>
              <a:rPr lang="lv-LV" dirty="0"/>
              <a:t>izglītojamā</a:t>
            </a:r>
            <a:r>
              <a:rPr lang="en-GB" dirty="0"/>
              <a:t> aktīvu iesaistīšanos, tehnoloģiju jēgpilnu integrāciju un izglītības pieredzes saskaņošanu ar reālo vidi. Šīs pieejas bieži ietver </a:t>
            </a:r>
            <a:r>
              <a:rPr lang="en-GB" dirty="0" err="1"/>
              <a:t>uz</a:t>
            </a:r>
            <a:r>
              <a:rPr lang="en-GB" dirty="0"/>
              <a:t> </a:t>
            </a:r>
            <a:r>
              <a:rPr lang="en-GB" dirty="0" err="1"/>
              <a:t>problēmbalstītu</a:t>
            </a:r>
            <a:r>
              <a:rPr lang="en-GB" dirty="0"/>
              <a:t> mācīšanos, </a:t>
            </a:r>
            <a:r>
              <a:rPr lang="en-GB" dirty="0" err="1"/>
              <a:t>projekt</a:t>
            </a:r>
            <a:r>
              <a:rPr lang="lv-LV" dirty="0" err="1"/>
              <a:t>os</a:t>
            </a:r>
            <a:r>
              <a:rPr lang="en-GB" dirty="0"/>
              <a:t> balstītu </a:t>
            </a:r>
            <a:r>
              <a:rPr lang="en-GB" dirty="0" err="1"/>
              <a:t>mācīšanos</a:t>
            </a:r>
            <a:r>
              <a:rPr lang="en-GB" dirty="0"/>
              <a:t> un </a:t>
            </a:r>
            <a:r>
              <a:rPr lang="en-GB" dirty="0" err="1"/>
              <a:t>pētniecīb</a:t>
            </a:r>
            <a:r>
              <a:rPr lang="lv-LV" dirty="0"/>
              <a:t>ā</a:t>
            </a:r>
            <a:r>
              <a:rPr lang="en-GB" dirty="0"/>
              <a:t> balstītas mācību stratēģijas, kas </a:t>
            </a:r>
            <a:r>
              <a:rPr lang="en-GB" dirty="0" err="1"/>
              <a:t>palīdz</a:t>
            </a:r>
            <a:r>
              <a:rPr lang="en-GB" dirty="0"/>
              <a:t> </a:t>
            </a:r>
            <a:r>
              <a:rPr lang="lv-LV" dirty="0"/>
              <a:t>izglītojamajiem</a:t>
            </a:r>
            <a:r>
              <a:rPr lang="en-GB" dirty="0"/>
              <a:t> ne tikai apgūt zināšanas, bet arī izmantot tās inovatīvā un praktiskā veidā.</a:t>
            </a:r>
            <a:endParaRPr lang="en-IE" dirty="0"/>
          </a:p>
        </p:txBody>
      </p:sp>
    </p:spTree>
    <p:extLst>
      <p:ext uri="{BB962C8B-B14F-4D97-AF65-F5344CB8AC3E}">
        <p14:creationId xmlns:p14="http://schemas.microsoft.com/office/powerpoint/2010/main" val="109708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F3E12-C42F-EF87-69C8-46974A03C099}"/>
              </a:ext>
            </a:extLst>
          </p:cNvPr>
          <p:cNvSpPr>
            <a:spLocks noGrp="1"/>
          </p:cNvSpPr>
          <p:nvPr>
            <p:ph type="body" sz="quarter" idx="30"/>
          </p:nvPr>
        </p:nvSpPr>
        <p:spPr>
          <a:xfrm>
            <a:off x="854279" y="464504"/>
            <a:ext cx="10483431" cy="804265"/>
          </a:xfrm>
        </p:spPr>
        <p:txBody>
          <a:bodyPr/>
          <a:lstStyle/>
          <a:p>
            <a:pPr algn="ctr"/>
            <a:r>
              <a:rPr lang="en-IE" dirty="0"/>
              <a:t>Pedagoģiskās tendences, kas </a:t>
            </a:r>
            <a:r>
              <a:rPr lang="en-IE" dirty="0" err="1"/>
              <a:t>maina</a:t>
            </a:r>
            <a:r>
              <a:rPr lang="en-IE" dirty="0"/>
              <a:t> 21</a:t>
            </a:r>
            <a:r>
              <a:rPr lang="lv-LV" dirty="0"/>
              <a:t>.gs.</a:t>
            </a:r>
            <a:r>
              <a:rPr lang="en-IE" dirty="0"/>
              <a:t> izglītību</a:t>
            </a:r>
          </a:p>
        </p:txBody>
      </p:sp>
      <p:sp>
        <p:nvSpPr>
          <p:cNvPr id="3" name="Text Placeholder 2">
            <a:extLst>
              <a:ext uri="{FF2B5EF4-FFF2-40B4-BE49-F238E27FC236}">
                <a16:creationId xmlns:a16="http://schemas.microsoft.com/office/drawing/2014/main" id="{8B35E891-1722-316B-D67A-F7EC5F2A5706}"/>
              </a:ext>
            </a:extLst>
          </p:cNvPr>
          <p:cNvSpPr>
            <a:spLocks noGrp="1"/>
          </p:cNvSpPr>
          <p:nvPr>
            <p:ph type="body" sz="quarter" idx="48"/>
          </p:nvPr>
        </p:nvSpPr>
        <p:spPr>
          <a:xfrm>
            <a:off x="226130" y="1333085"/>
            <a:ext cx="2183116" cy="4439577"/>
          </a:xfrm>
          <a:solidFill>
            <a:srgbClr val="60A9DD"/>
          </a:solidFill>
        </p:spPr>
        <p:txBody>
          <a:bodyPr/>
          <a:lstStyle/>
          <a:p>
            <a:pPr algn="ctr"/>
            <a:br>
              <a:rPr lang="en-GB" b="1" dirty="0">
                <a:solidFill>
                  <a:schemeClr val="bg1"/>
                </a:solidFill>
              </a:rPr>
            </a:br>
            <a:br>
              <a:rPr lang="en-GB" b="1" dirty="0">
                <a:solidFill>
                  <a:schemeClr val="bg1"/>
                </a:solidFill>
              </a:rPr>
            </a:br>
            <a:br>
              <a:rPr lang="en-GB" b="1" dirty="0">
                <a:solidFill>
                  <a:schemeClr val="bg1"/>
                </a:solidFill>
              </a:rPr>
            </a:br>
            <a:r>
              <a:rPr lang="en-GB" b="1" dirty="0">
                <a:solidFill>
                  <a:schemeClr val="bg1"/>
                </a:solidFill>
              </a:rPr>
              <a:t>Tehnoloģiju integrācija</a:t>
            </a:r>
            <a:br>
              <a:rPr lang="en-GB" b="1" dirty="0">
                <a:solidFill>
                  <a:schemeClr val="bg1"/>
                </a:solidFill>
              </a:rPr>
            </a:br>
            <a:r>
              <a:rPr lang="en-GB" dirty="0">
                <a:solidFill>
                  <a:schemeClr val="bg1"/>
                </a:solidFill>
              </a:rPr>
              <a:t> Digitālo rīku un resursu izmantošana, lai uzlabotu mācību pieredzi un rezultātus.</a:t>
            </a:r>
            <a:endParaRPr lang="en-IE" dirty="0">
              <a:solidFill>
                <a:schemeClr val="bg1"/>
              </a:solidFill>
            </a:endParaRPr>
          </a:p>
        </p:txBody>
      </p:sp>
      <p:pic>
        <p:nvPicPr>
          <p:cNvPr id="8" name="Graphic 7" descr="Smart Phone with solid fill">
            <a:extLst>
              <a:ext uri="{FF2B5EF4-FFF2-40B4-BE49-F238E27FC236}">
                <a16:creationId xmlns:a16="http://schemas.microsoft.com/office/drawing/2014/main" id="{63AC23C5-1DD2-2747-89B9-08BD3D4DD9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0488" y="1444401"/>
            <a:ext cx="914400" cy="914400"/>
          </a:xfrm>
          <a:prstGeom prst="rect">
            <a:avLst/>
          </a:prstGeom>
        </p:spPr>
      </p:pic>
      <p:sp>
        <p:nvSpPr>
          <p:cNvPr id="11" name="Text Placeholder 2">
            <a:extLst>
              <a:ext uri="{FF2B5EF4-FFF2-40B4-BE49-F238E27FC236}">
                <a16:creationId xmlns:a16="http://schemas.microsoft.com/office/drawing/2014/main" id="{89C1989E-C632-0E5C-F374-CD5C6FE4F725}"/>
              </a:ext>
            </a:extLst>
          </p:cNvPr>
          <p:cNvSpPr txBox="1">
            <a:spLocks/>
          </p:cNvSpPr>
          <p:nvPr/>
        </p:nvSpPr>
        <p:spPr>
          <a:xfrm>
            <a:off x="2593450" y="1323725"/>
            <a:ext cx="2183116" cy="4439577"/>
          </a:xfrm>
          <a:prstGeom prst="rect">
            <a:avLst/>
          </a:prstGeom>
          <a:solidFill>
            <a:srgbClr val="60A9DD"/>
          </a:solidFill>
        </p:spPr>
        <p:txBody>
          <a:bodyPr vert="horz" lIns="91440" tIns="45720" rIns="91440" bIns="45720" numCol="1" spcCol="288000" rtlCol="0" anchor="t">
            <a:noAutofit/>
          </a:bodyPr>
          <a:lstStyle>
            <a:lvl1pPr marL="0" indent="0" algn="l" defTabSz="3343281" rtl="0" eaLnBrk="1" latinLnBrk="0" hangingPunct="1">
              <a:lnSpc>
                <a:spcPct val="100000"/>
              </a:lnSpc>
              <a:spcBef>
                <a:spcPts val="0"/>
              </a:spcBef>
              <a:buFont typeface="Arial" panose="020B0604020202020204" pitchFamily="34" charset="0"/>
              <a:buNone/>
              <a:defRPr sz="2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ctr"/>
            <a:br>
              <a:rPr lang="en-GB" b="1" dirty="0">
                <a:solidFill>
                  <a:schemeClr val="bg1"/>
                </a:solidFill>
              </a:rPr>
            </a:br>
            <a:br>
              <a:rPr lang="en-GB" b="1" dirty="0">
                <a:solidFill>
                  <a:schemeClr val="bg1"/>
                </a:solidFill>
              </a:rPr>
            </a:br>
            <a:br>
              <a:rPr lang="en-GB" b="1" dirty="0">
                <a:solidFill>
                  <a:schemeClr val="bg1"/>
                </a:solidFill>
              </a:rPr>
            </a:br>
            <a:r>
              <a:rPr lang="en-GB" b="1" dirty="0">
                <a:solidFill>
                  <a:schemeClr val="bg1"/>
                </a:solidFill>
              </a:rPr>
              <a:t>Uz studentiem </a:t>
            </a:r>
            <a:r>
              <a:rPr lang="en-GB" b="1" dirty="0" err="1">
                <a:solidFill>
                  <a:schemeClr val="bg1"/>
                </a:solidFill>
              </a:rPr>
              <a:t>orientēta</a:t>
            </a:r>
            <a:r>
              <a:rPr lang="en-GB" b="1" dirty="0">
                <a:solidFill>
                  <a:schemeClr val="bg1"/>
                </a:solidFill>
              </a:rPr>
              <a:t> mācīšanās </a:t>
            </a:r>
            <a:br>
              <a:rPr lang="en-GB" b="1" dirty="0">
                <a:solidFill>
                  <a:schemeClr val="bg1"/>
                </a:solidFill>
              </a:rPr>
            </a:br>
            <a:r>
              <a:rPr lang="en-GB" dirty="0">
                <a:solidFill>
                  <a:schemeClr val="bg1"/>
                </a:solidFill>
              </a:rPr>
              <a:t>S</a:t>
            </a:r>
            <a:r>
              <a:rPr lang="lv-LV" dirty="0" err="1">
                <a:solidFill>
                  <a:schemeClr val="bg1"/>
                </a:solidFill>
              </a:rPr>
              <a:t>tudenti</a:t>
            </a:r>
            <a:r>
              <a:rPr lang="en-GB" dirty="0">
                <a:solidFill>
                  <a:schemeClr val="bg1"/>
                </a:solidFill>
              </a:rPr>
              <a:t> vairs nav </a:t>
            </a:r>
            <a:r>
              <a:rPr lang="en-GB" dirty="0" err="1">
                <a:solidFill>
                  <a:schemeClr val="bg1"/>
                </a:solidFill>
              </a:rPr>
              <a:t>tikai</a:t>
            </a:r>
            <a:r>
              <a:rPr lang="en-GB" dirty="0">
                <a:solidFill>
                  <a:schemeClr val="bg1"/>
                </a:solidFill>
              </a:rPr>
              <a:t> </a:t>
            </a:r>
            <a:r>
              <a:rPr lang="lv-LV" dirty="0">
                <a:solidFill>
                  <a:schemeClr val="bg1"/>
                </a:solidFill>
              </a:rPr>
              <a:t>mācībspēka</a:t>
            </a:r>
            <a:r>
              <a:rPr lang="en-GB" dirty="0">
                <a:solidFill>
                  <a:schemeClr val="bg1"/>
                </a:solidFill>
              </a:rPr>
              <a:t> vadībā, viņi aktīvi piedalās mācībās.</a:t>
            </a:r>
            <a:endParaRPr lang="en-IE" dirty="0">
              <a:solidFill>
                <a:schemeClr val="bg1"/>
              </a:solidFill>
            </a:endParaRPr>
          </a:p>
        </p:txBody>
      </p:sp>
      <p:sp>
        <p:nvSpPr>
          <p:cNvPr id="12" name="Text Placeholder 2">
            <a:extLst>
              <a:ext uri="{FF2B5EF4-FFF2-40B4-BE49-F238E27FC236}">
                <a16:creationId xmlns:a16="http://schemas.microsoft.com/office/drawing/2014/main" id="{4E460914-5638-DDCD-2164-1FB6D8F3916F}"/>
              </a:ext>
            </a:extLst>
          </p:cNvPr>
          <p:cNvSpPr txBox="1">
            <a:spLocks/>
          </p:cNvSpPr>
          <p:nvPr/>
        </p:nvSpPr>
        <p:spPr>
          <a:xfrm>
            <a:off x="5004437" y="1323725"/>
            <a:ext cx="2183116" cy="4439577"/>
          </a:xfrm>
          <a:prstGeom prst="rect">
            <a:avLst/>
          </a:prstGeom>
          <a:solidFill>
            <a:srgbClr val="60A9DD"/>
          </a:solidFill>
        </p:spPr>
        <p:txBody>
          <a:bodyPr vert="horz" lIns="91440" tIns="45720" rIns="91440" bIns="45720" numCol="1" spcCol="288000" rtlCol="0" anchor="t">
            <a:noAutofit/>
          </a:bodyPr>
          <a:lstStyle>
            <a:lvl1pPr marL="0" indent="0" algn="l" defTabSz="3343281" rtl="0" eaLnBrk="1" latinLnBrk="0" hangingPunct="1">
              <a:lnSpc>
                <a:spcPct val="100000"/>
              </a:lnSpc>
              <a:spcBef>
                <a:spcPts val="0"/>
              </a:spcBef>
              <a:buFont typeface="Arial" panose="020B0604020202020204" pitchFamily="34" charset="0"/>
              <a:buNone/>
              <a:defRPr sz="2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ctr"/>
            <a:br>
              <a:rPr lang="en-GB" b="1" dirty="0">
                <a:solidFill>
                  <a:schemeClr val="bg1"/>
                </a:solidFill>
              </a:rPr>
            </a:br>
            <a:br>
              <a:rPr lang="en-GB" b="1" dirty="0">
                <a:solidFill>
                  <a:schemeClr val="bg1"/>
                </a:solidFill>
              </a:rPr>
            </a:br>
            <a:br>
              <a:rPr lang="en-GB" b="1" dirty="0">
                <a:solidFill>
                  <a:schemeClr val="bg1"/>
                </a:solidFill>
              </a:rPr>
            </a:br>
            <a:r>
              <a:rPr lang="en-GB" b="1" dirty="0">
                <a:solidFill>
                  <a:schemeClr val="bg1"/>
                </a:solidFill>
              </a:rPr>
              <a:t>Mācīšanās </a:t>
            </a:r>
            <a:r>
              <a:rPr lang="en-GB" b="1" dirty="0" err="1">
                <a:solidFill>
                  <a:schemeClr val="bg1"/>
                </a:solidFill>
              </a:rPr>
              <a:t>sadarbojoties</a:t>
            </a:r>
            <a:r>
              <a:rPr lang="en-GB" b="1" dirty="0">
                <a:solidFill>
                  <a:schemeClr val="bg1"/>
                </a:solidFill>
              </a:rPr>
              <a:t> </a:t>
            </a:r>
            <a:r>
              <a:rPr lang="en-GB" dirty="0">
                <a:solidFill>
                  <a:schemeClr val="bg1"/>
                </a:solidFill>
              </a:rPr>
              <a:t>S</a:t>
            </a:r>
            <a:r>
              <a:rPr lang="lv-LV" dirty="0" err="1">
                <a:solidFill>
                  <a:schemeClr val="bg1"/>
                </a:solidFill>
              </a:rPr>
              <a:t>tudenti</a:t>
            </a:r>
            <a:r>
              <a:rPr lang="en-GB" dirty="0">
                <a:solidFill>
                  <a:schemeClr val="bg1"/>
                </a:solidFill>
              </a:rPr>
              <a:t> strādā dažādās grupās vai komandās, lai risinātu problēmas un pabeigtu projektus.</a:t>
            </a:r>
            <a:endParaRPr lang="en-IE" dirty="0">
              <a:solidFill>
                <a:schemeClr val="bg1"/>
              </a:solidFill>
            </a:endParaRPr>
          </a:p>
        </p:txBody>
      </p:sp>
      <p:sp>
        <p:nvSpPr>
          <p:cNvPr id="13" name="Text Placeholder 2">
            <a:extLst>
              <a:ext uri="{FF2B5EF4-FFF2-40B4-BE49-F238E27FC236}">
                <a16:creationId xmlns:a16="http://schemas.microsoft.com/office/drawing/2014/main" id="{9458FBCB-4B45-2911-8F5A-6ABCB4FE8B4D}"/>
              </a:ext>
            </a:extLst>
          </p:cNvPr>
          <p:cNvSpPr txBox="1">
            <a:spLocks/>
          </p:cNvSpPr>
          <p:nvPr/>
        </p:nvSpPr>
        <p:spPr>
          <a:xfrm>
            <a:off x="7399522" y="1323724"/>
            <a:ext cx="2183116" cy="4439577"/>
          </a:xfrm>
          <a:prstGeom prst="rect">
            <a:avLst/>
          </a:prstGeom>
          <a:solidFill>
            <a:srgbClr val="60A9DD"/>
          </a:solidFill>
        </p:spPr>
        <p:txBody>
          <a:bodyPr vert="horz" lIns="91440" tIns="45720" rIns="91440" bIns="45720" numCol="1" spcCol="288000" rtlCol="0" anchor="t">
            <a:noAutofit/>
          </a:bodyPr>
          <a:lstStyle>
            <a:lvl1pPr marL="0" indent="0" algn="l" defTabSz="3343281" rtl="0" eaLnBrk="1" latinLnBrk="0" hangingPunct="1">
              <a:lnSpc>
                <a:spcPct val="100000"/>
              </a:lnSpc>
              <a:spcBef>
                <a:spcPts val="0"/>
              </a:spcBef>
              <a:buFont typeface="Arial" panose="020B0604020202020204" pitchFamily="34" charset="0"/>
              <a:buNone/>
              <a:defRPr sz="2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ctr"/>
            <a:br>
              <a:rPr lang="en-GB" b="1" dirty="0">
                <a:solidFill>
                  <a:schemeClr val="bg1"/>
                </a:solidFill>
              </a:rPr>
            </a:br>
            <a:br>
              <a:rPr lang="en-GB" b="1" dirty="0">
                <a:solidFill>
                  <a:schemeClr val="bg1"/>
                </a:solidFill>
              </a:rPr>
            </a:br>
            <a:br>
              <a:rPr lang="en-GB" b="1" dirty="0">
                <a:solidFill>
                  <a:schemeClr val="bg1"/>
                </a:solidFill>
              </a:rPr>
            </a:br>
            <a:r>
              <a:rPr lang="lv-LV" b="1" dirty="0">
                <a:solidFill>
                  <a:schemeClr val="bg1"/>
                </a:solidFill>
              </a:rPr>
              <a:t>Ap</a:t>
            </a:r>
            <a:r>
              <a:rPr lang="en-GB" b="1" dirty="0" err="1">
                <a:solidFill>
                  <a:schemeClr val="bg1"/>
                </a:solidFill>
              </a:rPr>
              <a:t>griezt</a:t>
            </a:r>
            <a:r>
              <a:rPr lang="lv-LV" b="1" dirty="0">
                <a:solidFill>
                  <a:schemeClr val="bg1"/>
                </a:solidFill>
              </a:rPr>
              <a:t>ā</a:t>
            </a:r>
            <a:r>
              <a:rPr lang="en-GB" b="1" dirty="0">
                <a:solidFill>
                  <a:schemeClr val="bg1"/>
                </a:solidFill>
              </a:rPr>
              <a:t> klase </a:t>
            </a:r>
            <a:r>
              <a:rPr lang="en-GB" dirty="0">
                <a:solidFill>
                  <a:schemeClr val="bg1"/>
                </a:solidFill>
              </a:rPr>
              <a:t>Nodarbību laikā ļauj interaktīvāk mācīties, izmantojot pielietojumu.</a:t>
            </a:r>
            <a:endParaRPr lang="en-IE" dirty="0">
              <a:solidFill>
                <a:schemeClr val="bg1"/>
              </a:solidFill>
            </a:endParaRPr>
          </a:p>
        </p:txBody>
      </p:sp>
      <p:sp>
        <p:nvSpPr>
          <p:cNvPr id="14" name="Text Placeholder 2">
            <a:extLst>
              <a:ext uri="{FF2B5EF4-FFF2-40B4-BE49-F238E27FC236}">
                <a16:creationId xmlns:a16="http://schemas.microsoft.com/office/drawing/2014/main" id="{0BFEC78E-35A2-2D09-C021-30957253EFDC}"/>
              </a:ext>
            </a:extLst>
          </p:cNvPr>
          <p:cNvSpPr txBox="1">
            <a:spLocks/>
          </p:cNvSpPr>
          <p:nvPr/>
        </p:nvSpPr>
        <p:spPr>
          <a:xfrm>
            <a:off x="9782754" y="1323723"/>
            <a:ext cx="2183116" cy="4439577"/>
          </a:xfrm>
          <a:prstGeom prst="rect">
            <a:avLst/>
          </a:prstGeom>
          <a:solidFill>
            <a:srgbClr val="60A9DD"/>
          </a:solidFill>
        </p:spPr>
        <p:txBody>
          <a:bodyPr vert="horz" lIns="91440" tIns="45720" rIns="91440" bIns="45720" numCol="1" spcCol="288000" rtlCol="0" anchor="t">
            <a:noAutofit/>
          </a:bodyPr>
          <a:lstStyle>
            <a:lvl1pPr marL="0" indent="0" algn="l" defTabSz="3343281" rtl="0" eaLnBrk="1" latinLnBrk="0" hangingPunct="1">
              <a:lnSpc>
                <a:spcPct val="100000"/>
              </a:lnSpc>
              <a:spcBef>
                <a:spcPts val="0"/>
              </a:spcBef>
              <a:buFont typeface="Arial" panose="020B0604020202020204" pitchFamily="34" charset="0"/>
              <a:buNone/>
              <a:defRPr sz="2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ctr"/>
            <a:br>
              <a:rPr lang="en-GB" b="1" dirty="0">
                <a:solidFill>
                  <a:schemeClr val="bg1"/>
                </a:solidFill>
              </a:rPr>
            </a:br>
            <a:br>
              <a:rPr lang="en-GB" b="1" dirty="0">
                <a:solidFill>
                  <a:schemeClr val="bg1"/>
                </a:solidFill>
              </a:rPr>
            </a:br>
            <a:br>
              <a:rPr lang="en-GB" b="1" dirty="0">
                <a:solidFill>
                  <a:schemeClr val="bg1"/>
                </a:solidFill>
              </a:rPr>
            </a:br>
            <a:r>
              <a:rPr lang="en-GB" b="1" dirty="0">
                <a:solidFill>
                  <a:schemeClr val="bg1"/>
                </a:solidFill>
              </a:rPr>
              <a:t>Spēļu un </a:t>
            </a:r>
            <a:r>
              <a:rPr lang="en-GB" b="1" dirty="0" err="1">
                <a:solidFill>
                  <a:schemeClr val="bg1"/>
                </a:solidFill>
              </a:rPr>
              <a:t>interaktīvā</a:t>
            </a:r>
            <a:r>
              <a:rPr lang="en-GB" b="1" dirty="0">
                <a:solidFill>
                  <a:schemeClr val="bg1"/>
                </a:solidFill>
              </a:rPr>
              <a:t> mācīšanās </a:t>
            </a:r>
            <a:r>
              <a:rPr lang="en-GB" dirty="0">
                <a:solidFill>
                  <a:schemeClr val="bg1"/>
                </a:solidFill>
              </a:rPr>
              <a:t>Spēļu dizaina elementu izmantošana, lai palielinātu iesaistīšanos un motivāciju</a:t>
            </a:r>
            <a:r>
              <a:rPr lang="en-GB" b="1" dirty="0">
                <a:solidFill>
                  <a:schemeClr val="bg1"/>
                </a:solidFill>
              </a:rPr>
              <a:t>.</a:t>
            </a:r>
            <a:endParaRPr lang="en-IE" dirty="0">
              <a:solidFill>
                <a:schemeClr val="bg1"/>
              </a:solidFill>
            </a:endParaRPr>
          </a:p>
        </p:txBody>
      </p:sp>
      <p:pic>
        <p:nvPicPr>
          <p:cNvPr id="16" name="Graphic 15" descr="Social network with solid fill">
            <a:extLst>
              <a:ext uri="{FF2B5EF4-FFF2-40B4-BE49-F238E27FC236}">
                <a16:creationId xmlns:a16="http://schemas.microsoft.com/office/drawing/2014/main" id="{2E5A24E2-7FA8-6C2C-C528-2BD5345C50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49637" y="1442990"/>
            <a:ext cx="914400" cy="914400"/>
          </a:xfrm>
          <a:prstGeom prst="rect">
            <a:avLst/>
          </a:prstGeom>
        </p:spPr>
      </p:pic>
      <p:pic>
        <p:nvPicPr>
          <p:cNvPr id="18" name="Graphic 17" descr="Cheers with solid fill">
            <a:extLst>
              <a:ext uri="{FF2B5EF4-FFF2-40B4-BE49-F238E27FC236}">
                <a16:creationId xmlns:a16="http://schemas.microsoft.com/office/drawing/2014/main" id="{FB9A606F-DF91-D9A9-2A5E-33DAE95785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1442990"/>
            <a:ext cx="914400" cy="914400"/>
          </a:xfrm>
          <a:prstGeom prst="rect">
            <a:avLst/>
          </a:prstGeom>
        </p:spPr>
      </p:pic>
      <p:pic>
        <p:nvPicPr>
          <p:cNvPr id="20" name="Graphic 19" descr="Customer review with solid fill">
            <a:extLst>
              <a:ext uri="{FF2B5EF4-FFF2-40B4-BE49-F238E27FC236}">
                <a16:creationId xmlns:a16="http://schemas.microsoft.com/office/drawing/2014/main" id="{775F3D1B-E692-8608-B380-B6A4920B29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27953" y="1442990"/>
            <a:ext cx="914400" cy="914400"/>
          </a:xfrm>
          <a:prstGeom prst="rect">
            <a:avLst/>
          </a:prstGeom>
        </p:spPr>
      </p:pic>
      <p:pic>
        <p:nvPicPr>
          <p:cNvPr id="22" name="Graphic 21" descr="Puzzle pieces with solid fill">
            <a:extLst>
              <a:ext uri="{FF2B5EF4-FFF2-40B4-BE49-F238E27FC236}">
                <a16:creationId xmlns:a16="http://schemas.microsoft.com/office/drawing/2014/main" id="{1804FB61-8217-4358-11A2-1CE95C4DFA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97047" y="1442990"/>
            <a:ext cx="914400" cy="914400"/>
          </a:xfrm>
          <a:prstGeom prst="rect">
            <a:avLst/>
          </a:prstGeom>
        </p:spPr>
      </p:pic>
      <p:sp>
        <p:nvSpPr>
          <p:cNvPr id="23" name="Text Placeholder 2">
            <a:extLst>
              <a:ext uri="{FF2B5EF4-FFF2-40B4-BE49-F238E27FC236}">
                <a16:creationId xmlns:a16="http://schemas.microsoft.com/office/drawing/2014/main" id="{7BDE2C42-B719-6619-3218-C37668A335A5}"/>
              </a:ext>
            </a:extLst>
          </p:cNvPr>
          <p:cNvSpPr txBox="1">
            <a:spLocks/>
          </p:cNvSpPr>
          <p:nvPr/>
        </p:nvSpPr>
        <p:spPr>
          <a:xfrm>
            <a:off x="311106" y="5938991"/>
            <a:ext cx="8930919" cy="3731669"/>
          </a:xfrm>
          <a:prstGeom prst="rect">
            <a:avLst/>
          </a:prstGeom>
        </p:spPr>
        <p:txBody>
          <a:bodyPr vert="horz" lIns="91440" tIns="45720" rIns="91440" bIns="45720" numCol="1" spcCol="288000" rtlCol="0" anchor="t">
            <a:noAutofit/>
          </a:bodyPr>
          <a:lstStyle>
            <a:lvl1pPr marL="0" indent="0" algn="l" defTabSz="3343281" rtl="0" eaLnBrk="1" latinLnBrk="0" hangingPunct="1">
              <a:lnSpc>
                <a:spcPct val="100000"/>
              </a:lnSpc>
              <a:spcBef>
                <a:spcPts val="0"/>
              </a:spcBef>
              <a:buFont typeface="Arial" panose="020B0604020202020204" pitchFamily="34" charset="0"/>
              <a:buNone/>
              <a:defRPr sz="2400" b="0" i="0" kern="1200">
                <a:solidFill>
                  <a:srgbClr val="1C1442"/>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just">
              <a:lnSpc>
                <a:spcPts val="2440"/>
              </a:lnSpc>
            </a:pPr>
            <a:r>
              <a:rPr lang="en-GB" sz="2200" dirty="0" err="1"/>
              <a:t>Mēs</a:t>
            </a:r>
            <a:r>
              <a:rPr lang="en-GB" sz="2200" dirty="0"/>
              <a:t> t</a:t>
            </a:r>
            <a:r>
              <a:rPr lang="lv-LV" sz="2200" dirty="0"/>
              <a:t>ā</a:t>
            </a:r>
            <a:r>
              <a:rPr lang="en-GB" sz="2200" dirty="0"/>
              <a:t>s aplūkosim nedaudz sīkāk, turpinot apgūt šo moduli.</a:t>
            </a:r>
            <a:endParaRPr lang="en-US" sz="2200" dirty="0"/>
          </a:p>
        </p:txBody>
      </p:sp>
    </p:spTree>
    <p:extLst>
      <p:ext uri="{BB962C8B-B14F-4D97-AF65-F5344CB8AC3E}">
        <p14:creationId xmlns:p14="http://schemas.microsoft.com/office/powerpoint/2010/main" val="149098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B43CF9-E79A-D126-9E02-E5CFDB72A789}"/>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54079" r="18975"/>
          <a:stretch/>
        </p:blipFill>
        <p:spPr>
          <a:xfrm>
            <a:off x="884606" y="0"/>
            <a:ext cx="2038209" cy="6858000"/>
          </a:xfrm>
        </p:spPr>
      </p:pic>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9</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3024860" y="1181781"/>
            <a:ext cx="8999499" cy="4956054"/>
          </a:xfrm>
        </p:spPr>
        <p:txBody>
          <a:bodyPr/>
          <a:lstStyle/>
          <a:p>
            <a:pPr algn="just">
              <a:lnSpc>
                <a:spcPts val="2440"/>
              </a:lnSpc>
            </a:pPr>
            <a:r>
              <a:rPr lang="lv-LV" sz="2000" dirty="0"/>
              <a:t>Mūsdienu strauji mainīgajā pasaulē kritiskā domāšana un problēmu risināšanas prasmes ir būtiski personīgo un profesionālo panākumu instrumenti. Gatavojot skolēnus nākotnes neskaidrībām, šo prasmju veicināšana kļūst par pedagogu prioritāti visās disciplīnās. Kritiskā domāšana ietver spēju analizēt informāciju un argumentus, identificēt paņēmienus, izvērtēt pierādījumus un veidot pamatotus secinājumus. Savukārt problēmu risināšana ir process, kurā tiek apzināti sarežģīti jautājumi un īstenoti efektīvi risinājumi.</a:t>
            </a:r>
          </a:p>
          <a:p>
            <a:pPr algn="just">
              <a:lnSpc>
                <a:spcPts val="2440"/>
              </a:lnSpc>
            </a:pPr>
            <a:r>
              <a:rPr lang="en-GB" sz="2000" dirty="0" err="1"/>
              <a:t>Kopā</a:t>
            </a:r>
            <a:r>
              <a:rPr lang="en-GB" sz="2000" dirty="0"/>
              <a:t> šīs </a:t>
            </a:r>
            <a:r>
              <a:rPr lang="en-GB" sz="2000" dirty="0" err="1"/>
              <a:t>prasmes</a:t>
            </a:r>
            <a:r>
              <a:rPr lang="en-GB" sz="2000" dirty="0"/>
              <a:t> </a:t>
            </a:r>
            <a:r>
              <a:rPr lang="lv-LV" sz="2000" dirty="0"/>
              <a:t>dod iespēju</a:t>
            </a:r>
            <a:r>
              <a:rPr lang="en-GB" sz="2000" dirty="0"/>
              <a:t> s</a:t>
            </a:r>
            <a:r>
              <a:rPr lang="lv-LV" sz="2000" dirty="0" err="1"/>
              <a:t>tudentiem</a:t>
            </a:r>
            <a:r>
              <a:rPr lang="lv-LV" sz="2000" dirty="0"/>
              <a:t> ar</a:t>
            </a:r>
            <a:r>
              <a:rPr lang="en-GB" sz="2000" dirty="0"/>
              <a:t> </a:t>
            </a:r>
            <a:r>
              <a:rPr lang="en-GB" sz="2000" dirty="0" err="1"/>
              <a:t>pārliec</a:t>
            </a:r>
            <a:r>
              <a:rPr lang="lv-LV" sz="2000" dirty="0" err="1"/>
              <a:t>ību</a:t>
            </a:r>
            <a:r>
              <a:rPr lang="en-GB" sz="2000" dirty="0"/>
              <a:t> un </a:t>
            </a:r>
            <a:r>
              <a:rPr lang="en-GB" sz="2000" dirty="0" err="1"/>
              <a:t>radoš</a:t>
            </a:r>
            <a:r>
              <a:rPr lang="lv-LV" sz="2000" dirty="0" err="1"/>
              <a:t>umu</a:t>
            </a:r>
            <a:r>
              <a:rPr lang="en-GB" sz="2000" dirty="0"/>
              <a:t> orientēties mūsdienu sarežģītajā pasaulē. </a:t>
            </a:r>
            <a:r>
              <a:rPr lang="lv-LV" sz="2000" dirty="0"/>
              <a:t>Šajā izglītības maiņā priekšplānā ir novatoriskas stratēģijas, piemēram, </a:t>
            </a:r>
            <a:r>
              <a:rPr lang="en-GB" sz="2000" dirty="0" err="1"/>
              <a:t>problēmbalstīta</a:t>
            </a:r>
            <a:r>
              <a:rPr lang="lv-LV" sz="2000" dirty="0"/>
              <a:t> (PBM)</a:t>
            </a:r>
            <a:r>
              <a:rPr lang="en-GB" sz="2000" dirty="0"/>
              <a:t> </a:t>
            </a:r>
            <a:r>
              <a:rPr lang="en-GB" sz="2000" dirty="0" err="1"/>
              <a:t>mācīšanās</a:t>
            </a:r>
            <a:r>
              <a:rPr lang="en-GB" sz="2000" dirty="0"/>
              <a:t> un </a:t>
            </a:r>
            <a:r>
              <a:rPr lang="lv-LV" sz="2000" dirty="0"/>
              <a:t>izpētē </a:t>
            </a:r>
            <a:r>
              <a:rPr lang="en-GB" sz="2000" dirty="0" err="1"/>
              <a:t>balstīta</a:t>
            </a:r>
            <a:r>
              <a:rPr lang="en-GB" sz="2000" dirty="0"/>
              <a:t> </a:t>
            </a:r>
            <a:r>
              <a:rPr lang="en-GB" sz="2000" dirty="0" err="1"/>
              <a:t>mācīšanās</a:t>
            </a:r>
            <a:r>
              <a:rPr lang="lv-LV" sz="2000" dirty="0"/>
              <a:t> (IBM)</a:t>
            </a:r>
            <a:r>
              <a:rPr lang="en-GB" sz="2000" dirty="0"/>
              <a:t>, nodrošinot sistēmu, kas </a:t>
            </a:r>
            <a:r>
              <a:rPr lang="en-GB" sz="2000" dirty="0" err="1"/>
              <a:t>mudina</a:t>
            </a:r>
            <a:r>
              <a:rPr lang="en-GB" sz="2000" dirty="0"/>
              <a:t> s</a:t>
            </a:r>
            <a:r>
              <a:rPr lang="lv-LV" sz="2000" dirty="0" err="1"/>
              <a:t>tudentus</a:t>
            </a:r>
            <a:r>
              <a:rPr lang="en-GB" sz="2000" dirty="0"/>
              <a:t> uzdot jautājumus, analizēt un </a:t>
            </a:r>
            <a:r>
              <a:rPr lang="en-GB" sz="2000" dirty="0" err="1"/>
              <a:t>risināt</a:t>
            </a:r>
            <a:r>
              <a:rPr lang="en-GB" sz="2000" dirty="0"/>
              <a:t> </a:t>
            </a:r>
            <a:r>
              <a:rPr lang="en-GB" sz="2000" dirty="0" err="1"/>
              <a:t>reālas</a:t>
            </a:r>
            <a:r>
              <a:rPr lang="en-GB" sz="2000" dirty="0"/>
              <a:t> problēmas. Integrējot šīs </a:t>
            </a:r>
            <a:r>
              <a:rPr lang="en-GB" sz="2000" dirty="0" err="1"/>
              <a:t>pieejas</a:t>
            </a:r>
            <a:r>
              <a:rPr lang="en-GB" sz="2000" dirty="0"/>
              <a:t> </a:t>
            </a:r>
            <a:r>
              <a:rPr lang="lv-LV" sz="2000" dirty="0"/>
              <a:t>studiju</a:t>
            </a:r>
            <a:r>
              <a:rPr lang="en-GB" sz="2000" dirty="0"/>
              <a:t> programmā, pedagogi var radīt dinamisku mācību vidi, kas ne </a:t>
            </a:r>
            <a:r>
              <a:rPr lang="en-GB" sz="2000" dirty="0" err="1"/>
              <a:t>tikai</a:t>
            </a:r>
            <a:r>
              <a:rPr lang="en-GB" sz="2000" dirty="0"/>
              <a:t> </a:t>
            </a:r>
            <a:r>
              <a:rPr lang="lv-LV" sz="2000" dirty="0"/>
              <a:t>veido</a:t>
            </a:r>
            <a:r>
              <a:rPr lang="en-GB" sz="2000" dirty="0"/>
              <a:t> zināšanas, bet arī attīsta kritisku un analītisku domāšanu, kas ir būtiska 21. gadsimtā.</a:t>
            </a:r>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2118883" y="55660"/>
            <a:ext cx="8832146" cy="1014036"/>
          </a:xfrm>
          <a:gradFill flip="none" rotWithShape="1">
            <a:gsLst>
              <a:gs pos="99000">
                <a:srgbClr val="1C1442"/>
              </a:gs>
              <a:gs pos="14000">
                <a:srgbClr val="186BA8"/>
              </a:gs>
              <a:gs pos="68000">
                <a:srgbClr val="8A2061"/>
              </a:gs>
            </a:gsLst>
            <a:path path="circle">
              <a:fillToRect l="100000" t="100000"/>
            </a:path>
            <a:tileRect r="-100000" b="-100000"/>
          </a:gradFill>
        </p:spPr>
        <p:txBody>
          <a:bodyPr anchor="ctr"/>
          <a:lstStyle/>
          <a:p>
            <a:r>
              <a:rPr lang="en-GB" sz="3200" dirty="0">
                <a:solidFill>
                  <a:schemeClr val="bg1"/>
                </a:solidFill>
              </a:rPr>
              <a:t> Stratēģijas kritiskās domāšanas un problēmu risināšanas veicināšanai</a:t>
            </a:r>
          </a:p>
        </p:txBody>
      </p:sp>
      <p:sp>
        <p:nvSpPr>
          <p:cNvPr id="9" name="Text Placeholder 4">
            <a:extLst>
              <a:ext uri="{FF2B5EF4-FFF2-40B4-BE49-F238E27FC236}">
                <a16:creationId xmlns:a16="http://schemas.microsoft.com/office/drawing/2014/main" id="{8BC65BD6-5C07-465C-464E-356322CA048C}"/>
              </a:ext>
            </a:extLst>
          </p:cNvPr>
          <p:cNvSpPr txBox="1">
            <a:spLocks/>
          </p:cNvSpPr>
          <p:nvPr/>
        </p:nvSpPr>
        <p:spPr>
          <a:xfrm>
            <a:off x="1193353" y="4821566"/>
            <a:ext cx="1831508" cy="1358352"/>
          </a:xfrm>
          <a:prstGeom prst="rect">
            <a:avLst/>
          </a:prstGeom>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US" sz="9600" b="1" dirty="0">
                <a:solidFill>
                  <a:schemeClr val="bg1"/>
                </a:solidFill>
              </a:rPr>
              <a:t>02</a:t>
            </a:r>
          </a:p>
        </p:txBody>
      </p:sp>
    </p:spTree>
    <p:extLst>
      <p:ext uri="{BB962C8B-B14F-4D97-AF65-F5344CB8AC3E}">
        <p14:creationId xmlns:p14="http://schemas.microsoft.com/office/powerpoint/2010/main" val="402877291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F3D2295954AF1042ACC23876AF319FBF" ma:contentTypeVersion="16" ma:contentTypeDescription="Izveidot jaunu dokumentu." ma:contentTypeScope="" ma:versionID="2edd021e4bb620ba38d1c936ecbf722e">
  <xsd:schema xmlns:xsd="http://www.w3.org/2001/XMLSchema" xmlns:xs="http://www.w3.org/2001/XMLSchema" xmlns:p="http://schemas.microsoft.com/office/2006/metadata/properties" xmlns:ns2="1e5ca055-2fcb-431f-9f0c-13148e81002f" xmlns:ns3="478cfa9a-b818-4e35-b564-971bd04e2ab8" targetNamespace="http://schemas.microsoft.com/office/2006/metadata/properties" ma:root="true" ma:fieldsID="63845a0a2ef62e787f9c3a7720df3eae" ns2:_="" ns3:_="">
    <xsd:import namespace="1e5ca055-2fcb-431f-9f0c-13148e81002f"/>
    <xsd:import namespace="478cfa9a-b818-4e35-b564-971bd04e2a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5ca055-2fcb-431f-9f0c-13148e8100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Attēlu atzīmes" ma:readOnly="false" ma:fieldId="{5cf76f15-5ced-4ddc-b409-7134ff3c332f}" ma:taxonomyMulti="true" ma:sspId="032bf106-b365-443e-bdf9-9561cb4f30d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8cfa9a-b818-4e35-b564-971bd04e2a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516d3d-1bfe-44fe-867d-95fe1bd01696}" ma:internalName="TaxCatchAll" ma:showField="CatchAllData" ma:web="478cfa9a-b818-4e35-b564-971bd04e2a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Koplietots ar: detalizēt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1e5ca055-2fcb-431f-9f0c-13148e81002f" xsi:nil="true"/>
    <lcf76f155ced4ddcb4097134ff3c332f xmlns="1e5ca055-2fcb-431f-9f0c-13148e81002f">
      <Terms xmlns="http://schemas.microsoft.com/office/infopath/2007/PartnerControls"/>
    </lcf76f155ced4ddcb4097134ff3c332f>
    <TaxCatchAll xmlns="478cfa9a-b818-4e35-b564-971bd04e2ab8" xsi:nil="true"/>
  </documentManagement>
</p:properties>
</file>

<file path=customXml/itemProps1.xml><?xml version="1.0" encoding="utf-8"?>
<ds:datastoreItem xmlns:ds="http://schemas.openxmlformats.org/officeDocument/2006/customXml" ds:itemID="{C3F1F490-BB8F-4D04-846D-CBBA091DD3E2}"/>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elements/1.1/"/>
    <ds:schemaRef ds:uri="ef88797d-310b-4d46-ad9c-0c23fa0c8d45"/>
    <ds:schemaRef ds:uri="876de33e-aaa5-4507-9b92-b84e676ded0d"/>
    <ds:schemaRef ds:uri="http://www.w3.org/XML/1998/namespace"/>
    <ds:schemaRef ds:uri="http://purl.org/dc/terms/"/>
    <ds:schemaRef ds:uri="1e5ca055-2fcb-431f-9f0c-13148e81002f"/>
    <ds:schemaRef ds:uri="478cfa9a-b818-4e35-b564-971bd04e2ab8"/>
  </ds:schemaRefs>
</ds:datastoreItem>
</file>

<file path=docProps/app.xml><?xml version="1.0" encoding="utf-8"?>
<Properties xmlns="http://schemas.openxmlformats.org/officeDocument/2006/extended-properties" xmlns:vt="http://schemas.openxmlformats.org/officeDocument/2006/docPropsVTypes">
  <Template>Magazine layout</Template>
  <TotalTime>761</TotalTime>
  <Words>5421</Words>
  <Application>Microsoft Office PowerPoint</Application>
  <PresentationFormat>Widescreen</PresentationFormat>
  <Paragraphs>306</Paragraphs>
  <Slides>53</Slides>
  <Notes>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Montserrat</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docId:5053284F7592B1F36CEC7E85A1CC8F86</cp:keywords>
  <cp:lastModifiedBy>Sigita Šķēle</cp:lastModifiedBy>
  <cp:revision>486</cp:revision>
  <dcterms:created xsi:type="dcterms:W3CDTF">2021-06-15T11:45:52Z</dcterms:created>
  <dcterms:modified xsi:type="dcterms:W3CDTF">2025-01-21T12:22:00Z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0x010100F3D2295954AF1042ACC23876AF319FBF</vt:lpwstr>
  </property>
</Properties>
</file>