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51"/>
  </p:notesMasterIdLst>
  <p:handoutMasterIdLst>
    <p:handoutMasterId r:id="rId52"/>
  </p:handoutMasterIdLst>
  <p:sldIdLst>
    <p:sldId id="690" r:id="rId5"/>
    <p:sldId id="695" r:id="rId6"/>
    <p:sldId id="734" r:id="rId7"/>
    <p:sldId id="733" r:id="rId8"/>
    <p:sldId id="678" r:id="rId9"/>
    <p:sldId id="744" r:id="rId10"/>
    <p:sldId id="699" r:id="rId11"/>
    <p:sldId id="731" r:id="rId12"/>
    <p:sldId id="738" r:id="rId13"/>
    <p:sldId id="739" r:id="rId14"/>
    <p:sldId id="743" r:id="rId15"/>
    <p:sldId id="735" r:id="rId16"/>
    <p:sldId id="741" r:id="rId17"/>
    <p:sldId id="745" r:id="rId18"/>
    <p:sldId id="763" r:id="rId19"/>
    <p:sldId id="742" r:id="rId20"/>
    <p:sldId id="764" r:id="rId21"/>
    <p:sldId id="747" r:id="rId22"/>
    <p:sldId id="746" r:id="rId23"/>
    <p:sldId id="768" r:id="rId24"/>
    <p:sldId id="728" r:id="rId25"/>
    <p:sldId id="737" r:id="rId26"/>
    <p:sldId id="727" r:id="rId27"/>
    <p:sldId id="694" r:id="rId28"/>
    <p:sldId id="696" r:id="rId29"/>
    <p:sldId id="750" r:id="rId30"/>
    <p:sldId id="751" r:id="rId31"/>
    <p:sldId id="752" r:id="rId32"/>
    <p:sldId id="753" r:id="rId33"/>
    <p:sldId id="749" r:id="rId34"/>
    <p:sldId id="748" r:id="rId35"/>
    <p:sldId id="765" r:id="rId36"/>
    <p:sldId id="766" r:id="rId37"/>
    <p:sldId id="767" r:id="rId38"/>
    <p:sldId id="759" r:id="rId39"/>
    <p:sldId id="756" r:id="rId40"/>
    <p:sldId id="769" r:id="rId41"/>
    <p:sldId id="754" r:id="rId42"/>
    <p:sldId id="755" r:id="rId43"/>
    <p:sldId id="757" r:id="rId44"/>
    <p:sldId id="761" r:id="rId45"/>
    <p:sldId id="770" r:id="rId46"/>
    <p:sldId id="758" r:id="rId47"/>
    <p:sldId id="762" r:id="rId48"/>
    <p:sldId id="771" r:id="rId49"/>
    <p:sldId id="677" r:id="rId50"/>
  </p:sldIdLst>
  <p:sldSz cx="12192000" cy="6858000"/>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A9DD"/>
    <a:srgbClr val="8A2061"/>
    <a:srgbClr val="151D24"/>
    <a:srgbClr val="404040"/>
    <a:srgbClr val="1C1442"/>
    <a:srgbClr val="AD4097"/>
    <a:srgbClr val="186BA8"/>
    <a:srgbClr val="305C6F"/>
    <a:srgbClr val="7C946D"/>
    <a:srgbClr val="0057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24" autoAdjust="0"/>
    <p:restoredTop sz="93978"/>
  </p:normalViewPr>
  <p:slideViewPr>
    <p:cSldViewPr snapToGrid="0" snapToObjects="1">
      <p:cViewPr varScale="1">
        <p:scale>
          <a:sx n="150" d="100"/>
          <a:sy n="150" d="100"/>
        </p:scale>
        <p:origin x="2832" y="108"/>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showGuides="1">
      <p:cViewPr varScale="1">
        <p:scale>
          <a:sx n="71" d="100"/>
          <a:sy n="71" d="100"/>
        </p:scale>
        <p:origin x="2448"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1/21/2025</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1/21/2025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Main teksta stilu rediģēšana</a:t>
            </a:r>
          </a:p>
          <a:p>
            <a:pPr lvl="1"/>
            <a:r>
              <a:rPr lang="en-US"/>
              <a:t>Otrais līmenis</a:t>
            </a:r>
          </a:p>
          <a:p>
            <a:pPr lvl="2"/>
            <a:r>
              <a:rPr lang="en-US"/>
              <a:t>Trešais līmenis</a:t>
            </a:r>
          </a:p>
          <a:p>
            <a:pPr lvl="3"/>
            <a:r>
              <a:rPr lang="en-US"/>
              <a:t>Ceturtais līmenis</a:t>
            </a:r>
          </a:p>
          <a:p>
            <a:pPr lvl="4"/>
            <a:r>
              <a:rPr lang="en-US"/>
              <a:t>Piektais līmenis</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hf sldNum="0" hdr="0" ftr="0" dt="0"/>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67408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674081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01">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E6A4F46-B06C-8C93-009C-3551D6043410}"/>
              </a:ext>
            </a:extLst>
          </p:cNvPr>
          <p:cNvGrpSpPr/>
          <p:nvPr userDrawn="1"/>
        </p:nvGrpSpPr>
        <p:grpSpPr>
          <a:xfrm>
            <a:off x="0" y="-35739"/>
            <a:ext cx="12192000" cy="5593064"/>
            <a:chOff x="0" y="-39857"/>
            <a:chExt cx="9964056" cy="4570998"/>
          </a:xfrm>
        </p:grpSpPr>
        <p:sp>
          <p:nvSpPr>
            <p:cNvPr id="4" name="Rectangle 3">
              <a:extLst>
                <a:ext uri="{FF2B5EF4-FFF2-40B4-BE49-F238E27FC236}">
                  <a16:creationId xmlns:a16="http://schemas.microsoft.com/office/drawing/2014/main" id="{E4102A00-6F9F-716E-6C6B-DD677521DC74}"/>
                </a:ext>
              </a:extLst>
            </p:cNvPr>
            <p:cNvSpPr/>
            <p:nvPr userDrawn="1"/>
          </p:nvSpPr>
          <p:spPr>
            <a:xfrm>
              <a:off x="4754232" y="-29837"/>
              <a:ext cx="4680655" cy="4560978"/>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70C40A28-9A13-D0DF-BC2A-BA64D385F6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139" t="-495" r="26263" b="495"/>
            <a:stretch/>
          </p:blipFill>
          <p:spPr>
            <a:xfrm>
              <a:off x="0" y="-39857"/>
              <a:ext cx="4754232" cy="4560978"/>
            </a:xfrm>
            <a:prstGeom prst="rect">
              <a:avLst/>
            </a:prstGeom>
          </p:spPr>
        </p:pic>
        <p:pic>
          <p:nvPicPr>
            <p:cNvPr id="34" name="Picture 33">
              <a:extLst>
                <a:ext uri="{FF2B5EF4-FFF2-40B4-BE49-F238E27FC236}">
                  <a16:creationId xmlns:a16="http://schemas.microsoft.com/office/drawing/2014/main" id="{5227E191-85FE-A18C-1063-212D0FAEABB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2054" r="4400"/>
            <a:stretch/>
          </p:blipFill>
          <p:spPr>
            <a:xfrm>
              <a:off x="8638839" y="-29837"/>
              <a:ext cx="1325217" cy="4560978"/>
            </a:xfrm>
            <a:prstGeom prst="rect">
              <a:avLst/>
            </a:prstGeom>
          </p:spPr>
        </p:pic>
      </p:grpSp>
      <p:sp>
        <p:nvSpPr>
          <p:cNvPr id="33" name="Freeform 32">
            <a:extLst>
              <a:ext uri="{FF2B5EF4-FFF2-40B4-BE49-F238E27FC236}">
                <a16:creationId xmlns:a16="http://schemas.microsoft.com/office/drawing/2014/main" id="{527A8425-B90A-4347-AF48-00C1D5CC2D28}"/>
              </a:ext>
            </a:extLst>
          </p:cNvPr>
          <p:cNvSpPr/>
          <p:nvPr userDrawn="1"/>
        </p:nvSpPr>
        <p:spPr>
          <a:xfrm>
            <a:off x="5311489" y="2587406"/>
            <a:ext cx="7298951" cy="1969126"/>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sz="2069"/>
          </a:p>
        </p:txBody>
      </p:sp>
      <p:sp>
        <p:nvSpPr>
          <p:cNvPr id="56" name="Text Placeholder 32">
            <a:extLst>
              <a:ext uri="{FF2B5EF4-FFF2-40B4-BE49-F238E27FC236}">
                <a16:creationId xmlns:a16="http://schemas.microsoft.com/office/drawing/2014/main" id="{6D83AD87-72FE-A04E-9CF3-9AC1F7C64953}"/>
              </a:ext>
            </a:extLst>
          </p:cNvPr>
          <p:cNvSpPr>
            <a:spLocks noGrp="1"/>
          </p:cNvSpPr>
          <p:nvPr>
            <p:ph type="body" sz="quarter" idx="16" hasCustomPrompt="1"/>
          </p:nvPr>
        </p:nvSpPr>
        <p:spPr>
          <a:xfrm>
            <a:off x="6303936" y="1246695"/>
            <a:ext cx="3557739" cy="1555466"/>
          </a:xfrm>
        </p:spPr>
        <p:txBody>
          <a:bodyPr anchor="t">
            <a:noAutofit/>
          </a:bodyPr>
          <a:lstStyle>
            <a:lvl1pPr marL="0" indent="0" algn="l">
              <a:lnSpc>
                <a:spcPts val="3154"/>
              </a:lnSpc>
              <a:spcBef>
                <a:spcPts val="0"/>
              </a:spcBef>
              <a:buNone/>
              <a:defRPr sz="3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BE 21 SKILLED</a:t>
            </a:r>
            <a:endParaRPr lang="en-US" dirty="0"/>
          </a:p>
        </p:txBody>
      </p:sp>
      <p:sp>
        <p:nvSpPr>
          <p:cNvPr id="57" name="Text Placeholder 32">
            <a:extLst>
              <a:ext uri="{FF2B5EF4-FFF2-40B4-BE49-F238E27FC236}">
                <a16:creationId xmlns:a16="http://schemas.microsoft.com/office/drawing/2014/main" id="{99F453F3-BF15-D044-B597-F7EBF76DC07D}"/>
              </a:ext>
            </a:extLst>
          </p:cNvPr>
          <p:cNvSpPr>
            <a:spLocks noGrp="1"/>
          </p:cNvSpPr>
          <p:nvPr>
            <p:ph type="body" sz="quarter" idx="19" hasCustomPrompt="1"/>
          </p:nvPr>
        </p:nvSpPr>
        <p:spPr>
          <a:xfrm>
            <a:off x="6350199" y="2720655"/>
            <a:ext cx="3511476" cy="1546726"/>
          </a:xfrm>
        </p:spPr>
        <p:txBody>
          <a:bodyPr anchor="t">
            <a:noAutofit/>
          </a:bodyPr>
          <a:lstStyle>
            <a:lvl1pPr marL="0" indent="0" algn="l">
              <a:lnSpc>
                <a:spcPct val="100000"/>
              </a:lnSpc>
              <a:spcBef>
                <a:spcPts val="0"/>
              </a:spcBef>
              <a:buNone/>
              <a:defRPr sz="2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Title</a:t>
            </a:r>
          </a:p>
        </p:txBody>
      </p:sp>
      <p:grpSp>
        <p:nvGrpSpPr>
          <p:cNvPr id="12" name="Group 11">
            <a:extLst>
              <a:ext uri="{FF2B5EF4-FFF2-40B4-BE49-F238E27FC236}">
                <a16:creationId xmlns:a16="http://schemas.microsoft.com/office/drawing/2014/main" id="{05398525-D007-B046-86E8-5EF3BD68C53F}"/>
              </a:ext>
            </a:extLst>
          </p:cNvPr>
          <p:cNvGrpSpPr/>
          <p:nvPr userDrawn="1"/>
        </p:nvGrpSpPr>
        <p:grpSpPr>
          <a:xfrm>
            <a:off x="9456007" y="5829539"/>
            <a:ext cx="2735993" cy="679345"/>
            <a:chOff x="0" y="0"/>
            <a:chExt cx="2301694" cy="571500"/>
          </a:xfrm>
        </p:grpSpPr>
        <p:sp>
          <p:nvSpPr>
            <p:cNvPr id="13" name="Rectangle 12">
              <a:extLst>
                <a:ext uri="{FF2B5EF4-FFF2-40B4-BE49-F238E27FC236}">
                  <a16:creationId xmlns:a16="http://schemas.microsoft.com/office/drawing/2014/main" id="{A3FCE430-8697-AD45-9630-7F3B0A0F05BB}"/>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 name="Picture 13">
              <a:extLst>
                <a:ext uri="{FF2B5EF4-FFF2-40B4-BE49-F238E27FC236}">
                  <a16:creationId xmlns:a16="http://schemas.microsoft.com/office/drawing/2014/main" id="{D62B06D4-BE0E-3F41-801B-DF6CD0A7F7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5" name="Text Placeholder 62">
            <a:extLst>
              <a:ext uri="{FF2B5EF4-FFF2-40B4-BE49-F238E27FC236}">
                <a16:creationId xmlns:a16="http://schemas.microsoft.com/office/drawing/2014/main" id="{CC8023F2-90DE-B90C-F4F9-B78B3046F743}"/>
              </a:ext>
            </a:extLst>
          </p:cNvPr>
          <p:cNvSpPr>
            <a:spLocks noGrp="1"/>
          </p:cNvSpPr>
          <p:nvPr>
            <p:ph type="body" sz="quarter" idx="21" hasCustomPrompt="1"/>
          </p:nvPr>
        </p:nvSpPr>
        <p:spPr>
          <a:xfrm>
            <a:off x="-1" y="5319087"/>
            <a:ext cx="2946757" cy="624849"/>
          </a:xfrm>
          <a:solidFill>
            <a:srgbClr val="186BA8"/>
          </a:solidFill>
        </p:spPr>
        <p:txBody>
          <a:bodyPr anchor="ctr">
            <a:noAutofit/>
          </a:bodyPr>
          <a:lstStyle>
            <a:lvl1pPr marL="0" indent="0" algn="r">
              <a:buNone/>
              <a:defRPr sz="4000">
                <a:solidFill>
                  <a:schemeClr val="bg1"/>
                </a:solidFill>
              </a:defRPr>
            </a:lvl1pPr>
          </a:lstStyle>
          <a:p>
            <a:r>
              <a:rPr lang="en-US" sz="1800" dirty="0"/>
              <a:t>www.</a:t>
            </a:r>
            <a:r>
              <a:rPr lang="en-US" sz="2400" b="1" dirty="0"/>
              <a:t>be21skilled</a:t>
            </a:r>
            <a:r>
              <a:rPr lang="en-US" sz="1800" dirty="0"/>
              <a:t>.eu </a:t>
            </a:r>
          </a:p>
        </p:txBody>
      </p:sp>
    </p:spTree>
    <p:extLst>
      <p:ext uri="{BB962C8B-B14F-4D97-AF65-F5344CB8AC3E}">
        <p14:creationId xmlns:p14="http://schemas.microsoft.com/office/powerpoint/2010/main" val="375554104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5">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16AEC429-C7CB-E74A-9334-7837722EA799}"/>
              </a:ext>
            </a:extLst>
          </p:cNvPr>
          <p:cNvSpPr>
            <a:spLocks noGrp="1"/>
          </p:cNvSpPr>
          <p:nvPr>
            <p:ph type="pic" sz="quarter" idx="21"/>
          </p:nvPr>
        </p:nvSpPr>
        <p:spPr>
          <a:xfrm>
            <a:off x="0" y="0"/>
            <a:ext cx="12192000" cy="6858000"/>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20" name="Text Placeholder 32">
            <a:extLst>
              <a:ext uri="{FF2B5EF4-FFF2-40B4-BE49-F238E27FC236}">
                <a16:creationId xmlns:a16="http://schemas.microsoft.com/office/drawing/2014/main" id="{8EB196D6-D69C-2F42-9841-B7A481B12B29}"/>
              </a:ext>
            </a:extLst>
          </p:cNvPr>
          <p:cNvSpPr>
            <a:spLocks noGrp="1"/>
          </p:cNvSpPr>
          <p:nvPr>
            <p:ph type="body" sz="quarter" idx="30" hasCustomPrompt="1"/>
          </p:nvPr>
        </p:nvSpPr>
        <p:spPr>
          <a:xfrm>
            <a:off x="605260" y="401014"/>
            <a:ext cx="10644249" cy="479206"/>
          </a:xfrm>
        </p:spPr>
        <p:txBody>
          <a:bodyPr>
            <a:noAutofit/>
          </a:bodyPr>
          <a:lstStyle>
            <a:lvl1pPr marL="0" indent="0" algn="l">
              <a:buNone/>
              <a:defRPr sz="36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Tree>
    <p:extLst>
      <p:ext uri="{BB962C8B-B14F-4D97-AF65-F5344CB8AC3E}">
        <p14:creationId xmlns:p14="http://schemas.microsoft.com/office/powerpoint/2010/main" val="2728685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BE49C4-98CB-9C45-BD57-28C8BFB0F07D}"/>
              </a:ext>
            </a:extLst>
          </p:cNvPr>
          <p:cNvSpPr/>
          <p:nvPr userDrawn="1"/>
        </p:nvSpPr>
        <p:spPr>
          <a:xfrm>
            <a:off x="0" y="224003"/>
            <a:ext cx="12192000" cy="4142935"/>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22" name="Text Placeholder 32">
            <a:extLst>
              <a:ext uri="{FF2B5EF4-FFF2-40B4-BE49-F238E27FC236}">
                <a16:creationId xmlns:a16="http://schemas.microsoft.com/office/drawing/2014/main" id="{EFAA2AC1-2BB2-C547-AF06-7C9874DC88F2}"/>
              </a:ext>
            </a:extLst>
          </p:cNvPr>
          <p:cNvSpPr>
            <a:spLocks noGrp="1"/>
          </p:cNvSpPr>
          <p:nvPr>
            <p:ph type="body" sz="quarter" idx="30" hasCustomPrompt="1"/>
          </p:nvPr>
        </p:nvSpPr>
        <p:spPr>
          <a:xfrm>
            <a:off x="946246" y="5087694"/>
            <a:ext cx="4403214" cy="1346830"/>
          </a:xfrm>
        </p:spPr>
        <p:txBody>
          <a:bodyPr>
            <a:noAutofit/>
          </a:bodyPr>
          <a:lstStyle>
            <a:lvl1pPr marL="0" indent="0" algn="l">
              <a:buNone/>
              <a:defRPr sz="3600" b="1" i="0" spc="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5D0ABF6D-9B7F-9841-95F1-1A05A28A9CF5}"/>
              </a:ext>
            </a:extLst>
          </p:cNvPr>
          <p:cNvSpPr>
            <a:spLocks noGrp="1"/>
          </p:cNvSpPr>
          <p:nvPr>
            <p:ph type="body" sz="quarter" idx="48" hasCustomPrompt="1"/>
          </p:nvPr>
        </p:nvSpPr>
        <p:spPr>
          <a:xfrm>
            <a:off x="5779610" y="5087694"/>
            <a:ext cx="5726769" cy="1346831"/>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28" name="Picture Placeholder 27">
            <a:extLst>
              <a:ext uri="{FF2B5EF4-FFF2-40B4-BE49-F238E27FC236}">
                <a16:creationId xmlns:a16="http://schemas.microsoft.com/office/drawing/2014/main" id="{30018A5E-BD0C-FB4B-BF50-C125A1DB3922}"/>
              </a:ext>
            </a:extLst>
          </p:cNvPr>
          <p:cNvSpPr>
            <a:spLocks noGrp="1"/>
          </p:cNvSpPr>
          <p:nvPr>
            <p:ph type="pic" sz="quarter" idx="21"/>
          </p:nvPr>
        </p:nvSpPr>
        <p:spPr>
          <a:xfrm>
            <a:off x="5302086" y="553828"/>
            <a:ext cx="6130153" cy="1964833"/>
          </a:xfrm>
          <a:custGeom>
            <a:avLst/>
            <a:gdLst>
              <a:gd name="connsiteX0" fmla="*/ 0 w 6130153"/>
              <a:gd name="connsiteY0" fmla="*/ 0 h 1964833"/>
              <a:gd name="connsiteX1" fmla="*/ 6130153 w 6130153"/>
              <a:gd name="connsiteY1" fmla="*/ 0 h 1964833"/>
              <a:gd name="connsiteX2" fmla="*/ 6130153 w 6130153"/>
              <a:gd name="connsiteY2" fmla="*/ 231958 h 1964833"/>
              <a:gd name="connsiteX3" fmla="*/ 5992823 w 6130153"/>
              <a:gd name="connsiteY3" fmla="*/ 231958 h 1964833"/>
              <a:gd name="connsiteX4" fmla="*/ 5992823 w 6130153"/>
              <a:gd name="connsiteY4" fmla="*/ 1671959 h 1964833"/>
              <a:gd name="connsiteX5" fmla="*/ 6130153 w 6130153"/>
              <a:gd name="connsiteY5" fmla="*/ 1671959 h 1964833"/>
              <a:gd name="connsiteX6" fmla="*/ 6130153 w 6130153"/>
              <a:gd name="connsiteY6" fmla="*/ 1964833 h 1964833"/>
              <a:gd name="connsiteX7" fmla="*/ 0 w 6130153"/>
              <a:gd name="connsiteY7" fmla="*/ 1964833 h 196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0153" h="1964833">
                <a:moveTo>
                  <a:pt x="0" y="0"/>
                </a:moveTo>
                <a:lnTo>
                  <a:pt x="6130153" y="0"/>
                </a:lnTo>
                <a:lnTo>
                  <a:pt x="6130153" y="231958"/>
                </a:lnTo>
                <a:lnTo>
                  <a:pt x="5992823" y="231958"/>
                </a:lnTo>
                <a:lnTo>
                  <a:pt x="5992823" y="1671959"/>
                </a:lnTo>
                <a:lnTo>
                  <a:pt x="6130153" y="1671959"/>
                </a:lnTo>
                <a:lnTo>
                  <a:pt x="6130153" y="1964833"/>
                </a:lnTo>
                <a:lnTo>
                  <a:pt x="0" y="1964833"/>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6" name="Picture Placeholder 2">
            <a:extLst>
              <a:ext uri="{FF2B5EF4-FFF2-40B4-BE49-F238E27FC236}">
                <a16:creationId xmlns:a16="http://schemas.microsoft.com/office/drawing/2014/main" id="{350EA441-1AA7-7946-82C6-35FEB2BA56F2}"/>
              </a:ext>
            </a:extLst>
          </p:cNvPr>
          <p:cNvSpPr>
            <a:spLocks noGrp="1"/>
          </p:cNvSpPr>
          <p:nvPr>
            <p:ph type="pic" sz="quarter" idx="23"/>
          </p:nvPr>
        </p:nvSpPr>
        <p:spPr>
          <a:xfrm>
            <a:off x="730112" y="553828"/>
            <a:ext cx="4277880" cy="1947679"/>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7" name="Picture Placeholder 2">
            <a:extLst>
              <a:ext uri="{FF2B5EF4-FFF2-40B4-BE49-F238E27FC236}">
                <a16:creationId xmlns:a16="http://schemas.microsoft.com/office/drawing/2014/main" id="{A3EC1EBA-930B-364B-8FFD-A3A37D85E041}"/>
              </a:ext>
            </a:extLst>
          </p:cNvPr>
          <p:cNvSpPr>
            <a:spLocks noGrp="1"/>
          </p:cNvSpPr>
          <p:nvPr>
            <p:ph type="pic" sz="quarter" idx="49"/>
          </p:nvPr>
        </p:nvSpPr>
        <p:spPr>
          <a:xfrm>
            <a:off x="730112" y="2749084"/>
            <a:ext cx="6130153" cy="1964833"/>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23" name="Picture Placeholder 2">
            <a:extLst>
              <a:ext uri="{FF2B5EF4-FFF2-40B4-BE49-F238E27FC236}">
                <a16:creationId xmlns:a16="http://schemas.microsoft.com/office/drawing/2014/main" id="{72415A37-99DF-6D48-A82B-08B0B77A1BCF}"/>
              </a:ext>
            </a:extLst>
          </p:cNvPr>
          <p:cNvSpPr>
            <a:spLocks noGrp="1"/>
          </p:cNvSpPr>
          <p:nvPr>
            <p:ph type="pic" sz="quarter" idx="50"/>
          </p:nvPr>
        </p:nvSpPr>
        <p:spPr>
          <a:xfrm>
            <a:off x="7154359" y="2749084"/>
            <a:ext cx="4277880" cy="1947679"/>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pic>
        <p:nvPicPr>
          <p:cNvPr id="11" name="Picture 10">
            <a:extLst>
              <a:ext uri="{FF2B5EF4-FFF2-40B4-BE49-F238E27FC236}">
                <a16:creationId xmlns:a16="http://schemas.microsoft.com/office/drawing/2014/main" id="{3C4B7423-308C-1705-5270-696C75009DCD}"/>
              </a:ext>
            </a:extLst>
          </p:cNvPr>
          <p:cNvPicPr>
            <a:picLocks/>
          </p:cNvPicPr>
          <p:nvPr userDrawn="1"/>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0753110" y="1325787"/>
            <a:ext cx="1443600" cy="356400"/>
          </a:xfrm>
          <a:prstGeom prst="rect">
            <a:avLst/>
          </a:prstGeom>
        </p:spPr>
      </p:pic>
    </p:spTree>
    <p:extLst>
      <p:ext uri="{BB962C8B-B14F-4D97-AF65-F5344CB8AC3E}">
        <p14:creationId xmlns:p14="http://schemas.microsoft.com/office/powerpoint/2010/main" val="218097642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x photo/text slide">
    <p:spTree>
      <p:nvGrpSpPr>
        <p:cNvPr id="1" name=""/>
        <p:cNvGrpSpPr/>
        <p:nvPr/>
      </p:nvGrpSpPr>
      <p:grpSpPr>
        <a:xfrm>
          <a:off x="0" y="0"/>
          <a:ext cx="0" cy="0"/>
          <a:chOff x="0" y="0"/>
          <a:chExt cx="0" cy="0"/>
        </a:xfrm>
      </p:grpSpPr>
      <p:sp>
        <p:nvSpPr>
          <p:cNvPr id="40" name="Freeform 39">
            <a:extLst>
              <a:ext uri="{FF2B5EF4-FFF2-40B4-BE49-F238E27FC236}">
                <a16:creationId xmlns:a16="http://schemas.microsoft.com/office/drawing/2014/main" id="{BB55D3C9-D9E1-3C4C-BCEE-D89966A31615}"/>
              </a:ext>
            </a:extLst>
          </p:cNvPr>
          <p:cNvSpPr/>
          <p:nvPr userDrawn="1"/>
        </p:nvSpPr>
        <p:spPr>
          <a:xfrm>
            <a:off x="1165743" y="918406"/>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38" name="Text Placeholder 32">
            <a:extLst>
              <a:ext uri="{FF2B5EF4-FFF2-40B4-BE49-F238E27FC236}">
                <a16:creationId xmlns:a16="http://schemas.microsoft.com/office/drawing/2014/main" id="{7D2CEAEF-DB4C-9245-AB85-9E2643AF765B}"/>
              </a:ext>
            </a:extLst>
          </p:cNvPr>
          <p:cNvSpPr>
            <a:spLocks noGrp="1"/>
          </p:cNvSpPr>
          <p:nvPr>
            <p:ph type="body" sz="quarter" idx="49" hasCustomPrompt="1"/>
          </p:nvPr>
        </p:nvSpPr>
        <p:spPr>
          <a:xfrm>
            <a:off x="4346104" y="387792"/>
            <a:ext cx="7160276" cy="730066"/>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043C13A9-DCE4-E54F-B82D-25FDA2086A05}"/>
              </a:ext>
            </a:extLst>
          </p:cNvPr>
          <p:cNvSpPr>
            <a:spLocks noGrp="1"/>
          </p:cNvSpPr>
          <p:nvPr>
            <p:ph type="body" sz="quarter" idx="50" hasCustomPrompt="1"/>
          </p:nvPr>
        </p:nvSpPr>
        <p:spPr>
          <a:xfrm>
            <a:off x="4358285" y="1091007"/>
            <a:ext cx="7160273" cy="945874"/>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5" name="Text Placeholder 32">
            <a:extLst>
              <a:ext uri="{FF2B5EF4-FFF2-40B4-BE49-F238E27FC236}">
                <a16:creationId xmlns:a16="http://schemas.microsoft.com/office/drawing/2014/main" id="{9F711D42-C3C7-F94F-A6A2-DBA59D2E1B09}"/>
              </a:ext>
            </a:extLst>
          </p:cNvPr>
          <p:cNvSpPr>
            <a:spLocks noGrp="1"/>
          </p:cNvSpPr>
          <p:nvPr>
            <p:ph type="body" sz="quarter" idx="51" hasCustomPrompt="1"/>
          </p:nvPr>
        </p:nvSpPr>
        <p:spPr>
          <a:xfrm>
            <a:off x="4346104" y="2462666"/>
            <a:ext cx="7160276" cy="730066"/>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56" name="Text Placeholder 32">
            <a:extLst>
              <a:ext uri="{FF2B5EF4-FFF2-40B4-BE49-F238E27FC236}">
                <a16:creationId xmlns:a16="http://schemas.microsoft.com/office/drawing/2014/main" id="{0DA45F84-5354-9B4C-B97F-2229C57C159A}"/>
              </a:ext>
            </a:extLst>
          </p:cNvPr>
          <p:cNvSpPr>
            <a:spLocks noGrp="1"/>
          </p:cNvSpPr>
          <p:nvPr>
            <p:ph type="body" sz="quarter" idx="52" hasCustomPrompt="1"/>
          </p:nvPr>
        </p:nvSpPr>
        <p:spPr>
          <a:xfrm>
            <a:off x="4358285" y="3165882"/>
            <a:ext cx="7160273" cy="945874"/>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9" name="Text Placeholder 32">
            <a:extLst>
              <a:ext uri="{FF2B5EF4-FFF2-40B4-BE49-F238E27FC236}">
                <a16:creationId xmlns:a16="http://schemas.microsoft.com/office/drawing/2014/main" id="{2E9877C6-E249-4F4E-8097-E7C44AB5FE09}"/>
              </a:ext>
            </a:extLst>
          </p:cNvPr>
          <p:cNvSpPr>
            <a:spLocks noGrp="1"/>
          </p:cNvSpPr>
          <p:nvPr>
            <p:ph type="body" sz="quarter" idx="54" hasCustomPrompt="1"/>
          </p:nvPr>
        </p:nvSpPr>
        <p:spPr>
          <a:xfrm>
            <a:off x="4358285" y="4537541"/>
            <a:ext cx="7160276" cy="730066"/>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05D67838-D162-BA4F-965A-715CEE8EB1A7}"/>
              </a:ext>
            </a:extLst>
          </p:cNvPr>
          <p:cNvSpPr>
            <a:spLocks noGrp="1"/>
          </p:cNvSpPr>
          <p:nvPr>
            <p:ph type="body" sz="quarter" idx="55" hasCustomPrompt="1"/>
          </p:nvPr>
        </p:nvSpPr>
        <p:spPr>
          <a:xfrm>
            <a:off x="4370466" y="5240757"/>
            <a:ext cx="7160273" cy="945874"/>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5" name="Picture Placeholder 2">
            <a:extLst>
              <a:ext uri="{FF2B5EF4-FFF2-40B4-BE49-F238E27FC236}">
                <a16:creationId xmlns:a16="http://schemas.microsoft.com/office/drawing/2014/main" id="{1AE122C5-B93C-2443-9586-190A159CBB8C}"/>
              </a:ext>
            </a:extLst>
          </p:cNvPr>
          <p:cNvSpPr>
            <a:spLocks noGrp="1"/>
          </p:cNvSpPr>
          <p:nvPr>
            <p:ph type="pic" sz="quarter" idx="23"/>
          </p:nvPr>
        </p:nvSpPr>
        <p:spPr>
          <a:xfrm>
            <a:off x="1449252" y="4604263"/>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6" name="Picture Placeholder 2">
            <a:extLst>
              <a:ext uri="{FF2B5EF4-FFF2-40B4-BE49-F238E27FC236}">
                <a16:creationId xmlns:a16="http://schemas.microsoft.com/office/drawing/2014/main" id="{69F14B25-1234-BA4F-9F66-85ABB4C39CE6}"/>
              </a:ext>
            </a:extLst>
          </p:cNvPr>
          <p:cNvSpPr>
            <a:spLocks noGrp="1"/>
          </p:cNvSpPr>
          <p:nvPr>
            <p:ph type="pic" sz="quarter" idx="56"/>
          </p:nvPr>
        </p:nvSpPr>
        <p:spPr>
          <a:xfrm>
            <a:off x="1449252" y="2506660"/>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7" name="Picture Placeholder 2">
            <a:extLst>
              <a:ext uri="{FF2B5EF4-FFF2-40B4-BE49-F238E27FC236}">
                <a16:creationId xmlns:a16="http://schemas.microsoft.com/office/drawing/2014/main" id="{2D6ADA64-2331-8649-9B72-19062F5F59FE}"/>
              </a:ext>
            </a:extLst>
          </p:cNvPr>
          <p:cNvSpPr>
            <a:spLocks noGrp="1"/>
          </p:cNvSpPr>
          <p:nvPr>
            <p:ph type="pic" sz="quarter" idx="57"/>
          </p:nvPr>
        </p:nvSpPr>
        <p:spPr>
          <a:xfrm>
            <a:off x="1449252" y="409057"/>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8" name="Freeform 17">
            <a:extLst>
              <a:ext uri="{FF2B5EF4-FFF2-40B4-BE49-F238E27FC236}">
                <a16:creationId xmlns:a16="http://schemas.microsoft.com/office/drawing/2014/main" id="{7764C767-0A40-C041-96CE-FAE9BC9F5FCA}"/>
              </a:ext>
            </a:extLst>
          </p:cNvPr>
          <p:cNvSpPr/>
          <p:nvPr userDrawn="1"/>
        </p:nvSpPr>
        <p:spPr>
          <a:xfrm>
            <a:off x="1165743" y="5101627"/>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FA6564EE-36DE-654D-A323-79ED5B95A582}"/>
              </a:ext>
            </a:extLst>
          </p:cNvPr>
          <p:cNvSpPr/>
          <p:nvPr userDrawn="1"/>
        </p:nvSpPr>
        <p:spPr>
          <a:xfrm>
            <a:off x="1165742" y="3004024"/>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7167045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1" y="1723900"/>
            <a:ext cx="12191998" cy="4053499"/>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773875" y="612133"/>
            <a:ext cx="10644249" cy="808786"/>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773877" y="2527915"/>
            <a:ext cx="5322123" cy="2538354"/>
          </a:xfrm>
        </p:spPr>
        <p:txBody>
          <a:bodyPr numCol="1" spcCol="288000" anchor="t">
            <a:noAutofit/>
          </a:bodyPr>
          <a:lstStyle>
            <a:lvl1pPr marL="0" indent="0" algn="l">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pic>
        <p:nvPicPr>
          <p:cNvPr id="13" name="Picture 12">
            <a:extLst>
              <a:ext uri="{FF2B5EF4-FFF2-40B4-BE49-F238E27FC236}">
                <a16:creationId xmlns:a16="http://schemas.microsoft.com/office/drawing/2014/main" id="{8C211F0D-9051-024B-9DC9-CAAD6DD6F6C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7429317" y="1659698"/>
            <a:ext cx="3693498" cy="5831867"/>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14" name="Picture Placeholder 2">
            <a:extLst>
              <a:ext uri="{FF2B5EF4-FFF2-40B4-BE49-F238E27FC236}">
                <a16:creationId xmlns:a16="http://schemas.microsoft.com/office/drawing/2014/main" id="{35EDD9E2-AF44-6C49-9A06-EA7CD926F603}"/>
              </a:ext>
            </a:extLst>
          </p:cNvPr>
          <p:cNvSpPr>
            <a:spLocks noGrp="1"/>
          </p:cNvSpPr>
          <p:nvPr>
            <p:ph type="pic" sz="quarter" idx="23"/>
          </p:nvPr>
        </p:nvSpPr>
        <p:spPr>
          <a:xfrm>
            <a:off x="7436587" y="3108173"/>
            <a:ext cx="4755412" cy="2879354"/>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pic>
        <p:nvPicPr>
          <p:cNvPr id="9" name="Picture 8">
            <a:extLst>
              <a:ext uri="{FF2B5EF4-FFF2-40B4-BE49-F238E27FC236}">
                <a16:creationId xmlns:a16="http://schemas.microsoft.com/office/drawing/2014/main" id="{E98C656A-226E-21D3-AABB-2A6569605559}"/>
              </a:ext>
            </a:extLst>
          </p:cNvPr>
          <p:cNvPicPr>
            <a:picLocks/>
          </p:cNvPicPr>
          <p:nvPr userDrawn="1"/>
        </p:nvPicPr>
        <p:blipFill rotWithShape="1">
          <a:blip r:embed="rId3" cstate="screen">
            <a:extLst>
              <a:ext uri="{28A0092B-C50C-407E-A947-70E740481C1C}">
                <a14:useLocalDpi xmlns:a14="http://schemas.microsoft.com/office/drawing/2010/main"/>
              </a:ext>
            </a:extLst>
          </a:blip>
          <a:srcRect l="10582" t="76647" r="53602" b="8387"/>
          <a:stretch/>
        </p:blipFill>
        <p:spPr>
          <a:xfrm>
            <a:off x="9978123" y="1628605"/>
            <a:ext cx="1443600" cy="356400"/>
          </a:xfrm>
          <a:prstGeom prst="rect">
            <a:avLst/>
          </a:prstGeom>
        </p:spPr>
      </p:pic>
    </p:spTree>
    <p:extLst>
      <p:ext uri="{BB962C8B-B14F-4D97-AF65-F5344CB8AC3E}">
        <p14:creationId xmlns:p14="http://schemas.microsoft.com/office/powerpoint/2010/main" val="3191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2" name="Rectangle 5">
            <a:extLst>
              <a:ext uri="{FF2B5EF4-FFF2-40B4-BE49-F238E27FC236}">
                <a16:creationId xmlns:a16="http://schemas.microsoft.com/office/drawing/2014/main" id="{373F6002-DCA8-D534-F7A1-14CEDC71621A}"/>
              </a:ext>
            </a:extLst>
          </p:cNvPr>
          <p:cNvSpPr/>
          <p:nvPr userDrawn="1"/>
        </p:nvSpPr>
        <p:spPr bwMode="auto">
          <a:xfrm>
            <a:off x="1592486" y="-1"/>
            <a:ext cx="9007028" cy="34598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Tree>
    <p:extLst>
      <p:ext uri="{BB962C8B-B14F-4D97-AF65-F5344CB8AC3E}">
        <p14:creationId xmlns:p14="http://schemas.microsoft.com/office/powerpoint/2010/main" val="1978311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26046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ext Slide - 1 column">
    <p:spTree>
      <p:nvGrpSpPr>
        <p:cNvPr id="1" name=""/>
        <p:cNvGrpSpPr/>
        <p:nvPr/>
      </p:nvGrpSpPr>
      <p:grpSpPr>
        <a:xfrm>
          <a:off x="0" y="0"/>
          <a:ext cx="0" cy="0"/>
          <a:chOff x="0" y="0"/>
          <a:chExt cx="0" cy="0"/>
        </a:xfrm>
      </p:grpSpPr>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4773477" y="925681"/>
            <a:ext cx="6564233" cy="5378450"/>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3" name="Rectangle 5">
            <a:extLst>
              <a:ext uri="{FF2B5EF4-FFF2-40B4-BE49-F238E27FC236}">
                <a16:creationId xmlns:a16="http://schemas.microsoft.com/office/drawing/2014/main" id="{BCF6003F-60EF-025F-4B6D-09507F98C84D}"/>
              </a:ext>
            </a:extLst>
          </p:cNvPr>
          <p:cNvSpPr/>
          <p:nvPr userDrawn="1"/>
        </p:nvSpPr>
        <p:spPr bwMode="auto">
          <a:xfrm rot="16200000">
            <a:off x="-3196525" y="3196524"/>
            <a:ext cx="6858001" cy="46494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4" name="Rectangle 3">
            <a:extLst>
              <a:ext uri="{FF2B5EF4-FFF2-40B4-BE49-F238E27FC236}">
                <a16:creationId xmlns:a16="http://schemas.microsoft.com/office/drawing/2014/main" id="{FF9D4E8C-F0AD-ACCF-1BB8-BA9B44BC2DD2}"/>
              </a:ext>
            </a:extLst>
          </p:cNvPr>
          <p:cNvSpPr/>
          <p:nvPr userDrawn="1"/>
        </p:nvSpPr>
        <p:spPr>
          <a:xfrm>
            <a:off x="464951" y="0"/>
            <a:ext cx="399856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5" name="Text Placeholder 32">
            <a:extLst>
              <a:ext uri="{FF2B5EF4-FFF2-40B4-BE49-F238E27FC236}">
                <a16:creationId xmlns:a16="http://schemas.microsoft.com/office/drawing/2014/main" id="{56340692-36DC-AD74-587E-3A461ABA239D}"/>
              </a:ext>
            </a:extLst>
          </p:cNvPr>
          <p:cNvSpPr>
            <a:spLocks noGrp="1"/>
          </p:cNvSpPr>
          <p:nvPr>
            <p:ph type="body" sz="quarter" idx="30" hasCustomPrompt="1"/>
          </p:nvPr>
        </p:nvSpPr>
        <p:spPr>
          <a:xfrm>
            <a:off x="854280" y="925680"/>
            <a:ext cx="2834317" cy="2375459"/>
          </a:xfrm>
        </p:spPr>
        <p:txBody>
          <a:bodyPr>
            <a:noAutofit/>
          </a:bodyPr>
          <a:lstStyle>
            <a:lvl1pPr marL="0" indent="0" algn="l">
              <a:lnSpc>
                <a:spcPts val="4020"/>
              </a:lnSpc>
              <a:spcBef>
                <a:spcPts val="0"/>
              </a:spcBef>
              <a:buNone/>
              <a:defRPr sz="36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Tree>
    <p:extLst>
      <p:ext uri="{BB962C8B-B14F-4D97-AF65-F5344CB8AC3E}">
        <p14:creationId xmlns:p14="http://schemas.microsoft.com/office/powerpoint/2010/main" val="2268723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E6A4F46-B06C-8C93-009C-3551D6043410}"/>
              </a:ext>
            </a:extLst>
          </p:cNvPr>
          <p:cNvGrpSpPr/>
          <p:nvPr userDrawn="1"/>
        </p:nvGrpSpPr>
        <p:grpSpPr>
          <a:xfrm>
            <a:off x="-9010" y="-23479"/>
            <a:ext cx="12189848" cy="5616042"/>
            <a:chOff x="-7363" y="-29837"/>
            <a:chExt cx="9962297" cy="4589777"/>
          </a:xfrm>
        </p:grpSpPr>
        <p:pic>
          <p:nvPicPr>
            <p:cNvPr id="19" name="Picture 18">
              <a:extLst>
                <a:ext uri="{FF2B5EF4-FFF2-40B4-BE49-F238E27FC236}">
                  <a16:creationId xmlns:a16="http://schemas.microsoft.com/office/drawing/2014/main" id="{70C40A28-9A13-D0DF-BC2A-BA64D385F6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767" t="564" r="21651" b="3139"/>
            <a:stretch/>
          </p:blipFill>
          <p:spPr>
            <a:xfrm>
              <a:off x="4206600" y="-29837"/>
              <a:ext cx="5748334" cy="4560978"/>
            </a:xfrm>
            <a:prstGeom prst="rect">
              <a:avLst/>
            </a:prstGeom>
          </p:spPr>
        </p:pic>
        <p:pic>
          <p:nvPicPr>
            <p:cNvPr id="34" name="Picture 33">
              <a:extLst>
                <a:ext uri="{FF2B5EF4-FFF2-40B4-BE49-F238E27FC236}">
                  <a16:creationId xmlns:a16="http://schemas.microsoft.com/office/drawing/2014/main" id="{5227E191-85FE-A18C-1063-212D0FAEABB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054" r="4400"/>
            <a:stretch/>
          </p:blipFill>
          <p:spPr>
            <a:xfrm>
              <a:off x="-7363" y="-1038"/>
              <a:ext cx="1325217" cy="4560978"/>
            </a:xfrm>
            <a:prstGeom prst="rect">
              <a:avLst/>
            </a:prstGeom>
          </p:spPr>
        </p:pic>
      </p:grpSp>
      <p:sp>
        <p:nvSpPr>
          <p:cNvPr id="33" name="Freeform 32">
            <a:extLst>
              <a:ext uri="{FF2B5EF4-FFF2-40B4-BE49-F238E27FC236}">
                <a16:creationId xmlns:a16="http://schemas.microsoft.com/office/drawing/2014/main" id="{527A8425-B90A-4347-AF48-00C1D5CC2D28}"/>
              </a:ext>
            </a:extLst>
          </p:cNvPr>
          <p:cNvSpPr/>
          <p:nvPr userDrawn="1"/>
        </p:nvSpPr>
        <p:spPr>
          <a:xfrm>
            <a:off x="5311489" y="2587406"/>
            <a:ext cx="7298951" cy="1969126"/>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sz="2069"/>
          </a:p>
        </p:txBody>
      </p:sp>
      <p:sp>
        <p:nvSpPr>
          <p:cNvPr id="56" name="Text Placeholder 32">
            <a:extLst>
              <a:ext uri="{FF2B5EF4-FFF2-40B4-BE49-F238E27FC236}">
                <a16:creationId xmlns:a16="http://schemas.microsoft.com/office/drawing/2014/main" id="{6D83AD87-72FE-A04E-9CF3-9AC1F7C64953}"/>
              </a:ext>
            </a:extLst>
          </p:cNvPr>
          <p:cNvSpPr>
            <a:spLocks noGrp="1"/>
          </p:cNvSpPr>
          <p:nvPr>
            <p:ph type="body" sz="quarter" idx="16" hasCustomPrompt="1"/>
          </p:nvPr>
        </p:nvSpPr>
        <p:spPr>
          <a:xfrm>
            <a:off x="2118303" y="1286068"/>
            <a:ext cx="3557739" cy="1555466"/>
          </a:xfrm>
        </p:spPr>
        <p:txBody>
          <a:bodyPr anchor="t">
            <a:noAutofit/>
          </a:bodyPr>
          <a:lstStyle>
            <a:lvl1pPr marL="0" indent="0" algn="l">
              <a:lnSpc>
                <a:spcPts val="3154"/>
              </a:lnSpc>
              <a:spcBef>
                <a:spcPts val="0"/>
              </a:spcBef>
              <a:buNone/>
              <a:defRPr sz="3400" b="1"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BE 21 SKILLED</a:t>
            </a:r>
            <a:endParaRPr lang="en-US" dirty="0"/>
          </a:p>
        </p:txBody>
      </p:sp>
      <p:sp>
        <p:nvSpPr>
          <p:cNvPr id="57" name="Text Placeholder 32">
            <a:extLst>
              <a:ext uri="{FF2B5EF4-FFF2-40B4-BE49-F238E27FC236}">
                <a16:creationId xmlns:a16="http://schemas.microsoft.com/office/drawing/2014/main" id="{99F453F3-BF15-D044-B597-F7EBF76DC07D}"/>
              </a:ext>
            </a:extLst>
          </p:cNvPr>
          <p:cNvSpPr>
            <a:spLocks noGrp="1"/>
          </p:cNvSpPr>
          <p:nvPr>
            <p:ph type="body" sz="quarter" idx="19" hasCustomPrompt="1"/>
          </p:nvPr>
        </p:nvSpPr>
        <p:spPr>
          <a:xfrm>
            <a:off x="2164566" y="2760028"/>
            <a:ext cx="3511476" cy="1546726"/>
          </a:xfrm>
        </p:spPr>
        <p:txBody>
          <a:bodyPr anchor="t">
            <a:noAutofit/>
          </a:bodyPr>
          <a:lstStyle>
            <a:lvl1pPr marL="0" indent="0" algn="l">
              <a:lnSpc>
                <a:spcPct val="100000"/>
              </a:lnSpc>
              <a:spcBef>
                <a:spcPts val="0"/>
              </a:spcBef>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Title</a:t>
            </a:r>
          </a:p>
        </p:txBody>
      </p:sp>
      <p:sp>
        <p:nvSpPr>
          <p:cNvPr id="27" name="Text Placeholder 62">
            <a:extLst>
              <a:ext uri="{FF2B5EF4-FFF2-40B4-BE49-F238E27FC236}">
                <a16:creationId xmlns:a16="http://schemas.microsoft.com/office/drawing/2014/main" id="{B3A84765-430F-A09E-81CE-6FACEF262018}"/>
              </a:ext>
            </a:extLst>
          </p:cNvPr>
          <p:cNvSpPr>
            <a:spLocks noGrp="1"/>
          </p:cNvSpPr>
          <p:nvPr>
            <p:ph type="body" sz="quarter" idx="21" hasCustomPrompt="1"/>
          </p:nvPr>
        </p:nvSpPr>
        <p:spPr>
          <a:xfrm rot="16200000">
            <a:off x="-1616217" y="3735565"/>
            <a:ext cx="4835946" cy="624849"/>
          </a:xfrm>
          <a:solidFill>
            <a:srgbClr val="1C1442"/>
          </a:solidFill>
        </p:spPr>
        <p:txBody>
          <a:bodyPr anchor="ctr">
            <a:noAutofit/>
          </a:bodyPr>
          <a:lstStyle>
            <a:lvl1pPr marL="0" indent="0" algn="l">
              <a:buNone/>
              <a:defRPr sz="4000">
                <a:solidFill>
                  <a:schemeClr val="bg1"/>
                </a:solidFill>
              </a:defRPr>
            </a:lvl1pPr>
          </a:lstStyle>
          <a:p>
            <a:r>
              <a:rPr lang="en-US" sz="1800" dirty="0"/>
              <a:t>www.</a:t>
            </a:r>
            <a:r>
              <a:rPr lang="en-US" sz="2400" b="1" dirty="0"/>
              <a:t>be21skilled</a:t>
            </a:r>
            <a:r>
              <a:rPr lang="en-US" sz="1800" dirty="0"/>
              <a:t>.eu</a:t>
            </a:r>
          </a:p>
        </p:txBody>
      </p:sp>
    </p:spTree>
    <p:extLst>
      <p:ext uri="{BB962C8B-B14F-4D97-AF65-F5344CB8AC3E}">
        <p14:creationId xmlns:p14="http://schemas.microsoft.com/office/powerpoint/2010/main" val="288380653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143" name="Text Placeholder 32">
            <a:extLst>
              <a:ext uri="{FF2B5EF4-FFF2-40B4-BE49-F238E27FC236}">
                <a16:creationId xmlns:a16="http://schemas.microsoft.com/office/drawing/2014/main" id="{E246BE9B-0F08-0141-BFBB-5CD2D858EA02}"/>
              </a:ext>
            </a:extLst>
          </p:cNvPr>
          <p:cNvSpPr>
            <a:spLocks noGrp="1"/>
          </p:cNvSpPr>
          <p:nvPr>
            <p:ph type="body" sz="quarter" idx="11" hasCustomPrompt="1"/>
          </p:nvPr>
        </p:nvSpPr>
        <p:spPr>
          <a:xfrm>
            <a:off x="3869940" y="522012"/>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01</a:t>
            </a:r>
            <a:endParaRPr lang="en-US" dirty="0"/>
          </a:p>
        </p:txBody>
      </p:sp>
      <p:sp>
        <p:nvSpPr>
          <p:cNvPr id="144" name="Text Placeholder 32">
            <a:extLst>
              <a:ext uri="{FF2B5EF4-FFF2-40B4-BE49-F238E27FC236}">
                <a16:creationId xmlns:a16="http://schemas.microsoft.com/office/drawing/2014/main" id="{C9C54D80-1128-5642-AF19-023C1AFBB107}"/>
              </a:ext>
            </a:extLst>
          </p:cNvPr>
          <p:cNvSpPr>
            <a:spLocks noGrp="1"/>
          </p:cNvSpPr>
          <p:nvPr>
            <p:ph type="body" sz="quarter" idx="49" hasCustomPrompt="1"/>
          </p:nvPr>
        </p:nvSpPr>
        <p:spPr>
          <a:xfrm>
            <a:off x="4483127" y="522012"/>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Introduction</a:t>
            </a:r>
            <a:endParaRPr lang="en-US" dirty="0"/>
          </a:p>
        </p:txBody>
      </p:sp>
      <p:sp>
        <p:nvSpPr>
          <p:cNvPr id="145" name="Text Placeholder 32">
            <a:extLst>
              <a:ext uri="{FF2B5EF4-FFF2-40B4-BE49-F238E27FC236}">
                <a16:creationId xmlns:a16="http://schemas.microsoft.com/office/drawing/2014/main" id="{67A3DCF8-C8C1-A54D-B2A9-2AEDD386F887}"/>
              </a:ext>
            </a:extLst>
          </p:cNvPr>
          <p:cNvSpPr>
            <a:spLocks noGrp="1"/>
          </p:cNvSpPr>
          <p:nvPr>
            <p:ph type="body" sz="quarter" idx="13" hasCustomPrompt="1"/>
          </p:nvPr>
        </p:nvSpPr>
        <p:spPr>
          <a:xfrm>
            <a:off x="3869940" y="983601"/>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02</a:t>
            </a:r>
            <a:endParaRPr lang="en-US" dirty="0"/>
          </a:p>
        </p:txBody>
      </p:sp>
      <p:sp>
        <p:nvSpPr>
          <p:cNvPr id="146" name="Text Placeholder 32">
            <a:extLst>
              <a:ext uri="{FF2B5EF4-FFF2-40B4-BE49-F238E27FC236}">
                <a16:creationId xmlns:a16="http://schemas.microsoft.com/office/drawing/2014/main" id="{9FDD29A6-533C-7341-8E91-02079E2FE43E}"/>
              </a:ext>
            </a:extLst>
          </p:cNvPr>
          <p:cNvSpPr>
            <a:spLocks noGrp="1"/>
          </p:cNvSpPr>
          <p:nvPr>
            <p:ph type="body" sz="quarter" idx="14" hasCustomPrompt="1"/>
          </p:nvPr>
        </p:nvSpPr>
        <p:spPr>
          <a:xfrm>
            <a:off x="4483127" y="983601"/>
            <a:ext cx="7236000" cy="223986"/>
          </a:xfrm>
        </p:spPr>
        <p:txBody>
          <a:bodyPr anchor="ctr">
            <a:noAutofit/>
          </a:bodyPr>
          <a:lstStyle>
            <a:lvl1pPr marL="0" marR="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marL="0" marR="0" lvl="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a:pPr>
            <a:r>
              <a:rPr lang="en-GB" dirty="0"/>
              <a:t>About us</a:t>
            </a:r>
            <a:endParaRPr lang="en-US" dirty="0"/>
          </a:p>
        </p:txBody>
      </p:sp>
      <p:sp>
        <p:nvSpPr>
          <p:cNvPr id="147" name="Text Placeholder 32">
            <a:extLst>
              <a:ext uri="{FF2B5EF4-FFF2-40B4-BE49-F238E27FC236}">
                <a16:creationId xmlns:a16="http://schemas.microsoft.com/office/drawing/2014/main" id="{57CE5420-826A-4046-981E-1B3B3695529C}"/>
              </a:ext>
            </a:extLst>
          </p:cNvPr>
          <p:cNvSpPr>
            <a:spLocks noGrp="1"/>
          </p:cNvSpPr>
          <p:nvPr>
            <p:ph type="body" sz="quarter" idx="15" hasCustomPrompt="1"/>
          </p:nvPr>
        </p:nvSpPr>
        <p:spPr>
          <a:xfrm>
            <a:off x="3869940" y="1409545"/>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03</a:t>
            </a:r>
            <a:endParaRPr lang="en-US" dirty="0"/>
          </a:p>
        </p:txBody>
      </p:sp>
      <p:sp>
        <p:nvSpPr>
          <p:cNvPr id="148" name="Text Placeholder 32">
            <a:extLst>
              <a:ext uri="{FF2B5EF4-FFF2-40B4-BE49-F238E27FC236}">
                <a16:creationId xmlns:a16="http://schemas.microsoft.com/office/drawing/2014/main" id="{3F6D97E9-C4D5-AC44-89B9-EABADCA7224E}"/>
              </a:ext>
            </a:extLst>
          </p:cNvPr>
          <p:cNvSpPr>
            <a:spLocks noGrp="1"/>
          </p:cNvSpPr>
          <p:nvPr>
            <p:ph type="body" sz="quarter" idx="19" hasCustomPrompt="1"/>
          </p:nvPr>
        </p:nvSpPr>
        <p:spPr>
          <a:xfrm>
            <a:off x="4483127" y="1409545"/>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The Project</a:t>
            </a:r>
            <a:endParaRPr lang="en-US" dirty="0"/>
          </a:p>
        </p:txBody>
      </p:sp>
      <p:sp>
        <p:nvSpPr>
          <p:cNvPr id="152" name="Text Placeholder 32">
            <a:extLst>
              <a:ext uri="{FF2B5EF4-FFF2-40B4-BE49-F238E27FC236}">
                <a16:creationId xmlns:a16="http://schemas.microsoft.com/office/drawing/2014/main" id="{1EDA7C9E-6821-614B-B581-5907A46DAE4B}"/>
              </a:ext>
            </a:extLst>
          </p:cNvPr>
          <p:cNvSpPr>
            <a:spLocks noGrp="1"/>
          </p:cNvSpPr>
          <p:nvPr>
            <p:ph type="body" sz="quarter" idx="17" hasCustomPrompt="1"/>
          </p:nvPr>
        </p:nvSpPr>
        <p:spPr>
          <a:xfrm>
            <a:off x="3869940" y="1822311"/>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04</a:t>
            </a:r>
            <a:endParaRPr lang="en-US" dirty="0"/>
          </a:p>
        </p:txBody>
      </p:sp>
      <p:sp>
        <p:nvSpPr>
          <p:cNvPr id="156" name="Text Placeholder 32">
            <a:extLst>
              <a:ext uri="{FF2B5EF4-FFF2-40B4-BE49-F238E27FC236}">
                <a16:creationId xmlns:a16="http://schemas.microsoft.com/office/drawing/2014/main" id="{3EECCB46-72D7-5740-9CED-11684DF47D53}"/>
              </a:ext>
            </a:extLst>
          </p:cNvPr>
          <p:cNvSpPr>
            <a:spLocks noGrp="1"/>
          </p:cNvSpPr>
          <p:nvPr>
            <p:ph type="body" sz="quarter" idx="20" hasCustomPrompt="1"/>
          </p:nvPr>
        </p:nvSpPr>
        <p:spPr>
          <a:xfrm>
            <a:off x="4483127" y="1822311"/>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Gallery</a:t>
            </a:r>
            <a:endParaRPr lang="en-US" dirty="0"/>
          </a:p>
        </p:txBody>
      </p:sp>
      <p:sp>
        <p:nvSpPr>
          <p:cNvPr id="158" name="Text Placeholder 32">
            <a:extLst>
              <a:ext uri="{FF2B5EF4-FFF2-40B4-BE49-F238E27FC236}">
                <a16:creationId xmlns:a16="http://schemas.microsoft.com/office/drawing/2014/main" id="{2B4AC3CD-CBEF-5E4F-B4DD-BD4814C7F019}"/>
              </a:ext>
            </a:extLst>
          </p:cNvPr>
          <p:cNvSpPr>
            <a:spLocks noGrp="1"/>
          </p:cNvSpPr>
          <p:nvPr>
            <p:ph type="body" sz="quarter" idx="21" hasCustomPrompt="1"/>
          </p:nvPr>
        </p:nvSpPr>
        <p:spPr>
          <a:xfrm>
            <a:off x="3869940" y="2248673"/>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05</a:t>
            </a:r>
            <a:endParaRPr lang="en-US" dirty="0"/>
          </a:p>
        </p:txBody>
      </p:sp>
      <p:sp>
        <p:nvSpPr>
          <p:cNvPr id="159" name="Text Placeholder 32">
            <a:extLst>
              <a:ext uri="{FF2B5EF4-FFF2-40B4-BE49-F238E27FC236}">
                <a16:creationId xmlns:a16="http://schemas.microsoft.com/office/drawing/2014/main" id="{F367CBF7-CF02-8943-9062-D02DDFD8E2D1}"/>
              </a:ext>
            </a:extLst>
          </p:cNvPr>
          <p:cNvSpPr>
            <a:spLocks noGrp="1"/>
          </p:cNvSpPr>
          <p:nvPr>
            <p:ph type="body" sz="quarter" idx="22" hasCustomPrompt="1"/>
          </p:nvPr>
        </p:nvSpPr>
        <p:spPr>
          <a:xfrm>
            <a:off x="4483127" y="2248673"/>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Our Team</a:t>
            </a:r>
            <a:endParaRPr lang="en-US" dirty="0"/>
          </a:p>
        </p:txBody>
      </p:sp>
      <p:sp>
        <p:nvSpPr>
          <p:cNvPr id="161" name="Text Placeholder 32">
            <a:extLst>
              <a:ext uri="{FF2B5EF4-FFF2-40B4-BE49-F238E27FC236}">
                <a16:creationId xmlns:a16="http://schemas.microsoft.com/office/drawing/2014/main" id="{BA3A5A09-F937-7549-8085-E87DDB3C3436}"/>
              </a:ext>
            </a:extLst>
          </p:cNvPr>
          <p:cNvSpPr>
            <a:spLocks noGrp="1"/>
          </p:cNvSpPr>
          <p:nvPr>
            <p:ph type="body" sz="quarter" idx="51" hasCustomPrompt="1"/>
          </p:nvPr>
        </p:nvSpPr>
        <p:spPr>
          <a:xfrm>
            <a:off x="3869940" y="2692614"/>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06</a:t>
            </a:r>
            <a:endParaRPr lang="en-US" dirty="0"/>
          </a:p>
        </p:txBody>
      </p:sp>
      <p:sp>
        <p:nvSpPr>
          <p:cNvPr id="162" name="Text Placeholder 32">
            <a:extLst>
              <a:ext uri="{FF2B5EF4-FFF2-40B4-BE49-F238E27FC236}">
                <a16:creationId xmlns:a16="http://schemas.microsoft.com/office/drawing/2014/main" id="{3125800D-400A-CB4E-BB45-05A321F773EC}"/>
              </a:ext>
            </a:extLst>
          </p:cNvPr>
          <p:cNvSpPr>
            <a:spLocks noGrp="1"/>
          </p:cNvSpPr>
          <p:nvPr>
            <p:ph type="body" sz="quarter" idx="52" hasCustomPrompt="1"/>
          </p:nvPr>
        </p:nvSpPr>
        <p:spPr>
          <a:xfrm>
            <a:off x="4483127" y="2692614"/>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Question and Answers</a:t>
            </a:r>
            <a:endParaRPr lang="en-US" dirty="0"/>
          </a:p>
        </p:txBody>
      </p:sp>
      <p:sp>
        <p:nvSpPr>
          <p:cNvPr id="163" name="Text Placeholder 32">
            <a:extLst>
              <a:ext uri="{FF2B5EF4-FFF2-40B4-BE49-F238E27FC236}">
                <a16:creationId xmlns:a16="http://schemas.microsoft.com/office/drawing/2014/main" id="{8BE77D08-2226-F241-BD4C-C1EE8B229A90}"/>
              </a:ext>
            </a:extLst>
          </p:cNvPr>
          <p:cNvSpPr>
            <a:spLocks noGrp="1"/>
          </p:cNvSpPr>
          <p:nvPr>
            <p:ph type="body" sz="quarter" idx="53" hasCustomPrompt="1"/>
          </p:nvPr>
        </p:nvSpPr>
        <p:spPr>
          <a:xfrm>
            <a:off x="3869940" y="3176881"/>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07</a:t>
            </a:r>
            <a:endParaRPr lang="en-US" dirty="0"/>
          </a:p>
        </p:txBody>
      </p:sp>
      <p:sp>
        <p:nvSpPr>
          <p:cNvPr id="164" name="Text Placeholder 32">
            <a:extLst>
              <a:ext uri="{FF2B5EF4-FFF2-40B4-BE49-F238E27FC236}">
                <a16:creationId xmlns:a16="http://schemas.microsoft.com/office/drawing/2014/main" id="{32184336-7547-9A40-A148-9E9B78DCBBAF}"/>
              </a:ext>
            </a:extLst>
          </p:cNvPr>
          <p:cNvSpPr>
            <a:spLocks noGrp="1"/>
          </p:cNvSpPr>
          <p:nvPr>
            <p:ph type="body" sz="quarter" idx="54" hasCustomPrompt="1"/>
          </p:nvPr>
        </p:nvSpPr>
        <p:spPr>
          <a:xfrm>
            <a:off x="4483127" y="3176881"/>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Conclusion</a:t>
            </a:r>
            <a:endParaRPr lang="en-US" dirty="0"/>
          </a:p>
        </p:txBody>
      </p:sp>
      <p:sp>
        <p:nvSpPr>
          <p:cNvPr id="58" name="Text Placeholder 32">
            <a:extLst>
              <a:ext uri="{FF2B5EF4-FFF2-40B4-BE49-F238E27FC236}">
                <a16:creationId xmlns:a16="http://schemas.microsoft.com/office/drawing/2014/main" id="{A7E9440F-DDEC-434B-9346-8F02B164E9B2}"/>
              </a:ext>
            </a:extLst>
          </p:cNvPr>
          <p:cNvSpPr>
            <a:spLocks noGrp="1"/>
          </p:cNvSpPr>
          <p:nvPr>
            <p:ph type="body" sz="quarter" idx="61" hasCustomPrompt="1"/>
          </p:nvPr>
        </p:nvSpPr>
        <p:spPr>
          <a:xfrm>
            <a:off x="932833" y="664536"/>
            <a:ext cx="2460998" cy="594309"/>
          </a:xfrm>
        </p:spPr>
        <p:txBody>
          <a:bodyPr anchor="ctr">
            <a:noAutofit/>
          </a:bodyPr>
          <a:lstStyle>
            <a:lvl1pPr marL="0" indent="0" algn="l">
              <a:lnSpc>
                <a:spcPts val="3590"/>
              </a:lnSpc>
              <a:spcBef>
                <a:spcPts val="0"/>
              </a:spcBef>
              <a:buNone/>
              <a:defRPr sz="3600" b="1" i="0" spc="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TABLE OF CONTENTS</a:t>
            </a:r>
            <a:endParaRPr lang="en-US" dirty="0"/>
          </a:p>
        </p:txBody>
      </p:sp>
      <p:pic>
        <p:nvPicPr>
          <p:cNvPr id="36" name="Picture 35">
            <a:extLst>
              <a:ext uri="{FF2B5EF4-FFF2-40B4-BE49-F238E27FC236}">
                <a16:creationId xmlns:a16="http://schemas.microsoft.com/office/drawing/2014/main" id="{5925AF36-36AA-B9EE-7A29-889B605DE0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062" r="700" b="83238"/>
          <a:stretch/>
        </p:blipFill>
        <p:spPr>
          <a:xfrm rot="16200000">
            <a:off x="-3150617" y="3130667"/>
            <a:ext cx="6877951" cy="576718"/>
          </a:xfrm>
          <a:prstGeom prst="rect">
            <a:avLst/>
          </a:prstGeom>
        </p:spPr>
      </p:pic>
      <p:grpSp>
        <p:nvGrpSpPr>
          <p:cNvPr id="5" name="Group 4">
            <a:extLst>
              <a:ext uri="{FF2B5EF4-FFF2-40B4-BE49-F238E27FC236}">
                <a16:creationId xmlns:a16="http://schemas.microsoft.com/office/drawing/2014/main" id="{795E9240-C10D-8849-BAE0-7C438EC081DC}"/>
              </a:ext>
            </a:extLst>
          </p:cNvPr>
          <p:cNvGrpSpPr/>
          <p:nvPr userDrawn="1"/>
        </p:nvGrpSpPr>
        <p:grpSpPr>
          <a:xfrm>
            <a:off x="3712795" y="839176"/>
            <a:ext cx="8204056" cy="1773167"/>
            <a:chOff x="2315424" y="2387814"/>
            <a:chExt cx="7663872" cy="1299876"/>
          </a:xfrm>
          <a:solidFill>
            <a:srgbClr val="186BA8"/>
          </a:solidFill>
        </p:grpSpPr>
        <p:grpSp>
          <p:nvGrpSpPr>
            <p:cNvPr id="3" name="Group 2">
              <a:extLst>
                <a:ext uri="{FF2B5EF4-FFF2-40B4-BE49-F238E27FC236}">
                  <a16:creationId xmlns:a16="http://schemas.microsoft.com/office/drawing/2014/main" id="{2F0747C1-EB9A-C241-9511-DEA85DB5444C}"/>
                </a:ext>
              </a:extLst>
            </p:cNvPr>
            <p:cNvGrpSpPr/>
            <p:nvPr userDrawn="1"/>
          </p:nvGrpSpPr>
          <p:grpSpPr>
            <a:xfrm>
              <a:off x="2315424" y="2387814"/>
              <a:ext cx="7663872" cy="978369"/>
              <a:chOff x="1265109" y="2728756"/>
              <a:chExt cx="4752000" cy="1525304"/>
            </a:xfrm>
            <a:grpFill/>
          </p:grpSpPr>
          <p:sp>
            <p:nvSpPr>
              <p:cNvPr id="57" name="Rectangle 56">
                <a:extLst>
                  <a:ext uri="{FF2B5EF4-FFF2-40B4-BE49-F238E27FC236}">
                    <a16:creationId xmlns:a16="http://schemas.microsoft.com/office/drawing/2014/main" id="{683CB224-BC37-A449-A879-B518A8300CF6}"/>
                  </a:ext>
                </a:extLst>
              </p:cNvPr>
              <p:cNvSpPr/>
              <p:nvPr userDrawn="1"/>
            </p:nvSpPr>
            <p:spPr>
              <a:xfrm>
                <a:off x="1265109" y="272875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sp>
            <p:nvSpPr>
              <p:cNvPr id="69" name="Rectangle 68">
                <a:extLst>
                  <a:ext uri="{FF2B5EF4-FFF2-40B4-BE49-F238E27FC236}">
                    <a16:creationId xmlns:a16="http://schemas.microsoft.com/office/drawing/2014/main" id="{5E0C682E-9999-0944-9853-BF0C05DDBEFD}"/>
                  </a:ext>
                </a:extLst>
              </p:cNvPr>
              <p:cNvSpPr/>
              <p:nvPr userDrawn="1"/>
            </p:nvSpPr>
            <p:spPr>
              <a:xfrm>
                <a:off x="1265109" y="3229991"/>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sp>
            <p:nvSpPr>
              <p:cNvPr id="70" name="Rectangle 69">
                <a:extLst>
                  <a:ext uri="{FF2B5EF4-FFF2-40B4-BE49-F238E27FC236}">
                    <a16:creationId xmlns:a16="http://schemas.microsoft.com/office/drawing/2014/main" id="{CFBE4FB1-974E-C042-9FE7-2EC8CB8A2A56}"/>
                  </a:ext>
                </a:extLst>
              </p:cNvPr>
              <p:cNvSpPr/>
              <p:nvPr userDrawn="1"/>
            </p:nvSpPr>
            <p:spPr>
              <a:xfrm>
                <a:off x="1265109" y="373122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sp>
            <p:nvSpPr>
              <p:cNvPr id="71" name="Rectangle 70">
                <a:extLst>
                  <a:ext uri="{FF2B5EF4-FFF2-40B4-BE49-F238E27FC236}">
                    <a16:creationId xmlns:a16="http://schemas.microsoft.com/office/drawing/2014/main" id="{895CE4C3-6683-AB4A-B2F4-EAA4EBA84200}"/>
                  </a:ext>
                </a:extLst>
              </p:cNvPr>
              <p:cNvSpPr/>
              <p:nvPr userDrawn="1"/>
            </p:nvSpPr>
            <p:spPr>
              <a:xfrm>
                <a:off x="1265109" y="4232460"/>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grpSp>
        <p:sp>
          <p:nvSpPr>
            <p:cNvPr id="75" name="Rectangle 74">
              <a:extLst>
                <a:ext uri="{FF2B5EF4-FFF2-40B4-BE49-F238E27FC236}">
                  <a16:creationId xmlns:a16="http://schemas.microsoft.com/office/drawing/2014/main" id="{35748608-FDE9-4648-BB0B-46BD9D014EC5}"/>
                </a:ext>
              </a:extLst>
            </p:cNvPr>
            <p:cNvSpPr/>
            <p:nvPr userDrawn="1"/>
          </p:nvSpPr>
          <p:spPr>
            <a:xfrm>
              <a:off x="2315424" y="3673835"/>
              <a:ext cx="7663872" cy="138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grpSp>
      <p:sp>
        <p:nvSpPr>
          <p:cNvPr id="14" name="Text Placeholder 32">
            <a:extLst>
              <a:ext uri="{FF2B5EF4-FFF2-40B4-BE49-F238E27FC236}">
                <a16:creationId xmlns:a16="http://schemas.microsoft.com/office/drawing/2014/main" id="{AC7C9F82-8C1A-E990-F262-A12DBBFC0CA1}"/>
              </a:ext>
            </a:extLst>
          </p:cNvPr>
          <p:cNvSpPr>
            <a:spLocks noGrp="1"/>
          </p:cNvSpPr>
          <p:nvPr>
            <p:ph type="body" sz="quarter" idx="62" hasCustomPrompt="1"/>
          </p:nvPr>
        </p:nvSpPr>
        <p:spPr>
          <a:xfrm>
            <a:off x="3869940" y="3599509"/>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08</a:t>
            </a:r>
            <a:endParaRPr lang="en-US" dirty="0"/>
          </a:p>
        </p:txBody>
      </p:sp>
      <p:sp>
        <p:nvSpPr>
          <p:cNvPr id="15" name="Text Placeholder 32">
            <a:extLst>
              <a:ext uri="{FF2B5EF4-FFF2-40B4-BE49-F238E27FC236}">
                <a16:creationId xmlns:a16="http://schemas.microsoft.com/office/drawing/2014/main" id="{6BACD29F-CE8E-DD2B-AF73-458A329D31D8}"/>
              </a:ext>
            </a:extLst>
          </p:cNvPr>
          <p:cNvSpPr>
            <a:spLocks noGrp="1"/>
          </p:cNvSpPr>
          <p:nvPr>
            <p:ph type="body" sz="quarter" idx="63" hasCustomPrompt="1"/>
          </p:nvPr>
        </p:nvSpPr>
        <p:spPr>
          <a:xfrm>
            <a:off x="4483127" y="3599509"/>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The Project</a:t>
            </a:r>
            <a:endParaRPr lang="en-US" dirty="0"/>
          </a:p>
        </p:txBody>
      </p:sp>
      <p:sp>
        <p:nvSpPr>
          <p:cNvPr id="16" name="Text Placeholder 32">
            <a:extLst>
              <a:ext uri="{FF2B5EF4-FFF2-40B4-BE49-F238E27FC236}">
                <a16:creationId xmlns:a16="http://schemas.microsoft.com/office/drawing/2014/main" id="{F4F2598F-7670-4358-8438-B38C70AC48A2}"/>
              </a:ext>
            </a:extLst>
          </p:cNvPr>
          <p:cNvSpPr>
            <a:spLocks noGrp="1"/>
          </p:cNvSpPr>
          <p:nvPr>
            <p:ph type="body" sz="quarter" idx="64" hasCustomPrompt="1"/>
          </p:nvPr>
        </p:nvSpPr>
        <p:spPr>
          <a:xfrm>
            <a:off x="3869940" y="4012275"/>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09</a:t>
            </a:r>
            <a:endParaRPr lang="en-US" dirty="0"/>
          </a:p>
        </p:txBody>
      </p:sp>
      <p:sp>
        <p:nvSpPr>
          <p:cNvPr id="18" name="Text Placeholder 32">
            <a:extLst>
              <a:ext uri="{FF2B5EF4-FFF2-40B4-BE49-F238E27FC236}">
                <a16:creationId xmlns:a16="http://schemas.microsoft.com/office/drawing/2014/main" id="{911D1776-2E15-3CC1-95D6-1E5DD81890D4}"/>
              </a:ext>
            </a:extLst>
          </p:cNvPr>
          <p:cNvSpPr>
            <a:spLocks noGrp="1"/>
          </p:cNvSpPr>
          <p:nvPr>
            <p:ph type="body" sz="quarter" idx="66" hasCustomPrompt="1"/>
          </p:nvPr>
        </p:nvSpPr>
        <p:spPr>
          <a:xfrm>
            <a:off x="3869940" y="4438637"/>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10</a:t>
            </a:r>
            <a:endParaRPr lang="en-US" dirty="0"/>
          </a:p>
        </p:txBody>
      </p:sp>
      <p:sp>
        <p:nvSpPr>
          <p:cNvPr id="20" name="Text Placeholder 32">
            <a:extLst>
              <a:ext uri="{FF2B5EF4-FFF2-40B4-BE49-F238E27FC236}">
                <a16:creationId xmlns:a16="http://schemas.microsoft.com/office/drawing/2014/main" id="{50B3FD82-56E1-1CBC-018B-D2386FCFAE16}"/>
              </a:ext>
            </a:extLst>
          </p:cNvPr>
          <p:cNvSpPr>
            <a:spLocks noGrp="1"/>
          </p:cNvSpPr>
          <p:nvPr>
            <p:ph type="body" sz="quarter" idx="68" hasCustomPrompt="1"/>
          </p:nvPr>
        </p:nvSpPr>
        <p:spPr>
          <a:xfrm>
            <a:off x="3869940" y="4882578"/>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11</a:t>
            </a:r>
            <a:endParaRPr lang="en-US" dirty="0"/>
          </a:p>
        </p:txBody>
      </p:sp>
      <p:sp>
        <p:nvSpPr>
          <p:cNvPr id="22" name="Text Placeholder 32">
            <a:extLst>
              <a:ext uri="{FF2B5EF4-FFF2-40B4-BE49-F238E27FC236}">
                <a16:creationId xmlns:a16="http://schemas.microsoft.com/office/drawing/2014/main" id="{05757204-1432-36D4-2347-54F5282E19E5}"/>
              </a:ext>
            </a:extLst>
          </p:cNvPr>
          <p:cNvSpPr>
            <a:spLocks noGrp="1"/>
          </p:cNvSpPr>
          <p:nvPr>
            <p:ph type="body" sz="quarter" idx="70" hasCustomPrompt="1"/>
          </p:nvPr>
        </p:nvSpPr>
        <p:spPr>
          <a:xfrm>
            <a:off x="3869940" y="5366845"/>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12</a:t>
            </a:r>
            <a:endParaRPr lang="en-US" dirty="0"/>
          </a:p>
        </p:txBody>
      </p:sp>
      <p:sp>
        <p:nvSpPr>
          <p:cNvPr id="23" name="Text Placeholder 32">
            <a:extLst>
              <a:ext uri="{FF2B5EF4-FFF2-40B4-BE49-F238E27FC236}">
                <a16:creationId xmlns:a16="http://schemas.microsoft.com/office/drawing/2014/main" id="{55A15E2E-ED06-D90C-076E-D77249C034B1}"/>
              </a:ext>
            </a:extLst>
          </p:cNvPr>
          <p:cNvSpPr>
            <a:spLocks noGrp="1"/>
          </p:cNvSpPr>
          <p:nvPr>
            <p:ph type="body" sz="quarter" idx="71" hasCustomPrompt="1"/>
          </p:nvPr>
        </p:nvSpPr>
        <p:spPr>
          <a:xfrm>
            <a:off x="4483127" y="5366845"/>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Conclusion</a:t>
            </a:r>
            <a:endParaRPr lang="en-US" dirty="0"/>
          </a:p>
        </p:txBody>
      </p:sp>
    </p:spTree>
    <p:extLst>
      <p:ext uri="{BB962C8B-B14F-4D97-AF65-F5344CB8AC3E}">
        <p14:creationId xmlns:p14="http://schemas.microsoft.com/office/powerpoint/2010/main" val="2047572136"/>
      </p:ext>
    </p:extLst>
  </p:cSld>
  <p:clrMapOvr>
    <a:masterClrMapping/>
  </p:clrMapOvr>
  <p:extLst>
    <p:ext uri="{DCECCB84-F9BA-43D5-87BE-67443E8EF086}">
      <p15:sldGuideLst xmlns:p15="http://schemas.microsoft.com/office/powerpoint/2012/main">
        <p15:guide id="1" pos="47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lcome/Intro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DA844F8-FCB0-C045-A083-951082B6589C}"/>
              </a:ext>
            </a:extLst>
          </p:cNvPr>
          <p:cNvSpPr>
            <a:spLocks noGrp="1"/>
          </p:cNvSpPr>
          <p:nvPr>
            <p:ph type="pic" sz="quarter" idx="21"/>
          </p:nvPr>
        </p:nvSpPr>
        <p:spPr>
          <a:xfrm>
            <a:off x="884606" y="0"/>
            <a:ext cx="4993772" cy="6858000"/>
          </a:xfrm>
          <a:custGeom>
            <a:avLst/>
            <a:gdLst>
              <a:gd name="connsiteX0" fmla="*/ 0 w 4993772"/>
              <a:gd name="connsiteY0" fmla="*/ 0 h 6858000"/>
              <a:gd name="connsiteX1" fmla="*/ 4993772 w 4993772"/>
              <a:gd name="connsiteY1" fmla="*/ 0 h 6858000"/>
              <a:gd name="connsiteX2" fmla="*/ 4993772 w 4993772"/>
              <a:gd name="connsiteY2" fmla="*/ 6858000 h 6858000"/>
              <a:gd name="connsiteX3" fmla="*/ 0 w 4993772"/>
              <a:gd name="connsiteY3" fmla="*/ 6858000 h 6858000"/>
              <a:gd name="connsiteX4" fmla="*/ 0 w 4993772"/>
              <a:gd name="connsiteY4" fmla="*/ 6301946 h 6858000"/>
              <a:gd name="connsiteX5" fmla="*/ 180000 w 4993772"/>
              <a:gd name="connsiteY5" fmla="*/ 6301946 h 6858000"/>
              <a:gd name="connsiteX6" fmla="*/ 180000 w 4993772"/>
              <a:gd name="connsiteY6" fmla="*/ 4861945 h 6858000"/>
              <a:gd name="connsiteX7" fmla="*/ 0 w 4993772"/>
              <a:gd name="connsiteY7" fmla="*/ 4861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3772" h="6858000">
                <a:moveTo>
                  <a:pt x="0" y="0"/>
                </a:moveTo>
                <a:lnTo>
                  <a:pt x="4993772" y="0"/>
                </a:lnTo>
                <a:lnTo>
                  <a:pt x="4993772" y="6858000"/>
                </a:lnTo>
                <a:lnTo>
                  <a:pt x="0" y="6858000"/>
                </a:lnTo>
                <a:lnTo>
                  <a:pt x="0" y="6301946"/>
                </a:lnTo>
                <a:lnTo>
                  <a:pt x="180000" y="6301946"/>
                </a:lnTo>
                <a:lnTo>
                  <a:pt x="180000" y="4861945"/>
                </a:lnTo>
                <a:lnTo>
                  <a:pt x="0" y="4861945"/>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3" name="Text Placeholder 32">
            <a:extLst>
              <a:ext uri="{FF2B5EF4-FFF2-40B4-BE49-F238E27FC236}">
                <a16:creationId xmlns:a16="http://schemas.microsoft.com/office/drawing/2014/main" id="{CAF944C7-C217-DB48-AC66-EC08BD9F2E64}"/>
              </a:ext>
            </a:extLst>
          </p:cNvPr>
          <p:cNvSpPr>
            <a:spLocks noGrp="1"/>
          </p:cNvSpPr>
          <p:nvPr>
            <p:ph type="body" sz="quarter" idx="30" hasCustomPrompt="1"/>
          </p:nvPr>
        </p:nvSpPr>
        <p:spPr>
          <a:xfrm>
            <a:off x="4890795" y="738798"/>
            <a:ext cx="6776598" cy="842867"/>
          </a:xfrm>
        </p:spPr>
        <p:txBody>
          <a:bodyPr>
            <a:noAutofit/>
          </a:bodyPr>
          <a:lstStyle>
            <a:lvl1pPr marL="0" indent="0" algn="l">
              <a:buNone/>
              <a:defRPr sz="3600" b="1" i="0" spc="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64ED5023-80E2-C04D-8620-99E5F464CE91}"/>
              </a:ext>
            </a:extLst>
          </p:cNvPr>
          <p:cNvSpPr>
            <a:spLocks noGrp="1"/>
          </p:cNvSpPr>
          <p:nvPr>
            <p:ph type="body" sz="quarter" idx="48" hasCustomPrompt="1"/>
          </p:nvPr>
        </p:nvSpPr>
        <p:spPr>
          <a:xfrm>
            <a:off x="6727723" y="2412091"/>
            <a:ext cx="4939670" cy="3889855"/>
          </a:xfrm>
        </p:spPr>
        <p:txBody>
          <a:bodyPr numCol="1" spcCol="288000" anchor="t">
            <a:noAutofit/>
          </a:bodyPr>
          <a:lstStyle>
            <a:lvl1pPr marL="0" indent="0" algn="l">
              <a:lnSpc>
                <a:spcPct val="100000"/>
              </a:lnSpc>
              <a:spcBef>
                <a:spcPts val="0"/>
              </a:spcBef>
              <a:buNone/>
              <a:defRPr sz="1774"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pic>
        <p:nvPicPr>
          <p:cNvPr id="7" name="Picture 6">
            <a:extLst>
              <a:ext uri="{FF2B5EF4-FFF2-40B4-BE49-F238E27FC236}">
                <a16:creationId xmlns:a16="http://schemas.microsoft.com/office/drawing/2014/main" id="{AA38BA31-936A-F4AF-6204-6698AEF46A62}"/>
              </a:ext>
            </a:extLst>
          </p:cNvPr>
          <p:cNvPicPr>
            <a:picLocks/>
          </p:cNvPicPr>
          <p:nvPr userDrawn="1"/>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3884995921"/>
      </p:ext>
    </p:extLst>
  </p:cSld>
  <p:clrMapOvr>
    <a:masterClrMapping/>
  </p:clrMapOvr>
  <p:extLst>
    <p:ext uri="{DCECCB84-F9BA-43D5-87BE-67443E8EF086}">
      <p15:sldGuideLst xmlns:p15="http://schemas.microsoft.com/office/powerpoint/2012/main">
        <p15:guide id="1" pos="475" userDrawn="1">
          <p15:clr>
            <a:srgbClr val="FBAE40"/>
          </p15:clr>
        </p15:guide>
        <p15:guide id="2" pos="716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1845059" y="994716"/>
            <a:ext cx="4279038" cy="757034"/>
          </a:xfrm>
          <a:effectLst>
            <a:glow rad="127000">
              <a:srgbClr val="414141"/>
            </a:glow>
          </a:effectLst>
        </p:spPr>
        <p:txBody>
          <a:bodyPr>
            <a:noAutofit/>
          </a:bodyPr>
          <a:lstStyle>
            <a:lvl1pPr marL="0" indent="0" algn="r">
              <a:buNone/>
              <a:defRPr sz="11613" b="1">
                <a:solidFill>
                  <a:srgbClr val="1C1442"/>
                </a:solidFill>
                <a:latin typeface="Calibri" panose="020F0502020204030204" pitchFamily="34" charset="0"/>
                <a:cs typeface="Calibri" panose="020F0502020204030204" pitchFamily="34" charset="0"/>
              </a:defRPr>
            </a:lvl1pPr>
          </a:lstStyle>
          <a:p>
            <a:pPr lvl="0"/>
            <a:r>
              <a:rPr lang="en-GB" dirty="0"/>
              <a:t>01</a:t>
            </a:r>
            <a:endParaRPr lang="en-US" dirty="0"/>
          </a:p>
        </p:txBody>
      </p:sp>
      <p:pic>
        <p:nvPicPr>
          <p:cNvPr id="9" name="Picture 8">
            <a:extLst>
              <a:ext uri="{FF2B5EF4-FFF2-40B4-BE49-F238E27FC236}">
                <a16:creationId xmlns:a16="http://schemas.microsoft.com/office/drawing/2014/main" id="{0EC9115F-7F21-AB8F-4850-E307E72545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68" t="-5799" r="12668" b="81249"/>
          <a:stretch/>
        </p:blipFill>
        <p:spPr>
          <a:xfrm>
            <a:off x="0" y="3959835"/>
            <a:ext cx="12192000" cy="1903450"/>
          </a:xfrm>
          <a:prstGeom prst="rect">
            <a:avLst/>
          </a:prstGeom>
        </p:spPr>
      </p:pic>
      <p:sp>
        <p:nvSpPr>
          <p:cNvPr id="10" name="Picture Placeholder 5">
            <a:extLst>
              <a:ext uri="{FF2B5EF4-FFF2-40B4-BE49-F238E27FC236}">
                <a16:creationId xmlns:a16="http://schemas.microsoft.com/office/drawing/2014/main" id="{5A1F1DAD-078A-A73A-851E-3376F966C155}"/>
              </a:ext>
            </a:extLst>
          </p:cNvPr>
          <p:cNvSpPr>
            <a:spLocks noGrp="1"/>
          </p:cNvSpPr>
          <p:nvPr>
            <p:ph type="pic" sz="quarter" idx="19"/>
          </p:nvPr>
        </p:nvSpPr>
        <p:spPr>
          <a:xfrm>
            <a:off x="-1" y="774915"/>
            <a:ext cx="7377194" cy="4244425"/>
          </a:xfrm>
          <a:solidFill>
            <a:schemeClr val="bg1">
              <a:lumMod val="95000"/>
            </a:schemeClr>
          </a:solidFill>
        </p:spPr>
        <p:txBody>
          <a:bodyPr>
            <a:normAutofit/>
          </a:bodyPr>
          <a:lstStyle>
            <a:lvl1pPr marL="0" indent="0" algn="ctr">
              <a:buNone/>
              <a:defRPr sz="1000"/>
            </a:lvl1pPr>
          </a:lstStyle>
          <a:p>
            <a:endParaRPr lang="en-US" dirty="0"/>
          </a:p>
        </p:txBody>
      </p:sp>
      <p:sp>
        <p:nvSpPr>
          <p:cNvPr id="11" name="Freeform 10">
            <a:extLst>
              <a:ext uri="{FF2B5EF4-FFF2-40B4-BE49-F238E27FC236}">
                <a16:creationId xmlns:a16="http://schemas.microsoft.com/office/drawing/2014/main" id="{4C0AFDB2-F4C8-2497-DE89-16ABCC9A30E6}"/>
              </a:ext>
            </a:extLst>
          </p:cNvPr>
          <p:cNvSpPr/>
          <p:nvPr userDrawn="1"/>
        </p:nvSpPr>
        <p:spPr>
          <a:xfrm rot="5400000">
            <a:off x="7856728" y="743899"/>
            <a:ext cx="86263" cy="1080000"/>
          </a:xfrm>
          <a:custGeom>
            <a:avLst/>
            <a:gdLst>
              <a:gd name="connsiteX0" fmla="*/ 0 w 86263"/>
              <a:gd name="connsiteY0" fmla="*/ 0 h 1868579"/>
              <a:gd name="connsiteX1" fmla="*/ 86263 w 86263"/>
              <a:gd name="connsiteY1" fmla="*/ 0 h 1868579"/>
              <a:gd name="connsiteX2" fmla="*/ 86263 w 86263"/>
              <a:gd name="connsiteY2" fmla="*/ 1868580 h 1868579"/>
              <a:gd name="connsiteX3" fmla="*/ 0 w 86263"/>
              <a:gd name="connsiteY3" fmla="*/ 1868580 h 1868579"/>
            </a:gdLst>
            <a:ahLst/>
            <a:cxnLst>
              <a:cxn ang="0">
                <a:pos x="connsiteX0" y="connsiteY0"/>
              </a:cxn>
              <a:cxn ang="0">
                <a:pos x="connsiteX1" y="connsiteY1"/>
              </a:cxn>
              <a:cxn ang="0">
                <a:pos x="connsiteX2" y="connsiteY2"/>
              </a:cxn>
              <a:cxn ang="0">
                <a:pos x="connsiteX3" y="connsiteY3"/>
              </a:cxn>
            </a:cxnLst>
            <a:rect l="l" t="t" r="r" b="b"/>
            <a:pathLst>
              <a:path w="86263" h="1868579">
                <a:moveTo>
                  <a:pt x="0" y="0"/>
                </a:moveTo>
                <a:lnTo>
                  <a:pt x="86263" y="0"/>
                </a:lnTo>
                <a:lnTo>
                  <a:pt x="86263" y="1868580"/>
                </a:lnTo>
                <a:lnTo>
                  <a:pt x="0" y="1868580"/>
                </a:lnTo>
                <a:close/>
              </a:path>
            </a:pathLst>
          </a:custGeom>
          <a:gradFill flip="none" rotWithShape="1">
            <a:gsLst>
              <a:gs pos="22000">
                <a:srgbClr val="1C1442"/>
              </a:gs>
              <a:gs pos="64000">
                <a:srgbClr val="8A2061"/>
              </a:gs>
              <a:gs pos="100000">
                <a:srgbClr val="1C1442"/>
              </a:gs>
            </a:gsLst>
            <a:path path="circle">
              <a:fillToRect l="100000" t="100000"/>
            </a:path>
            <a:tileRect r="-100000" b="-100000"/>
          </a:gradFill>
          <a:ln w="30808" cap="flat">
            <a:noFill/>
            <a:prstDash val="solid"/>
            <a:miter/>
          </a:ln>
        </p:spPr>
        <p:txBody>
          <a:bodyPr rtlCol="0" anchor="ctr"/>
          <a:lstStyle/>
          <a:p>
            <a:endParaRPr lang="en-US"/>
          </a:p>
        </p:txBody>
      </p:sp>
      <p:sp>
        <p:nvSpPr>
          <p:cNvPr id="12" name="Text Placeholder 3">
            <a:extLst>
              <a:ext uri="{FF2B5EF4-FFF2-40B4-BE49-F238E27FC236}">
                <a16:creationId xmlns:a16="http://schemas.microsoft.com/office/drawing/2014/main" id="{0320215C-2ADA-6008-9C24-7D5642C2973A}"/>
              </a:ext>
            </a:extLst>
          </p:cNvPr>
          <p:cNvSpPr>
            <a:spLocks noGrp="1"/>
          </p:cNvSpPr>
          <p:nvPr>
            <p:ph type="body" sz="quarter" idx="18" hasCustomPrompt="1"/>
          </p:nvPr>
        </p:nvSpPr>
        <p:spPr>
          <a:xfrm>
            <a:off x="8634200" y="1109465"/>
            <a:ext cx="3113515" cy="2850370"/>
          </a:xfrm>
          <a:effectLst>
            <a:glow rad="127000">
              <a:srgbClr val="414141"/>
            </a:glow>
          </a:effectLst>
        </p:spPr>
        <p:txBody>
          <a:bodyPr>
            <a:noAutofit/>
          </a:bodyPr>
          <a:lstStyle>
            <a:lvl1pPr marL="0" indent="0" algn="l">
              <a:buNone/>
              <a:defRPr sz="2800" b="0">
                <a:solidFill>
                  <a:srgbClr val="1C1442"/>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16" name="Text Placeholder 3">
            <a:extLst>
              <a:ext uri="{FF2B5EF4-FFF2-40B4-BE49-F238E27FC236}">
                <a16:creationId xmlns:a16="http://schemas.microsoft.com/office/drawing/2014/main" id="{5EA9094F-CE4B-0154-3FA5-E8699A6251D5}"/>
              </a:ext>
            </a:extLst>
          </p:cNvPr>
          <p:cNvSpPr>
            <a:spLocks noGrp="1"/>
          </p:cNvSpPr>
          <p:nvPr>
            <p:ph type="body" sz="quarter" idx="20" hasCustomPrompt="1"/>
          </p:nvPr>
        </p:nvSpPr>
        <p:spPr>
          <a:xfrm>
            <a:off x="2544955" y="1970828"/>
            <a:ext cx="4568533" cy="2513490"/>
          </a:xfrm>
          <a:effectLst>
            <a:glow rad="127000">
              <a:srgbClr val="414141"/>
            </a:glow>
          </a:effectLst>
        </p:spPr>
        <p:txBody>
          <a:bodyPr>
            <a:noAutofit/>
          </a:bodyPr>
          <a:lstStyle>
            <a:lvl1pPr marL="0" indent="0" algn="r">
              <a:buNone/>
              <a:defRPr sz="20000" b="1">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Tree>
    <p:extLst>
      <p:ext uri="{BB962C8B-B14F-4D97-AF65-F5344CB8AC3E}">
        <p14:creationId xmlns:p14="http://schemas.microsoft.com/office/powerpoint/2010/main" val="3094033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Slide 1">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294DD511-F818-3742-804D-F48935BFC779}"/>
              </a:ext>
            </a:extLst>
          </p:cNvPr>
          <p:cNvSpPr>
            <a:spLocks noGrp="1"/>
          </p:cNvSpPr>
          <p:nvPr>
            <p:ph type="pic" sz="quarter" idx="21"/>
          </p:nvPr>
        </p:nvSpPr>
        <p:spPr>
          <a:xfrm>
            <a:off x="5674559" y="546533"/>
            <a:ext cx="5884396" cy="5640006"/>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4" name="Picture Placeholder 13">
            <a:extLst>
              <a:ext uri="{FF2B5EF4-FFF2-40B4-BE49-F238E27FC236}">
                <a16:creationId xmlns:a16="http://schemas.microsoft.com/office/drawing/2014/main" id="{084BE7BB-B86A-F14B-AAC9-4DF7A79CCB03}"/>
              </a:ext>
            </a:extLst>
          </p:cNvPr>
          <p:cNvSpPr>
            <a:spLocks noGrp="1"/>
          </p:cNvSpPr>
          <p:nvPr>
            <p:ph type="pic" sz="quarter" idx="22"/>
          </p:nvPr>
        </p:nvSpPr>
        <p:spPr>
          <a:xfrm>
            <a:off x="773723" y="2843169"/>
            <a:ext cx="4654800" cy="3343370"/>
          </a:xfrm>
          <a:custGeom>
            <a:avLst/>
            <a:gdLst>
              <a:gd name="connsiteX0" fmla="*/ 0 w 4654800"/>
              <a:gd name="connsiteY0" fmla="*/ 0 h 3343370"/>
              <a:gd name="connsiteX1" fmla="*/ 4654800 w 4654800"/>
              <a:gd name="connsiteY1" fmla="*/ 0 h 3343370"/>
              <a:gd name="connsiteX2" fmla="*/ 4654800 w 4654800"/>
              <a:gd name="connsiteY2" fmla="*/ 3343370 h 3343370"/>
              <a:gd name="connsiteX3" fmla="*/ 0 w 4654800"/>
              <a:gd name="connsiteY3" fmla="*/ 3343370 h 3343370"/>
              <a:gd name="connsiteX4" fmla="*/ 0 w 4654800"/>
              <a:gd name="connsiteY4" fmla="*/ 2836855 h 3343370"/>
              <a:gd name="connsiteX5" fmla="*/ 245549 w 4654800"/>
              <a:gd name="connsiteY5" fmla="*/ 2836855 h 3343370"/>
              <a:gd name="connsiteX6" fmla="*/ 245549 w 4654800"/>
              <a:gd name="connsiteY6" fmla="*/ 1396854 h 3343370"/>
              <a:gd name="connsiteX7" fmla="*/ 0 w 4654800"/>
              <a:gd name="connsiteY7" fmla="*/ 1396854 h 334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4800" h="3343370">
                <a:moveTo>
                  <a:pt x="0" y="0"/>
                </a:moveTo>
                <a:lnTo>
                  <a:pt x="4654800" y="0"/>
                </a:lnTo>
                <a:lnTo>
                  <a:pt x="4654800" y="3343370"/>
                </a:lnTo>
                <a:lnTo>
                  <a:pt x="0" y="3343370"/>
                </a:lnTo>
                <a:lnTo>
                  <a:pt x="0" y="2836855"/>
                </a:lnTo>
                <a:lnTo>
                  <a:pt x="245549" y="2836855"/>
                </a:lnTo>
                <a:lnTo>
                  <a:pt x="245549" y="1396854"/>
                </a:lnTo>
                <a:lnTo>
                  <a:pt x="0" y="1396854"/>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1" name="Picture Placeholder 2">
            <a:extLst>
              <a:ext uri="{FF2B5EF4-FFF2-40B4-BE49-F238E27FC236}">
                <a16:creationId xmlns:a16="http://schemas.microsoft.com/office/drawing/2014/main" id="{B0BC1973-E64D-D942-9664-0F5CC3679F56}"/>
              </a:ext>
            </a:extLst>
          </p:cNvPr>
          <p:cNvSpPr>
            <a:spLocks noGrp="1"/>
          </p:cNvSpPr>
          <p:nvPr>
            <p:ph type="pic" sz="quarter" idx="23"/>
          </p:nvPr>
        </p:nvSpPr>
        <p:spPr>
          <a:xfrm>
            <a:off x="773723" y="566733"/>
            <a:ext cx="4654800" cy="2052273"/>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pic>
        <p:nvPicPr>
          <p:cNvPr id="8" name="Picture 7">
            <a:extLst>
              <a:ext uri="{FF2B5EF4-FFF2-40B4-BE49-F238E27FC236}">
                <a16:creationId xmlns:a16="http://schemas.microsoft.com/office/drawing/2014/main" id="{60201952-544A-D4AA-A62D-6FC8980B06B7}"/>
              </a:ext>
            </a:extLst>
          </p:cNvPr>
          <p:cNvPicPr>
            <a:picLocks/>
          </p:cNvPicPr>
          <p:nvPr userDrawn="1"/>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14569" y="4782595"/>
            <a:ext cx="1443600" cy="356400"/>
          </a:xfrm>
          <a:prstGeom prst="rect">
            <a:avLst/>
          </a:prstGeom>
        </p:spPr>
      </p:pic>
    </p:spTree>
    <p:extLst>
      <p:ext uri="{BB962C8B-B14F-4D97-AF65-F5344CB8AC3E}">
        <p14:creationId xmlns:p14="http://schemas.microsoft.com/office/powerpoint/2010/main" val="785774958"/>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FB69382-839E-D646-89C9-E5867CB9B0E9}"/>
              </a:ext>
            </a:extLst>
          </p:cNvPr>
          <p:cNvSpPr>
            <a:spLocks noGrp="1"/>
          </p:cNvSpPr>
          <p:nvPr>
            <p:ph type="pic" sz="quarter" idx="21"/>
          </p:nvPr>
        </p:nvSpPr>
        <p:spPr>
          <a:xfrm>
            <a:off x="0" y="0"/>
            <a:ext cx="5875886" cy="6858000"/>
          </a:xfrm>
          <a:custGeom>
            <a:avLst/>
            <a:gdLst>
              <a:gd name="connsiteX0" fmla="*/ 0 w 5875886"/>
              <a:gd name="connsiteY0" fmla="*/ 0 h 6858000"/>
              <a:gd name="connsiteX1" fmla="*/ 5875886 w 5875886"/>
              <a:gd name="connsiteY1" fmla="*/ 0 h 6858000"/>
              <a:gd name="connsiteX2" fmla="*/ 5875886 w 5875886"/>
              <a:gd name="connsiteY2" fmla="*/ 737390 h 6858000"/>
              <a:gd name="connsiteX3" fmla="*/ 5688883 w 5875886"/>
              <a:gd name="connsiteY3" fmla="*/ 737390 h 6858000"/>
              <a:gd name="connsiteX4" fmla="*/ 5688883 w 5875886"/>
              <a:gd name="connsiteY4" fmla="*/ 2177391 h 6858000"/>
              <a:gd name="connsiteX5" fmla="*/ 5875886 w 5875886"/>
              <a:gd name="connsiteY5" fmla="*/ 2177391 h 6858000"/>
              <a:gd name="connsiteX6" fmla="*/ 5875886 w 5875886"/>
              <a:gd name="connsiteY6" fmla="*/ 6858000 h 6858000"/>
              <a:gd name="connsiteX7" fmla="*/ 0 w 58758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5886" h="6858000">
                <a:moveTo>
                  <a:pt x="0" y="0"/>
                </a:moveTo>
                <a:lnTo>
                  <a:pt x="5875886" y="0"/>
                </a:lnTo>
                <a:lnTo>
                  <a:pt x="5875886" y="737390"/>
                </a:lnTo>
                <a:lnTo>
                  <a:pt x="5688883" y="737390"/>
                </a:lnTo>
                <a:lnTo>
                  <a:pt x="5688883" y="2177391"/>
                </a:lnTo>
                <a:lnTo>
                  <a:pt x="5875886" y="2177391"/>
                </a:lnTo>
                <a:lnTo>
                  <a:pt x="5875886"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6621429" y="1034821"/>
            <a:ext cx="4951851" cy="845139"/>
          </a:xfrm>
        </p:spPr>
        <p:txBody>
          <a:bodyPr>
            <a:noAutofit/>
          </a:bodyPr>
          <a:lstStyle>
            <a:lvl1pPr marL="0" indent="0" algn="l">
              <a:buNone/>
              <a:defRPr sz="3600" b="1"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6621429" y="2603039"/>
            <a:ext cx="4939670" cy="3466570"/>
          </a:xfrm>
        </p:spPr>
        <p:txBody>
          <a:bodyPr numCol="1" spcCol="288000" anchor="t">
            <a:noAutofit/>
          </a:bodyPr>
          <a:lstStyle>
            <a:lvl1pPr marL="0" indent="0" algn="l">
              <a:lnSpc>
                <a:spcPct val="100000"/>
              </a:lnSpc>
              <a:spcBef>
                <a:spcPts val="0"/>
              </a:spcBef>
              <a:buNone/>
              <a:defRPr sz="1774"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pic>
        <p:nvPicPr>
          <p:cNvPr id="7" name="Picture 6">
            <a:extLst>
              <a:ext uri="{FF2B5EF4-FFF2-40B4-BE49-F238E27FC236}">
                <a16:creationId xmlns:a16="http://schemas.microsoft.com/office/drawing/2014/main" id="{8392B4B6-B0E6-33B6-C463-24FFD09193FA}"/>
              </a:ext>
            </a:extLst>
          </p:cNvPr>
          <p:cNvPicPr>
            <a:picLocks/>
          </p:cNvPicPr>
          <p:nvPr userDrawn="1"/>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5145284" y="1280991"/>
            <a:ext cx="1443600" cy="356400"/>
          </a:xfrm>
          <a:prstGeom prst="rect">
            <a:avLst/>
          </a:prstGeom>
        </p:spPr>
      </p:pic>
    </p:spTree>
    <p:extLst>
      <p:ext uri="{BB962C8B-B14F-4D97-AF65-F5344CB8AC3E}">
        <p14:creationId xmlns:p14="http://schemas.microsoft.com/office/powerpoint/2010/main" val="1900292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587D0C7-C4F0-F44B-8FD9-25E71566265C}"/>
              </a:ext>
            </a:extLst>
          </p:cNvPr>
          <p:cNvGrpSpPr/>
          <p:nvPr userDrawn="1"/>
        </p:nvGrpSpPr>
        <p:grpSpPr>
          <a:xfrm>
            <a:off x="2031600" y="-4917"/>
            <a:ext cx="8128800" cy="4665503"/>
            <a:chOff x="987424" y="0"/>
            <a:chExt cx="5584826" cy="3254142"/>
          </a:xfrm>
        </p:grpSpPr>
        <p:sp>
          <p:nvSpPr>
            <p:cNvPr id="21" name="Rectangle 20">
              <a:extLst>
                <a:ext uri="{FF2B5EF4-FFF2-40B4-BE49-F238E27FC236}">
                  <a16:creationId xmlns:a16="http://schemas.microsoft.com/office/drawing/2014/main" id="{37FAD2C0-DBDF-CC43-8DF5-5E7DB4F84012}"/>
                </a:ext>
              </a:extLst>
            </p:cNvPr>
            <p:cNvSpPr/>
            <p:nvPr userDrawn="1"/>
          </p:nvSpPr>
          <p:spPr bwMode="auto">
            <a:xfrm>
              <a:off x="987424" y="215901"/>
              <a:ext cx="5584826" cy="3038241"/>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a:p>
          </p:txBody>
        </p:sp>
        <p:sp>
          <p:nvSpPr>
            <p:cNvPr id="22" name="Rectangle 5">
              <a:extLst>
                <a:ext uri="{FF2B5EF4-FFF2-40B4-BE49-F238E27FC236}">
                  <a16:creationId xmlns:a16="http://schemas.microsoft.com/office/drawing/2014/main" id="{BB91B351-EDDA-B34A-B0F8-DBC4CBB99DAF}"/>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6926"/>
            </a:p>
          </p:txBody>
        </p:sp>
      </p:grpSp>
      <p:sp>
        <p:nvSpPr>
          <p:cNvPr id="19" name="Picture Placeholder 18">
            <a:extLst>
              <a:ext uri="{FF2B5EF4-FFF2-40B4-BE49-F238E27FC236}">
                <a16:creationId xmlns:a16="http://schemas.microsoft.com/office/drawing/2014/main" id="{98E42465-1BA7-D440-A53F-E8A7AD1B0B47}"/>
              </a:ext>
            </a:extLst>
          </p:cNvPr>
          <p:cNvSpPr>
            <a:spLocks noGrp="1"/>
          </p:cNvSpPr>
          <p:nvPr>
            <p:ph type="pic" sz="quarter" idx="21"/>
          </p:nvPr>
        </p:nvSpPr>
        <p:spPr>
          <a:xfrm>
            <a:off x="0" y="0"/>
            <a:ext cx="12192000" cy="6858000"/>
          </a:xfrm>
          <a:custGeom>
            <a:avLst/>
            <a:gdLst>
              <a:gd name="connsiteX0" fmla="*/ 0 w 12192000"/>
              <a:gd name="connsiteY0" fmla="*/ 0 h 6858000"/>
              <a:gd name="connsiteX1" fmla="*/ 2031600 w 12192000"/>
              <a:gd name="connsiteY1" fmla="*/ 0 h 6858000"/>
              <a:gd name="connsiteX2" fmla="*/ 2031600 w 12192000"/>
              <a:gd name="connsiteY2" fmla="*/ 304623 h 6858000"/>
              <a:gd name="connsiteX3" fmla="*/ 2031600 w 12192000"/>
              <a:gd name="connsiteY3" fmla="*/ 425819 h 6858000"/>
              <a:gd name="connsiteX4" fmla="*/ 2031600 w 12192000"/>
              <a:gd name="connsiteY4" fmla="*/ 4660586 h 6858000"/>
              <a:gd name="connsiteX5" fmla="*/ 10160400 w 12192000"/>
              <a:gd name="connsiteY5" fmla="*/ 4660586 h 6858000"/>
              <a:gd name="connsiteX6" fmla="*/ 10160400 w 12192000"/>
              <a:gd name="connsiteY6" fmla="*/ 425819 h 6858000"/>
              <a:gd name="connsiteX7" fmla="*/ 10160400 w 12192000"/>
              <a:gd name="connsiteY7" fmla="*/ 304623 h 6858000"/>
              <a:gd name="connsiteX8" fmla="*/ 1016040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2031600" y="0"/>
                </a:lnTo>
                <a:lnTo>
                  <a:pt x="2031600" y="304623"/>
                </a:lnTo>
                <a:lnTo>
                  <a:pt x="2031600" y="425819"/>
                </a:lnTo>
                <a:lnTo>
                  <a:pt x="2031600" y="4660586"/>
                </a:lnTo>
                <a:lnTo>
                  <a:pt x="10160400" y="4660586"/>
                </a:lnTo>
                <a:lnTo>
                  <a:pt x="10160400" y="425819"/>
                </a:lnTo>
                <a:lnTo>
                  <a:pt x="10160400" y="304623"/>
                </a:lnTo>
                <a:lnTo>
                  <a:pt x="10160400" y="0"/>
                </a:lnTo>
                <a:lnTo>
                  <a:pt x="12192000" y="0"/>
                </a:lnTo>
                <a:lnTo>
                  <a:pt x="12192000"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3" name="Text Placeholder 32">
            <a:extLst>
              <a:ext uri="{FF2B5EF4-FFF2-40B4-BE49-F238E27FC236}">
                <a16:creationId xmlns:a16="http://schemas.microsoft.com/office/drawing/2014/main" id="{3F020C69-ED5E-F94A-97D2-8608828E755F}"/>
              </a:ext>
            </a:extLst>
          </p:cNvPr>
          <p:cNvSpPr>
            <a:spLocks noGrp="1"/>
          </p:cNvSpPr>
          <p:nvPr>
            <p:ph type="body" sz="quarter" idx="30" hasCustomPrompt="1"/>
          </p:nvPr>
        </p:nvSpPr>
        <p:spPr>
          <a:xfrm>
            <a:off x="2363461" y="676344"/>
            <a:ext cx="7465079" cy="723352"/>
          </a:xfrm>
        </p:spPr>
        <p:txBody>
          <a:bodyPr>
            <a:noAutofit/>
          </a:bodyPr>
          <a:lstStyle>
            <a:lvl1pPr marL="0" indent="0" algn="ctr">
              <a:buNone/>
              <a:defRPr sz="3600" b="1"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4" name="Text Placeholder 32">
            <a:extLst>
              <a:ext uri="{FF2B5EF4-FFF2-40B4-BE49-F238E27FC236}">
                <a16:creationId xmlns:a16="http://schemas.microsoft.com/office/drawing/2014/main" id="{507FF297-8125-B740-A6B3-F1766B3775B1}"/>
              </a:ext>
            </a:extLst>
          </p:cNvPr>
          <p:cNvSpPr>
            <a:spLocks noGrp="1"/>
          </p:cNvSpPr>
          <p:nvPr>
            <p:ph type="body" sz="quarter" idx="48" hasCustomPrompt="1"/>
          </p:nvPr>
        </p:nvSpPr>
        <p:spPr>
          <a:xfrm>
            <a:off x="2363461" y="1694964"/>
            <a:ext cx="7465079" cy="2654613"/>
          </a:xfrm>
        </p:spPr>
        <p:txBody>
          <a:bodyPr numCol="1" spcCol="288000" anchor="t">
            <a:noAutofit/>
          </a:bodyPr>
          <a:lstStyle>
            <a:lvl1pPr marL="0" indent="0" algn="ctr">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1499737173"/>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lide 4">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460BEF3-61C2-4742-AAA9-8A775E25A8B1}"/>
              </a:ext>
            </a:extLst>
          </p:cNvPr>
          <p:cNvGrpSpPr/>
          <p:nvPr userDrawn="1"/>
        </p:nvGrpSpPr>
        <p:grpSpPr>
          <a:xfrm rot="5400000">
            <a:off x="1642620" y="-686627"/>
            <a:ext cx="4845505" cy="8130745"/>
            <a:chOff x="987424" y="0"/>
            <a:chExt cx="5584826" cy="5669757"/>
          </a:xfrm>
        </p:grpSpPr>
        <p:sp>
          <p:nvSpPr>
            <p:cNvPr id="19" name="Rectangle 18">
              <a:extLst>
                <a:ext uri="{FF2B5EF4-FFF2-40B4-BE49-F238E27FC236}">
                  <a16:creationId xmlns:a16="http://schemas.microsoft.com/office/drawing/2014/main" id="{BEE93A69-EE97-8E46-B290-315304A87853}"/>
                </a:ext>
              </a:extLst>
            </p:cNvPr>
            <p:cNvSpPr/>
            <p:nvPr userDrawn="1"/>
          </p:nvSpPr>
          <p:spPr bwMode="auto">
            <a:xfrm>
              <a:off x="987424" y="215901"/>
              <a:ext cx="5584826" cy="5453856"/>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a:p>
          </p:txBody>
        </p:sp>
        <p:sp>
          <p:nvSpPr>
            <p:cNvPr id="20" name="Rectangle 5">
              <a:extLst>
                <a:ext uri="{FF2B5EF4-FFF2-40B4-BE49-F238E27FC236}">
                  <a16:creationId xmlns:a16="http://schemas.microsoft.com/office/drawing/2014/main" id="{9AF571A1-90AF-2040-A9E6-44B98CE9D84A}"/>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6926" dirty="0"/>
            </a:p>
          </p:txBody>
        </p:sp>
      </p:grpSp>
      <p:sp>
        <p:nvSpPr>
          <p:cNvPr id="17" name="Picture Placeholder 16">
            <a:extLst>
              <a:ext uri="{FF2B5EF4-FFF2-40B4-BE49-F238E27FC236}">
                <a16:creationId xmlns:a16="http://schemas.microsoft.com/office/drawing/2014/main" id="{93ABB9DF-1DB8-C14F-B6BD-AD6307C52AE0}"/>
              </a:ext>
            </a:extLst>
          </p:cNvPr>
          <p:cNvSpPr>
            <a:spLocks noGrp="1"/>
          </p:cNvSpPr>
          <p:nvPr>
            <p:ph type="pic" sz="quarter" idx="2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801498 h 6858000"/>
              <a:gd name="connsiteX5" fmla="*/ 7699906 w 12192000"/>
              <a:gd name="connsiteY5" fmla="*/ 5801498 h 6858000"/>
              <a:gd name="connsiteX6" fmla="*/ 7821131 w 12192000"/>
              <a:gd name="connsiteY6" fmla="*/ 5801498 h 6858000"/>
              <a:gd name="connsiteX7" fmla="*/ 8130745 w 12192000"/>
              <a:gd name="connsiteY7" fmla="*/ 5801498 h 6858000"/>
              <a:gd name="connsiteX8" fmla="*/ 8130745 w 12192000"/>
              <a:gd name="connsiteY8" fmla="*/ 955993 h 6858000"/>
              <a:gd name="connsiteX9" fmla="*/ 7821131 w 12192000"/>
              <a:gd name="connsiteY9" fmla="*/ 955993 h 6858000"/>
              <a:gd name="connsiteX10" fmla="*/ 7699906 w 12192000"/>
              <a:gd name="connsiteY10" fmla="*/ 955993 h 6858000"/>
              <a:gd name="connsiteX11" fmla="*/ 0 w 12192000"/>
              <a:gd name="connsiteY11" fmla="*/ 9559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12192000" y="0"/>
                </a:lnTo>
                <a:lnTo>
                  <a:pt x="12192000" y="6858000"/>
                </a:lnTo>
                <a:lnTo>
                  <a:pt x="0" y="6858000"/>
                </a:lnTo>
                <a:lnTo>
                  <a:pt x="0" y="5801498"/>
                </a:lnTo>
                <a:lnTo>
                  <a:pt x="7699906" y="5801498"/>
                </a:lnTo>
                <a:lnTo>
                  <a:pt x="7821131" y="5801498"/>
                </a:lnTo>
                <a:lnTo>
                  <a:pt x="8130745" y="5801498"/>
                </a:lnTo>
                <a:lnTo>
                  <a:pt x="8130745" y="955993"/>
                </a:lnTo>
                <a:lnTo>
                  <a:pt x="7821131" y="955993"/>
                </a:lnTo>
                <a:lnTo>
                  <a:pt x="7699906" y="955993"/>
                </a:lnTo>
                <a:lnTo>
                  <a:pt x="0" y="955993"/>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24" name="Text Placeholder 32">
            <a:extLst>
              <a:ext uri="{FF2B5EF4-FFF2-40B4-BE49-F238E27FC236}">
                <a16:creationId xmlns:a16="http://schemas.microsoft.com/office/drawing/2014/main" id="{066AB797-8A89-1847-80D1-724FF4999920}"/>
              </a:ext>
            </a:extLst>
          </p:cNvPr>
          <p:cNvSpPr>
            <a:spLocks noGrp="1"/>
          </p:cNvSpPr>
          <p:nvPr>
            <p:ph type="body" sz="quarter" idx="30" hasCustomPrompt="1"/>
          </p:nvPr>
        </p:nvSpPr>
        <p:spPr>
          <a:xfrm>
            <a:off x="640956" y="1409888"/>
            <a:ext cx="6749339" cy="808098"/>
          </a:xfrm>
        </p:spPr>
        <p:txBody>
          <a:bodyPr>
            <a:noAutofit/>
          </a:bodyPr>
          <a:lstStyle>
            <a:lvl1pPr marL="0" indent="0" algn="l">
              <a:buNone/>
              <a:defRPr sz="3600" b="1"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6" name="Text Placeholder 32">
            <a:extLst>
              <a:ext uri="{FF2B5EF4-FFF2-40B4-BE49-F238E27FC236}">
                <a16:creationId xmlns:a16="http://schemas.microsoft.com/office/drawing/2014/main" id="{FEE3E3B2-D340-544F-9FCD-5AF1F67067B2}"/>
              </a:ext>
            </a:extLst>
          </p:cNvPr>
          <p:cNvSpPr>
            <a:spLocks noGrp="1"/>
          </p:cNvSpPr>
          <p:nvPr>
            <p:ph type="body" sz="quarter" idx="48" hasCustomPrompt="1"/>
          </p:nvPr>
        </p:nvSpPr>
        <p:spPr>
          <a:xfrm>
            <a:off x="640953" y="2428508"/>
            <a:ext cx="6749339" cy="2965622"/>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371789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8"/>
            <a:ext cx="10515600" cy="1325563"/>
          </a:xfrm>
          <a:prstGeom prst="rect">
            <a:avLst/>
          </a:prstGeom>
        </p:spPr>
        <p:txBody>
          <a:bodyPr vert="horz" lIns="91440" tIns="45720" rIns="91440" bIns="45720" rtlCol="0" anchor="ctr">
            <a:normAutofit/>
          </a:bodyPr>
          <a:lstStyle/>
          <a:p>
            <a:r>
              <a:rPr lang="en-US" dirty="0"/>
              <a:t>Noklikšķiniet, lai rediģētu pamatvirsraksta virsraksta stilu</a:t>
            </a:r>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dirty="0"/>
              <a:t>Noklikšķiniet, lai rediģētu galvenos teksta stilus</a:t>
            </a:r>
          </a:p>
          <a:p>
            <a:pPr lvl="1"/>
            <a:r>
              <a:rPr lang="en-US" dirty="0"/>
              <a:t>Otrais līmenis</a:t>
            </a:r>
          </a:p>
          <a:p>
            <a:pPr lvl="2"/>
            <a:r>
              <a:rPr lang="en-US" dirty="0"/>
              <a:t>Trešais līmenis</a:t>
            </a:r>
          </a:p>
          <a:p>
            <a:pPr lvl="3"/>
            <a:r>
              <a:rPr lang="en-US" dirty="0"/>
              <a:t>Ceturtais līmenis</a:t>
            </a:r>
          </a:p>
          <a:p>
            <a:pPr lvl="4"/>
            <a:r>
              <a:rPr lang="en-US" dirty="0"/>
              <a:t>Piektais līmenis</a:t>
            </a:r>
          </a:p>
        </p:txBody>
      </p:sp>
      <p:sp>
        <p:nvSpPr>
          <p:cNvPr id="7" name="Rectangle 6">
            <a:extLst>
              <a:ext uri="{FF2B5EF4-FFF2-40B4-BE49-F238E27FC236}">
                <a16:creationId xmlns:a16="http://schemas.microsoft.com/office/drawing/2014/main" id="{3B1AE1FF-1F45-E24F-816F-7F9439E481F4}"/>
              </a:ext>
            </a:extLst>
          </p:cNvPr>
          <p:cNvSpPr/>
          <p:nvPr userDrawn="1"/>
        </p:nvSpPr>
        <p:spPr>
          <a:xfrm>
            <a:off x="10953752" y="6455249"/>
            <a:ext cx="1189619" cy="246221"/>
          </a:xfrm>
          <a:prstGeom prst="rect">
            <a:avLst/>
          </a:prstGeom>
        </p:spPr>
        <p:txBody>
          <a:bodyPr wrap="square">
            <a:spAutoFit/>
          </a:bodyPr>
          <a:lstStyle/>
          <a:p>
            <a:r>
              <a:rPr lang="en-GB" sz="1000" b="0" i="0" u="none" dirty="0">
                <a:solidFill>
                  <a:schemeClr val="tx1"/>
                </a:solidFill>
                <a:latin typeface="Calibri" panose="020F0502020204030204" pitchFamily="34" charset="0"/>
                <a:cs typeface="Calibri" panose="020F0502020204030204" pitchFamily="34" charset="0"/>
              </a:rPr>
              <a:t>BŪT 21 PRASMĪGS</a:t>
            </a:r>
          </a:p>
        </p:txBody>
      </p:sp>
      <p:cxnSp>
        <p:nvCxnSpPr>
          <p:cNvPr id="8" name="Straight Connector 7">
            <a:extLst>
              <a:ext uri="{FF2B5EF4-FFF2-40B4-BE49-F238E27FC236}">
                <a16:creationId xmlns:a16="http://schemas.microsoft.com/office/drawing/2014/main" id="{179A7BE3-ADB3-6045-9800-D5B95B46CD87}"/>
              </a:ext>
            </a:extLst>
          </p:cNvPr>
          <p:cNvCxnSpPr>
            <a:cxnSpLocks/>
          </p:cNvCxnSpPr>
          <p:nvPr userDrawn="1"/>
        </p:nvCxnSpPr>
        <p:spPr>
          <a:xfrm flipV="1">
            <a:off x="11969230" y="6419863"/>
            <a:ext cx="0" cy="281607"/>
          </a:xfrm>
          <a:prstGeom prst="line">
            <a:avLst/>
          </a:prstGeom>
          <a:noFill/>
          <a:ln w="9525" cap="flat">
            <a:solidFill>
              <a:srgbClr val="AD4097"/>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694" r:id="rId1"/>
    <p:sldLayoutId id="2147483736" r:id="rId2"/>
    <p:sldLayoutId id="2147483683" r:id="rId3"/>
    <p:sldLayoutId id="2147483697" r:id="rId4"/>
    <p:sldLayoutId id="2147483703" r:id="rId5"/>
    <p:sldLayoutId id="2147483700" r:id="rId6"/>
    <p:sldLayoutId id="2147483723" r:id="rId7"/>
    <p:sldLayoutId id="2147483698" r:id="rId8"/>
    <p:sldLayoutId id="2147483695" r:id="rId9"/>
    <p:sldLayoutId id="2147483702" r:id="rId10"/>
    <p:sldLayoutId id="2147483735" r:id="rId11"/>
    <p:sldLayoutId id="2147483734" r:id="rId12"/>
    <p:sldLayoutId id="2147483708" r:id="rId13"/>
    <p:sldLayoutId id="2147483733" r:id="rId14"/>
    <p:sldLayoutId id="2147483738" r:id="rId15"/>
    <p:sldLayoutId id="2147483737" r:id="rId16"/>
  </p:sldLayoutIdLst>
  <p:hf hdr="0"/>
  <p:txStyles>
    <p:titleStyle>
      <a:lvl1pPr algn="l" defTabSz="3343281" rtl="0" eaLnBrk="1" latinLnBrk="0" hangingPunct="1">
        <a:lnSpc>
          <a:spcPct val="90000"/>
        </a:lnSpc>
        <a:spcBef>
          <a:spcPct val="0"/>
        </a:spcBef>
        <a:buNone/>
        <a:defRPr sz="3870" kern="1200">
          <a:solidFill>
            <a:srgbClr val="011E3B"/>
          </a:solidFill>
          <a:latin typeface="Calibri" panose="020F0502020204030204" pitchFamily="34" charset="0"/>
          <a:ea typeface="+mj-ea"/>
          <a:cs typeface="Calibri" panose="020F0502020204030204" pitchFamily="34" charset="0"/>
        </a:defRPr>
      </a:lvl1pPr>
    </p:titleStyle>
    <p:body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p:bodyStyle>
    <p:otherStyle>
      <a:defPPr>
        <a:defRPr lang="en-US"/>
      </a:defPPr>
      <a:lvl1pPr marL="0" algn="l" defTabSz="3343281" rtl="0" eaLnBrk="1" latinLnBrk="0" hangingPunct="1">
        <a:defRPr sz="6580" kern="1200">
          <a:solidFill>
            <a:schemeClr val="tx1"/>
          </a:solidFill>
          <a:latin typeface="+mn-lt"/>
          <a:ea typeface="+mn-ea"/>
          <a:cs typeface="+mn-cs"/>
        </a:defRPr>
      </a:lvl1pPr>
      <a:lvl2pPr marL="1671639" algn="l" defTabSz="3343281" rtl="0" eaLnBrk="1" latinLnBrk="0" hangingPunct="1">
        <a:defRPr sz="6580" kern="1200">
          <a:solidFill>
            <a:schemeClr val="tx1"/>
          </a:solidFill>
          <a:latin typeface="+mn-lt"/>
          <a:ea typeface="+mn-ea"/>
          <a:cs typeface="+mn-cs"/>
        </a:defRPr>
      </a:lvl2pPr>
      <a:lvl3pPr marL="3343281" algn="l" defTabSz="3343281" rtl="0" eaLnBrk="1" latinLnBrk="0" hangingPunct="1">
        <a:defRPr sz="6580" kern="1200">
          <a:solidFill>
            <a:schemeClr val="tx1"/>
          </a:solidFill>
          <a:latin typeface="+mn-lt"/>
          <a:ea typeface="+mn-ea"/>
          <a:cs typeface="+mn-cs"/>
        </a:defRPr>
      </a:lvl3pPr>
      <a:lvl4pPr marL="5014923" algn="l" defTabSz="3343281" rtl="0" eaLnBrk="1" latinLnBrk="0" hangingPunct="1">
        <a:defRPr sz="6580" kern="1200">
          <a:solidFill>
            <a:schemeClr val="tx1"/>
          </a:solidFill>
          <a:latin typeface="+mn-lt"/>
          <a:ea typeface="+mn-ea"/>
          <a:cs typeface="+mn-cs"/>
        </a:defRPr>
      </a:lvl4pPr>
      <a:lvl5pPr marL="6686564" algn="l" defTabSz="3343281" rtl="0" eaLnBrk="1" latinLnBrk="0" hangingPunct="1">
        <a:defRPr sz="6580" kern="1200">
          <a:solidFill>
            <a:schemeClr val="tx1"/>
          </a:solidFill>
          <a:latin typeface="+mn-lt"/>
          <a:ea typeface="+mn-ea"/>
          <a:cs typeface="+mn-cs"/>
        </a:defRPr>
      </a:lvl5pPr>
      <a:lvl6pPr marL="8358202" algn="l" defTabSz="3343281" rtl="0" eaLnBrk="1" latinLnBrk="0" hangingPunct="1">
        <a:defRPr sz="6580" kern="1200">
          <a:solidFill>
            <a:schemeClr val="tx1"/>
          </a:solidFill>
          <a:latin typeface="+mn-lt"/>
          <a:ea typeface="+mn-ea"/>
          <a:cs typeface="+mn-cs"/>
        </a:defRPr>
      </a:lvl6pPr>
      <a:lvl7pPr marL="10029841" algn="l" defTabSz="3343281" rtl="0" eaLnBrk="1" latinLnBrk="0" hangingPunct="1">
        <a:defRPr sz="6580" kern="1200">
          <a:solidFill>
            <a:schemeClr val="tx1"/>
          </a:solidFill>
          <a:latin typeface="+mn-lt"/>
          <a:ea typeface="+mn-ea"/>
          <a:cs typeface="+mn-cs"/>
        </a:defRPr>
      </a:lvl7pPr>
      <a:lvl8pPr marL="11701485" algn="l" defTabSz="3343281" rtl="0" eaLnBrk="1" latinLnBrk="0" hangingPunct="1">
        <a:defRPr sz="6580" kern="1200">
          <a:solidFill>
            <a:schemeClr val="tx1"/>
          </a:solidFill>
          <a:latin typeface="+mn-lt"/>
          <a:ea typeface="+mn-ea"/>
          <a:cs typeface="+mn-cs"/>
        </a:defRPr>
      </a:lvl8pPr>
      <a:lvl9pPr marL="13373124" algn="l" defTabSz="3343281" rtl="0" eaLnBrk="1" latinLnBrk="0" hangingPunct="1">
        <a:defRPr sz="65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emerald.com/insight/content/doi/10.1108/BL-03-2020-0021/full/html"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hyperlink" Target="https://aroundersenseofpurpose.eu/sdgs/sdg9/" TargetMode="External"/><Relationship Id="rId3" Type="http://schemas.openxmlformats.org/officeDocument/2006/relationships/image" Target="../media/image16.jpg"/><Relationship Id="rId7" Type="http://schemas.openxmlformats.org/officeDocument/2006/relationships/image" Target="../media/image18.png"/><Relationship Id="rId2" Type="http://schemas.openxmlformats.org/officeDocument/2006/relationships/image" Target="../media/image5.jpeg"/><Relationship Id="rId1" Type="http://schemas.openxmlformats.org/officeDocument/2006/relationships/slideLayout" Target="../slideLayouts/slideLayout4.xml"/><Relationship Id="rId6" Type="http://schemas.openxmlformats.org/officeDocument/2006/relationships/hyperlink" Target="https://www.iybssd2022.org/sdgs-in-the-report-of-the-international-year-of-light-2015-2-4/" TargetMode="External"/><Relationship Id="rId5" Type="http://schemas.openxmlformats.org/officeDocument/2006/relationships/image" Target="../media/image17.jpg"/><Relationship Id="rId4" Type="http://schemas.openxmlformats.org/officeDocument/2006/relationships/hyperlink" Target="https://gemreportunesco.wordpress.com/2016/11/03/madrid-meeting-approves-the-indicators-to-monitor-progress-towards-sdg-4-in-2017/"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aroundersenseofpurpose.eu/sdgs/sdg10/" TargetMode="External"/><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5.jpeg"/><Relationship Id="rId1" Type="http://schemas.openxmlformats.org/officeDocument/2006/relationships/slideLayout" Target="../slideLayouts/slideLayout4.xml"/><Relationship Id="rId6" Type="http://schemas.openxmlformats.org/officeDocument/2006/relationships/hyperlink" Target="https://aroundersenseofpurpose.eu/sdgs/sdg12/" TargetMode="External"/><Relationship Id="rId5" Type="http://schemas.openxmlformats.org/officeDocument/2006/relationships/image" Target="../media/image20.png"/><Relationship Id="rId4" Type="http://schemas.openxmlformats.org/officeDocument/2006/relationships/hyperlink" Target="https://www.appropedia.org/SDG11"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Layout" Target="../slideLayouts/slideLayout4.xml"/><Relationship Id="rId6" Type="http://schemas.openxmlformats.org/officeDocument/2006/relationships/hyperlink" Target="https://www.iybssd2022.org/the-science-council-of-japan-and-the-sdgs-10-10/" TargetMode="External"/><Relationship Id="rId5" Type="http://schemas.openxmlformats.org/officeDocument/2006/relationships/image" Target="../media/image23.jpg"/><Relationship Id="rId4" Type="http://schemas.openxmlformats.org/officeDocument/2006/relationships/hyperlink" Target="https://www.appropedia.org/ODS13"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community-engagement.eu/toolbox/" TargetMode="External"/><Relationship Id="rId2" Type="http://schemas.openxmlformats.org/officeDocument/2006/relationships/hyperlink" Target="http://www.community-engagement.eu/" TargetMode="Externa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aalto.fi/en" TargetMode="Externa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aalto.fi/en" TargetMode="External"/><Relationship Id="rId1" Type="http://schemas.openxmlformats.org/officeDocument/2006/relationships/slideLayout" Target="../slideLayouts/slideLayout4.xml"/><Relationship Id="rId4" Type="http://schemas.openxmlformats.org/officeDocument/2006/relationships/hyperlink" Target="https://www.aalto.fi/en/advancing-entrepreneurship-and-innovation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tue.nl/en/" TargetMode="Externa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www.visc.gov.lv/lv/nozaru-kvalifikacijas-strukturas" TargetMode="External"/><Relationship Id="rId2" Type="http://schemas.openxmlformats.org/officeDocument/2006/relationships/hyperlink" Target="https://lddk.lv/atbalsts-biznesam/nozaru-ekspertu-padomes/metalapstrade-masinbuve-masinzinibas/" TargetMode="External"/><Relationship Id="rId1" Type="http://schemas.openxmlformats.org/officeDocument/2006/relationships/slideLayout" Target="../slideLayouts/slideLayout4.xml"/><Relationship Id="rId5" Type="http://schemas.openxmlformats.org/officeDocument/2006/relationships/image" Target="../media/image5.jpeg"/><Relationship Id="rId4" Type="http://schemas.openxmlformats.org/officeDocument/2006/relationships/hyperlink" Target="https://epale.ec.europa.eu/en/blog/short-guide-sectoral-expert-councils-latvia-lithuania-and-estonia"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hyperlink" Target="https://portal.cor.europa.eu/divisionpowers/Pages/Serbia-Employment.aspx" TargetMode="External"/><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s://prosveta.gov.rs/wp-content/uploads/2020/01/Masterplan-2019-ENG.pdf" TargetMode="External"/><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smeclustergrowth.eu/investigation/" TargetMode="External"/><Relationship Id="rId7" Type="http://schemas.openxmlformats.org/officeDocument/2006/relationships/hyperlink" Target="https://smeclustergrowth.eu/facilities-sharing/" TargetMode="External"/><Relationship Id="rId2" Type="http://schemas.openxmlformats.org/officeDocument/2006/relationships/image" Target="../media/image5.jpeg"/><Relationship Id="rId1" Type="http://schemas.openxmlformats.org/officeDocument/2006/relationships/slideLayout" Target="../slideLayouts/slideLayout4.xml"/><Relationship Id="rId6" Type="http://schemas.openxmlformats.org/officeDocument/2006/relationships/hyperlink" Target="https://smeclustergrowth.eu/consultancy-practice-based-learning/" TargetMode="External"/><Relationship Id="rId5" Type="http://schemas.openxmlformats.org/officeDocument/2006/relationships/hyperlink" Target="https://smeclustergrowth.eu/learning/" TargetMode="External"/><Relationship Id="rId4" Type="http://schemas.openxmlformats.org/officeDocument/2006/relationships/hyperlink" Target="https://smeclustergrowth.eu/growth/" TargetMode="External"/><Relationship Id="rId9" Type="http://schemas.openxmlformats.org/officeDocument/2006/relationships/image" Target="../media/image30.png"/></Relationships>
</file>

<file path=ppt/slides/_rels/slide37.xml.rels><?xml version="1.0" encoding="UTF-8" standalone="yes"?>
<Relationships xmlns="http://schemas.openxmlformats.org/package/2006/relationships"><Relationship Id="rId8" Type="http://schemas.openxmlformats.org/officeDocument/2006/relationships/hyperlink" Target="https://smeclustergrowth.eu/cluster-growth-councils/#paris" TargetMode="External"/><Relationship Id="rId3" Type="http://schemas.openxmlformats.org/officeDocument/2006/relationships/image" Target="../media/image30.png"/><Relationship Id="rId7" Type="http://schemas.openxmlformats.org/officeDocument/2006/relationships/hyperlink" Target="https://smeclustergrowth.eu/cluster-growth-councils/#malaga" TargetMode="External"/><Relationship Id="rId2" Type="http://schemas.openxmlformats.org/officeDocument/2006/relationships/image" Target="../media/image5.jpeg"/><Relationship Id="rId1" Type="http://schemas.openxmlformats.org/officeDocument/2006/relationships/slideLayout" Target="../slideLayouts/slideLayout4.xml"/><Relationship Id="rId6" Type="http://schemas.openxmlformats.org/officeDocument/2006/relationships/hyperlink" Target="https://smeclustergrowth.eu/cluster-growth-councils/#istanbul" TargetMode="External"/><Relationship Id="rId5" Type="http://schemas.openxmlformats.org/officeDocument/2006/relationships/hyperlink" Target="https://smeclustergrowth.eu/cluster-growth-councils/#bologna" TargetMode="External"/><Relationship Id="rId4" Type="http://schemas.openxmlformats.org/officeDocument/2006/relationships/hyperlink" Target="https://smeclustergrowth.eu/cluster-growth-councils/#alcala"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jpeg"/><Relationship Id="rId1" Type="http://schemas.openxmlformats.org/officeDocument/2006/relationships/slideLayout" Target="../slideLayouts/slideLayout4.xml"/><Relationship Id="rId4" Type="http://schemas.openxmlformats.org/officeDocument/2006/relationships/hyperlink" Target="http://teknopark.boun.edu.tr/"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jpeg"/><Relationship Id="rId1" Type="http://schemas.openxmlformats.org/officeDocument/2006/relationships/slideLayout" Target="../slideLayouts/slideLayout4.xml"/><Relationship Id="rId5" Type="http://schemas.openxmlformats.org/officeDocument/2006/relationships/hyperlink" Target="https://smeclustergrowth.eu/resources/" TargetMode="External"/><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www.regionalskills.ie/" TargetMode="External"/><Relationship Id="rId2" Type="http://schemas.openxmlformats.org/officeDocument/2006/relationships/image" Target="../media/image5.jpeg"/><Relationship Id="rId1" Type="http://schemas.openxmlformats.org/officeDocument/2006/relationships/slideLayout" Target="../slideLayouts/slideLayout4.xml"/><Relationship Id="rId4" Type="http://schemas.openxmlformats.org/officeDocument/2006/relationships/hyperlink" Target="https://www.regionalskills.ie/regions/northwest/news/-launch-the-national-skills-council-and-nine-regional-skills-fora.html"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3.png"/><Relationship Id="rId1" Type="http://schemas.openxmlformats.org/officeDocument/2006/relationships/slideLayout" Target="../slideLayouts/slideLayout10.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EA7A2DD6-DCD8-233D-2B01-86094F9548FB}"/>
              </a:ext>
            </a:extLst>
          </p:cNvPr>
          <p:cNvSpPr>
            <a:spLocks noGrp="1"/>
          </p:cNvSpPr>
          <p:nvPr>
            <p:ph type="body" sz="quarter" idx="21"/>
          </p:nvPr>
        </p:nvSpPr>
        <p:spPr>
          <a:xfrm rot="16200000">
            <a:off x="-1397555" y="3954226"/>
            <a:ext cx="4398624" cy="624849"/>
          </a:xfrm>
        </p:spPr>
        <p:txBody>
          <a:bodyPr/>
          <a:lstStyle/>
          <a:p>
            <a:pPr algn="l"/>
            <a:r>
              <a:rPr lang="en-US" sz="3400" b="1" dirty="0"/>
              <a:t>   www.be21skilled.eu</a:t>
            </a:r>
          </a:p>
        </p:txBody>
      </p:sp>
      <p:sp>
        <p:nvSpPr>
          <p:cNvPr id="3" name="Slide Number Placeholder 2">
            <a:extLst>
              <a:ext uri="{FF2B5EF4-FFF2-40B4-BE49-F238E27FC236}">
                <a16:creationId xmlns:a16="http://schemas.microsoft.com/office/drawing/2014/main" id="{8B51DB12-F7FD-5442-9AD5-321562BAB22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t>1</a:t>
            </a:fld>
            <a:endParaRPr lang="en-US" dirty="0"/>
          </a:p>
        </p:txBody>
      </p:sp>
      <p:sp>
        <p:nvSpPr>
          <p:cNvPr id="2" name="Text Placeholder 7">
            <a:extLst>
              <a:ext uri="{FF2B5EF4-FFF2-40B4-BE49-F238E27FC236}">
                <a16:creationId xmlns:a16="http://schemas.microsoft.com/office/drawing/2014/main" id="{367F1653-5E28-2EEE-B24E-1DA6878F686B}"/>
              </a:ext>
            </a:extLst>
          </p:cNvPr>
          <p:cNvSpPr txBox="1">
            <a:spLocks/>
          </p:cNvSpPr>
          <p:nvPr/>
        </p:nvSpPr>
        <p:spPr>
          <a:xfrm>
            <a:off x="1996036" y="3872469"/>
            <a:ext cx="5243750" cy="1519663"/>
          </a:xfrm>
          <a:prstGeom prst="rect">
            <a:avLst/>
          </a:prstGeom>
          <a:solidFill>
            <a:srgbClr val="1C1442"/>
          </a:solidFill>
        </p:spPr>
        <p:txBody>
          <a:bodyPr anchor="ct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spcBef>
                <a:spcPts val="600"/>
              </a:spcBef>
              <a:buNone/>
            </a:pPr>
            <a:r>
              <a:rPr lang="en-US" sz="3200" b="1" dirty="0">
                <a:solidFill>
                  <a:schemeClr val="bg1"/>
                </a:solidFill>
              </a:rPr>
              <a:t>Reģionālo </a:t>
            </a:r>
            <a:r>
              <a:rPr lang="en-US" sz="3200" b="1" dirty="0" err="1">
                <a:solidFill>
                  <a:schemeClr val="bg1"/>
                </a:solidFill>
              </a:rPr>
              <a:t>prasmju</a:t>
            </a:r>
            <a:r>
              <a:rPr lang="en-US" sz="3200" b="1" dirty="0">
                <a:solidFill>
                  <a:schemeClr val="bg1"/>
                </a:solidFill>
              </a:rPr>
              <a:t> </a:t>
            </a:r>
            <a:r>
              <a:rPr lang="en-US" sz="3200" b="1" dirty="0" err="1">
                <a:solidFill>
                  <a:schemeClr val="bg1"/>
                </a:solidFill>
              </a:rPr>
              <a:t>padomju</a:t>
            </a:r>
            <a:r>
              <a:rPr lang="lv-LV" sz="3200" b="1" dirty="0">
                <a:solidFill>
                  <a:schemeClr val="bg1"/>
                </a:solidFill>
              </a:rPr>
              <a:t> </a:t>
            </a:r>
            <a:r>
              <a:rPr lang="en-US" sz="3200" b="1" dirty="0">
                <a:solidFill>
                  <a:schemeClr val="bg1"/>
                </a:solidFill>
              </a:rPr>
              <a:t>un </a:t>
            </a:r>
            <a:r>
              <a:rPr lang="en-US" sz="3200" b="1" dirty="0" err="1">
                <a:solidFill>
                  <a:schemeClr val="bg1"/>
                </a:solidFill>
              </a:rPr>
              <a:t>ārējā</a:t>
            </a:r>
            <a:r>
              <a:rPr lang="lv-LV" sz="3200" b="1" dirty="0">
                <a:solidFill>
                  <a:schemeClr val="bg1"/>
                </a:solidFill>
              </a:rPr>
              <a:t>s</a:t>
            </a:r>
            <a:r>
              <a:rPr lang="en-US" sz="3200" b="1" dirty="0">
                <a:solidFill>
                  <a:schemeClr val="bg1"/>
                </a:solidFill>
              </a:rPr>
              <a:t> </a:t>
            </a:r>
            <a:r>
              <a:rPr lang="en-US" sz="3200" b="1" dirty="0" err="1">
                <a:solidFill>
                  <a:schemeClr val="bg1"/>
                </a:solidFill>
              </a:rPr>
              <a:t>sadarbība</a:t>
            </a:r>
            <a:r>
              <a:rPr lang="lv-LV" sz="3200" b="1" dirty="0">
                <a:solidFill>
                  <a:schemeClr val="bg1"/>
                </a:solidFill>
              </a:rPr>
              <a:t>s loma</a:t>
            </a:r>
            <a:r>
              <a:rPr lang="en-US" sz="3200" b="1" dirty="0">
                <a:solidFill>
                  <a:schemeClr val="bg1"/>
                </a:solidFill>
              </a:rPr>
              <a:t> </a:t>
            </a:r>
          </a:p>
        </p:txBody>
      </p:sp>
      <p:sp>
        <p:nvSpPr>
          <p:cNvPr id="4" name="Text Placeholder 7">
            <a:extLst>
              <a:ext uri="{FF2B5EF4-FFF2-40B4-BE49-F238E27FC236}">
                <a16:creationId xmlns:a16="http://schemas.microsoft.com/office/drawing/2014/main" id="{1F8786DD-7D7D-20A0-65C8-9EB986ADDC5C}"/>
              </a:ext>
            </a:extLst>
          </p:cNvPr>
          <p:cNvSpPr txBox="1">
            <a:spLocks/>
          </p:cNvSpPr>
          <p:nvPr/>
        </p:nvSpPr>
        <p:spPr>
          <a:xfrm>
            <a:off x="1923150" y="2905725"/>
            <a:ext cx="3628015" cy="842867"/>
          </a:xfrm>
          <a:prstGeom prst="rect">
            <a:avLst/>
          </a:prstGeom>
          <a:solidFill>
            <a:srgbClr val="8A2061"/>
          </a:solidFill>
        </p:spPr>
        <p:txBody>
          <a:bodyPr anchor="ct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b="1" dirty="0">
                <a:solidFill>
                  <a:schemeClr val="bg1"/>
                </a:solidFill>
              </a:rPr>
              <a:t> </a:t>
            </a:r>
            <a:r>
              <a:rPr lang="lv-LV" b="1" dirty="0">
                <a:solidFill>
                  <a:schemeClr val="bg1"/>
                </a:solidFill>
              </a:rPr>
              <a:t>3.</a:t>
            </a:r>
            <a:r>
              <a:rPr lang="en-US" b="1" dirty="0">
                <a:solidFill>
                  <a:schemeClr val="bg1"/>
                </a:solidFill>
              </a:rPr>
              <a:t>MODULIS </a:t>
            </a:r>
          </a:p>
        </p:txBody>
      </p:sp>
      <p:sp>
        <p:nvSpPr>
          <p:cNvPr id="8" name="TextBox 7">
            <a:extLst>
              <a:ext uri="{FF2B5EF4-FFF2-40B4-BE49-F238E27FC236}">
                <a16:creationId xmlns:a16="http://schemas.microsoft.com/office/drawing/2014/main" id="{3A8498ED-9A13-B691-49F7-C583357BFFB1}"/>
              </a:ext>
            </a:extLst>
          </p:cNvPr>
          <p:cNvSpPr txBox="1"/>
          <p:nvPr/>
        </p:nvSpPr>
        <p:spPr>
          <a:xfrm>
            <a:off x="1996036" y="898989"/>
            <a:ext cx="3164687" cy="769441"/>
          </a:xfrm>
          <a:prstGeom prst="rect">
            <a:avLst/>
          </a:prstGeom>
          <a:solidFill>
            <a:srgbClr val="186BA8"/>
          </a:solidFill>
        </p:spPr>
        <p:txBody>
          <a:bodyPr wrap="square">
            <a:spAutoFit/>
          </a:bodyPr>
          <a:lstStyle/>
          <a:p>
            <a:r>
              <a:rPr lang="en-GB" sz="1400" b="1" dirty="0">
                <a:solidFill>
                  <a:schemeClr val="bg1"/>
                </a:solidFill>
                <a:latin typeface="Calibri" panose="020F0502020204030204" pitchFamily="34" charset="0"/>
                <a:ea typeface="Calibri" panose="020F0502020204030204" pitchFamily="34" charset="0"/>
                <a:cs typeface="Calibri" panose="020F0502020204030204" pitchFamily="34" charset="0"/>
              </a:rPr>
              <a:t>BE 21 KVALIFICĒTU SKOLOTĀJU </a:t>
            </a:r>
            <a:r>
              <a:rPr lang="lv-LV" sz="1400" b="1" dirty="0">
                <a:solidFill>
                  <a:schemeClr val="bg1"/>
                </a:solidFill>
                <a:latin typeface="Calibri" panose="020F0502020204030204" pitchFamily="34" charset="0"/>
                <a:ea typeface="Calibri" panose="020F0502020204030204" pitchFamily="34" charset="0"/>
                <a:cs typeface="Calibri" panose="020F0502020204030204" pitchFamily="34" charset="0"/>
              </a:rPr>
              <a:t>PROFESIONĀLĀS IZAUGSMES</a:t>
            </a:r>
            <a:r>
              <a:rPr lang="en-GB" sz="14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t>PROGRAMMA</a:t>
            </a:r>
            <a:endParaRPr lang="en-IE" sz="16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24643F19-2E2C-486B-5007-231327E623A7}"/>
              </a:ext>
            </a:extLst>
          </p:cNvPr>
          <p:cNvPicPr>
            <a:picLocks noChangeAspect="1"/>
          </p:cNvPicPr>
          <p:nvPr/>
        </p:nvPicPr>
        <p:blipFill>
          <a:blip r:embed="rId3"/>
          <a:stretch>
            <a:fillRect/>
          </a:stretch>
        </p:blipFill>
        <p:spPr>
          <a:xfrm>
            <a:off x="6247418" y="5830930"/>
            <a:ext cx="5568578" cy="732708"/>
          </a:xfrm>
          <a:prstGeom prst="rect">
            <a:avLst/>
          </a:prstGeom>
        </p:spPr>
      </p:pic>
    </p:spTree>
    <p:extLst>
      <p:ext uri="{BB962C8B-B14F-4D97-AF65-F5344CB8AC3E}">
        <p14:creationId xmlns:p14="http://schemas.microsoft.com/office/powerpoint/2010/main" val="166775864"/>
      </p:ext>
    </p:extLst>
  </p:cSld>
  <p:clrMapOvr>
    <a:masterClrMapping/>
  </p:clrMapOvr>
  <mc:AlternateContent xmlns:mc="http://schemas.openxmlformats.org/markup-compatibility/2006" xmlns:p14="http://schemas.microsoft.com/office/powerpoint/2010/main">
    <mc:Choice Requires="p14">
      <p:transition spd="slow" p14:dur="2000" advTm="9434"/>
    </mc:Choice>
    <mc:Fallback xmlns:a16="http://schemas.microsoft.com/office/drawing/2014/main" xmlns="">
      <p:transition spd="slow" advTm="943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10</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336431" y="510364"/>
            <a:ext cx="10279511" cy="5189591"/>
          </a:xfrm>
        </p:spPr>
        <p:txBody>
          <a:bodyPr/>
          <a:lstStyle/>
          <a:p>
            <a:pPr algn="just">
              <a:lnSpc>
                <a:spcPts val="2440"/>
              </a:lnSpc>
            </a:pPr>
            <a:r>
              <a:rPr lang="en-GB" sz="2400" b="1" dirty="0">
                <a:solidFill>
                  <a:srgbClr val="8A2061"/>
                </a:solidFill>
              </a:rPr>
              <a:t>Ieinteresēto pušu teorija izglītībā</a:t>
            </a:r>
          </a:p>
          <a:p>
            <a:pPr algn="just">
              <a:lnSpc>
                <a:spcPts val="2440"/>
              </a:lnSpc>
            </a:pPr>
            <a:endParaRPr lang="en-GB" sz="2200" dirty="0"/>
          </a:p>
          <a:p>
            <a:pPr algn="just">
              <a:lnSpc>
                <a:spcPts val="2440"/>
              </a:lnSpc>
            </a:pPr>
            <a:r>
              <a:rPr lang="en-GB" sz="2000" dirty="0"/>
              <a:t>SR. Edvards Frīmens ir nozīmīga personība uzņēmējdarbības vadības jomā, kas pazīstams ar </a:t>
            </a:r>
            <a:r>
              <a:rPr lang="en-GB" sz="2000" b="1" dirty="0"/>
              <a:t>ieinteresēto pušu teorijas </a:t>
            </a:r>
            <a:r>
              <a:rPr lang="en-GB" sz="2000" dirty="0"/>
              <a:t>izstrādi. Freeman (1984) ierosinātā ieinteresēto personu teorija paredz, ka organizācijām jāņem vērā </a:t>
            </a:r>
            <a:r>
              <a:rPr lang="en-GB" sz="2000" u="sng" dirty="0"/>
              <a:t>visu ieinteresēto personu, </a:t>
            </a:r>
            <a:r>
              <a:rPr lang="en-GB" sz="2000" dirty="0"/>
              <a:t>ne tikai "akcionāru", intereses.</a:t>
            </a:r>
          </a:p>
          <a:p>
            <a:pPr algn="just">
              <a:lnSpc>
                <a:spcPts val="2440"/>
              </a:lnSpc>
            </a:pPr>
            <a:endParaRPr lang="en-GB" sz="2000" dirty="0"/>
          </a:p>
          <a:p>
            <a:pPr algn="just">
              <a:lnSpc>
                <a:spcPts val="2440"/>
              </a:lnSpc>
            </a:pPr>
            <a:r>
              <a:rPr lang="en-GB" sz="2000" dirty="0"/>
              <a:t>Augstskolās ieinteresētās personas ir studenti, mācībspēki, absolventi, darba devēji, valsts iestādes un apkārtējā sabiedrība. Ieinteresēto pušu teorijas piemērošana izglītībā </a:t>
            </a:r>
          </a:p>
          <a:p>
            <a:pPr algn="just">
              <a:lnSpc>
                <a:spcPts val="2440"/>
              </a:lnSpc>
            </a:pPr>
            <a:r>
              <a:rPr lang="en-GB" sz="2000" dirty="0"/>
              <a:t>ietver šo grupu aktīvu iesaistīšanu pārvaldībā, mācību programmu izstrādē un stratēģiskajā plānošanā, lai nodrošinātu, ka izglītības pakalpojumi atbilst plašam vajadzību un vēlmju kopumam.</a:t>
            </a:r>
          </a:p>
          <a:p>
            <a:pPr algn="just">
              <a:lnSpc>
                <a:spcPts val="2440"/>
              </a:lnSpc>
            </a:pPr>
            <a:endParaRPr lang="en-GB" sz="2000" dirty="0"/>
          </a:p>
          <a:p>
            <a:pPr algn="just">
              <a:lnSpc>
                <a:spcPts val="2440"/>
              </a:lnSpc>
            </a:pPr>
            <a:r>
              <a:rPr lang="en-GB" sz="2000" dirty="0"/>
              <a:t>Šī pieeja mudina augstskolas darboties sociāli atbildīgi, </a:t>
            </a:r>
            <a:r>
              <a:rPr lang="lv-LV" sz="2000" dirty="0"/>
              <a:t>veidojot</a:t>
            </a:r>
            <a:r>
              <a:rPr lang="en-GB" sz="2000" dirty="0"/>
              <a:t> ieguldījumu kopienās un sagatavojot </a:t>
            </a:r>
            <a:r>
              <a:rPr lang="en-GB" sz="2000" dirty="0" err="1"/>
              <a:t>studentus</a:t>
            </a:r>
            <a:r>
              <a:rPr lang="en-GB" sz="2000" dirty="0"/>
              <a:t> </a:t>
            </a:r>
            <a:r>
              <a:rPr lang="en-GB" sz="2000" dirty="0" err="1"/>
              <a:t>viņu</a:t>
            </a:r>
            <a:r>
              <a:rPr lang="lv-LV" sz="2000" dirty="0"/>
              <a:t> karjerai un</a:t>
            </a:r>
            <a:r>
              <a:rPr lang="en-GB" sz="2000" dirty="0"/>
              <a:t> </a:t>
            </a:r>
            <a:r>
              <a:rPr lang="en-GB" sz="2000" dirty="0" err="1"/>
              <a:t>lomai</a:t>
            </a:r>
            <a:r>
              <a:rPr lang="en-GB" sz="2000" dirty="0"/>
              <a:t> </a:t>
            </a:r>
            <a:r>
              <a:rPr lang="en-GB" sz="2000" dirty="0" err="1"/>
              <a:t>sabiedrībā</a:t>
            </a:r>
            <a:r>
              <a:rPr lang="en-GB" sz="2000" dirty="0"/>
              <a:t>.</a:t>
            </a:r>
          </a:p>
          <a:p>
            <a:pPr algn="just">
              <a:lnSpc>
                <a:spcPts val="2440"/>
              </a:lnSpc>
            </a:pPr>
            <a:endParaRPr lang="en-GB" sz="2000" dirty="0"/>
          </a:p>
          <a:p>
            <a:pPr algn="just">
              <a:lnSpc>
                <a:spcPts val="2440"/>
              </a:lnSpc>
            </a:pPr>
            <a:r>
              <a:rPr lang="en-GB" sz="2000" dirty="0"/>
              <a:t>Ņemot vērā plašu ieinteresēto pušu ieguldījumu, augstskolas var uzlabot savu izglītības piedāvājumu, veicināt inovācijas un uzlabot vispārējos institucionālos panākumus. </a:t>
            </a:r>
          </a:p>
          <a:p>
            <a:pPr algn="just">
              <a:lnSpc>
                <a:spcPts val="2440"/>
              </a:lnSpc>
            </a:pPr>
            <a:endParaRPr lang="en-GB" sz="2200" dirty="0"/>
          </a:p>
          <a:p>
            <a:pPr algn="just">
              <a:lnSpc>
                <a:spcPts val="2440"/>
              </a:lnSpc>
            </a:pPr>
            <a:endParaRPr lang="en-GB" sz="3200" b="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1439327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11</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336431" y="510364"/>
            <a:ext cx="10279511" cy="5189591"/>
          </a:xfrm>
        </p:spPr>
        <p:txBody>
          <a:bodyPr/>
          <a:lstStyle/>
          <a:p>
            <a:pPr algn="just">
              <a:lnSpc>
                <a:spcPts val="2440"/>
              </a:lnSpc>
            </a:pPr>
            <a:r>
              <a:rPr lang="en-GB" sz="2400" b="1" dirty="0">
                <a:solidFill>
                  <a:srgbClr val="8A2061"/>
                </a:solidFill>
              </a:rPr>
              <a:t>Ieinteresēto pušu teorija izglītībā</a:t>
            </a:r>
          </a:p>
          <a:p>
            <a:pPr algn="just">
              <a:lnSpc>
                <a:spcPts val="2440"/>
              </a:lnSpc>
            </a:pPr>
            <a:endParaRPr lang="en-GB" sz="2200" dirty="0"/>
          </a:p>
          <a:p>
            <a:pPr algn="just">
              <a:lnSpc>
                <a:spcPts val="2440"/>
              </a:lnSpc>
            </a:pPr>
            <a:r>
              <a:rPr lang="en-GB" sz="2200" dirty="0"/>
              <a:t>Ieinteresēto pušu teorijas pieeja var radīt lielāku vērtību augstskolās (</a:t>
            </a:r>
            <a:r>
              <a:rPr lang="en-GB" sz="2200" dirty="0">
                <a:hlinkClick r:id="rId2"/>
              </a:rPr>
              <a:t>saite)</a:t>
            </a:r>
            <a:r>
              <a:rPr lang="en-GB" sz="2200" dirty="0"/>
              <a:t>. Uz ieinteresēto pušu teorijas principiem balstītu attiecību uzlabošana starp augstskolām un to ieinteresētajām pusēm var radīt lielāku vērtību. Tas ietver zināšanu un informācijas apmaiņu, savstarpēju uzticēšanos, iesaistīšanos lēmumu pieņemšanas procesā un ieinteresēto personu interešu saskaņošanu stratēģiskās plānošanas procesā.</a:t>
            </a:r>
          </a:p>
          <a:p>
            <a:pPr algn="just">
              <a:lnSpc>
                <a:spcPts val="2440"/>
              </a:lnSpc>
            </a:pPr>
            <a:endParaRPr lang="en-GB" sz="2200" dirty="0"/>
          </a:p>
          <a:p>
            <a:pPr algn="just">
              <a:lnSpc>
                <a:spcPts val="2440"/>
              </a:lnSpc>
            </a:pPr>
            <a:r>
              <a:rPr lang="en-GB" sz="2200" dirty="0"/>
              <a:t>STEM izglītības kontekstā ir ierosināts teorētiskais ietvars, ko reģioni var p</a:t>
            </a:r>
            <a:r>
              <a:rPr lang="lv-LV" sz="2200" dirty="0"/>
              <a:t>ār</a:t>
            </a:r>
            <a:r>
              <a:rPr lang="en-GB" sz="2200" dirty="0" err="1"/>
              <a:t>ņemt</a:t>
            </a:r>
            <a:r>
              <a:rPr lang="en-GB" sz="2200" dirty="0"/>
              <a:t> un/vai pielāgot, </a:t>
            </a:r>
            <a:r>
              <a:rPr lang="en-GB" sz="2200" dirty="0" err="1"/>
              <a:t>lai</a:t>
            </a:r>
            <a:r>
              <a:rPr lang="en-GB" sz="2200" dirty="0"/>
              <a:t> STEM izglītība būtu veiksmīga. </a:t>
            </a:r>
            <a:r>
              <a:rPr lang="en-GB" sz="2200" dirty="0" err="1"/>
              <a:t>Šī</a:t>
            </a:r>
            <a:r>
              <a:rPr lang="en-GB" sz="2200" dirty="0"/>
              <a:t> </a:t>
            </a:r>
            <a:r>
              <a:rPr lang="en-GB" sz="2200" dirty="0" err="1"/>
              <a:t>sistēma</a:t>
            </a:r>
            <a:r>
              <a:rPr lang="en-GB" sz="2200" dirty="0"/>
              <a:t> </a:t>
            </a:r>
            <a:r>
              <a:rPr lang="en-GB" sz="2200" dirty="0" err="1"/>
              <a:t>uzsver</a:t>
            </a:r>
            <a:r>
              <a:rPr lang="en-GB" sz="2200" dirty="0"/>
              <a:t> </a:t>
            </a:r>
            <a:r>
              <a:rPr lang="en-GB" sz="2200" dirty="0" err="1"/>
              <a:t>klases</a:t>
            </a:r>
            <a:r>
              <a:rPr lang="en-GB" sz="2200" dirty="0"/>
              <a:t> </a:t>
            </a:r>
            <a:r>
              <a:rPr lang="en-GB" sz="2200" dirty="0" err="1"/>
              <a:t>prakses</a:t>
            </a:r>
            <a:r>
              <a:rPr lang="en-GB" sz="2200" dirty="0"/>
              <a:t>, STEM </a:t>
            </a:r>
            <a:r>
              <a:rPr lang="en-GB" sz="2200" dirty="0" err="1"/>
              <a:t>pedagogu</a:t>
            </a:r>
            <a:r>
              <a:rPr lang="en-GB" sz="2200" dirty="0"/>
              <a:t> un </a:t>
            </a:r>
            <a:r>
              <a:rPr lang="en-GB" sz="2200" dirty="0" err="1"/>
              <a:t>teorētisko</a:t>
            </a:r>
            <a:r>
              <a:rPr lang="en-GB" sz="2200" dirty="0"/>
              <a:t> </a:t>
            </a:r>
            <a:r>
              <a:rPr lang="en-GB" sz="2200" dirty="0" err="1"/>
              <a:t>ietvaru</a:t>
            </a:r>
            <a:r>
              <a:rPr lang="en-GB" sz="2200" dirty="0"/>
              <a:t> </a:t>
            </a:r>
            <a:r>
              <a:rPr lang="en-GB" sz="2200" dirty="0" err="1"/>
              <a:t>nozīmi</a:t>
            </a:r>
            <a:r>
              <a:rPr lang="en-GB" sz="2200" dirty="0"/>
              <a:t>. </a:t>
            </a:r>
            <a:r>
              <a:rPr lang="en-GB" sz="2200" dirty="0" err="1"/>
              <a:t>Tā</a:t>
            </a:r>
            <a:r>
              <a:rPr lang="en-GB" sz="2200" dirty="0"/>
              <a:t> </a:t>
            </a:r>
            <a:r>
              <a:rPr lang="en-GB" sz="2200" dirty="0" err="1"/>
              <a:t>uzsver</a:t>
            </a:r>
            <a:r>
              <a:rPr lang="en-GB" sz="2200" dirty="0"/>
              <a:t> </a:t>
            </a:r>
            <a:r>
              <a:rPr lang="en-GB" sz="2200" dirty="0" err="1"/>
              <a:t>arī</a:t>
            </a:r>
            <a:r>
              <a:rPr lang="en-GB" sz="2200" dirty="0"/>
              <a:t> </a:t>
            </a:r>
            <a:r>
              <a:rPr lang="en-GB" sz="2200" dirty="0" err="1"/>
              <a:t>ieinteresēto</a:t>
            </a:r>
            <a:r>
              <a:rPr lang="en-GB" sz="2200" dirty="0"/>
              <a:t> </a:t>
            </a:r>
            <a:r>
              <a:rPr lang="en-GB" sz="2200" dirty="0" err="1"/>
              <a:t>pušu</a:t>
            </a:r>
            <a:r>
              <a:rPr lang="en-GB" sz="2200" dirty="0"/>
              <a:t> </a:t>
            </a:r>
            <a:r>
              <a:rPr lang="en-GB" sz="2200" dirty="0" err="1"/>
              <a:t>teorijas</a:t>
            </a:r>
            <a:r>
              <a:rPr lang="en-GB" sz="2200" dirty="0"/>
              <a:t> </a:t>
            </a:r>
            <a:r>
              <a:rPr lang="en-GB" sz="2200" dirty="0" err="1"/>
              <a:t>nozīmi</a:t>
            </a:r>
            <a:r>
              <a:rPr lang="en-GB" sz="2200" dirty="0"/>
              <a:t>, </a:t>
            </a:r>
            <a:r>
              <a:rPr lang="en-GB" sz="2200" dirty="0" err="1"/>
              <a:t>lai</a:t>
            </a:r>
            <a:r>
              <a:rPr lang="en-GB" sz="2200" dirty="0"/>
              <a:t> </a:t>
            </a:r>
            <a:r>
              <a:rPr lang="en-GB" sz="2200" dirty="0" err="1"/>
              <a:t>ieinteresētajām</a:t>
            </a:r>
            <a:r>
              <a:rPr lang="en-GB" sz="2200" dirty="0"/>
              <a:t> </a:t>
            </a:r>
            <a:r>
              <a:rPr lang="en-GB" sz="2200" dirty="0" err="1"/>
              <a:t>pusēm</a:t>
            </a:r>
            <a:r>
              <a:rPr lang="en-GB" sz="2200" dirty="0"/>
              <a:t> </a:t>
            </a:r>
            <a:r>
              <a:rPr lang="en-GB" sz="2200" dirty="0" err="1"/>
              <a:t>radītu</a:t>
            </a:r>
            <a:r>
              <a:rPr lang="en-GB" sz="2200" dirty="0"/>
              <a:t> </a:t>
            </a:r>
            <a:r>
              <a:rPr lang="en-GB" sz="2200" dirty="0" err="1"/>
              <a:t>kopīgu</a:t>
            </a:r>
            <a:r>
              <a:rPr lang="en-GB" sz="2200" dirty="0"/>
              <a:t> STEM </a:t>
            </a:r>
            <a:r>
              <a:rPr lang="en-GB" sz="2200" dirty="0" err="1"/>
              <a:t>izglītības</a:t>
            </a:r>
            <a:r>
              <a:rPr lang="en-GB" sz="2200" dirty="0"/>
              <a:t> </a:t>
            </a:r>
            <a:r>
              <a:rPr lang="en-GB" sz="2200" dirty="0" err="1"/>
              <a:t>jēgu</a:t>
            </a:r>
            <a:r>
              <a:rPr lang="en-GB" sz="2200" dirty="0"/>
              <a:t> un </a:t>
            </a:r>
            <a:r>
              <a:rPr lang="en-GB" sz="2200" dirty="0" err="1"/>
              <a:t>garu</a:t>
            </a:r>
            <a:r>
              <a:rPr lang="en-GB" sz="2200" dirty="0"/>
              <a:t>.</a:t>
            </a:r>
          </a:p>
          <a:p>
            <a:pPr algn="just">
              <a:lnSpc>
                <a:spcPts val="2440"/>
              </a:lnSpc>
            </a:pPr>
            <a:r>
              <a:rPr lang="en-GB" sz="2200" b="1" dirty="0"/>
              <a:t>Tāpēc ieinteresēto pušu teorija ir ne tikai svarīga, bet arī būtiska STEM jomu augstskolu kontekstā. Tā palīdz radīt vērtību, uzlabot attiecības ar ieinteresētajām personām un sekmēt STEM izglītības panākumus.</a:t>
            </a:r>
          </a:p>
          <a:p>
            <a:pPr algn="just">
              <a:lnSpc>
                <a:spcPts val="2440"/>
              </a:lnSpc>
            </a:pPr>
            <a:endParaRPr lang="en-GB" sz="3200" b="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953404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12</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093642" y="840350"/>
            <a:ext cx="6240054" cy="3032936"/>
          </a:xfrm>
        </p:spPr>
        <p:txBody>
          <a:bodyPr/>
          <a:lstStyle/>
          <a:p>
            <a:pPr algn="just">
              <a:lnSpc>
                <a:spcPts val="2440"/>
              </a:lnSpc>
            </a:pPr>
            <a:r>
              <a:rPr lang="en-GB" sz="2400" b="1" dirty="0">
                <a:solidFill>
                  <a:srgbClr val="8A2061"/>
                </a:solidFill>
              </a:rPr>
              <a:t>Ieinteresēto pušu iesaistīšanas priekšrocības</a:t>
            </a:r>
            <a:endParaRPr lang="en-GB" sz="2200" dirty="0"/>
          </a:p>
          <a:p>
            <a:pPr algn="just">
              <a:lnSpc>
                <a:spcPts val="2440"/>
              </a:lnSpc>
            </a:pPr>
            <a:endParaRPr lang="en-GB" sz="2200" dirty="0"/>
          </a:p>
          <a:p>
            <a:pPr algn="just">
              <a:lnSpc>
                <a:spcPts val="2440"/>
              </a:lnSpc>
            </a:pPr>
            <a:r>
              <a:rPr lang="lv-LV" sz="2000" b="0" i="0" dirty="0">
                <a:solidFill>
                  <a:schemeClr val="tx1">
                    <a:lumMod val="75000"/>
                    <a:lumOff val="25000"/>
                  </a:schemeClr>
                </a:solidFill>
                <a:effectLst/>
              </a:rPr>
              <a:t>Ieinteresēto personu iesaistīšanās uzlabo institucionālo </a:t>
            </a:r>
          </a:p>
          <a:p>
            <a:pPr algn="just">
              <a:lnSpc>
                <a:spcPts val="2440"/>
              </a:lnSpc>
            </a:pPr>
            <a:r>
              <a:rPr lang="lv-LV" sz="2000" b="0" i="0" dirty="0">
                <a:solidFill>
                  <a:schemeClr val="tx1">
                    <a:lumMod val="75000"/>
                    <a:lumOff val="25000"/>
                  </a:schemeClr>
                </a:solidFill>
                <a:effectLst/>
              </a:rPr>
              <a:t>efektivitāti, izmantojot piemērus reālajā pasaulē. Faktiski tas var radīt nepārtrauktu uzlabojumu kultūru, ko veicina regulāra, strukturēta ieinteresēto personu </a:t>
            </a:r>
          </a:p>
          <a:p>
            <a:pPr algn="just">
              <a:lnSpc>
                <a:spcPts val="2440"/>
              </a:lnSpc>
            </a:pPr>
            <a:r>
              <a:rPr lang="lv-LV" sz="2000" b="0" i="0" dirty="0">
                <a:solidFill>
                  <a:schemeClr val="tx1">
                    <a:lumMod val="75000"/>
                    <a:lumOff val="25000"/>
                  </a:schemeClr>
                </a:solidFill>
                <a:effectLst/>
              </a:rPr>
              <a:t>atgriezeniskā saite.</a:t>
            </a:r>
            <a:endParaRPr lang="en-GB" sz="2000" dirty="0">
              <a:solidFill>
                <a:schemeClr val="tx1">
                  <a:lumMod val="75000"/>
                  <a:lumOff val="25000"/>
                </a:schemeClr>
              </a:solidFill>
            </a:endParaRPr>
          </a:p>
          <a:p>
            <a:pPr algn="just">
              <a:lnSpc>
                <a:spcPts val="2440"/>
              </a:lnSpc>
            </a:pPr>
            <a:r>
              <a:rPr lang="en-GB" sz="2000" dirty="0">
                <a:solidFill>
                  <a:schemeClr val="tx1">
                    <a:lumMod val="75000"/>
                    <a:lumOff val="25000"/>
                  </a:schemeClr>
                </a:solidFill>
              </a:rPr>
              <a:t>Ieinteresēto pušu iesaistei ir būtiska nozīme augstskolu reputācijas pārvaldībā un institucionālā zīmola veidošanā.</a:t>
            </a:r>
          </a:p>
          <a:p>
            <a:pPr algn="just">
              <a:lnSpc>
                <a:spcPts val="2440"/>
              </a:lnSpc>
            </a:pPr>
            <a:endParaRPr lang="en-GB" sz="2200" dirty="0"/>
          </a:p>
          <a:p>
            <a:pPr algn="just">
              <a:lnSpc>
                <a:spcPts val="2440"/>
              </a:lnSpc>
            </a:pPr>
            <a:endParaRPr lang="en-GB" sz="3200" b="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2" name="TextBox 1">
            <a:extLst>
              <a:ext uri="{FF2B5EF4-FFF2-40B4-BE49-F238E27FC236}">
                <a16:creationId xmlns:a16="http://schemas.microsoft.com/office/drawing/2014/main" id="{91700F81-F7F9-3EBF-B7C2-73330011B41E}"/>
              </a:ext>
            </a:extLst>
          </p:cNvPr>
          <p:cNvSpPr txBox="1"/>
          <p:nvPr/>
        </p:nvSpPr>
        <p:spPr>
          <a:xfrm>
            <a:off x="7301060" y="1285516"/>
            <a:ext cx="4514850" cy="3983078"/>
          </a:xfrm>
          <a:prstGeom prst="rect">
            <a:avLst/>
          </a:prstGeom>
          <a:noFill/>
        </p:spPr>
        <p:txBody>
          <a:bodyPr wrap="square" rtlCol="0">
            <a:spAutoFit/>
          </a:bodyPr>
          <a:lstStyle/>
          <a:p>
            <a:r>
              <a:rPr lang="en-IE" sz="4800" dirty="0">
                <a:solidFill>
                  <a:schemeClr val="bg1"/>
                </a:solidFill>
                <a:highlight>
                  <a:srgbClr val="60A9DD"/>
                </a:highlight>
                <a:latin typeface="Calibri" panose="020F0502020204030204" pitchFamily="34" charset="0"/>
                <a:ea typeface="Calibri" panose="020F0502020204030204" pitchFamily="34" charset="0"/>
                <a:cs typeface="Calibri" panose="020F0502020204030204" pitchFamily="34" charset="0"/>
              </a:rPr>
              <a:t>Kā jūs savā darbā sadarbojaties ar ieinteresētajām pusēm?</a:t>
            </a:r>
          </a:p>
          <a:p>
            <a:endParaRPr lang="en-IE" dirty="0"/>
          </a:p>
        </p:txBody>
      </p:sp>
    </p:spTree>
    <p:extLst>
      <p:ext uri="{BB962C8B-B14F-4D97-AF65-F5344CB8AC3E}">
        <p14:creationId xmlns:p14="http://schemas.microsoft.com/office/powerpoint/2010/main" val="3915963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13</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187777" y="373314"/>
            <a:ext cx="9449908" cy="5671886"/>
          </a:xfrm>
        </p:spPr>
        <p:txBody>
          <a:bodyPr/>
          <a:lstStyle/>
          <a:p>
            <a:pPr algn="just">
              <a:lnSpc>
                <a:spcPts val="2440"/>
              </a:lnSpc>
            </a:pPr>
            <a:r>
              <a:rPr lang="en-GB" sz="2000" b="1" dirty="0">
                <a:solidFill>
                  <a:srgbClr val="8A2061"/>
                </a:solidFill>
              </a:rPr>
              <a:t>Kā ieinteresēto pušu iesaistīšana var </a:t>
            </a:r>
            <a:r>
              <a:rPr lang="en-GB" sz="2000" b="1" dirty="0" err="1">
                <a:solidFill>
                  <a:srgbClr val="8A2061"/>
                </a:solidFill>
              </a:rPr>
              <a:t>sa</a:t>
            </a:r>
            <a:r>
              <a:rPr lang="lv-LV" sz="2000" b="1" dirty="0">
                <a:solidFill>
                  <a:srgbClr val="8A2061"/>
                </a:solidFill>
              </a:rPr>
              <a:t>lāgot</a:t>
            </a:r>
            <a:r>
              <a:rPr lang="en-GB" sz="2000" b="1" dirty="0">
                <a:solidFill>
                  <a:srgbClr val="8A2061"/>
                </a:solidFill>
              </a:rPr>
              <a:t> izglītības iestādes ar Apvienoto Nāciju Organizācijas ilgtspējīgas attīstības mērķiem (IAM).</a:t>
            </a:r>
          </a:p>
          <a:p>
            <a:pPr algn="just">
              <a:lnSpc>
                <a:spcPts val="2440"/>
              </a:lnSpc>
            </a:pPr>
            <a:endParaRPr lang="en-GB" sz="2000" b="1" dirty="0">
              <a:solidFill>
                <a:srgbClr val="8A2061"/>
              </a:solidFill>
            </a:endParaRPr>
          </a:p>
          <a:p>
            <a:pPr algn="just"/>
            <a:r>
              <a:rPr lang="en-GB" sz="2000" b="0" i="0" dirty="0">
                <a:effectLst/>
                <a:latin typeface="Söhne"/>
              </a:rPr>
              <a:t>Ieinteresēto pušu iesaistīšana var </a:t>
            </a:r>
            <a:r>
              <a:rPr lang="en-GB" sz="2000" b="0" i="0" dirty="0" err="1">
                <a:effectLst/>
                <a:latin typeface="Söhne"/>
              </a:rPr>
              <a:t>efektīvi</a:t>
            </a:r>
            <a:r>
              <a:rPr lang="en-GB" sz="2000" b="0" i="0" dirty="0">
                <a:effectLst/>
                <a:latin typeface="Söhne"/>
              </a:rPr>
              <a:t> </a:t>
            </a:r>
            <a:r>
              <a:rPr lang="en-GB" sz="2000" b="0" i="0" dirty="0" err="1">
                <a:effectLst/>
                <a:latin typeface="Söhne"/>
              </a:rPr>
              <a:t>sa</a:t>
            </a:r>
            <a:r>
              <a:rPr lang="lv-LV" sz="2000" b="0" i="0" dirty="0">
                <a:effectLst/>
                <a:latin typeface="Söhne"/>
              </a:rPr>
              <a:t>lāgot</a:t>
            </a:r>
            <a:r>
              <a:rPr lang="en-GB" sz="2000" b="0" i="0" dirty="0">
                <a:effectLst/>
                <a:latin typeface="Söhne"/>
              </a:rPr>
              <a:t> izglītības iestādes ar Apvienoto Nāciju Organizācijas ilgtspējīgas attīstības mērķiem šādos veidos:</a:t>
            </a:r>
          </a:p>
          <a:p>
            <a:pPr algn="just"/>
            <a:endParaRPr lang="en-GB" sz="2000" b="0" i="0" dirty="0">
              <a:effectLst/>
              <a:latin typeface="Söhne"/>
            </a:endParaRPr>
          </a:p>
          <a:p>
            <a:pPr algn="just"/>
            <a:r>
              <a:rPr lang="en-GB" sz="2000" b="1" i="0" dirty="0">
                <a:solidFill>
                  <a:srgbClr val="60A9DD"/>
                </a:solidFill>
                <a:effectLst/>
                <a:latin typeface="Söhne"/>
              </a:rPr>
              <a:t>Kvalitatīva izglītība (4. ilgtspējīgas attīstības mērķis)</a:t>
            </a:r>
            <a:r>
              <a:rPr lang="en-GB" sz="2000" b="0" i="0" dirty="0">
                <a:solidFill>
                  <a:srgbClr val="60A9DD"/>
                </a:solidFill>
                <a:effectLst/>
                <a:latin typeface="Söhne"/>
              </a:rPr>
              <a:t>: </a:t>
            </a:r>
            <a:r>
              <a:rPr lang="en-GB" sz="2000" b="0" i="0" dirty="0" err="1">
                <a:effectLst/>
                <a:latin typeface="Söhne"/>
              </a:rPr>
              <a:t>Sadarbība</a:t>
            </a:r>
            <a:r>
              <a:rPr lang="en-GB" sz="2000" b="0" i="0" dirty="0">
                <a:effectLst/>
                <a:latin typeface="Söhne"/>
              </a:rPr>
              <a:t> ar ieinteresētajām personām, piemēram, NVO un nozares ekspertiem, palīdz iekļaut ilgtspējīgas attīstības mērķu principus mācību programmā. Tādējādi tiek nodrošināta iekļaujoša izglītība un veicinātas mūžizglītības iespējas.</a:t>
            </a:r>
          </a:p>
          <a:p>
            <a:pPr algn="just"/>
            <a:endParaRPr lang="en-GB" sz="2000" b="1" i="0" dirty="0">
              <a:solidFill>
                <a:srgbClr val="60A9DD"/>
              </a:solidFill>
              <a:effectLst/>
              <a:latin typeface="Söhne"/>
            </a:endParaRPr>
          </a:p>
          <a:p>
            <a:pPr algn="just"/>
            <a:r>
              <a:rPr lang="en-GB" sz="2000" b="1" i="0" dirty="0">
                <a:solidFill>
                  <a:srgbClr val="60A9DD"/>
                </a:solidFill>
                <a:effectLst/>
                <a:latin typeface="Söhne"/>
              </a:rPr>
              <a:t>Dzimumu līdztiesība (5. ilgtspējīgas attīstības mērķis)</a:t>
            </a:r>
            <a:r>
              <a:rPr lang="en-GB" sz="2000" b="0" i="0" dirty="0">
                <a:solidFill>
                  <a:srgbClr val="60A9DD"/>
                </a:solidFill>
                <a:effectLst/>
                <a:latin typeface="Söhne"/>
              </a:rPr>
              <a:t>: </a:t>
            </a:r>
            <a:r>
              <a:rPr lang="en-GB" sz="2000" b="0" i="0" dirty="0">
                <a:effectLst/>
                <a:latin typeface="Söhne"/>
              </a:rPr>
              <a:t>Sadarbība ar organizācijām, kas pievēršas dzimumu līdztiesības jautājumiem, var palīdzēt iestādēm novērst dzimumu nevienlīdzību izglītībā, jo </a:t>
            </a:r>
            <a:r>
              <a:rPr lang="en-GB" sz="2000" b="0" i="0" dirty="0" err="1">
                <a:effectLst/>
                <a:latin typeface="Söhne"/>
              </a:rPr>
              <a:t>īpaši</a:t>
            </a:r>
            <a:r>
              <a:rPr lang="en-GB" sz="2000" b="0" i="0" dirty="0">
                <a:effectLst/>
                <a:latin typeface="Söhne"/>
              </a:rPr>
              <a:t> STEM jomās.</a:t>
            </a:r>
          </a:p>
          <a:p>
            <a:pPr algn="just"/>
            <a:endParaRPr lang="en-GB" sz="2000" dirty="0">
              <a:latin typeface="Söhne"/>
            </a:endParaRPr>
          </a:p>
          <a:p>
            <a:pPr algn="just"/>
            <a:r>
              <a:rPr lang="en-GB" sz="2000" b="1" i="0" dirty="0">
                <a:solidFill>
                  <a:srgbClr val="60A9DD"/>
                </a:solidFill>
                <a:effectLst/>
                <a:latin typeface="Söhne"/>
              </a:rPr>
              <a:t>Rūpniecība, inovācijas un infrastruktūra (9. ilgtspējīgas attīstības mērķis)</a:t>
            </a:r>
            <a:r>
              <a:rPr lang="en-GB" sz="2000" b="0" i="0" dirty="0">
                <a:solidFill>
                  <a:srgbClr val="60A9DD"/>
                </a:solidFill>
                <a:effectLst/>
                <a:latin typeface="Söhne"/>
              </a:rPr>
              <a:t>: </a:t>
            </a:r>
            <a:r>
              <a:rPr lang="en-GB" sz="2000" b="0" i="0" dirty="0">
                <a:effectLst/>
                <a:latin typeface="Söhne"/>
              </a:rPr>
              <a:t>Sadarbība ar nozares ieinteresētajām personām var palielināt uzmanību inovācijai un infrastruktūrai izglītībā, veicinot pētniecību un izstrādi ilgtspējīgu tehnoloģiju jomā.</a:t>
            </a:r>
          </a:p>
          <a:p>
            <a:pPr algn="just">
              <a:lnSpc>
                <a:spcPts val="2440"/>
              </a:lnSpc>
            </a:pPr>
            <a:endParaRPr lang="en-GB" sz="2000" b="1" dirty="0">
              <a:solidFill>
                <a:srgbClr val="8A2061"/>
              </a:solidFill>
            </a:endParaRPr>
          </a:p>
          <a:p>
            <a:pPr algn="just">
              <a:lnSpc>
                <a:spcPts val="2440"/>
              </a:lnSpc>
            </a:pPr>
            <a:endParaRPr lang="en-GB" sz="3200" b="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pic>
        <p:nvPicPr>
          <p:cNvPr id="3" name="Picture 2" descr="A red sign with a book and a pencil&#10;&#10;Description automatically generated">
            <a:extLst>
              <a:ext uri="{FF2B5EF4-FFF2-40B4-BE49-F238E27FC236}">
                <a16:creationId xmlns:a16="http://schemas.microsoft.com/office/drawing/2014/main" id="{52E604AF-CCAC-BF6D-EBB9-EF27CA6BCE1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637685" y="2258326"/>
            <a:ext cx="978257" cy="978257"/>
          </a:xfrm>
          <a:prstGeom prst="rect">
            <a:avLst/>
          </a:prstGeom>
        </p:spPr>
      </p:pic>
      <p:pic>
        <p:nvPicPr>
          <p:cNvPr id="7" name="Picture 6" descr="A red square with white text and a symbol&#10;&#10;Description automatically generated">
            <a:extLst>
              <a:ext uri="{FF2B5EF4-FFF2-40B4-BE49-F238E27FC236}">
                <a16:creationId xmlns:a16="http://schemas.microsoft.com/office/drawing/2014/main" id="{A822EB50-4C61-DA89-55ED-040F21E2B288}"/>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0637685" y="3910615"/>
            <a:ext cx="978257" cy="978257"/>
          </a:xfrm>
          <a:prstGeom prst="rect">
            <a:avLst/>
          </a:prstGeom>
        </p:spPr>
      </p:pic>
      <p:pic>
        <p:nvPicPr>
          <p:cNvPr id="15" name="Picture 14" descr="A logo for a company&#10;&#10;Description automatically generated">
            <a:extLst>
              <a:ext uri="{FF2B5EF4-FFF2-40B4-BE49-F238E27FC236}">
                <a16:creationId xmlns:a16="http://schemas.microsoft.com/office/drawing/2014/main" id="{9900F1AB-52B5-8158-5BFB-84B014CE044F}"/>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0637685" y="5413383"/>
            <a:ext cx="1071303" cy="1071303"/>
          </a:xfrm>
          <a:prstGeom prst="rect">
            <a:avLst/>
          </a:prstGeom>
        </p:spPr>
      </p:pic>
    </p:spTree>
    <p:extLst>
      <p:ext uri="{BB962C8B-B14F-4D97-AF65-F5344CB8AC3E}">
        <p14:creationId xmlns:p14="http://schemas.microsoft.com/office/powerpoint/2010/main" val="32975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14</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336431" y="510364"/>
            <a:ext cx="8693689" cy="5189591"/>
          </a:xfrm>
        </p:spPr>
        <p:txBody>
          <a:bodyPr/>
          <a:lstStyle/>
          <a:p>
            <a:pPr algn="just">
              <a:lnSpc>
                <a:spcPts val="2440"/>
              </a:lnSpc>
            </a:pPr>
            <a:r>
              <a:rPr lang="en-GB" sz="2400" b="1" dirty="0">
                <a:solidFill>
                  <a:srgbClr val="8A2061"/>
                </a:solidFill>
              </a:rPr>
              <a:t>Kā ieinteresēto pušu iesaiste var </a:t>
            </a:r>
            <a:r>
              <a:rPr lang="en-GB" sz="2400" b="1" dirty="0" err="1">
                <a:solidFill>
                  <a:srgbClr val="8A2061"/>
                </a:solidFill>
              </a:rPr>
              <a:t>sa</a:t>
            </a:r>
            <a:r>
              <a:rPr lang="lv-LV" sz="2400" b="1" dirty="0">
                <a:solidFill>
                  <a:srgbClr val="8A2061"/>
                </a:solidFill>
              </a:rPr>
              <a:t>lāgot</a:t>
            </a:r>
            <a:r>
              <a:rPr lang="en-GB" sz="2400" b="1" dirty="0">
                <a:solidFill>
                  <a:srgbClr val="8A2061"/>
                </a:solidFill>
              </a:rPr>
              <a:t> izglītības iestādes ar Apvienoto Nāciju Organizācijas Ilgtspējīgas attīstības mērķiem (IAM).</a:t>
            </a:r>
          </a:p>
          <a:p>
            <a:pPr algn="just">
              <a:lnSpc>
                <a:spcPts val="2440"/>
              </a:lnSpc>
            </a:pPr>
            <a:endParaRPr lang="en-GB" sz="2400" b="1" dirty="0">
              <a:solidFill>
                <a:srgbClr val="8A2061"/>
              </a:solidFill>
            </a:endParaRPr>
          </a:p>
          <a:p>
            <a:pPr algn="just"/>
            <a:r>
              <a:rPr lang="en-GB" sz="2000" b="1" i="0" dirty="0">
                <a:solidFill>
                  <a:srgbClr val="60A9DD"/>
                </a:solidFill>
                <a:effectLst/>
                <a:latin typeface="Söhne"/>
              </a:rPr>
              <a:t>Nevienlīdzības mazināšana (10. ilgtspējīgas attīstības mērķis)</a:t>
            </a:r>
            <a:r>
              <a:rPr lang="en-GB" sz="2000" b="0" i="0" dirty="0">
                <a:solidFill>
                  <a:srgbClr val="60A9DD"/>
                </a:solidFill>
                <a:effectLst/>
                <a:latin typeface="Söhne"/>
              </a:rPr>
              <a:t>: </a:t>
            </a:r>
            <a:r>
              <a:rPr lang="en-GB" sz="2000" b="0" i="0" dirty="0">
                <a:effectLst/>
                <a:latin typeface="Söhne"/>
              </a:rPr>
              <a:t>Sadarbība ar kopienas grupām un bezpeļņas organizācijām var palīdzēt novērst nevienlīdzību izglītības pieejamībā un </a:t>
            </a:r>
            <a:r>
              <a:rPr lang="en-GB" sz="2000" b="0" i="0" dirty="0" err="1">
                <a:effectLst/>
                <a:latin typeface="Söhne"/>
              </a:rPr>
              <a:t>veicināt</a:t>
            </a:r>
            <a:r>
              <a:rPr lang="en-GB" sz="2000" b="0" i="0" dirty="0">
                <a:effectLst/>
                <a:latin typeface="Söhne"/>
              </a:rPr>
              <a:t> </a:t>
            </a:r>
            <a:r>
              <a:rPr lang="en-GB" sz="2000" b="0" i="0" dirty="0" err="1">
                <a:effectLst/>
                <a:latin typeface="Söhne"/>
              </a:rPr>
              <a:t>iekļaujoš</a:t>
            </a:r>
            <a:r>
              <a:rPr lang="lv-LV" sz="2000" b="0" i="0" dirty="0" err="1">
                <a:effectLst/>
                <a:latin typeface="Söhne"/>
              </a:rPr>
              <a:t>as</a:t>
            </a:r>
            <a:r>
              <a:rPr lang="en-GB" sz="2000" b="0" i="0" dirty="0">
                <a:effectLst/>
                <a:latin typeface="Söhne"/>
              </a:rPr>
              <a:t> izglītības praksi.</a:t>
            </a:r>
          </a:p>
          <a:p>
            <a:endParaRPr lang="en-GB" sz="2000" b="0" i="0" dirty="0">
              <a:effectLst/>
              <a:latin typeface="Söhne"/>
            </a:endParaRPr>
          </a:p>
          <a:p>
            <a:pPr algn="just"/>
            <a:r>
              <a:rPr lang="en-GB" sz="2000" b="1" i="0" dirty="0">
                <a:solidFill>
                  <a:srgbClr val="60A9DD"/>
                </a:solidFill>
                <a:effectLst/>
                <a:latin typeface="Söhne"/>
              </a:rPr>
              <a:t>Ilgtspējīgas pilsētas un kopienas (11. ilgtspējīgas attīstības mērķis)</a:t>
            </a:r>
            <a:r>
              <a:rPr lang="en-GB" sz="2000" b="0" i="0" dirty="0">
                <a:solidFill>
                  <a:srgbClr val="60A9DD"/>
                </a:solidFill>
                <a:effectLst/>
                <a:latin typeface="Söhne"/>
              </a:rPr>
              <a:t>: </a:t>
            </a:r>
            <a:r>
              <a:rPr lang="en-GB" sz="2000" b="0" i="0" dirty="0">
                <a:effectLst/>
                <a:latin typeface="Söhne"/>
              </a:rPr>
              <a:t>Sadarbībā ar vietējām pašvaldībām un pilsētplānotājiem var integrēt ilgtspējīgas attīstības praksi izglītībā, veicinot ilgtspējīgu pilsētu un kopienu veidošanu.</a:t>
            </a:r>
          </a:p>
          <a:p>
            <a:pPr algn="l"/>
            <a:endParaRPr lang="en-GB" sz="2000" dirty="0">
              <a:latin typeface="Söhne"/>
            </a:endParaRPr>
          </a:p>
          <a:p>
            <a:pPr algn="just"/>
            <a:r>
              <a:rPr lang="en-GB" sz="2000" b="1" i="0" dirty="0">
                <a:solidFill>
                  <a:srgbClr val="60A9DD"/>
                </a:solidFill>
                <a:effectLst/>
                <a:latin typeface="Söhne"/>
              </a:rPr>
              <a:t>Atbildīgs patēriņš un ražošana (12. ilgtspējīgas attīstības mērķis)</a:t>
            </a:r>
            <a:r>
              <a:rPr lang="en-GB" sz="2000" b="0" i="0" dirty="0">
                <a:solidFill>
                  <a:srgbClr val="60A9DD"/>
                </a:solidFill>
                <a:effectLst/>
                <a:latin typeface="Söhne"/>
              </a:rPr>
              <a:t>: </a:t>
            </a:r>
            <a:r>
              <a:rPr lang="en-GB" sz="2000" b="0" i="0" dirty="0">
                <a:effectLst/>
                <a:latin typeface="Söhne"/>
              </a:rPr>
              <a:t>Sadarbība ar vides organizācijām un uzņēmumiem var veicināt ilgtspējīga patēriņa un ražošanas prakses integrēšanu universitātes pilsētiņas darbībā.</a:t>
            </a:r>
          </a:p>
          <a:p>
            <a:pPr algn="just">
              <a:lnSpc>
                <a:spcPts val="2440"/>
              </a:lnSpc>
            </a:pPr>
            <a:endParaRPr lang="en-GB" sz="2400" b="1" dirty="0">
              <a:solidFill>
                <a:srgbClr val="8A2061"/>
              </a:solidFill>
            </a:endParaRPr>
          </a:p>
          <a:p>
            <a:pPr algn="just">
              <a:lnSpc>
                <a:spcPts val="2440"/>
              </a:lnSpc>
            </a:pPr>
            <a:endParaRPr lang="en-GB" sz="3200" b="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pic>
        <p:nvPicPr>
          <p:cNvPr id="6" name="Picture 5" descr="A white and orange sign with buildings and text&#10;&#10;Description automatically generated">
            <a:extLst>
              <a:ext uri="{FF2B5EF4-FFF2-40B4-BE49-F238E27FC236}">
                <a16:creationId xmlns:a16="http://schemas.microsoft.com/office/drawing/2014/main" id="{2ED2C2D7-3878-D3AF-3400-7E86785F7CA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207082" y="2967358"/>
            <a:ext cx="1221381" cy="1221381"/>
          </a:xfrm>
          <a:prstGeom prst="rect">
            <a:avLst/>
          </a:prstGeom>
        </p:spPr>
      </p:pic>
      <p:pic>
        <p:nvPicPr>
          <p:cNvPr id="13" name="Picture 12" descr="A yellow rectangular sign with white text&#10;&#10;Description automatically generated">
            <a:extLst>
              <a:ext uri="{FF2B5EF4-FFF2-40B4-BE49-F238E27FC236}">
                <a16:creationId xmlns:a16="http://schemas.microsoft.com/office/drawing/2014/main" id="{78F6002D-ACAB-E23B-547F-C27D99D48627}"/>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0207082" y="4647590"/>
            <a:ext cx="1221381" cy="1221381"/>
          </a:xfrm>
          <a:prstGeom prst="rect">
            <a:avLst/>
          </a:prstGeom>
        </p:spPr>
      </p:pic>
      <p:pic>
        <p:nvPicPr>
          <p:cNvPr id="3" name="Picture 2" descr="A pink background with white text and white arrows&#10;&#10;Description automatically generated">
            <a:extLst>
              <a:ext uri="{FF2B5EF4-FFF2-40B4-BE49-F238E27FC236}">
                <a16:creationId xmlns:a16="http://schemas.microsoft.com/office/drawing/2014/main" id="{AC1C4788-31EE-91A5-CF84-6E726E513358}"/>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0244878" y="1388963"/>
            <a:ext cx="1221381" cy="1221381"/>
          </a:xfrm>
          <a:prstGeom prst="rect">
            <a:avLst/>
          </a:prstGeom>
        </p:spPr>
      </p:pic>
    </p:spTree>
    <p:extLst>
      <p:ext uri="{BB962C8B-B14F-4D97-AF65-F5344CB8AC3E}">
        <p14:creationId xmlns:p14="http://schemas.microsoft.com/office/powerpoint/2010/main" val="2621372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15</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336432" y="510364"/>
            <a:ext cx="8401458" cy="5189591"/>
          </a:xfrm>
        </p:spPr>
        <p:txBody>
          <a:bodyPr/>
          <a:lstStyle/>
          <a:p>
            <a:pPr algn="just">
              <a:lnSpc>
                <a:spcPts val="2440"/>
              </a:lnSpc>
            </a:pPr>
            <a:r>
              <a:rPr lang="en-GB" sz="2400" b="1" dirty="0">
                <a:solidFill>
                  <a:srgbClr val="8A2061"/>
                </a:solidFill>
              </a:rPr>
              <a:t>Kā ieinteresēto pušu iesaistīšana var </a:t>
            </a:r>
            <a:r>
              <a:rPr lang="en-GB" sz="2400" b="1" dirty="0" err="1">
                <a:solidFill>
                  <a:srgbClr val="8A2061"/>
                </a:solidFill>
              </a:rPr>
              <a:t>sa</a:t>
            </a:r>
            <a:r>
              <a:rPr lang="lv-LV" sz="2400" b="1" dirty="0">
                <a:solidFill>
                  <a:srgbClr val="8A2061"/>
                </a:solidFill>
              </a:rPr>
              <a:t>lāgot</a:t>
            </a:r>
            <a:r>
              <a:rPr lang="en-GB" sz="2400" b="1" dirty="0">
                <a:solidFill>
                  <a:srgbClr val="8A2061"/>
                </a:solidFill>
              </a:rPr>
              <a:t> izglītības iestādes ar Apvienoto Nāciju Organizācijas ilgtspējīgas attīstības mērķiem (IAM).</a:t>
            </a:r>
          </a:p>
          <a:p>
            <a:pPr algn="l"/>
            <a:endParaRPr lang="en-GB" sz="2400" b="1" dirty="0">
              <a:solidFill>
                <a:srgbClr val="8A2061"/>
              </a:solidFill>
            </a:endParaRPr>
          </a:p>
          <a:p>
            <a:pPr algn="just"/>
            <a:r>
              <a:rPr lang="en-GB" sz="2000" b="1" i="0" dirty="0">
                <a:solidFill>
                  <a:srgbClr val="60A9DD"/>
                </a:solidFill>
                <a:effectLst/>
                <a:latin typeface="Söhne"/>
              </a:rPr>
              <a:t>Rīcība klimata jomā (13. ilgtspējīgas attīstības mērķis)</a:t>
            </a:r>
            <a:r>
              <a:rPr lang="en-GB" sz="2000" b="0" i="0" dirty="0">
                <a:solidFill>
                  <a:srgbClr val="60A9DD"/>
                </a:solidFill>
                <a:effectLst/>
                <a:latin typeface="Söhne"/>
              </a:rPr>
              <a:t>: </a:t>
            </a:r>
            <a:r>
              <a:rPr lang="en-GB" sz="2000" b="0" i="0" dirty="0">
                <a:effectLst/>
                <a:latin typeface="Söhne"/>
              </a:rPr>
              <a:t>Sadarbība ar klimata rīcības grupām var uzlabot iestādes koncentrēšanos uz izglītību un iniciatīvām klimata pārmaiņu jomā, </a:t>
            </a:r>
            <a:r>
              <a:rPr lang="en-GB" sz="2000" b="0" i="0" dirty="0" err="1">
                <a:effectLst/>
                <a:latin typeface="Söhne"/>
              </a:rPr>
              <a:t>sa</a:t>
            </a:r>
            <a:r>
              <a:rPr lang="lv-LV" sz="2000" b="0" i="0" dirty="0">
                <a:effectLst/>
                <a:latin typeface="Söhne"/>
              </a:rPr>
              <a:t>lāgojot</a:t>
            </a:r>
            <a:r>
              <a:rPr lang="en-GB" sz="2000" b="0" i="0" dirty="0">
                <a:effectLst/>
                <a:latin typeface="Söhne"/>
              </a:rPr>
              <a:t> to ar globālajiem centieniem cīnīties pret klimata pārmaiņām.</a:t>
            </a:r>
          </a:p>
          <a:p>
            <a:pPr algn="just"/>
            <a:endParaRPr lang="en-GB" sz="2000" dirty="0">
              <a:latin typeface="Söhne"/>
            </a:endParaRPr>
          </a:p>
          <a:p>
            <a:pPr algn="just"/>
            <a:r>
              <a:rPr lang="en-GB" sz="2000" b="1" i="0" dirty="0">
                <a:solidFill>
                  <a:srgbClr val="60A9DD"/>
                </a:solidFill>
                <a:effectLst/>
                <a:latin typeface="Söhne"/>
              </a:rPr>
              <a:t>Partnerības mērķu sasniegšanai (17. ilgtspējīgas attīstības mērķis)</a:t>
            </a:r>
            <a:r>
              <a:rPr lang="en-GB" sz="2000" b="0" i="0" dirty="0">
                <a:solidFill>
                  <a:srgbClr val="60A9DD"/>
                </a:solidFill>
                <a:effectLst/>
                <a:latin typeface="Söhne"/>
              </a:rPr>
              <a:t>: </a:t>
            </a:r>
            <a:r>
              <a:rPr lang="en-GB" sz="2000" b="0" i="0" dirty="0">
                <a:effectLst/>
                <a:latin typeface="Söhne"/>
              </a:rPr>
              <a:t>Izglītības iestādes, veidojot daudzveidīgas partnerības, var izmantot resursus, zināšanas un tīklus, lai efektīvi veicinātu visu ilgtspējīgas attīstības mērķu sasniegšanu.</a:t>
            </a:r>
          </a:p>
          <a:p>
            <a:pPr algn="just">
              <a:lnSpc>
                <a:spcPts val="2440"/>
              </a:lnSpc>
            </a:pPr>
            <a:endParaRPr lang="en-GB" sz="2400" b="1" dirty="0">
              <a:solidFill>
                <a:srgbClr val="8A2061"/>
              </a:solidFill>
            </a:endParaRPr>
          </a:p>
          <a:p>
            <a:pPr algn="just">
              <a:lnSpc>
                <a:spcPts val="2440"/>
              </a:lnSpc>
            </a:pPr>
            <a:endParaRPr lang="en-GB" sz="3200" b="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pic>
        <p:nvPicPr>
          <p:cNvPr id="20" name="Picture 19" descr="A green and white sign with a planet earth in the middle&#10;&#10;Description automatically generated">
            <a:extLst>
              <a:ext uri="{FF2B5EF4-FFF2-40B4-BE49-F238E27FC236}">
                <a16:creationId xmlns:a16="http://schemas.microsoft.com/office/drawing/2014/main" id="{CB034679-14FE-7F12-4515-EF183D0BD21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195091" y="1581666"/>
            <a:ext cx="1220011" cy="1220011"/>
          </a:xfrm>
          <a:prstGeom prst="rect">
            <a:avLst/>
          </a:prstGeom>
        </p:spPr>
      </p:pic>
      <p:pic>
        <p:nvPicPr>
          <p:cNvPr id="23" name="Picture 22" descr="A blue background with white text and a logo&#10;&#10;Description automatically generated">
            <a:extLst>
              <a:ext uri="{FF2B5EF4-FFF2-40B4-BE49-F238E27FC236}">
                <a16:creationId xmlns:a16="http://schemas.microsoft.com/office/drawing/2014/main" id="{B2A9D643-C62E-CA57-4DB7-5D8439E6CDC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0195090" y="3216706"/>
            <a:ext cx="1220012" cy="1220012"/>
          </a:xfrm>
          <a:prstGeom prst="rect">
            <a:avLst/>
          </a:prstGeom>
        </p:spPr>
      </p:pic>
    </p:spTree>
    <p:extLst>
      <p:ext uri="{BB962C8B-B14F-4D97-AF65-F5344CB8AC3E}">
        <p14:creationId xmlns:p14="http://schemas.microsoft.com/office/powerpoint/2010/main" val="951334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16</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259172" y="742901"/>
            <a:ext cx="7602023" cy="5189591"/>
          </a:xfrm>
        </p:spPr>
        <p:txBody>
          <a:bodyPr/>
          <a:lstStyle/>
          <a:p>
            <a:pPr algn="just">
              <a:lnSpc>
                <a:spcPts val="2440"/>
              </a:lnSpc>
            </a:pPr>
            <a:endParaRPr lang="en-GB" sz="2800" b="1" dirty="0">
              <a:solidFill>
                <a:srgbClr val="8A2061"/>
              </a:solidFill>
            </a:endParaRPr>
          </a:p>
          <a:p>
            <a:pPr algn="just"/>
            <a:r>
              <a:rPr lang="en-GB" sz="2000" b="1" i="0" dirty="0">
                <a:solidFill>
                  <a:srgbClr val="60A9DD"/>
                </a:solidFill>
                <a:effectLst/>
                <a:ea typeface="Calibri" panose="020F0502020204030204" pitchFamily="34" charset="0"/>
              </a:rPr>
              <a:t>1. piemērs: Drēzdenes </a:t>
            </a:r>
            <a:r>
              <a:rPr lang="en-GB" sz="2000" b="1" i="0" dirty="0" err="1">
                <a:solidFill>
                  <a:srgbClr val="60A9DD"/>
                </a:solidFill>
                <a:effectLst/>
                <a:ea typeface="Calibri" panose="020F0502020204030204" pitchFamily="34" charset="0"/>
              </a:rPr>
              <a:t>Tehniskā</a:t>
            </a:r>
            <a:r>
              <a:rPr lang="en-GB" sz="2000" b="1" i="0" dirty="0">
                <a:solidFill>
                  <a:srgbClr val="60A9DD"/>
                </a:solidFill>
                <a:effectLst/>
                <a:ea typeface="Calibri" panose="020F0502020204030204" pitchFamily="34" charset="0"/>
              </a:rPr>
              <a:t> universitāte (</a:t>
            </a:r>
            <a:r>
              <a:rPr lang="en-GB" sz="2000" b="1" i="0" dirty="0" err="1">
                <a:solidFill>
                  <a:srgbClr val="60A9DD"/>
                </a:solidFill>
                <a:effectLst/>
                <a:ea typeface="Calibri" panose="020F0502020204030204" pitchFamily="34" charset="0"/>
              </a:rPr>
              <a:t>Technische</a:t>
            </a:r>
            <a:r>
              <a:rPr lang="en-GB" sz="2000" b="1" i="0" dirty="0">
                <a:solidFill>
                  <a:srgbClr val="60A9DD"/>
                </a:solidFill>
                <a:effectLst/>
                <a:ea typeface="Calibri" panose="020F0502020204030204" pitchFamily="34" charset="0"/>
              </a:rPr>
              <a:t> Universität Dresden, Vācija) </a:t>
            </a:r>
            <a:r>
              <a:rPr lang="en-GB" sz="2000" b="0" i="0" dirty="0">
                <a:solidFill>
                  <a:srgbClr val="60A9DD"/>
                </a:solidFill>
                <a:effectLst/>
                <a:ea typeface="Calibri" panose="020F0502020204030204" pitchFamily="34" charset="0"/>
              </a:rPr>
              <a:t>(TUD) </a:t>
            </a:r>
            <a:r>
              <a:rPr lang="en-GB" sz="2000" b="0" i="0" dirty="0">
                <a:effectLst/>
                <a:ea typeface="Calibri" panose="020F0502020204030204" pitchFamily="34" charset="0"/>
              </a:rPr>
              <a:t>ir plaša spektra STEM disciplīnas un </a:t>
            </a:r>
            <a:r>
              <a:rPr lang="en-GB" sz="2000" b="0" i="0" dirty="0" err="1">
                <a:effectLst/>
                <a:ea typeface="Calibri" panose="020F0502020204030204" pitchFamily="34" charset="0"/>
              </a:rPr>
              <a:t>vēsturiski</a:t>
            </a:r>
            <a:r>
              <a:rPr lang="en-GB" sz="2000" b="0" i="0" dirty="0">
                <a:effectLst/>
                <a:ea typeface="Calibri" panose="020F0502020204030204" pitchFamily="34" charset="0"/>
              </a:rPr>
              <a:t> </a:t>
            </a:r>
            <a:r>
              <a:rPr lang="lv-LV" sz="2000" b="0" i="0" dirty="0">
                <a:effectLst/>
                <a:ea typeface="Calibri" panose="020F0502020204030204" pitchFamily="34" charset="0"/>
              </a:rPr>
              <a:t>tā </a:t>
            </a:r>
            <a:r>
              <a:rPr lang="en-GB" sz="2000" b="0" i="0" dirty="0" err="1">
                <a:effectLst/>
                <a:ea typeface="Calibri" panose="020F0502020204030204" pitchFamily="34" charset="0"/>
              </a:rPr>
              <a:t>sadarbojas</a:t>
            </a:r>
            <a:r>
              <a:rPr lang="en-GB" sz="2000" b="0" i="0" dirty="0">
                <a:effectLst/>
                <a:ea typeface="Calibri" panose="020F0502020204030204" pitchFamily="34" charset="0"/>
              </a:rPr>
              <a:t> ar dažādām ārējām institūcijām. Tā ir partneris Eiropas platformā par Kopienas iesaisti augstākajā izglītībā </a:t>
            </a:r>
            <a:r>
              <a:rPr lang="en-GB" sz="2000" b="0" i="0" dirty="0">
                <a:effectLst/>
                <a:ea typeface="Calibri" panose="020F0502020204030204" pitchFamily="34" charset="0"/>
                <a:hlinkClick r:id="rId2"/>
              </a:rPr>
              <a:t>www.community-engagement.eu, kas </a:t>
            </a:r>
            <a:r>
              <a:rPr lang="en-GB" sz="2000" dirty="0">
                <a:ea typeface="Calibri" panose="020F0502020204030204" pitchFamily="34" charset="0"/>
              </a:rPr>
              <a:t>ir </a:t>
            </a:r>
            <a:r>
              <a:rPr lang="en-GB" sz="2000" b="0" i="0" dirty="0">
                <a:effectLst/>
                <a:ea typeface="Calibri" panose="020F0502020204030204" pitchFamily="34" charset="0"/>
              </a:rPr>
              <a:t>tīmekļa resurss, lai atbalstītu universitātes, kuras vēlas risināt sabiedrības vajadzības, sadarbojoties ar ārējām kopienām, tostarp valsts, uzņēmējdarbības un pilsonisko </a:t>
            </a:r>
            <a:r>
              <a:rPr lang="en-GB" sz="2000" b="0" i="0" dirty="0" err="1">
                <a:effectLst/>
                <a:ea typeface="Calibri" panose="020F0502020204030204" pitchFamily="34" charset="0"/>
              </a:rPr>
              <a:t>sabiedrību</a:t>
            </a:r>
            <a:r>
              <a:rPr lang="en-GB" sz="2000" b="0" i="0" dirty="0">
                <a:effectLst/>
                <a:ea typeface="Calibri" panose="020F0502020204030204" pitchFamily="34" charset="0"/>
              </a:rPr>
              <a:t>. </a:t>
            </a:r>
            <a:r>
              <a:rPr lang="en-GB" sz="2000" b="0" i="0" dirty="0" err="1">
                <a:effectLst/>
                <a:ea typeface="Calibri" panose="020F0502020204030204" pitchFamily="34" charset="0"/>
              </a:rPr>
              <a:t>Eiropas</a:t>
            </a:r>
            <a:r>
              <a:rPr lang="en-GB" sz="2000" b="0" i="0" dirty="0">
                <a:effectLst/>
                <a:ea typeface="Calibri" panose="020F0502020204030204" pitchFamily="34" charset="0"/>
              </a:rPr>
              <a:t> </a:t>
            </a:r>
            <a:r>
              <a:rPr lang="en-GB" sz="2000" b="0" i="0" dirty="0" err="1">
                <a:effectLst/>
                <a:ea typeface="Calibri" panose="020F0502020204030204" pitchFamily="34" charset="0"/>
              </a:rPr>
              <a:t>Savienība</a:t>
            </a:r>
            <a:r>
              <a:rPr lang="lv-LV" sz="2000" b="0" i="0" dirty="0">
                <a:effectLst/>
                <a:ea typeface="Calibri" panose="020F0502020204030204" pitchFamily="34" charset="0"/>
              </a:rPr>
              <a:t>s finansējums</a:t>
            </a:r>
            <a:r>
              <a:rPr lang="en-GB" sz="2000" b="0" i="0" dirty="0">
                <a:effectLst/>
                <a:ea typeface="Calibri" panose="020F0502020204030204" pitchFamily="34" charset="0"/>
              </a:rPr>
              <a:t> no Erasmus+ programmas.</a:t>
            </a:r>
          </a:p>
          <a:p>
            <a:pPr algn="just"/>
            <a:endParaRPr lang="en-GB" sz="2000" b="0" i="0" dirty="0">
              <a:effectLst/>
              <a:ea typeface="Calibri" panose="020F0502020204030204" pitchFamily="34" charset="0"/>
            </a:endParaRPr>
          </a:p>
          <a:p>
            <a:pPr algn="just"/>
            <a:r>
              <a:rPr lang="en-GB" sz="2000" b="0" i="0" dirty="0">
                <a:effectLst/>
                <a:ea typeface="Calibri" panose="020F0502020204030204" pitchFamily="34" charset="0"/>
              </a:rPr>
              <a:t>Izmēģinot </a:t>
            </a:r>
            <a:r>
              <a:rPr lang="en-GB" sz="2000" b="1" i="0" dirty="0">
                <a:effectLst/>
                <a:ea typeface="Calibri" panose="020F0502020204030204" pitchFamily="34" charset="0"/>
                <a:hlinkClick r:id="rId3"/>
              </a:rPr>
              <a:t>TEFCE Toolbox, </a:t>
            </a:r>
            <a:r>
              <a:rPr lang="en-GB" sz="2000" b="0" i="0" dirty="0">
                <a:effectLst/>
                <a:ea typeface="Calibri" panose="020F0502020204030204" pitchFamily="34" charset="0"/>
              </a:rPr>
              <a:t>TUD iesaistījās līdzdalības diskusijās, lai kategorizētu un novērtētu savu kopienas iesaistīšanas praksi. Neskatoties uz to, ka trūka centrālās politikas attiecībā uz sabiedrības iesaistīšanu, daudzi darbinieki un studenti bija aktīvi </a:t>
            </a:r>
            <a:r>
              <a:rPr lang="en-GB" sz="2000" b="0" i="0" dirty="0" err="1">
                <a:effectLst/>
                <a:ea typeface="Calibri" panose="020F0502020204030204" pitchFamily="34" charset="0"/>
              </a:rPr>
              <a:t>iesaistījušies</a:t>
            </a:r>
            <a:r>
              <a:rPr lang="en-GB" sz="2000" b="0" i="0" dirty="0">
                <a:effectLst/>
                <a:ea typeface="Calibri" panose="020F0502020204030204" pitchFamily="34" charset="0"/>
              </a:rPr>
              <a:t> </a:t>
            </a:r>
            <a:r>
              <a:rPr lang="en-GB" sz="2000" b="0" i="0" dirty="0" err="1">
                <a:effectLst/>
                <a:ea typeface="Calibri" panose="020F0502020204030204" pitchFamily="34" charset="0"/>
              </a:rPr>
              <a:t>sabiedr</a:t>
            </a:r>
            <a:r>
              <a:rPr lang="lv-LV" sz="2000" b="0" i="0" dirty="0" err="1">
                <a:effectLst/>
                <a:ea typeface="Calibri" panose="020F0502020204030204" pitchFamily="34" charset="0"/>
              </a:rPr>
              <a:t>iskajos</a:t>
            </a:r>
            <a:r>
              <a:rPr lang="en-GB" sz="2000" b="0" i="0" dirty="0">
                <a:effectLst/>
                <a:ea typeface="Calibri" panose="020F0502020204030204" pitchFamily="34" charset="0"/>
              </a:rPr>
              <a:t> projektos, demonstrējot stingru apņemšanos izmantot savas zināšanas sabiedrības labā.</a:t>
            </a:r>
          </a:p>
          <a:p>
            <a:pPr algn="l"/>
            <a:endParaRPr lang="en-GB" sz="2200" dirty="0">
              <a:ea typeface="Calibri" panose="020F0502020204030204" pitchFamily="34" charset="0"/>
            </a:endParaRPr>
          </a:p>
          <a:p>
            <a:pPr algn="l"/>
            <a:endParaRPr lang="en-GB" sz="2200" b="0" i="0" dirty="0">
              <a:effectLst/>
              <a:ea typeface="Calibri" panose="020F0502020204030204" pitchFamily="34" charset="0"/>
            </a:endParaRPr>
          </a:p>
          <a:p>
            <a:pPr algn="just">
              <a:lnSpc>
                <a:spcPts val="2440"/>
              </a:lnSpc>
            </a:pPr>
            <a:endParaRPr lang="en-GB" sz="3200" b="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4"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pic>
        <p:nvPicPr>
          <p:cNvPr id="3" name="Picture 2">
            <a:extLst>
              <a:ext uri="{FF2B5EF4-FFF2-40B4-BE49-F238E27FC236}">
                <a16:creationId xmlns:a16="http://schemas.microsoft.com/office/drawing/2014/main" id="{F122C6C4-CD0F-F62D-E931-CB2339A8DEDD}"/>
              </a:ext>
            </a:extLst>
          </p:cNvPr>
          <p:cNvPicPr>
            <a:picLocks noChangeAspect="1"/>
          </p:cNvPicPr>
          <p:nvPr/>
        </p:nvPicPr>
        <p:blipFill>
          <a:blip r:embed="rId5"/>
          <a:stretch>
            <a:fillRect/>
          </a:stretch>
        </p:blipFill>
        <p:spPr>
          <a:xfrm>
            <a:off x="8996039" y="3085955"/>
            <a:ext cx="3195961" cy="997031"/>
          </a:xfrm>
          <a:prstGeom prst="rect">
            <a:avLst/>
          </a:prstGeom>
        </p:spPr>
      </p:pic>
      <p:sp>
        <p:nvSpPr>
          <p:cNvPr id="6" name="TextBox 5">
            <a:extLst>
              <a:ext uri="{FF2B5EF4-FFF2-40B4-BE49-F238E27FC236}">
                <a16:creationId xmlns:a16="http://schemas.microsoft.com/office/drawing/2014/main" id="{B67BA178-6013-4D3E-CEB4-8672F4A5E8DC}"/>
              </a:ext>
            </a:extLst>
          </p:cNvPr>
          <p:cNvSpPr txBox="1"/>
          <p:nvPr/>
        </p:nvSpPr>
        <p:spPr>
          <a:xfrm>
            <a:off x="1256145" y="175240"/>
            <a:ext cx="9384146" cy="404406"/>
          </a:xfrm>
          <a:prstGeom prst="rect">
            <a:avLst/>
          </a:prstGeom>
          <a:noFill/>
        </p:spPr>
        <p:txBody>
          <a:bodyPr wrap="square">
            <a:spAutoFit/>
          </a:bodyPr>
          <a:lstStyle/>
          <a:p>
            <a:pPr algn="just">
              <a:lnSpc>
                <a:spcPts val="2440"/>
              </a:lnSpc>
            </a:pPr>
            <a:r>
              <a:rPr lang="en-GB" sz="2400" b="1" dirty="0">
                <a:solidFill>
                  <a:srgbClr val="8A2061"/>
                </a:solidFill>
                <a:latin typeface="Calibri" panose="020F0502020204030204" pitchFamily="34" charset="0"/>
                <a:ea typeface="Calibri" panose="020F0502020204030204" pitchFamily="34" charset="0"/>
                <a:cs typeface="Calibri" panose="020F0502020204030204" pitchFamily="34" charset="0"/>
              </a:rPr>
              <a:t>Veiksmīgas ieinteresēto personu iesaistes piemēri Eiropas augstskolās</a:t>
            </a:r>
          </a:p>
        </p:txBody>
      </p:sp>
    </p:spTree>
    <p:extLst>
      <p:ext uri="{BB962C8B-B14F-4D97-AF65-F5344CB8AC3E}">
        <p14:creationId xmlns:p14="http://schemas.microsoft.com/office/powerpoint/2010/main" val="38466702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17</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259173" y="742901"/>
            <a:ext cx="10356769" cy="5189591"/>
          </a:xfrm>
        </p:spPr>
        <p:txBody>
          <a:bodyPr/>
          <a:lstStyle/>
          <a:p>
            <a:pPr algn="l"/>
            <a:r>
              <a:rPr lang="en-GB" sz="2200" b="1" dirty="0">
                <a:ea typeface="Calibri" panose="020F0502020204030204" pitchFamily="34" charset="0"/>
              </a:rPr>
              <a:t>2. </a:t>
            </a:r>
            <a:r>
              <a:rPr lang="en-GB" sz="2200" b="1" i="0" dirty="0">
                <a:effectLst/>
                <a:ea typeface="Calibri" panose="020F0502020204030204" pitchFamily="34" charset="0"/>
              </a:rPr>
              <a:t>gadījuma izpēte: </a:t>
            </a:r>
            <a:r>
              <a:rPr lang="en-GB" sz="2200" b="1" i="0" dirty="0">
                <a:solidFill>
                  <a:srgbClr val="60A9DD"/>
                </a:solidFill>
                <a:effectLst/>
                <a:latin typeface="Söhne"/>
              </a:rPr>
              <a:t>Ālto Universitāte (Somija) </a:t>
            </a:r>
            <a:r>
              <a:rPr lang="en-IE" sz="2200" dirty="0">
                <a:hlinkClick r:id="rId2"/>
              </a:rPr>
              <a:t>Ālto Universitāte </a:t>
            </a:r>
            <a:r>
              <a:rPr lang="en-GB" sz="2200" b="1" i="0" dirty="0">
                <a:solidFill>
                  <a:srgbClr val="0F0F0F"/>
                </a:solidFill>
                <a:effectLst/>
                <a:latin typeface="Söhne"/>
              </a:rPr>
              <a:t>- starpdisciplinārā pieeja un nozares iesaiste:</a:t>
            </a:r>
            <a:endParaRPr lang="en-GB" sz="2200" b="0" i="0" dirty="0">
              <a:solidFill>
                <a:srgbClr val="0F0F0F"/>
              </a:solidFill>
              <a:effectLst/>
              <a:latin typeface="Söhne"/>
            </a:endParaRPr>
          </a:p>
          <a:p>
            <a:pPr algn="just"/>
            <a:r>
              <a:rPr lang="en-GB" sz="2200" b="0" i="0" dirty="0">
                <a:solidFill>
                  <a:srgbClr val="0F0F0F"/>
                </a:solidFill>
                <a:effectLst/>
                <a:latin typeface="Söhne"/>
              </a:rPr>
              <a:t>Ālto Universitāte ir pazīstama ar savu starpdisciplināro pieeju, apvienojot tehnoloģijas, dizainu un uzņēmējdarbību. Universitāte iesaista ieinteresētās puses, organizējot sadarbības projektus un konkursus, kuros dažādu disciplīnu studenti strādā kopā, lai risinātu nozares partneru izvirzītās problēmas.</a:t>
            </a:r>
          </a:p>
          <a:p>
            <a:pPr algn="l"/>
            <a:endParaRPr lang="en-GB" sz="3200" b="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6" name="TextBox 5">
            <a:extLst>
              <a:ext uri="{FF2B5EF4-FFF2-40B4-BE49-F238E27FC236}">
                <a16:creationId xmlns:a16="http://schemas.microsoft.com/office/drawing/2014/main" id="{B67BA178-6013-4D3E-CEB4-8672F4A5E8DC}"/>
              </a:ext>
            </a:extLst>
          </p:cNvPr>
          <p:cNvSpPr txBox="1"/>
          <p:nvPr/>
        </p:nvSpPr>
        <p:spPr>
          <a:xfrm>
            <a:off x="1256145" y="175240"/>
            <a:ext cx="9384146" cy="404406"/>
          </a:xfrm>
          <a:prstGeom prst="rect">
            <a:avLst/>
          </a:prstGeom>
          <a:noFill/>
        </p:spPr>
        <p:txBody>
          <a:bodyPr wrap="square">
            <a:spAutoFit/>
          </a:bodyPr>
          <a:lstStyle/>
          <a:p>
            <a:pPr algn="just">
              <a:lnSpc>
                <a:spcPts val="2440"/>
              </a:lnSpc>
            </a:pPr>
            <a:r>
              <a:rPr lang="en-GB" sz="2400" b="1" dirty="0">
                <a:solidFill>
                  <a:srgbClr val="8A2061"/>
                </a:solidFill>
                <a:latin typeface="Calibri" panose="020F0502020204030204" pitchFamily="34" charset="0"/>
                <a:ea typeface="Calibri" panose="020F0502020204030204" pitchFamily="34" charset="0"/>
                <a:cs typeface="Calibri" panose="020F0502020204030204" pitchFamily="34" charset="0"/>
              </a:rPr>
              <a:t>Veiksmīgas ieinteresēto personu iesaistes piemēri Eiropas augstskolās</a:t>
            </a:r>
          </a:p>
        </p:txBody>
      </p:sp>
      <p:pic>
        <p:nvPicPr>
          <p:cNvPr id="3" name="Picture 2">
            <a:extLst>
              <a:ext uri="{FF2B5EF4-FFF2-40B4-BE49-F238E27FC236}">
                <a16:creationId xmlns:a16="http://schemas.microsoft.com/office/drawing/2014/main" id="{296D88E9-3A2F-5353-99BA-0850BF6DFCFE}"/>
              </a:ext>
            </a:extLst>
          </p:cNvPr>
          <p:cNvPicPr>
            <a:picLocks noChangeAspect="1"/>
          </p:cNvPicPr>
          <p:nvPr/>
        </p:nvPicPr>
        <p:blipFill>
          <a:blip r:embed="rId4"/>
          <a:stretch>
            <a:fillRect/>
          </a:stretch>
        </p:blipFill>
        <p:spPr>
          <a:xfrm>
            <a:off x="1645930" y="3125648"/>
            <a:ext cx="9970012" cy="2806844"/>
          </a:xfrm>
          <a:prstGeom prst="rect">
            <a:avLst/>
          </a:prstGeom>
        </p:spPr>
      </p:pic>
    </p:spTree>
    <p:extLst>
      <p:ext uri="{BB962C8B-B14F-4D97-AF65-F5344CB8AC3E}">
        <p14:creationId xmlns:p14="http://schemas.microsoft.com/office/powerpoint/2010/main" val="3434307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18</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259173" y="742901"/>
            <a:ext cx="10356769" cy="5189591"/>
          </a:xfrm>
        </p:spPr>
        <p:txBody>
          <a:bodyPr/>
          <a:lstStyle/>
          <a:p>
            <a:pPr algn="l"/>
            <a:r>
              <a:rPr lang="en-GB" sz="2200" b="1" dirty="0">
                <a:ea typeface="Calibri" panose="020F0502020204030204" pitchFamily="34" charset="0"/>
              </a:rPr>
              <a:t>2. </a:t>
            </a:r>
            <a:r>
              <a:rPr lang="en-GB" sz="2200" b="1" i="0" dirty="0">
                <a:effectLst/>
                <a:ea typeface="Calibri" panose="020F0502020204030204" pitchFamily="34" charset="0"/>
              </a:rPr>
              <a:t>gadījuma izpēte: </a:t>
            </a:r>
            <a:r>
              <a:rPr lang="en-GB" sz="2200" b="1" i="0" dirty="0">
                <a:solidFill>
                  <a:srgbClr val="0F0F0F"/>
                </a:solidFill>
                <a:effectLst/>
                <a:latin typeface="Söhne"/>
              </a:rPr>
              <a:t>Ālto Universitāte (Somija) </a:t>
            </a:r>
            <a:r>
              <a:rPr lang="en-IE" sz="2200" dirty="0">
                <a:hlinkClick r:id="rId2"/>
              </a:rPr>
              <a:t>Ālto Universitāte </a:t>
            </a:r>
            <a:r>
              <a:rPr lang="en-GB" sz="2200" b="1" i="0" dirty="0">
                <a:solidFill>
                  <a:srgbClr val="0F0F0F"/>
                </a:solidFill>
                <a:effectLst/>
                <a:latin typeface="Söhne"/>
              </a:rPr>
              <a:t>- starpdisciplinārā pieeja un nozares iesaiste:</a:t>
            </a:r>
            <a:endParaRPr lang="en-GB" sz="2200" b="0" i="0" dirty="0">
              <a:solidFill>
                <a:srgbClr val="0F0F0F"/>
              </a:solidFill>
              <a:effectLst/>
              <a:latin typeface="Söhne"/>
            </a:endParaRPr>
          </a:p>
          <a:p>
            <a:pPr algn="l"/>
            <a:endParaRPr lang="en-GB" sz="2200" dirty="0">
              <a:solidFill>
                <a:srgbClr val="0F0F0F"/>
              </a:solidFill>
              <a:latin typeface="Söhne"/>
            </a:endParaRPr>
          </a:p>
          <a:p>
            <a:pPr algn="just"/>
            <a:r>
              <a:rPr lang="en-GB" sz="2200" b="0" i="0" dirty="0">
                <a:solidFill>
                  <a:srgbClr val="0F0F0F"/>
                </a:solidFill>
                <a:effectLst/>
                <a:latin typeface="Söhne"/>
              </a:rPr>
              <a:t>Ālto sadarbība ar tādiem uzņēmumiem kā Kone, Nokia un Fortum sniedz studentiem praktisku pieredzi un </a:t>
            </a:r>
            <a:r>
              <a:rPr lang="en-GB" sz="2200" b="0" i="0" dirty="0" err="1">
                <a:solidFill>
                  <a:srgbClr val="0F0F0F"/>
                </a:solidFill>
                <a:effectLst/>
                <a:latin typeface="Söhne"/>
              </a:rPr>
              <a:t>palīdz</a:t>
            </a:r>
            <a:r>
              <a:rPr lang="en-GB" sz="2200" b="0" i="0" dirty="0">
                <a:solidFill>
                  <a:srgbClr val="0F0F0F"/>
                </a:solidFill>
                <a:effectLst/>
                <a:latin typeface="Söhne"/>
              </a:rPr>
              <a:t> </a:t>
            </a:r>
            <a:r>
              <a:rPr lang="en-GB" sz="2200" b="0" i="0" dirty="0" err="1">
                <a:solidFill>
                  <a:srgbClr val="0F0F0F"/>
                </a:solidFill>
                <a:effectLst/>
                <a:latin typeface="Söhne"/>
              </a:rPr>
              <a:t>sa</a:t>
            </a:r>
            <a:r>
              <a:rPr lang="lv-LV" sz="2200" b="0" i="0" dirty="0">
                <a:solidFill>
                  <a:srgbClr val="0F0F0F"/>
                </a:solidFill>
                <a:effectLst/>
                <a:latin typeface="Söhne"/>
              </a:rPr>
              <a:t>lāgot</a:t>
            </a:r>
            <a:r>
              <a:rPr lang="en-GB" sz="2200" b="0" i="0" dirty="0">
                <a:solidFill>
                  <a:srgbClr val="0F0F0F"/>
                </a:solidFill>
                <a:effectLst/>
                <a:latin typeface="Söhne"/>
              </a:rPr>
              <a:t> izglītību ar pašreizējām nozares vajadzībām.</a:t>
            </a:r>
          </a:p>
          <a:p>
            <a:pPr algn="l"/>
            <a:endParaRPr lang="en-GB" sz="2200" b="0" i="0" dirty="0">
              <a:solidFill>
                <a:srgbClr val="0F0F0F"/>
              </a:solidFill>
              <a:effectLst/>
              <a:latin typeface="Söhne"/>
            </a:endParaRPr>
          </a:p>
          <a:p>
            <a:pPr algn="just"/>
            <a:r>
              <a:rPr lang="en-GB" sz="2200" b="0" i="0" dirty="0">
                <a:solidFill>
                  <a:srgbClr val="0F0F0F"/>
                </a:solidFill>
                <a:effectLst/>
                <a:latin typeface="Söhne"/>
              </a:rPr>
              <a:t>Šīs partnerības ne tikai uzlabo izglītības pieredzi, bet arī veicina inovācijas un sagatavo studentus mūsdienu darbaspēka prasībām.</a:t>
            </a:r>
          </a:p>
          <a:p>
            <a:pPr algn="l"/>
            <a:endParaRPr lang="en-GB" sz="3200" b="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6" name="TextBox 5">
            <a:extLst>
              <a:ext uri="{FF2B5EF4-FFF2-40B4-BE49-F238E27FC236}">
                <a16:creationId xmlns:a16="http://schemas.microsoft.com/office/drawing/2014/main" id="{B67BA178-6013-4D3E-CEB4-8672F4A5E8DC}"/>
              </a:ext>
            </a:extLst>
          </p:cNvPr>
          <p:cNvSpPr txBox="1"/>
          <p:nvPr/>
        </p:nvSpPr>
        <p:spPr>
          <a:xfrm>
            <a:off x="1256145" y="175240"/>
            <a:ext cx="9384146" cy="404406"/>
          </a:xfrm>
          <a:prstGeom prst="rect">
            <a:avLst/>
          </a:prstGeom>
          <a:noFill/>
        </p:spPr>
        <p:txBody>
          <a:bodyPr wrap="square">
            <a:spAutoFit/>
          </a:bodyPr>
          <a:lstStyle/>
          <a:p>
            <a:pPr algn="just">
              <a:lnSpc>
                <a:spcPts val="2440"/>
              </a:lnSpc>
            </a:pPr>
            <a:r>
              <a:rPr lang="en-GB" sz="2400" b="1" dirty="0">
                <a:solidFill>
                  <a:srgbClr val="8A2061"/>
                </a:solidFill>
                <a:latin typeface="Calibri" panose="020F0502020204030204" pitchFamily="34" charset="0"/>
                <a:ea typeface="Calibri" panose="020F0502020204030204" pitchFamily="34" charset="0"/>
                <a:cs typeface="Calibri" panose="020F0502020204030204" pitchFamily="34" charset="0"/>
              </a:rPr>
              <a:t>Veiksmīgas ieinteresēto personu iesaistes piemēri Eiropas augstskolās</a:t>
            </a:r>
          </a:p>
        </p:txBody>
      </p:sp>
      <p:sp>
        <p:nvSpPr>
          <p:cNvPr id="7" name="TextBox 6">
            <a:extLst>
              <a:ext uri="{FF2B5EF4-FFF2-40B4-BE49-F238E27FC236}">
                <a16:creationId xmlns:a16="http://schemas.microsoft.com/office/drawing/2014/main" id="{06E93D61-48F4-7F0F-CDBE-5178F1AA9C70}"/>
              </a:ext>
            </a:extLst>
          </p:cNvPr>
          <p:cNvSpPr txBox="1"/>
          <p:nvPr/>
        </p:nvSpPr>
        <p:spPr>
          <a:xfrm>
            <a:off x="4152782" y="4211740"/>
            <a:ext cx="7843102" cy="1200329"/>
          </a:xfrm>
          <a:prstGeom prst="rect">
            <a:avLst/>
          </a:prstGeom>
          <a:noFill/>
        </p:spPr>
        <p:txBody>
          <a:bodyPr wrap="square" rtlCol="0">
            <a:spAutoFit/>
          </a:bodyPr>
          <a:lstStyle/>
          <a:p>
            <a:r>
              <a:rPr lang="en-GB" sz="1800" dirty="0">
                <a:latin typeface="Calibri" panose="020F0502020204030204" pitchFamily="34" charset="0"/>
                <a:ea typeface="Calibri" panose="020F0502020204030204" pitchFamily="34" charset="0"/>
                <a:cs typeface="Calibri" panose="020F0502020204030204" pitchFamily="34" charset="0"/>
              </a:rPr>
              <a:t>Zinātkāri prāti veido </a:t>
            </a:r>
            <a:r>
              <a:rPr lang="en-GB" sz="1800" dirty="0" err="1">
                <a:latin typeface="Calibri" panose="020F0502020204030204" pitchFamily="34" charset="0"/>
                <a:ea typeface="Calibri" panose="020F0502020204030204" pitchFamily="34" charset="0"/>
                <a:cs typeface="Calibri" panose="020F0502020204030204" pitchFamily="34" charset="0"/>
              </a:rPr>
              <a:t>ilgtspējīgu</a:t>
            </a:r>
            <a:r>
              <a:rPr lang="en-GB" sz="1800" dirty="0">
                <a:latin typeface="Calibri" panose="020F0502020204030204" pitchFamily="34" charset="0"/>
                <a:ea typeface="Calibri" panose="020F0502020204030204" pitchFamily="34" charset="0"/>
                <a:cs typeface="Calibri" panose="020F0502020204030204" pitchFamily="34" charset="0"/>
              </a:rPr>
              <a:t> </a:t>
            </a:r>
            <a:r>
              <a:rPr lang="en-GB" sz="1800" dirty="0" err="1">
                <a:latin typeface="Calibri" panose="020F0502020204030204" pitchFamily="34" charset="0"/>
                <a:ea typeface="Calibri" panose="020F0502020204030204" pitchFamily="34" charset="0"/>
                <a:cs typeface="Calibri" panose="020F0502020204030204" pitchFamily="34" charset="0"/>
              </a:rPr>
              <a:t>nākotni</a:t>
            </a:r>
            <a:r>
              <a:rPr lang="lv-LV" sz="1800" dirty="0">
                <a:latin typeface="Calibri" panose="020F0502020204030204" pitchFamily="34" charset="0"/>
                <a:ea typeface="Calibri" panose="020F0502020204030204" pitchFamily="34" charset="0"/>
                <a:cs typeface="Calibri" panose="020F0502020204030204" pitchFamily="34" charset="0"/>
              </a:rPr>
              <a:t>.</a:t>
            </a:r>
            <a:endParaRPr lang="en-GB" sz="1800" dirty="0">
              <a:latin typeface="Calibri" panose="020F0502020204030204" pitchFamily="34" charset="0"/>
              <a:ea typeface="Calibri" panose="020F0502020204030204" pitchFamily="34" charset="0"/>
              <a:cs typeface="Calibri" panose="020F0502020204030204" pitchFamily="34" charset="0"/>
            </a:endParaRPr>
          </a:p>
          <a:p>
            <a:r>
              <a:rPr lang="en-GB" sz="1800" dirty="0">
                <a:latin typeface="Calibri" panose="020F0502020204030204" pitchFamily="34" charset="0"/>
                <a:ea typeface="Calibri" panose="020F0502020204030204" pitchFamily="34" charset="0"/>
                <a:cs typeface="Calibri" panose="020F0502020204030204" pitchFamily="34" charset="0"/>
              </a:rPr>
              <a:t>Mūsu kopiena strādā, lai atrisinātu izaicinājumus, kurus lielākā daļa uzskata par </a:t>
            </a:r>
            <a:r>
              <a:rPr lang="en-GB" sz="1800" dirty="0" err="1">
                <a:latin typeface="Calibri" panose="020F0502020204030204" pitchFamily="34" charset="0"/>
                <a:ea typeface="Calibri" panose="020F0502020204030204" pitchFamily="34" charset="0"/>
                <a:cs typeface="Calibri" panose="020F0502020204030204" pitchFamily="34" charset="0"/>
              </a:rPr>
              <a:t>neiespējamiem</a:t>
            </a:r>
            <a:r>
              <a:rPr lang="en-GB" sz="1800" dirty="0">
                <a:latin typeface="Calibri" panose="020F0502020204030204" pitchFamily="34" charset="0"/>
                <a:ea typeface="Calibri" panose="020F0502020204030204" pitchFamily="34" charset="0"/>
                <a:cs typeface="Calibri" panose="020F0502020204030204" pitchFamily="34" charset="0"/>
              </a:rPr>
              <a:t>.</a:t>
            </a:r>
          </a:p>
          <a:p>
            <a:r>
              <a:rPr lang="en-GB" sz="1800" dirty="0">
                <a:latin typeface="Calibri" panose="020F0502020204030204" pitchFamily="34" charset="0"/>
                <a:ea typeface="Calibri" panose="020F0502020204030204" pitchFamily="34" charset="0"/>
                <a:cs typeface="Calibri" panose="020F0502020204030204" pitchFamily="34" charset="0"/>
              </a:rPr>
              <a:t>Tikai daži </a:t>
            </a:r>
            <a:r>
              <a:rPr lang="en-GB" sz="1800" dirty="0">
                <a:latin typeface="Calibri" panose="020F0502020204030204" pitchFamily="34" charset="0"/>
                <a:ea typeface="Calibri" panose="020F0502020204030204" pitchFamily="34" charset="0"/>
                <a:cs typeface="Calibri" panose="020F0502020204030204" pitchFamily="34" charset="0"/>
                <a:hlinkClick r:id="rId4"/>
              </a:rPr>
              <a:t>Uzņēmējdarbības un inovāciju veicināšana | Aalto Universitāte</a:t>
            </a:r>
            <a:endParaRPr lang="en-IE" sz="1800" dirty="0">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CAEBC87B-7E7B-2B51-301E-6984F65AE274}"/>
              </a:ext>
            </a:extLst>
          </p:cNvPr>
          <p:cNvCxnSpPr/>
          <p:nvPr/>
        </p:nvCxnSpPr>
        <p:spPr>
          <a:xfrm>
            <a:off x="3440784" y="3902696"/>
            <a:ext cx="5128181"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E59A485-EA30-DEA3-E1F6-0A6E01AA3FBD}"/>
              </a:ext>
            </a:extLst>
          </p:cNvPr>
          <p:cNvSpPr/>
          <p:nvPr/>
        </p:nvSpPr>
        <p:spPr>
          <a:xfrm>
            <a:off x="1824915" y="4516719"/>
            <a:ext cx="1762125" cy="914400"/>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tabLst>
                <a:tab pos="990600" algn="l"/>
              </a:tabLst>
            </a:pPr>
            <a:r>
              <a:rPr lang="lv-LV" sz="2000" b="1" kern="100" dirty="0">
                <a:effectLst/>
                <a:latin typeface="Calibri" panose="020F0502020204030204" pitchFamily="34" charset="0"/>
                <a:ea typeface="Aptos" panose="020B0004020202020204" pitchFamily="34" charset="0"/>
                <a:cs typeface="Times New Roman" panose="02020603050405020304" pitchFamily="18" charset="0"/>
              </a:rPr>
              <a:t>Kopīgā ceļā uz </a:t>
            </a:r>
            <a:endParaRPr lang="lv-LV" sz="1100" kern="100" dirty="0">
              <a:effectLst/>
              <a:ea typeface="Aptos" panose="020B0004020202020204" pitchFamily="34" charset="0"/>
              <a:cs typeface="Times New Roman" panose="02020603050405020304" pitchFamily="18" charset="0"/>
            </a:endParaRPr>
          </a:p>
          <a:p>
            <a:pPr>
              <a:lnSpc>
                <a:spcPct val="107000"/>
              </a:lnSpc>
              <a:spcAft>
                <a:spcPts val="800"/>
              </a:spcAft>
              <a:tabLst>
                <a:tab pos="990600" algn="l"/>
              </a:tabLst>
            </a:pPr>
            <a:r>
              <a:rPr lang="lv-LV" sz="2000" b="1" kern="100" dirty="0">
                <a:effectLst/>
                <a:latin typeface="Calibri" panose="020F0502020204030204" pitchFamily="34" charset="0"/>
                <a:ea typeface="Aptos" panose="020B0004020202020204" pitchFamily="34" charset="0"/>
                <a:cs typeface="Times New Roman" panose="02020603050405020304" pitchFamily="18" charset="0"/>
              </a:rPr>
              <a:t>labāku pasauli</a:t>
            </a:r>
            <a:endParaRPr lang="lv-LV" sz="1100" kern="100" dirty="0">
              <a:effectLst/>
              <a:ea typeface="Aptos" panose="020B0004020202020204" pitchFamily="34" charset="0"/>
              <a:cs typeface="Times New Roman" panose="02020603050405020304" pitchFamily="18" charset="0"/>
            </a:endParaRPr>
          </a:p>
          <a:p>
            <a:pPr algn="ctr">
              <a:lnSpc>
                <a:spcPct val="107000"/>
              </a:lnSpc>
              <a:spcAft>
                <a:spcPts val="800"/>
              </a:spcAft>
            </a:pPr>
            <a:r>
              <a:rPr lang="lv-LV" sz="1100" kern="100" dirty="0">
                <a:effectLst/>
                <a:ea typeface="Aptos" panose="020B0004020202020204" pitchFamily="34" charset="0"/>
                <a:cs typeface="Times New Roman" panose="02020603050405020304" pitchFamily="18" charset="0"/>
              </a:rPr>
              <a:t> </a:t>
            </a:r>
          </a:p>
        </p:txBody>
      </p:sp>
    </p:spTree>
    <p:extLst>
      <p:ext uri="{BB962C8B-B14F-4D97-AF65-F5344CB8AC3E}">
        <p14:creationId xmlns:p14="http://schemas.microsoft.com/office/powerpoint/2010/main" val="1782091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19</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259172" y="742901"/>
            <a:ext cx="8912350" cy="5189591"/>
          </a:xfrm>
        </p:spPr>
        <p:txBody>
          <a:bodyPr/>
          <a:lstStyle/>
          <a:p>
            <a:pPr algn="l"/>
            <a:r>
              <a:rPr lang="en-GB" sz="2200" b="1" i="0" dirty="0">
                <a:effectLst/>
                <a:ea typeface="Calibri" panose="020F0502020204030204" pitchFamily="34" charset="0"/>
              </a:rPr>
              <a:t>3. gadījuma izpēte </a:t>
            </a:r>
            <a:r>
              <a:rPr lang="en-IE" sz="2400" b="1" dirty="0">
                <a:hlinkClick r:id="rId2"/>
              </a:rPr>
              <a:t>Eindhovenas Tehnoloģiju universitāte </a:t>
            </a:r>
            <a:r>
              <a:rPr lang="en-IE" sz="2400" dirty="0">
                <a:hlinkClick r:id="rId2"/>
              </a:rPr>
              <a:t>(tue.nl</a:t>
            </a:r>
            <a:r>
              <a:rPr lang="en-GB" sz="2200" b="1" dirty="0">
                <a:ea typeface="Calibri" panose="020F0502020204030204" pitchFamily="34" charset="0"/>
              </a:rPr>
              <a:t>) </a:t>
            </a:r>
          </a:p>
          <a:p>
            <a:pPr algn="l"/>
            <a:r>
              <a:rPr lang="en-GB" sz="2200" b="1" dirty="0">
                <a:ea typeface="Calibri" panose="020F0502020204030204" pitchFamily="34" charset="0"/>
              </a:rPr>
              <a:t>Rūpniecības sadarbības modelis:</a:t>
            </a:r>
          </a:p>
          <a:p>
            <a:pPr algn="l"/>
            <a:endParaRPr lang="en-GB" sz="2200" b="1" dirty="0">
              <a:ea typeface="Calibri" panose="020F0502020204030204" pitchFamily="34" charset="0"/>
            </a:endParaRPr>
          </a:p>
          <a:p>
            <a:pPr algn="just"/>
            <a:r>
              <a:rPr lang="en-GB" sz="2000" dirty="0">
                <a:ea typeface="Calibri" panose="020F0502020204030204" pitchFamily="34" charset="0"/>
              </a:rPr>
              <a:t>Eindhovenas Tehnoloģiju universitāte ir slavena ar savu ciešo sadarbību ar reģiona augsto tehnoloģiju nozarēm, jo īpaši Eindhovenas </a:t>
            </a:r>
            <a:r>
              <a:rPr lang="en-GB" sz="2000" dirty="0" err="1">
                <a:ea typeface="Calibri" panose="020F0502020204030204" pitchFamily="34" charset="0"/>
              </a:rPr>
              <a:t>Brainport </a:t>
            </a:r>
            <a:r>
              <a:rPr lang="en-GB" sz="2000" dirty="0">
                <a:ea typeface="Calibri" panose="020F0502020204030204" pitchFamily="34" charset="0"/>
              </a:rPr>
              <a:t>rajonā. Universitāte ir izveidojusi ciešas partnerattiecības ar vadošajiem tehnoloģiju uzņēmumiem, piemēram, Philips, ASML un NXP Semiconductors. </a:t>
            </a:r>
            <a:r>
              <a:rPr lang="lv-LV" sz="2000" dirty="0">
                <a:ea typeface="Calibri" panose="020F0502020204030204" pitchFamily="34" charset="0"/>
              </a:rPr>
              <a:t>ETU</a:t>
            </a:r>
            <a:r>
              <a:rPr lang="en-GB" sz="2000" dirty="0">
                <a:ea typeface="Calibri" panose="020F0502020204030204" pitchFamily="34" charset="0"/>
              </a:rPr>
              <a:t> ieinteresēto pušu iesaistes modelis sniedz būtisku ieguldījumu reģiona ekonomikas attīstībā un nodrošina studentiem nenovērtējamu pieredzi un saskarsmi ar nozari. </a:t>
            </a:r>
            <a:endParaRPr lang="en-GB" sz="2000" dirty="0"/>
          </a:p>
          <a:p>
            <a:pPr algn="l"/>
            <a:endParaRPr lang="en-GB" sz="2000" dirty="0">
              <a:ea typeface="Calibri" panose="020F0502020204030204" pitchFamily="34" charset="0"/>
            </a:endParaRPr>
          </a:p>
          <a:p>
            <a:pPr algn="l"/>
            <a:r>
              <a:rPr lang="en-GB" sz="2000" b="1" dirty="0">
                <a:ea typeface="Calibri" panose="020F0502020204030204" pitchFamily="34" charset="0"/>
              </a:rPr>
              <a:t>Tu/e un </a:t>
            </a:r>
            <a:r>
              <a:rPr lang="en-GB" sz="2000" b="1" dirty="0" err="1">
                <a:ea typeface="Calibri" panose="020F0502020204030204" pitchFamily="34" charset="0"/>
              </a:rPr>
              <a:t>Brainport</a:t>
            </a:r>
            <a:r>
              <a:rPr lang="en-GB" sz="2000" b="1" dirty="0">
                <a:ea typeface="Calibri" panose="020F0502020204030204" pitchFamily="34" charset="0"/>
              </a:rPr>
              <a:t>: plaukstoša ekosistēma</a:t>
            </a:r>
          </a:p>
          <a:p>
            <a:pPr algn="just"/>
            <a:r>
              <a:rPr lang="lv-LV" sz="2000" dirty="0">
                <a:ea typeface="Calibri" panose="020F0502020204030204" pitchFamily="34" charset="0"/>
              </a:rPr>
              <a:t>ETU</a:t>
            </a:r>
            <a:r>
              <a:rPr lang="en-GB" sz="2000" dirty="0">
                <a:ea typeface="Calibri" panose="020F0502020204030204" pitchFamily="34" charset="0"/>
              </a:rPr>
              <a:t> </a:t>
            </a:r>
            <a:r>
              <a:rPr lang="lv-LV" sz="2000" dirty="0">
                <a:ea typeface="Calibri" panose="020F0502020204030204" pitchFamily="34" charset="0"/>
              </a:rPr>
              <a:t>pilsētiņa</a:t>
            </a:r>
            <a:r>
              <a:rPr lang="en-GB" sz="2000" dirty="0">
                <a:ea typeface="Calibri" panose="020F0502020204030204" pitchFamily="34" charset="0"/>
              </a:rPr>
              <a:t> </a:t>
            </a:r>
            <a:r>
              <a:rPr lang="en-GB" sz="2000" dirty="0" err="1">
                <a:ea typeface="Calibri" panose="020F0502020204030204" pitchFamily="34" charset="0"/>
              </a:rPr>
              <a:t>atrodas</a:t>
            </a:r>
            <a:r>
              <a:rPr lang="en-GB" sz="2000" dirty="0">
                <a:ea typeface="Calibri" panose="020F0502020204030204" pitchFamily="34" charset="0"/>
              </a:rPr>
              <a:t> </a:t>
            </a:r>
            <a:r>
              <a:rPr lang="en-GB" sz="2000" dirty="0" err="1">
                <a:ea typeface="Calibri" panose="020F0502020204030204" pitchFamily="34" charset="0"/>
              </a:rPr>
              <a:t>vien</a:t>
            </a:r>
            <a:r>
              <a:rPr lang="lv-LV" sz="2000" dirty="0">
                <a:ea typeface="Calibri" panose="020F0502020204030204" pitchFamily="34" charset="0"/>
              </a:rPr>
              <a:t>ā</a:t>
            </a:r>
            <a:r>
              <a:rPr lang="en-GB" sz="2000" dirty="0">
                <a:ea typeface="Calibri" panose="020F0502020204030204" pitchFamily="34" charset="0"/>
              </a:rPr>
              <a:t> no spēcīgākajiem tehnoloģiju centriem pasaulē: </a:t>
            </a:r>
            <a:r>
              <a:rPr lang="en-GB" sz="2000" dirty="0" err="1">
                <a:ea typeface="Calibri" panose="020F0502020204030204" pitchFamily="34" charset="0"/>
              </a:rPr>
              <a:t>Brainport</a:t>
            </a:r>
            <a:r>
              <a:rPr lang="en-GB" sz="2000" dirty="0">
                <a:ea typeface="Calibri" panose="020F0502020204030204" pitchFamily="34" charset="0"/>
              </a:rPr>
              <a:t> Eindhoven. Sadarbība ar progresīvām nozarēm. Kopā ar citām iestādēm tās veido plaukstošu ekosistēmu ar vienu kopīgu mērķi - uzlabot dzīves kvalitāti, izmantojot ilgtspējīgas inovācijas. </a:t>
            </a:r>
          </a:p>
          <a:p>
            <a:pPr algn="l"/>
            <a:endParaRPr lang="en-GB" sz="2200" dirty="0">
              <a:ea typeface="Calibri" panose="020F0502020204030204" pitchFamily="34" charset="0"/>
            </a:endParaRPr>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6" name="TextBox 5">
            <a:extLst>
              <a:ext uri="{FF2B5EF4-FFF2-40B4-BE49-F238E27FC236}">
                <a16:creationId xmlns:a16="http://schemas.microsoft.com/office/drawing/2014/main" id="{B67BA178-6013-4D3E-CEB4-8672F4A5E8DC}"/>
              </a:ext>
            </a:extLst>
          </p:cNvPr>
          <p:cNvSpPr txBox="1"/>
          <p:nvPr/>
        </p:nvSpPr>
        <p:spPr>
          <a:xfrm>
            <a:off x="1256145" y="175240"/>
            <a:ext cx="9384146" cy="404406"/>
          </a:xfrm>
          <a:prstGeom prst="rect">
            <a:avLst/>
          </a:prstGeom>
          <a:noFill/>
        </p:spPr>
        <p:txBody>
          <a:bodyPr wrap="square">
            <a:spAutoFit/>
          </a:bodyPr>
          <a:lstStyle/>
          <a:p>
            <a:pPr algn="just">
              <a:lnSpc>
                <a:spcPts val="2440"/>
              </a:lnSpc>
            </a:pPr>
            <a:r>
              <a:rPr lang="en-GB" sz="2400" b="1" dirty="0">
                <a:solidFill>
                  <a:srgbClr val="8A2061"/>
                </a:solidFill>
                <a:latin typeface="Calibri" panose="020F0502020204030204" pitchFamily="34" charset="0"/>
                <a:ea typeface="Calibri" panose="020F0502020204030204" pitchFamily="34" charset="0"/>
                <a:cs typeface="Calibri" panose="020F0502020204030204" pitchFamily="34" charset="0"/>
              </a:rPr>
              <a:t>Veiksmīgas ieinteresēto personu iesaistes piemēri Eiropas augstskolās</a:t>
            </a:r>
          </a:p>
        </p:txBody>
      </p:sp>
      <p:pic>
        <p:nvPicPr>
          <p:cNvPr id="13" name="Picture 12">
            <a:extLst>
              <a:ext uri="{FF2B5EF4-FFF2-40B4-BE49-F238E27FC236}">
                <a16:creationId xmlns:a16="http://schemas.microsoft.com/office/drawing/2014/main" id="{575E26F0-41DA-CB09-5D48-136BBE9FFDD9}"/>
              </a:ext>
            </a:extLst>
          </p:cNvPr>
          <p:cNvPicPr>
            <a:picLocks noChangeAspect="1"/>
          </p:cNvPicPr>
          <p:nvPr/>
        </p:nvPicPr>
        <p:blipFill>
          <a:blip r:embed="rId4"/>
          <a:stretch>
            <a:fillRect/>
          </a:stretch>
        </p:blipFill>
        <p:spPr>
          <a:xfrm>
            <a:off x="8813763" y="684524"/>
            <a:ext cx="2979467" cy="1030811"/>
          </a:xfrm>
          <a:prstGeom prst="rect">
            <a:avLst/>
          </a:prstGeom>
        </p:spPr>
      </p:pic>
    </p:spTree>
    <p:extLst>
      <p:ext uri="{BB962C8B-B14F-4D97-AF65-F5344CB8AC3E}">
        <p14:creationId xmlns:p14="http://schemas.microsoft.com/office/powerpoint/2010/main" val="1192639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670AAB32-2C3A-1768-2629-4DE6C9A420D9}"/>
              </a:ext>
            </a:extLst>
          </p:cNvPr>
          <p:cNvSpPr>
            <a:spLocks noGrp="1"/>
          </p:cNvSpPr>
          <p:nvPr>
            <p:ph type="body" sz="quarter" idx="49"/>
          </p:nvPr>
        </p:nvSpPr>
        <p:spPr>
          <a:xfrm>
            <a:off x="4483127" y="552799"/>
            <a:ext cx="7236000" cy="223473"/>
          </a:xfrm>
        </p:spPr>
        <p:txBody>
          <a:bodyPr/>
          <a:lstStyle/>
          <a:p>
            <a:r>
              <a:rPr lang="en-US" dirty="0"/>
              <a:t>3. </a:t>
            </a:r>
            <a:r>
              <a:rPr lang="en-US" dirty="0" err="1"/>
              <a:t>modulis</a:t>
            </a:r>
            <a:r>
              <a:rPr lang="lv-LV" dirty="0"/>
              <a:t>.</a:t>
            </a:r>
            <a:r>
              <a:rPr lang="en-US" dirty="0"/>
              <a:t> Ievads </a:t>
            </a:r>
          </a:p>
        </p:txBody>
      </p:sp>
      <p:sp>
        <p:nvSpPr>
          <p:cNvPr id="6" name="Text Placeholder 5">
            <a:extLst>
              <a:ext uri="{FF2B5EF4-FFF2-40B4-BE49-F238E27FC236}">
                <a16:creationId xmlns:a16="http://schemas.microsoft.com/office/drawing/2014/main" id="{3CF2549A-8325-D977-9719-23BB94E96D3E}"/>
              </a:ext>
            </a:extLst>
          </p:cNvPr>
          <p:cNvSpPr>
            <a:spLocks noGrp="1"/>
          </p:cNvSpPr>
          <p:nvPr>
            <p:ph type="body" sz="quarter" idx="13"/>
          </p:nvPr>
        </p:nvSpPr>
        <p:spPr/>
        <p:txBody>
          <a:bodyPr/>
          <a:lstStyle/>
          <a:p>
            <a:pPr algn="l"/>
            <a:r>
              <a:rPr lang="en-US" dirty="0"/>
              <a:t>01</a:t>
            </a:r>
          </a:p>
        </p:txBody>
      </p:sp>
      <p:sp>
        <p:nvSpPr>
          <p:cNvPr id="7" name="Text Placeholder 6">
            <a:extLst>
              <a:ext uri="{FF2B5EF4-FFF2-40B4-BE49-F238E27FC236}">
                <a16:creationId xmlns:a16="http://schemas.microsoft.com/office/drawing/2014/main" id="{E9D5D588-8033-51A3-6E1D-674C8DAFEFB8}"/>
              </a:ext>
            </a:extLst>
          </p:cNvPr>
          <p:cNvSpPr>
            <a:spLocks noGrp="1"/>
          </p:cNvSpPr>
          <p:nvPr>
            <p:ph type="body" sz="quarter" idx="14"/>
          </p:nvPr>
        </p:nvSpPr>
        <p:spPr/>
        <p:txBody>
          <a:bodyPr/>
          <a:lstStyle/>
          <a:p>
            <a:r>
              <a:rPr lang="en-US" dirty="0"/>
              <a:t>Kas ir reģionālā prasmju padome?</a:t>
            </a:r>
          </a:p>
        </p:txBody>
      </p:sp>
      <p:sp>
        <p:nvSpPr>
          <p:cNvPr id="8" name="Text Placeholder 7">
            <a:extLst>
              <a:ext uri="{FF2B5EF4-FFF2-40B4-BE49-F238E27FC236}">
                <a16:creationId xmlns:a16="http://schemas.microsoft.com/office/drawing/2014/main" id="{37FBE50B-C668-7F11-6939-F63F0E512ADA}"/>
              </a:ext>
            </a:extLst>
          </p:cNvPr>
          <p:cNvSpPr>
            <a:spLocks noGrp="1"/>
          </p:cNvSpPr>
          <p:nvPr>
            <p:ph type="body" sz="quarter" idx="15"/>
          </p:nvPr>
        </p:nvSpPr>
        <p:spPr/>
        <p:txBody>
          <a:bodyPr/>
          <a:lstStyle/>
          <a:p>
            <a:pPr algn="l"/>
            <a:r>
              <a:rPr lang="en-US" dirty="0"/>
              <a:t>02</a:t>
            </a:r>
          </a:p>
        </p:txBody>
      </p:sp>
      <p:sp>
        <p:nvSpPr>
          <p:cNvPr id="10" name="Text Placeholder 9">
            <a:extLst>
              <a:ext uri="{FF2B5EF4-FFF2-40B4-BE49-F238E27FC236}">
                <a16:creationId xmlns:a16="http://schemas.microsoft.com/office/drawing/2014/main" id="{BF60250C-A8C5-D91D-5DCA-A0970F8E7DFF}"/>
              </a:ext>
            </a:extLst>
          </p:cNvPr>
          <p:cNvSpPr>
            <a:spLocks noGrp="1"/>
          </p:cNvSpPr>
          <p:nvPr>
            <p:ph type="body" sz="quarter" idx="19"/>
          </p:nvPr>
        </p:nvSpPr>
        <p:spPr/>
        <p:txBody>
          <a:bodyPr/>
          <a:lstStyle/>
          <a:p>
            <a:r>
              <a:rPr lang="en-US" dirty="0"/>
              <a:t>Ieinteresēto personu iesaistīšana</a:t>
            </a:r>
          </a:p>
        </p:txBody>
      </p:sp>
      <p:sp>
        <p:nvSpPr>
          <p:cNvPr id="9" name="Text Placeholder 8">
            <a:extLst>
              <a:ext uri="{FF2B5EF4-FFF2-40B4-BE49-F238E27FC236}">
                <a16:creationId xmlns:a16="http://schemas.microsoft.com/office/drawing/2014/main" id="{DA4BE5F8-1635-8C12-4AC3-ACF341B6F9A4}"/>
              </a:ext>
            </a:extLst>
          </p:cNvPr>
          <p:cNvSpPr>
            <a:spLocks noGrp="1"/>
          </p:cNvSpPr>
          <p:nvPr>
            <p:ph type="body" sz="quarter" idx="17"/>
          </p:nvPr>
        </p:nvSpPr>
        <p:spPr/>
        <p:txBody>
          <a:bodyPr/>
          <a:lstStyle/>
          <a:p>
            <a:pPr algn="l"/>
            <a:r>
              <a:rPr lang="en-US" dirty="0"/>
              <a:t>03</a:t>
            </a:r>
          </a:p>
        </p:txBody>
      </p:sp>
      <p:sp>
        <p:nvSpPr>
          <p:cNvPr id="11" name="Text Placeholder 10">
            <a:extLst>
              <a:ext uri="{FF2B5EF4-FFF2-40B4-BE49-F238E27FC236}">
                <a16:creationId xmlns:a16="http://schemas.microsoft.com/office/drawing/2014/main" id="{1FF22282-CC35-4A74-8E9A-BAC48469C8EB}"/>
              </a:ext>
            </a:extLst>
          </p:cNvPr>
          <p:cNvSpPr>
            <a:spLocks noGrp="1"/>
          </p:cNvSpPr>
          <p:nvPr>
            <p:ph type="body" sz="quarter" idx="20"/>
          </p:nvPr>
        </p:nvSpPr>
        <p:spPr>
          <a:xfrm>
            <a:off x="4483127" y="1810152"/>
            <a:ext cx="7236000" cy="223473"/>
          </a:xfrm>
        </p:spPr>
        <p:txBody>
          <a:bodyPr/>
          <a:lstStyle/>
          <a:p>
            <a:r>
              <a:rPr lang="en-GB" sz="2200" dirty="0"/>
              <a:t>Reģionālā pielāgošanās spēja</a:t>
            </a:r>
            <a:endParaRPr lang="en-US" dirty="0"/>
          </a:p>
        </p:txBody>
      </p:sp>
      <p:sp>
        <p:nvSpPr>
          <p:cNvPr id="12" name="Text Placeholder 11">
            <a:extLst>
              <a:ext uri="{FF2B5EF4-FFF2-40B4-BE49-F238E27FC236}">
                <a16:creationId xmlns:a16="http://schemas.microsoft.com/office/drawing/2014/main" id="{CADB9DF9-3ABF-9644-76D5-BB7BF77E4257}"/>
              </a:ext>
            </a:extLst>
          </p:cNvPr>
          <p:cNvSpPr>
            <a:spLocks noGrp="1"/>
          </p:cNvSpPr>
          <p:nvPr>
            <p:ph type="body" sz="quarter" idx="21"/>
          </p:nvPr>
        </p:nvSpPr>
        <p:spPr/>
        <p:txBody>
          <a:bodyPr/>
          <a:lstStyle/>
          <a:p>
            <a:pPr algn="l"/>
            <a:r>
              <a:rPr lang="en-US" dirty="0"/>
              <a:t>04</a:t>
            </a:r>
          </a:p>
        </p:txBody>
      </p:sp>
      <p:sp>
        <p:nvSpPr>
          <p:cNvPr id="13" name="Text Placeholder 12">
            <a:extLst>
              <a:ext uri="{FF2B5EF4-FFF2-40B4-BE49-F238E27FC236}">
                <a16:creationId xmlns:a16="http://schemas.microsoft.com/office/drawing/2014/main" id="{7C5567E9-1822-A0E5-738F-FB917DF0ADE1}"/>
              </a:ext>
            </a:extLst>
          </p:cNvPr>
          <p:cNvSpPr>
            <a:spLocks noGrp="1"/>
          </p:cNvSpPr>
          <p:nvPr>
            <p:ph type="body" sz="quarter" idx="22"/>
          </p:nvPr>
        </p:nvSpPr>
        <p:spPr/>
        <p:txBody>
          <a:bodyPr/>
          <a:lstStyle/>
          <a:p>
            <a:r>
              <a:rPr lang="en-GB" sz="2200" dirty="0"/>
              <a:t>Prasmju identificēšana un integrēšana</a:t>
            </a:r>
            <a:endParaRPr lang="en-US" dirty="0"/>
          </a:p>
        </p:txBody>
      </p:sp>
      <p:sp>
        <p:nvSpPr>
          <p:cNvPr id="15" name="Text Placeholder 14">
            <a:extLst>
              <a:ext uri="{FF2B5EF4-FFF2-40B4-BE49-F238E27FC236}">
                <a16:creationId xmlns:a16="http://schemas.microsoft.com/office/drawing/2014/main" id="{783B62C8-37B9-190D-DBFE-EF0AA6ECA067}"/>
              </a:ext>
            </a:extLst>
          </p:cNvPr>
          <p:cNvSpPr>
            <a:spLocks noGrp="1"/>
          </p:cNvSpPr>
          <p:nvPr>
            <p:ph type="body" sz="quarter" idx="51"/>
          </p:nvPr>
        </p:nvSpPr>
        <p:spPr/>
        <p:txBody>
          <a:bodyPr/>
          <a:lstStyle/>
          <a:p>
            <a:pPr algn="l"/>
            <a:r>
              <a:rPr lang="en-US" dirty="0"/>
              <a:t>05</a:t>
            </a:r>
          </a:p>
        </p:txBody>
      </p:sp>
      <p:sp>
        <p:nvSpPr>
          <p:cNvPr id="16" name="Text Placeholder 15">
            <a:extLst>
              <a:ext uri="{FF2B5EF4-FFF2-40B4-BE49-F238E27FC236}">
                <a16:creationId xmlns:a16="http://schemas.microsoft.com/office/drawing/2014/main" id="{B8E468A1-4C81-1D08-48FB-A17942B1CE2D}"/>
              </a:ext>
            </a:extLst>
          </p:cNvPr>
          <p:cNvSpPr>
            <a:spLocks noGrp="1"/>
          </p:cNvSpPr>
          <p:nvPr>
            <p:ph type="body" sz="quarter" idx="52"/>
          </p:nvPr>
        </p:nvSpPr>
        <p:spPr/>
        <p:txBody>
          <a:bodyPr/>
          <a:lstStyle/>
          <a:p>
            <a:r>
              <a:rPr lang="en-GB" sz="2200" dirty="0"/>
              <a:t>Mācību programmu attīstība</a:t>
            </a:r>
            <a:endParaRPr lang="en-US" dirty="0"/>
          </a:p>
        </p:txBody>
      </p:sp>
      <p:sp>
        <p:nvSpPr>
          <p:cNvPr id="19" name="Text Placeholder 18">
            <a:extLst>
              <a:ext uri="{FF2B5EF4-FFF2-40B4-BE49-F238E27FC236}">
                <a16:creationId xmlns:a16="http://schemas.microsoft.com/office/drawing/2014/main" id="{BB8B8F1F-B68E-80A9-7007-8511D32410D5}"/>
              </a:ext>
            </a:extLst>
          </p:cNvPr>
          <p:cNvSpPr>
            <a:spLocks noGrp="1"/>
          </p:cNvSpPr>
          <p:nvPr>
            <p:ph type="body" sz="quarter" idx="61"/>
          </p:nvPr>
        </p:nvSpPr>
        <p:spPr/>
        <p:txBody>
          <a:bodyPr/>
          <a:lstStyle/>
          <a:p>
            <a:r>
              <a:rPr lang="en-US" dirty="0"/>
              <a:t>SATURA RĀDĪTĀJI</a:t>
            </a:r>
          </a:p>
        </p:txBody>
      </p:sp>
      <p:sp>
        <p:nvSpPr>
          <p:cNvPr id="28" name="TextBox 27">
            <a:extLst>
              <a:ext uri="{FF2B5EF4-FFF2-40B4-BE49-F238E27FC236}">
                <a16:creationId xmlns:a16="http://schemas.microsoft.com/office/drawing/2014/main" id="{AE22B02D-A4E0-AD45-F798-1FBFD564F0B7}"/>
              </a:ext>
            </a:extLst>
          </p:cNvPr>
          <p:cNvSpPr txBox="1"/>
          <p:nvPr/>
        </p:nvSpPr>
        <p:spPr>
          <a:xfrm>
            <a:off x="697724" y="5032672"/>
            <a:ext cx="3348183" cy="1474314"/>
          </a:xfrm>
          <a:prstGeom prst="rect">
            <a:avLst/>
          </a:prstGeom>
          <a:noFill/>
        </p:spPr>
        <p:txBody>
          <a:bodyPr wrap="square">
            <a:spAutoFit/>
          </a:bodyPr>
          <a:lstStyle/>
          <a:p>
            <a:r>
              <a:rPr lang="lv-LV" dirty="0">
                <a:latin typeface="Calibri" panose="020F0502020204030204" pitchFamily="34" charset="0"/>
                <a:ea typeface="Calibri" panose="020F0502020204030204" pitchFamily="34" charset="0"/>
                <a:cs typeface="Calibri" panose="020F0502020204030204" pitchFamily="34" charset="0"/>
              </a:rPr>
              <a:t>Šis darbs ir licencēts saskaņā ar Creative Commons Atzinības piešķiršanas nekomerciāla-nekomerciāla-bez atvasinājumu 4.0 starptautisko licenci (CC BY-NC-4.0). </a:t>
            </a:r>
          </a:p>
          <a:p>
            <a:endParaRPr lang="en-GB" b="1" dirty="0">
              <a:solidFill>
                <a:srgbClr val="186BA8"/>
              </a:solidFill>
              <a:latin typeface="Calibri" panose="020F0502020204030204" pitchFamily="34" charset="0"/>
              <a:ea typeface="Calibri" panose="020F0502020204030204" pitchFamily="34" charset="0"/>
              <a:cs typeface="Calibri" panose="020F0502020204030204" pitchFamily="34" charset="0"/>
            </a:endParaRPr>
          </a:p>
          <a:p>
            <a:r>
              <a:rPr lang="lv-LV" b="1" dirty="0">
                <a:solidFill>
                  <a:srgbClr val="186BA8"/>
                </a:solidFill>
                <a:latin typeface="Calibri" panose="020F0502020204030204" pitchFamily="34" charset="0"/>
                <a:ea typeface="Calibri" panose="020F0502020204030204" pitchFamily="34" charset="0"/>
                <a:cs typeface="Calibri" panose="020F0502020204030204" pitchFamily="34" charset="0"/>
              </a:rPr>
              <a:t>Projekta numurs: </a:t>
            </a:r>
            <a:r>
              <a:rPr lang="lv-LV" dirty="0">
                <a:latin typeface="Calibri" panose="020F0502020204030204" pitchFamily="34" charset="0"/>
                <a:ea typeface="Calibri" panose="020F0502020204030204" pitchFamily="34" charset="0"/>
                <a:cs typeface="Calibri" panose="020F0502020204030204" pitchFamily="34" charset="0"/>
              </a:rPr>
              <a:t>2021-1-LV01-KA220-HED-000027581 </a:t>
            </a:r>
            <a:endParaRPr lang="lv-LV" b="1" dirty="0">
              <a:solidFill>
                <a:srgbClr val="8A2061"/>
              </a:solidFill>
              <a:latin typeface="Calibri" panose="020F0502020204030204" pitchFamily="34" charset="0"/>
              <a:ea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BA9BFD05-B60C-E67D-3A62-041B5E71FD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7724" y="4282773"/>
            <a:ext cx="2070528" cy="705345"/>
          </a:xfrm>
          <a:prstGeom prst="rect">
            <a:avLst/>
          </a:prstGeom>
        </p:spPr>
      </p:pic>
    </p:spTree>
    <p:extLst>
      <p:ext uri="{BB962C8B-B14F-4D97-AF65-F5344CB8AC3E}">
        <p14:creationId xmlns:p14="http://schemas.microsoft.com/office/powerpoint/2010/main" val="828113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20</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158574" y="105011"/>
            <a:ext cx="10279511" cy="5189591"/>
          </a:xfrm>
        </p:spPr>
        <p:txBody>
          <a:bodyPr/>
          <a:lstStyle/>
          <a:p>
            <a:pPr algn="just">
              <a:lnSpc>
                <a:spcPts val="2440"/>
              </a:lnSpc>
            </a:pPr>
            <a:endParaRPr lang="en-GB" sz="3200" dirty="0"/>
          </a:p>
          <a:p>
            <a:pPr algn="just">
              <a:lnSpc>
                <a:spcPts val="2440"/>
              </a:lnSpc>
            </a:pPr>
            <a:r>
              <a:rPr lang="en-GB" sz="2000" dirty="0"/>
              <a:t>Visus šos augstskolu sadarbības piemērus ar ieinteresētajām pusēm vieno kopīga iezīme - tās var uzskatīt par </a:t>
            </a:r>
            <a:r>
              <a:rPr lang="en-GB" sz="2000" b="1" dirty="0">
                <a:solidFill>
                  <a:srgbClr val="8A2061"/>
                </a:solidFill>
              </a:rPr>
              <a:t>uzņēmīgām un iesaistītām augstskolām, </a:t>
            </a:r>
            <a:r>
              <a:rPr lang="en-GB" sz="2000" dirty="0">
                <a:solidFill>
                  <a:schemeClr val="bg2">
                    <a:lumMod val="25000"/>
                  </a:schemeClr>
                </a:solidFill>
              </a:rPr>
              <a:t>kas</a:t>
            </a:r>
            <a:r>
              <a:rPr lang="en-GB" sz="2000" b="1" dirty="0">
                <a:solidFill>
                  <a:srgbClr val="8A2061"/>
                </a:solidFill>
              </a:rPr>
              <a:t> </a:t>
            </a:r>
            <a:r>
              <a:rPr lang="en-GB" sz="2000" dirty="0"/>
              <a:t>aktīvi veicina uzņēmējdarbību, sabiedrības iesaisti un inovācijas savu studentu un mācībspēku vidū. </a:t>
            </a:r>
          </a:p>
          <a:p>
            <a:pPr algn="just">
              <a:lnSpc>
                <a:spcPts val="2440"/>
              </a:lnSpc>
            </a:pPr>
            <a:endParaRPr lang="en-GB" sz="2000" dirty="0"/>
          </a:p>
          <a:p>
            <a:pPr algn="just">
              <a:lnSpc>
                <a:spcPts val="2440"/>
              </a:lnSpc>
            </a:pPr>
            <a:r>
              <a:rPr lang="en-GB" sz="2000" dirty="0" err="1"/>
              <a:t>Kā</a:t>
            </a:r>
            <a:r>
              <a:rPr lang="en-GB" sz="2000" dirty="0"/>
              <a:t> </a:t>
            </a:r>
            <a:r>
              <a:rPr lang="lv-LV" sz="2000" dirty="0"/>
              <a:t>ir noteicis</a:t>
            </a:r>
            <a:r>
              <a:rPr lang="en-GB" sz="2000" dirty="0"/>
              <a:t> mūsu projekta Be 21 Skilled partneris ACEEU (Uzņēmīgu un iesaistītu universitāšu akreditācijas padome), iesaistītas un uzņēmīgas universitātes ir tās, kurām, cita starpā, ir skaidra un fiksēta apņemšanās būt uzņēmīgām/iesaistītām.   Šīs universitātes</a:t>
            </a:r>
          </a:p>
          <a:p>
            <a:pPr algn="just">
              <a:lnSpc>
                <a:spcPts val="2440"/>
              </a:lnSpc>
            </a:pPr>
            <a:endParaRPr lang="en-GB" sz="2000" dirty="0"/>
          </a:p>
          <a:p>
            <a:pPr marL="342900" indent="-342900" algn="just">
              <a:lnSpc>
                <a:spcPts val="2440"/>
              </a:lnSpc>
              <a:buFont typeface="Arial" panose="020B0604020202020204" pitchFamily="34" charset="0"/>
              <a:buChar char="•"/>
            </a:pPr>
            <a:r>
              <a:rPr lang="en-GB" sz="2000" dirty="0" err="1"/>
              <a:t>iestrādā</a:t>
            </a:r>
            <a:r>
              <a:rPr lang="en-GB" sz="2000" dirty="0"/>
              <a:t> uzņēmējdarbības un iesaistīšanās garu savā DNS, padarot to par daļu no dažādām struktūrām, procesiem un </a:t>
            </a:r>
            <a:r>
              <a:rPr lang="en-GB" sz="2000" dirty="0" err="1"/>
              <a:t>lēmumiem</a:t>
            </a:r>
            <a:r>
              <a:rPr lang="lv-LV" sz="2000" dirty="0"/>
              <a:t>;</a:t>
            </a:r>
            <a:endParaRPr lang="en-GB" sz="2000" dirty="0"/>
          </a:p>
          <a:p>
            <a:pPr algn="just">
              <a:lnSpc>
                <a:spcPts val="2440"/>
              </a:lnSpc>
            </a:pPr>
            <a:r>
              <a:rPr lang="en-GB" sz="2000" dirty="0"/>
              <a:t> </a:t>
            </a:r>
          </a:p>
          <a:p>
            <a:pPr marL="342900" indent="-342900" algn="just">
              <a:lnSpc>
                <a:spcPts val="2440"/>
              </a:lnSpc>
              <a:buFont typeface="Arial" panose="020B0604020202020204" pitchFamily="34" charset="0"/>
              <a:buChar char="•"/>
            </a:pPr>
            <a:r>
              <a:rPr lang="en-GB" sz="2000" dirty="0"/>
              <a:t>apzinās, cik svarīgi ir </a:t>
            </a:r>
            <a:r>
              <a:rPr lang="en-GB" sz="2000" dirty="0" err="1"/>
              <a:t>nodrošināt</a:t>
            </a:r>
            <a:r>
              <a:rPr lang="en-GB" sz="2000" dirty="0"/>
              <a:t> </a:t>
            </a:r>
            <a:r>
              <a:rPr lang="lv-LV" sz="2000" dirty="0"/>
              <a:t>studentus</a:t>
            </a:r>
            <a:r>
              <a:rPr lang="en-GB" sz="2000" dirty="0"/>
              <a:t> ar prasmēm un kompetencēm, kas </a:t>
            </a:r>
            <a:r>
              <a:rPr lang="en-GB" sz="2000" dirty="0" err="1"/>
              <a:t>nepieciešamas</a:t>
            </a:r>
            <a:r>
              <a:rPr lang="lv-LV" sz="2000" dirty="0"/>
              <a:t> panākumu gūšanai </a:t>
            </a:r>
            <a:r>
              <a:rPr lang="en-GB" sz="2000" dirty="0" err="1"/>
              <a:t>strauji</a:t>
            </a:r>
            <a:r>
              <a:rPr lang="en-GB" sz="2000" dirty="0"/>
              <a:t> </a:t>
            </a:r>
            <a:r>
              <a:rPr lang="en-GB" sz="2000" dirty="0" err="1"/>
              <a:t>mainīgajā</a:t>
            </a:r>
            <a:r>
              <a:rPr lang="en-GB" sz="2000" dirty="0"/>
              <a:t> </a:t>
            </a:r>
            <a:r>
              <a:rPr lang="en-GB" sz="2000" dirty="0" err="1"/>
              <a:t>pasaulē</a:t>
            </a:r>
            <a:r>
              <a:rPr lang="lv-LV" sz="2000" dirty="0"/>
              <a:t>;</a:t>
            </a:r>
            <a:endParaRPr lang="en-GB" sz="2000" dirty="0"/>
          </a:p>
          <a:p>
            <a:pPr algn="just">
              <a:lnSpc>
                <a:spcPts val="2440"/>
              </a:lnSpc>
            </a:pPr>
            <a:endParaRPr lang="en-GB" sz="2000" dirty="0"/>
          </a:p>
          <a:p>
            <a:pPr marL="342900" indent="-342900" algn="just">
              <a:lnSpc>
                <a:spcPts val="2440"/>
              </a:lnSpc>
              <a:buFont typeface="Arial" panose="020B0604020202020204" pitchFamily="34" charset="0"/>
              <a:buChar char="•"/>
            </a:pPr>
            <a:r>
              <a:rPr lang="en-GB" sz="2000" dirty="0"/>
              <a:t>rosin</a:t>
            </a:r>
            <a:r>
              <a:rPr lang="lv-LV" sz="2000" dirty="0"/>
              <a:t>a</a:t>
            </a:r>
            <a:r>
              <a:rPr lang="en-GB" sz="2000" dirty="0"/>
              <a:t> </a:t>
            </a:r>
            <a:r>
              <a:rPr lang="lv-LV" sz="2000" dirty="0"/>
              <a:t>studentus</a:t>
            </a:r>
            <a:r>
              <a:rPr lang="en-GB" sz="2000" dirty="0"/>
              <a:t> attīstīt uzņēmējdarbības domāšanu, radošumu un problēmu risināšanas spējas, kas var veicināt jaunu produktu, pakalpojumu un uzņēmumu izstrādi.</a:t>
            </a:r>
          </a:p>
          <a:p>
            <a:pPr algn="just">
              <a:lnSpc>
                <a:spcPts val="2440"/>
              </a:lnSpc>
            </a:pPr>
            <a:endParaRPr lang="en-GB" sz="3200" dirty="0"/>
          </a:p>
          <a:p>
            <a:pPr algn="just">
              <a:lnSpc>
                <a:spcPts val="2440"/>
              </a:lnSpc>
            </a:pPr>
            <a:endParaRPr lang="en-GB" sz="3200" b="1" dirty="0"/>
          </a:p>
          <a:p>
            <a:pPr algn="just">
              <a:lnSpc>
                <a:spcPts val="2440"/>
              </a:lnSpc>
            </a:pPr>
            <a:endParaRPr lang="en-GB" sz="3200" b="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2252667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8185877-CE4C-0943-802D-DB4598E712B0}"/>
              </a:ext>
            </a:extLst>
          </p:cNvPr>
          <p:cNvSpPr>
            <a:spLocks noGrp="1"/>
          </p:cNvSpPr>
          <p:nvPr>
            <p:ph type="body" sz="quarter" idx="48"/>
          </p:nvPr>
        </p:nvSpPr>
        <p:spPr>
          <a:xfrm>
            <a:off x="120651" y="1016458"/>
            <a:ext cx="7564814" cy="4508042"/>
          </a:xfrm>
        </p:spPr>
        <p:txBody>
          <a:bodyPr/>
          <a:lstStyle/>
          <a:p>
            <a:pPr algn="just">
              <a:lnSpc>
                <a:spcPts val="2440"/>
              </a:lnSpc>
            </a:pPr>
            <a:r>
              <a:rPr lang="en-GB" sz="2000" dirty="0"/>
              <a:t>Augstskolās ieinteresēto personu iesaistīšana nozīmē sadarbību ar uzņēmumiem, vietējām kopienām un politikas veidotājiem, lai bagātinātu izglītības rezultātus un saskaņotu tos ar darba tirgus </a:t>
            </a:r>
            <a:r>
              <a:rPr lang="en-GB" sz="2000" dirty="0" err="1"/>
              <a:t>vajadzībām</a:t>
            </a:r>
            <a:r>
              <a:rPr lang="en-GB" sz="2000" dirty="0"/>
              <a:t>.</a:t>
            </a:r>
          </a:p>
          <a:p>
            <a:pPr algn="just">
              <a:lnSpc>
                <a:spcPts val="2440"/>
              </a:lnSpc>
            </a:pPr>
            <a:r>
              <a:rPr lang="en-GB" sz="2000" dirty="0"/>
              <a:t>Sadarbojoties ar ārējām ieinteresētajām personām, augstākās izglītības iestādes var palielināt savu institucionālo efektivitāti, veicināt nepārtrauktu uzlabojumu kultūru, uzlabot reputāciju un sekmēt labāku 21. gadsimta prasmju attīstību, </a:t>
            </a:r>
            <a:r>
              <a:rPr lang="en-GB" sz="2000" dirty="0" err="1"/>
              <a:t>izmantojot</a:t>
            </a:r>
            <a:r>
              <a:rPr lang="en-GB" sz="2000" dirty="0"/>
              <a:t> </a:t>
            </a:r>
            <a:r>
              <a:rPr lang="lv-LV" sz="2000" dirty="0"/>
              <a:t>:</a:t>
            </a:r>
            <a:endParaRPr lang="en-GB" sz="2200" dirty="0"/>
          </a:p>
          <a:p>
            <a:pPr marL="342900" indent="-342900" algn="just">
              <a:lnSpc>
                <a:spcPts val="2440"/>
              </a:lnSpc>
              <a:buFont typeface="Arial" panose="020B0604020202020204" pitchFamily="34" charset="0"/>
              <a:buChar char="•"/>
            </a:pPr>
            <a:r>
              <a:rPr lang="lv-LV" sz="2000" dirty="0"/>
              <a:t>p</a:t>
            </a:r>
            <a:r>
              <a:rPr lang="en-GB" sz="2000" dirty="0" err="1"/>
              <a:t>ārej</a:t>
            </a:r>
            <a:r>
              <a:rPr lang="lv-LV" sz="2000" dirty="0"/>
              <a:t>u</a:t>
            </a:r>
            <a:r>
              <a:rPr lang="en-GB" sz="2000" dirty="0"/>
              <a:t> no </a:t>
            </a:r>
            <a:r>
              <a:rPr lang="en-GB" sz="2000" dirty="0" err="1"/>
              <a:t>rūpnieciskas</a:t>
            </a:r>
            <a:r>
              <a:rPr lang="en-GB" sz="2000" dirty="0"/>
              <a:t> </a:t>
            </a:r>
            <a:r>
              <a:rPr lang="en-GB" sz="2000" dirty="0" err="1"/>
              <a:t>uz</a:t>
            </a:r>
            <a:r>
              <a:rPr lang="en-GB" sz="2000" dirty="0"/>
              <a:t> </a:t>
            </a:r>
            <a:r>
              <a:rPr lang="en-GB" sz="2000" dirty="0" err="1"/>
              <a:t>zināšanā</a:t>
            </a:r>
            <a:r>
              <a:rPr lang="lv-LV" sz="2000" dirty="0"/>
              <a:t>s</a:t>
            </a:r>
            <a:r>
              <a:rPr lang="en-GB" sz="2000" dirty="0"/>
              <a:t> </a:t>
            </a:r>
            <a:r>
              <a:rPr lang="en-GB" sz="2000" dirty="0" err="1"/>
              <a:t>balstītu</a:t>
            </a:r>
            <a:r>
              <a:rPr lang="en-GB" sz="2000" dirty="0"/>
              <a:t> </a:t>
            </a:r>
            <a:r>
              <a:rPr lang="en-GB" sz="2000" dirty="0" err="1"/>
              <a:t>ekonomiku</a:t>
            </a:r>
            <a:r>
              <a:rPr lang="lv-LV" sz="2000" dirty="0"/>
              <a:t>;</a:t>
            </a:r>
            <a:endParaRPr lang="en-GB" sz="2000" dirty="0"/>
          </a:p>
          <a:p>
            <a:pPr marL="342900" indent="-342900" algn="just">
              <a:lnSpc>
                <a:spcPts val="2440"/>
              </a:lnSpc>
              <a:buFont typeface="Arial" panose="020B0604020202020204" pitchFamily="34" charset="0"/>
              <a:buChar char="•"/>
            </a:pPr>
            <a:r>
              <a:rPr lang="lv-LV" sz="2000" dirty="0"/>
              <a:t>g</a:t>
            </a:r>
            <a:r>
              <a:rPr lang="en-GB" sz="2000" dirty="0" err="1"/>
              <a:t>lobalizācijas</a:t>
            </a:r>
            <a:r>
              <a:rPr lang="en-GB" sz="2000" dirty="0"/>
              <a:t> un tehnoloģiju pieaugošās </a:t>
            </a:r>
            <a:r>
              <a:rPr lang="en-GB" sz="2000" dirty="0" err="1"/>
              <a:t>nozīmes</a:t>
            </a:r>
            <a:r>
              <a:rPr lang="en-GB" sz="2000" dirty="0"/>
              <a:t> </a:t>
            </a:r>
            <a:r>
              <a:rPr lang="en-GB" sz="2000" dirty="0" err="1"/>
              <a:t>nodrošināšan</a:t>
            </a:r>
            <a:r>
              <a:rPr lang="lv-LV" sz="2000" dirty="0"/>
              <a:t>u</a:t>
            </a:r>
            <a:r>
              <a:rPr lang="en-GB" sz="2000" dirty="0"/>
              <a:t> </a:t>
            </a:r>
            <a:r>
              <a:rPr lang="en-GB" sz="2000" dirty="0" err="1"/>
              <a:t>izglītības</a:t>
            </a:r>
            <a:r>
              <a:rPr lang="en-GB" sz="2000" dirty="0"/>
              <a:t> </a:t>
            </a:r>
            <a:r>
              <a:rPr lang="en-GB" sz="2000" dirty="0" err="1"/>
              <a:t>kontekstā</a:t>
            </a:r>
            <a:r>
              <a:rPr lang="lv-LV" sz="2000" dirty="0"/>
              <a:t>;</a:t>
            </a:r>
          </a:p>
          <a:p>
            <a:pPr marL="342900" indent="-342900" algn="just">
              <a:lnSpc>
                <a:spcPts val="2440"/>
              </a:lnSpc>
              <a:buFont typeface="Arial" panose="020B0604020202020204" pitchFamily="34" charset="0"/>
              <a:buChar char="•"/>
            </a:pPr>
            <a:r>
              <a:rPr lang="lv-LV" sz="2000" dirty="0"/>
              <a:t>Risināt jautājumu par absolventu steidzamo vajadzību pēc pielāgojamiem un daudzveidīgiem prasmju komplektiem.</a:t>
            </a:r>
            <a:endParaRPr lang="en-GB" sz="2000" dirty="0"/>
          </a:p>
        </p:txBody>
      </p:sp>
      <p:pic>
        <p:nvPicPr>
          <p:cNvPr id="14" name="Picture Placeholder 13">
            <a:extLst>
              <a:ext uri="{FF2B5EF4-FFF2-40B4-BE49-F238E27FC236}">
                <a16:creationId xmlns:a16="http://schemas.microsoft.com/office/drawing/2014/main" id="{1669E9A9-4FAD-5167-C79A-DCB89ED3CD46}"/>
              </a:ext>
            </a:extLst>
          </p:cNvPr>
          <p:cNvPicPr>
            <a:picLocks noGrp="1" noChangeAspect="1"/>
          </p:cNvPicPr>
          <p:nvPr>
            <p:ph type="pic" sz="quarter" idx="21"/>
          </p:nvPr>
        </p:nvPicPr>
        <p:blipFill>
          <a:blip r:embed="rId2"/>
          <a:srcRect l="667" r="667"/>
          <a:stretch>
            <a:fillRect/>
          </a:stretch>
        </p:blipFill>
        <p:spPr/>
      </p:pic>
    </p:spTree>
    <p:extLst>
      <p:ext uri="{BB962C8B-B14F-4D97-AF65-F5344CB8AC3E}">
        <p14:creationId xmlns:p14="http://schemas.microsoft.com/office/powerpoint/2010/main" val="11321407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22</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158574" y="105011"/>
            <a:ext cx="10715925" cy="5189591"/>
          </a:xfrm>
        </p:spPr>
        <p:txBody>
          <a:bodyPr/>
          <a:lstStyle/>
          <a:p>
            <a:pPr algn="just">
              <a:lnSpc>
                <a:spcPts val="2440"/>
              </a:lnSpc>
            </a:pPr>
            <a:endParaRPr lang="en-GB" sz="3200" dirty="0">
              <a:solidFill>
                <a:srgbClr val="8A2061"/>
              </a:solidFill>
            </a:endParaRPr>
          </a:p>
          <a:p>
            <a:pPr algn="just">
              <a:lnSpc>
                <a:spcPts val="2440"/>
              </a:lnSpc>
            </a:pPr>
            <a:r>
              <a:rPr lang="en-GB" sz="2200" b="1" dirty="0">
                <a:solidFill>
                  <a:srgbClr val="8A2061"/>
                </a:solidFill>
              </a:rPr>
              <a:t>Iesaistīšanās šķēršļi</a:t>
            </a:r>
          </a:p>
          <a:p>
            <a:pPr algn="just">
              <a:lnSpc>
                <a:spcPts val="2440"/>
              </a:lnSpc>
            </a:pPr>
            <a:endParaRPr lang="en-GB" sz="2200" dirty="0"/>
          </a:p>
          <a:p>
            <a:pPr algn="just">
              <a:lnSpc>
                <a:spcPts val="2440"/>
              </a:lnSpc>
            </a:pPr>
            <a:r>
              <a:rPr lang="en-GB" sz="2200" dirty="0"/>
              <a:t>Bieži sastopamie šķēršļi efektīvai ieinteresēto personu iesaistīšanai ir iestāžu pretestība pārmaiņām, ierobežoti resursi un skaidru saziņas kanālu trūkums.</a:t>
            </a:r>
          </a:p>
          <a:p>
            <a:pPr algn="just">
              <a:lnSpc>
                <a:spcPts val="2440"/>
              </a:lnSpc>
            </a:pPr>
            <a:endParaRPr lang="en-GB" sz="2200" dirty="0"/>
          </a:p>
          <a:p>
            <a:pPr algn="just">
              <a:lnSpc>
                <a:spcPts val="2440"/>
              </a:lnSpc>
            </a:pPr>
            <a:r>
              <a:rPr lang="en-GB" sz="2200" dirty="0"/>
              <a:t>Augstskolas var pārvarēt šos šķēršļus, veicinot </a:t>
            </a:r>
            <a:r>
              <a:rPr lang="en-GB" sz="2200" dirty="0" err="1"/>
              <a:t>pielāgošanās</a:t>
            </a:r>
            <a:r>
              <a:rPr lang="en-GB" sz="2200" dirty="0"/>
              <a:t> </a:t>
            </a:r>
            <a:r>
              <a:rPr lang="lv-LV" sz="2200" dirty="0"/>
              <a:t>spējas </a:t>
            </a:r>
            <a:r>
              <a:rPr lang="en-GB" sz="2200" dirty="0" err="1"/>
              <a:t>kultūru</a:t>
            </a:r>
            <a:r>
              <a:rPr lang="en-GB" sz="2200" dirty="0"/>
              <a:t>, nodrošinot īpašus </a:t>
            </a:r>
            <a:r>
              <a:rPr lang="en-GB" sz="2200" dirty="0" err="1"/>
              <a:t>resursus</a:t>
            </a:r>
            <a:r>
              <a:rPr lang="en-GB" sz="2200" dirty="0"/>
              <a:t> </a:t>
            </a:r>
            <a:r>
              <a:rPr lang="en-GB" sz="2200" dirty="0" err="1"/>
              <a:t>iesais</a:t>
            </a:r>
            <a:r>
              <a:rPr lang="lv-LV" sz="2200" dirty="0"/>
              <a:t>tīšanās pasākumiem</a:t>
            </a:r>
            <a:r>
              <a:rPr lang="en-GB" sz="2200" dirty="0"/>
              <a:t> un </a:t>
            </a:r>
            <a:r>
              <a:rPr lang="lv-LV" sz="2200" dirty="0"/>
              <a:t>izveidojot</a:t>
            </a:r>
            <a:r>
              <a:rPr lang="en-GB" sz="2200" dirty="0"/>
              <a:t> pārredzamu saziņas praksi.</a:t>
            </a:r>
          </a:p>
          <a:p>
            <a:pPr algn="just">
              <a:lnSpc>
                <a:spcPts val="2440"/>
              </a:lnSpc>
            </a:pPr>
            <a:endParaRPr lang="lv-LV" sz="2200" dirty="0"/>
          </a:p>
          <a:p>
            <a:pPr algn="just">
              <a:lnSpc>
                <a:spcPts val="2440"/>
              </a:lnSpc>
            </a:pPr>
            <a:r>
              <a:rPr lang="en-GB" sz="2200" dirty="0" err="1"/>
              <a:t>Šo</a:t>
            </a:r>
            <a:r>
              <a:rPr lang="en-GB" sz="2200" dirty="0"/>
              <a:t> šķēršļu pārvarēšana ir ļoti svarīga, lai augstskolas spētu reaģēt uz ieinteresēto personu vajadzībām un </a:t>
            </a:r>
            <a:r>
              <a:rPr lang="en-GB" sz="2200" dirty="0" err="1"/>
              <a:t>saglabāt</a:t>
            </a:r>
            <a:r>
              <a:rPr lang="lv-LV" sz="2200" dirty="0"/>
              <a:t>u</a:t>
            </a:r>
            <a:r>
              <a:rPr lang="en-GB" sz="2200" dirty="0"/>
              <a:t> savu nozīmību.</a:t>
            </a:r>
          </a:p>
          <a:p>
            <a:pPr algn="just">
              <a:lnSpc>
                <a:spcPts val="2440"/>
              </a:lnSpc>
            </a:pPr>
            <a:endParaRPr lang="en-GB" sz="3200" dirty="0"/>
          </a:p>
          <a:p>
            <a:pPr algn="just">
              <a:lnSpc>
                <a:spcPts val="2440"/>
              </a:lnSpc>
            </a:pPr>
            <a:endParaRPr lang="en-GB" sz="3200" b="1" dirty="0"/>
          </a:p>
          <a:p>
            <a:pPr algn="just">
              <a:lnSpc>
                <a:spcPts val="2440"/>
              </a:lnSpc>
            </a:pPr>
            <a:endParaRPr lang="en-GB" sz="3200" b="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3377902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23</a:t>
            </a:fld>
            <a:endParaRPr lang="en-US" sz="1291"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30" y="643158"/>
            <a:ext cx="9752396"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GB" sz="3600" dirty="0">
                <a:solidFill>
                  <a:schemeClr val="bg1"/>
                </a:solidFill>
              </a:rPr>
              <a:t>  Reģionālā pielāgošanās spēja</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03</a:t>
            </a:r>
          </a:p>
        </p:txBody>
      </p:sp>
      <p:sp>
        <p:nvSpPr>
          <p:cNvPr id="3" name="TextBox 2">
            <a:extLst>
              <a:ext uri="{FF2B5EF4-FFF2-40B4-BE49-F238E27FC236}">
                <a16:creationId xmlns:a16="http://schemas.microsoft.com/office/drawing/2014/main" id="{DF736C67-2640-5760-C042-745A7C424EEE}"/>
              </a:ext>
            </a:extLst>
          </p:cNvPr>
          <p:cNvSpPr txBox="1"/>
          <p:nvPr/>
        </p:nvSpPr>
        <p:spPr>
          <a:xfrm>
            <a:off x="3024861" y="1618819"/>
            <a:ext cx="8966034" cy="4401205"/>
          </a:xfrm>
          <a:prstGeom prst="rect">
            <a:avLst/>
          </a:prstGeom>
          <a:noFill/>
        </p:spPr>
        <p:txBody>
          <a:bodyPr wrap="square">
            <a:spAutoFit/>
          </a:bodyPr>
          <a:lstStyle/>
          <a:p>
            <a:pPr algn="just"/>
            <a:r>
              <a:rPr lang="en-GB" sz="2000" b="0" i="0" dirty="0">
                <a:solidFill>
                  <a:srgbClr val="0F0F0F"/>
                </a:solidFill>
                <a:effectLst/>
                <a:latin typeface="Calibri" panose="020F0502020204030204" pitchFamily="34" charset="0"/>
                <a:ea typeface="Calibri" panose="020F0502020204030204" pitchFamily="34" charset="0"/>
                <a:cs typeface="Calibri" panose="020F0502020204030204" pitchFamily="34" charset="0"/>
              </a:rPr>
              <a:t>Mēs redzam, ka reģionālās prasmju padomes (R</a:t>
            </a:r>
            <a:r>
              <a:rPr lang="lv-LV" sz="2000" b="0" i="0" dirty="0">
                <a:solidFill>
                  <a:srgbClr val="0F0F0F"/>
                </a:solidFill>
                <a:effectLst/>
                <a:latin typeface="Calibri" panose="020F0502020204030204" pitchFamily="34" charset="0"/>
                <a:ea typeface="Calibri" panose="020F0502020204030204" pitchFamily="34" charset="0"/>
                <a:cs typeface="Calibri" panose="020F0502020204030204" pitchFamily="34" charset="0"/>
              </a:rPr>
              <a:t>PP</a:t>
            </a:r>
            <a:r>
              <a:rPr lang="en-GB" sz="2000" b="0" i="0" dirty="0">
                <a:solidFill>
                  <a:srgbClr val="0F0F0F"/>
                </a:solidFill>
                <a:effectLst/>
                <a:latin typeface="Calibri" panose="020F0502020204030204" pitchFamily="34" charset="0"/>
                <a:ea typeface="Calibri" panose="020F0502020204030204" pitchFamily="34" charset="0"/>
                <a:cs typeface="Calibri" panose="020F0502020204030204" pitchFamily="34" charset="0"/>
              </a:rPr>
              <a:t>) veicina sadarbību starp augstskolām un </a:t>
            </a:r>
            <a:r>
              <a:rPr lang="en-GB" sz="2000" b="0" i="0" dirty="0" err="1">
                <a:solidFill>
                  <a:srgbClr val="0F0F0F"/>
                </a:solidFill>
                <a:effectLst/>
                <a:latin typeface="Calibri" panose="020F0502020204030204" pitchFamily="34" charset="0"/>
                <a:ea typeface="Calibri" panose="020F0502020204030204" pitchFamily="34" charset="0"/>
                <a:cs typeface="Calibri" panose="020F0502020204030204" pitchFamily="34" charset="0"/>
              </a:rPr>
              <a:t>vietējām</a:t>
            </a:r>
            <a:r>
              <a:rPr lang="en-GB" sz="2000" b="0" i="0" dirty="0">
                <a:solidFill>
                  <a:srgbClr val="0F0F0F"/>
                </a:solidFill>
                <a:effectLst/>
                <a:latin typeface="Calibri" panose="020F0502020204030204" pitchFamily="34" charset="0"/>
                <a:ea typeface="Calibri" panose="020F0502020204030204" pitchFamily="34" charset="0"/>
                <a:cs typeface="Calibri" panose="020F0502020204030204" pitchFamily="34" charset="0"/>
              </a:rPr>
              <a:t> nozarēm un citām ieinteresētajām pusēm, </a:t>
            </a:r>
            <a:r>
              <a:rPr lang="en-GB" sz="2000" b="0" i="0" dirty="0" err="1">
                <a:solidFill>
                  <a:srgbClr val="0F0F0F"/>
                </a:solidFill>
                <a:effectLst/>
                <a:latin typeface="Calibri" panose="020F0502020204030204" pitchFamily="34" charset="0"/>
                <a:ea typeface="Calibri" panose="020F0502020204030204" pitchFamily="34" charset="0"/>
                <a:cs typeface="Calibri" panose="020F0502020204030204" pitchFamily="34" charset="0"/>
              </a:rPr>
              <a:t>mazinot</a:t>
            </a:r>
            <a:r>
              <a:rPr lang="en-GB" sz="2000" b="0" i="0" dirty="0">
                <a:solidFill>
                  <a:srgbClr val="0F0F0F"/>
                </a:solidFill>
                <a:effectLst/>
                <a:latin typeface="Calibri" panose="020F0502020204030204" pitchFamily="34" charset="0"/>
                <a:ea typeface="Calibri" panose="020F0502020204030204" pitchFamily="34" charset="0"/>
                <a:cs typeface="Calibri" panose="020F0502020204030204" pitchFamily="34" charset="0"/>
              </a:rPr>
              <a:t> plaisu starp akadēmisko izglītību un praktisko pielietojumu. Šīs sadarbības rezultātā var </a:t>
            </a:r>
            <a:r>
              <a:rPr lang="en-GB" sz="2000" b="0" i="0" dirty="0" err="1">
                <a:solidFill>
                  <a:srgbClr val="0F0F0F"/>
                </a:solidFill>
                <a:effectLst/>
                <a:latin typeface="Calibri" panose="020F0502020204030204" pitchFamily="34" charset="0"/>
                <a:ea typeface="Calibri" panose="020F0502020204030204" pitchFamily="34" charset="0"/>
                <a:cs typeface="Calibri" panose="020F0502020204030204" pitchFamily="34" charset="0"/>
              </a:rPr>
              <a:t>izveidot</a:t>
            </a:r>
            <a:r>
              <a:rPr lang="en-GB" sz="2000" b="0" i="0" dirty="0">
                <a:solidFill>
                  <a:srgbClr val="0F0F0F"/>
                </a:solidFill>
                <a:effectLst/>
                <a:latin typeface="Calibri" panose="020F0502020204030204" pitchFamily="34" charset="0"/>
                <a:ea typeface="Calibri" panose="020F0502020204030204" pitchFamily="34" charset="0"/>
                <a:cs typeface="Calibri" panose="020F0502020204030204" pitchFamily="34" charset="0"/>
              </a:rPr>
              <a:t> </a:t>
            </a:r>
            <a:r>
              <a:rPr lang="lv-LV" sz="2000" dirty="0">
                <a:solidFill>
                  <a:srgbClr val="0F0F0F"/>
                </a:solidFill>
                <a:latin typeface="Calibri" panose="020F0502020204030204" pitchFamily="34" charset="0"/>
                <a:ea typeface="Calibri" panose="020F0502020204030204" pitchFamily="34" charset="0"/>
                <a:cs typeface="Calibri" panose="020F0502020204030204" pitchFamily="34" charset="0"/>
              </a:rPr>
              <a:t>studiju</a:t>
            </a:r>
            <a:r>
              <a:rPr lang="en-GB" sz="2000" b="0" i="0" dirty="0">
                <a:solidFill>
                  <a:srgbClr val="0F0F0F"/>
                </a:solidFill>
                <a:effectLst/>
                <a:latin typeface="Calibri" panose="020F0502020204030204" pitchFamily="34" charset="0"/>
                <a:ea typeface="Calibri" panose="020F0502020204030204" pitchFamily="34" charset="0"/>
                <a:cs typeface="Calibri" panose="020F0502020204030204" pitchFamily="34" charset="0"/>
              </a:rPr>
              <a:t> programmu, kas atbilst reģionālā darbaspēka specifiskajām prasmju </a:t>
            </a:r>
            <a:r>
              <a:rPr lang="en-GB" sz="2000" b="0" i="0" dirty="0" err="1">
                <a:solidFill>
                  <a:srgbClr val="0F0F0F"/>
                </a:solidFill>
                <a:effectLst/>
                <a:latin typeface="Calibri" panose="020F0502020204030204" pitchFamily="34" charset="0"/>
                <a:ea typeface="Calibri" panose="020F0502020204030204" pitchFamily="34" charset="0"/>
                <a:cs typeface="Calibri" panose="020F0502020204030204" pitchFamily="34" charset="0"/>
              </a:rPr>
              <a:t>vajadzībām</a:t>
            </a:r>
            <a:r>
              <a:rPr lang="en-GB" sz="2000" b="0" i="0" dirty="0">
                <a:solidFill>
                  <a:srgbClr val="0F0F0F"/>
                </a:solidFill>
                <a:effectLst/>
                <a:latin typeface="Calibri" panose="020F0502020204030204" pitchFamily="34" charset="0"/>
                <a:ea typeface="Calibri" panose="020F0502020204030204" pitchFamily="34" charset="0"/>
                <a:cs typeface="Calibri" panose="020F0502020204030204" pitchFamily="34" charset="0"/>
              </a:rPr>
              <a:t>.</a:t>
            </a:r>
            <a:endParaRPr lang="lv-LV" sz="2000" b="0" i="0" dirty="0">
              <a:solidFill>
                <a:srgbClr val="0F0F0F"/>
              </a:solidFill>
              <a:effectLst/>
              <a:latin typeface="Calibri" panose="020F0502020204030204" pitchFamily="34" charset="0"/>
              <a:ea typeface="Calibri" panose="020F0502020204030204" pitchFamily="34" charset="0"/>
              <a:cs typeface="Calibri" panose="020F0502020204030204" pitchFamily="34" charset="0"/>
            </a:endParaRPr>
          </a:p>
          <a:p>
            <a:pPr algn="just"/>
            <a:endParaRPr lang="en-GB" sz="2000" b="0" i="0" dirty="0">
              <a:solidFill>
                <a:srgbClr val="0F0F0F"/>
              </a:solidFill>
              <a:effectLst/>
              <a:latin typeface="Calibri" panose="020F0502020204030204" pitchFamily="34" charset="0"/>
              <a:ea typeface="Calibri" panose="020F0502020204030204" pitchFamily="34" charset="0"/>
              <a:cs typeface="Calibri" panose="020F0502020204030204" pitchFamily="34" charset="0"/>
            </a:endParaRPr>
          </a:p>
          <a:p>
            <a:pPr algn="just"/>
            <a:r>
              <a:rPr lang="en-GB" sz="2000" b="0" i="0" dirty="0" err="1">
                <a:solidFill>
                  <a:srgbClr val="0F0F0F"/>
                </a:solidFill>
                <a:effectLst/>
                <a:latin typeface="Calibri" panose="020F0502020204030204" pitchFamily="34" charset="0"/>
                <a:ea typeface="Calibri" panose="020F0502020204030204" pitchFamily="34" charset="0"/>
                <a:cs typeface="Calibri" panose="020F0502020204030204" pitchFamily="34" charset="0"/>
              </a:rPr>
              <a:t>Šāda</a:t>
            </a:r>
            <a:r>
              <a:rPr lang="en-GB" sz="2000" b="0" i="0" dirty="0">
                <a:solidFill>
                  <a:srgbClr val="0F0F0F"/>
                </a:solidFill>
                <a:effectLst/>
                <a:latin typeface="Calibri" panose="020F0502020204030204" pitchFamily="34" charset="0"/>
                <a:ea typeface="Calibri" panose="020F0502020204030204" pitchFamily="34" charset="0"/>
                <a:cs typeface="Calibri" panose="020F0502020204030204" pitchFamily="34" charset="0"/>
              </a:rPr>
              <a:t> ārējā sadarbība nepārprotami atbalsta </a:t>
            </a:r>
            <a:r>
              <a:rPr lang="en-GB" sz="2000" b="0" i="0" dirty="0" err="1">
                <a:solidFill>
                  <a:srgbClr val="0F0F0F"/>
                </a:solidFill>
                <a:effectLst/>
                <a:latin typeface="Calibri" panose="020F0502020204030204" pitchFamily="34" charset="0"/>
                <a:ea typeface="Calibri" panose="020F0502020204030204" pitchFamily="34" charset="0"/>
                <a:cs typeface="Calibri" panose="020F0502020204030204" pitchFamily="34" charset="0"/>
              </a:rPr>
              <a:t>reģionālās</a:t>
            </a:r>
            <a:r>
              <a:rPr lang="en-GB" sz="2000" b="0" i="0" dirty="0">
                <a:solidFill>
                  <a:srgbClr val="0F0F0F"/>
                </a:solidFill>
                <a:effectLst/>
                <a:latin typeface="Calibri" panose="020F0502020204030204" pitchFamily="34" charset="0"/>
                <a:ea typeface="Calibri" panose="020F0502020204030204" pitchFamily="34" charset="0"/>
                <a:cs typeface="Calibri" panose="020F0502020204030204" pitchFamily="34" charset="0"/>
              </a:rPr>
              <a:t> </a:t>
            </a:r>
            <a:r>
              <a:rPr lang="en-GB" sz="2000" b="0" i="0" dirty="0" err="1">
                <a:solidFill>
                  <a:srgbClr val="0F0F0F"/>
                </a:solidFill>
                <a:effectLst/>
                <a:latin typeface="Calibri" panose="020F0502020204030204" pitchFamily="34" charset="0"/>
                <a:ea typeface="Calibri" panose="020F0502020204030204" pitchFamily="34" charset="0"/>
                <a:cs typeface="Calibri" panose="020F0502020204030204" pitchFamily="34" charset="0"/>
              </a:rPr>
              <a:t>attīstības</a:t>
            </a:r>
            <a:r>
              <a:rPr lang="lv-LV" sz="2000" b="0" i="0" dirty="0">
                <a:solidFill>
                  <a:srgbClr val="0F0F0F"/>
                </a:solidFill>
                <a:effectLst/>
                <a:latin typeface="Calibri" panose="020F0502020204030204" pitchFamily="34" charset="0"/>
                <a:ea typeface="Calibri" panose="020F0502020204030204" pitchFamily="34" charset="0"/>
                <a:cs typeface="Calibri" panose="020F0502020204030204" pitchFamily="34" charset="0"/>
              </a:rPr>
              <a:t> </a:t>
            </a:r>
            <a:r>
              <a:rPr lang="en-GB" sz="2000" b="0" i="0" dirty="0" err="1">
                <a:solidFill>
                  <a:srgbClr val="0F0F0F"/>
                </a:solidFill>
                <a:effectLst/>
                <a:latin typeface="Calibri" panose="020F0502020204030204" pitchFamily="34" charset="0"/>
                <a:ea typeface="Calibri" panose="020F0502020204030204" pitchFamily="34" charset="0"/>
                <a:cs typeface="Calibri" panose="020F0502020204030204" pitchFamily="34" charset="0"/>
              </a:rPr>
              <a:t>stratēģijas</a:t>
            </a:r>
            <a:r>
              <a:rPr lang="en-GB" sz="2000" b="0" i="0" dirty="0">
                <a:solidFill>
                  <a:srgbClr val="0F0F0F"/>
                </a:solidFill>
                <a:effectLst/>
                <a:latin typeface="Calibri" panose="020F0502020204030204" pitchFamily="34" charset="0"/>
                <a:ea typeface="Calibri" panose="020F0502020204030204" pitchFamily="34" charset="0"/>
                <a:cs typeface="Calibri" panose="020F0502020204030204" pitchFamily="34" charset="0"/>
              </a:rPr>
              <a:t>.</a:t>
            </a:r>
            <a:r>
              <a:rPr lang="lv-LV" sz="2000" b="0" i="0" dirty="0">
                <a:solidFill>
                  <a:srgbClr val="0F0F0F"/>
                </a:solidFill>
                <a:effectLst/>
                <a:latin typeface="Calibri" panose="020F0502020204030204" pitchFamily="34" charset="0"/>
                <a:ea typeface="Calibri" panose="020F0502020204030204" pitchFamily="34" charset="0"/>
                <a:cs typeface="Calibri" panose="020F0502020204030204" pitchFamily="34" charset="0"/>
              </a:rPr>
              <a:t> </a:t>
            </a:r>
            <a:r>
              <a:rPr lang="en-GB" sz="2000" b="0" i="0" dirty="0" err="1">
                <a:solidFill>
                  <a:srgbClr val="0F0F0F"/>
                </a:solidFill>
                <a:effectLst/>
                <a:latin typeface="Calibri" panose="020F0502020204030204" pitchFamily="34" charset="0"/>
                <a:ea typeface="Calibri" panose="020F0502020204030204" pitchFamily="34" charset="0"/>
                <a:cs typeface="Calibri" panose="020F0502020204030204" pitchFamily="34" charset="0"/>
              </a:rPr>
              <a:t>Saskaņojot</a:t>
            </a:r>
            <a:r>
              <a:rPr lang="en-GB" sz="2000" b="0" i="0" dirty="0">
                <a:solidFill>
                  <a:srgbClr val="0F0F0F"/>
                </a:solidFill>
                <a:effectLst/>
                <a:latin typeface="Calibri" panose="020F0502020204030204" pitchFamily="34" charset="0"/>
                <a:ea typeface="Calibri" panose="020F0502020204030204" pitchFamily="34" charset="0"/>
                <a:cs typeface="Calibri" panose="020F0502020204030204" pitchFamily="34" charset="0"/>
              </a:rPr>
              <a:t> izglītības piedāvājumus ar vietējām izaugsmes teritorijām, R</a:t>
            </a:r>
            <a:r>
              <a:rPr lang="lv-LV" sz="2000" b="0" i="0" dirty="0">
                <a:solidFill>
                  <a:srgbClr val="0F0F0F"/>
                </a:solidFill>
                <a:effectLst/>
                <a:latin typeface="Calibri" panose="020F0502020204030204" pitchFamily="34" charset="0"/>
                <a:ea typeface="Calibri" panose="020F0502020204030204" pitchFamily="34" charset="0"/>
                <a:cs typeface="Calibri" panose="020F0502020204030204" pitchFamily="34" charset="0"/>
              </a:rPr>
              <a:t>PP:</a:t>
            </a:r>
            <a:r>
              <a:rPr lang="en-GB" sz="2000" b="0" i="0" dirty="0">
                <a:solidFill>
                  <a:srgbClr val="0F0F0F"/>
                </a:solidFill>
                <a:effectLst/>
                <a:latin typeface="Calibri" panose="020F0502020204030204" pitchFamily="34" charset="0"/>
                <a:ea typeface="Calibri" panose="020F0502020204030204" pitchFamily="34" charset="0"/>
                <a:cs typeface="Calibri" panose="020F0502020204030204" pitchFamily="34" charset="0"/>
              </a:rPr>
              <a:t> </a:t>
            </a:r>
          </a:p>
          <a:p>
            <a:pPr marL="342900" indent="-342900" algn="l">
              <a:buFont typeface="Arial" panose="020B0604020202020204" pitchFamily="34" charset="0"/>
              <a:buChar char="•"/>
            </a:pPr>
            <a:r>
              <a:rPr lang="en-GB" sz="2000" b="0" i="0" dirty="0" err="1">
                <a:solidFill>
                  <a:srgbClr val="0F0F0F"/>
                </a:solidFill>
                <a:effectLst/>
                <a:latin typeface="Calibri" panose="020F0502020204030204" pitchFamily="34" charset="0"/>
                <a:ea typeface="Calibri" panose="020F0502020204030204" pitchFamily="34" charset="0"/>
                <a:cs typeface="Calibri" panose="020F0502020204030204" pitchFamily="34" charset="0"/>
              </a:rPr>
              <a:t>veicin</a:t>
            </a:r>
            <a:r>
              <a:rPr lang="lv-LV" sz="2000" b="0" i="0" dirty="0">
                <a:solidFill>
                  <a:srgbClr val="0F0F0F"/>
                </a:solidFill>
                <a:effectLst/>
                <a:latin typeface="Calibri" panose="020F0502020204030204" pitchFamily="34" charset="0"/>
                <a:ea typeface="Calibri" panose="020F0502020204030204" pitchFamily="34" charset="0"/>
                <a:cs typeface="Calibri" panose="020F0502020204030204" pitchFamily="34" charset="0"/>
              </a:rPr>
              <a:t>a</a:t>
            </a:r>
            <a:r>
              <a:rPr lang="en-GB" sz="2000" b="0" i="0" dirty="0">
                <a:solidFill>
                  <a:srgbClr val="0F0F0F"/>
                </a:solidFill>
                <a:effectLst/>
                <a:latin typeface="Calibri" panose="020F0502020204030204" pitchFamily="34" charset="0"/>
                <a:ea typeface="Calibri" panose="020F0502020204030204" pitchFamily="34" charset="0"/>
                <a:cs typeface="Calibri" panose="020F0502020204030204" pitchFamily="34" charset="0"/>
              </a:rPr>
              <a:t> reģiona ekonomisko attīstību, radot darba iespējas un </a:t>
            </a:r>
            <a:r>
              <a:rPr lang="en-GB" sz="2000" b="0" i="0" dirty="0" err="1">
                <a:solidFill>
                  <a:srgbClr val="0F0F0F"/>
                </a:solidFill>
                <a:effectLst/>
                <a:latin typeface="Calibri" panose="020F0502020204030204" pitchFamily="34" charset="0"/>
                <a:ea typeface="Calibri" panose="020F0502020204030204" pitchFamily="34" charset="0"/>
                <a:cs typeface="Calibri" panose="020F0502020204030204" pitchFamily="34" charset="0"/>
              </a:rPr>
              <a:t>piesaistot</a:t>
            </a:r>
            <a:r>
              <a:rPr lang="en-GB" sz="2000" b="0" i="0" dirty="0">
                <a:solidFill>
                  <a:srgbClr val="0F0F0F"/>
                </a:solidFill>
                <a:effectLst/>
                <a:latin typeface="Calibri" panose="020F0502020204030204" pitchFamily="34" charset="0"/>
                <a:ea typeface="Calibri" panose="020F0502020204030204" pitchFamily="34" charset="0"/>
                <a:cs typeface="Calibri" panose="020F0502020204030204" pitchFamily="34" charset="0"/>
              </a:rPr>
              <a:t> </a:t>
            </a:r>
            <a:r>
              <a:rPr lang="en-GB" sz="2000" b="0" i="0" dirty="0" err="1">
                <a:solidFill>
                  <a:srgbClr val="0F0F0F"/>
                </a:solidFill>
                <a:effectLst/>
                <a:latin typeface="Calibri" panose="020F0502020204030204" pitchFamily="34" charset="0"/>
                <a:ea typeface="Calibri" panose="020F0502020204030204" pitchFamily="34" charset="0"/>
                <a:cs typeface="Calibri" panose="020F0502020204030204" pitchFamily="34" charset="0"/>
              </a:rPr>
              <a:t>investīcijas</a:t>
            </a:r>
            <a:r>
              <a:rPr lang="lv-LV" sz="2000" b="0" i="0" dirty="0">
                <a:solidFill>
                  <a:srgbClr val="0F0F0F"/>
                </a:solidFill>
                <a:effectLst/>
                <a:latin typeface="Calibri" panose="020F0502020204030204" pitchFamily="34" charset="0"/>
                <a:ea typeface="Calibri" panose="020F0502020204030204" pitchFamily="34" charset="0"/>
                <a:cs typeface="Calibri" panose="020F0502020204030204" pitchFamily="34" charset="0"/>
              </a:rPr>
              <a:t>;</a:t>
            </a:r>
            <a:r>
              <a:rPr lang="en-GB" sz="2000" b="0" i="0" dirty="0">
                <a:solidFill>
                  <a:srgbClr val="0F0F0F"/>
                </a:solidFill>
                <a:effectLst/>
                <a:latin typeface="Calibri" panose="020F0502020204030204" pitchFamily="34" charset="0"/>
                <a:ea typeface="Calibri" panose="020F0502020204030204" pitchFamily="34" charset="0"/>
                <a:cs typeface="Calibri" panose="020F0502020204030204" pitchFamily="34" charset="0"/>
              </a:rPr>
              <a:t> </a:t>
            </a:r>
            <a:endParaRPr lang="en-GB" sz="2000" dirty="0">
              <a:solidFill>
                <a:srgbClr val="0F0F0F"/>
              </a:solidFill>
              <a:latin typeface="Calibri" panose="020F0502020204030204" pitchFamily="34" charset="0"/>
              <a:ea typeface="Calibri" panose="020F0502020204030204" pitchFamily="34" charset="0"/>
              <a:cs typeface="Calibri" panose="020F0502020204030204" pitchFamily="34" charset="0"/>
            </a:endParaRPr>
          </a:p>
          <a:p>
            <a:pPr marL="342900" indent="-342900" algn="just">
              <a:buFont typeface="Arial" panose="020B0604020202020204" pitchFamily="34" charset="0"/>
              <a:buChar char="•"/>
            </a:pPr>
            <a:r>
              <a:rPr lang="en-GB" sz="2000" b="0" i="0" dirty="0">
                <a:solidFill>
                  <a:srgbClr val="0F0F0F"/>
                </a:solidFill>
                <a:effectLst/>
                <a:latin typeface="Calibri" panose="020F0502020204030204" pitchFamily="34" charset="0"/>
                <a:ea typeface="Calibri" panose="020F0502020204030204" pitchFamily="34" charset="0"/>
                <a:cs typeface="Calibri" panose="020F0502020204030204" pitchFamily="34" charset="0"/>
              </a:rPr>
              <a:t>ir </a:t>
            </a:r>
            <a:r>
              <a:rPr lang="en-GB" sz="2000" b="0" i="0" dirty="0" err="1">
                <a:solidFill>
                  <a:srgbClr val="0F0F0F"/>
                </a:solidFill>
                <a:effectLst/>
                <a:latin typeface="Calibri" panose="020F0502020204030204" pitchFamily="34" charset="0"/>
                <a:ea typeface="Calibri" panose="020F0502020204030204" pitchFamily="34" charset="0"/>
                <a:cs typeface="Calibri" panose="020F0502020204030204" pitchFamily="34" charset="0"/>
              </a:rPr>
              <a:t>izšķiroša</a:t>
            </a:r>
            <a:r>
              <a:rPr lang="en-GB" sz="2000" b="0" i="0" dirty="0">
                <a:solidFill>
                  <a:srgbClr val="0F0F0F"/>
                </a:solidFill>
                <a:effectLst/>
                <a:latin typeface="Calibri" panose="020F0502020204030204" pitchFamily="34" charset="0"/>
                <a:ea typeface="Calibri" panose="020F0502020204030204" pitchFamily="34" charset="0"/>
                <a:cs typeface="Calibri" panose="020F0502020204030204" pitchFamily="34" charset="0"/>
              </a:rPr>
              <a:t> </a:t>
            </a:r>
            <a:r>
              <a:rPr lang="en-GB" sz="2000" b="0" i="0" dirty="0" err="1">
                <a:solidFill>
                  <a:srgbClr val="0F0F0F"/>
                </a:solidFill>
                <a:effectLst/>
                <a:latin typeface="Calibri" panose="020F0502020204030204" pitchFamily="34" charset="0"/>
                <a:ea typeface="Calibri" panose="020F0502020204030204" pitchFamily="34" charset="0"/>
                <a:cs typeface="Calibri" panose="020F0502020204030204" pitchFamily="34" charset="0"/>
              </a:rPr>
              <a:t>nozīme</a:t>
            </a:r>
            <a:r>
              <a:rPr lang="lv-LV" sz="2000" b="0" i="0" dirty="0">
                <a:solidFill>
                  <a:srgbClr val="0F0F0F"/>
                </a:solidFill>
                <a:effectLst/>
                <a:latin typeface="Calibri" panose="020F0502020204030204" pitchFamily="34" charset="0"/>
                <a:ea typeface="Calibri" panose="020F0502020204030204" pitchFamily="34" charset="0"/>
                <a:cs typeface="Calibri" panose="020F0502020204030204" pitchFamily="34" charset="0"/>
              </a:rPr>
              <a:t>,</a:t>
            </a:r>
            <a:r>
              <a:rPr lang="en-GB" sz="2000" b="0" i="0" dirty="0">
                <a:solidFill>
                  <a:srgbClr val="0F0F0F"/>
                </a:solidFill>
                <a:effectLst/>
                <a:latin typeface="Calibri" panose="020F0502020204030204" pitchFamily="34" charset="0"/>
                <a:ea typeface="Calibri" panose="020F0502020204030204" pitchFamily="34" charset="0"/>
                <a:cs typeface="Calibri" panose="020F0502020204030204" pitchFamily="34" charset="0"/>
              </a:rPr>
              <a:t> reaģējot uz izmaiņām reģionālajos darba tirgos, piemēram, tehnoloģiskās attīstības vai jaunu nozaru </a:t>
            </a:r>
            <a:r>
              <a:rPr lang="en-GB" sz="2000" b="0" i="0" dirty="0" err="1">
                <a:solidFill>
                  <a:srgbClr val="0F0F0F"/>
                </a:solidFill>
                <a:effectLst/>
                <a:latin typeface="Calibri" panose="020F0502020204030204" pitchFamily="34" charset="0"/>
                <a:ea typeface="Calibri" panose="020F0502020204030204" pitchFamily="34" charset="0"/>
                <a:cs typeface="Calibri" panose="020F0502020204030204" pitchFamily="34" charset="0"/>
              </a:rPr>
              <a:t>izraisītām</a:t>
            </a:r>
            <a:r>
              <a:rPr lang="en-GB" sz="2000" b="0" i="0" dirty="0">
                <a:solidFill>
                  <a:srgbClr val="0F0F0F"/>
                </a:solidFill>
                <a:effectLst/>
                <a:latin typeface="Calibri" panose="020F0502020204030204" pitchFamily="34" charset="0"/>
                <a:ea typeface="Calibri" panose="020F0502020204030204" pitchFamily="34" charset="0"/>
                <a:cs typeface="Calibri" panose="020F0502020204030204" pitchFamily="34" charset="0"/>
              </a:rPr>
              <a:t> </a:t>
            </a:r>
            <a:r>
              <a:rPr lang="en-GB" sz="2000" b="0" i="0" dirty="0" err="1">
                <a:solidFill>
                  <a:srgbClr val="0F0F0F"/>
                </a:solidFill>
                <a:effectLst/>
                <a:latin typeface="Calibri" panose="020F0502020204030204" pitchFamily="34" charset="0"/>
                <a:ea typeface="Calibri" panose="020F0502020204030204" pitchFamily="34" charset="0"/>
                <a:cs typeface="Calibri" panose="020F0502020204030204" pitchFamily="34" charset="0"/>
              </a:rPr>
              <a:t>pārmaiņām</a:t>
            </a:r>
            <a:r>
              <a:rPr lang="lv-LV" sz="2000" b="0" i="0" dirty="0">
                <a:solidFill>
                  <a:srgbClr val="0F0F0F"/>
                </a:solidFill>
                <a:effectLst/>
                <a:latin typeface="Calibri" panose="020F0502020204030204" pitchFamily="34" charset="0"/>
                <a:ea typeface="Calibri" panose="020F0502020204030204" pitchFamily="34" charset="0"/>
                <a:cs typeface="Calibri" panose="020F0502020204030204" pitchFamily="34" charset="0"/>
              </a:rPr>
              <a:t>;</a:t>
            </a:r>
            <a:endParaRPr lang="en-GB" sz="2000" dirty="0">
              <a:solidFill>
                <a:srgbClr val="0F0F0F"/>
              </a:solidFill>
              <a:latin typeface="Calibri" panose="020F0502020204030204" pitchFamily="34" charset="0"/>
              <a:ea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GB" sz="2000" b="0" i="0" dirty="0" err="1">
                <a:solidFill>
                  <a:srgbClr val="0F0F0F"/>
                </a:solidFill>
                <a:effectLst/>
                <a:latin typeface="Calibri" panose="020F0502020204030204" pitchFamily="34" charset="0"/>
                <a:ea typeface="Calibri" panose="020F0502020204030204" pitchFamily="34" charset="0"/>
                <a:cs typeface="Calibri" panose="020F0502020204030204" pitchFamily="34" charset="0"/>
              </a:rPr>
              <a:t>palīdz</a:t>
            </a:r>
            <a:r>
              <a:rPr lang="en-GB" sz="2000" b="0" i="0" dirty="0">
                <a:solidFill>
                  <a:srgbClr val="0F0F0F"/>
                </a:solidFill>
                <a:effectLst/>
                <a:latin typeface="Calibri" panose="020F0502020204030204" pitchFamily="34" charset="0"/>
                <a:ea typeface="Calibri" panose="020F0502020204030204" pitchFamily="34" charset="0"/>
                <a:cs typeface="Calibri" panose="020F0502020204030204" pitchFamily="34" charset="0"/>
              </a:rPr>
              <a:t> augstskolām ātri </a:t>
            </a:r>
            <a:r>
              <a:rPr lang="en-GB" sz="2000" b="0" i="0" dirty="0" err="1">
                <a:solidFill>
                  <a:srgbClr val="0F0F0F"/>
                </a:solidFill>
                <a:effectLst/>
                <a:latin typeface="Calibri" panose="020F0502020204030204" pitchFamily="34" charset="0"/>
                <a:ea typeface="Calibri" panose="020F0502020204030204" pitchFamily="34" charset="0"/>
                <a:cs typeface="Calibri" panose="020F0502020204030204" pitchFamily="34" charset="0"/>
              </a:rPr>
              <a:t>pielāgot</a:t>
            </a:r>
            <a:r>
              <a:rPr lang="en-GB" sz="2000" b="0" i="0" dirty="0">
                <a:solidFill>
                  <a:srgbClr val="0F0F0F"/>
                </a:solidFill>
                <a:effectLst/>
                <a:latin typeface="Calibri" panose="020F0502020204030204" pitchFamily="34" charset="0"/>
                <a:ea typeface="Calibri" panose="020F0502020204030204" pitchFamily="34" charset="0"/>
                <a:cs typeface="Calibri" panose="020F0502020204030204" pitchFamily="34" charset="0"/>
              </a:rPr>
              <a:t> </a:t>
            </a:r>
            <a:r>
              <a:rPr lang="lv-LV" sz="2000" dirty="0">
                <a:solidFill>
                  <a:srgbClr val="0F0F0F"/>
                </a:solidFill>
                <a:latin typeface="Calibri" panose="020F0502020204030204" pitchFamily="34" charset="0"/>
                <a:ea typeface="Calibri" panose="020F0502020204030204" pitchFamily="34" charset="0"/>
                <a:cs typeface="Calibri" panose="020F0502020204030204" pitchFamily="34" charset="0"/>
              </a:rPr>
              <a:t>studiju</a:t>
            </a:r>
            <a:r>
              <a:rPr lang="en-GB" sz="2000" b="0" i="0" dirty="0">
                <a:solidFill>
                  <a:srgbClr val="0F0F0F"/>
                </a:solidFill>
                <a:effectLst/>
                <a:latin typeface="Calibri" panose="020F0502020204030204" pitchFamily="34" charset="0"/>
                <a:ea typeface="Calibri" panose="020F0502020204030204" pitchFamily="34" charset="0"/>
                <a:cs typeface="Calibri" panose="020F0502020204030204" pitchFamily="34" charset="0"/>
              </a:rPr>
              <a:t> programmas, lai sagatavotu studentus šīm jaunajām </a:t>
            </a:r>
            <a:r>
              <a:rPr lang="en-GB" sz="2000" b="0" i="0" dirty="0" err="1">
                <a:solidFill>
                  <a:srgbClr val="0F0F0F"/>
                </a:solidFill>
                <a:effectLst/>
                <a:latin typeface="Calibri" panose="020F0502020204030204" pitchFamily="34" charset="0"/>
                <a:ea typeface="Calibri" panose="020F0502020204030204" pitchFamily="34" charset="0"/>
                <a:cs typeface="Calibri" panose="020F0502020204030204" pitchFamily="34" charset="0"/>
              </a:rPr>
              <a:t>iespējām</a:t>
            </a:r>
            <a:r>
              <a:rPr lang="en-GB" sz="2000" b="0" i="0" dirty="0">
                <a:solidFill>
                  <a:srgbClr val="0F0F0F"/>
                </a:solidFill>
                <a:effectLst/>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474716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B6A94DC-8B76-03D8-29C4-32FC3CEB2C59}"/>
              </a:ext>
            </a:extLst>
          </p:cNvPr>
          <p:cNvSpPr/>
          <p:nvPr/>
        </p:nvSpPr>
        <p:spPr>
          <a:xfrm>
            <a:off x="-1" y="655341"/>
            <a:ext cx="12192001" cy="5107515"/>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7" name="Text Placeholder 6">
            <a:extLst>
              <a:ext uri="{FF2B5EF4-FFF2-40B4-BE49-F238E27FC236}">
                <a16:creationId xmlns:a16="http://schemas.microsoft.com/office/drawing/2014/main" id="{56C0938E-B6E7-5004-CBD5-39FB56FE7EB1}"/>
              </a:ext>
            </a:extLst>
          </p:cNvPr>
          <p:cNvSpPr>
            <a:spLocks noGrp="1"/>
          </p:cNvSpPr>
          <p:nvPr>
            <p:ph type="body" sz="quarter" idx="48"/>
          </p:nvPr>
        </p:nvSpPr>
        <p:spPr>
          <a:xfrm>
            <a:off x="1211723" y="1095144"/>
            <a:ext cx="10317258" cy="4716002"/>
          </a:xfrm>
        </p:spPr>
        <p:txBody>
          <a:bodyPr/>
          <a:lstStyle/>
          <a:p>
            <a:pPr algn="just">
              <a:lnSpc>
                <a:spcPts val="2580"/>
              </a:lnSpc>
            </a:pPr>
            <a:r>
              <a:rPr lang="en-GB" b="0" i="0" dirty="0" err="1">
                <a:solidFill>
                  <a:schemeClr val="bg1"/>
                </a:solidFill>
                <a:effectLst/>
                <a:latin typeface="Söhne"/>
              </a:rPr>
              <a:t>Iesaistīšanās</a:t>
            </a:r>
            <a:r>
              <a:rPr lang="en-GB" b="0" i="0" dirty="0">
                <a:solidFill>
                  <a:schemeClr val="bg1"/>
                </a:solidFill>
                <a:effectLst/>
                <a:latin typeface="Söhne"/>
              </a:rPr>
              <a:t> R</a:t>
            </a:r>
            <a:r>
              <a:rPr lang="lv-LV" b="0" i="0" dirty="0">
                <a:solidFill>
                  <a:schemeClr val="bg1"/>
                </a:solidFill>
                <a:effectLst/>
                <a:latin typeface="Söhne"/>
              </a:rPr>
              <a:t>PP</a:t>
            </a:r>
            <a:r>
              <a:rPr lang="en-GB" b="0" i="0" dirty="0">
                <a:solidFill>
                  <a:schemeClr val="bg1"/>
                </a:solidFill>
                <a:effectLst/>
                <a:latin typeface="Söhne"/>
              </a:rPr>
              <a:t> piedāvā augstskolām iespēju piedalīties plašākā dialogā par reģionālo attīstību, nodrošinot, ka to programmas ne tikai sagatavo kvalificētus absolventus, bet arī veicina plašāku sabiedrības mērķu sasniegšanu un </a:t>
            </a:r>
            <a:r>
              <a:rPr lang="en-GB" b="0" i="0" dirty="0" err="1">
                <a:solidFill>
                  <a:schemeClr val="bg1"/>
                </a:solidFill>
                <a:effectLst/>
                <a:latin typeface="Söhne"/>
              </a:rPr>
              <a:t>reģionālo</a:t>
            </a:r>
            <a:r>
              <a:rPr lang="en-GB" b="0" i="0" dirty="0">
                <a:solidFill>
                  <a:schemeClr val="bg1"/>
                </a:solidFill>
                <a:effectLst/>
                <a:latin typeface="Söhne"/>
              </a:rPr>
              <a:t> </a:t>
            </a:r>
            <a:r>
              <a:rPr lang="en-GB" b="0" i="0" dirty="0" err="1">
                <a:solidFill>
                  <a:schemeClr val="bg1"/>
                </a:solidFill>
                <a:effectLst/>
                <a:latin typeface="Söhne"/>
              </a:rPr>
              <a:t>ilgtspēju</a:t>
            </a:r>
            <a:r>
              <a:rPr lang="en-GB" b="0" i="0" dirty="0">
                <a:solidFill>
                  <a:schemeClr val="bg1"/>
                </a:solidFill>
                <a:effectLst/>
                <a:latin typeface="Söhne"/>
              </a:rPr>
              <a:t>.</a:t>
            </a:r>
          </a:p>
          <a:p>
            <a:pPr algn="just">
              <a:lnSpc>
                <a:spcPts val="2580"/>
              </a:lnSpc>
            </a:pPr>
            <a:endParaRPr lang="en-GB" b="0" i="0" dirty="0">
              <a:solidFill>
                <a:schemeClr val="bg1"/>
              </a:solidFill>
              <a:effectLst/>
              <a:latin typeface="Söhne"/>
            </a:endParaRPr>
          </a:p>
          <a:p>
            <a:pPr algn="just">
              <a:lnSpc>
                <a:spcPts val="2580"/>
              </a:lnSpc>
            </a:pPr>
            <a:r>
              <a:rPr lang="en-GB" b="0" i="0" dirty="0">
                <a:solidFill>
                  <a:schemeClr val="bg1"/>
                </a:solidFill>
                <a:effectLst/>
                <a:latin typeface="Söhne"/>
              </a:rPr>
              <a:t>R</a:t>
            </a:r>
            <a:r>
              <a:rPr lang="lv-LV" dirty="0" err="1">
                <a:solidFill>
                  <a:schemeClr val="bg1"/>
                </a:solidFill>
                <a:latin typeface="Söhne"/>
              </a:rPr>
              <a:t>eģionālās</a:t>
            </a:r>
            <a:r>
              <a:rPr lang="lv-LV" dirty="0">
                <a:solidFill>
                  <a:schemeClr val="bg1"/>
                </a:solidFill>
                <a:latin typeface="Söhne"/>
              </a:rPr>
              <a:t> prasmju padomes </a:t>
            </a:r>
            <a:r>
              <a:rPr lang="en-GB" b="0" i="0" dirty="0" err="1">
                <a:solidFill>
                  <a:schemeClr val="bg1"/>
                </a:solidFill>
                <a:effectLst/>
                <a:latin typeface="Söhne"/>
              </a:rPr>
              <a:t>nodrošin</a:t>
            </a:r>
            <a:r>
              <a:rPr lang="lv-LV" b="0" i="0" dirty="0">
                <a:solidFill>
                  <a:schemeClr val="bg1"/>
                </a:solidFill>
                <a:effectLst/>
                <a:latin typeface="Söhne"/>
              </a:rPr>
              <a:t>a augstskolu </a:t>
            </a:r>
            <a:r>
              <a:rPr lang="en-GB" b="0" i="0" dirty="0" err="1">
                <a:solidFill>
                  <a:schemeClr val="bg1"/>
                </a:solidFill>
                <a:effectLst/>
                <a:latin typeface="Söhne"/>
              </a:rPr>
              <a:t>spēj</a:t>
            </a:r>
            <a:r>
              <a:rPr lang="lv-LV" b="0" i="0" dirty="0">
                <a:solidFill>
                  <a:schemeClr val="bg1"/>
                </a:solidFill>
                <a:effectLst/>
                <a:latin typeface="Söhne"/>
              </a:rPr>
              <a:t>u</a:t>
            </a:r>
            <a:r>
              <a:rPr lang="en-GB" b="0" i="0" dirty="0">
                <a:solidFill>
                  <a:schemeClr val="bg1"/>
                </a:solidFill>
                <a:effectLst/>
                <a:latin typeface="Söhne"/>
              </a:rPr>
              <a:t> pielāgoties reģionu īpašajām </a:t>
            </a:r>
            <a:r>
              <a:rPr lang="en-GB" b="0" i="0" dirty="0" err="1">
                <a:solidFill>
                  <a:schemeClr val="bg1"/>
                </a:solidFill>
                <a:effectLst/>
                <a:latin typeface="Söhne"/>
              </a:rPr>
              <a:t>vajadzībām</a:t>
            </a:r>
            <a:r>
              <a:rPr lang="en-GB" b="0" i="0" dirty="0">
                <a:solidFill>
                  <a:schemeClr val="bg1"/>
                </a:solidFill>
                <a:effectLst/>
                <a:latin typeface="Söhne"/>
              </a:rPr>
              <a:t> un </a:t>
            </a:r>
            <a:r>
              <a:rPr lang="en-GB" b="0" i="0" dirty="0" err="1">
                <a:solidFill>
                  <a:schemeClr val="bg1"/>
                </a:solidFill>
                <a:effectLst/>
                <a:latin typeface="Söhne"/>
              </a:rPr>
              <a:t>iespējām</a:t>
            </a:r>
            <a:r>
              <a:rPr lang="en-GB" b="0" i="0" dirty="0">
                <a:solidFill>
                  <a:schemeClr val="bg1"/>
                </a:solidFill>
                <a:effectLst/>
                <a:latin typeface="Söhne"/>
              </a:rPr>
              <a:t>, </a:t>
            </a:r>
            <a:r>
              <a:rPr lang="en-GB" b="0" i="0" dirty="0" err="1">
                <a:solidFill>
                  <a:schemeClr val="bg1"/>
                </a:solidFill>
                <a:effectLst/>
                <a:latin typeface="Söhne"/>
              </a:rPr>
              <a:t>tādējādi</a:t>
            </a:r>
            <a:r>
              <a:rPr lang="en-GB" b="0" i="0" dirty="0">
                <a:solidFill>
                  <a:schemeClr val="bg1"/>
                </a:solidFill>
                <a:effectLst/>
                <a:latin typeface="Söhne"/>
              </a:rPr>
              <a:t> </a:t>
            </a:r>
            <a:r>
              <a:rPr lang="en-GB" b="0" i="0" dirty="0" err="1">
                <a:solidFill>
                  <a:schemeClr val="bg1"/>
                </a:solidFill>
                <a:effectLst/>
                <a:latin typeface="Söhne"/>
              </a:rPr>
              <a:t>padarot</a:t>
            </a:r>
            <a:r>
              <a:rPr lang="en-GB" b="0" i="0" dirty="0">
                <a:solidFill>
                  <a:schemeClr val="bg1"/>
                </a:solidFill>
                <a:effectLst/>
                <a:latin typeface="Söhne"/>
              </a:rPr>
              <a:t> </a:t>
            </a:r>
            <a:r>
              <a:rPr lang="en-GB" b="0" i="0" dirty="0" err="1">
                <a:solidFill>
                  <a:schemeClr val="bg1"/>
                </a:solidFill>
                <a:effectLst/>
                <a:latin typeface="Söhne"/>
              </a:rPr>
              <a:t>izglītību</a:t>
            </a:r>
            <a:r>
              <a:rPr lang="en-GB" b="0" i="0" dirty="0">
                <a:solidFill>
                  <a:schemeClr val="bg1"/>
                </a:solidFill>
                <a:effectLst/>
                <a:latin typeface="Söhne"/>
              </a:rPr>
              <a:t> </a:t>
            </a:r>
            <a:r>
              <a:rPr lang="en-GB" b="0" i="0" dirty="0" err="1">
                <a:solidFill>
                  <a:schemeClr val="bg1"/>
                </a:solidFill>
                <a:effectLst/>
                <a:latin typeface="Söhne"/>
              </a:rPr>
              <a:t>atbilstošāku</a:t>
            </a:r>
            <a:r>
              <a:rPr lang="en-GB" b="0" i="0" dirty="0">
                <a:solidFill>
                  <a:schemeClr val="bg1"/>
                </a:solidFill>
                <a:effectLst/>
                <a:latin typeface="Söhne"/>
              </a:rPr>
              <a:t> un </a:t>
            </a:r>
            <a:r>
              <a:rPr lang="en-GB" b="0" i="0" dirty="0" err="1">
                <a:solidFill>
                  <a:schemeClr val="bg1"/>
                </a:solidFill>
                <a:effectLst/>
                <a:latin typeface="Söhne"/>
              </a:rPr>
              <a:t>ietekmīgāku</a:t>
            </a:r>
            <a:r>
              <a:rPr lang="en-GB" b="0" i="0" dirty="0">
                <a:solidFill>
                  <a:schemeClr val="bg1"/>
                </a:solidFill>
                <a:effectLst/>
                <a:latin typeface="Söhne"/>
              </a:rPr>
              <a:t>.</a:t>
            </a:r>
          </a:p>
          <a:p>
            <a:pPr algn="just">
              <a:lnSpc>
                <a:spcPts val="2580"/>
              </a:lnSpc>
            </a:pPr>
            <a:endParaRPr lang="en-GB" dirty="0">
              <a:solidFill>
                <a:schemeClr val="bg1"/>
              </a:solidFill>
              <a:latin typeface="Söhne"/>
            </a:endParaRPr>
          </a:p>
          <a:p>
            <a:pPr algn="just">
              <a:lnSpc>
                <a:spcPts val="2580"/>
              </a:lnSpc>
            </a:pPr>
            <a:r>
              <a:rPr lang="en-GB" b="0" i="0" dirty="0">
                <a:solidFill>
                  <a:schemeClr val="bg1"/>
                </a:solidFill>
                <a:effectLst/>
                <a:latin typeface="Söhne"/>
              </a:rPr>
              <a:t>Paskatīsimies, kā darbojas reģionālās prasmju padomes Latvijā un </a:t>
            </a:r>
            <a:r>
              <a:rPr lang="en-GB" b="0" i="0" dirty="0" err="1">
                <a:solidFill>
                  <a:schemeClr val="bg1"/>
                </a:solidFill>
                <a:effectLst/>
                <a:latin typeface="Söhne"/>
              </a:rPr>
              <a:t>Serbijā</a:t>
            </a:r>
            <a:r>
              <a:rPr lang="lv-LV" b="0" i="0" dirty="0">
                <a:solidFill>
                  <a:schemeClr val="bg1"/>
                </a:solidFill>
                <a:effectLst/>
                <a:latin typeface="Söhne"/>
              </a:rPr>
              <a:t>,</a:t>
            </a:r>
            <a:r>
              <a:rPr lang="en-GB" b="0" i="0" dirty="0">
                <a:solidFill>
                  <a:schemeClr val="bg1"/>
                </a:solidFill>
                <a:effectLst/>
                <a:latin typeface="Söhne"/>
              </a:rPr>
              <a:t> un pēc tam </a:t>
            </a:r>
            <a:r>
              <a:rPr lang="lv-LV" b="0" i="0" dirty="0">
                <a:solidFill>
                  <a:schemeClr val="bg1"/>
                </a:solidFill>
                <a:effectLst/>
                <a:latin typeface="Söhne"/>
              </a:rPr>
              <a:t>- </a:t>
            </a:r>
            <a:r>
              <a:rPr lang="en-GB" b="0" i="0" dirty="0">
                <a:solidFill>
                  <a:schemeClr val="bg1"/>
                </a:solidFill>
                <a:effectLst/>
                <a:latin typeface="Söhne"/>
              </a:rPr>
              <a:t>visas ES līmenī. </a:t>
            </a:r>
            <a:r>
              <a:rPr lang="en-GB" b="0" i="0" dirty="0">
                <a:solidFill>
                  <a:srgbClr val="0F0F0F"/>
                </a:solidFill>
                <a:effectLst/>
                <a:latin typeface="Söhne"/>
              </a:rPr>
              <a:t>.</a:t>
            </a:r>
            <a:endParaRPr lang="en-US" dirty="0">
              <a:solidFill>
                <a:schemeClr val="bg1"/>
              </a:solidFill>
            </a:endParaRPr>
          </a:p>
          <a:p>
            <a:pPr algn="just">
              <a:lnSpc>
                <a:spcPts val="2580"/>
              </a:lnSpc>
            </a:pPr>
            <a:endParaRPr lang="en-US" dirty="0">
              <a:solidFill>
                <a:schemeClr val="bg1"/>
              </a:solidFill>
            </a:endParaRPr>
          </a:p>
        </p:txBody>
      </p:sp>
      <p:sp>
        <p:nvSpPr>
          <p:cNvPr id="10" name="Rectangle 5">
            <a:extLst>
              <a:ext uri="{FF2B5EF4-FFF2-40B4-BE49-F238E27FC236}">
                <a16:creationId xmlns:a16="http://schemas.microsoft.com/office/drawing/2014/main" id="{1954BE25-5EFF-E2E4-DEB8-8931C7D7FBAF}"/>
              </a:ext>
            </a:extLst>
          </p:cNvPr>
          <p:cNvSpPr/>
          <p:nvPr/>
        </p:nvSpPr>
        <p:spPr bwMode="auto">
          <a:xfrm rot="16200000">
            <a:off x="-3196525" y="3196524"/>
            <a:ext cx="6858001" cy="46494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Tree>
    <p:extLst>
      <p:ext uri="{BB962C8B-B14F-4D97-AF65-F5344CB8AC3E}">
        <p14:creationId xmlns:p14="http://schemas.microsoft.com/office/powerpoint/2010/main" val="2371072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25</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056142" y="1618819"/>
            <a:ext cx="8783924" cy="4280331"/>
          </a:xfrm>
        </p:spPr>
        <p:txBody>
          <a:bodyPr/>
          <a:lstStyle/>
          <a:p>
            <a:pPr algn="just">
              <a:lnSpc>
                <a:spcPct val="107000"/>
              </a:lnSpc>
              <a:spcAft>
                <a:spcPts val="800"/>
              </a:spcAft>
            </a:pPr>
            <a:r>
              <a:rPr lang="en-IE" sz="2000" kern="100" dirty="0">
                <a:effectLst/>
                <a:latin typeface="Calibri" panose="020F0502020204030204" pitchFamily="34" charset="0"/>
                <a:ea typeface="Calibri" panose="020F0502020204030204" pitchFamily="34" charset="0"/>
                <a:cs typeface="Times New Roman" panose="02020603050405020304" pitchFamily="18" charset="0"/>
              </a:rPr>
              <a:t>Latvijā ir izveidota stabila </a:t>
            </a:r>
            <a:r>
              <a:rPr lang="en-IE" sz="2000" b="1" kern="100" dirty="0">
                <a:effectLst/>
                <a:latin typeface="Calibri" panose="020F0502020204030204" pitchFamily="34" charset="0"/>
                <a:ea typeface="Calibri" panose="020F0502020204030204" pitchFamily="34" charset="0"/>
                <a:cs typeface="Times New Roman" panose="02020603050405020304" pitchFamily="18" charset="0"/>
              </a:rPr>
              <a:t>13 nozaru ekspertu padomju </a:t>
            </a:r>
            <a:r>
              <a:rPr lang="en-IE" sz="2000" kern="100" dirty="0">
                <a:effectLst/>
                <a:latin typeface="Calibri" panose="020F0502020204030204" pitchFamily="34" charset="0"/>
                <a:ea typeface="Calibri" panose="020F0502020204030204" pitchFamily="34" charset="0"/>
                <a:cs typeface="Times New Roman" panose="02020603050405020304" pitchFamily="18" charset="0"/>
              </a:rPr>
              <a:t>sistēma, kas sadarbojas ar augstskolām, lai izstrādātu kvalifikāciju ietvarstruktūras un profesiju standartus. Šīs padomes nodrošina, ka augstskolu izglītības piedāvājums ir saskaņots ar nozares vajadzībām, un veicina partnerību, kas ir neatņemama izglītības procesa sastāvdaļa, sākot no mācību programmu plānošanas līdz mācību rezultātu novērtēšanai</a:t>
            </a:r>
            <a:r>
              <a:rPr lang="en-IE" sz="2200" kern="100" dirty="0">
                <a:effectLst/>
                <a:latin typeface="Calibri" panose="020F0502020204030204" pitchFamily="34" charset="0"/>
                <a:ea typeface="Calibri" panose="020F0502020204030204" pitchFamily="34" charset="0"/>
                <a:cs typeface="Times New Roman" panose="02020603050405020304" pitchFamily="18" charset="0"/>
              </a:rPr>
              <a:t>.</a:t>
            </a:r>
          </a:p>
          <a:p>
            <a:pPr algn="just">
              <a:lnSpc>
                <a:spcPts val="2440"/>
              </a:lnSpc>
              <a:buClr>
                <a:srgbClr val="186BA8"/>
              </a:buClr>
            </a:pPr>
            <a:endParaRPr lang="en-US" sz="2200" dirty="0"/>
          </a:p>
          <a:p>
            <a:pPr algn="just">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29" y="643158"/>
            <a:ext cx="10499063"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Latvijas pieeja</a:t>
            </a:r>
          </a:p>
        </p:txBody>
      </p:sp>
      <p:sp>
        <p:nvSpPr>
          <p:cNvPr id="3" name="TextBox 2">
            <a:extLst>
              <a:ext uri="{FF2B5EF4-FFF2-40B4-BE49-F238E27FC236}">
                <a16:creationId xmlns:a16="http://schemas.microsoft.com/office/drawing/2014/main" id="{7444CF9C-1FA4-1A7C-1E72-1B7959CFFB3A}"/>
              </a:ext>
            </a:extLst>
          </p:cNvPr>
          <p:cNvSpPr txBox="1"/>
          <p:nvPr/>
        </p:nvSpPr>
        <p:spPr>
          <a:xfrm>
            <a:off x="3171883" y="3429000"/>
            <a:ext cx="8444059" cy="2800767"/>
          </a:xfrm>
          <a:prstGeom prst="rect">
            <a:avLst/>
          </a:prstGeom>
          <a:noFill/>
        </p:spPr>
        <p:txBody>
          <a:bodyPr wrap="square" numCol="2">
            <a:spAutoFit/>
          </a:bodyPr>
          <a:lstStyle/>
          <a:p>
            <a:pPr algn="l"/>
            <a:r>
              <a:rPr lang="en-GB" sz="1600"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1. </a:t>
            </a:r>
            <a:r>
              <a:rPr lang="en-GB" sz="1600" b="0" i="0" dirty="0" err="1">
                <a:solidFill>
                  <a:srgbClr val="262526"/>
                </a:solidFill>
                <a:effectLst/>
                <a:latin typeface="Calibri" panose="020F0502020204030204" pitchFamily="34" charset="0"/>
                <a:ea typeface="Calibri" panose="020F0502020204030204" pitchFamily="34" charset="0"/>
                <a:cs typeface="Calibri" panose="020F0502020204030204" pitchFamily="34" charset="0"/>
              </a:rPr>
              <a:t>Uzņēmējdarbība</a:t>
            </a:r>
            <a:r>
              <a:rPr lang="lv-LV"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s</a:t>
            </a:r>
            <a:r>
              <a:rPr lang="en-GB"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 </a:t>
            </a:r>
            <a:r>
              <a:rPr lang="en-GB" sz="1600" b="0" i="0" dirty="0" err="1">
                <a:solidFill>
                  <a:srgbClr val="262526"/>
                </a:solidFill>
                <a:effectLst/>
                <a:latin typeface="Calibri" panose="020F0502020204030204" pitchFamily="34" charset="0"/>
                <a:ea typeface="Calibri" panose="020F0502020204030204" pitchFamily="34" charset="0"/>
                <a:cs typeface="Calibri" panose="020F0502020204030204" pitchFamily="34" charset="0"/>
              </a:rPr>
              <a:t>finan</a:t>
            </a:r>
            <a:r>
              <a:rPr lang="lv-LV" sz="1600" b="0" i="0" dirty="0" err="1">
                <a:solidFill>
                  <a:srgbClr val="262526"/>
                </a:solidFill>
                <a:effectLst/>
                <a:latin typeface="Calibri" panose="020F0502020204030204" pitchFamily="34" charset="0"/>
                <a:ea typeface="Calibri" panose="020F0502020204030204" pitchFamily="34" charset="0"/>
                <a:cs typeface="Calibri" panose="020F0502020204030204" pitchFamily="34" charset="0"/>
              </a:rPr>
              <a:t>šu</a:t>
            </a:r>
            <a:r>
              <a:rPr lang="en-GB"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 </a:t>
            </a:r>
            <a:r>
              <a:rPr lang="en-GB" sz="1600" b="0" i="0" dirty="0" err="1">
                <a:solidFill>
                  <a:srgbClr val="262526"/>
                </a:solidFill>
                <a:effectLst/>
                <a:latin typeface="Calibri" panose="020F0502020204030204" pitchFamily="34" charset="0"/>
                <a:ea typeface="Calibri" panose="020F0502020204030204" pitchFamily="34" charset="0"/>
                <a:cs typeface="Calibri" panose="020F0502020204030204" pitchFamily="34" charset="0"/>
              </a:rPr>
              <a:t>grāmatvedība</a:t>
            </a:r>
            <a:r>
              <a:rPr lang="lv-LV"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s</a:t>
            </a:r>
            <a:r>
              <a:rPr lang="en-GB"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 un </a:t>
            </a:r>
            <a:r>
              <a:rPr lang="en-GB" sz="1600" b="0" i="0" dirty="0" err="1">
                <a:solidFill>
                  <a:srgbClr val="262526"/>
                </a:solidFill>
                <a:effectLst/>
                <a:latin typeface="Calibri" panose="020F0502020204030204" pitchFamily="34" charset="0"/>
                <a:ea typeface="Calibri" panose="020F0502020204030204" pitchFamily="34" charset="0"/>
                <a:cs typeface="Calibri" panose="020F0502020204030204" pitchFamily="34" charset="0"/>
              </a:rPr>
              <a:t>administrācija</a:t>
            </a:r>
            <a:r>
              <a:rPr lang="lv-LV"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s NEP;</a:t>
            </a:r>
            <a:endParaRPr lang="en-GB"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endParaRPr>
          </a:p>
          <a:p>
            <a:pPr algn="l"/>
            <a:r>
              <a:rPr lang="en-GB" sz="1600" i="0" dirty="0">
                <a:solidFill>
                  <a:schemeClr val="bg2">
                    <a:lumMod val="25000"/>
                  </a:schemeClr>
                </a:solidFill>
                <a:effectLst/>
                <a:latin typeface="Calibri" panose="020F0502020204030204" pitchFamily="34" charset="0"/>
                <a:ea typeface="Calibri" panose="020F0502020204030204" pitchFamily="34" charset="0"/>
                <a:cs typeface="Calibri" panose="020F0502020204030204" pitchFamily="34" charset="0"/>
              </a:rPr>
              <a:t>2. </a:t>
            </a:r>
            <a:r>
              <a:rPr lang="en-GB" sz="1600" b="0" i="0" dirty="0" err="1">
                <a:solidFill>
                  <a:srgbClr val="262526"/>
                </a:solidFill>
                <a:effectLst/>
                <a:latin typeface="Calibri" panose="020F0502020204030204" pitchFamily="34" charset="0"/>
                <a:ea typeface="Calibri" panose="020F0502020204030204" pitchFamily="34" charset="0"/>
                <a:cs typeface="Calibri" panose="020F0502020204030204" pitchFamily="34" charset="0"/>
              </a:rPr>
              <a:t>Ķīmiskā</a:t>
            </a:r>
            <a:r>
              <a:rPr lang="lv-LV"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s rūpniecības</a:t>
            </a:r>
            <a:r>
              <a:rPr lang="en-GB"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 un </a:t>
            </a:r>
            <a:r>
              <a:rPr lang="en-GB" sz="1600" b="0" i="0" dirty="0" err="1">
                <a:solidFill>
                  <a:srgbClr val="262526"/>
                </a:solidFill>
                <a:effectLst/>
                <a:latin typeface="Calibri" panose="020F0502020204030204" pitchFamily="34" charset="0"/>
                <a:ea typeface="Calibri" panose="020F0502020204030204" pitchFamily="34" charset="0"/>
                <a:cs typeface="Calibri" panose="020F0502020204030204" pitchFamily="34" charset="0"/>
              </a:rPr>
              <a:t>vides</a:t>
            </a:r>
            <a:r>
              <a:rPr lang="en-GB"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 </a:t>
            </a:r>
            <a:r>
              <a:rPr lang="lv-LV" sz="1600" dirty="0">
                <a:solidFill>
                  <a:srgbClr val="262526"/>
                </a:solidFill>
                <a:latin typeface="Calibri" panose="020F0502020204030204" pitchFamily="34" charset="0"/>
                <a:ea typeface="Calibri" panose="020F0502020204030204" pitchFamily="34" charset="0"/>
                <a:cs typeface="Calibri" panose="020F0502020204030204" pitchFamily="34" charset="0"/>
              </a:rPr>
              <a:t>NEP</a:t>
            </a:r>
            <a:endParaRPr lang="en-GB"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endParaRPr>
          </a:p>
          <a:p>
            <a:pPr algn="l"/>
            <a:r>
              <a:rPr lang="en-GB" sz="160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3. </a:t>
            </a:r>
            <a:r>
              <a:rPr lang="en-GB" sz="1600" b="0" i="0" dirty="0" err="1">
                <a:solidFill>
                  <a:srgbClr val="262526"/>
                </a:solidFill>
                <a:effectLst/>
                <a:latin typeface="Calibri" panose="020F0502020204030204" pitchFamily="34" charset="0"/>
                <a:ea typeface="Calibri" panose="020F0502020204030204" pitchFamily="34" charset="0"/>
                <a:cs typeface="Calibri" panose="020F0502020204030204" pitchFamily="34" charset="0"/>
              </a:rPr>
              <a:t>Būvniecības</a:t>
            </a:r>
            <a:r>
              <a:rPr lang="en-GB"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 </a:t>
            </a:r>
            <a:r>
              <a:rPr lang="lv-LV" sz="1600" dirty="0">
                <a:solidFill>
                  <a:srgbClr val="262526"/>
                </a:solidFill>
                <a:latin typeface="Calibri" panose="020F0502020204030204" pitchFamily="34" charset="0"/>
                <a:ea typeface="Calibri" panose="020F0502020204030204" pitchFamily="34" charset="0"/>
                <a:cs typeface="Calibri" panose="020F0502020204030204" pitchFamily="34" charset="0"/>
              </a:rPr>
              <a:t>NEP</a:t>
            </a:r>
            <a:endParaRPr lang="en-GB"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endParaRPr>
          </a:p>
          <a:p>
            <a:pPr algn="l"/>
            <a:r>
              <a:rPr lang="en-GB"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4. Kultūras izglītības padome </a:t>
            </a:r>
          </a:p>
          <a:p>
            <a:pPr algn="l"/>
            <a:r>
              <a:rPr lang="en-GB"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5. </a:t>
            </a:r>
            <a:r>
              <a:rPr lang="en-GB" sz="1600" b="0" i="0" dirty="0" err="1">
                <a:solidFill>
                  <a:srgbClr val="262526"/>
                </a:solidFill>
                <a:effectLst/>
                <a:latin typeface="Calibri" panose="020F0502020204030204" pitchFamily="34" charset="0"/>
                <a:ea typeface="Calibri" panose="020F0502020204030204" pitchFamily="34" charset="0"/>
                <a:cs typeface="Calibri" panose="020F0502020204030204" pitchFamily="34" charset="0"/>
              </a:rPr>
              <a:t>Enerģ</a:t>
            </a:r>
            <a:r>
              <a:rPr lang="lv-LV"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ētikas</a:t>
            </a:r>
            <a:r>
              <a:rPr lang="en-GB"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 </a:t>
            </a:r>
            <a:r>
              <a:rPr lang="lv-LV" sz="1600" dirty="0">
                <a:solidFill>
                  <a:srgbClr val="262526"/>
                </a:solidFill>
                <a:latin typeface="Calibri" panose="020F0502020204030204" pitchFamily="34" charset="0"/>
                <a:ea typeface="Calibri" panose="020F0502020204030204" pitchFamily="34" charset="0"/>
                <a:cs typeface="Calibri" panose="020F0502020204030204" pitchFamily="34" charset="0"/>
              </a:rPr>
              <a:t>NEP</a:t>
            </a:r>
            <a:endParaRPr lang="en-GB"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endParaRPr>
          </a:p>
          <a:p>
            <a:pPr algn="l"/>
            <a:r>
              <a:rPr lang="en-GB"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6. </a:t>
            </a:r>
            <a:r>
              <a:rPr lang="en-GB" sz="1600" b="0" i="0" dirty="0" err="1">
                <a:solidFill>
                  <a:srgbClr val="262526"/>
                </a:solidFill>
                <a:effectLst/>
                <a:latin typeface="Calibri" panose="020F0502020204030204" pitchFamily="34" charset="0"/>
                <a:ea typeface="Calibri" panose="020F0502020204030204" pitchFamily="34" charset="0"/>
                <a:cs typeface="Calibri" panose="020F0502020204030204" pitchFamily="34" charset="0"/>
              </a:rPr>
              <a:t>Pārtikas</a:t>
            </a:r>
            <a:r>
              <a:rPr lang="en-GB"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 r</a:t>
            </a:r>
            <a:r>
              <a:rPr lang="lv-LV" sz="1600" b="0" i="0" dirty="0" err="1">
                <a:solidFill>
                  <a:srgbClr val="262526"/>
                </a:solidFill>
                <a:effectLst/>
                <a:latin typeface="Calibri" panose="020F0502020204030204" pitchFamily="34" charset="0"/>
                <a:ea typeface="Calibri" panose="020F0502020204030204" pitchFamily="34" charset="0"/>
                <a:cs typeface="Calibri" panose="020F0502020204030204" pitchFamily="34" charset="0"/>
              </a:rPr>
              <a:t>ūpniecības</a:t>
            </a:r>
            <a:r>
              <a:rPr lang="en-GB"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 un </a:t>
            </a:r>
            <a:r>
              <a:rPr lang="en-GB" sz="1600" b="0" i="0" dirty="0" err="1">
                <a:solidFill>
                  <a:srgbClr val="262526"/>
                </a:solidFill>
                <a:effectLst/>
                <a:latin typeface="Calibri" panose="020F0502020204030204" pitchFamily="34" charset="0"/>
                <a:ea typeface="Calibri" panose="020F0502020204030204" pitchFamily="34" charset="0"/>
                <a:cs typeface="Calibri" panose="020F0502020204030204" pitchFamily="34" charset="0"/>
              </a:rPr>
              <a:t>lauksaimniecība</a:t>
            </a:r>
            <a:r>
              <a:rPr lang="lv-LV"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s</a:t>
            </a:r>
            <a:r>
              <a:rPr lang="en-GB"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 </a:t>
            </a:r>
            <a:r>
              <a:rPr lang="lv-LV" sz="1600" dirty="0">
                <a:solidFill>
                  <a:srgbClr val="262526"/>
                </a:solidFill>
                <a:latin typeface="Calibri" panose="020F0502020204030204" pitchFamily="34" charset="0"/>
                <a:ea typeface="Calibri" panose="020F0502020204030204" pitchFamily="34" charset="0"/>
                <a:cs typeface="Calibri" panose="020F0502020204030204" pitchFamily="34" charset="0"/>
              </a:rPr>
              <a:t>NEP</a:t>
            </a:r>
            <a:endParaRPr lang="en-GB"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endParaRPr>
          </a:p>
          <a:p>
            <a:pPr algn="l"/>
            <a:r>
              <a:rPr lang="en-GB"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7. Elektronisko un optisko </a:t>
            </a:r>
            <a:r>
              <a:rPr lang="en-GB" sz="1600" b="0" i="0" dirty="0" err="1">
                <a:solidFill>
                  <a:srgbClr val="262526"/>
                </a:solidFill>
                <a:effectLst/>
                <a:latin typeface="Calibri" panose="020F0502020204030204" pitchFamily="34" charset="0"/>
                <a:ea typeface="Calibri" panose="020F0502020204030204" pitchFamily="34" charset="0"/>
                <a:cs typeface="Calibri" panose="020F0502020204030204" pitchFamily="34" charset="0"/>
              </a:rPr>
              <a:t>iekārtu</a:t>
            </a:r>
            <a:r>
              <a:rPr lang="en-GB"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 </a:t>
            </a:r>
            <a:r>
              <a:rPr lang="en-GB" sz="1600" b="0" i="0" dirty="0" err="1">
                <a:solidFill>
                  <a:srgbClr val="262526"/>
                </a:solidFill>
                <a:effectLst/>
                <a:latin typeface="Calibri" panose="020F0502020204030204" pitchFamily="34" charset="0"/>
                <a:ea typeface="Calibri" panose="020F0502020204030204" pitchFamily="34" charset="0"/>
                <a:cs typeface="Calibri" panose="020F0502020204030204" pitchFamily="34" charset="0"/>
              </a:rPr>
              <a:t>ražošana</a:t>
            </a:r>
            <a:r>
              <a:rPr lang="lv-LV"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s</a:t>
            </a:r>
            <a:r>
              <a:rPr lang="en-GB"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 IKT </a:t>
            </a:r>
            <a:r>
              <a:rPr lang="lv-LV" sz="1600" dirty="0">
                <a:solidFill>
                  <a:srgbClr val="262526"/>
                </a:solidFill>
                <a:latin typeface="Calibri" panose="020F0502020204030204" pitchFamily="34" charset="0"/>
                <a:ea typeface="Calibri" panose="020F0502020204030204" pitchFamily="34" charset="0"/>
                <a:cs typeface="Calibri" panose="020F0502020204030204" pitchFamily="34" charset="0"/>
              </a:rPr>
              <a:t>NEP</a:t>
            </a:r>
            <a:endParaRPr lang="en-GB"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endParaRPr>
          </a:p>
          <a:p>
            <a:pPr algn="l"/>
            <a:endParaRPr lang="lv-LV"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endParaRPr>
          </a:p>
          <a:p>
            <a:pPr algn="l"/>
            <a:endParaRPr lang="en-GB"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endParaRPr>
          </a:p>
          <a:p>
            <a:pPr algn="l"/>
            <a:r>
              <a:rPr lang="en-GB"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8. </a:t>
            </a:r>
            <a:r>
              <a:rPr lang="en-GB" sz="1600" b="0" i="0" dirty="0" err="1">
                <a:solidFill>
                  <a:srgbClr val="262526"/>
                </a:solidFill>
                <a:effectLst/>
                <a:latin typeface="Calibri" panose="020F0502020204030204" pitchFamily="34" charset="0"/>
                <a:ea typeface="Calibri" panose="020F0502020204030204" pitchFamily="34" charset="0"/>
                <a:cs typeface="Calibri" panose="020F0502020204030204" pitchFamily="34" charset="0"/>
              </a:rPr>
              <a:t>Metālapstrāde</a:t>
            </a:r>
            <a:r>
              <a:rPr lang="lv-LV"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s</a:t>
            </a:r>
            <a:r>
              <a:rPr lang="en-GB"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 </a:t>
            </a:r>
            <a:r>
              <a:rPr lang="en-GB" sz="1600" b="0" i="0" dirty="0" err="1">
                <a:solidFill>
                  <a:srgbClr val="262526"/>
                </a:solidFill>
                <a:effectLst/>
                <a:latin typeface="Calibri" panose="020F0502020204030204" pitchFamily="34" charset="0"/>
                <a:ea typeface="Calibri" panose="020F0502020204030204" pitchFamily="34" charset="0"/>
                <a:cs typeface="Calibri" panose="020F0502020204030204" pitchFamily="34" charset="0"/>
              </a:rPr>
              <a:t>mašīnbūve</a:t>
            </a:r>
            <a:r>
              <a:rPr lang="lv-LV"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s un</a:t>
            </a:r>
            <a:r>
              <a:rPr lang="en-GB"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 </a:t>
            </a:r>
            <a:r>
              <a:rPr lang="en-GB" sz="1600" b="0" i="0" dirty="0" err="1">
                <a:solidFill>
                  <a:srgbClr val="262526"/>
                </a:solidFill>
                <a:effectLst/>
                <a:latin typeface="Calibri" panose="020F0502020204030204" pitchFamily="34" charset="0"/>
                <a:ea typeface="Calibri" panose="020F0502020204030204" pitchFamily="34" charset="0"/>
                <a:cs typeface="Calibri" panose="020F0502020204030204" pitchFamily="34" charset="0"/>
              </a:rPr>
              <a:t>mašīn</a:t>
            </a:r>
            <a:r>
              <a:rPr lang="lv-LV"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zinību</a:t>
            </a:r>
            <a:r>
              <a:rPr lang="en-GB"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 </a:t>
            </a:r>
            <a:r>
              <a:rPr lang="lv-LV" sz="1600" dirty="0">
                <a:solidFill>
                  <a:srgbClr val="262526"/>
                </a:solidFill>
                <a:latin typeface="Calibri" panose="020F0502020204030204" pitchFamily="34" charset="0"/>
                <a:ea typeface="Calibri" panose="020F0502020204030204" pitchFamily="34" charset="0"/>
                <a:cs typeface="Calibri" panose="020F0502020204030204" pitchFamily="34" charset="0"/>
              </a:rPr>
              <a:t>NEP;</a:t>
            </a:r>
            <a:endParaRPr lang="en-GB"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endParaRPr>
          </a:p>
          <a:p>
            <a:pPr algn="l"/>
            <a:r>
              <a:rPr lang="en-GB"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9. Dru</a:t>
            </a:r>
            <a:r>
              <a:rPr lang="lv-LV"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kas</a:t>
            </a:r>
            <a:r>
              <a:rPr lang="en-GB"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 un </a:t>
            </a:r>
            <a:r>
              <a:rPr lang="en-GB" sz="1600" b="0" i="0" dirty="0" err="1">
                <a:solidFill>
                  <a:srgbClr val="262526"/>
                </a:solidFill>
                <a:effectLst/>
                <a:latin typeface="Calibri" panose="020F0502020204030204" pitchFamily="34" charset="0"/>
                <a:ea typeface="Calibri" panose="020F0502020204030204" pitchFamily="34" charset="0"/>
                <a:cs typeface="Calibri" panose="020F0502020204030204" pitchFamily="34" charset="0"/>
              </a:rPr>
              <a:t>mediju</a:t>
            </a:r>
            <a:r>
              <a:rPr lang="en-GB"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 </a:t>
            </a:r>
            <a:r>
              <a:rPr lang="en-GB" sz="1600" b="0" i="0" dirty="0" err="1">
                <a:solidFill>
                  <a:srgbClr val="262526"/>
                </a:solidFill>
                <a:effectLst/>
                <a:latin typeface="Calibri" panose="020F0502020204030204" pitchFamily="34" charset="0"/>
                <a:ea typeface="Calibri" panose="020F0502020204030204" pitchFamily="34" charset="0"/>
                <a:cs typeface="Calibri" panose="020F0502020204030204" pitchFamily="34" charset="0"/>
              </a:rPr>
              <a:t>tehnoloģij</a:t>
            </a:r>
            <a:r>
              <a:rPr lang="lv-LV"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u</a:t>
            </a:r>
            <a:r>
              <a:rPr lang="en-GB"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 </a:t>
            </a:r>
            <a:r>
              <a:rPr lang="lv-LV"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NEP</a:t>
            </a:r>
            <a:endParaRPr lang="en-GB"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endParaRPr>
          </a:p>
          <a:p>
            <a:pPr algn="l"/>
            <a:r>
              <a:rPr lang="en-GB"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10. Tekstilizstrādājumu, apģērbu, ādas un ādas </a:t>
            </a:r>
            <a:r>
              <a:rPr lang="en-GB" sz="1600" b="0" i="0" dirty="0" err="1">
                <a:solidFill>
                  <a:srgbClr val="262526"/>
                </a:solidFill>
                <a:effectLst/>
                <a:latin typeface="Calibri" panose="020F0502020204030204" pitchFamily="34" charset="0"/>
                <a:ea typeface="Calibri" panose="020F0502020204030204" pitchFamily="34" charset="0"/>
                <a:cs typeface="Calibri" panose="020F0502020204030204" pitchFamily="34" charset="0"/>
              </a:rPr>
              <a:t>izstrādājumu</a:t>
            </a:r>
            <a:r>
              <a:rPr lang="en-GB"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 </a:t>
            </a:r>
            <a:r>
              <a:rPr lang="en-GB" sz="1600" b="0" i="0" dirty="0" err="1">
                <a:solidFill>
                  <a:srgbClr val="262526"/>
                </a:solidFill>
                <a:effectLst/>
                <a:latin typeface="Calibri" panose="020F0502020204030204" pitchFamily="34" charset="0"/>
                <a:ea typeface="Calibri" panose="020F0502020204030204" pitchFamily="34" charset="0"/>
                <a:cs typeface="Calibri" panose="020F0502020204030204" pitchFamily="34" charset="0"/>
              </a:rPr>
              <a:t>ražošana</a:t>
            </a:r>
            <a:r>
              <a:rPr lang="lv-LV"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s</a:t>
            </a:r>
            <a:r>
              <a:rPr lang="en-GB"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 </a:t>
            </a:r>
            <a:r>
              <a:rPr lang="lv-LV"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NEP</a:t>
            </a:r>
            <a:endParaRPr lang="en-GB"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endParaRPr>
          </a:p>
          <a:p>
            <a:pPr algn="l"/>
            <a:r>
              <a:rPr lang="en-GB"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11. </a:t>
            </a:r>
            <a:r>
              <a:rPr lang="en-GB" sz="1600" b="0" i="0" dirty="0" err="1">
                <a:solidFill>
                  <a:srgbClr val="262526"/>
                </a:solidFill>
                <a:effectLst/>
                <a:latin typeface="Calibri" panose="020F0502020204030204" pitchFamily="34" charset="0"/>
                <a:ea typeface="Calibri" panose="020F0502020204030204" pitchFamily="34" charset="0"/>
                <a:cs typeface="Calibri" panose="020F0502020204030204" pitchFamily="34" charset="0"/>
              </a:rPr>
              <a:t>Kokrūpniecība</a:t>
            </a:r>
            <a:r>
              <a:rPr lang="lv-LV"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s</a:t>
            </a:r>
            <a:r>
              <a:rPr lang="en-GB"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 </a:t>
            </a:r>
            <a:r>
              <a:rPr lang="lv-LV"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NEP</a:t>
            </a:r>
            <a:endParaRPr lang="en-GB"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endParaRPr>
          </a:p>
          <a:p>
            <a:pPr algn="l"/>
            <a:r>
              <a:rPr lang="en-GB"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12. </a:t>
            </a:r>
            <a:r>
              <a:rPr lang="en-GB" sz="1600" b="0" i="0" dirty="0" err="1">
                <a:solidFill>
                  <a:srgbClr val="262526"/>
                </a:solidFill>
                <a:effectLst/>
                <a:latin typeface="Calibri" panose="020F0502020204030204" pitchFamily="34" charset="0"/>
                <a:ea typeface="Calibri" panose="020F0502020204030204" pitchFamily="34" charset="0"/>
                <a:cs typeface="Calibri" panose="020F0502020204030204" pitchFamily="34" charset="0"/>
              </a:rPr>
              <a:t>Tūrism</a:t>
            </a:r>
            <a:r>
              <a:rPr lang="lv-LV"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a</a:t>
            </a:r>
            <a:r>
              <a:rPr lang="en-GB"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 un </a:t>
            </a:r>
            <a:r>
              <a:rPr lang="en-GB" sz="1600" b="0" i="0" dirty="0" err="1">
                <a:solidFill>
                  <a:srgbClr val="262526"/>
                </a:solidFill>
                <a:effectLst/>
                <a:latin typeface="Calibri" panose="020F0502020204030204" pitchFamily="34" charset="0"/>
                <a:ea typeface="Calibri" panose="020F0502020204030204" pitchFamily="34" charset="0"/>
                <a:cs typeface="Calibri" panose="020F0502020204030204" pitchFamily="34" charset="0"/>
              </a:rPr>
              <a:t>skaistumkopšana</a:t>
            </a:r>
            <a:r>
              <a:rPr lang="lv-LV" sz="1600" dirty="0">
                <a:solidFill>
                  <a:srgbClr val="262526"/>
                </a:solidFill>
                <a:latin typeface="Calibri" panose="020F0502020204030204" pitchFamily="34" charset="0"/>
                <a:ea typeface="Calibri" panose="020F0502020204030204" pitchFamily="34" charset="0"/>
                <a:cs typeface="Calibri" panose="020F0502020204030204" pitchFamily="34" charset="0"/>
              </a:rPr>
              <a:t>s</a:t>
            </a:r>
            <a:r>
              <a:rPr lang="en-GB"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 </a:t>
            </a:r>
            <a:r>
              <a:rPr lang="lv-LV"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NEP</a:t>
            </a:r>
            <a:endParaRPr lang="en-GB"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endParaRPr>
          </a:p>
          <a:p>
            <a:pPr algn="l"/>
            <a:r>
              <a:rPr lang="en-GB"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13. Transport</a:t>
            </a:r>
            <a:r>
              <a:rPr lang="lv-LV"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a</a:t>
            </a:r>
            <a:r>
              <a:rPr lang="en-GB"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 un </a:t>
            </a:r>
            <a:r>
              <a:rPr lang="en-GB" sz="1600" b="0" i="0" dirty="0" err="1">
                <a:solidFill>
                  <a:srgbClr val="262526"/>
                </a:solidFill>
                <a:effectLst/>
                <a:latin typeface="Calibri" panose="020F0502020204030204" pitchFamily="34" charset="0"/>
                <a:ea typeface="Calibri" panose="020F0502020204030204" pitchFamily="34" charset="0"/>
                <a:cs typeface="Calibri" panose="020F0502020204030204" pitchFamily="34" charset="0"/>
              </a:rPr>
              <a:t>loģistika</a:t>
            </a:r>
            <a:r>
              <a:rPr lang="lv-LV"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s</a:t>
            </a:r>
            <a:r>
              <a:rPr lang="en-GB"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 </a:t>
            </a:r>
            <a:r>
              <a:rPr lang="lv-LV"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NEP</a:t>
            </a:r>
            <a:endParaRPr lang="en-GB" sz="16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258208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26</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352454" y="410725"/>
            <a:ext cx="10279511" cy="5450325"/>
          </a:xfrm>
        </p:spPr>
        <p:txBody>
          <a:bodyPr/>
          <a:lstStyle/>
          <a:p>
            <a:pPr algn="just"/>
            <a:r>
              <a:rPr lang="en-GB" sz="2200" b="0" i="0" dirty="0">
                <a:solidFill>
                  <a:srgbClr val="262526"/>
                </a:solidFill>
                <a:effectLst/>
                <a:ea typeface="Calibri" panose="020F0502020204030204" pitchFamily="34" charset="0"/>
              </a:rPr>
              <a:t>Nozares, kurās nav </a:t>
            </a:r>
            <a:r>
              <a:rPr lang="en-GB" sz="2200" b="0" i="0" dirty="0" err="1">
                <a:solidFill>
                  <a:srgbClr val="262526"/>
                </a:solidFill>
                <a:effectLst/>
                <a:ea typeface="Calibri" panose="020F0502020204030204" pitchFamily="34" charset="0"/>
              </a:rPr>
              <a:t>izveidotas</a:t>
            </a:r>
            <a:r>
              <a:rPr lang="en-GB" sz="2200" b="0" i="0" dirty="0">
                <a:solidFill>
                  <a:srgbClr val="262526"/>
                </a:solidFill>
                <a:effectLst/>
                <a:ea typeface="Calibri" panose="020F0502020204030204" pitchFamily="34" charset="0"/>
              </a:rPr>
              <a:t> </a:t>
            </a:r>
            <a:r>
              <a:rPr lang="lv-LV" sz="2200" dirty="0">
                <a:solidFill>
                  <a:srgbClr val="262526"/>
                </a:solidFill>
                <a:ea typeface="Calibri" panose="020F0502020204030204" pitchFamily="34" charset="0"/>
              </a:rPr>
              <a:t>NEP</a:t>
            </a:r>
            <a:r>
              <a:rPr lang="en-GB" sz="2200" b="0" i="0" dirty="0">
                <a:solidFill>
                  <a:srgbClr val="262526"/>
                </a:solidFill>
                <a:effectLst/>
                <a:ea typeface="Calibri" panose="020F0502020204030204" pitchFamily="34" charset="0"/>
              </a:rPr>
              <a:t>, lielākoties aptver tās jomas, kuras finansē valsts un kuras regulē atsevišķi normatīvie akti, piemēram, </a:t>
            </a:r>
            <a:r>
              <a:rPr lang="en-IE" sz="2200" b="0" i="0" dirty="0">
                <a:solidFill>
                  <a:srgbClr val="262526"/>
                </a:solidFill>
                <a:effectLst/>
                <a:ea typeface="Calibri" panose="020F0502020204030204" pitchFamily="34" charset="0"/>
              </a:rPr>
              <a:t>aizsardzība, muitas politika </a:t>
            </a:r>
            <a:r>
              <a:rPr lang="en-IE" sz="2200" b="0" i="0" dirty="0" err="1">
                <a:solidFill>
                  <a:srgbClr val="262526"/>
                </a:solidFill>
                <a:effectLst/>
                <a:ea typeface="Calibri" panose="020F0502020204030204" pitchFamily="34" charset="0"/>
              </a:rPr>
              <a:t>u.c.</a:t>
            </a:r>
            <a:r>
              <a:rPr lang="en-IE" sz="2200" b="0" i="0" dirty="0">
                <a:solidFill>
                  <a:srgbClr val="262526"/>
                </a:solidFill>
                <a:effectLst/>
                <a:ea typeface="Calibri" panose="020F0502020204030204" pitchFamily="34" charset="0"/>
              </a:rPr>
              <a:t> </a:t>
            </a:r>
          </a:p>
          <a:p>
            <a:pPr algn="l"/>
            <a:endParaRPr lang="en-IE" sz="2200" dirty="0">
              <a:solidFill>
                <a:srgbClr val="262526"/>
              </a:solidFill>
              <a:ea typeface="Calibri" panose="020F0502020204030204" pitchFamily="34" charset="0"/>
            </a:endParaRPr>
          </a:p>
          <a:p>
            <a:pPr algn="l"/>
            <a:r>
              <a:rPr lang="en-GB" sz="2200" b="0" i="0" dirty="0">
                <a:solidFill>
                  <a:srgbClr val="262526"/>
                </a:solidFill>
                <a:effectLst/>
                <a:ea typeface="Calibri" panose="020F0502020204030204" pitchFamily="34" charset="0"/>
              </a:rPr>
              <a:t>Nozaru ekspertu padomes Latvijā ir trīspusējas, un to sastāvā ir:</a:t>
            </a:r>
          </a:p>
          <a:p>
            <a:pPr marL="457200" indent="-457200" algn="l">
              <a:buClr>
                <a:srgbClr val="8A2061"/>
              </a:buClr>
              <a:buFont typeface="+mj-lt"/>
              <a:buAutoNum type="arabicPeriod"/>
            </a:pPr>
            <a:r>
              <a:rPr lang="lv-LV" sz="2200" dirty="0">
                <a:solidFill>
                  <a:srgbClr val="262526"/>
                </a:solidFill>
                <a:ea typeface="Calibri" panose="020F0502020204030204" pitchFamily="34" charset="0"/>
              </a:rPr>
              <a:t>v</a:t>
            </a:r>
            <a:r>
              <a:rPr lang="en-GB" sz="2200" b="0" i="0" dirty="0" err="1">
                <a:solidFill>
                  <a:srgbClr val="262526"/>
                </a:solidFill>
                <a:effectLst/>
                <a:ea typeface="Calibri" panose="020F0502020204030204" pitchFamily="34" charset="0"/>
              </a:rPr>
              <a:t>alsts</a:t>
            </a:r>
            <a:r>
              <a:rPr lang="en-GB" sz="2200" b="0" i="0" dirty="0">
                <a:solidFill>
                  <a:srgbClr val="262526"/>
                </a:solidFill>
                <a:effectLst/>
                <a:ea typeface="Calibri" panose="020F0502020204030204" pitchFamily="34" charset="0"/>
              </a:rPr>
              <a:t> pārstāvji (ministrijas un valsts aģentūras),</a:t>
            </a:r>
          </a:p>
          <a:p>
            <a:pPr marL="457200" indent="-457200" algn="l">
              <a:buClr>
                <a:srgbClr val="8A2061"/>
              </a:buClr>
              <a:buFont typeface="+mj-lt"/>
              <a:buAutoNum type="arabicPeriod"/>
            </a:pPr>
            <a:r>
              <a:rPr lang="lv-LV" sz="2200" dirty="0">
                <a:solidFill>
                  <a:srgbClr val="262526"/>
                </a:solidFill>
                <a:ea typeface="Calibri" panose="020F0502020204030204" pitchFamily="34" charset="0"/>
              </a:rPr>
              <a:t>d</a:t>
            </a:r>
            <a:r>
              <a:rPr lang="en-GB" sz="2200" b="0" i="0" dirty="0" err="1">
                <a:solidFill>
                  <a:srgbClr val="262526"/>
                </a:solidFill>
                <a:effectLst/>
                <a:ea typeface="Calibri" panose="020F0502020204030204" pitchFamily="34" charset="0"/>
              </a:rPr>
              <a:t>arba</a:t>
            </a:r>
            <a:r>
              <a:rPr lang="en-GB" sz="2200" b="0" i="0" dirty="0">
                <a:solidFill>
                  <a:srgbClr val="262526"/>
                </a:solidFill>
                <a:effectLst/>
                <a:ea typeface="Calibri" panose="020F0502020204030204" pitchFamily="34" charset="0"/>
              </a:rPr>
              <a:t> devēju pārstāvji (darba devēju organizācijas, profesionālās asociācijas),</a:t>
            </a:r>
          </a:p>
          <a:p>
            <a:pPr marL="457200" indent="-457200" algn="l">
              <a:buClr>
                <a:srgbClr val="8A2061"/>
              </a:buClr>
              <a:buFont typeface="+mj-lt"/>
              <a:buAutoNum type="arabicPeriod"/>
            </a:pPr>
            <a:r>
              <a:rPr lang="en-GB" sz="2200" b="0" i="0" dirty="0">
                <a:solidFill>
                  <a:srgbClr val="262526"/>
                </a:solidFill>
                <a:effectLst/>
                <a:ea typeface="Calibri" panose="020F0502020204030204" pitchFamily="34" charset="0"/>
              </a:rPr>
              <a:t>darbinieku pārstāvji (arodbiedrības un to apvienības).</a:t>
            </a:r>
          </a:p>
          <a:p>
            <a:pPr algn="l"/>
            <a:endParaRPr lang="en-GB" sz="2200" b="0" i="0" dirty="0">
              <a:solidFill>
                <a:srgbClr val="262526"/>
              </a:solidFill>
              <a:effectLst/>
              <a:ea typeface="Calibri" panose="020F0502020204030204" pitchFamily="34" charset="0"/>
            </a:endParaRPr>
          </a:p>
          <a:p>
            <a:pPr algn="l"/>
            <a:r>
              <a:rPr lang="en-GB" sz="2200" b="0" i="0" dirty="0">
                <a:solidFill>
                  <a:srgbClr val="262526"/>
                </a:solidFill>
                <a:effectLst/>
                <a:ea typeface="Calibri" panose="020F0502020204030204" pitchFamily="34" charset="0"/>
              </a:rPr>
              <a:t>Interesanti, ka darba devēju un profesionālo organizāciju pārstāvju </a:t>
            </a:r>
            <a:r>
              <a:rPr lang="en-GB" sz="2200" b="0" i="0" dirty="0" err="1">
                <a:solidFill>
                  <a:srgbClr val="262526"/>
                </a:solidFill>
                <a:effectLst/>
                <a:ea typeface="Calibri" panose="020F0502020204030204" pitchFamily="34" charset="0"/>
              </a:rPr>
              <a:t>skaitam</a:t>
            </a:r>
            <a:r>
              <a:rPr lang="en-GB" sz="2200" b="0" i="0" dirty="0">
                <a:solidFill>
                  <a:srgbClr val="262526"/>
                </a:solidFill>
                <a:effectLst/>
                <a:ea typeface="Calibri" panose="020F0502020204030204" pitchFamily="34" charset="0"/>
              </a:rPr>
              <a:t> v</a:t>
            </a:r>
            <a:r>
              <a:rPr lang="lv-LV" sz="2200" b="0" i="0" dirty="0">
                <a:solidFill>
                  <a:srgbClr val="262526"/>
                </a:solidFill>
                <a:effectLst/>
                <a:ea typeface="Calibri" panose="020F0502020204030204" pitchFamily="34" charset="0"/>
              </a:rPr>
              <a:t>būtu jāveido </a:t>
            </a:r>
            <a:r>
              <a:rPr lang="en-GB" sz="2200" b="0" i="0" dirty="0" err="1">
                <a:solidFill>
                  <a:srgbClr val="262526"/>
                </a:solidFill>
                <a:effectLst/>
                <a:ea typeface="Calibri" panose="020F0502020204030204" pitchFamily="34" charset="0"/>
              </a:rPr>
              <a:t>vismaz</a:t>
            </a:r>
            <a:r>
              <a:rPr lang="en-GB" sz="2200" b="0" i="0" dirty="0">
                <a:solidFill>
                  <a:srgbClr val="262526"/>
                </a:solidFill>
                <a:effectLst/>
                <a:ea typeface="Calibri" panose="020F0502020204030204" pitchFamily="34" charset="0"/>
              </a:rPr>
              <a:t> pus</a:t>
            </a:r>
            <a:r>
              <a:rPr lang="lv-LV" sz="2200" b="0" i="0" dirty="0">
                <a:solidFill>
                  <a:srgbClr val="262526"/>
                </a:solidFill>
                <a:effectLst/>
                <a:ea typeface="Calibri" panose="020F0502020204030204" pitchFamily="34" charset="0"/>
              </a:rPr>
              <a:t>e</a:t>
            </a:r>
            <a:r>
              <a:rPr lang="en-GB" sz="2200" b="0" i="0" dirty="0">
                <a:solidFill>
                  <a:srgbClr val="262526"/>
                </a:solidFill>
                <a:effectLst/>
                <a:ea typeface="Calibri" panose="020F0502020204030204" pitchFamily="34" charset="0"/>
              </a:rPr>
              <a:t> no visiem nozaru ekspertu padomju locekļiem.</a:t>
            </a:r>
          </a:p>
          <a:p>
            <a:pPr algn="l"/>
            <a:endParaRPr lang="en-GB" sz="2200" b="0" i="0" dirty="0">
              <a:solidFill>
                <a:srgbClr val="262526"/>
              </a:solidFill>
              <a:effectLst/>
              <a:ea typeface="Calibri" panose="020F0502020204030204" pitchFamily="34" charset="0"/>
            </a:endParaRPr>
          </a:p>
          <a:p>
            <a:pPr algn="l"/>
            <a:r>
              <a:rPr lang="lv-LV" sz="2000" b="0" i="0" dirty="0">
                <a:solidFill>
                  <a:srgbClr val="222222"/>
                </a:solidFill>
                <a:effectLst/>
                <a:latin typeface="Roboto" panose="02000000000000000000" pitchFamily="2" charset="0"/>
              </a:rPr>
              <a:t>Lēmumus pieņem ar balsu vairākumu, bet praksē parasti vienprātīgi.</a:t>
            </a:r>
          </a:p>
          <a:p>
            <a:pPr algn="l"/>
            <a:endParaRPr lang="en-GB" sz="2200" b="0" i="0" dirty="0">
              <a:solidFill>
                <a:srgbClr val="262526"/>
              </a:solidFill>
              <a:effectLst/>
              <a:ea typeface="Calibri" panose="020F0502020204030204" pitchFamily="34" charset="0"/>
            </a:endParaRPr>
          </a:p>
          <a:p>
            <a:pPr algn="just"/>
            <a:r>
              <a:rPr lang="en-GB" sz="2200" b="0" i="0" dirty="0">
                <a:solidFill>
                  <a:srgbClr val="262526"/>
                </a:solidFill>
                <a:effectLst/>
                <a:ea typeface="Calibri" panose="020F0502020204030204" pitchFamily="34" charset="0"/>
              </a:rPr>
              <a:t>Jāatzīmē, ka PIA iestādes nevar </a:t>
            </a:r>
            <a:r>
              <a:rPr lang="en-GB" sz="2200" b="0" i="0" dirty="0" err="1">
                <a:solidFill>
                  <a:srgbClr val="262526"/>
                </a:solidFill>
                <a:effectLst/>
                <a:ea typeface="Calibri" panose="020F0502020204030204" pitchFamily="34" charset="0"/>
              </a:rPr>
              <a:t>būt</a:t>
            </a:r>
            <a:r>
              <a:rPr lang="en-GB" sz="2200" b="0" i="0" dirty="0">
                <a:solidFill>
                  <a:srgbClr val="262526"/>
                </a:solidFill>
                <a:effectLst/>
                <a:ea typeface="Calibri" panose="020F0502020204030204" pitchFamily="34" charset="0"/>
              </a:rPr>
              <a:t> </a:t>
            </a:r>
            <a:r>
              <a:rPr lang="lv-LV" sz="2200" dirty="0">
                <a:solidFill>
                  <a:srgbClr val="262526"/>
                </a:solidFill>
                <a:ea typeface="Calibri" panose="020F0502020204030204" pitchFamily="34" charset="0"/>
              </a:rPr>
              <a:t>NEP</a:t>
            </a:r>
            <a:r>
              <a:rPr lang="en-GB" sz="2200" b="0" i="0" dirty="0">
                <a:solidFill>
                  <a:srgbClr val="262526"/>
                </a:solidFill>
                <a:effectLst/>
                <a:ea typeface="Calibri" panose="020F0502020204030204" pitchFamily="34" charset="0"/>
              </a:rPr>
              <a:t> locekļi ar balsstiesībām, bet attiecīgās PIA iestādes (jo īpaši tās, kas atbildīgas par metodikas izstrādi) tiek aicinātas piedalīties kā pastāvīgie novērotāji.</a:t>
            </a:r>
          </a:p>
          <a:p>
            <a:pPr algn="l"/>
            <a:r>
              <a:rPr lang="en-GB" sz="2200" b="0" i="0" dirty="0">
                <a:solidFill>
                  <a:srgbClr val="262526"/>
                </a:solidFill>
                <a:effectLst/>
                <a:ea typeface="Calibri" panose="020F0502020204030204" pitchFamily="34" charset="0"/>
              </a:rPr>
              <a:t> </a:t>
            </a:r>
          </a:p>
          <a:p>
            <a:pPr algn="l"/>
            <a:endParaRPr lang="en-IE" sz="2200" b="0" i="0" dirty="0">
              <a:solidFill>
                <a:srgbClr val="262526"/>
              </a:solidFill>
              <a:effectLst/>
              <a:ea typeface="Calibri" panose="020F0502020204030204" pitchFamily="34" charset="0"/>
            </a:endParaRPr>
          </a:p>
          <a:p>
            <a:pPr algn="just">
              <a:lnSpc>
                <a:spcPts val="2440"/>
              </a:lnSpc>
            </a:pPr>
            <a:endParaRPr lang="en-GB" sz="2200" dirty="0">
              <a:ea typeface="Calibri" panose="020F0502020204030204" pitchFamily="34" charset="0"/>
            </a:endParaRPr>
          </a:p>
          <a:p>
            <a:pPr algn="just">
              <a:lnSpc>
                <a:spcPts val="2440"/>
              </a:lnSpc>
            </a:pPr>
            <a:endParaRPr lang="en-GB" sz="2200" b="1" dirty="0">
              <a:ea typeface="Calibri" panose="020F0502020204030204" pitchFamily="34" charset="0"/>
            </a:endParaRPr>
          </a:p>
          <a:p>
            <a:pPr algn="just">
              <a:lnSpc>
                <a:spcPts val="2440"/>
              </a:lnSpc>
            </a:pPr>
            <a:endParaRPr lang="en-GB" sz="3200" b="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40337741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27</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207883" y="521107"/>
            <a:ext cx="10279511" cy="5189591"/>
          </a:xfrm>
        </p:spPr>
        <p:txBody>
          <a:bodyPr/>
          <a:lstStyle/>
          <a:p>
            <a:pPr algn="l"/>
            <a:r>
              <a:rPr lang="en-GB" sz="2200" b="1" i="0" dirty="0">
                <a:solidFill>
                  <a:srgbClr val="8A2061"/>
                </a:solidFill>
                <a:effectLst/>
                <a:ea typeface="Calibri" panose="020F0502020204030204" pitchFamily="34" charset="0"/>
              </a:rPr>
              <a:t>Vadība un darbība</a:t>
            </a:r>
          </a:p>
          <a:p>
            <a:pPr algn="l"/>
            <a:endParaRPr lang="en-GB" sz="2200" b="1" i="0" dirty="0">
              <a:solidFill>
                <a:srgbClr val="8A2061"/>
              </a:solidFill>
              <a:effectLst/>
              <a:ea typeface="Calibri" panose="020F0502020204030204" pitchFamily="34" charset="0"/>
            </a:endParaRPr>
          </a:p>
          <a:p>
            <a:pPr algn="just"/>
            <a:r>
              <a:rPr lang="en-GB" sz="2200" b="0" i="0" dirty="0">
                <a:solidFill>
                  <a:srgbClr val="262526"/>
                </a:solidFill>
                <a:effectLst/>
                <a:ea typeface="Calibri" panose="020F0502020204030204" pitchFamily="34" charset="0"/>
              </a:rPr>
              <a:t>Kā redzam, </a:t>
            </a:r>
            <a:r>
              <a:rPr lang="en-GB" sz="2200" b="0" i="0" dirty="0" err="1">
                <a:solidFill>
                  <a:srgbClr val="262526"/>
                </a:solidFill>
                <a:effectLst/>
                <a:ea typeface="Calibri" panose="020F0502020204030204" pitchFamily="34" charset="0"/>
              </a:rPr>
              <a:t>Latvijā</a:t>
            </a:r>
            <a:r>
              <a:rPr lang="en-GB" sz="2200" b="0" i="0" dirty="0">
                <a:solidFill>
                  <a:srgbClr val="262526"/>
                </a:solidFill>
                <a:effectLst/>
                <a:ea typeface="Calibri" panose="020F0502020204030204" pitchFamily="34" charset="0"/>
              </a:rPr>
              <a:t> </a:t>
            </a:r>
            <a:r>
              <a:rPr lang="lv-LV" sz="2200" dirty="0">
                <a:solidFill>
                  <a:srgbClr val="262526"/>
                </a:solidFill>
                <a:ea typeface="Calibri" panose="020F0502020204030204" pitchFamily="34" charset="0"/>
              </a:rPr>
              <a:t>NEP</a:t>
            </a:r>
            <a:r>
              <a:rPr lang="en-GB" sz="2200" b="0" i="0" dirty="0">
                <a:solidFill>
                  <a:srgbClr val="262526"/>
                </a:solidFill>
                <a:effectLst/>
                <a:ea typeface="Calibri" panose="020F0502020204030204" pitchFamily="34" charset="0"/>
              </a:rPr>
              <a:t> ir neatkarīgas lēmumu pieņemšanā. </a:t>
            </a:r>
            <a:r>
              <a:rPr lang="en-GB" sz="2200" b="0" i="0" dirty="0" err="1">
                <a:solidFill>
                  <a:srgbClr val="262526"/>
                </a:solidFill>
                <a:effectLst/>
                <a:ea typeface="Calibri" panose="020F0502020204030204" pitchFamily="34" charset="0"/>
              </a:rPr>
              <a:t>Katrai</a:t>
            </a:r>
            <a:r>
              <a:rPr lang="en-GB" sz="2200" b="0" i="0" dirty="0">
                <a:solidFill>
                  <a:srgbClr val="262526"/>
                </a:solidFill>
                <a:effectLst/>
                <a:ea typeface="Calibri" panose="020F0502020204030204" pitchFamily="34" charset="0"/>
              </a:rPr>
              <a:t> </a:t>
            </a:r>
            <a:r>
              <a:rPr lang="lv-LV" sz="2200" dirty="0">
                <a:solidFill>
                  <a:srgbClr val="262526"/>
                </a:solidFill>
                <a:ea typeface="Calibri" panose="020F0502020204030204" pitchFamily="34" charset="0"/>
              </a:rPr>
              <a:t>NEP</a:t>
            </a:r>
            <a:r>
              <a:rPr lang="en-GB" sz="2200" b="0" i="0" dirty="0">
                <a:solidFill>
                  <a:srgbClr val="262526"/>
                </a:solidFill>
                <a:effectLst/>
                <a:ea typeface="Calibri" panose="020F0502020204030204" pitchFamily="34" charset="0"/>
              </a:rPr>
              <a:t> ir priekšsēdētājs un priekšsēdētāja vietnieks (var būt vairāki), kurus ievēl no </a:t>
            </a:r>
            <a:r>
              <a:rPr lang="lv-LV" sz="2200" dirty="0">
                <a:solidFill>
                  <a:srgbClr val="262526"/>
                </a:solidFill>
                <a:ea typeface="Calibri" panose="020F0502020204030204" pitchFamily="34" charset="0"/>
              </a:rPr>
              <a:t>NEP</a:t>
            </a:r>
            <a:r>
              <a:rPr lang="en-GB" sz="2200" b="0" i="0" dirty="0">
                <a:solidFill>
                  <a:srgbClr val="262526"/>
                </a:solidFill>
                <a:effectLst/>
                <a:ea typeface="Calibri" panose="020F0502020204030204" pitchFamily="34" charset="0"/>
              </a:rPr>
              <a:t> locekļu vidus.</a:t>
            </a:r>
          </a:p>
          <a:p>
            <a:pPr algn="l"/>
            <a:endParaRPr lang="en-GB" sz="2200" b="0" i="0" dirty="0">
              <a:solidFill>
                <a:srgbClr val="262526"/>
              </a:solidFill>
              <a:effectLst/>
              <a:ea typeface="Calibri" panose="020F0502020204030204" pitchFamily="34" charset="0"/>
            </a:endParaRPr>
          </a:p>
          <a:p>
            <a:pPr algn="just"/>
            <a:r>
              <a:rPr lang="en-GB" sz="2200" b="0" i="0" dirty="0">
                <a:solidFill>
                  <a:srgbClr val="262526"/>
                </a:solidFill>
                <a:effectLst/>
                <a:ea typeface="Calibri" panose="020F0502020204030204" pitchFamily="34" charset="0"/>
              </a:rPr>
              <a:t>Starpnozaru pārvaldība un sadarbība tiek īstenota, izmantojot neformālas konsultatīvas sanāksmes </a:t>
            </a:r>
            <a:r>
              <a:rPr lang="en-GB" sz="2200" b="0" i="0" dirty="0" err="1">
                <a:solidFill>
                  <a:srgbClr val="262526"/>
                </a:solidFill>
                <a:effectLst/>
                <a:ea typeface="Calibri" panose="020F0502020204030204" pitchFamily="34" charset="0"/>
              </a:rPr>
              <a:t>ar</a:t>
            </a:r>
            <a:r>
              <a:rPr lang="en-GB" sz="2200" b="0" i="0" dirty="0">
                <a:solidFill>
                  <a:srgbClr val="262526"/>
                </a:solidFill>
                <a:effectLst/>
                <a:ea typeface="Calibri" panose="020F0502020204030204" pitchFamily="34" charset="0"/>
              </a:rPr>
              <a:t> </a:t>
            </a:r>
            <a:r>
              <a:rPr lang="lv-LV" sz="2200" dirty="0">
                <a:solidFill>
                  <a:srgbClr val="262526"/>
                </a:solidFill>
                <a:ea typeface="Calibri" panose="020F0502020204030204" pitchFamily="34" charset="0"/>
              </a:rPr>
              <a:t>NEP</a:t>
            </a:r>
            <a:r>
              <a:rPr lang="en-GB" sz="2200" b="0" i="0" dirty="0">
                <a:solidFill>
                  <a:srgbClr val="262526"/>
                </a:solidFill>
                <a:effectLst/>
                <a:ea typeface="Calibri" panose="020F0502020204030204" pitchFamily="34" charset="0"/>
              </a:rPr>
              <a:t> padomi, kurās piedalās </a:t>
            </a:r>
            <a:r>
              <a:rPr lang="en-GB" sz="2200" b="0" i="0" dirty="0" err="1">
                <a:solidFill>
                  <a:srgbClr val="262526"/>
                </a:solidFill>
                <a:effectLst/>
                <a:ea typeface="Calibri" panose="020F0502020204030204" pitchFamily="34" charset="0"/>
              </a:rPr>
              <a:t>visu</a:t>
            </a:r>
            <a:r>
              <a:rPr lang="en-GB" sz="2200" b="0" i="0" dirty="0">
                <a:solidFill>
                  <a:srgbClr val="262526"/>
                </a:solidFill>
                <a:effectLst/>
                <a:ea typeface="Calibri" panose="020F0502020204030204" pitchFamily="34" charset="0"/>
              </a:rPr>
              <a:t> </a:t>
            </a:r>
            <a:r>
              <a:rPr lang="lv-LV" sz="2200" dirty="0">
                <a:solidFill>
                  <a:srgbClr val="262526"/>
                </a:solidFill>
                <a:ea typeface="Calibri" panose="020F0502020204030204" pitchFamily="34" charset="0"/>
              </a:rPr>
              <a:t>NEP</a:t>
            </a:r>
            <a:r>
              <a:rPr lang="en-GB" sz="2200" b="0" i="0" dirty="0">
                <a:solidFill>
                  <a:srgbClr val="262526"/>
                </a:solidFill>
                <a:effectLst/>
                <a:ea typeface="Calibri" panose="020F0502020204030204" pitchFamily="34" charset="0"/>
              </a:rPr>
              <a:t> vadības pārstāvji un koordinatori.</a:t>
            </a:r>
          </a:p>
          <a:p>
            <a:pPr algn="l"/>
            <a:endParaRPr lang="en-GB" sz="2200" b="0" i="0" dirty="0">
              <a:solidFill>
                <a:srgbClr val="262526"/>
              </a:solidFill>
              <a:effectLst/>
              <a:ea typeface="Calibri" panose="020F0502020204030204" pitchFamily="34" charset="0"/>
            </a:endParaRPr>
          </a:p>
          <a:p>
            <a:pPr algn="just"/>
            <a:r>
              <a:rPr lang="en-GB" sz="2200" b="0" i="0" dirty="0">
                <a:solidFill>
                  <a:srgbClr val="262526"/>
                </a:solidFill>
                <a:effectLst/>
                <a:ea typeface="Calibri" panose="020F0502020204030204" pitchFamily="34" charset="0"/>
              </a:rPr>
              <a:t>Darbību koordinē LDDK, kas ir </a:t>
            </a:r>
            <a:r>
              <a:rPr lang="en-GB" sz="2200" b="0" i="0" dirty="0" err="1">
                <a:solidFill>
                  <a:srgbClr val="262526"/>
                </a:solidFill>
                <a:effectLst/>
                <a:ea typeface="Calibri" panose="020F0502020204030204" pitchFamily="34" charset="0"/>
              </a:rPr>
              <a:t>valsts</a:t>
            </a:r>
            <a:r>
              <a:rPr lang="en-GB" sz="2200" b="0" i="0" dirty="0">
                <a:solidFill>
                  <a:srgbClr val="262526"/>
                </a:solidFill>
                <a:effectLst/>
                <a:ea typeface="Calibri" panose="020F0502020204030204" pitchFamily="34" charset="0"/>
              </a:rPr>
              <a:t> </a:t>
            </a:r>
            <a:r>
              <a:rPr lang="lv-LV" sz="2200" dirty="0">
                <a:solidFill>
                  <a:srgbClr val="262526"/>
                </a:solidFill>
                <a:ea typeface="Calibri" panose="020F0502020204030204" pitchFamily="34" charset="0"/>
              </a:rPr>
              <a:t>NEP</a:t>
            </a:r>
            <a:r>
              <a:rPr lang="en-GB" sz="2200" b="0" i="0" dirty="0">
                <a:solidFill>
                  <a:srgbClr val="262526"/>
                </a:solidFill>
                <a:effectLst/>
                <a:ea typeface="Calibri" panose="020F0502020204030204" pitchFamily="34" charset="0"/>
              </a:rPr>
              <a:t> koordinators, 11 </a:t>
            </a:r>
            <a:r>
              <a:rPr lang="lv-LV" sz="2200" dirty="0">
                <a:solidFill>
                  <a:srgbClr val="262526"/>
                </a:solidFill>
                <a:ea typeface="Calibri" panose="020F0502020204030204" pitchFamily="34" charset="0"/>
              </a:rPr>
              <a:t>NEP</a:t>
            </a:r>
            <a:r>
              <a:rPr lang="en-GB" sz="2200" b="0" i="0" dirty="0">
                <a:solidFill>
                  <a:srgbClr val="262526"/>
                </a:solidFill>
                <a:effectLst/>
                <a:ea typeface="Calibri" panose="020F0502020204030204" pitchFamily="34" charset="0"/>
              </a:rPr>
              <a:t> koordinē LDDK, 1 </a:t>
            </a:r>
            <a:r>
              <a:rPr lang="lv-LV" sz="2200" dirty="0">
                <a:solidFill>
                  <a:srgbClr val="262526"/>
                </a:solidFill>
                <a:ea typeface="Calibri" panose="020F0502020204030204" pitchFamily="34" charset="0"/>
              </a:rPr>
              <a:t>NEP</a:t>
            </a:r>
            <a:r>
              <a:rPr lang="en-GB" sz="2200" b="0" i="0" dirty="0">
                <a:solidFill>
                  <a:srgbClr val="262526"/>
                </a:solidFill>
                <a:effectLst/>
                <a:ea typeface="Calibri" panose="020F0502020204030204" pitchFamily="34" charset="0"/>
              </a:rPr>
              <a:t> koordinē LOSP </a:t>
            </a:r>
            <a:r>
              <a:rPr lang="en-GB" sz="2200" dirty="0">
                <a:solidFill>
                  <a:srgbClr val="262526"/>
                </a:solidFill>
                <a:ea typeface="Calibri" panose="020F0502020204030204" pitchFamily="34" charset="0"/>
              </a:rPr>
              <a:t>un 1 </a:t>
            </a:r>
            <a:r>
              <a:rPr lang="lv-LV" sz="2200" dirty="0">
                <a:solidFill>
                  <a:srgbClr val="262526"/>
                </a:solidFill>
                <a:ea typeface="Calibri" panose="020F0502020204030204" pitchFamily="34" charset="0"/>
              </a:rPr>
              <a:t>NEP</a:t>
            </a:r>
            <a:r>
              <a:rPr lang="en-GB" sz="2200" dirty="0">
                <a:solidFill>
                  <a:srgbClr val="262526"/>
                </a:solidFill>
                <a:ea typeface="Calibri" panose="020F0502020204030204" pitchFamily="34" charset="0"/>
              </a:rPr>
              <a:t> </a:t>
            </a:r>
            <a:r>
              <a:rPr lang="en-GB" sz="2200" b="0" i="0" dirty="0">
                <a:solidFill>
                  <a:srgbClr val="262526"/>
                </a:solidFill>
                <a:effectLst/>
                <a:ea typeface="Calibri" panose="020F0502020204030204" pitchFamily="34" charset="0"/>
              </a:rPr>
              <a:t>koordinē LNKC.</a:t>
            </a:r>
          </a:p>
          <a:p>
            <a:pPr algn="l"/>
            <a:endParaRPr lang="en-GB" sz="2200" b="0" i="0" dirty="0">
              <a:solidFill>
                <a:srgbClr val="262526"/>
              </a:solidFill>
              <a:effectLst/>
              <a:ea typeface="Calibri" panose="020F0502020204030204" pitchFamily="34" charset="0"/>
            </a:endParaRPr>
          </a:p>
          <a:p>
            <a:pPr algn="just"/>
            <a:r>
              <a:rPr lang="en-GB" sz="2200" b="0" i="0" dirty="0">
                <a:solidFill>
                  <a:srgbClr val="262526"/>
                </a:solidFill>
                <a:effectLst/>
                <a:ea typeface="Calibri" panose="020F0502020204030204" pitchFamily="34" charset="0"/>
              </a:rPr>
              <a:t>LDDK un LOSP </a:t>
            </a:r>
            <a:r>
              <a:rPr lang="en-GB" sz="2200" b="0" i="0" dirty="0" err="1">
                <a:solidFill>
                  <a:srgbClr val="262526"/>
                </a:solidFill>
                <a:effectLst/>
                <a:ea typeface="Calibri" panose="020F0502020204030204" pitchFamily="34" charset="0"/>
              </a:rPr>
              <a:t>kā</a:t>
            </a:r>
            <a:r>
              <a:rPr lang="en-GB" sz="2200" b="0" i="0" dirty="0">
                <a:solidFill>
                  <a:srgbClr val="262526"/>
                </a:solidFill>
                <a:effectLst/>
                <a:ea typeface="Calibri" panose="020F0502020204030204" pitchFamily="34" charset="0"/>
              </a:rPr>
              <a:t> </a:t>
            </a:r>
            <a:r>
              <a:rPr lang="lv-LV" sz="2200" dirty="0">
                <a:solidFill>
                  <a:srgbClr val="262526"/>
                </a:solidFill>
                <a:ea typeface="Calibri" panose="020F0502020204030204" pitchFamily="34" charset="0"/>
              </a:rPr>
              <a:t>NEP</a:t>
            </a:r>
            <a:r>
              <a:rPr lang="en-GB" sz="2200" b="0" i="0" dirty="0">
                <a:solidFill>
                  <a:srgbClr val="262526"/>
                </a:solidFill>
                <a:effectLst/>
                <a:ea typeface="Calibri" panose="020F0502020204030204" pitchFamily="34" charset="0"/>
              </a:rPr>
              <a:t> koordinējošās institūcijas </a:t>
            </a:r>
            <a:r>
              <a:rPr lang="en-GB" sz="2200" b="0" i="0" dirty="0" err="1">
                <a:solidFill>
                  <a:srgbClr val="262526"/>
                </a:solidFill>
                <a:effectLst/>
                <a:ea typeface="Calibri" panose="020F0502020204030204" pitchFamily="34" charset="0"/>
              </a:rPr>
              <a:t>ir</a:t>
            </a:r>
            <a:r>
              <a:rPr lang="en-GB" sz="2200" b="0" i="0" dirty="0">
                <a:solidFill>
                  <a:srgbClr val="262526"/>
                </a:solidFill>
                <a:effectLst/>
                <a:ea typeface="Calibri" panose="020F0502020204030204" pitchFamily="34" charset="0"/>
              </a:rPr>
              <a:t> </a:t>
            </a:r>
            <a:r>
              <a:rPr lang="lv-LV" sz="2200" dirty="0">
                <a:solidFill>
                  <a:srgbClr val="262526"/>
                </a:solidFill>
                <a:ea typeface="Calibri" panose="020F0502020204030204" pitchFamily="34" charset="0"/>
              </a:rPr>
              <a:t>pakļautas</a:t>
            </a:r>
            <a:r>
              <a:rPr lang="en-GB" sz="2200" b="0" i="0" dirty="0">
                <a:solidFill>
                  <a:srgbClr val="262526"/>
                </a:solidFill>
                <a:effectLst/>
                <a:ea typeface="Calibri" panose="020F0502020204030204" pitchFamily="34" charset="0"/>
              </a:rPr>
              <a:t> Izglītības un zinātnes </a:t>
            </a:r>
            <a:r>
              <a:rPr lang="en-GB" sz="2200" b="0" i="0" dirty="0" err="1">
                <a:solidFill>
                  <a:srgbClr val="262526"/>
                </a:solidFill>
                <a:effectLst/>
                <a:ea typeface="Calibri" panose="020F0502020204030204" pitchFamily="34" charset="0"/>
              </a:rPr>
              <a:t>ministrijai</a:t>
            </a:r>
            <a:r>
              <a:rPr lang="en-GB" sz="2200" b="0" i="0" dirty="0">
                <a:solidFill>
                  <a:srgbClr val="262526"/>
                </a:solidFill>
                <a:effectLst/>
                <a:ea typeface="Calibri" panose="020F0502020204030204" pitchFamily="34" charset="0"/>
              </a:rPr>
              <a:t> </a:t>
            </a:r>
            <a:r>
              <a:rPr lang="lv-LV" sz="2200" b="0" i="0" dirty="0">
                <a:solidFill>
                  <a:srgbClr val="262526"/>
                </a:solidFill>
                <a:effectLst/>
                <a:ea typeface="Calibri" panose="020F0502020204030204" pitchFamily="34" charset="0"/>
              </a:rPr>
              <a:t>un atbildīgas </a:t>
            </a:r>
            <a:r>
              <a:rPr lang="en-GB" sz="2200" b="0" i="0" dirty="0">
                <a:solidFill>
                  <a:srgbClr val="262526"/>
                </a:solidFill>
                <a:effectLst/>
                <a:ea typeface="Calibri" panose="020F0502020204030204" pitchFamily="34" charset="0"/>
              </a:rPr>
              <a:t>par ikgadējā finansējuma līgumā noteikto uzdevumu izpildi.</a:t>
            </a:r>
          </a:p>
          <a:p>
            <a:pPr algn="l"/>
            <a:r>
              <a:rPr lang="en-GB" sz="2200" b="0" i="0" dirty="0">
                <a:solidFill>
                  <a:srgbClr val="262526"/>
                </a:solidFill>
                <a:effectLst/>
                <a:ea typeface="Calibri" panose="020F0502020204030204" pitchFamily="34" charset="0"/>
              </a:rPr>
              <a:t> </a:t>
            </a:r>
          </a:p>
          <a:p>
            <a:pPr algn="l"/>
            <a:endParaRPr lang="en-IE" sz="2200" b="0" i="0" dirty="0">
              <a:solidFill>
                <a:srgbClr val="262526"/>
              </a:solidFill>
              <a:effectLst/>
              <a:ea typeface="Calibri" panose="020F0502020204030204" pitchFamily="34" charset="0"/>
            </a:endParaRPr>
          </a:p>
          <a:p>
            <a:pPr algn="just">
              <a:lnSpc>
                <a:spcPts val="2440"/>
              </a:lnSpc>
            </a:pPr>
            <a:endParaRPr lang="en-GB" sz="2200" dirty="0">
              <a:ea typeface="Calibri" panose="020F0502020204030204" pitchFamily="34" charset="0"/>
            </a:endParaRPr>
          </a:p>
          <a:p>
            <a:pPr algn="just">
              <a:lnSpc>
                <a:spcPts val="2440"/>
              </a:lnSpc>
            </a:pPr>
            <a:endParaRPr lang="en-GB" sz="2200" b="1" dirty="0">
              <a:ea typeface="Calibri" panose="020F0502020204030204" pitchFamily="34" charset="0"/>
            </a:endParaRPr>
          </a:p>
          <a:p>
            <a:pPr algn="just">
              <a:lnSpc>
                <a:spcPts val="2440"/>
              </a:lnSpc>
            </a:pPr>
            <a:endParaRPr lang="en-GB" sz="3200" b="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20001053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28</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158574" y="105011"/>
            <a:ext cx="10279511" cy="6067189"/>
          </a:xfrm>
        </p:spPr>
        <p:txBody>
          <a:bodyPr/>
          <a:lstStyle/>
          <a:p>
            <a:pPr algn="l"/>
            <a:r>
              <a:rPr lang="en-GB" sz="2200" b="1" dirty="0">
                <a:solidFill>
                  <a:srgbClr val="8A2061"/>
                </a:solidFill>
                <a:ea typeface="Calibri" panose="020F0502020204030204" pitchFamily="34" charset="0"/>
              </a:rPr>
              <a:t>Finansēšana </a:t>
            </a:r>
          </a:p>
          <a:p>
            <a:pPr algn="l"/>
            <a:endParaRPr lang="en-GB" sz="2200" b="1" i="0" dirty="0">
              <a:solidFill>
                <a:srgbClr val="8A2061"/>
              </a:solidFill>
              <a:effectLst/>
              <a:ea typeface="Calibri" panose="020F0502020204030204" pitchFamily="34" charset="0"/>
            </a:endParaRPr>
          </a:p>
          <a:p>
            <a:pPr algn="just"/>
            <a:r>
              <a:rPr lang="en-GB" sz="2000" b="0" i="0" dirty="0">
                <a:solidFill>
                  <a:srgbClr val="262526"/>
                </a:solidFill>
                <a:effectLst/>
                <a:ea typeface="Calibri" panose="020F0502020204030204" pitchFamily="34" charset="0"/>
              </a:rPr>
              <a:t>LDDK un LOSP tiek finansētas no valsts līdzekļiem (1 gada līgums starp </a:t>
            </a:r>
            <a:r>
              <a:rPr lang="en-GB" sz="2000" b="0" i="0" dirty="0" err="1">
                <a:solidFill>
                  <a:srgbClr val="262526"/>
                </a:solidFill>
                <a:effectLst/>
                <a:ea typeface="Calibri" panose="020F0502020204030204" pitchFamily="34" charset="0"/>
              </a:rPr>
              <a:t>IZM </a:t>
            </a:r>
            <a:r>
              <a:rPr lang="en-GB" sz="2000" b="0" i="0" dirty="0">
                <a:solidFill>
                  <a:srgbClr val="262526"/>
                </a:solidFill>
                <a:effectLst/>
                <a:ea typeface="Calibri" panose="020F0502020204030204" pitchFamily="34" charset="0"/>
              </a:rPr>
              <a:t>un koordinējošo iestādi).</a:t>
            </a:r>
          </a:p>
          <a:p>
            <a:pPr algn="just"/>
            <a:endParaRPr lang="en-GB" sz="2000" b="0" i="0" dirty="0">
              <a:solidFill>
                <a:srgbClr val="262526"/>
              </a:solidFill>
              <a:effectLst/>
              <a:ea typeface="Calibri" panose="020F0502020204030204" pitchFamily="34" charset="0"/>
            </a:endParaRPr>
          </a:p>
          <a:p>
            <a:pPr algn="just"/>
            <a:r>
              <a:rPr lang="lv-LV" sz="2000" dirty="0">
                <a:solidFill>
                  <a:srgbClr val="262526"/>
                </a:solidFill>
                <a:ea typeface="Calibri" panose="020F0502020204030204" pitchFamily="34" charset="0"/>
              </a:rPr>
              <a:t>NEP</a:t>
            </a:r>
            <a:r>
              <a:rPr lang="en-GB" sz="2000" b="0" i="0" dirty="0">
                <a:solidFill>
                  <a:srgbClr val="262526"/>
                </a:solidFill>
                <a:effectLst/>
                <a:ea typeface="Calibri" panose="020F0502020204030204" pitchFamily="34" charset="0"/>
              </a:rPr>
              <a:t> locekļi strādā brīvprātīgi.</a:t>
            </a:r>
          </a:p>
          <a:p>
            <a:pPr algn="just"/>
            <a:endParaRPr lang="en-GB" sz="2000" b="1" i="0" dirty="0">
              <a:solidFill>
                <a:srgbClr val="262526"/>
              </a:solidFill>
              <a:effectLst/>
              <a:ea typeface="Calibri" panose="020F0502020204030204" pitchFamily="34" charset="0"/>
            </a:endParaRPr>
          </a:p>
          <a:p>
            <a:pPr algn="just"/>
            <a:r>
              <a:rPr lang="en-GB" sz="2000" b="1" i="0" dirty="0">
                <a:solidFill>
                  <a:schemeClr val="bg1"/>
                </a:solidFill>
                <a:effectLst/>
                <a:highlight>
                  <a:srgbClr val="60A9DD"/>
                </a:highlight>
                <a:ea typeface="Calibri" panose="020F0502020204030204" pitchFamily="34" charset="0"/>
              </a:rPr>
              <a:t>UZZINI VAIRĀK</a:t>
            </a:r>
          </a:p>
          <a:p>
            <a:pPr algn="just"/>
            <a:r>
              <a:rPr lang="en-GB" sz="2000" b="0" i="0" dirty="0">
                <a:solidFill>
                  <a:srgbClr val="262526"/>
                </a:solidFill>
                <a:effectLst/>
                <a:ea typeface="Calibri" panose="020F0502020204030204" pitchFamily="34" charset="0"/>
              </a:rPr>
              <a:t>Nozaru ekspertu padomju izveides, darbības un darbības koordinācijas kārtība, kas pieejama angļu valodā, izmantojot </a:t>
            </a:r>
            <a:r>
              <a:rPr lang="en-GB" sz="2000" b="0" i="0" u="none" strike="noStrike" dirty="0">
                <a:solidFill>
                  <a:srgbClr val="2870BD"/>
                </a:solidFill>
                <a:effectLst/>
                <a:ea typeface="Calibri" panose="020F0502020204030204" pitchFamily="34" charset="0"/>
                <a:hlinkClick r:id="rId2"/>
              </a:rPr>
              <a:t>šo saiti. </a:t>
            </a:r>
          </a:p>
          <a:p>
            <a:pPr algn="just"/>
            <a:r>
              <a:rPr lang="en-GB" sz="2000" b="0" i="0" dirty="0">
                <a:solidFill>
                  <a:srgbClr val="262526"/>
                </a:solidFill>
                <a:effectLst/>
                <a:ea typeface="Calibri" panose="020F0502020204030204" pitchFamily="34" charset="0"/>
              </a:rPr>
              <a:t> </a:t>
            </a:r>
          </a:p>
          <a:p>
            <a:pPr algn="just"/>
            <a:r>
              <a:rPr lang="en-GB" sz="2000" i="0" dirty="0">
                <a:solidFill>
                  <a:srgbClr val="262526"/>
                </a:solidFill>
                <a:effectLst/>
                <a:ea typeface="Calibri" panose="020F0502020204030204" pitchFamily="34" charset="0"/>
              </a:rPr>
              <a:t>Nozaru kvalifikāciju ietvarstruktūras </a:t>
            </a:r>
            <a:r>
              <a:rPr lang="en-GB" sz="2000" dirty="0">
                <a:solidFill>
                  <a:srgbClr val="262526"/>
                </a:solidFill>
                <a:ea typeface="Calibri" panose="020F0502020204030204" pitchFamily="34" charset="0"/>
              </a:rPr>
              <a:t>, kas </a:t>
            </a:r>
            <a:r>
              <a:rPr lang="en-GB" sz="2000" b="0" i="0" dirty="0">
                <a:solidFill>
                  <a:srgbClr val="262526"/>
                </a:solidFill>
                <a:effectLst/>
                <a:ea typeface="Calibri" panose="020F0502020204030204" pitchFamily="34" charset="0"/>
              </a:rPr>
              <a:t>pieejamas latviešu valodā, izmantojot </a:t>
            </a:r>
            <a:r>
              <a:rPr lang="en-GB" sz="2000" b="0" i="0" u="none" strike="noStrike" dirty="0">
                <a:solidFill>
                  <a:srgbClr val="2870BD"/>
                </a:solidFill>
                <a:effectLst/>
                <a:ea typeface="Calibri" panose="020F0502020204030204" pitchFamily="34" charset="0"/>
                <a:hlinkClick r:id="rId3"/>
              </a:rPr>
              <a:t>šo saiti</a:t>
            </a:r>
            <a:r>
              <a:rPr lang="en-GB" sz="2000" b="0" i="0" dirty="0">
                <a:solidFill>
                  <a:srgbClr val="262526"/>
                </a:solidFill>
                <a:effectLst/>
                <a:ea typeface="Calibri" panose="020F0502020204030204" pitchFamily="34" charset="0"/>
              </a:rPr>
              <a:t>.</a:t>
            </a:r>
          </a:p>
          <a:p>
            <a:pPr algn="just"/>
            <a:endParaRPr lang="en-GB" sz="2000" dirty="0">
              <a:solidFill>
                <a:srgbClr val="262526"/>
              </a:solidFill>
              <a:ea typeface="Calibri" panose="020F0502020204030204" pitchFamily="34" charset="0"/>
            </a:endParaRPr>
          </a:p>
          <a:p>
            <a:pPr algn="just"/>
            <a:r>
              <a:rPr lang="en-GB" sz="2000" dirty="0">
                <a:solidFill>
                  <a:srgbClr val="262526"/>
                </a:solidFill>
                <a:ea typeface="Calibri" panose="020F0502020204030204" pitchFamily="34" charset="0"/>
              </a:rPr>
              <a:t>Mēs varam ieteikt </a:t>
            </a:r>
            <a:r>
              <a:rPr lang="en-GB" sz="2000" b="0" i="0" dirty="0">
                <a:solidFill>
                  <a:srgbClr val="262526"/>
                </a:solidFill>
                <a:effectLst/>
                <a:ea typeface="Calibri" panose="020F0502020204030204" pitchFamily="34" charset="0"/>
              </a:rPr>
              <a:t>interesantu mūsu sadarbības programmas "Be 21 Skilled" veidotājas </a:t>
            </a:r>
            <a:r>
              <a:rPr kumimoji="0" lang="en-GB" altLang="en-US" sz="2000" b="0" i="0" u="none" strike="noStrike" cap="none" normalizeH="0" baseline="0" dirty="0">
                <a:ln>
                  <a:noFill/>
                </a:ln>
                <a:solidFill>
                  <a:srgbClr val="262526"/>
                </a:solidFill>
                <a:effectLst/>
                <a:latin typeface="EC Square Sans Regular"/>
              </a:rPr>
              <a:t>Anitas LĪCE </a:t>
            </a:r>
            <a:r>
              <a:rPr lang="en-GB" sz="2000" b="0" i="0" dirty="0">
                <a:solidFill>
                  <a:srgbClr val="262526"/>
                </a:solidFill>
                <a:effectLst/>
                <a:ea typeface="Calibri" panose="020F0502020204030204" pitchFamily="34" charset="0"/>
              </a:rPr>
              <a:t>publikāciju "</a:t>
            </a:r>
            <a:r>
              <a:rPr lang="en-GB" sz="2000" b="1" i="0" dirty="0">
                <a:solidFill>
                  <a:srgbClr val="262526"/>
                </a:solidFill>
                <a:effectLst/>
                <a:ea typeface="Calibri" panose="020F0502020204030204" pitchFamily="34" charset="0"/>
              </a:rPr>
              <a:t>Īss ceļvedis par nozaru ekspertu padomēm Latvijā, Lietuvā un Igaunijā</a:t>
            </a:r>
            <a:r>
              <a:rPr lang="en-GB" sz="2000" b="0" i="0" dirty="0">
                <a:solidFill>
                  <a:srgbClr val="262526"/>
                </a:solidFill>
                <a:effectLst/>
                <a:ea typeface="Calibri" panose="020F0502020204030204" pitchFamily="34" charset="0"/>
              </a:rPr>
              <a:t>", kas </a:t>
            </a:r>
            <a:r>
              <a:rPr lang="en-GB" sz="2000" i="0" dirty="0">
                <a:solidFill>
                  <a:srgbClr val="262526"/>
                </a:solidFill>
                <a:effectLst/>
                <a:ea typeface="Calibri" panose="020F0502020204030204" pitchFamily="34" charset="0"/>
              </a:rPr>
              <a:t>ir </a:t>
            </a:r>
            <a:r>
              <a:rPr lang="en-GB" sz="2000" b="0" i="0" dirty="0">
                <a:solidFill>
                  <a:srgbClr val="262526"/>
                </a:solidFill>
                <a:effectLst/>
                <a:ea typeface="Calibri" panose="020F0502020204030204" pitchFamily="34" charset="0"/>
              </a:rPr>
              <a:t>īss pārskats par nozaru ekspertu padomju darbību - profesionālās izglītības un apmācības veidošanu atbilstoši darba tirgus vajadzībām - trīs Baltijas valstīs. Pieejams</a:t>
            </a:r>
            <a:r>
              <a:rPr lang="en-GB" sz="2000" dirty="0">
                <a:solidFill>
                  <a:srgbClr val="262526"/>
                </a:solidFill>
                <a:ea typeface="Calibri" panose="020F0502020204030204" pitchFamily="34" charset="0"/>
              </a:rPr>
              <a:t>, izmantojot šo saiti</a:t>
            </a:r>
            <a:r>
              <a:rPr lang="en-GB" sz="2200" dirty="0">
                <a:solidFill>
                  <a:srgbClr val="262526"/>
                </a:solidFill>
                <a:ea typeface="Calibri" panose="020F0502020204030204" pitchFamily="34" charset="0"/>
              </a:rPr>
              <a:t> </a:t>
            </a:r>
            <a:r>
              <a:rPr lang="en-GB" sz="2200" dirty="0">
                <a:solidFill>
                  <a:srgbClr val="262526"/>
                </a:solidFill>
                <a:ea typeface="Calibri" panose="020F0502020204030204" pitchFamily="34" charset="0"/>
                <a:hlinkClick r:id="rId4"/>
              </a:rPr>
              <a:t>...</a:t>
            </a:r>
          </a:p>
          <a:p>
            <a:r>
              <a:rPr lang="en-GB" sz="2000" dirty="0">
                <a:hlinkClick r:id="rId4"/>
              </a:rPr>
              <a:t>Īss ceļvedis par nozaru ekspertu padomēm Latvijā, Lietuvā un Igaunijā | EPALE (europa.eu)</a:t>
            </a:r>
            <a:endParaRPr lang="en-IE" sz="1800" dirty="0"/>
          </a:p>
          <a:p>
            <a:pPr algn="l"/>
            <a:endParaRPr lang="en-GB" sz="2200" b="0" i="0" dirty="0">
              <a:solidFill>
                <a:srgbClr val="262526"/>
              </a:solidFill>
              <a:effectLst/>
              <a:ea typeface="Calibri" panose="020F0502020204030204" pitchFamily="34" charset="0"/>
            </a:endParaRPr>
          </a:p>
          <a:p>
            <a:pPr algn="l"/>
            <a:endParaRPr lang="en-GB" sz="2200" b="0" i="0" dirty="0">
              <a:solidFill>
                <a:srgbClr val="262526"/>
              </a:solidFill>
              <a:effectLst/>
              <a:ea typeface="Calibri" panose="020F0502020204030204" pitchFamily="34" charset="0"/>
            </a:endParaRPr>
          </a:p>
          <a:p>
            <a:pPr algn="l"/>
            <a:endParaRPr lang="en-GB" sz="3200" b="0" i="0" dirty="0">
              <a:solidFill>
                <a:srgbClr val="262526"/>
              </a:solidFill>
              <a:effectLst/>
              <a:latin typeface="EC Square Sans Regular"/>
            </a:endParaRPr>
          </a:p>
          <a:p>
            <a:pPr algn="l"/>
            <a:r>
              <a:rPr lang="en-GB" sz="3200" b="0" i="0" dirty="0">
                <a:solidFill>
                  <a:srgbClr val="262526"/>
                </a:solidFill>
                <a:effectLst/>
                <a:latin typeface="EC Square Sans Regular"/>
              </a:rPr>
              <a:t> </a:t>
            </a:r>
          </a:p>
          <a:p>
            <a:pPr algn="l"/>
            <a:endParaRPr lang="en-IE" sz="3200" b="0" i="0" dirty="0">
              <a:solidFill>
                <a:srgbClr val="262526"/>
              </a:solidFill>
              <a:effectLst/>
              <a:latin typeface="EC Square Sans Regular"/>
            </a:endParaRPr>
          </a:p>
          <a:p>
            <a:pPr algn="just">
              <a:lnSpc>
                <a:spcPts val="2440"/>
              </a:lnSpc>
            </a:pPr>
            <a:endParaRPr lang="en-GB" sz="3200" dirty="0"/>
          </a:p>
          <a:p>
            <a:pPr algn="just">
              <a:lnSpc>
                <a:spcPts val="2440"/>
              </a:lnSpc>
            </a:pPr>
            <a:endParaRPr lang="en-GB" sz="3200" b="1" dirty="0"/>
          </a:p>
          <a:p>
            <a:pPr algn="just">
              <a:lnSpc>
                <a:spcPts val="2440"/>
              </a:lnSpc>
            </a:pPr>
            <a:endParaRPr lang="en-GB" sz="3200" b="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5"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36755753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29</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7" name="Rectangle 3">
            <a:extLst>
              <a:ext uri="{FF2B5EF4-FFF2-40B4-BE49-F238E27FC236}">
                <a16:creationId xmlns:a16="http://schemas.microsoft.com/office/drawing/2014/main" id="{8415C923-4E6D-6E1F-160E-E32ABC89697E}"/>
              </a:ext>
            </a:extLst>
          </p:cNvPr>
          <p:cNvSpPr>
            <a:spLocks noChangeArrowheads="1"/>
          </p:cNvSpPr>
          <p:nvPr/>
        </p:nvSpPr>
        <p:spPr bwMode="auto">
          <a:xfrm>
            <a:off x="1341736" y="238486"/>
            <a:ext cx="10562236" cy="2200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rgbClr val="262526"/>
              </a:solidFill>
              <a:effectLst/>
              <a:latin typeface="EC Square Sans Regular"/>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rgbClr val="262526"/>
                </a:solidFill>
                <a:effectLst/>
                <a:latin typeface="EC Square Sans Regular"/>
              </a:rPr>
              <a:t>Publikācija ir daļa no Erasmus+ programmas KA210 -VET - Maza mēroga partnerības profesionālajā izglītībā un apmācībā Nr. - 2021-2-LV01-KA210-VET-000051300 "Sadarbības stiprināšana starp nozaru ekspertu padomju darbu koordinējošām institūcijām Baltijas valstīs" (</a:t>
            </a:r>
            <a:r>
              <a:rPr kumimoji="0" lang="en-GB" altLang="en-US" sz="2000" b="0" i="0" u="none" strike="noStrike" cap="none" normalizeH="0" baseline="0" dirty="0" err="1">
                <a:ln>
                  <a:noFill/>
                </a:ln>
                <a:solidFill>
                  <a:srgbClr val="262526"/>
                </a:solidFill>
                <a:effectLst/>
                <a:latin typeface="EC Square Sans Regular"/>
              </a:rPr>
              <a:t>SECBaltics)</a:t>
            </a:r>
            <a:r>
              <a:rPr kumimoji="0" lang="en-GB" altLang="en-US" sz="2000" b="0" i="0" u="none" strike="noStrike" cap="none" normalizeH="0" baseline="0" dirty="0">
                <a:ln>
                  <a:noFill/>
                </a:ln>
                <a:solidFill>
                  <a:srgbClr val="262526"/>
                </a:solidFill>
                <a:effectLst/>
                <a:latin typeface="EC Square Sans Regular"/>
              </a:rPr>
              <a:t>. </a:t>
            </a:r>
            <a:r>
              <a:rPr kumimoji="0" lang="en-US" altLang="en-US" sz="2000" b="0" i="0" u="none" strike="noStrike" cap="none" normalizeH="0" baseline="0" dirty="0">
                <a:ln>
                  <a:noFill/>
                </a:ln>
                <a:solidFill>
                  <a:srgbClr val="262526"/>
                </a:solidFill>
                <a:effectLst/>
                <a:latin typeface="EC Square Sans Regular"/>
              </a:rPr>
              <a:t>Katrā sistēmā ir gan veiksmīgi aspekti, gan lietas, kas jāuzlabo. Šeit ir izklāstītas galvenās stiprās un vājās puses, kā tās saskata padomju koordinatori trijās Baltijas valstīs.</a:t>
            </a:r>
            <a:endParaRPr kumimoji="0" lang="en-US"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62526"/>
                </a:solidFill>
                <a:effectLst/>
                <a:latin typeface="EC Square Sans Regular"/>
              </a:rPr>
              <a:t>  </a:t>
            </a:r>
            <a:r>
              <a:rPr kumimoji="0" lang="en-US" altLang="en-US" sz="1900" b="0" i="0" u="none" strike="noStrike" cap="none" normalizeH="0" baseline="0" dirty="0">
                <a:ln>
                  <a:noFill/>
                </a:ln>
                <a:solidFill>
                  <a:srgbClr val="262526"/>
                </a:solidFill>
                <a:effectLst/>
                <a:latin typeface="EC Square Sans Regular"/>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AutoShape 4" descr="Strengths and weaknesses, SECs in Baltic states.">
            <a:extLst>
              <a:ext uri="{FF2B5EF4-FFF2-40B4-BE49-F238E27FC236}">
                <a16:creationId xmlns:a16="http://schemas.microsoft.com/office/drawing/2014/main" id="{5DC47B29-2731-ACCC-D457-3F1D1E594173}"/>
              </a:ext>
            </a:extLst>
          </p:cNvPr>
          <p:cNvSpPr>
            <a:spLocks noChangeAspect="1" noChangeArrowheads="1"/>
          </p:cNvSpPr>
          <p:nvPr/>
        </p:nvSpPr>
        <p:spPr bwMode="auto">
          <a:xfrm>
            <a:off x="-4081755" y="175037"/>
            <a:ext cx="1054444" cy="105444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12" name="Picture 11">
            <a:extLst>
              <a:ext uri="{FF2B5EF4-FFF2-40B4-BE49-F238E27FC236}">
                <a16:creationId xmlns:a16="http://schemas.microsoft.com/office/drawing/2014/main" id="{8ED243DF-4897-FD7C-537E-E7F6EB8734F0}"/>
              </a:ext>
            </a:extLst>
          </p:cNvPr>
          <p:cNvPicPr>
            <a:picLocks noChangeAspect="1"/>
          </p:cNvPicPr>
          <p:nvPr/>
        </p:nvPicPr>
        <p:blipFill>
          <a:blip r:embed="rId3"/>
          <a:stretch>
            <a:fillRect/>
          </a:stretch>
        </p:blipFill>
        <p:spPr>
          <a:xfrm>
            <a:off x="1994345" y="2121520"/>
            <a:ext cx="9493049" cy="4180426"/>
          </a:xfrm>
          <a:prstGeom prst="rect">
            <a:avLst/>
          </a:prstGeom>
        </p:spPr>
      </p:pic>
    </p:spTree>
    <p:extLst>
      <p:ext uri="{BB962C8B-B14F-4D97-AF65-F5344CB8AC3E}">
        <p14:creationId xmlns:p14="http://schemas.microsoft.com/office/powerpoint/2010/main" val="3257734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6">
            <a:extLst>
              <a:ext uri="{FF2B5EF4-FFF2-40B4-BE49-F238E27FC236}">
                <a16:creationId xmlns:a16="http://schemas.microsoft.com/office/drawing/2014/main" id="{6BCBB65E-66D6-C0CB-ADA1-AB0E953948E4}"/>
              </a:ext>
            </a:extLst>
          </p:cNvPr>
          <p:cNvPicPr>
            <a:picLocks noChangeAspect="1"/>
          </p:cNvPicPr>
          <p:nvPr/>
        </p:nvPicPr>
        <p:blipFill rotWithShape="1">
          <a:blip r:embed="rId2"/>
          <a:srcRect t="25012" b="25012"/>
          <a:stretch/>
        </p:blipFill>
        <p:spPr>
          <a:xfrm>
            <a:off x="464951" y="813790"/>
            <a:ext cx="11716366" cy="5240214"/>
          </a:xfrm>
          <a:prstGeom prst="rect">
            <a:avLst/>
          </a:prstGeom>
        </p:spPr>
      </p:pic>
      <p:sp>
        <p:nvSpPr>
          <p:cNvPr id="10" name="Rectangle 5">
            <a:extLst>
              <a:ext uri="{FF2B5EF4-FFF2-40B4-BE49-F238E27FC236}">
                <a16:creationId xmlns:a16="http://schemas.microsoft.com/office/drawing/2014/main" id="{1954BE25-5EFF-E2E4-DEB8-8931C7D7FBAF}"/>
              </a:ext>
            </a:extLst>
          </p:cNvPr>
          <p:cNvSpPr/>
          <p:nvPr/>
        </p:nvSpPr>
        <p:spPr bwMode="auto">
          <a:xfrm rot="16200000">
            <a:off x="-3196525" y="3196524"/>
            <a:ext cx="6858001" cy="46494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3"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6" name="Rectangle 5">
            <a:extLst>
              <a:ext uri="{FF2B5EF4-FFF2-40B4-BE49-F238E27FC236}">
                <a16:creationId xmlns:a16="http://schemas.microsoft.com/office/drawing/2014/main" id="{4386C55F-E51E-4846-5B44-99295B228726}"/>
              </a:ext>
            </a:extLst>
          </p:cNvPr>
          <p:cNvSpPr/>
          <p:nvPr/>
        </p:nvSpPr>
        <p:spPr>
          <a:xfrm>
            <a:off x="929901" y="1160584"/>
            <a:ext cx="7774483" cy="4519431"/>
          </a:xfrm>
          <a:prstGeom prst="rect">
            <a:avLst/>
          </a:prstGeom>
          <a:solidFill>
            <a:schemeClr val="bg1">
              <a:alpha val="8887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400" dirty="0">
              <a:solidFill>
                <a:srgbClr val="1C1442"/>
              </a:solidFill>
              <a:latin typeface="Calibri" panose="020F0502020204030204" pitchFamily="34" charset="0"/>
              <a:ea typeface="Calibri" panose="020F0502020204030204" pitchFamily="34" charset="0"/>
              <a:cs typeface="Calibri" panose="020F0502020204030204" pitchFamily="34" charset="0"/>
            </a:endParaRPr>
          </a:p>
          <a:p>
            <a:endParaRPr lang="en-GB" sz="2400" b="1" dirty="0">
              <a:solidFill>
                <a:srgbClr val="1C1442"/>
              </a:solidFill>
              <a:latin typeface="Calibri" panose="020F0502020204030204" pitchFamily="34" charset="0"/>
              <a:ea typeface="Calibri" panose="020F0502020204030204" pitchFamily="34" charset="0"/>
              <a:cs typeface="Calibri" panose="020F0502020204030204" pitchFamily="34" charset="0"/>
            </a:endParaRPr>
          </a:p>
          <a:p>
            <a:endParaRPr lang="en-GB" sz="2400" b="1" dirty="0">
              <a:solidFill>
                <a:srgbClr val="1C1442"/>
              </a:solidFill>
              <a:latin typeface="Calibri" panose="020F0502020204030204" pitchFamily="34" charset="0"/>
              <a:ea typeface="Calibri" panose="020F0502020204030204" pitchFamily="34" charset="0"/>
              <a:cs typeface="Calibri" panose="020F0502020204030204" pitchFamily="34" charset="0"/>
            </a:endParaRPr>
          </a:p>
          <a:p>
            <a:endParaRPr lang="en-GB" sz="2400" b="1" dirty="0">
              <a:solidFill>
                <a:srgbClr val="1C1442"/>
              </a:solidFill>
              <a:latin typeface="Calibri" panose="020F0502020204030204" pitchFamily="34" charset="0"/>
              <a:ea typeface="Calibri" panose="020F0502020204030204" pitchFamily="34" charset="0"/>
              <a:cs typeface="Calibri" panose="020F0502020204030204" pitchFamily="34" charset="0"/>
            </a:endParaRPr>
          </a:p>
          <a:p>
            <a:endParaRPr lang="en-GB" sz="2400" b="1" dirty="0">
              <a:solidFill>
                <a:srgbClr val="1C1442"/>
              </a:solidFill>
              <a:latin typeface="Calibri" panose="020F0502020204030204" pitchFamily="34" charset="0"/>
              <a:ea typeface="Calibri" panose="020F0502020204030204" pitchFamily="34" charset="0"/>
              <a:cs typeface="Calibri" panose="020F0502020204030204" pitchFamily="34" charset="0"/>
            </a:endParaRPr>
          </a:p>
          <a:p>
            <a:endParaRPr lang="en-GB" sz="2400" b="1" dirty="0">
              <a:solidFill>
                <a:srgbClr val="1C1442"/>
              </a:solidFill>
              <a:latin typeface="Calibri" panose="020F0502020204030204" pitchFamily="34" charset="0"/>
              <a:ea typeface="Calibri" panose="020F0502020204030204" pitchFamily="34" charset="0"/>
              <a:cs typeface="Calibri" panose="020F0502020204030204" pitchFamily="34" charset="0"/>
            </a:endParaRPr>
          </a:p>
          <a:p>
            <a:endParaRPr lang="en-GB" sz="2400" b="1" dirty="0">
              <a:solidFill>
                <a:srgbClr val="1C1442"/>
              </a:solidFill>
              <a:latin typeface="Calibri" panose="020F0502020204030204" pitchFamily="34" charset="0"/>
              <a:ea typeface="Calibri" panose="020F0502020204030204" pitchFamily="34" charset="0"/>
              <a:cs typeface="Calibri" panose="020F0502020204030204" pitchFamily="34" charset="0"/>
            </a:endParaRPr>
          </a:p>
          <a:p>
            <a:endParaRPr lang="en-GB" sz="2400" b="1" dirty="0">
              <a:solidFill>
                <a:srgbClr val="1C1442"/>
              </a:solidFill>
              <a:latin typeface="Calibri" panose="020F0502020204030204" pitchFamily="34" charset="0"/>
              <a:ea typeface="Calibri" panose="020F0502020204030204" pitchFamily="34" charset="0"/>
              <a:cs typeface="Calibri" panose="020F0502020204030204" pitchFamily="34" charset="0"/>
            </a:endParaRPr>
          </a:p>
          <a:p>
            <a:r>
              <a:rPr lang="en-GB" sz="2300" b="1" dirty="0">
                <a:solidFill>
                  <a:srgbClr val="1C1442"/>
                </a:solidFill>
                <a:latin typeface="Calibri" panose="020F0502020204030204" pitchFamily="34" charset="0"/>
                <a:ea typeface="Calibri" panose="020F0502020204030204" pitchFamily="34" charset="0"/>
                <a:cs typeface="Calibri" panose="020F0502020204030204" pitchFamily="34" charset="0"/>
              </a:rPr>
              <a:t>3. MODUĻA IEVADS</a:t>
            </a:r>
          </a:p>
          <a:p>
            <a:pPr algn="just"/>
            <a:r>
              <a:rPr lang="en-GB" sz="2000" dirty="0">
                <a:solidFill>
                  <a:srgbClr val="1C1442"/>
                </a:solidFill>
                <a:latin typeface="Calibri" panose="020F0502020204030204" pitchFamily="34" charset="0"/>
                <a:ea typeface="Calibri" panose="020F0502020204030204" pitchFamily="34" charset="0"/>
                <a:cs typeface="Calibri" panose="020F0502020204030204" pitchFamily="34" charset="0"/>
              </a:rPr>
              <a:t>21</a:t>
            </a:r>
            <a:r>
              <a:rPr lang="lv-LV" sz="2000" dirty="0">
                <a:solidFill>
                  <a:srgbClr val="1C1442"/>
                </a:solidFill>
                <a:latin typeface="Calibri" panose="020F0502020204030204" pitchFamily="34" charset="0"/>
                <a:ea typeface="Calibri" panose="020F0502020204030204" pitchFamily="34" charset="0"/>
                <a:cs typeface="Calibri" panose="020F0502020204030204" pitchFamily="34" charset="0"/>
              </a:rPr>
              <a:t>.gs. prasmju</a:t>
            </a:r>
            <a:r>
              <a:rPr lang="en-GB" sz="2000" dirty="0">
                <a:solidFill>
                  <a:srgbClr val="1C1442"/>
                </a:solidFill>
                <a:latin typeface="Calibri" panose="020F0502020204030204" pitchFamily="34" charset="0"/>
                <a:ea typeface="Calibri" panose="020F0502020204030204" pitchFamily="34" charset="0"/>
                <a:cs typeface="Calibri" panose="020F0502020204030204" pitchFamily="34" charset="0"/>
              </a:rPr>
              <a:t> izstrāde STEM izglītības kontekstā nevar notikt vakuumā. </a:t>
            </a:r>
            <a:r>
              <a:rPr lang="lv-LV" sz="2000" dirty="0">
                <a:solidFill>
                  <a:srgbClr val="1C1442"/>
                </a:solidFill>
                <a:latin typeface="Calibri" panose="020F0502020204030204" pitchFamily="34" charset="0"/>
                <a:ea typeface="Calibri" panose="020F0502020204030204" pitchFamily="34" charset="0"/>
                <a:cs typeface="Calibri" panose="020F0502020204030204" pitchFamily="34" charset="0"/>
              </a:rPr>
              <a:t>Be21Skilled, kuru vadīja RĪGAS TEHNISKA UNIVERSITĀTE sadarbībā ar UNIVERZITET U BEOGRADU centās izpētīt to </a:t>
            </a:r>
            <a:r>
              <a:rPr lang="lv-LV" sz="2000" dirty="0" err="1">
                <a:solidFill>
                  <a:srgbClr val="1C1442"/>
                </a:solidFill>
                <a:latin typeface="Calibri" panose="020F0502020204030204" pitchFamily="34" charset="0"/>
                <a:ea typeface="Calibri" panose="020F0502020204030204" pitchFamily="34" charset="0"/>
                <a:cs typeface="Calibri" panose="020F0502020204030204" pitchFamily="34" charset="0"/>
              </a:rPr>
              <a:t>pielietojamību</a:t>
            </a:r>
            <a:r>
              <a:rPr lang="lv-LV" sz="2000" dirty="0">
                <a:solidFill>
                  <a:srgbClr val="1C1442"/>
                </a:solidFill>
                <a:latin typeface="Calibri" panose="020F0502020204030204" pitchFamily="34" charset="0"/>
                <a:ea typeface="Calibri" panose="020F0502020204030204" pitchFamily="34" charset="0"/>
                <a:cs typeface="Calibri" panose="020F0502020204030204" pitchFamily="34" charset="0"/>
              </a:rPr>
              <a:t> reģionam raksturīgā un darba tirgus kontekstā, izmantojot </a:t>
            </a:r>
            <a:r>
              <a:rPr lang="lv-LV" sz="2000" b="1" dirty="0">
                <a:solidFill>
                  <a:srgbClr val="1C1442"/>
                </a:solidFill>
                <a:latin typeface="Calibri" panose="020F0502020204030204" pitchFamily="34" charset="0"/>
                <a:ea typeface="Calibri" panose="020F0502020204030204" pitchFamily="34" charset="0"/>
                <a:cs typeface="Calibri" panose="020F0502020204030204" pitchFamily="34" charset="0"/>
              </a:rPr>
              <a:t>reģionālo prasmju padomju</a:t>
            </a:r>
            <a:r>
              <a:rPr lang="lv-LV" sz="2000" dirty="0">
                <a:solidFill>
                  <a:srgbClr val="1C1442"/>
                </a:solidFill>
                <a:latin typeface="Calibri" panose="020F0502020204030204" pitchFamily="34" charset="0"/>
                <a:ea typeface="Calibri" panose="020F0502020204030204" pitchFamily="34" charset="0"/>
                <a:cs typeface="Calibri" panose="020F0502020204030204" pitchFamily="34" charset="0"/>
              </a:rPr>
              <a:t> daudzu ieinteresēto pušu sadarbību.</a:t>
            </a:r>
            <a:endParaRPr lang="en-GB" sz="2000" b="1" dirty="0">
              <a:solidFill>
                <a:srgbClr val="1C1442"/>
              </a:solidFill>
              <a:latin typeface="Calibri" panose="020F0502020204030204" pitchFamily="34" charset="0"/>
              <a:ea typeface="Calibri" panose="020F0502020204030204" pitchFamily="34" charset="0"/>
              <a:cs typeface="Calibri" panose="020F0502020204030204" pitchFamily="34" charset="0"/>
            </a:endParaRPr>
          </a:p>
          <a:p>
            <a:pPr algn="just"/>
            <a:r>
              <a:rPr lang="en-GB" sz="2000" dirty="0">
                <a:solidFill>
                  <a:srgbClr val="1C1442"/>
                </a:solidFill>
                <a:latin typeface="Calibri" panose="020F0502020204030204" pitchFamily="34" charset="0"/>
                <a:ea typeface="Calibri" panose="020F0502020204030204" pitchFamily="34" charset="0"/>
                <a:cs typeface="Calibri" panose="020F0502020204030204" pitchFamily="34" charset="0"/>
              </a:rPr>
              <a:t>Šajā modulī mēs dalāmies pieredzē par prasmju padomju izveides procesu un mācībām Latvijā un </a:t>
            </a:r>
            <a:r>
              <a:rPr lang="en-GB" sz="2000" dirty="0" err="1">
                <a:solidFill>
                  <a:srgbClr val="1C1442"/>
                </a:solidFill>
                <a:latin typeface="Calibri" panose="020F0502020204030204" pitchFamily="34" charset="0"/>
                <a:ea typeface="Calibri" panose="020F0502020204030204" pitchFamily="34" charset="0"/>
                <a:cs typeface="Calibri" panose="020F0502020204030204" pitchFamily="34" charset="0"/>
              </a:rPr>
              <a:t>Serbijā</a:t>
            </a:r>
            <a:r>
              <a:rPr lang="en-GB" sz="2000" dirty="0">
                <a:solidFill>
                  <a:srgbClr val="1C1442"/>
                </a:solidFill>
                <a:latin typeface="Calibri" panose="020F0502020204030204" pitchFamily="34" charset="0"/>
                <a:ea typeface="Calibri" panose="020F0502020204030204" pitchFamily="34" charset="0"/>
                <a:cs typeface="Calibri" panose="020F0502020204030204" pitchFamily="34" charset="0"/>
              </a:rPr>
              <a:t>.</a:t>
            </a:r>
            <a:r>
              <a:rPr lang="lv-LV" sz="2000" dirty="0">
                <a:solidFill>
                  <a:srgbClr val="1C1442"/>
                </a:solidFill>
                <a:latin typeface="Calibri" panose="020F0502020204030204" pitchFamily="34" charset="0"/>
                <a:ea typeface="Calibri" panose="020F0502020204030204" pitchFamily="34" charset="0"/>
                <a:cs typeface="Calibri" panose="020F0502020204030204" pitchFamily="34" charset="0"/>
              </a:rPr>
              <a:t> </a:t>
            </a:r>
            <a:r>
              <a:rPr lang="lv-LV" sz="1800" b="0" i="0" dirty="0">
                <a:solidFill>
                  <a:schemeClr val="bg2">
                    <a:lumMod val="10000"/>
                  </a:schemeClr>
                </a:solidFill>
                <a:effectLst/>
                <a:latin typeface="Roboto" panose="02000000000000000000" pitchFamily="2" charset="0"/>
              </a:rPr>
              <a:t>Pedagogi šīs mācības var piemērot savā kontekstā, nodrošinot, ka tās tiek ne tikai saprastas, bet arī praktiski piemērotas citās Eiropas iestādēs.</a:t>
            </a:r>
            <a:endParaRPr lang="en-GB" sz="18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a:p>
            <a:endParaRPr lang="en-GB" sz="2400" dirty="0">
              <a:solidFill>
                <a:srgbClr val="1C1442"/>
              </a:solidFill>
              <a:latin typeface="Calibri" panose="020F0502020204030204" pitchFamily="34" charset="0"/>
              <a:ea typeface="Calibri" panose="020F0502020204030204" pitchFamily="34" charset="0"/>
              <a:cs typeface="Calibri" panose="020F0502020204030204" pitchFamily="34" charset="0"/>
            </a:endParaRPr>
          </a:p>
          <a:p>
            <a:endParaRPr lang="en-GB" sz="2400" dirty="0">
              <a:solidFill>
                <a:srgbClr val="1C1442"/>
              </a:solidFill>
              <a:latin typeface="Calibri" panose="020F0502020204030204" pitchFamily="34" charset="0"/>
              <a:ea typeface="Calibri" panose="020F0502020204030204" pitchFamily="34" charset="0"/>
              <a:cs typeface="Calibri" panose="020F0502020204030204" pitchFamily="34" charset="0"/>
            </a:endParaRPr>
          </a:p>
          <a:p>
            <a:endParaRPr lang="en-GB" sz="2400" dirty="0">
              <a:solidFill>
                <a:srgbClr val="1C1442"/>
              </a:solidFill>
              <a:latin typeface="Calibri" panose="020F0502020204030204" pitchFamily="34" charset="0"/>
              <a:ea typeface="Calibri" panose="020F0502020204030204" pitchFamily="34" charset="0"/>
              <a:cs typeface="Calibri" panose="020F0502020204030204" pitchFamily="34" charset="0"/>
            </a:endParaRPr>
          </a:p>
          <a:p>
            <a:endParaRPr lang="en-GB" sz="2400" dirty="0">
              <a:solidFill>
                <a:srgbClr val="1C1442"/>
              </a:solidFill>
              <a:latin typeface="Calibri" panose="020F0502020204030204" pitchFamily="34" charset="0"/>
              <a:ea typeface="Calibri" panose="020F0502020204030204" pitchFamily="34" charset="0"/>
              <a:cs typeface="Calibri" panose="020F0502020204030204" pitchFamily="34" charset="0"/>
            </a:endParaRPr>
          </a:p>
          <a:p>
            <a:endParaRPr lang="en-GB" sz="2400" dirty="0">
              <a:solidFill>
                <a:srgbClr val="1C1442"/>
              </a:solidFill>
              <a:latin typeface="Calibri" panose="020F0502020204030204" pitchFamily="34" charset="0"/>
              <a:ea typeface="Calibri" panose="020F0502020204030204" pitchFamily="34" charset="0"/>
              <a:cs typeface="Calibri" panose="020F0502020204030204" pitchFamily="34" charset="0"/>
            </a:endParaRPr>
          </a:p>
          <a:p>
            <a:endParaRPr lang="en-GB" sz="2400" dirty="0">
              <a:solidFill>
                <a:srgbClr val="1C1442"/>
              </a:solidFill>
              <a:latin typeface="Calibri" panose="020F0502020204030204" pitchFamily="34" charset="0"/>
              <a:ea typeface="Calibri" panose="020F0502020204030204" pitchFamily="34" charset="0"/>
              <a:cs typeface="Calibri" panose="020F0502020204030204" pitchFamily="34" charset="0"/>
            </a:endParaRPr>
          </a:p>
          <a:p>
            <a:endParaRPr lang="en-US" sz="2400" dirty="0">
              <a:solidFill>
                <a:srgbClr val="1C1442"/>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Text Placeholder 6">
            <a:extLst>
              <a:ext uri="{FF2B5EF4-FFF2-40B4-BE49-F238E27FC236}">
                <a16:creationId xmlns:a16="http://schemas.microsoft.com/office/drawing/2014/main" id="{E42492D1-106C-CDDF-FF87-D037535A81E4}"/>
              </a:ext>
            </a:extLst>
          </p:cNvPr>
          <p:cNvSpPr txBox="1">
            <a:spLocks/>
          </p:cNvSpPr>
          <p:nvPr/>
        </p:nvSpPr>
        <p:spPr>
          <a:xfrm>
            <a:off x="896815" y="1406768"/>
            <a:ext cx="6921438" cy="5011429"/>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580"/>
              </a:lnSpc>
            </a:pPr>
            <a:endParaRPr lang="en-US" dirty="0"/>
          </a:p>
        </p:txBody>
      </p:sp>
    </p:spTree>
    <p:extLst>
      <p:ext uri="{BB962C8B-B14F-4D97-AF65-F5344CB8AC3E}">
        <p14:creationId xmlns:p14="http://schemas.microsoft.com/office/powerpoint/2010/main" val="328463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30</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056142" y="1714460"/>
            <a:ext cx="8559800" cy="3731669"/>
          </a:xfrm>
        </p:spPr>
        <p:txBody>
          <a:bodyPr/>
          <a:lstStyle/>
          <a:p>
            <a:pPr algn="just"/>
            <a:r>
              <a:rPr lang="en-GB" sz="2000" dirty="0"/>
              <a:t>Serbijas galvenie mehānismi 21. gadsimta prasmju integrēšanai augstākajā izglītībā ir Darba devēju padome, duālais studiju modelis un nozaru prasmju padomes.</a:t>
            </a:r>
          </a:p>
          <a:p>
            <a:endParaRPr lang="en-GB" sz="2000" dirty="0"/>
          </a:p>
          <a:p>
            <a:pPr algn="just"/>
            <a:r>
              <a:rPr lang="en-GB" sz="2000" dirty="0"/>
              <a:t>Serbija ir ieviesusi Augstskolu darba devēju padomes koncepciju, lai vadītu studiju programmu izstrādi, pamatojoties uz darba tirgus vajadzībām. Kā uzsvērts mūsu projekta 1. rezultātā (</a:t>
            </a:r>
            <a:r>
              <a:rPr lang="en-GB" sz="2000" b="1" dirty="0">
                <a:solidFill>
                  <a:srgbClr val="8A2061"/>
                </a:solidFill>
                <a:latin typeface="Calibri" panose="020F0502020204030204" pitchFamily="34" charset="0"/>
                <a:ea typeface="Calibri" panose="020F0502020204030204" pitchFamily="34" charset="0"/>
                <a:cs typeface="Calibri" panose="020F0502020204030204" pitchFamily="34" charset="0"/>
              </a:rPr>
              <a:t>21</a:t>
            </a:r>
            <a:r>
              <a:rPr lang="lv-LV" sz="2000" b="1" dirty="0">
                <a:solidFill>
                  <a:srgbClr val="8A2061"/>
                </a:solidFill>
                <a:latin typeface="Calibri" panose="020F0502020204030204" pitchFamily="34" charset="0"/>
                <a:ea typeface="Calibri" panose="020F0502020204030204" pitchFamily="34" charset="0"/>
                <a:cs typeface="Calibri" panose="020F0502020204030204" pitchFamily="34" charset="0"/>
              </a:rPr>
              <a:t>.gs. prasmju</a:t>
            </a:r>
            <a:r>
              <a:rPr lang="en-GB" sz="2000" b="1" dirty="0">
                <a:solidFill>
                  <a:srgbClr val="8A2061"/>
                </a:solidFill>
                <a:latin typeface="Calibri" panose="020F0502020204030204" pitchFamily="34" charset="0"/>
                <a:ea typeface="Calibri" panose="020F0502020204030204" pitchFamily="34" charset="0"/>
                <a:cs typeface="Calibri" panose="020F0502020204030204" pitchFamily="34" charset="0"/>
              </a:rPr>
              <a:t> konceptuālais pamats, reģionālā nozīme un status quo un prasmju panorāma)</a:t>
            </a:r>
            <a:r>
              <a:rPr lang="en-GB" sz="2000" dirty="0">
                <a:solidFill>
                  <a:srgbClr val="151D24"/>
                </a:solidFill>
                <a:latin typeface="Calibri" panose="020F0502020204030204" pitchFamily="34" charset="0"/>
                <a:ea typeface="Calibri" panose="020F0502020204030204" pitchFamily="34" charset="0"/>
                <a:cs typeface="Calibri" panose="020F0502020204030204" pitchFamily="34" charset="0"/>
              </a:rPr>
              <a:t>, </a:t>
            </a:r>
            <a:r>
              <a:rPr lang="en-GB" sz="2000" dirty="0"/>
              <a:t>Serbijas duālais studiju modelis apvieno akadēmisko mācīšanos ar praktisko apmācību, piedāvājot studentiem reālu pieredzi un labāk sagatavojot viņus nodarbinātībai. Turklāt nozaru prasmju padomēm ir būtiska loma izglītības saskaņošanā ar nozari, nosakot kvalifikācijas un veicinot dialogu starp darba un izglītības jomām.</a:t>
            </a:r>
          </a:p>
          <a:p>
            <a:pPr algn="just">
              <a:lnSpc>
                <a:spcPts val="2440"/>
              </a:lnSpc>
            </a:pPr>
            <a:endParaRPr lang="en-GB" sz="2200" dirty="0"/>
          </a:p>
          <a:p>
            <a:pPr algn="just">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29" y="643158"/>
            <a:ext cx="10499063"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Serbijas pieeja</a:t>
            </a:r>
          </a:p>
        </p:txBody>
      </p:sp>
      <p:sp>
        <p:nvSpPr>
          <p:cNvPr id="3" name="TextBox 2">
            <a:extLst>
              <a:ext uri="{FF2B5EF4-FFF2-40B4-BE49-F238E27FC236}">
                <a16:creationId xmlns:a16="http://schemas.microsoft.com/office/drawing/2014/main" id="{81B6176A-7D5C-9EAE-C782-C950BEA2A33D}"/>
              </a:ext>
            </a:extLst>
          </p:cNvPr>
          <p:cNvSpPr txBox="1"/>
          <p:nvPr/>
        </p:nvSpPr>
        <p:spPr>
          <a:xfrm>
            <a:off x="8928" y="4336566"/>
            <a:ext cx="6094428" cy="289759"/>
          </a:xfrm>
          <a:prstGeom prst="rect">
            <a:avLst/>
          </a:prstGeom>
          <a:noFill/>
        </p:spPr>
        <p:txBody>
          <a:bodyPr wrap="square">
            <a:spAutoFit/>
          </a:bodyPr>
          <a:lstStyle/>
          <a:p>
            <a:r>
              <a:rPr lang="en-IE" dirty="0" err="1">
                <a:hlinkClick r:id="rId3"/>
              </a:rPr>
              <a:t>RK </a:t>
            </a:r>
            <a:r>
              <a:rPr lang="en-IE" dirty="0">
                <a:hlinkClick r:id="rId3"/>
              </a:rPr>
              <a:t>- Serbija Nodarbinātība (europa.eu)</a:t>
            </a:r>
            <a:endParaRPr lang="en-IE" dirty="0"/>
          </a:p>
        </p:txBody>
      </p:sp>
    </p:spTree>
    <p:extLst>
      <p:ext uri="{BB962C8B-B14F-4D97-AF65-F5344CB8AC3E}">
        <p14:creationId xmlns:p14="http://schemas.microsoft.com/office/powerpoint/2010/main" val="3914948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31</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15" name="TextBox 14">
            <a:extLst>
              <a:ext uri="{FF2B5EF4-FFF2-40B4-BE49-F238E27FC236}">
                <a16:creationId xmlns:a16="http://schemas.microsoft.com/office/drawing/2014/main" id="{2F062B8D-3A0E-7C55-B382-B8BDDCA4F47F}"/>
              </a:ext>
            </a:extLst>
          </p:cNvPr>
          <p:cNvSpPr txBox="1"/>
          <p:nvPr/>
        </p:nvSpPr>
        <p:spPr>
          <a:xfrm>
            <a:off x="1538925" y="393277"/>
            <a:ext cx="9848654" cy="6531083"/>
          </a:xfrm>
          <a:prstGeom prst="rect">
            <a:avLst/>
          </a:prstGeom>
          <a:noFill/>
        </p:spPr>
        <p:txBody>
          <a:bodyPr wrap="square">
            <a:spAutoFit/>
          </a:bodyPr>
          <a:lstStyle/>
          <a:p>
            <a:pPr algn="just">
              <a:lnSpc>
                <a:spcPts val="2440"/>
              </a:lnSpc>
            </a:pPr>
            <a:r>
              <a:rPr lang="en-GB" sz="2200" dirty="0">
                <a:solidFill>
                  <a:srgbClr val="151D24"/>
                </a:solidFill>
                <a:latin typeface="Calibri" panose="020F0502020204030204" pitchFamily="34" charset="0"/>
                <a:ea typeface="Calibri" panose="020F0502020204030204" pitchFamily="34" charset="0"/>
                <a:cs typeface="Calibri" panose="020F0502020204030204" pitchFamily="34" charset="0"/>
              </a:rPr>
              <a:t>Šīs struktūras sniedz ieteikumus mācību programmu modernizēšanai, izglītības rezultātu saskaņošanai ar tirgus tendencēm un sniedz </a:t>
            </a:r>
            <a:r>
              <a:rPr lang="en-GB" sz="2200" dirty="0" err="1">
                <a:solidFill>
                  <a:srgbClr val="151D24"/>
                </a:solidFill>
                <a:latin typeface="Calibri" panose="020F0502020204030204" pitchFamily="34" charset="0"/>
                <a:ea typeface="Calibri" panose="020F0502020204030204" pitchFamily="34" charset="0"/>
                <a:cs typeface="Calibri" panose="020F0502020204030204" pitchFamily="34" charset="0"/>
              </a:rPr>
              <a:t>atbalstu</a:t>
            </a:r>
            <a:r>
              <a:rPr lang="en-GB" sz="2200" dirty="0">
                <a:solidFill>
                  <a:srgbClr val="151D24"/>
                </a:solidFill>
                <a:latin typeface="Calibri" panose="020F0502020204030204" pitchFamily="34" charset="0"/>
                <a:ea typeface="Calibri" panose="020F0502020204030204" pitchFamily="34" charset="0"/>
                <a:cs typeface="Calibri" panose="020F0502020204030204" pitchFamily="34" charset="0"/>
              </a:rPr>
              <a:t> s</a:t>
            </a:r>
            <a:r>
              <a:rPr lang="lv-LV" sz="2200" dirty="0" err="1">
                <a:solidFill>
                  <a:srgbClr val="151D24"/>
                </a:solidFill>
                <a:latin typeface="Calibri" panose="020F0502020204030204" pitchFamily="34" charset="0"/>
                <a:ea typeface="Calibri" panose="020F0502020204030204" pitchFamily="34" charset="0"/>
                <a:cs typeface="Calibri" panose="020F0502020204030204" pitchFamily="34" charset="0"/>
              </a:rPr>
              <a:t>tudentiem</a:t>
            </a:r>
            <a:r>
              <a:rPr lang="en-GB" sz="2200" dirty="0">
                <a:solidFill>
                  <a:srgbClr val="151D24"/>
                </a:solidFill>
                <a:latin typeface="Calibri" panose="020F0502020204030204" pitchFamily="34" charset="0"/>
                <a:ea typeface="Calibri" panose="020F0502020204030204" pitchFamily="34" charset="0"/>
                <a:cs typeface="Calibri" panose="020F0502020204030204" pitchFamily="34" charset="0"/>
              </a:rPr>
              <a:t> </a:t>
            </a:r>
            <a:r>
              <a:rPr lang="en-GB" sz="2200" dirty="0" err="1">
                <a:solidFill>
                  <a:srgbClr val="151D24"/>
                </a:solidFill>
                <a:latin typeface="Calibri" panose="020F0502020204030204" pitchFamily="34" charset="0"/>
                <a:ea typeface="Calibri" panose="020F0502020204030204" pitchFamily="34" charset="0"/>
                <a:cs typeface="Calibri" panose="020F0502020204030204" pitchFamily="34" charset="0"/>
              </a:rPr>
              <a:t>ārpusst</a:t>
            </a:r>
            <a:r>
              <a:rPr lang="lv-LV" sz="2200" dirty="0" err="1">
                <a:solidFill>
                  <a:srgbClr val="151D24"/>
                </a:solidFill>
                <a:latin typeface="Calibri" panose="020F0502020204030204" pitchFamily="34" charset="0"/>
                <a:ea typeface="Calibri" panose="020F0502020204030204" pitchFamily="34" charset="0"/>
                <a:cs typeface="Calibri" panose="020F0502020204030204" pitchFamily="34" charset="0"/>
              </a:rPr>
              <a:t>udiju</a:t>
            </a:r>
            <a:r>
              <a:rPr lang="en-GB" sz="2200" dirty="0">
                <a:solidFill>
                  <a:srgbClr val="151D24"/>
                </a:solidFill>
                <a:latin typeface="Calibri" panose="020F0502020204030204" pitchFamily="34" charset="0"/>
                <a:ea typeface="Calibri" panose="020F0502020204030204" pitchFamily="34" charset="0"/>
                <a:cs typeface="Calibri" panose="020F0502020204030204" pitchFamily="34" charset="0"/>
              </a:rPr>
              <a:t> aktivitātēs. Duālais modelis ļauj </a:t>
            </a:r>
            <a:r>
              <a:rPr lang="en-GB" sz="2200" dirty="0" err="1">
                <a:solidFill>
                  <a:srgbClr val="151D24"/>
                </a:solidFill>
                <a:latin typeface="Calibri" panose="020F0502020204030204" pitchFamily="34" charset="0"/>
                <a:ea typeface="Calibri" panose="020F0502020204030204" pitchFamily="34" charset="0"/>
                <a:cs typeface="Calibri" panose="020F0502020204030204" pitchFamily="34" charset="0"/>
              </a:rPr>
              <a:t>īstenot</a:t>
            </a:r>
            <a:r>
              <a:rPr lang="en-GB" sz="2200" dirty="0">
                <a:solidFill>
                  <a:srgbClr val="151D24"/>
                </a:solidFill>
                <a:latin typeface="Calibri" panose="020F0502020204030204" pitchFamily="34" charset="0"/>
                <a:ea typeface="Calibri" panose="020F0502020204030204" pitchFamily="34" charset="0"/>
                <a:cs typeface="Calibri" panose="020F0502020204030204" pitchFamily="34" charset="0"/>
              </a:rPr>
              <a:t> </a:t>
            </a:r>
            <a:r>
              <a:rPr lang="lv-LV" sz="2200" dirty="0">
                <a:solidFill>
                  <a:srgbClr val="151D24"/>
                </a:solidFill>
                <a:latin typeface="Calibri" panose="020F0502020204030204" pitchFamily="34" charset="0"/>
                <a:ea typeface="Calibri" panose="020F0502020204030204" pitchFamily="34" charset="0"/>
                <a:cs typeface="Calibri" panose="020F0502020204030204" pitchFamily="34" charset="0"/>
              </a:rPr>
              <a:t>studiju</a:t>
            </a:r>
            <a:r>
              <a:rPr lang="en-GB" sz="2200" dirty="0">
                <a:solidFill>
                  <a:srgbClr val="151D24"/>
                </a:solidFill>
                <a:latin typeface="Calibri" panose="020F0502020204030204" pitchFamily="34" charset="0"/>
                <a:ea typeface="Calibri" panose="020F0502020204030204" pitchFamily="34" charset="0"/>
                <a:cs typeface="Calibri" panose="020F0502020204030204" pitchFamily="34" charset="0"/>
              </a:rPr>
              <a:t> programmas, izmantojot gan </a:t>
            </a:r>
            <a:r>
              <a:rPr lang="en-GB" sz="2200" dirty="0" err="1">
                <a:solidFill>
                  <a:srgbClr val="151D24"/>
                </a:solidFill>
                <a:latin typeface="Calibri" panose="020F0502020204030204" pitchFamily="34" charset="0"/>
                <a:ea typeface="Calibri" panose="020F0502020204030204" pitchFamily="34" charset="0"/>
                <a:cs typeface="Calibri" panose="020F0502020204030204" pitchFamily="34" charset="0"/>
              </a:rPr>
              <a:t>akadēmiskās</a:t>
            </a:r>
            <a:r>
              <a:rPr lang="en-GB" sz="2200" dirty="0">
                <a:solidFill>
                  <a:srgbClr val="151D24"/>
                </a:solidFill>
                <a:latin typeface="Calibri" panose="020F0502020204030204" pitchFamily="34" charset="0"/>
                <a:ea typeface="Calibri" panose="020F0502020204030204" pitchFamily="34" charset="0"/>
                <a:cs typeface="Calibri" panose="020F0502020204030204" pitchFamily="34" charset="0"/>
              </a:rPr>
              <a:t> </a:t>
            </a:r>
            <a:r>
              <a:rPr lang="lv-LV" sz="2200" dirty="0">
                <a:solidFill>
                  <a:srgbClr val="151D24"/>
                </a:solidFill>
                <a:latin typeface="Calibri" panose="020F0502020204030204" pitchFamily="34" charset="0"/>
                <a:ea typeface="Calibri" panose="020F0502020204030204" pitchFamily="34" charset="0"/>
                <a:cs typeface="Calibri" panose="020F0502020204030204" pitchFamily="34" charset="0"/>
              </a:rPr>
              <a:t>studijas</a:t>
            </a:r>
            <a:r>
              <a:rPr lang="en-GB" sz="2200" dirty="0">
                <a:solidFill>
                  <a:srgbClr val="151D24"/>
                </a:solidFill>
                <a:latin typeface="Calibri" panose="020F0502020204030204" pitchFamily="34" charset="0"/>
                <a:ea typeface="Calibri" panose="020F0502020204030204" pitchFamily="34" charset="0"/>
                <a:cs typeface="Calibri" panose="020F0502020204030204" pitchFamily="34" charset="0"/>
              </a:rPr>
              <a:t>, gan praktisko apmācību pie darba devējiem.</a:t>
            </a:r>
          </a:p>
          <a:p>
            <a:pPr algn="just">
              <a:lnSpc>
                <a:spcPts val="2440"/>
              </a:lnSpc>
            </a:pPr>
            <a:endParaRPr lang="en-GB" sz="2200" dirty="0">
              <a:solidFill>
                <a:srgbClr val="151D24"/>
              </a:solidFill>
              <a:latin typeface="Calibri" panose="020F0502020204030204" pitchFamily="34" charset="0"/>
              <a:ea typeface="Calibri" panose="020F0502020204030204" pitchFamily="34" charset="0"/>
              <a:cs typeface="Calibri" panose="020F0502020204030204" pitchFamily="34" charset="0"/>
            </a:endParaRPr>
          </a:p>
          <a:p>
            <a:pPr algn="l"/>
            <a:r>
              <a:rPr lang="en-GB" sz="2200" b="0" i="0" dirty="0">
                <a:solidFill>
                  <a:srgbClr val="151D24"/>
                </a:solidFill>
                <a:effectLst/>
                <a:latin typeface="Calibri" panose="020F0502020204030204" pitchFamily="34" charset="0"/>
                <a:ea typeface="Calibri" panose="020F0502020204030204" pitchFamily="34" charset="0"/>
                <a:cs typeface="Calibri" panose="020F0502020204030204" pitchFamily="34" charset="0"/>
              </a:rPr>
              <a:t>Vietējo nodarbinātības </a:t>
            </a:r>
            <a:r>
              <a:rPr lang="en-GB" sz="2200" b="0" i="0" dirty="0" err="1">
                <a:solidFill>
                  <a:srgbClr val="151D24"/>
                </a:solidFill>
                <a:effectLst/>
                <a:latin typeface="Calibri" panose="020F0502020204030204" pitchFamily="34" charset="0"/>
                <a:ea typeface="Calibri" panose="020F0502020204030204" pitchFamily="34" charset="0"/>
                <a:cs typeface="Calibri" panose="020F0502020204030204" pitchFamily="34" charset="0"/>
              </a:rPr>
              <a:t>padomju</a:t>
            </a:r>
            <a:r>
              <a:rPr lang="en-GB" sz="2200" b="0" i="0" dirty="0">
                <a:solidFill>
                  <a:srgbClr val="151D24"/>
                </a:solidFill>
                <a:effectLst/>
                <a:latin typeface="Calibri" panose="020F0502020204030204" pitchFamily="34" charset="0"/>
                <a:ea typeface="Calibri" panose="020F0502020204030204" pitchFamily="34" charset="0"/>
                <a:cs typeface="Calibri" panose="020F0502020204030204" pitchFamily="34" charset="0"/>
              </a:rPr>
              <a:t> (</a:t>
            </a:r>
            <a:r>
              <a:rPr lang="lv-LV" sz="2200" dirty="0">
                <a:solidFill>
                  <a:srgbClr val="151D24"/>
                </a:solidFill>
                <a:latin typeface="Calibri" panose="020F0502020204030204" pitchFamily="34" charset="0"/>
                <a:ea typeface="Calibri" panose="020F0502020204030204" pitchFamily="34" charset="0"/>
                <a:cs typeface="Calibri" panose="020F0502020204030204" pitchFamily="34" charset="0"/>
              </a:rPr>
              <a:t>VNP</a:t>
            </a:r>
            <a:r>
              <a:rPr lang="en-GB" sz="2200" b="0" i="0" dirty="0">
                <a:solidFill>
                  <a:srgbClr val="151D24"/>
                </a:solidFill>
                <a:effectLst/>
                <a:latin typeface="Calibri" panose="020F0502020204030204" pitchFamily="34" charset="0"/>
                <a:ea typeface="Calibri" panose="020F0502020204030204" pitchFamily="34" charset="0"/>
                <a:cs typeface="Calibri" panose="020F0502020204030204" pitchFamily="34" charset="0"/>
              </a:rPr>
              <a:t>) mērķi ir:</a:t>
            </a:r>
          </a:p>
          <a:p>
            <a:pPr marL="342900" indent="-342900" algn="l">
              <a:buFont typeface="Arial" panose="020B0604020202020204" pitchFamily="34" charset="0"/>
              <a:buChar char="•"/>
              <a:tabLst>
                <a:tab pos="1611313" algn="l"/>
              </a:tabLst>
            </a:pPr>
            <a:r>
              <a:rPr lang="lv-LV" sz="2200" dirty="0">
                <a:solidFill>
                  <a:srgbClr val="151D24"/>
                </a:solidFill>
                <a:latin typeface="Calibri" panose="020F0502020204030204" pitchFamily="34" charset="0"/>
                <a:ea typeface="Calibri" panose="020F0502020204030204" pitchFamily="34" charset="0"/>
                <a:cs typeface="Calibri" panose="020F0502020204030204" pitchFamily="34" charset="0"/>
              </a:rPr>
              <a:t>u</a:t>
            </a:r>
            <a:r>
              <a:rPr lang="en-GB" sz="2200" b="0" i="0" dirty="0" err="1">
                <a:solidFill>
                  <a:srgbClr val="151D24"/>
                </a:solidFill>
                <a:effectLst/>
                <a:latin typeface="Calibri" panose="020F0502020204030204" pitchFamily="34" charset="0"/>
                <a:ea typeface="Calibri" panose="020F0502020204030204" pitchFamily="34" charset="0"/>
                <a:cs typeface="Calibri" panose="020F0502020204030204" pitchFamily="34" charset="0"/>
              </a:rPr>
              <a:t>zlabot</a:t>
            </a:r>
            <a:r>
              <a:rPr lang="en-GB" sz="2200" b="0" i="0" dirty="0">
                <a:solidFill>
                  <a:srgbClr val="151D24"/>
                </a:solidFill>
                <a:effectLst/>
                <a:latin typeface="Calibri" panose="020F0502020204030204" pitchFamily="34" charset="0"/>
                <a:ea typeface="Calibri" panose="020F0502020204030204" pitchFamily="34" charset="0"/>
                <a:cs typeface="Calibri" panose="020F0502020204030204" pitchFamily="34" charset="0"/>
              </a:rPr>
              <a:t> kopienas attīstību un nodrošināt finansējumu;</a:t>
            </a:r>
          </a:p>
          <a:p>
            <a:pPr marL="342900" indent="-342900" algn="l">
              <a:buFont typeface="Arial" panose="020B0604020202020204" pitchFamily="34" charset="0"/>
              <a:buChar char="•"/>
              <a:tabLst>
                <a:tab pos="1611313" algn="l"/>
              </a:tabLst>
            </a:pPr>
            <a:r>
              <a:rPr lang="en-GB" sz="2200" b="0" i="0" dirty="0" err="1">
                <a:solidFill>
                  <a:srgbClr val="151D24"/>
                </a:solidFill>
                <a:effectLst/>
                <a:latin typeface="Calibri" panose="020F0502020204030204" pitchFamily="34" charset="0"/>
                <a:ea typeface="Calibri" panose="020F0502020204030204" pitchFamily="34" charset="0"/>
                <a:cs typeface="Calibri" panose="020F0502020204030204" pitchFamily="34" charset="0"/>
              </a:rPr>
              <a:t>analizēt</a:t>
            </a:r>
            <a:r>
              <a:rPr lang="en-GB" sz="2200" b="0" i="0" dirty="0">
                <a:solidFill>
                  <a:srgbClr val="151D24"/>
                </a:solidFill>
                <a:effectLst/>
                <a:latin typeface="Calibri" panose="020F0502020204030204" pitchFamily="34" charset="0"/>
                <a:ea typeface="Calibri" panose="020F0502020204030204" pitchFamily="34" charset="0"/>
                <a:cs typeface="Calibri" panose="020F0502020204030204" pitchFamily="34" charset="0"/>
              </a:rPr>
              <a:t> </a:t>
            </a:r>
            <a:r>
              <a:rPr lang="en-GB" sz="2200" b="0" i="0" dirty="0" err="1">
                <a:solidFill>
                  <a:srgbClr val="151D24"/>
                </a:solidFill>
                <a:effectLst/>
                <a:latin typeface="Calibri" panose="020F0502020204030204" pitchFamily="34" charset="0"/>
                <a:ea typeface="Calibri" panose="020F0502020204030204" pitchFamily="34" charset="0"/>
                <a:cs typeface="Calibri" panose="020F0502020204030204" pitchFamily="34" charset="0"/>
              </a:rPr>
              <a:t>vietējo</a:t>
            </a:r>
            <a:r>
              <a:rPr lang="en-GB" sz="2200" b="0" i="0" dirty="0">
                <a:solidFill>
                  <a:srgbClr val="151D24"/>
                </a:solidFill>
                <a:effectLst/>
                <a:latin typeface="Calibri" panose="020F0502020204030204" pitchFamily="34" charset="0"/>
                <a:ea typeface="Calibri" panose="020F0502020204030204" pitchFamily="34" charset="0"/>
                <a:cs typeface="Calibri" panose="020F0502020204030204" pitchFamily="34" charset="0"/>
              </a:rPr>
              <a:t> </a:t>
            </a:r>
            <a:r>
              <a:rPr lang="en-GB" sz="2200" b="0" i="0" dirty="0" err="1">
                <a:solidFill>
                  <a:srgbClr val="151D24"/>
                </a:solidFill>
                <a:effectLst/>
                <a:latin typeface="Calibri" panose="020F0502020204030204" pitchFamily="34" charset="0"/>
                <a:ea typeface="Calibri" panose="020F0502020204030204" pitchFamily="34" charset="0"/>
                <a:cs typeface="Calibri" panose="020F0502020204030204" pitchFamily="34" charset="0"/>
              </a:rPr>
              <a:t>darba</a:t>
            </a:r>
            <a:r>
              <a:rPr lang="en-GB" sz="2200" b="0" i="0" dirty="0">
                <a:solidFill>
                  <a:srgbClr val="151D24"/>
                </a:solidFill>
                <a:effectLst/>
                <a:latin typeface="Calibri" panose="020F0502020204030204" pitchFamily="34" charset="0"/>
                <a:ea typeface="Calibri" panose="020F0502020204030204" pitchFamily="34" charset="0"/>
                <a:cs typeface="Calibri" panose="020F0502020204030204" pitchFamily="34" charset="0"/>
              </a:rPr>
              <a:t> </a:t>
            </a:r>
            <a:r>
              <a:rPr lang="en-GB" sz="2200" b="0" i="0" dirty="0" err="1">
                <a:solidFill>
                  <a:srgbClr val="151D24"/>
                </a:solidFill>
                <a:effectLst/>
                <a:latin typeface="Calibri" panose="020F0502020204030204" pitchFamily="34" charset="0"/>
                <a:ea typeface="Calibri" panose="020F0502020204030204" pitchFamily="34" charset="0"/>
                <a:cs typeface="Calibri" panose="020F0502020204030204" pitchFamily="34" charset="0"/>
              </a:rPr>
              <a:t>tirgu</a:t>
            </a:r>
            <a:r>
              <a:rPr lang="en-GB" sz="2200" b="0" i="0" dirty="0">
                <a:solidFill>
                  <a:srgbClr val="151D24"/>
                </a:solidFill>
                <a:effectLst/>
                <a:latin typeface="Calibri" panose="020F0502020204030204" pitchFamily="34" charset="0"/>
                <a:ea typeface="Calibri" panose="020F0502020204030204" pitchFamily="34" charset="0"/>
                <a:cs typeface="Calibri" panose="020F0502020204030204" pitchFamily="34" charset="0"/>
              </a:rPr>
              <a:t>;</a:t>
            </a:r>
          </a:p>
          <a:p>
            <a:pPr marL="342900" indent="-342900" algn="l">
              <a:buFont typeface="Arial" panose="020B0604020202020204" pitchFamily="34" charset="0"/>
              <a:buChar char="•"/>
              <a:tabLst>
                <a:tab pos="1611313" algn="l"/>
              </a:tabLst>
            </a:pPr>
            <a:r>
              <a:rPr lang="lv-LV" sz="2200" dirty="0">
                <a:solidFill>
                  <a:srgbClr val="151D24"/>
                </a:solidFill>
                <a:latin typeface="Calibri" panose="020F0502020204030204" pitchFamily="34" charset="0"/>
                <a:ea typeface="Calibri" panose="020F0502020204030204" pitchFamily="34" charset="0"/>
                <a:cs typeface="Calibri" panose="020F0502020204030204" pitchFamily="34" charset="0"/>
              </a:rPr>
              <a:t>i</a:t>
            </a:r>
            <a:r>
              <a:rPr lang="en-GB" sz="2200" b="0" i="0" dirty="0" err="1">
                <a:solidFill>
                  <a:srgbClr val="151D24"/>
                </a:solidFill>
                <a:effectLst/>
                <a:latin typeface="Calibri" panose="020F0502020204030204" pitchFamily="34" charset="0"/>
                <a:ea typeface="Calibri" panose="020F0502020204030204" pitchFamily="34" charset="0"/>
                <a:cs typeface="Calibri" panose="020F0502020204030204" pitchFamily="34" charset="0"/>
              </a:rPr>
              <a:t>zstrādāt</a:t>
            </a:r>
            <a:r>
              <a:rPr lang="en-GB" sz="2200" b="0" i="0" dirty="0">
                <a:solidFill>
                  <a:srgbClr val="151D24"/>
                </a:solidFill>
                <a:effectLst/>
                <a:latin typeface="Calibri" panose="020F0502020204030204" pitchFamily="34" charset="0"/>
                <a:ea typeface="Calibri" panose="020F0502020204030204" pitchFamily="34" charset="0"/>
                <a:cs typeface="Calibri" panose="020F0502020204030204" pitchFamily="34" charset="0"/>
              </a:rPr>
              <a:t> pasākumus nodarbinātības palielināšanai, izmantojot vietējos nodarbinātības rīcības plānus;</a:t>
            </a:r>
          </a:p>
          <a:p>
            <a:pPr marL="342900" indent="-342900" algn="l">
              <a:buFont typeface="Arial" panose="020B0604020202020204" pitchFamily="34" charset="0"/>
              <a:buChar char="•"/>
              <a:tabLst>
                <a:tab pos="1611313" algn="l"/>
              </a:tabLst>
            </a:pPr>
            <a:r>
              <a:rPr lang="lv-LV" sz="2200" dirty="0">
                <a:solidFill>
                  <a:srgbClr val="151D24"/>
                </a:solidFill>
                <a:latin typeface="Calibri" panose="020F0502020204030204" pitchFamily="34" charset="0"/>
                <a:ea typeface="Calibri" panose="020F0502020204030204" pitchFamily="34" charset="0"/>
                <a:cs typeface="Calibri" panose="020F0502020204030204" pitchFamily="34" charset="0"/>
              </a:rPr>
              <a:t>v</a:t>
            </a:r>
            <a:r>
              <a:rPr lang="en-GB" sz="2200" b="0" i="0" dirty="0" err="1">
                <a:solidFill>
                  <a:srgbClr val="151D24"/>
                </a:solidFill>
                <a:effectLst/>
                <a:latin typeface="Calibri" panose="020F0502020204030204" pitchFamily="34" charset="0"/>
                <a:ea typeface="Calibri" panose="020F0502020204030204" pitchFamily="34" charset="0"/>
                <a:cs typeface="Calibri" panose="020F0502020204030204" pitchFamily="34" charset="0"/>
              </a:rPr>
              <a:t>eicināt</a:t>
            </a:r>
            <a:r>
              <a:rPr lang="en-GB" sz="2200" b="0" i="0" dirty="0">
                <a:solidFill>
                  <a:srgbClr val="151D24"/>
                </a:solidFill>
                <a:effectLst/>
                <a:latin typeface="Calibri" panose="020F0502020204030204" pitchFamily="34" charset="0"/>
                <a:ea typeface="Calibri" panose="020F0502020204030204" pitchFamily="34" charset="0"/>
                <a:cs typeface="Calibri" panose="020F0502020204030204" pitchFamily="34" charset="0"/>
              </a:rPr>
              <a:t> valsts nodarbinātības stratēģijas īstenošanu;</a:t>
            </a:r>
          </a:p>
          <a:p>
            <a:pPr marL="342900" indent="-342900" algn="l">
              <a:buFont typeface="Arial" panose="020B0604020202020204" pitchFamily="34" charset="0"/>
              <a:buChar char="•"/>
              <a:tabLst>
                <a:tab pos="1611313" algn="l"/>
              </a:tabLst>
            </a:pPr>
            <a:r>
              <a:rPr lang="en-GB" sz="2200" b="0" i="0" dirty="0">
                <a:solidFill>
                  <a:srgbClr val="151D24"/>
                </a:solidFill>
                <a:effectLst/>
                <a:latin typeface="Calibri" panose="020F0502020204030204" pitchFamily="34" charset="0"/>
                <a:ea typeface="Calibri" panose="020F0502020204030204" pitchFamily="34" charset="0"/>
                <a:cs typeface="Calibri" panose="020F0502020204030204" pitchFamily="34" charset="0"/>
              </a:rPr>
              <a:t>stimulēt uzņēmējdarbību un radīt apstākļus jaunām darba vietām;</a:t>
            </a:r>
          </a:p>
          <a:p>
            <a:pPr marL="342900" indent="-342900" algn="l">
              <a:buFont typeface="Arial" panose="020B0604020202020204" pitchFamily="34" charset="0"/>
              <a:buChar char="•"/>
              <a:tabLst>
                <a:tab pos="1611313" algn="l"/>
              </a:tabLst>
            </a:pPr>
            <a:r>
              <a:rPr lang="lv-LV" sz="2200" b="0" i="0" dirty="0">
                <a:solidFill>
                  <a:srgbClr val="151D24"/>
                </a:solidFill>
                <a:effectLst/>
                <a:latin typeface="Calibri" panose="020F0502020204030204" pitchFamily="34" charset="0"/>
                <a:ea typeface="Calibri" panose="020F0502020204030204" pitchFamily="34" charset="0"/>
                <a:cs typeface="Calibri" panose="020F0502020204030204" pitchFamily="34" charset="0"/>
              </a:rPr>
              <a:t>Veicināt </a:t>
            </a:r>
            <a:r>
              <a:rPr lang="en-GB" sz="2200" b="0" i="0" dirty="0" err="1">
                <a:solidFill>
                  <a:srgbClr val="151D24"/>
                </a:solidFill>
                <a:effectLst/>
                <a:latin typeface="Calibri" panose="020F0502020204030204" pitchFamily="34" charset="0"/>
                <a:ea typeface="Calibri" panose="020F0502020204030204" pitchFamily="34" charset="0"/>
                <a:cs typeface="Calibri" panose="020F0502020204030204" pitchFamily="34" charset="0"/>
              </a:rPr>
              <a:t>cilvēkresursu</a:t>
            </a:r>
            <a:r>
              <a:rPr lang="en-GB" sz="2200" b="0" i="0" dirty="0">
                <a:solidFill>
                  <a:srgbClr val="151D24"/>
                </a:solidFill>
                <a:effectLst/>
                <a:latin typeface="Calibri" panose="020F0502020204030204" pitchFamily="34" charset="0"/>
                <a:ea typeface="Calibri" panose="020F0502020204030204" pitchFamily="34" charset="0"/>
                <a:cs typeface="Calibri" panose="020F0502020204030204" pitchFamily="34" charset="0"/>
              </a:rPr>
              <a:t> </a:t>
            </a:r>
            <a:r>
              <a:rPr lang="en-GB" sz="2200" b="0" i="0" dirty="0" err="1">
                <a:solidFill>
                  <a:srgbClr val="151D24"/>
                </a:solidFill>
                <a:effectLst/>
                <a:latin typeface="Calibri" panose="020F0502020204030204" pitchFamily="34" charset="0"/>
                <a:ea typeface="Calibri" panose="020F0502020204030204" pitchFamily="34" charset="0"/>
                <a:cs typeface="Calibri" panose="020F0502020204030204" pitchFamily="34" charset="0"/>
              </a:rPr>
              <a:t>attīstīb</a:t>
            </a:r>
            <a:r>
              <a:rPr lang="lv-LV" sz="2200" b="0" i="0" dirty="0">
                <a:solidFill>
                  <a:srgbClr val="151D24"/>
                </a:solidFill>
                <a:effectLst/>
                <a:latin typeface="Calibri" panose="020F0502020204030204" pitchFamily="34" charset="0"/>
                <a:ea typeface="Calibri" panose="020F0502020204030204" pitchFamily="34" charset="0"/>
                <a:cs typeface="Calibri" panose="020F0502020204030204" pitchFamily="34" charset="0"/>
              </a:rPr>
              <a:t>u</a:t>
            </a:r>
            <a:r>
              <a:rPr lang="en-GB" sz="2200" b="0" i="0" dirty="0">
                <a:solidFill>
                  <a:srgbClr val="151D24"/>
                </a:solidFill>
                <a:effectLst/>
                <a:latin typeface="Calibri" panose="020F0502020204030204" pitchFamily="34" charset="0"/>
                <a:ea typeface="Calibri" panose="020F0502020204030204" pitchFamily="34" charset="0"/>
                <a:cs typeface="Calibri" panose="020F0502020204030204" pitchFamily="34" charset="0"/>
              </a:rPr>
              <a:t> (prasmju nodrošināšana atbilstoši darba devēju vajadzībām);</a:t>
            </a:r>
          </a:p>
          <a:p>
            <a:pPr marL="342900" indent="-342900" algn="l">
              <a:buFont typeface="Arial" panose="020B0604020202020204" pitchFamily="34" charset="0"/>
              <a:buChar char="•"/>
              <a:tabLst>
                <a:tab pos="1611313" algn="l"/>
              </a:tabLst>
            </a:pPr>
            <a:r>
              <a:rPr lang="en-GB" sz="2200" b="0" i="0" dirty="0">
                <a:solidFill>
                  <a:srgbClr val="151D24"/>
                </a:solidFill>
                <a:effectLst/>
                <a:latin typeface="Calibri" panose="020F0502020204030204" pitchFamily="34" charset="0"/>
                <a:ea typeface="Calibri" panose="020F0502020204030204" pitchFamily="34" charset="0"/>
                <a:cs typeface="Calibri" panose="020F0502020204030204" pitchFamily="34" charset="0"/>
              </a:rPr>
              <a:t>risināt bezdarba problēmu, jo </a:t>
            </a:r>
            <a:r>
              <a:rPr lang="en-GB" sz="2200" b="0" i="0" dirty="0" err="1">
                <a:solidFill>
                  <a:srgbClr val="151D24"/>
                </a:solidFill>
                <a:effectLst/>
                <a:latin typeface="Calibri" panose="020F0502020204030204" pitchFamily="34" charset="0"/>
                <a:ea typeface="Calibri" panose="020F0502020204030204" pitchFamily="34" charset="0"/>
                <a:cs typeface="Calibri" panose="020F0502020204030204" pitchFamily="34" charset="0"/>
              </a:rPr>
              <a:t>īpaši</a:t>
            </a:r>
            <a:r>
              <a:rPr lang="lv-LV" sz="2200" dirty="0">
                <a:solidFill>
                  <a:srgbClr val="151D24"/>
                </a:solidFill>
                <a:latin typeface="Calibri" panose="020F0502020204030204" pitchFamily="34" charset="0"/>
                <a:ea typeface="Calibri" panose="020F0502020204030204" pitchFamily="34" charset="0"/>
                <a:cs typeface="Calibri" panose="020F0502020204030204" pitchFamily="34" charset="0"/>
              </a:rPr>
              <a:t> - </a:t>
            </a:r>
            <a:r>
              <a:rPr lang="en-GB" sz="2200" b="0" i="0" dirty="0" err="1">
                <a:solidFill>
                  <a:srgbClr val="151D24"/>
                </a:solidFill>
                <a:effectLst/>
                <a:latin typeface="Calibri" panose="020F0502020204030204" pitchFamily="34" charset="0"/>
                <a:ea typeface="Calibri" panose="020F0502020204030204" pitchFamily="34" charset="0"/>
                <a:cs typeface="Calibri" panose="020F0502020204030204" pitchFamily="34" charset="0"/>
              </a:rPr>
              <a:t>nelabvēlīgā</a:t>
            </a:r>
            <a:r>
              <a:rPr lang="en-GB" sz="2200" b="0" i="0" dirty="0">
                <a:solidFill>
                  <a:srgbClr val="151D24"/>
                </a:solidFill>
                <a:effectLst/>
                <a:latin typeface="Calibri" panose="020F0502020204030204" pitchFamily="34" charset="0"/>
                <a:ea typeface="Calibri" panose="020F0502020204030204" pitchFamily="34" charset="0"/>
                <a:cs typeface="Calibri" panose="020F0502020204030204" pitchFamily="34" charset="0"/>
              </a:rPr>
              <a:t> situācijā esošām grupām.</a:t>
            </a:r>
          </a:p>
          <a:p>
            <a:pPr algn="just">
              <a:lnSpc>
                <a:spcPts val="2440"/>
              </a:lnSpc>
            </a:pPr>
            <a:endParaRPr lang="en-GB" sz="1800" dirty="0"/>
          </a:p>
          <a:p>
            <a:pPr algn="just">
              <a:lnSpc>
                <a:spcPts val="2440"/>
              </a:lnSpc>
            </a:pPr>
            <a:endParaRPr lang="en-GB" sz="1800" dirty="0"/>
          </a:p>
          <a:p>
            <a:pPr algn="just">
              <a:lnSpc>
                <a:spcPts val="2440"/>
              </a:lnSpc>
            </a:pPr>
            <a:endParaRPr lang="en-GB" sz="1800" dirty="0"/>
          </a:p>
          <a:p>
            <a:pPr algn="just">
              <a:lnSpc>
                <a:spcPts val="2440"/>
              </a:lnSpc>
            </a:pPr>
            <a:endParaRPr lang="en-GB" sz="1800" dirty="0"/>
          </a:p>
          <a:p>
            <a:pPr>
              <a:lnSpc>
                <a:spcPct val="107000"/>
              </a:lnSpc>
              <a:spcAft>
                <a:spcPts val="800"/>
              </a:spcAft>
            </a:pP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817862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32</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15" name="TextBox 14">
            <a:extLst>
              <a:ext uri="{FF2B5EF4-FFF2-40B4-BE49-F238E27FC236}">
                <a16:creationId xmlns:a16="http://schemas.microsoft.com/office/drawing/2014/main" id="{2F062B8D-3A0E-7C55-B382-B8BDDCA4F47F}"/>
              </a:ext>
            </a:extLst>
          </p:cNvPr>
          <p:cNvSpPr txBox="1"/>
          <p:nvPr/>
        </p:nvSpPr>
        <p:spPr>
          <a:xfrm>
            <a:off x="1538925" y="320511"/>
            <a:ext cx="10077017" cy="5455981"/>
          </a:xfrm>
          <a:prstGeom prst="rect">
            <a:avLst/>
          </a:prstGeom>
          <a:noFill/>
        </p:spPr>
        <p:txBody>
          <a:bodyPr wrap="square">
            <a:spAutoFit/>
          </a:bodyPr>
          <a:lstStyle/>
          <a:p>
            <a:pPr>
              <a:lnSpc>
                <a:spcPct val="107000"/>
              </a:lnSpc>
              <a:spcAft>
                <a:spcPts val="800"/>
              </a:spcAft>
            </a:pPr>
            <a:r>
              <a:rPr lang="en-IE" sz="2200" b="1" kern="100" dirty="0">
                <a:solidFill>
                  <a:srgbClr val="8A2061"/>
                </a:solidFill>
                <a:latin typeface="Calibri" panose="020F0502020204030204" pitchFamily="34" charset="0"/>
                <a:ea typeface="Calibri" panose="020F0502020204030204" pitchFamily="34" charset="0"/>
                <a:cs typeface="Times New Roman" panose="02020603050405020304" pitchFamily="18" charset="0"/>
              </a:rPr>
              <a:t>Serbijas </a:t>
            </a:r>
            <a:r>
              <a:rPr lang="en-IE" sz="2200" b="1" kern="100" dirty="0">
                <a:solidFill>
                  <a:srgbClr val="8A2061"/>
                </a:solidFill>
                <a:effectLst/>
                <a:latin typeface="Calibri" panose="020F0502020204030204" pitchFamily="34" charset="0"/>
                <a:ea typeface="Calibri" panose="020F0502020204030204" pitchFamily="34" charset="0"/>
                <a:cs typeface="Times New Roman" panose="02020603050405020304" pitchFamily="18" charset="0"/>
              </a:rPr>
              <a:t>duālā modeļa ietekme uz STEM </a:t>
            </a:r>
            <a:r>
              <a:rPr lang="en-IE" sz="2200" b="1" kern="100" dirty="0" err="1">
                <a:solidFill>
                  <a:srgbClr val="8A2061"/>
                </a:solidFill>
                <a:effectLst/>
                <a:latin typeface="Calibri" panose="020F0502020204030204" pitchFamily="34" charset="0"/>
                <a:ea typeface="Calibri" panose="020F0502020204030204" pitchFamily="34" charset="0"/>
                <a:cs typeface="Times New Roman" panose="02020603050405020304" pitchFamily="18" charset="0"/>
              </a:rPr>
              <a:t>izglītību</a:t>
            </a:r>
            <a:endParaRPr lang="en-IE" sz="1800" kern="100" dirty="0">
              <a:solidFill>
                <a:srgbClr val="151D24"/>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en-IE" sz="2200" kern="100" dirty="0">
                <a:effectLst/>
                <a:latin typeface="Calibri" panose="020F0502020204030204" pitchFamily="34" charset="0"/>
                <a:ea typeface="Calibri" panose="020F0502020204030204" pitchFamily="34" charset="0"/>
                <a:cs typeface="Calibri" panose="020F0502020204030204" pitchFamily="34" charset="0"/>
              </a:rPr>
              <a:t>Duālais modelis, kurā apvienota akadēmiskā teorija un praktiskais pielietojums, ir vērsts uz STEM karjeras unikālajām prasībām, piemēram, vajadzību pēc praktiskas pieredzes darbā ar jaunākajām tehnoloģijām. Šī izglītības pieeja nodrošina skolēniem līdzsvarotu prasmju kopumu, veicinot gan tehniskās zināšanas, gan praktiskas problēmu risināšanas spējas.</a:t>
            </a:r>
          </a:p>
          <a:p>
            <a:pPr>
              <a:lnSpc>
                <a:spcPct val="107000"/>
              </a:lnSpc>
              <a:spcAft>
                <a:spcPts val="800"/>
              </a:spcAft>
            </a:pPr>
            <a:r>
              <a:rPr lang="en-IE" sz="2200" kern="100" dirty="0">
                <a:effectLst/>
                <a:latin typeface="Calibri" panose="020F0502020204030204" pitchFamily="34" charset="0"/>
                <a:ea typeface="Calibri" panose="020F0502020204030204" pitchFamily="34" charset="0"/>
                <a:cs typeface="Calibri" panose="020F0502020204030204" pitchFamily="34" charset="0"/>
              </a:rPr>
              <a:t>STEM izglītība gūst lielu labumu no duālā modeļa, jo tā </a:t>
            </a:r>
            <a:r>
              <a:rPr lang="en-IE" sz="2200" kern="100" dirty="0" err="1">
                <a:effectLst/>
                <a:latin typeface="Calibri" panose="020F0502020204030204" pitchFamily="34" charset="0"/>
                <a:ea typeface="Calibri" panose="020F0502020204030204" pitchFamily="34" charset="0"/>
                <a:cs typeface="Calibri" panose="020F0502020204030204" pitchFamily="34" charset="0"/>
              </a:rPr>
              <a:t>sagatavo</a:t>
            </a:r>
            <a:r>
              <a:rPr lang="en-IE" sz="2200" kern="100" dirty="0">
                <a:effectLst/>
                <a:latin typeface="Calibri" panose="020F0502020204030204" pitchFamily="34" charset="0"/>
                <a:ea typeface="Calibri" panose="020F0502020204030204" pitchFamily="34" charset="0"/>
                <a:cs typeface="Calibri" panose="020F0502020204030204" pitchFamily="34" charset="0"/>
              </a:rPr>
              <a:t> s</a:t>
            </a:r>
            <a:r>
              <a:rPr lang="lv-LV" sz="2200" kern="100" dirty="0" err="1">
                <a:effectLst/>
                <a:latin typeface="Calibri" panose="020F0502020204030204" pitchFamily="34" charset="0"/>
                <a:ea typeface="Calibri" panose="020F0502020204030204" pitchFamily="34" charset="0"/>
                <a:cs typeface="Calibri" panose="020F0502020204030204" pitchFamily="34" charset="0"/>
              </a:rPr>
              <a:t>tudentus</a:t>
            </a:r>
            <a:r>
              <a:rPr lang="en-IE" sz="2200" kern="100" dirty="0">
                <a:effectLst/>
                <a:latin typeface="Calibri" panose="020F0502020204030204" pitchFamily="34" charset="0"/>
                <a:ea typeface="Calibri" panose="020F0502020204030204" pitchFamily="34" charset="0"/>
                <a:cs typeface="Calibri" panose="020F0502020204030204" pitchFamily="34" charset="0"/>
              </a:rPr>
              <a:t> </a:t>
            </a:r>
            <a:r>
              <a:rPr lang="en-IE" sz="2200" kern="100" dirty="0" err="1">
                <a:effectLst/>
                <a:latin typeface="Calibri" panose="020F0502020204030204" pitchFamily="34" charset="0"/>
                <a:ea typeface="Calibri" panose="020F0502020204030204" pitchFamily="34" charset="0"/>
                <a:cs typeface="Calibri" panose="020F0502020204030204" pitchFamily="34" charset="0"/>
              </a:rPr>
              <a:t>būt</a:t>
            </a:r>
            <a:r>
              <a:rPr lang="lv-LV" sz="2200" kern="100" dirty="0">
                <a:effectLst/>
                <a:latin typeface="Calibri" panose="020F0502020204030204" pitchFamily="34" charset="0"/>
                <a:ea typeface="Calibri" panose="020F0502020204030204" pitchFamily="34" charset="0"/>
                <a:cs typeface="Calibri" panose="020F0502020204030204" pitchFamily="34" charset="0"/>
              </a:rPr>
              <a:t> nozares, kurā notiek straujas pārmaiņas, novatoriem ar elastīgu domāšanu.</a:t>
            </a:r>
            <a:r>
              <a:rPr lang="en-IE" sz="2200" kern="100" dirty="0">
                <a:effectLst/>
                <a:latin typeface="Calibri" panose="020F0502020204030204" pitchFamily="34" charset="0"/>
                <a:ea typeface="Calibri" panose="020F0502020204030204" pitchFamily="34" charset="0"/>
                <a:cs typeface="Calibri" panose="020F0502020204030204" pitchFamily="34" charset="0"/>
              </a:rPr>
              <a:t> </a:t>
            </a:r>
            <a:endParaRPr lang="en-IE" sz="2200" kern="100" dirty="0">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en-GB" sz="2200" dirty="0">
                <a:latin typeface="Calibri" panose="020F0502020204030204" pitchFamily="34" charset="0"/>
                <a:ea typeface="Calibri" panose="020F0502020204030204" pitchFamily="34" charset="0"/>
                <a:cs typeface="Calibri" panose="020F0502020204030204" pitchFamily="34" charset="0"/>
              </a:rPr>
              <a:t>Saskaņā ar </a:t>
            </a:r>
            <a:r>
              <a:rPr lang="fr-FR" sz="2200" dirty="0">
                <a:solidFill>
                  <a:srgbClr val="6B9F25"/>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Template </a:t>
            </a:r>
            <a:r>
              <a:rPr lang="fr-FR" sz="2200" dirty="0" err="1">
                <a:solidFill>
                  <a:srgbClr val="6B9F25"/>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Studies </a:t>
            </a:r>
            <a:r>
              <a:rPr lang="fr-FR" sz="2200" dirty="0">
                <a:solidFill>
                  <a:srgbClr val="151D24"/>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Content (prosveta.gov.rs) </a:t>
            </a:r>
            <a:r>
              <a:rPr lang="fr-FR" sz="2200" dirty="0">
                <a:solidFill>
                  <a:srgbClr val="151D24"/>
                </a:solidFill>
                <a:latin typeface="Calibri" panose="020F0502020204030204" pitchFamily="34" charset="0"/>
                <a:ea typeface="Calibri" panose="020F0502020204030204" pitchFamily="34" charset="0"/>
                <a:cs typeface="Calibri" panose="020F0502020204030204" pitchFamily="34" charset="0"/>
              </a:rPr>
              <a:t>, </a:t>
            </a:r>
            <a:r>
              <a:rPr lang="en-GB" sz="2200" dirty="0">
                <a:latin typeface="Calibri" panose="020F0502020204030204" pitchFamily="34" charset="0"/>
                <a:ea typeface="Calibri" panose="020F0502020204030204" pitchFamily="34" charset="0"/>
                <a:cs typeface="Calibri" panose="020F0502020204030204" pitchFamily="34" charset="0"/>
              </a:rPr>
              <a:t>izglītības attīstība, kas maksimāli atbilstu darba tirgus vajadzībām, un valsts duālās un uzņēmējdarbības izglītības modeļa izveide bija Serbijas Republikas valdības prioritāri mērķi pēdējos gados, un saskaņā ar šiem virzieniem ir izstrādāts un pieņemts Duālās izglītības likums. Konkrētāk runājot, Duālās izglītības likums (LDE) tika pieņemts 2017. gada novembrī (Serbijas Republikas Oficiālais Vēstnesis, 101/17). </a:t>
            </a:r>
            <a:endParaRPr lang="en-IE" sz="220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25356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15" name="TextBox 14">
            <a:extLst>
              <a:ext uri="{FF2B5EF4-FFF2-40B4-BE49-F238E27FC236}">
                <a16:creationId xmlns:a16="http://schemas.microsoft.com/office/drawing/2014/main" id="{2F062B8D-3A0E-7C55-B382-B8BDDCA4F47F}"/>
              </a:ext>
            </a:extLst>
          </p:cNvPr>
          <p:cNvSpPr txBox="1"/>
          <p:nvPr/>
        </p:nvSpPr>
        <p:spPr>
          <a:xfrm>
            <a:off x="1538925" y="320511"/>
            <a:ext cx="10077017" cy="5298886"/>
          </a:xfrm>
          <a:prstGeom prst="rect">
            <a:avLst/>
          </a:prstGeom>
          <a:noFill/>
        </p:spPr>
        <p:txBody>
          <a:bodyPr wrap="square">
            <a:spAutoFit/>
          </a:bodyPr>
          <a:lstStyle/>
          <a:p>
            <a:pPr>
              <a:lnSpc>
                <a:spcPct val="107000"/>
              </a:lnSpc>
              <a:spcAft>
                <a:spcPts val="800"/>
              </a:spcAft>
            </a:pPr>
            <a:r>
              <a:rPr lang="en-IE" sz="2200" b="1" kern="100" dirty="0">
                <a:solidFill>
                  <a:srgbClr val="8A2061"/>
                </a:solidFill>
                <a:latin typeface="Calibri" panose="020F0502020204030204" pitchFamily="34" charset="0"/>
                <a:ea typeface="Calibri" panose="020F0502020204030204" pitchFamily="34" charset="0"/>
                <a:cs typeface="Times New Roman" panose="02020603050405020304" pitchFamily="18" charset="0"/>
              </a:rPr>
              <a:t>Serbijas </a:t>
            </a:r>
            <a:r>
              <a:rPr lang="en-IE" sz="2200" b="1" kern="100" dirty="0">
                <a:solidFill>
                  <a:srgbClr val="8A2061"/>
                </a:solidFill>
                <a:effectLst/>
                <a:latin typeface="Calibri" panose="020F0502020204030204" pitchFamily="34" charset="0"/>
                <a:ea typeface="Calibri" panose="020F0502020204030204" pitchFamily="34" charset="0"/>
                <a:cs typeface="Times New Roman" panose="02020603050405020304" pitchFamily="18" charset="0"/>
              </a:rPr>
              <a:t>duālā modeļa ietekme uz STEM </a:t>
            </a:r>
            <a:r>
              <a:rPr lang="en-IE" sz="2200" b="1" kern="100" dirty="0" err="1">
                <a:solidFill>
                  <a:srgbClr val="8A2061"/>
                </a:solidFill>
                <a:effectLst/>
                <a:latin typeface="Calibri" panose="020F0502020204030204" pitchFamily="34" charset="0"/>
                <a:ea typeface="Calibri" panose="020F0502020204030204" pitchFamily="34" charset="0"/>
                <a:cs typeface="Times New Roman" panose="02020603050405020304" pitchFamily="18" charset="0"/>
              </a:rPr>
              <a:t>izglītību</a:t>
            </a:r>
            <a:r>
              <a:rPr lang="en-IE" sz="2200" kern="100" dirty="0">
                <a:solidFill>
                  <a:srgbClr val="8A2061"/>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1800" kern="100" dirty="0">
              <a:solidFill>
                <a:srgbClr val="151D24"/>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en-GB" sz="2200" dirty="0">
                <a:latin typeface="Calibri" panose="020F0502020204030204" pitchFamily="34" charset="0"/>
                <a:ea typeface="Calibri" panose="020F0502020204030204" pitchFamily="34" charset="0"/>
                <a:cs typeface="Calibri" panose="020F0502020204030204" pitchFamily="34" charset="0"/>
              </a:rPr>
              <a:t>Saskaņā ar šo likumu duālā izglītība ir mācīšanas un mācīšanās īstenošanas modelis vidējās profesionālās izglītības sistēmā, kurā, izmantojot teorētisko un skolas mācību un mācīšanos, strādājot pie darba devēja, skolēni apgūst kompetences atbilstoši kvalifikācijas standartam un mācību un mācīšanās programmai. Pats Duālās izglītības likums definē duālās izglītības mērķus (4. pants)</a:t>
            </a:r>
            <a:r>
              <a:rPr lang="lv-LV" sz="2200" dirty="0">
                <a:latin typeface="Calibri" panose="020F0502020204030204" pitchFamily="34" charset="0"/>
                <a:ea typeface="Calibri" panose="020F0502020204030204" pitchFamily="34" charset="0"/>
                <a:cs typeface="Calibri" panose="020F0502020204030204" pitchFamily="34" charset="0"/>
              </a:rPr>
              <a:t>:</a:t>
            </a:r>
            <a:endParaRPr lang="en-GB" sz="2200" dirty="0">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07000"/>
              </a:lnSpc>
              <a:spcAft>
                <a:spcPts val="800"/>
              </a:spcAft>
              <a:buFont typeface="Arial" panose="020B0604020202020204" pitchFamily="34" charset="0"/>
              <a:buChar char="•"/>
            </a:pPr>
            <a:r>
              <a:rPr lang="en-GB" sz="2200" dirty="0">
                <a:latin typeface="Calibri" panose="020F0502020204030204" pitchFamily="34" charset="0"/>
                <a:ea typeface="Calibri" panose="020F0502020204030204" pitchFamily="34" charset="0"/>
                <a:cs typeface="Calibri" panose="020F0502020204030204" pitchFamily="34" charset="0"/>
              </a:rPr>
              <a:t>vidējās profesionālās izglītības uzlabošana, kas tiks pielāgota ekonomikas vajadzībām;</a:t>
            </a:r>
          </a:p>
          <a:p>
            <a:pPr marL="342900" indent="-342900">
              <a:lnSpc>
                <a:spcPct val="107000"/>
              </a:lnSpc>
              <a:spcAft>
                <a:spcPts val="800"/>
              </a:spcAft>
              <a:buFont typeface="Arial" panose="020B0604020202020204" pitchFamily="34" charset="0"/>
              <a:buChar char="•"/>
            </a:pPr>
            <a:r>
              <a:rPr lang="en-GB" sz="2200" dirty="0">
                <a:latin typeface="Calibri" panose="020F0502020204030204" pitchFamily="34" charset="0"/>
                <a:ea typeface="Calibri" panose="020F0502020204030204" pitchFamily="34" charset="0"/>
                <a:cs typeface="Calibri" panose="020F0502020204030204" pitchFamily="34" charset="0"/>
              </a:rPr>
              <a:t>palielināt praktiskās apmācības apjomu un kvalitāti; </a:t>
            </a:r>
          </a:p>
          <a:p>
            <a:pPr marL="342900" indent="-342900">
              <a:lnSpc>
                <a:spcPct val="107000"/>
              </a:lnSpc>
              <a:spcAft>
                <a:spcPts val="800"/>
              </a:spcAft>
              <a:buFont typeface="Arial" panose="020B0604020202020204" pitchFamily="34" charset="0"/>
              <a:buChar char="•"/>
            </a:pPr>
            <a:r>
              <a:rPr lang="en-GB" sz="2200" dirty="0">
                <a:latin typeface="Calibri" panose="020F0502020204030204" pitchFamily="34" charset="0"/>
                <a:ea typeface="Calibri" panose="020F0502020204030204" pitchFamily="34" charset="0"/>
                <a:cs typeface="Calibri" panose="020F0502020204030204" pitchFamily="34" charset="0"/>
              </a:rPr>
              <a:t>nodrošināt mācību praktiskās daļas kvalitāti, līgumā nosakot skolēnu, skolu un darba devēju tiesības un pienākumus; </a:t>
            </a:r>
          </a:p>
          <a:p>
            <a:pPr marL="342900" indent="-342900">
              <a:lnSpc>
                <a:spcPct val="107000"/>
              </a:lnSpc>
              <a:spcAft>
                <a:spcPts val="800"/>
              </a:spcAft>
              <a:buFont typeface="Arial" panose="020B0604020202020204" pitchFamily="34" charset="0"/>
              <a:buChar char="•"/>
            </a:pPr>
            <a:r>
              <a:rPr lang="en-GB" sz="2200" dirty="0">
                <a:latin typeface="Calibri" panose="020F0502020204030204" pitchFamily="34" charset="0"/>
                <a:ea typeface="Calibri" panose="020F0502020204030204" pitchFamily="34" charset="0"/>
                <a:cs typeface="Calibri" panose="020F0502020204030204" pitchFamily="34" charset="0"/>
              </a:rPr>
              <a:t>izstrādāt mācību programmas, kas atbilst pašreizējām un nākotnes ekonomikas vajadzībām; </a:t>
            </a:r>
          </a:p>
        </p:txBody>
      </p:sp>
    </p:spTree>
    <p:extLst>
      <p:ext uri="{BB962C8B-B14F-4D97-AF65-F5344CB8AC3E}">
        <p14:creationId xmlns:p14="http://schemas.microsoft.com/office/powerpoint/2010/main" val="5628368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34</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15" name="TextBox 14">
            <a:extLst>
              <a:ext uri="{FF2B5EF4-FFF2-40B4-BE49-F238E27FC236}">
                <a16:creationId xmlns:a16="http://schemas.microsoft.com/office/drawing/2014/main" id="{2F062B8D-3A0E-7C55-B382-B8BDDCA4F47F}"/>
              </a:ext>
            </a:extLst>
          </p:cNvPr>
          <p:cNvSpPr txBox="1"/>
          <p:nvPr/>
        </p:nvSpPr>
        <p:spPr>
          <a:xfrm>
            <a:off x="1272619" y="113121"/>
            <a:ext cx="10463752" cy="5401479"/>
          </a:xfrm>
          <a:prstGeom prst="rect">
            <a:avLst/>
          </a:prstGeom>
          <a:noFill/>
        </p:spPr>
        <p:txBody>
          <a:bodyPr wrap="square">
            <a:spAutoFit/>
          </a:bodyPr>
          <a:lstStyle/>
          <a:p>
            <a:pPr>
              <a:lnSpc>
                <a:spcPct val="107000"/>
              </a:lnSpc>
              <a:spcAft>
                <a:spcPts val="800"/>
              </a:spcAft>
            </a:pPr>
            <a:r>
              <a:rPr lang="en-IE" sz="2200" b="1" kern="100" dirty="0">
                <a:solidFill>
                  <a:srgbClr val="8A2061"/>
                </a:solidFill>
                <a:latin typeface="Calibri" panose="020F0502020204030204" pitchFamily="34" charset="0"/>
                <a:ea typeface="Calibri" panose="020F0502020204030204" pitchFamily="34" charset="0"/>
                <a:cs typeface="Times New Roman" panose="02020603050405020304" pitchFamily="18" charset="0"/>
              </a:rPr>
              <a:t>Serbijas </a:t>
            </a:r>
            <a:r>
              <a:rPr lang="en-IE" sz="2200" b="1" kern="100" dirty="0">
                <a:solidFill>
                  <a:srgbClr val="8A2061"/>
                </a:solidFill>
                <a:effectLst/>
                <a:latin typeface="Calibri" panose="020F0502020204030204" pitchFamily="34" charset="0"/>
                <a:ea typeface="Calibri" panose="020F0502020204030204" pitchFamily="34" charset="0"/>
                <a:cs typeface="Times New Roman" panose="02020603050405020304" pitchFamily="18" charset="0"/>
              </a:rPr>
              <a:t>duālā modeļa ietekme uz STEM </a:t>
            </a:r>
            <a:r>
              <a:rPr lang="en-IE" sz="2200" b="1" kern="100" dirty="0" err="1">
                <a:solidFill>
                  <a:srgbClr val="8A2061"/>
                </a:solidFill>
                <a:effectLst/>
                <a:latin typeface="Calibri" panose="020F0502020204030204" pitchFamily="34" charset="0"/>
                <a:ea typeface="Calibri" panose="020F0502020204030204" pitchFamily="34" charset="0"/>
                <a:cs typeface="Times New Roman" panose="02020603050405020304" pitchFamily="18" charset="0"/>
              </a:rPr>
              <a:t>izglītību</a:t>
            </a:r>
            <a:endParaRPr lang="en-IE" sz="1800" kern="100" dirty="0">
              <a:solidFill>
                <a:srgbClr val="151D24"/>
              </a:solidFill>
              <a:effectLst/>
              <a:latin typeface="Calibri" panose="020F0502020204030204" pitchFamily="34" charset="0"/>
              <a:ea typeface="Calibri" panose="020F0502020204030204" pitchFamily="34" charset="0"/>
              <a:cs typeface="Calibri" panose="020F0502020204030204" pitchFamily="34" charset="0"/>
            </a:endParaRPr>
          </a:p>
          <a:p>
            <a:pPr marL="342900" indent="-342900" algn="just">
              <a:lnSpc>
                <a:spcPct val="107000"/>
              </a:lnSpc>
              <a:spcAft>
                <a:spcPts val="800"/>
              </a:spcAft>
              <a:buFont typeface="Arial" panose="020B0604020202020204" pitchFamily="34" charset="0"/>
              <a:buChar char="•"/>
            </a:pPr>
            <a:r>
              <a:rPr lang="en-GB" sz="2200" dirty="0">
                <a:latin typeface="Calibri" panose="020F0502020204030204" pitchFamily="34" charset="0"/>
                <a:ea typeface="Calibri" panose="020F0502020204030204" pitchFamily="34" charset="0"/>
                <a:cs typeface="Calibri" panose="020F0502020204030204" pitchFamily="34" charset="0"/>
              </a:rPr>
              <a:t>sistemātiska, racionāla un pakāpeniska pieeja duālās izglītības ieviešanai un attīstībai ar visaptverošu izpratni par procesu no izglītības sākuma līdz beigām; </a:t>
            </a:r>
          </a:p>
          <a:p>
            <a:pPr marL="342900" indent="-342900" algn="just">
              <a:lnSpc>
                <a:spcPct val="107000"/>
              </a:lnSpc>
              <a:spcAft>
                <a:spcPts val="800"/>
              </a:spcAft>
              <a:buFont typeface="Arial" panose="020B0604020202020204" pitchFamily="34" charset="0"/>
              <a:buChar char="•"/>
            </a:pPr>
            <a:r>
              <a:rPr lang="en-GB" sz="2200" dirty="0">
                <a:latin typeface="Calibri" panose="020F0502020204030204" pitchFamily="34" charset="0"/>
                <a:ea typeface="Calibri" panose="020F0502020204030204" pitchFamily="34" charset="0"/>
                <a:cs typeface="Calibri" panose="020F0502020204030204" pitchFamily="34" charset="0"/>
              </a:rPr>
              <a:t>tādas sistēmas izveide, kurā duālās izglītības beigās iegūtā kvalifikācija patiešām atspoguļo iegūtās kompetences, tādējādi palielinot jauniešu nodarbinātības iespējas; </a:t>
            </a:r>
          </a:p>
          <a:p>
            <a:pPr marL="342900" indent="-342900" algn="just">
              <a:lnSpc>
                <a:spcPct val="107000"/>
              </a:lnSpc>
              <a:spcAft>
                <a:spcPts val="800"/>
              </a:spcAft>
              <a:buFont typeface="Arial" panose="020B0604020202020204" pitchFamily="34" charset="0"/>
              <a:buChar char="•"/>
            </a:pPr>
            <a:r>
              <a:rPr lang="en-GB" sz="2200" dirty="0">
                <a:latin typeface="Calibri" panose="020F0502020204030204" pitchFamily="34" charset="0"/>
                <a:ea typeface="Calibri" panose="020F0502020204030204" pitchFamily="34" charset="0"/>
                <a:cs typeface="Calibri" panose="020F0502020204030204" pitchFamily="34" charset="0"/>
              </a:rPr>
              <a:t>uzņēmumi iegulda izglītībā, t.i., savos nākotnes darbiniekos, kas ilgtermiņā atrisinās noteiktu kvalitatīvu darbinieku trūkuma problēmu; </a:t>
            </a:r>
          </a:p>
          <a:p>
            <a:pPr marL="342900" indent="-342900" algn="just">
              <a:lnSpc>
                <a:spcPct val="107000"/>
              </a:lnSpc>
              <a:spcAft>
                <a:spcPts val="800"/>
              </a:spcAft>
              <a:buFont typeface="Arial" panose="020B0604020202020204" pitchFamily="34" charset="0"/>
              <a:buChar char="•"/>
            </a:pPr>
            <a:r>
              <a:rPr lang="en-GB" sz="2200" dirty="0">
                <a:latin typeface="Calibri" panose="020F0502020204030204" pitchFamily="34" charset="0"/>
                <a:ea typeface="Calibri" panose="020F0502020204030204" pitchFamily="34" charset="0"/>
                <a:cs typeface="Calibri" panose="020F0502020204030204" pitchFamily="34" charset="0"/>
              </a:rPr>
              <a:t>ministrijas piešķirto izdevumu samazinājums profesionālajai izglītībai, galvenokārt skolu mācību kabinetu, darbnīcu iekārtošanai, lai īstenotu mācību praktisko daļu; </a:t>
            </a:r>
          </a:p>
          <a:p>
            <a:pPr marL="342900" indent="-342900" algn="just">
              <a:lnSpc>
                <a:spcPct val="107000"/>
              </a:lnSpc>
              <a:spcAft>
                <a:spcPts val="800"/>
              </a:spcAft>
              <a:buFont typeface="Arial" panose="020B0604020202020204" pitchFamily="34" charset="0"/>
              <a:buChar char="•"/>
            </a:pPr>
            <a:r>
              <a:rPr lang="en-GB" sz="2200" dirty="0" err="1">
                <a:latin typeface="Calibri" panose="020F0502020204030204" pitchFamily="34" charset="0"/>
                <a:ea typeface="Calibri" panose="020F0502020204030204" pitchFamily="34" charset="0"/>
                <a:cs typeface="Calibri" panose="020F0502020204030204" pitchFamily="34" charset="0"/>
              </a:rPr>
              <a:t>palielinā</a:t>
            </a:r>
            <a:r>
              <a:rPr lang="lv-LV" sz="2200" dirty="0">
                <a:latin typeface="Calibri" panose="020F0502020204030204" pitchFamily="34" charset="0"/>
                <a:ea typeface="Calibri" panose="020F0502020204030204" pitchFamily="34" charset="0"/>
                <a:cs typeface="Calibri" panose="020F0502020204030204" pitchFamily="34" charset="0"/>
              </a:rPr>
              <a:t>s</a:t>
            </a:r>
            <a:r>
              <a:rPr lang="en-GB" sz="2200" dirty="0">
                <a:latin typeface="Calibri" panose="020F0502020204030204" pitchFamily="34" charset="0"/>
                <a:ea typeface="Calibri" panose="020F0502020204030204" pitchFamily="34" charset="0"/>
                <a:cs typeface="Calibri" panose="020F0502020204030204" pitchFamily="34" charset="0"/>
              </a:rPr>
              <a:t> izredzes, ka </a:t>
            </a:r>
            <a:r>
              <a:rPr lang="lv-LV" sz="2200" dirty="0">
                <a:latin typeface="Calibri" panose="020F0502020204030204" pitchFamily="34" charset="0"/>
                <a:ea typeface="Calibri" panose="020F0502020204030204" pitchFamily="34" charset="0"/>
                <a:cs typeface="Calibri" panose="020F0502020204030204" pitchFamily="34" charset="0"/>
              </a:rPr>
              <a:t>izglītojamie</a:t>
            </a:r>
            <a:r>
              <a:rPr lang="en-GB" sz="2200" dirty="0">
                <a:latin typeface="Calibri" panose="020F0502020204030204" pitchFamily="34" charset="0"/>
                <a:ea typeface="Calibri" panose="020F0502020204030204" pitchFamily="34" charset="0"/>
                <a:cs typeface="Calibri" panose="020F0502020204030204" pitchFamily="34" charset="0"/>
              </a:rPr>
              <a:t> tiks pieņemti darbā kādā no uzņēmumiem, </a:t>
            </a:r>
            <a:r>
              <a:rPr lang="en-GB" sz="2200" dirty="0" err="1">
                <a:latin typeface="Calibri" panose="020F0502020204030204" pitchFamily="34" charset="0"/>
                <a:ea typeface="Calibri" panose="020F0502020204030204" pitchFamily="34" charset="0"/>
                <a:cs typeface="Calibri" panose="020F0502020204030204" pitchFamily="34" charset="0"/>
              </a:rPr>
              <a:t>kur</a:t>
            </a:r>
            <a:r>
              <a:rPr lang="lv-LV" sz="2200" dirty="0" err="1">
                <a:latin typeface="Calibri" panose="020F0502020204030204" pitchFamily="34" charset="0"/>
                <a:ea typeface="Calibri" panose="020F0502020204030204" pitchFamily="34" charset="0"/>
                <a:cs typeface="Calibri" panose="020F0502020204030204" pitchFamily="34" charset="0"/>
              </a:rPr>
              <a:t>os</a:t>
            </a:r>
            <a:r>
              <a:rPr lang="en-GB" sz="2200" dirty="0">
                <a:latin typeface="Calibri" panose="020F0502020204030204" pitchFamily="34" charset="0"/>
                <a:ea typeface="Calibri" panose="020F0502020204030204" pitchFamily="34" charset="0"/>
                <a:cs typeface="Calibri" panose="020F0502020204030204" pitchFamily="34" charset="0"/>
              </a:rPr>
              <a:t> notika mācības </a:t>
            </a:r>
            <a:r>
              <a:rPr lang="en-GB" sz="2200" dirty="0" err="1">
                <a:latin typeface="Calibri" panose="020F0502020204030204" pitchFamily="34" charset="0"/>
                <a:ea typeface="Calibri" panose="020F0502020204030204" pitchFamily="34" charset="0"/>
                <a:cs typeface="Calibri" panose="020F0502020204030204" pitchFamily="34" charset="0"/>
              </a:rPr>
              <a:t>darba</a:t>
            </a:r>
            <a:r>
              <a:rPr lang="en-GB" sz="2200" dirty="0">
                <a:latin typeface="Calibri" panose="020F0502020204030204" pitchFamily="34" charset="0"/>
                <a:ea typeface="Calibri" panose="020F0502020204030204" pitchFamily="34" charset="0"/>
                <a:cs typeface="Calibri" panose="020F0502020204030204" pitchFamily="34" charset="0"/>
              </a:rPr>
              <a:t> </a:t>
            </a:r>
            <a:r>
              <a:rPr lang="en-GB" sz="2200" dirty="0" err="1">
                <a:latin typeface="Calibri" panose="020F0502020204030204" pitchFamily="34" charset="0"/>
                <a:ea typeface="Calibri" panose="020F0502020204030204" pitchFamily="34" charset="0"/>
                <a:cs typeface="Calibri" panose="020F0502020204030204" pitchFamily="34" charset="0"/>
              </a:rPr>
              <a:t>vidē</a:t>
            </a:r>
            <a:r>
              <a:rPr lang="lv-LV" sz="2200" dirty="0">
                <a:latin typeface="Calibri" panose="020F0502020204030204" pitchFamily="34" charset="0"/>
                <a:ea typeface="Calibri" panose="020F0502020204030204" pitchFamily="34" charset="0"/>
                <a:cs typeface="Calibri" panose="020F0502020204030204" pitchFamily="34" charset="0"/>
              </a:rPr>
              <a:t>;</a:t>
            </a:r>
            <a:r>
              <a:rPr lang="en-GB" sz="2200" dirty="0">
                <a:latin typeface="Calibri" panose="020F0502020204030204" pitchFamily="34" charset="0"/>
                <a:ea typeface="Calibri" panose="020F0502020204030204" pitchFamily="34" charset="0"/>
                <a:cs typeface="Calibri" panose="020F0502020204030204" pitchFamily="34" charset="0"/>
              </a:rPr>
              <a:t> </a:t>
            </a:r>
          </a:p>
          <a:p>
            <a:pPr marL="342900" indent="-342900" algn="just">
              <a:lnSpc>
                <a:spcPct val="107000"/>
              </a:lnSpc>
              <a:spcAft>
                <a:spcPts val="800"/>
              </a:spcAft>
              <a:buFont typeface="Arial" panose="020B0604020202020204" pitchFamily="34" charset="0"/>
              <a:buChar char="•"/>
            </a:pPr>
            <a:r>
              <a:rPr lang="en-GB" sz="2200" dirty="0">
                <a:latin typeface="Calibri" panose="020F0502020204030204" pitchFamily="34" charset="0"/>
                <a:ea typeface="Calibri" panose="020F0502020204030204" pitchFamily="34" charset="0"/>
                <a:cs typeface="Calibri" panose="020F0502020204030204" pitchFamily="34" charset="0"/>
              </a:rPr>
              <a:t>jauniešu uzņēmējdarbības attīstību un stimulu uzsākt savu uzņēmējdarbību, kā arī tālākizglītību profesionālajās studijās un fakultātēs. </a:t>
            </a:r>
            <a:endParaRPr lang="en-IE" sz="220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14686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35</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15" name="TextBox 14">
            <a:extLst>
              <a:ext uri="{FF2B5EF4-FFF2-40B4-BE49-F238E27FC236}">
                <a16:creationId xmlns:a16="http://schemas.microsoft.com/office/drawing/2014/main" id="{2F062B8D-3A0E-7C55-B382-B8BDDCA4F47F}"/>
              </a:ext>
            </a:extLst>
          </p:cNvPr>
          <p:cNvSpPr txBox="1"/>
          <p:nvPr/>
        </p:nvSpPr>
        <p:spPr>
          <a:xfrm>
            <a:off x="1538925" y="393277"/>
            <a:ext cx="9141643" cy="5167120"/>
          </a:xfrm>
          <a:prstGeom prst="rect">
            <a:avLst/>
          </a:prstGeom>
          <a:noFill/>
        </p:spPr>
        <p:txBody>
          <a:bodyPr wrap="square">
            <a:spAutoFit/>
          </a:bodyPr>
          <a:lstStyle/>
          <a:p>
            <a:pPr>
              <a:lnSpc>
                <a:spcPct val="107000"/>
              </a:lnSpc>
              <a:spcAft>
                <a:spcPts val="800"/>
              </a:spcAft>
            </a:pPr>
            <a:endParaRPr lang="en-IE"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2200" b="1" kern="100" dirty="0">
                <a:solidFill>
                  <a:srgbClr val="8A2061"/>
                </a:solidFill>
                <a:effectLst/>
                <a:latin typeface="Calibri" panose="020F0502020204030204" pitchFamily="34" charset="0"/>
                <a:ea typeface="Calibri" panose="020F0502020204030204" pitchFamily="34" charset="0"/>
                <a:cs typeface="Times New Roman" panose="02020603050405020304" pitchFamily="18" charset="0"/>
              </a:rPr>
              <a:t>Latvija un Serbija: salīdzinošā analīze</a:t>
            </a:r>
          </a:p>
          <a:p>
            <a:pPr>
              <a:lnSpc>
                <a:spcPct val="107000"/>
              </a:lnSpc>
              <a:spcAft>
                <a:spcPts val="800"/>
              </a:spcAft>
            </a:pPr>
            <a:r>
              <a:rPr lang="en-IE" sz="2200" kern="1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en-IE" sz="2200" kern="100" dirty="0">
                <a:effectLst/>
                <a:latin typeface="Calibri" panose="020F0502020204030204" pitchFamily="34" charset="0"/>
                <a:ea typeface="Calibri" panose="020F0502020204030204" pitchFamily="34" charset="0"/>
                <a:cs typeface="Times New Roman" panose="02020603050405020304" pitchFamily="18" charset="0"/>
              </a:rPr>
              <a:t>Gan Latvija, gan Serbija ir ieviesušas mehānismus, </a:t>
            </a:r>
            <a:r>
              <a:rPr lang="en-IE" sz="2200" kern="100" dirty="0" err="1">
                <a:effectLst/>
                <a:latin typeface="Calibri" panose="020F0502020204030204" pitchFamily="34" charset="0"/>
                <a:ea typeface="Calibri" panose="020F0502020204030204" pitchFamily="34" charset="0"/>
                <a:cs typeface="Times New Roman" panose="02020603050405020304" pitchFamily="18" charset="0"/>
              </a:rPr>
              <a:t>lai</a:t>
            </a:r>
            <a:r>
              <a:rPr lang="en-IE" sz="2200" kern="100" dirty="0">
                <a:effectLst/>
                <a:latin typeface="Calibri" panose="020F0502020204030204" pitchFamily="34" charset="0"/>
                <a:ea typeface="Calibri" panose="020F0502020204030204" pitchFamily="34" charset="0"/>
                <a:cs typeface="Times New Roman" panose="02020603050405020304" pitchFamily="18" charset="0"/>
              </a:rPr>
              <a:t> </a:t>
            </a:r>
            <a:r>
              <a:rPr lang="lv-LV" sz="2200" kern="100" dirty="0">
                <a:effectLst/>
                <a:latin typeface="Calibri" panose="020F0502020204030204" pitchFamily="34" charset="0"/>
                <a:ea typeface="Calibri" panose="020F0502020204030204" pitchFamily="34" charset="0"/>
                <a:cs typeface="Times New Roman" panose="02020603050405020304" pitchFamily="18" charset="0"/>
              </a:rPr>
              <a:t>piesaistītu interesentus </a:t>
            </a:r>
            <a:r>
              <a:rPr lang="en-IE" sz="2200" kern="100" dirty="0" err="1">
                <a:effectLst/>
                <a:latin typeface="Calibri" panose="020F0502020204030204" pitchFamily="34" charset="0"/>
                <a:ea typeface="Calibri" panose="020F0502020204030204" pitchFamily="34" charset="0"/>
                <a:cs typeface="Times New Roman" panose="02020603050405020304" pitchFamily="18" charset="0"/>
              </a:rPr>
              <a:t>augstskolās</a:t>
            </a:r>
            <a:r>
              <a:rPr lang="en-IE" sz="2200" kern="100" dirty="0">
                <a:effectLst/>
                <a:latin typeface="Calibri" panose="020F0502020204030204" pitchFamily="34" charset="0"/>
                <a:ea typeface="Calibri" panose="020F0502020204030204" pitchFamily="34" charset="0"/>
                <a:cs typeface="Times New Roman" panose="02020603050405020304" pitchFamily="18" charset="0"/>
              </a:rPr>
              <a:t>. Latvija izmanto nozaru ekspertu padomes, savukārt Serbija ir izveidojusi Darba devēju padomi un pieņēmusi duālās izglītības </a:t>
            </a:r>
            <a:r>
              <a:rPr lang="en-IE" sz="2200" kern="100" dirty="0" err="1">
                <a:effectLst/>
                <a:latin typeface="Calibri" panose="020F0502020204030204" pitchFamily="34" charset="0"/>
                <a:ea typeface="Calibri" panose="020F0502020204030204" pitchFamily="34" charset="0"/>
                <a:cs typeface="Times New Roman" panose="02020603050405020304" pitchFamily="18" charset="0"/>
              </a:rPr>
              <a:t>modeli</a:t>
            </a:r>
            <a:r>
              <a:rPr lang="en-IE" sz="2200" kern="100" dirty="0">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spcAft>
                <a:spcPts val="800"/>
              </a:spcAft>
            </a:pPr>
            <a:r>
              <a:rPr lang="en-IE" sz="2200" kern="100" dirty="0">
                <a:effectLst/>
                <a:latin typeface="Calibri" panose="020F0502020204030204" pitchFamily="34" charset="0"/>
                <a:ea typeface="Calibri" panose="020F0502020204030204" pitchFamily="34" charset="0"/>
                <a:cs typeface="Times New Roman" panose="02020603050405020304" pitchFamily="18" charset="0"/>
              </a:rPr>
              <a:t>Latvijā iesaistīšanās ir nepārtraukta un aptver laika posmu no mācību programmas plānošanas līdz pat diplomdarba aizstāvēšanai. Serbija koncentrējas uz praktiskās darba pieredzes integrēšanu ar akadēmisko mācīšanos.</a:t>
            </a:r>
          </a:p>
          <a:p>
            <a:pPr algn="just">
              <a:lnSpc>
                <a:spcPct val="107000"/>
              </a:lnSpc>
              <a:spcAft>
                <a:spcPts val="800"/>
              </a:spcAft>
            </a:pPr>
            <a:r>
              <a:rPr lang="en-IE" sz="2200" kern="100" dirty="0">
                <a:effectLst/>
                <a:latin typeface="Calibri" panose="020F0502020204030204" pitchFamily="34" charset="0"/>
                <a:ea typeface="Calibri" panose="020F0502020204030204" pitchFamily="34" charset="0"/>
                <a:cs typeface="Times New Roman" panose="02020603050405020304" pitchFamily="18" charset="0"/>
              </a:rPr>
              <a:t>Neraugoties uz izpildes atšķirībām, abām valstīm ir kopīgs mērķis - saskaņot izglītību ar mainīgajām darba tirgus vajadzībām, </a:t>
            </a:r>
            <a:r>
              <a:rPr lang="en-IE" sz="2200" kern="100" dirty="0" err="1">
                <a:effectLst/>
                <a:latin typeface="Calibri" panose="020F0502020204030204" pitchFamily="34" charset="0"/>
                <a:ea typeface="Calibri" panose="020F0502020204030204" pitchFamily="34" charset="0"/>
                <a:cs typeface="Times New Roman" panose="02020603050405020304" pitchFamily="18" charset="0"/>
              </a:rPr>
              <a:t>sagatavojot</a:t>
            </a:r>
            <a:r>
              <a:rPr lang="en-IE" sz="2200" kern="100" dirty="0">
                <a:effectLst/>
                <a:latin typeface="Calibri" panose="020F0502020204030204" pitchFamily="34" charset="0"/>
                <a:ea typeface="Calibri" panose="020F0502020204030204" pitchFamily="34" charset="0"/>
                <a:cs typeface="Times New Roman" panose="02020603050405020304" pitchFamily="18" charset="0"/>
              </a:rPr>
              <a:t> </a:t>
            </a:r>
            <a:r>
              <a:rPr lang="lv-LV" sz="2200" kern="100" dirty="0">
                <a:latin typeface="Calibri" panose="020F0502020204030204" pitchFamily="34" charset="0"/>
                <a:ea typeface="Calibri" panose="020F0502020204030204" pitchFamily="34" charset="0"/>
                <a:cs typeface="Times New Roman" panose="02020603050405020304" pitchFamily="18" charset="0"/>
              </a:rPr>
              <a:t>izglītojamos</a:t>
            </a:r>
            <a:r>
              <a:rPr lang="en-IE" sz="2200" kern="100" dirty="0">
                <a:effectLst/>
                <a:latin typeface="Calibri" panose="020F0502020204030204" pitchFamily="34" charset="0"/>
                <a:ea typeface="Calibri" panose="020F0502020204030204" pitchFamily="34" charset="0"/>
                <a:cs typeface="Times New Roman" panose="02020603050405020304" pitchFamily="18" charset="0"/>
              </a:rPr>
              <a:t> ar atbilstošām 21. gadsimta prasmēm.</a:t>
            </a:r>
          </a:p>
        </p:txBody>
      </p:sp>
    </p:spTree>
    <p:extLst>
      <p:ext uri="{BB962C8B-B14F-4D97-AF65-F5344CB8AC3E}">
        <p14:creationId xmlns:p14="http://schemas.microsoft.com/office/powerpoint/2010/main" val="24666886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3454418" y="77276"/>
            <a:ext cx="8574184"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600" b="1" dirty="0">
                <a:solidFill>
                  <a:srgbClr val="8A2061"/>
                </a:solidFill>
                <a:latin typeface="Calibri" panose="020F0502020204030204" pitchFamily="34" charset="0"/>
                <a:ea typeface="Calibri" panose="020F0502020204030204" pitchFamily="34" charset="0"/>
                <a:cs typeface="Calibri" panose="020F0502020204030204" pitchFamily="34" charset="0"/>
              </a:rPr>
              <a:t>UZMANĪBAS CENTRĀ KOPAS</a:t>
            </a:r>
            <a:r>
              <a:rPr lang="en-US" sz="2600" b="1" dirty="0">
                <a:solidFill>
                  <a:srgbClr val="8A2061"/>
                </a:solidFill>
                <a:latin typeface="Calibri" panose="020F0502020204030204" pitchFamily="34" charset="0"/>
                <a:ea typeface="Calibri" panose="020F0502020204030204" pitchFamily="34" charset="0"/>
                <a:cs typeface="Calibri" panose="020F0502020204030204" pitchFamily="34" charset="0"/>
              </a:rPr>
              <a:t> IEINTERESĒTO PERSONU IESAISTĪŠANAI</a:t>
            </a: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36</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5" name="TextBox 4">
            <a:extLst>
              <a:ext uri="{FF2B5EF4-FFF2-40B4-BE49-F238E27FC236}">
                <a16:creationId xmlns:a16="http://schemas.microsoft.com/office/drawing/2014/main" id="{73B75B07-31BF-4484-2BA8-75E9D5612167}"/>
              </a:ext>
            </a:extLst>
          </p:cNvPr>
          <p:cNvSpPr txBox="1"/>
          <p:nvPr/>
        </p:nvSpPr>
        <p:spPr>
          <a:xfrm>
            <a:off x="1444657" y="1535047"/>
            <a:ext cx="10385981" cy="3139321"/>
          </a:xfrm>
          <a:prstGeom prst="rect">
            <a:avLst/>
          </a:prstGeom>
          <a:noFill/>
        </p:spPr>
        <p:txBody>
          <a:bodyPr wrap="square">
            <a:spAutoFit/>
          </a:bodyPr>
          <a:lstStyle/>
          <a:p>
            <a:pPr algn="just"/>
            <a:r>
              <a:rPr lang="en-GB" sz="2200" dirty="0">
                <a:solidFill>
                  <a:srgbClr val="151D24"/>
                </a:solidFill>
                <a:latin typeface="Calibri" panose="020F0502020204030204" pitchFamily="34" charset="0"/>
                <a:ea typeface="Calibri" panose="020F0502020204030204" pitchFamily="34" charset="0"/>
                <a:cs typeface="Calibri" panose="020F0502020204030204" pitchFamily="34" charset="0"/>
              </a:rPr>
              <a:t>MVU k</a:t>
            </a:r>
            <a:r>
              <a:rPr lang="lv-LV" sz="2200" dirty="0" err="1">
                <a:solidFill>
                  <a:srgbClr val="151D24"/>
                </a:solidFill>
                <a:latin typeface="Calibri" panose="020F0502020204030204" pitchFamily="34" charset="0"/>
                <a:ea typeface="Calibri" panose="020F0502020204030204" pitchFamily="34" charset="0"/>
                <a:cs typeface="Calibri" panose="020F0502020204030204" pitchFamily="34" charset="0"/>
              </a:rPr>
              <a:t>opas</a:t>
            </a:r>
            <a:r>
              <a:rPr lang="en-GB" sz="2200" dirty="0">
                <a:solidFill>
                  <a:srgbClr val="151D24"/>
                </a:solidFill>
                <a:latin typeface="Calibri" panose="020F0502020204030204" pitchFamily="34" charset="0"/>
                <a:ea typeface="Calibri" panose="020F0502020204030204" pitchFamily="34" charset="0"/>
                <a:cs typeface="Calibri" panose="020F0502020204030204" pitchFamily="34" charset="0"/>
              </a:rPr>
              <a:t> izaugsme ir </a:t>
            </a:r>
            <a:r>
              <a:rPr lang="en-GB" sz="2200" b="0" i="0" dirty="0">
                <a:solidFill>
                  <a:srgbClr val="151D24"/>
                </a:solidFill>
                <a:effectLst/>
                <a:latin typeface="Calibri" panose="020F0502020204030204" pitchFamily="34" charset="0"/>
                <a:ea typeface="Calibri" panose="020F0502020204030204" pitchFamily="34" charset="0"/>
                <a:cs typeface="Calibri" panose="020F0502020204030204" pitchFamily="34" charset="0"/>
              </a:rPr>
              <a:t>ERASMUS+ Zināšanu alianses projekts, kura mērķis ir dot iespēju MVU inženierzinātņu nozarē augt un konkurēt. Projekta komandu vada Malagas Universitāte Spānijā, un tajā piedalās deviņi partneri no septiņām Eiropas valstīm. Tā ir vērienīga sadarbība ar augstākās izglītības iestādēm (AII), nākotnes prasmju un uzņēmējdarbības izaugsmes speciālistiem un universitāšu un rūpniecības nozares attiecību ekspertiem, lai veicinātu inženierzinātņu MVU spējas. </a:t>
            </a:r>
            <a:r>
              <a:rPr lang="en-GB" sz="2200" dirty="0">
                <a:solidFill>
                  <a:srgbClr val="151D24"/>
                </a:solidFill>
                <a:latin typeface="Calibri" panose="020F0502020204030204" pitchFamily="34" charset="0"/>
                <a:ea typeface="Calibri" panose="020F0502020204030204" pitchFamily="34" charset="0"/>
                <a:cs typeface="Calibri" panose="020F0502020204030204" pitchFamily="34" charset="0"/>
              </a:rPr>
              <a:t>Viņi </a:t>
            </a:r>
            <a:r>
              <a:rPr lang="en-GB" sz="2200" b="0" i="0" dirty="0">
                <a:solidFill>
                  <a:srgbClr val="151D24"/>
                </a:solidFill>
                <a:effectLst/>
                <a:latin typeface="Calibri" panose="020F0502020204030204" pitchFamily="34" charset="0"/>
                <a:ea typeface="Calibri" panose="020F0502020204030204" pitchFamily="34" charset="0"/>
                <a:cs typeface="Calibri" panose="020F0502020204030204" pitchFamily="34" charset="0"/>
              </a:rPr>
              <a:t>to dara, izmantojot piecas atbalsta jomas, tostarp: </a:t>
            </a:r>
            <a:r>
              <a:rPr lang="en-GB" sz="2200" b="1" i="0" u="none" strike="noStrike" dirty="0">
                <a:solidFill>
                  <a:srgbClr val="8A2061"/>
                </a:solidFill>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kartēšana</a:t>
            </a:r>
            <a:r>
              <a:rPr lang="en-GB" sz="2200" b="1" i="0" dirty="0">
                <a:solidFill>
                  <a:srgbClr val="8A2061"/>
                </a:solidFill>
                <a:effectLst/>
                <a:latin typeface="Calibri" panose="020F0502020204030204" pitchFamily="34" charset="0"/>
                <a:ea typeface="Calibri" panose="020F0502020204030204" pitchFamily="34" charset="0"/>
                <a:cs typeface="Calibri" panose="020F0502020204030204" pitchFamily="34" charset="0"/>
              </a:rPr>
              <a:t>, </a:t>
            </a:r>
            <a:r>
              <a:rPr lang="en-GB" sz="2200" b="1" i="0" u="none" strike="noStrike" dirty="0">
                <a:solidFill>
                  <a:srgbClr val="8A2061"/>
                </a:solidFill>
                <a:effectLst/>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k</a:t>
            </a:r>
            <a:r>
              <a:rPr lang="lv-LV" sz="2200" b="1" i="0" u="none" strike="noStrike" dirty="0" err="1">
                <a:solidFill>
                  <a:srgbClr val="8A2061"/>
                </a:solidFill>
                <a:effectLst/>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opu</a:t>
            </a:r>
            <a:r>
              <a:rPr lang="en-GB" sz="2200" b="1" i="0" u="none" strike="noStrike" dirty="0">
                <a:solidFill>
                  <a:srgbClr val="8A2061"/>
                </a:solidFill>
                <a:effectLst/>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 izaugsmes padomes</a:t>
            </a:r>
            <a:r>
              <a:rPr lang="en-GB" sz="2200" b="1" i="0" dirty="0">
                <a:solidFill>
                  <a:srgbClr val="8A2061"/>
                </a:solidFill>
                <a:effectLst/>
                <a:latin typeface="Calibri" panose="020F0502020204030204" pitchFamily="34" charset="0"/>
                <a:ea typeface="Calibri" panose="020F0502020204030204" pitchFamily="34" charset="0"/>
                <a:cs typeface="Calibri" panose="020F0502020204030204" pitchFamily="34" charset="0"/>
              </a:rPr>
              <a:t>, </a:t>
            </a:r>
            <a:r>
              <a:rPr lang="en-GB" sz="2200" b="1" i="0" u="none" strike="noStrike" dirty="0">
                <a:solidFill>
                  <a:srgbClr val="8A2061"/>
                </a:solidFill>
                <a:effectLst/>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mācības</a:t>
            </a:r>
            <a:r>
              <a:rPr lang="en-GB" sz="2200" b="1" i="0" dirty="0">
                <a:solidFill>
                  <a:srgbClr val="8A2061"/>
                </a:solidFill>
                <a:effectLst/>
                <a:latin typeface="Calibri" panose="020F0502020204030204" pitchFamily="34" charset="0"/>
                <a:ea typeface="Calibri" panose="020F0502020204030204" pitchFamily="34" charset="0"/>
                <a:cs typeface="Calibri" panose="020F0502020204030204" pitchFamily="34" charset="0"/>
              </a:rPr>
              <a:t>, </a:t>
            </a:r>
            <a:r>
              <a:rPr lang="en-GB" sz="2200" b="1" i="0" u="none" strike="noStrike" dirty="0">
                <a:solidFill>
                  <a:srgbClr val="8A2061"/>
                </a:solidFill>
                <a:effectLst/>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konsultācijas </a:t>
            </a:r>
            <a:r>
              <a:rPr lang="en-GB" sz="2200" b="1" i="0" dirty="0">
                <a:solidFill>
                  <a:srgbClr val="8A2061"/>
                </a:solidFill>
                <a:effectLst/>
                <a:latin typeface="Calibri" panose="020F0502020204030204" pitchFamily="34" charset="0"/>
                <a:ea typeface="Calibri" panose="020F0502020204030204" pitchFamily="34" charset="0"/>
                <a:cs typeface="Calibri" panose="020F0502020204030204" pitchFamily="34" charset="0"/>
              </a:rPr>
              <a:t>un </a:t>
            </a:r>
            <a:r>
              <a:rPr lang="en-GB" sz="2200" b="1" i="0" u="none" strike="noStrike" dirty="0">
                <a:solidFill>
                  <a:srgbClr val="8A2061"/>
                </a:solidFill>
                <a:effectLst/>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iekārtu koplietošana</a:t>
            </a:r>
            <a:r>
              <a:rPr lang="en-GB" sz="2200" b="1" u="none" strike="noStrike" dirty="0">
                <a:solidFill>
                  <a:srgbClr val="8A2061"/>
                </a:solidFill>
                <a:latin typeface="Calibri" panose="020F0502020204030204" pitchFamily="34" charset="0"/>
                <a:ea typeface="Calibri" panose="020F0502020204030204" pitchFamily="34" charset="0"/>
                <a:cs typeface="Calibri" panose="020F0502020204030204" pitchFamily="34" charset="0"/>
              </a:rPr>
              <a:t>, </a:t>
            </a:r>
            <a:r>
              <a:rPr lang="en-GB" sz="2200" u="none" strike="noStrike"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no kurām </a:t>
            </a:r>
            <a:r>
              <a:rPr lang="en-GB" sz="2200" u="none" strike="noStrike" dirty="0">
                <a:solidFill>
                  <a:srgbClr val="151D24"/>
                </a:solidFill>
                <a:latin typeface="Calibri" panose="020F0502020204030204" pitchFamily="34" charset="0"/>
                <a:ea typeface="Calibri" panose="020F0502020204030204" pitchFamily="34" charset="0"/>
                <a:cs typeface="Calibri" panose="020F0502020204030204" pitchFamily="34" charset="0"/>
              </a:rPr>
              <a:t>katra ir </a:t>
            </a:r>
            <a:r>
              <a:rPr lang="en-GB" sz="2200" dirty="0">
                <a:solidFill>
                  <a:srgbClr val="151D24"/>
                </a:solidFill>
                <a:latin typeface="Calibri" panose="020F0502020204030204" pitchFamily="34" charset="0"/>
                <a:ea typeface="Calibri" panose="020F0502020204030204" pitchFamily="34" charset="0"/>
                <a:cs typeface="Calibri" panose="020F0502020204030204" pitchFamily="34" charset="0"/>
              </a:rPr>
              <a:t>saistīta ar ieinteresēto personu iesaisti programmā "Be 21 Skilled". </a:t>
            </a:r>
            <a:endParaRPr lang="en-IE" sz="2200" dirty="0">
              <a:solidFill>
                <a:srgbClr val="8A2061"/>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7D987907-D78F-E1E3-379E-4ABA1A280DBF}"/>
              </a:ext>
            </a:extLst>
          </p:cNvPr>
          <p:cNvPicPr>
            <a:picLocks noChangeAspect="1"/>
          </p:cNvPicPr>
          <p:nvPr/>
        </p:nvPicPr>
        <p:blipFill>
          <a:blip r:embed="rId8"/>
          <a:stretch>
            <a:fillRect/>
          </a:stretch>
        </p:blipFill>
        <p:spPr>
          <a:xfrm>
            <a:off x="2480121" y="4674368"/>
            <a:ext cx="8156544" cy="1727501"/>
          </a:xfrm>
          <a:prstGeom prst="rect">
            <a:avLst/>
          </a:prstGeom>
        </p:spPr>
      </p:pic>
      <p:pic>
        <p:nvPicPr>
          <p:cNvPr id="9" name="Picture 8">
            <a:extLst>
              <a:ext uri="{FF2B5EF4-FFF2-40B4-BE49-F238E27FC236}">
                <a16:creationId xmlns:a16="http://schemas.microsoft.com/office/drawing/2014/main" id="{B528A5CD-FA7E-A801-DCEF-BC3A5512DBB7}"/>
              </a:ext>
            </a:extLst>
          </p:cNvPr>
          <p:cNvPicPr>
            <a:picLocks noChangeAspect="1"/>
          </p:cNvPicPr>
          <p:nvPr/>
        </p:nvPicPr>
        <p:blipFill>
          <a:blip r:embed="rId9"/>
          <a:stretch>
            <a:fillRect/>
          </a:stretch>
        </p:blipFill>
        <p:spPr>
          <a:xfrm>
            <a:off x="1698569" y="81654"/>
            <a:ext cx="1563105" cy="1329787"/>
          </a:xfrm>
          <a:prstGeom prst="rect">
            <a:avLst/>
          </a:prstGeom>
        </p:spPr>
      </p:pic>
    </p:spTree>
    <p:extLst>
      <p:ext uri="{BB962C8B-B14F-4D97-AF65-F5344CB8AC3E}">
        <p14:creationId xmlns:p14="http://schemas.microsoft.com/office/powerpoint/2010/main" val="4852879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3308350" y="87894"/>
            <a:ext cx="8835643"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600" b="1" dirty="0">
                <a:solidFill>
                  <a:srgbClr val="8A2061"/>
                </a:solidFill>
                <a:latin typeface="Calibri" panose="020F0502020204030204" pitchFamily="34" charset="0"/>
                <a:ea typeface="Calibri" panose="020F0502020204030204" pitchFamily="34" charset="0"/>
                <a:cs typeface="Calibri" panose="020F0502020204030204" pitchFamily="34" charset="0"/>
              </a:rPr>
              <a:t>UZMANĪBAS CENTRĀ KOPAS</a:t>
            </a:r>
            <a:r>
              <a:rPr lang="en-US" sz="2600" b="1" dirty="0">
                <a:solidFill>
                  <a:srgbClr val="8A2061"/>
                </a:solidFill>
                <a:latin typeface="Calibri" panose="020F0502020204030204" pitchFamily="34" charset="0"/>
                <a:ea typeface="Calibri" panose="020F0502020204030204" pitchFamily="34" charset="0"/>
                <a:cs typeface="Calibri" panose="020F0502020204030204" pitchFamily="34" charset="0"/>
              </a:rPr>
              <a:t> IEINTERESĒTO PERSONU IESAISTĪŠANAI</a:t>
            </a: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37</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pic>
        <p:nvPicPr>
          <p:cNvPr id="9" name="Picture 8">
            <a:extLst>
              <a:ext uri="{FF2B5EF4-FFF2-40B4-BE49-F238E27FC236}">
                <a16:creationId xmlns:a16="http://schemas.microsoft.com/office/drawing/2014/main" id="{B528A5CD-FA7E-A801-DCEF-BC3A5512DBB7}"/>
              </a:ext>
            </a:extLst>
          </p:cNvPr>
          <p:cNvPicPr>
            <a:picLocks noChangeAspect="1"/>
          </p:cNvPicPr>
          <p:nvPr/>
        </p:nvPicPr>
        <p:blipFill>
          <a:blip r:embed="rId3"/>
          <a:stretch>
            <a:fillRect/>
          </a:stretch>
        </p:blipFill>
        <p:spPr>
          <a:xfrm>
            <a:off x="1698569" y="81654"/>
            <a:ext cx="1563105" cy="1329787"/>
          </a:xfrm>
          <a:prstGeom prst="rect">
            <a:avLst/>
          </a:prstGeom>
        </p:spPr>
      </p:pic>
      <p:sp>
        <p:nvSpPr>
          <p:cNvPr id="13" name="TextBox 12">
            <a:extLst>
              <a:ext uri="{FF2B5EF4-FFF2-40B4-BE49-F238E27FC236}">
                <a16:creationId xmlns:a16="http://schemas.microsoft.com/office/drawing/2014/main" id="{1E021E94-E4E2-C262-162B-C7D38FD89BA9}"/>
              </a:ext>
            </a:extLst>
          </p:cNvPr>
          <p:cNvSpPr txBox="1"/>
          <p:nvPr/>
        </p:nvSpPr>
        <p:spPr>
          <a:xfrm>
            <a:off x="1583836" y="1502514"/>
            <a:ext cx="10560157" cy="4832092"/>
          </a:xfrm>
          <a:prstGeom prst="rect">
            <a:avLst/>
          </a:prstGeom>
          <a:noFill/>
        </p:spPr>
        <p:txBody>
          <a:bodyPr wrap="square">
            <a:spAutoFit/>
          </a:bodyPr>
          <a:lstStyle/>
          <a:p>
            <a:pPr algn="just" fontAlgn="base"/>
            <a:r>
              <a:rPr lang="en-GB" sz="2200" b="0" i="0" dirty="0" err="1">
                <a:effectLst/>
                <a:latin typeface="Calibri" panose="020F0502020204030204" pitchFamily="34" charset="0"/>
                <a:ea typeface="Calibri" panose="020F0502020204030204" pitchFamily="34" charset="0"/>
                <a:cs typeface="Calibri" panose="020F0502020204030204" pitchFamily="34" charset="0"/>
              </a:rPr>
              <a:t>Pēc</a:t>
            </a:r>
            <a:r>
              <a:rPr lang="en-GB" sz="2200" b="0" i="0" dirty="0">
                <a:effectLst/>
                <a:latin typeface="Calibri" panose="020F0502020204030204" pitchFamily="34" charset="0"/>
                <a:ea typeface="Calibri" panose="020F0502020204030204" pitchFamily="34" charset="0"/>
                <a:cs typeface="Calibri" panose="020F0502020204030204" pitchFamily="34" charset="0"/>
              </a:rPr>
              <a:t> veiksmīga MVU apsekojuma, kas aptvēra 500 </a:t>
            </a:r>
            <a:r>
              <a:rPr lang="en-GB" sz="2200" b="0" i="0" dirty="0" err="1">
                <a:effectLst/>
                <a:latin typeface="Calibri" panose="020F0502020204030204" pitchFamily="34" charset="0"/>
                <a:ea typeface="Calibri" panose="020F0502020204030204" pitchFamily="34" charset="0"/>
                <a:cs typeface="Calibri" panose="020F0502020204030204" pitchFamily="34" charset="0"/>
              </a:rPr>
              <a:t>inženiertehnisko</a:t>
            </a:r>
            <a:r>
              <a:rPr lang="lv-LV" sz="2200" b="0" i="0" dirty="0">
                <a:effectLst/>
                <a:latin typeface="Calibri" panose="020F0502020204030204" pitchFamily="34" charset="0"/>
                <a:ea typeface="Calibri" panose="020F0502020204030204" pitchFamily="34" charset="0"/>
                <a:cs typeface="Calibri" panose="020F0502020204030204" pitchFamily="34" charset="0"/>
              </a:rPr>
              <a:t>s</a:t>
            </a:r>
            <a:r>
              <a:rPr lang="en-GB" sz="2200" b="0" i="0" dirty="0">
                <a:effectLst/>
                <a:latin typeface="Calibri" panose="020F0502020204030204" pitchFamily="34" charset="0"/>
                <a:ea typeface="Calibri" panose="020F0502020204030204" pitchFamily="34" charset="0"/>
                <a:cs typeface="Calibri" panose="020F0502020204030204" pitchFamily="34" charset="0"/>
              </a:rPr>
              <a:t> </a:t>
            </a:r>
            <a:r>
              <a:rPr lang="en-GB" sz="2200" b="0" i="0" dirty="0" err="1">
                <a:effectLst/>
                <a:latin typeface="Calibri" panose="020F0502020204030204" pitchFamily="34" charset="0"/>
                <a:ea typeface="Calibri" panose="020F0502020204030204" pitchFamily="34" charset="0"/>
                <a:cs typeface="Calibri" panose="020F0502020204030204" pitchFamily="34" charset="0"/>
              </a:rPr>
              <a:t>uzņēmumu</a:t>
            </a:r>
            <a:r>
              <a:rPr lang="lv-LV" sz="2200" b="0" i="0" dirty="0">
                <a:effectLst/>
                <a:latin typeface="Calibri" panose="020F0502020204030204" pitchFamily="34" charset="0"/>
                <a:ea typeface="Calibri" panose="020F0502020204030204" pitchFamily="34" charset="0"/>
                <a:cs typeface="Calibri" panose="020F0502020204030204" pitchFamily="34" charset="0"/>
              </a:rPr>
              <a:t>s</a:t>
            </a:r>
            <a:r>
              <a:rPr lang="en-GB" sz="2200" b="0" i="0" dirty="0">
                <a:effectLst/>
                <a:latin typeface="Calibri" panose="020F0502020204030204" pitchFamily="34" charset="0"/>
                <a:ea typeface="Calibri" panose="020F0502020204030204" pitchFamily="34" charset="0"/>
                <a:cs typeface="Calibri" panose="020F0502020204030204" pitchFamily="34" charset="0"/>
              </a:rPr>
              <a:t> visā Eiropā, MVU k</a:t>
            </a:r>
            <a:r>
              <a:rPr lang="lv-LV" sz="2200" b="0" i="0" dirty="0" err="1">
                <a:effectLst/>
                <a:latin typeface="Calibri" panose="020F0502020204030204" pitchFamily="34" charset="0"/>
                <a:ea typeface="Calibri" panose="020F0502020204030204" pitchFamily="34" charset="0"/>
                <a:cs typeface="Calibri" panose="020F0502020204030204" pitchFamily="34" charset="0"/>
              </a:rPr>
              <a:t>opu</a:t>
            </a:r>
            <a:r>
              <a:rPr lang="en-GB" sz="2200" b="0" i="0" dirty="0">
                <a:effectLst/>
                <a:latin typeface="Calibri" panose="020F0502020204030204" pitchFamily="34" charset="0"/>
                <a:ea typeface="Calibri" panose="020F0502020204030204" pitchFamily="34" charset="0"/>
                <a:cs typeface="Calibri" panose="020F0502020204030204" pitchFamily="34" charset="0"/>
              </a:rPr>
              <a:t> izaugsmes partneri izveidoja </a:t>
            </a:r>
            <a:r>
              <a:rPr lang="en-GB" sz="2200" b="0" i="0" dirty="0" err="1">
                <a:effectLst/>
                <a:latin typeface="Calibri" panose="020F0502020204030204" pitchFamily="34" charset="0"/>
                <a:ea typeface="Calibri" panose="020F0502020204030204" pitchFamily="34" charset="0"/>
                <a:cs typeface="Calibri" panose="020F0502020204030204" pitchFamily="34" charset="0"/>
              </a:rPr>
              <a:t>sešas</a:t>
            </a:r>
            <a:r>
              <a:rPr lang="en-GB" sz="2200" b="0" i="0" dirty="0">
                <a:effectLst/>
                <a:latin typeface="Calibri" panose="020F0502020204030204" pitchFamily="34" charset="0"/>
                <a:ea typeface="Calibri" panose="020F0502020204030204" pitchFamily="34" charset="0"/>
                <a:cs typeface="Calibri" panose="020F0502020204030204" pitchFamily="34" charset="0"/>
              </a:rPr>
              <a:t> k</a:t>
            </a:r>
            <a:r>
              <a:rPr lang="lv-LV" sz="2200" b="0" i="0" dirty="0" err="1">
                <a:effectLst/>
                <a:latin typeface="Calibri" panose="020F0502020204030204" pitchFamily="34" charset="0"/>
                <a:ea typeface="Calibri" panose="020F0502020204030204" pitchFamily="34" charset="0"/>
                <a:cs typeface="Calibri" panose="020F0502020204030204" pitchFamily="34" charset="0"/>
              </a:rPr>
              <a:t>opu</a:t>
            </a:r>
            <a:r>
              <a:rPr lang="en-GB" sz="2200" b="0" i="0" dirty="0">
                <a:effectLst/>
                <a:latin typeface="Calibri" panose="020F0502020204030204" pitchFamily="34" charset="0"/>
                <a:ea typeface="Calibri" panose="020F0502020204030204" pitchFamily="34" charset="0"/>
                <a:cs typeface="Calibri" panose="020F0502020204030204" pitchFamily="34" charset="0"/>
              </a:rPr>
              <a:t> izaugsmes padomes.Katra no tām kalpo kā platforma ciešāku attiecību veidošanai starp inženierzinātņu MVU un universitātēm, lai izstrādātu kopīgus rīcības plānus un stratēģijas un saskaņotu pasākumus ar vietējiem un reģionālajiem jautājumiem un </a:t>
            </a:r>
            <a:r>
              <a:rPr lang="en-GB" sz="2200" b="0" i="0" dirty="0" err="1">
                <a:effectLst/>
                <a:latin typeface="Calibri" panose="020F0502020204030204" pitchFamily="34" charset="0"/>
                <a:ea typeface="Calibri" panose="020F0502020204030204" pitchFamily="34" charset="0"/>
                <a:cs typeface="Calibri" panose="020F0502020204030204" pitchFamily="34" charset="0"/>
              </a:rPr>
              <a:t>inovāciju</a:t>
            </a:r>
            <a:r>
              <a:rPr lang="en-GB" sz="2200" b="0" i="0" dirty="0">
                <a:effectLst/>
                <a:latin typeface="Calibri" panose="020F0502020204030204" pitchFamily="34" charset="0"/>
                <a:ea typeface="Calibri" panose="020F0502020204030204" pitchFamily="34" charset="0"/>
                <a:cs typeface="Calibri" panose="020F0502020204030204" pitchFamily="34" charset="0"/>
              </a:rPr>
              <a:t> </a:t>
            </a:r>
            <a:r>
              <a:rPr lang="en-GB" sz="2200" b="0" i="0" dirty="0" err="1">
                <a:effectLst/>
                <a:latin typeface="Calibri" panose="020F0502020204030204" pitchFamily="34" charset="0"/>
                <a:ea typeface="Calibri" panose="020F0502020204030204" pitchFamily="34" charset="0"/>
                <a:cs typeface="Calibri" panose="020F0502020204030204" pitchFamily="34" charset="0"/>
              </a:rPr>
              <a:t>programmām</a:t>
            </a:r>
            <a:r>
              <a:rPr lang="lv-LV" sz="2200" dirty="0">
                <a:latin typeface="Calibri" panose="020F0502020204030204" pitchFamily="34" charset="0"/>
                <a:ea typeface="Calibri" panose="020F0502020204030204" pitchFamily="34" charset="0"/>
                <a:cs typeface="Calibri" panose="020F0502020204030204" pitchFamily="34" charset="0"/>
              </a:rPr>
              <a:t> un</a:t>
            </a:r>
            <a:r>
              <a:rPr lang="en-GB" sz="2200" b="0" i="0" dirty="0">
                <a:effectLst/>
                <a:latin typeface="Calibri" panose="020F0502020204030204" pitchFamily="34" charset="0"/>
                <a:ea typeface="Calibri" panose="020F0502020204030204" pitchFamily="34" charset="0"/>
                <a:cs typeface="Calibri" panose="020F0502020204030204" pitchFamily="34" charset="0"/>
              </a:rPr>
              <a:t> risinātu kopīgās problēmas.</a:t>
            </a:r>
          </a:p>
          <a:p>
            <a:pPr algn="l" fontAlgn="base"/>
            <a:endParaRPr lang="en-GB" sz="2200" dirty="0">
              <a:latin typeface="Calibri" panose="020F0502020204030204" pitchFamily="34" charset="0"/>
              <a:ea typeface="Calibri" panose="020F0502020204030204" pitchFamily="34" charset="0"/>
              <a:cs typeface="Calibri" panose="020F0502020204030204" pitchFamily="34" charset="0"/>
            </a:endParaRPr>
          </a:p>
          <a:p>
            <a:pPr algn="just" fontAlgn="base"/>
            <a:r>
              <a:rPr lang="en-IE" sz="2200" b="0" i="0" dirty="0">
                <a:effectLst/>
                <a:latin typeface="Calibri" panose="020F0502020204030204" pitchFamily="34" charset="0"/>
                <a:ea typeface="Calibri" panose="020F0502020204030204" pitchFamily="34" charset="0"/>
                <a:cs typeface="Calibri" panose="020F0502020204030204" pitchFamily="34" charset="0"/>
              </a:rPr>
              <a:t>Sešas </a:t>
            </a:r>
            <a:r>
              <a:rPr lang="en-IE" sz="2200" b="0" i="0" dirty="0" err="1">
                <a:effectLst/>
                <a:latin typeface="Calibri" panose="020F0502020204030204" pitchFamily="34" charset="0"/>
                <a:ea typeface="Calibri" panose="020F0502020204030204" pitchFamily="34" charset="0"/>
                <a:cs typeface="Calibri" panose="020F0502020204030204" pitchFamily="34" charset="0"/>
              </a:rPr>
              <a:t>inženierzinātņu</a:t>
            </a:r>
            <a:r>
              <a:rPr lang="en-IE" sz="2200" b="0" i="0" dirty="0">
                <a:effectLst/>
                <a:latin typeface="Calibri" panose="020F0502020204030204" pitchFamily="34" charset="0"/>
                <a:ea typeface="Calibri" panose="020F0502020204030204" pitchFamily="34" charset="0"/>
                <a:cs typeface="Calibri" panose="020F0502020204030204" pitchFamily="34" charset="0"/>
              </a:rPr>
              <a:t> k</a:t>
            </a:r>
            <a:r>
              <a:rPr lang="lv-LV" sz="2200" b="0" i="0" dirty="0" err="1">
                <a:effectLst/>
                <a:latin typeface="Calibri" panose="020F0502020204030204" pitchFamily="34" charset="0"/>
                <a:ea typeface="Calibri" panose="020F0502020204030204" pitchFamily="34" charset="0"/>
                <a:cs typeface="Calibri" panose="020F0502020204030204" pitchFamily="34" charset="0"/>
              </a:rPr>
              <a:t>opu</a:t>
            </a:r>
            <a:r>
              <a:rPr lang="en-IE" sz="2200" b="0" i="0" dirty="0">
                <a:effectLst/>
                <a:latin typeface="Calibri" panose="020F0502020204030204" pitchFamily="34" charset="0"/>
                <a:ea typeface="Calibri" panose="020F0502020204030204" pitchFamily="34" charset="0"/>
                <a:cs typeface="Calibri" panose="020F0502020204030204" pitchFamily="34" charset="0"/>
              </a:rPr>
              <a:t> izaugsmes padomes, kas atrodas konsorcija pilsētās un apkārtējos reģionos (</a:t>
            </a:r>
            <a:r>
              <a:rPr lang="en-IE" sz="2200" b="1" i="0" dirty="0">
                <a:effectLst/>
                <a:latin typeface="Calibri" panose="020F0502020204030204" pitchFamily="34" charset="0"/>
                <a:ea typeface="Calibri" panose="020F0502020204030204" pitchFamily="34" charset="0"/>
                <a:cs typeface="Calibri" panose="020F0502020204030204" pitchFamily="34" charset="0"/>
              </a:rPr>
              <a:t>Malagā</a:t>
            </a:r>
            <a:r>
              <a:rPr lang="en-IE" sz="2200" b="0" i="0" dirty="0">
                <a:effectLst/>
                <a:latin typeface="Calibri" panose="020F0502020204030204" pitchFamily="34" charset="0"/>
                <a:ea typeface="Calibri" panose="020F0502020204030204" pitchFamily="34" charset="0"/>
                <a:cs typeface="Calibri" panose="020F0502020204030204" pitchFamily="34" charset="0"/>
              </a:rPr>
              <a:t>, </a:t>
            </a:r>
            <a:r>
              <a:rPr lang="en-IE" sz="2200" b="1" i="0" dirty="0" err="1">
                <a:effectLst/>
                <a:latin typeface="Calibri" panose="020F0502020204030204" pitchFamily="34" charset="0"/>
                <a:ea typeface="Calibri" panose="020F0502020204030204" pitchFamily="34" charset="0"/>
                <a:cs typeface="Calibri" panose="020F0502020204030204" pitchFamily="34" charset="0"/>
              </a:rPr>
              <a:t>Alkalā</a:t>
            </a:r>
            <a:r>
              <a:rPr lang="en-IE" sz="2200" b="1" i="0" dirty="0">
                <a:effectLst/>
                <a:latin typeface="Calibri" panose="020F0502020204030204" pitchFamily="34" charset="0"/>
                <a:ea typeface="Calibri" panose="020F0502020204030204" pitchFamily="34" charset="0"/>
                <a:cs typeface="Calibri" panose="020F0502020204030204" pitchFamily="34" charset="0"/>
              </a:rPr>
              <a:t> de Henaresā</a:t>
            </a:r>
            <a:r>
              <a:rPr lang="en-IE" sz="2200" b="0" i="0" dirty="0">
                <a:effectLst/>
                <a:latin typeface="Calibri" panose="020F0502020204030204" pitchFamily="34" charset="0"/>
                <a:ea typeface="Calibri" panose="020F0502020204030204" pitchFamily="34" charset="0"/>
                <a:cs typeface="Calibri" panose="020F0502020204030204" pitchFamily="34" charset="0"/>
              </a:rPr>
              <a:t>, </a:t>
            </a:r>
            <a:r>
              <a:rPr lang="en-IE" sz="2200" b="1" i="0" dirty="0">
                <a:effectLst/>
                <a:latin typeface="Calibri" panose="020F0502020204030204" pitchFamily="34" charset="0"/>
                <a:ea typeface="Calibri" panose="020F0502020204030204" pitchFamily="34" charset="0"/>
                <a:cs typeface="Calibri" panose="020F0502020204030204" pitchFamily="34" charset="0"/>
              </a:rPr>
              <a:t>Boloņā</a:t>
            </a:r>
            <a:r>
              <a:rPr lang="en-IE" sz="2200" b="0" i="0" dirty="0">
                <a:effectLst/>
                <a:latin typeface="Calibri" panose="020F0502020204030204" pitchFamily="34" charset="0"/>
                <a:ea typeface="Calibri" panose="020F0502020204030204" pitchFamily="34" charset="0"/>
                <a:cs typeface="Calibri" panose="020F0502020204030204" pitchFamily="34" charset="0"/>
              </a:rPr>
              <a:t>, </a:t>
            </a:r>
            <a:r>
              <a:rPr lang="en-IE" sz="2200" b="1" i="0" dirty="0">
                <a:effectLst/>
                <a:latin typeface="Calibri" panose="020F0502020204030204" pitchFamily="34" charset="0"/>
                <a:ea typeface="Calibri" panose="020F0502020204030204" pitchFamily="34" charset="0"/>
                <a:cs typeface="Calibri" panose="020F0502020204030204" pitchFamily="34" charset="0"/>
              </a:rPr>
              <a:t>Korkā</a:t>
            </a:r>
            <a:r>
              <a:rPr lang="en-IE" sz="2200" b="0" i="0" dirty="0">
                <a:effectLst/>
                <a:latin typeface="Calibri" panose="020F0502020204030204" pitchFamily="34" charset="0"/>
                <a:ea typeface="Calibri" panose="020F0502020204030204" pitchFamily="34" charset="0"/>
                <a:cs typeface="Calibri" panose="020F0502020204030204" pitchFamily="34" charset="0"/>
              </a:rPr>
              <a:t>, </a:t>
            </a:r>
            <a:r>
              <a:rPr lang="en-IE" sz="2200" b="1" i="0" dirty="0">
                <a:effectLst/>
                <a:latin typeface="Calibri" panose="020F0502020204030204" pitchFamily="34" charset="0"/>
                <a:ea typeface="Calibri" panose="020F0502020204030204" pitchFamily="34" charset="0"/>
                <a:cs typeface="Calibri" panose="020F0502020204030204" pitchFamily="34" charset="0"/>
              </a:rPr>
              <a:t>Stambulā </a:t>
            </a:r>
            <a:r>
              <a:rPr lang="en-IE" sz="2200" b="0" i="0" dirty="0">
                <a:effectLst/>
                <a:latin typeface="Calibri" panose="020F0502020204030204" pitchFamily="34" charset="0"/>
                <a:ea typeface="Calibri" panose="020F0502020204030204" pitchFamily="34" charset="0"/>
                <a:cs typeface="Calibri" panose="020F0502020204030204" pitchFamily="34" charset="0"/>
              </a:rPr>
              <a:t>un </a:t>
            </a:r>
            <a:r>
              <a:rPr lang="en-IE" sz="2200" b="1" i="0" dirty="0">
                <a:effectLst/>
                <a:latin typeface="Calibri" panose="020F0502020204030204" pitchFamily="34" charset="0"/>
                <a:ea typeface="Calibri" panose="020F0502020204030204" pitchFamily="34" charset="0"/>
                <a:cs typeface="Calibri" panose="020F0502020204030204" pitchFamily="34" charset="0"/>
              </a:rPr>
              <a:t>Parīzē), ir izveidojušas </a:t>
            </a:r>
            <a:r>
              <a:rPr lang="en-IE" sz="2200" b="0" i="0" dirty="0">
                <a:effectLst/>
                <a:latin typeface="Calibri" panose="020F0502020204030204" pitchFamily="34" charset="0"/>
                <a:ea typeface="Calibri" panose="020F0502020204030204" pitchFamily="34" charset="0"/>
                <a:cs typeface="Calibri" panose="020F0502020204030204" pitchFamily="34" charset="0"/>
              </a:rPr>
              <a:t>sadarbības tīklu un kopīgu inovāciju kultūru savos partnerreģionos. </a:t>
            </a:r>
          </a:p>
          <a:p>
            <a:pPr algn="l" fontAlgn="base"/>
            <a:endParaRPr lang="en-IE" sz="2200" dirty="0">
              <a:latin typeface="Calibri" panose="020F0502020204030204" pitchFamily="34" charset="0"/>
              <a:ea typeface="Calibri" panose="020F0502020204030204" pitchFamily="34" charset="0"/>
              <a:cs typeface="Calibri" panose="020F0502020204030204" pitchFamily="34" charset="0"/>
            </a:endParaRPr>
          </a:p>
          <a:p>
            <a:pPr algn="l" fontAlgn="base"/>
            <a:r>
              <a:rPr lang="en-IE" sz="2200" b="1" i="0" dirty="0">
                <a:solidFill>
                  <a:srgbClr val="8A2061"/>
                </a:solidFill>
                <a:effectLst/>
                <a:latin typeface="Calibri" panose="020F0502020204030204" pitchFamily="34" charset="0"/>
                <a:ea typeface="Calibri" panose="020F0502020204030204" pitchFamily="34" charset="0"/>
                <a:cs typeface="Calibri" panose="020F0502020204030204" pitchFamily="34" charset="0"/>
              </a:rPr>
              <a:t>Pārbaudiet tos, izmantojot šīs saites </a:t>
            </a:r>
          </a:p>
          <a:p>
            <a:pPr fontAlgn="base"/>
            <a:r>
              <a:rPr lang="en-IE" sz="2200" b="0" u="none" strike="noStrike" dirty="0" err="1">
                <a:solidFill>
                  <a:srgbClr val="59A6BE"/>
                </a:solidFill>
                <a:effectLst/>
                <a:latin typeface="Calibri" panose="020F0502020204030204" pitchFamily="34" charset="0"/>
                <a:ea typeface="Calibri" panose="020F0502020204030204" pitchFamily="34" charset="0"/>
                <a:cs typeface="Calibri" panose="020F0502020204030204" pitchFamily="34" charset="0"/>
                <a:hlinkClick r:id="rId4"/>
              </a:rPr>
              <a:t>Alkalā </a:t>
            </a:r>
            <a:r>
              <a:rPr lang="en-IE" sz="2200" b="0" u="none" strike="noStrike" dirty="0">
                <a:solidFill>
                  <a:srgbClr val="59A6BE"/>
                </a:solidFill>
                <a:effectLst/>
                <a:latin typeface="Calibri" panose="020F0502020204030204" pitchFamily="34" charset="0"/>
                <a:ea typeface="Calibri" panose="020F0502020204030204" pitchFamily="34" charset="0"/>
                <a:cs typeface="Calibri" panose="020F0502020204030204" pitchFamily="34" charset="0"/>
                <a:hlinkClick r:id="rId4"/>
              </a:rPr>
              <a:t>de Henaresa </a:t>
            </a:r>
            <a:r>
              <a:rPr lang="en-IE" sz="2200" b="0" u="none" strike="noStrike" dirty="0">
                <a:solidFill>
                  <a:srgbClr val="59A6BE"/>
                </a:solidFill>
                <a:effectLst/>
                <a:latin typeface="Calibri" panose="020F0502020204030204" pitchFamily="34" charset="0"/>
                <a:ea typeface="Calibri" panose="020F0502020204030204" pitchFamily="34" charset="0"/>
                <a:cs typeface="Calibri" panose="020F0502020204030204" pitchFamily="34" charset="0"/>
                <a:hlinkClick r:id="rId5"/>
              </a:rPr>
              <a:t>Boloņa </a:t>
            </a:r>
            <a:r>
              <a:rPr lang="en-IE" sz="2200" b="0" u="none" strike="noStrike" dirty="0">
                <a:solidFill>
                  <a:srgbClr val="59A6BE"/>
                </a:solidFill>
                <a:effectLst/>
                <a:latin typeface="Calibri" panose="020F0502020204030204" pitchFamily="34" charset="0"/>
                <a:ea typeface="Calibri" panose="020F0502020204030204" pitchFamily="34" charset="0"/>
                <a:cs typeface="Calibri" panose="020F0502020204030204" pitchFamily="34" charset="0"/>
              </a:rPr>
              <a:t>Korka</a:t>
            </a:r>
            <a:endParaRPr lang="en-IE" sz="2200" dirty="0">
              <a:solidFill>
                <a:srgbClr val="59A6BE"/>
              </a:solidFill>
              <a:latin typeface="Calibri" panose="020F0502020204030204" pitchFamily="34" charset="0"/>
              <a:ea typeface="Calibri" panose="020F0502020204030204" pitchFamily="34" charset="0"/>
              <a:cs typeface="Calibri" panose="020F0502020204030204" pitchFamily="34" charset="0"/>
            </a:endParaRPr>
          </a:p>
          <a:p>
            <a:pPr fontAlgn="base"/>
            <a:r>
              <a:rPr lang="en-IE" sz="2200" b="0" u="none" strike="noStrike" dirty="0">
                <a:solidFill>
                  <a:srgbClr val="59A6BE"/>
                </a:solidFill>
                <a:effectLst/>
                <a:latin typeface="Calibri" panose="020F0502020204030204" pitchFamily="34" charset="0"/>
                <a:ea typeface="Calibri" panose="020F0502020204030204" pitchFamily="34" charset="0"/>
                <a:cs typeface="Calibri" panose="020F0502020204030204" pitchFamily="34" charset="0"/>
                <a:hlinkClick r:id="rId6"/>
              </a:rPr>
              <a:t>Stambula </a:t>
            </a:r>
            <a:r>
              <a:rPr lang="en-IE" sz="2200" b="0" u="none" strike="noStrike" dirty="0">
                <a:solidFill>
                  <a:srgbClr val="59A6BE"/>
                </a:solidFill>
                <a:effectLst/>
                <a:latin typeface="Calibri" panose="020F0502020204030204" pitchFamily="34" charset="0"/>
                <a:ea typeface="Calibri" panose="020F0502020204030204" pitchFamily="34" charset="0"/>
                <a:cs typeface="Calibri" panose="020F0502020204030204" pitchFamily="34" charset="0"/>
                <a:hlinkClick r:id="rId7"/>
              </a:rPr>
              <a:t>Malaga </a:t>
            </a:r>
            <a:r>
              <a:rPr lang="en-IE" sz="2200" b="0" u="none" strike="noStrike" dirty="0">
                <a:solidFill>
                  <a:srgbClr val="59A6BE"/>
                </a:solidFill>
                <a:effectLst/>
                <a:latin typeface="Calibri" panose="020F0502020204030204" pitchFamily="34" charset="0"/>
                <a:ea typeface="Calibri" panose="020F0502020204030204" pitchFamily="34" charset="0"/>
                <a:cs typeface="Calibri" panose="020F0502020204030204" pitchFamily="34" charset="0"/>
                <a:hlinkClick r:id="rId8"/>
              </a:rPr>
              <a:t>Parīze</a:t>
            </a:r>
            <a:endParaRPr lang="en-IE" sz="22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938090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38</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pic>
        <p:nvPicPr>
          <p:cNvPr id="9" name="Picture 8">
            <a:extLst>
              <a:ext uri="{FF2B5EF4-FFF2-40B4-BE49-F238E27FC236}">
                <a16:creationId xmlns:a16="http://schemas.microsoft.com/office/drawing/2014/main" id="{B528A5CD-FA7E-A801-DCEF-BC3A5512DBB7}"/>
              </a:ext>
            </a:extLst>
          </p:cNvPr>
          <p:cNvPicPr>
            <a:picLocks noChangeAspect="1"/>
          </p:cNvPicPr>
          <p:nvPr/>
        </p:nvPicPr>
        <p:blipFill>
          <a:blip r:embed="rId3"/>
          <a:stretch>
            <a:fillRect/>
          </a:stretch>
        </p:blipFill>
        <p:spPr>
          <a:xfrm>
            <a:off x="1315111" y="109851"/>
            <a:ext cx="1563105" cy="1329787"/>
          </a:xfrm>
          <a:prstGeom prst="rect">
            <a:avLst/>
          </a:prstGeom>
        </p:spPr>
      </p:pic>
      <p:sp>
        <p:nvSpPr>
          <p:cNvPr id="12" name="Rectangle 7">
            <a:extLst>
              <a:ext uri="{FF2B5EF4-FFF2-40B4-BE49-F238E27FC236}">
                <a16:creationId xmlns:a16="http://schemas.microsoft.com/office/drawing/2014/main" id="{31F30833-C045-B13B-DA5C-544E935D7D6B}"/>
              </a:ext>
            </a:extLst>
          </p:cNvPr>
          <p:cNvSpPr>
            <a:spLocks noChangeArrowheads="1"/>
          </p:cNvSpPr>
          <p:nvPr/>
        </p:nvSpPr>
        <p:spPr bwMode="auto">
          <a:xfrm>
            <a:off x="1431840" y="1674636"/>
            <a:ext cx="10472132" cy="455509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lv-LV" altLang="en-US" sz="2200" b="1" dirty="0">
                <a:solidFill>
                  <a:srgbClr val="8A2061"/>
                </a:solidFill>
                <a:latin typeface="Calibri" panose="020F0502020204030204" pitchFamily="34" charset="0"/>
                <a:ea typeface="Calibri" panose="020F0502020204030204" pitchFamily="34" charset="0"/>
                <a:cs typeface="Calibri" panose="020F0502020204030204" pitchFamily="34" charset="0"/>
              </a:rPr>
              <a:t>STAMBULA</a:t>
            </a:r>
            <a:r>
              <a:rPr kumimoji="0" lang="en-US" altLang="en-US" sz="2200" b="1" i="0" u="none" strike="noStrike" cap="none" normalizeH="0" baseline="0" dirty="0">
                <a:ln>
                  <a:noFill/>
                </a:ln>
                <a:solidFill>
                  <a:srgbClr val="8A2061"/>
                </a:solidFill>
                <a:effectLst/>
                <a:latin typeface="Calibri" panose="020F0502020204030204" pitchFamily="34" charset="0"/>
                <a:ea typeface="Calibri" panose="020F0502020204030204" pitchFamily="34" charset="0"/>
                <a:cs typeface="Calibri" panose="020F0502020204030204" pitchFamily="34" charset="0"/>
              </a:rPr>
              <a:t> - Turcijas MVU k</a:t>
            </a:r>
            <a:r>
              <a:rPr kumimoji="0" lang="lv-LV" altLang="en-US" sz="2200" b="1" i="0" u="none" strike="noStrike" cap="none" normalizeH="0" baseline="0" dirty="0" err="1">
                <a:ln>
                  <a:noFill/>
                </a:ln>
                <a:solidFill>
                  <a:srgbClr val="8A2061"/>
                </a:solidFill>
                <a:effectLst/>
                <a:latin typeface="Calibri" panose="020F0502020204030204" pitchFamily="34" charset="0"/>
                <a:ea typeface="Calibri" panose="020F0502020204030204" pitchFamily="34" charset="0"/>
                <a:cs typeface="Calibri" panose="020F0502020204030204" pitchFamily="34" charset="0"/>
              </a:rPr>
              <a:t>opu</a:t>
            </a:r>
            <a:r>
              <a:rPr kumimoji="0" lang="en-US" altLang="en-US" sz="2200" b="1" i="0" u="none" strike="noStrike" cap="none" normalizeH="0" baseline="0" dirty="0">
                <a:ln>
                  <a:noFill/>
                </a:ln>
                <a:solidFill>
                  <a:srgbClr val="8A2061"/>
                </a:solidFill>
                <a:effectLst/>
                <a:latin typeface="Calibri" panose="020F0502020204030204" pitchFamily="34" charset="0"/>
                <a:ea typeface="Calibri" panose="020F0502020204030204" pitchFamily="34" charset="0"/>
                <a:cs typeface="Calibri" panose="020F0502020204030204" pitchFamily="34" charset="0"/>
              </a:rPr>
              <a:t> izaugsmes padome </a:t>
            </a:r>
            <a:endParaRPr lang="en-US" altLang="en-US" sz="2200" b="1" dirty="0">
              <a:solidFill>
                <a:srgbClr val="8A2061"/>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0" i="0" u="none" strike="noStrike" cap="none" normalizeH="0" baseline="0" dirty="0">
              <a:ln>
                <a:noFill/>
              </a:ln>
              <a:solidFill>
                <a:srgbClr val="8A206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Izstrādā</a:t>
            </a:r>
            <a:r>
              <a:rPr kumimoji="0" lang="lv-LV" altLang="en-US" sz="22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jusi</a:t>
            </a:r>
            <a:r>
              <a:rPr kumimoji="0" lang="en-US" altLang="en-US" sz="2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IE" sz="2200" dirty="0">
                <a:latin typeface="Calibri" panose="020F0502020204030204" pitchFamily="34" charset="0"/>
                <a:ea typeface="Calibri" panose="020F0502020204030204" pitchFamily="34" charset="0"/>
                <a:cs typeface="Calibri" panose="020F0502020204030204" pitchFamily="34" charset="0"/>
                <a:hlinkClick r:id="rId4"/>
              </a:rPr>
              <a:t>BOĞAZİÇİ TEKNOPARK </a:t>
            </a:r>
            <a:r>
              <a:rPr lang="en-IE" sz="2200" dirty="0" err="1">
                <a:latin typeface="Calibri" panose="020F0502020204030204" pitchFamily="34" charset="0"/>
                <a:ea typeface="Calibri" panose="020F0502020204030204" pitchFamily="34" charset="0"/>
                <a:cs typeface="Calibri" panose="020F0502020204030204" pitchFamily="34" charset="0"/>
                <a:hlinkClick r:id="rId4"/>
              </a:rPr>
              <a:t>anasayfa </a:t>
            </a:r>
            <a:r>
              <a:rPr lang="en-IE" sz="2200" dirty="0">
                <a:latin typeface="Calibri" panose="020F0502020204030204" pitchFamily="34" charset="0"/>
                <a:ea typeface="Calibri" panose="020F0502020204030204" pitchFamily="34" charset="0"/>
                <a:cs typeface="Calibri" panose="020F0502020204030204" pitchFamily="34" charset="0"/>
                <a:hlinkClick r:id="rId4"/>
              </a:rPr>
              <a:t>(boun.edu.tr) </a:t>
            </a:r>
            <a:r>
              <a:rPr kumimoji="0" lang="en-US" altLang="en-US" sz="2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ar </a:t>
            </a:r>
            <a:r>
              <a:rPr lang="en-US" altLang="en-US" sz="2200" dirty="0">
                <a:latin typeface="Calibri" panose="020F0502020204030204" pitchFamily="34" charset="0"/>
                <a:ea typeface="Calibri" panose="020F0502020204030204" pitchFamily="34" charset="0"/>
                <a:cs typeface="Calibri" panose="020F0502020204030204" pitchFamily="34" charset="0"/>
              </a:rPr>
              <a:t>mērķi apvienot </a:t>
            </a:r>
            <a:r>
              <a:rPr kumimoji="0" lang="en-US" altLang="en-US" sz="22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ieinteresētās</a:t>
            </a:r>
            <a:r>
              <a:rPr kumimoji="0" lang="en-US" altLang="en-US" sz="2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p</a:t>
            </a:r>
            <a:r>
              <a:rPr kumimoji="0" lang="lv-LV" altLang="en-US" sz="22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ersonas</a:t>
            </a:r>
            <a:r>
              <a:rPr kumimoji="0" lang="en-US" altLang="en-US" sz="2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kas ietekmē MVU izaugsmes centienus informācijas un komunikācijas tehnoloģiju </a:t>
            </a:r>
            <a:r>
              <a:rPr kumimoji="0" lang="en-US" altLang="en-US" sz="22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ekosistēmā</a:t>
            </a:r>
            <a:r>
              <a:rPr kumimoji="0" lang="en-US" altLang="en-US" sz="2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t>
            </a:r>
            <a:r>
              <a:rPr kumimoji="0" lang="lv-LV" altLang="en-US" sz="2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Padomē ir pārstāvji no </a:t>
            </a:r>
            <a:r>
              <a:rPr kumimoji="0" lang="lv-LV" altLang="en-US" sz="22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tehnoparkiem</a:t>
            </a:r>
            <a:r>
              <a:rPr kumimoji="0" lang="lv-LV" altLang="en-US" sz="2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IKT nozares, konsultanti, uzņēmēji un augstskolas, un tā darbojas kā valde, jo īpaši Stambulas Tehniskās universitātes darbību apstiprināšanai MVU kopu izaugsmes </a:t>
            </a:r>
            <a:r>
              <a:rPr kumimoji="0" lang="lv-LV" altLang="en-US" sz="22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projektam.</a:t>
            </a:r>
            <a:r>
              <a:rPr lang="lv-LV" sz="1800" b="0" i="0" dirty="0" err="1">
                <a:solidFill>
                  <a:schemeClr val="bg2">
                    <a:lumMod val="10000"/>
                  </a:schemeClr>
                </a:solidFill>
                <a:effectLst/>
                <a:latin typeface="Roboto" panose="02000000000000000000" pitchFamily="2" charset="0"/>
              </a:rPr>
              <a:t>Padomē</a:t>
            </a:r>
            <a:r>
              <a:rPr lang="lv-LV" sz="1800" b="0" i="0" dirty="0">
                <a:solidFill>
                  <a:schemeClr val="bg2">
                    <a:lumMod val="10000"/>
                  </a:schemeClr>
                </a:solidFill>
                <a:effectLst/>
                <a:latin typeface="Roboto" panose="02000000000000000000" pitchFamily="2" charset="0"/>
              </a:rPr>
              <a:t> ir pārstāvji no </a:t>
            </a:r>
            <a:r>
              <a:rPr lang="lv-LV" sz="1800" b="0" i="0" dirty="0" err="1">
                <a:solidFill>
                  <a:schemeClr val="bg2">
                    <a:lumMod val="10000"/>
                  </a:schemeClr>
                </a:solidFill>
                <a:effectLst/>
                <a:latin typeface="Roboto" panose="02000000000000000000" pitchFamily="2" charset="0"/>
              </a:rPr>
              <a:t>tehnoparkiem</a:t>
            </a:r>
            <a:r>
              <a:rPr lang="lv-LV" sz="1800" b="0" i="0" dirty="0">
                <a:solidFill>
                  <a:schemeClr val="bg2">
                    <a:lumMod val="10000"/>
                  </a:schemeClr>
                </a:solidFill>
                <a:effectLst/>
                <a:latin typeface="Roboto" panose="02000000000000000000" pitchFamily="2" charset="0"/>
              </a:rPr>
              <a:t>, IKT nozares, konsultanti, uzņēmēji un AI iestādes, un tā darbojas kā valde, jo īpaši Stambulas Tehniskās universitātes darbību apstiprināšanai MVU klasteru izaugsmes projektam. Augstskolas, kas ir padomes loceklis, citāts:</a:t>
            </a:r>
            <a:endParaRPr lang="en-US" altLang="en-US" sz="2200" dirty="0">
              <a:latin typeface="Calibri" panose="020F0502020204030204" pitchFamily="34" charset="0"/>
              <a:ea typeface="Calibri" panose="020F0502020204030204" pitchFamily="34" charset="0"/>
              <a:cs typeface="Calibri" panose="020F0502020204030204" pitchFamily="34" charset="0"/>
            </a:endParaRPr>
          </a:p>
          <a:p>
            <a:pPr algn="just" defTabSz="914400"/>
            <a:r>
              <a:rPr lang="en-US" altLang="en-US" sz="2200" i="1" dirty="0">
                <a:solidFill>
                  <a:srgbClr val="60A9DD"/>
                </a:solidFill>
                <a:latin typeface="Calibri" panose="020F0502020204030204" pitchFamily="34" charset="0"/>
                <a:ea typeface="Calibri" panose="020F0502020204030204" pitchFamily="34" charset="0"/>
                <a:cs typeface="Calibri" panose="020F0502020204030204" pitchFamily="34" charset="0"/>
              </a:rPr>
              <a:t>"Būdams Padomes loceklis, es varēju labāk izprast MVU grūtības un apspriest alternatīvus risinājumus, kas palīdzētu tiem virzīties uz izaugsmi. Kvalificētu darbinieku pieņemšana darbā un noturēšana mikro līmenī, kā arī piekļuves atvieglošana finansiālajam atbalstam ir vissvarīgākās problēmas, kas jārisina, lai MVU varētu veselīgi augt."</a:t>
            </a:r>
            <a:endParaRPr kumimoji="0" lang="en-US" altLang="en-US" sz="2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92F36DB7-4905-3DD1-1B71-6AA609F68531}"/>
              </a:ext>
            </a:extLst>
          </p:cNvPr>
          <p:cNvSpPr/>
          <p:nvPr/>
        </p:nvSpPr>
        <p:spPr>
          <a:xfrm>
            <a:off x="3562681" y="457200"/>
            <a:ext cx="8493288" cy="654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600" b="1" dirty="0">
                <a:solidFill>
                  <a:srgbClr val="8A2061"/>
                </a:solidFill>
                <a:latin typeface="Calibri" panose="020F0502020204030204" pitchFamily="34" charset="0"/>
                <a:ea typeface="Calibri" panose="020F0502020204030204" pitchFamily="34" charset="0"/>
                <a:cs typeface="Calibri" panose="020F0502020204030204" pitchFamily="34" charset="0"/>
              </a:rPr>
              <a:t>UZMANĪBAS CENTRĀ KOPAS</a:t>
            </a:r>
            <a:r>
              <a:rPr lang="en-US" sz="2600" b="1" dirty="0">
                <a:solidFill>
                  <a:srgbClr val="8A2061"/>
                </a:solidFill>
                <a:latin typeface="Calibri" panose="020F0502020204030204" pitchFamily="34" charset="0"/>
                <a:ea typeface="Calibri" panose="020F0502020204030204" pitchFamily="34" charset="0"/>
                <a:cs typeface="Calibri" panose="020F0502020204030204" pitchFamily="34" charset="0"/>
              </a:rPr>
              <a:t> IEINTERESĒTO PERSONU IESAISTĪŠANAI</a:t>
            </a:r>
          </a:p>
        </p:txBody>
      </p:sp>
    </p:spTree>
    <p:extLst>
      <p:ext uri="{BB962C8B-B14F-4D97-AF65-F5344CB8AC3E}">
        <p14:creationId xmlns:p14="http://schemas.microsoft.com/office/powerpoint/2010/main" val="12989927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3403600" y="210896"/>
            <a:ext cx="8724900"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600" b="1" dirty="0">
                <a:solidFill>
                  <a:srgbClr val="8A2061"/>
                </a:solidFill>
                <a:latin typeface="Calibri" panose="020F0502020204030204" pitchFamily="34" charset="0"/>
                <a:ea typeface="Calibri" panose="020F0502020204030204" pitchFamily="34" charset="0"/>
                <a:cs typeface="Calibri" panose="020F0502020204030204" pitchFamily="34" charset="0"/>
              </a:rPr>
              <a:t>UZMANĪBAS CENTRĀ KOPAS</a:t>
            </a:r>
            <a:r>
              <a:rPr lang="en-US" sz="2600" b="1" dirty="0">
                <a:solidFill>
                  <a:srgbClr val="8A2061"/>
                </a:solidFill>
                <a:latin typeface="Calibri" panose="020F0502020204030204" pitchFamily="34" charset="0"/>
                <a:ea typeface="Calibri" panose="020F0502020204030204" pitchFamily="34" charset="0"/>
                <a:cs typeface="Calibri" panose="020F0502020204030204" pitchFamily="34" charset="0"/>
              </a:rPr>
              <a:t> IEINTERESĒTO PERSONU IESAISTĪŠANAI</a:t>
            </a: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39</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pic>
        <p:nvPicPr>
          <p:cNvPr id="9" name="Picture 8">
            <a:extLst>
              <a:ext uri="{FF2B5EF4-FFF2-40B4-BE49-F238E27FC236}">
                <a16:creationId xmlns:a16="http://schemas.microsoft.com/office/drawing/2014/main" id="{B528A5CD-FA7E-A801-DCEF-BC3A5512DBB7}"/>
              </a:ext>
            </a:extLst>
          </p:cNvPr>
          <p:cNvPicPr>
            <a:picLocks noChangeAspect="1"/>
          </p:cNvPicPr>
          <p:nvPr/>
        </p:nvPicPr>
        <p:blipFill>
          <a:blip r:embed="rId3"/>
          <a:stretch>
            <a:fillRect/>
          </a:stretch>
        </p:blipFill>
        <p:spPr>
          <a:xfrm>
            <a:off x="1698569" y="81654"/>
            <a:ext cx="1563105" cy="1329787"/>
          </a:xfrm>
          <a:prstGeom prst="rect">
            <a:avLst/>
          </a:prstGeom>
        </p:spPr>
      </p:pic>
      <p:pic>
        <p:nvPicPr>
          <p:cNvPr id="5122" name="Picture 2">
            <a:extLst>
              <a:ext uri="{FF2B5EF4-FFF2-40B4-BE49-F238E27FC236}">
                <a16:creationId xmlns:a16="http://schemas.microsoft.com/office/drawing/2014/main" id="{820B5750-D5AA-4906-FB87-ABAABA9A53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5992" y="2134327"/>
            <a:ext cx="3808393" cy="28562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CFA13C0-DC8D-FE9A-C47E-E4C48272E35C}"/>
              </a:ext>
            </a:extLst>
          </p:cNvPr>
          <p:cNvSpPr txBox="1"/>
          <p:nvPr/>
        </p:nvSpPr>
        <p:spPr>
          <a:xfrm>
            <a:off x="1668065" y="1655823"/>
            <a:ext cx="5716152" cy="4093428"/>
          </a:xfrm>
          <a:prstGeom prst="rect">
            <a:avLst/>
          </a:prstGeom>
          <a:noFill/>
        </p:spPr>
        <p:txBody>
          <a:bodyPr wrap="square">
            <a:spAutoFit/>
          </a:bodyPr>
          <a:lstStyle/>
          <a:p>
            <a:pPr algn="just" fontAlgn="base"/>
            <a:r>
              <a:rPr lang="lv-LV" sz="2000" b="0" i="0" dirty="0">
                <a:effectLst/>
                <a:latin typeface="Calibri" panose="020F0502020204030204" pitchFamily="34" charset="0"/>
                <a:ea typeface="Calibri" panose="020F0502020204030204" pitchFamily="34" charset="0"/>
                <a:cs typeface="Calibri" panose="020F0502020204030204" pitchFamily="34" charset="0"/>
              </a:rPr>
              <a:t>MVU kopu izaugsmes projekta izstrādes posmā tā pētīja jautājumus, ar kuriem saskaras izaugsmes MVU, izmantojot visaptverošu ekspertu un īpašnieku interviju kopumu, gadījumu izpēti un apjomīgu izaugsmes vajadzību analīzi.</a:t>
            </a:r>
          </a:p>
          <a:p>
            <a:pPr algn="just" fontAlgn="base"/>
            <a:r>
              <a:rPr lang="en-GB" sz="2000" b="0" i="0" dirty="0" err="1">
                <a:effectLst/>
                <a:latin typeface="Calibri" panose="020F0502020204030204" pitchFamily="34" charset="0"/>
                <a:ea typeface="Calibri" panose="020F0502020204030204" pitchFamily="34" charset="0"/>
                <a:cs typeface="Calibri" panose="020F0502020204030204" pitchFamily="34" charset="0"/>
              </a:rPr>
              <a:t>Šajā</a:t>
            </a:r>
            <a:r>
              <a:rPr lang="en-GB" sz="2000" b="0" i="0" dirty="0">
                <a:effectLst/>
                <a:latin typeface="Calibri" panose="020F0502020204030204" pitchFamily="34" charset="0"/>
                <a:ea typeface="Calibri" panose="020F0502020204030204" pitchFamily="34" charset="0"/>
                <a:cs typeface="Calibri" panose="020F0502020204030204" pitchFamily="34" charset="0"/>
              </a:rPr>
              <a:t> </a:t>
            </a:r>
            <a:r>
              <a:rPr lang="en-GB" sz="2000" b="1" i="0" dirty="0">
                <a:solidFill>
                  <a:srgbClr val="8A2061"/>
                </a:solidFill>
                <a:effectLst/>
                <a:latin typeface="Calibri" panose="020F0502020204030204" pitchFamily="34" charset="0"/>
                <a:ea typeface="Calibri" panose="020F0502020204030204" pitchFamily="34" charset="0"/>
                <a:cs typeface="Calibri" panose="020F0502020204030204" pitchFamily="34" charset="0"/>
              </a:rPr>
              <a:t>izaugsmes vajadzību analīzes kopsavilkuma ziņojumā ir </a:t>
            </a:r>
            <a:r>
              <a:rPr lang="en-GB" sz="2000" b="0" i="0" dirty="0">
                <a:effectLst/>
                <a:latin typeface="Calibri" panose="020F0502020204030204" pitchFamily="34" charset="0"/>
                <a:ea typeface="Calibri" panose="020F0502020204030204" pitchFamily="34" charset="0"/>
                <a:cs typeface="Calibri" panose="020F0502020204030204" pitchFamily="34" charset="0"/>
              </a:rPr>
              <a:t>apkopoti un izklāstīti galvenie secinājumi, kas gūti, veicot </a:t>
            </a:r>
            <a:r>
              <a:rPr lang="en-GB" sz="2000" b="0" i="0" dirty="0" err="1">
                <a:effectLst/>
                <a:latin typeface="Calibri" panose="020F0502020204030204" pitchFamily="34" charset="0"/>
                <a:ea typeface="Calibri" panose="020F0502020204030204" pitchFamily="34" charset="0"/>
                <a:cs typeface="Calibri" panose="020F0502020204030204" pitchFamily="34" charset="0"/>
              </a:rPr>
              <a:t>šo</a:t>
            </a:r>
            <a:r>
              <a:rPr lang="en-GB" sz="2000" b="0" i="0" dirty="0">
                <a:effectLst/>
                <a:latin typeface="Calibri" panose="020F0502020204030204" pitchFamily="34" charset="0"/>
                <a:ea typeface="Calibri" panose="020F0502020204030204" pitchFamily="34" charset="0"/>
                <a:cs typeface="Calibri" panose="020F0502020204030204" pitchFamily="34" charset="0"/>
              </a:rPr>
              <a:t> </a:t>
            </a:r>
            <a:r>
              <a:rPr lang="lv-LV" sz="2000" dirty="0">
                <a:latin typeface="Calibri" panose="020F0502020204030204" pitchFamily="34" charset="0"/>
                <a:ea typeface="Calibri" panose="020F0502020204030204" pitchFamily="34" charset="0"/>
                <a:cs typeface="Calibri" panose="020F0502020204030204" pitchFamily="34" charset="0"/>
              </a:rPr>
              <a:t>izpēti</a:t>
            </a:r>
            <a:r>
              <a:rPr lang="en-GB" sz="2000" b="0" i="0" dirty="0">
                <a:effectLst/>
                <a:latin typeface="Calibri" panose="020F0502020204030204" pitchFamily="34" charset="0"/>
                <a:ea typeface="Calibri" panose="020F0502020204030204" pitchFamily="34" charset="0"/>
                <a:cs typeface="Calibri" panose="020F0502020204030204" pitchFamily="34" charset="0"/>
              </a:rPr>
              <a:t>, pētījumus un intervijas ar ekspertu grupām, MVU pārstāvjiem, uzņēmējiem un citām attiecīgajām ieinteresēto personu grupām, un t</a:t>
            </a:r>
            <a:r>
              <a:rPr lang="lv-LV" sz="2000" b="0" i="0" dirty="0">
                <a:effectLst/>
                <a:latin typeface="Calibri" panose="020F0502020204030204" pitchFamily="34" charset="0"/>
                <a:ea typeface="Calibri" panose="020F0502020204030204" pitchFamily="34" charset="0"/>
                <a:cs typeface="Calibri" panose="020F0502020204030204" pitchFamily="34" charset="0"/>
              </a:rPr>
              <a:t>ā</a:t>
            </a:r>
            <a:r>
              <a:rPr lang="en-GB" sz="2000" b="0" i="0" dirty="0">
                <a:effectLst/>
                <a:latin typeface="Calibri" panose="020F0502020204030204" pitchFamily="34" charset="0"/>
                <a:ea typeface="Calibri" panose="020F0502020204030204" pitchFamily="34" charset="0"/>
                <a:cs typeface="Calibri" panose="020F0502020204030204" pitchFamily="34" charset="0"/>
              </a:rPr>
              <a:t> </a:t>
            </a:r>
            <a:r>
              <a:rPr lang="en-GB" sz="2000" b="0" i="0" dirty="0" err="1">
                <a:effectLst/>
                <a:latin typeface="Calibri" panose="020F0502020204030204" pitchFamily="34" charset="0"/>
                <a:ea typeface="Calibri" panose="020F0502020204030204" pitchFamily="34" charset="0"/>
                <a:cs typeface="Calibri" panose="020F0502020204030204" pitchFamily="34" charset="0"/>
              </a:rPr>
              <a:t>ir</a:t>
            </a:r>
            <a:r>
              <a:rPr lang="en-GB" sz="2000" b="0" i="0" dirty="0">
                <a:effectLst/>
                <a:latin typeface="Calibri" panose="020F0502020204030204" pitchFamily="34" charset="0"/>
                <a:ea typeface="Calibri" panose="020F0502020204030204" pitchFamily="34" charset="0"/>
                <a:cs typeface="Calibri" panose="020F0502020204030204" pitchFamily="34" charset="0"/>
              </a:rPr>
              <a:t> </a:t>
            </a:r>
            <a:r>
              <a:rPr lang="en-GB" sz="2000" b="0" i="0" dirty="0" err="1">
                <a:effectLst/>
                <a:latin typeface="Calibri" panose="020F0502020204030204" pitchFamily="34" charset="0"/>
                <a:ea typeface="Calibri" panose="020F0502020204030204" pitchFamily="34" charset="0"/>
                <a:cs typeface="Calibri" panose="020F0502020204030204" pitchFamily="34" charset="0"/>
              </a:rPr>
              <a:t>interesant</a:t>
            </a:r>
            <a:r>
              <a:rPr lang="lv-LV" sz="2000" b="0" i="0" dirty="0">
                <a:effectLst/>
                <a:latin typeface="Calibri" panose="020F0502020204030204" pitchFamily="34" charset="0"/>
                <a:ea typeface="Calibri" panose="020F0502020204030204" pitchFamily="34" charset="0"/>
                <a:cs typeface="Calibri" panose="020F0502020204030204" pitchFamily="34" charset="0"/>
              </a:rPr>
              <a:t>a</a:t>
            </a:r>
            <a:r>
              <a:rPr lang="en-GB" sz="2000" b="0" i="0" dirty="0">
                <a:effectLst/>
                <a:latin typeface="Calibri" panose="020F0502020204030204" pitchFamily="34" charset="0"/>
                <a:ea typeface="Calibri" panose="020F0502020204030204" pitchFamily="34" charset="0"/>
                <a:cs typeface="Calibri" panose="020F0502020204030204" pitchFamily="34" charset="0"/>
              </a:rPr>
              <a:t> </a:t>
            </a:r>
            <a:r>
              <a:rPr lang="en-GB" sz="2000" b="0" i="0" dirty="0" err="1">
                <a:effectLst/>
                <a:latin typeface="Calibri" panose="020F0502020204030204" pitchFamily="34" charset="0"/>
                <a:ea typeface="Calibri" panose="020F0502020204030204" pitchFamily="34" charset="0"/>
                <a:cs typeface="Calibri" panose="020F0502020204030204" pitchFamily="34" charset="0"/>
              </a:rPr>
              <a:t>papildu</a:t>
            </a:r>
            <a:r>
              <a:rPr lang="en-GB" sz="2000" b="0" i="0" dirty="0">
                <a:effectLst/>
                <a:latin typeface="Calibri" panose="020F0502020204030204" pitchFamily="34" charset="0"/>
                <a:ea typeface="Calibri" panose="020F0502020204030204" pitchFamily="34" charset="0"/>
                <a:cs typeface="Calibri" panose="020F0502020204030204" pitchFamily="34" charset="0"/>
              </a:rPr>
              <a:t> las</a:t>
            </a:r>
            <a:r>
              <a:rPr lang="lv-LV" sz="2000" b="0" i="0" dirty="0" err="1">
                <a:effectLst/>
                <a:latin typeface="Calibri" panose="020F0502020204030204" pitchFamily="34" charset="0"/>
                <a:ea typeface="Calibri" panose="020F0502020204030204" pitchFamily="34" charset="0"/>
                <a:cs typeface="Calibri" panose="020F0502020204030204" pitchFamily="34" charset="0"/>
              </a:rPr>
              <a:t>āmviela</a:t>
            </a:r>
            <a:r>
              <a:rPr lang="en-GB" sz="2000" b="0" i="0" dirty="0">
                <a:effectLst/>
                <a:latin typeface="Calibri" panose="020F0502020204030204" pitchFamily="34" charset="0"/>
                <a:ea typeface="Calibri" panose="020F0502020204030204" pitchFamily="34" charset="0"/>
                <a:cs typeface="Calibri" panose="020F0502020204030204" pitchFamily="34" charset="0"/>
              </a:rPr>
              <a:t> </a:t>
            </a:r>
            <a:r>
              <a:rPr lang="en-GB" sz="2000" b="0" i="0" dirty="0" err="1">
                <a:effectLst/>
                <a:latin typeface="Calibri" panose="020F0502020204030204" pitchFamily="34" charset="0"/>
                <a:ea typeface="Calibri" panose="020F0502020204030204" pitchFamily="34" charset="0"/>
                <a:cs typeface="Calibri" panose="020F0502020204030204" pitchFamily="34" charset="0"/>
              </a:rPr>
              <a:t>mūsu</a:t>
            </a:r>
            <a:r>
              <a:rPr lang="en-GB" sz="2000" b="0" i="0" dirty="0">
                <a:effectLst/>
                <a:latin typeface="Calibri" panose="020F0502020204030204" pitchFamily="34" charset="0"/>
                <a:ea typeface="Calibri" panose="020F0502020204030204" pitchFamily="34" charset="0"/>
                <a:cs typeface="Calibri" panose="020F0502020204030204" pitchFamily="34" charset="0"/>
              </a:rPr>
              <a:t> </a:t>
            </a:r>
            <a:r>
              <a:rPr lang="lv-LV" sz="2000" dirty="0">
                <a:latin typeface="Calibri" panose="020F0502020204030204" pitchFamily="34" charset="0"/>
                <a:ea typeface="Calibri" panose="020F0502020204030204" pitchFamily="34" charset="0"/>
                <a:cs typeface="Calibri" panose="020F0502020204030204" pitchFamily="34" charset="0"/>
              </a:rPr>
              <a:t>mācībspēkiem</a:t>
            </a:r>
            <a:r>
              <a:rPr lang="en-GB" sz="2000" b="0" i="0" dirty="0">
                <a:effectLst/>
                <a:latin typeface="Calibri" panose="020F0502020204030204" pitchFamily="34" charset="0"/>
                <a:ea typeface="Calibri" panose="020F0502020204030204" pitchFamily="34" charset="0"/>
                <a:cs typeface="Calibri" panose="020F0502020204030204" pitchFamily="34" charset="0"/>
              </a:rPr>
              <a:t>, kuri strādā </a:t>
            </a:r>
            <a:r>
              <a:rPr lang="en-GB" sz="2000" b="0" i="0" dirty="0" err="1">
                <a:effectLst/>
                <a:latin typeface="Calibri" panose="020F0502020204030204" pitchFamily="34" charset="0"/>
                <a:ea typeface="Calibri" panose="020F0502020204030204" pitchFamily="34" charset="0"/>
                <a:cs typeface="Calibri" panose="020F0502020204030204" pitchFamily="34" charset="0"/>
              </a:rPr>
              <a:t>programmā</a:t>
            </a:r>
            <a:r>
              <a:rPr lang="en-GB" sz="2000" b="0" i="0" dirty="0">
                <a:effectLst/>
                <a:latin typeface="Calibri" panose="020F0502020204030204" pitchFamily="34" charset="0"/>
                <a:ea typeface="Calibri" panose="020F0502020204030204" pitchFamily="34" charset="0"/>
                <a:cs typeface="Calibri" panose="020F0502020204030204" pitchFamily="34" charset="0"/>
              </a:rPr>
              <a:t> «</a:t>
            </a:r>
            <a:r>
              <a:rPr lang="lv-LV" sz="2000" dirty="0" err="1">
                <a:latin typeface="Calibri" panose="020F0502020204030204" pitchFamily="34" charset="0"/>
                <a:ea typeface="Calibri" panose="020F0502020204030204" pitchFamily="34" charset="0"/>
                <a:cs typeface="Calibri" panose="020F0502020204030204" pitchFamily="34" charset="0"/>
              </a:rPr>
              <a:t>Be</a:t>
            </a:r>
            <a:r>
              <a:rPr lang="en-GB" sz="2000" b="0" i="0" dirty="0">
                <a:effectLst/>
                <a:latin typeface="Calibri" panose="020F0502020204030204" pitchFamily="34" charset="0"/>
                <a:ea typeface="Calibri" panose="020F0502020204030204" pitchFamily="34" charset="0"/>
                <a:cs typeface="Calibri" panose="020F0502020204030204" pitchFamily="34" charset="0"/>
              </a:rPr>
              <a:t> 21 </a:t>
            </a:r>
            <a:r>
              <a:rPr lang="lv-LV" sz="2000" dirty="0" err="1">
                <a:latin typeface="Calibri" panose="020F0502020204030204" pitchFamily="34" charset="0"/>
                <a:ea typeface="Calibri" panose="020F0502020204030204" pitchFamily="34" charset="0"/>
                <a:cs typeface="Calibri" panose="020F0502020204030204" pitchFamily="34" charset="0"/>
              </a:rPr>
              <a:t>Skilled</a:t>
            </a:r>
            <a:r>
              <a:rPr lang="en-GB" sz="2000" b="0" i="0" dirty="0">
                <a:effectLst/>
                <a:latin typeface="Calibri" panose="020F0502020204030204" pitchFamily="34" charset="0"/>
                <a:ea typeface="Calibri" panose="020F0502020204030204" pitchFamily="34" charset="0"/>
                <a:cs typeface="Calibri" panose="020F0502020204030204" pitchFamily="34" charset="0"/>
              </a:rPr>
              <a:t>". </a:t>
            </a:r>
          </a:p>
        </p:txBody>
      </p:sp>
      <p:sp>
        <p:nvSpPr>
          <p:cNvPr id="8" name="TextBox 7">
            <a:extLst>
              <a:ext uri="{FF2B5EF4-FFF2-40B4-BE49-F238E27FC236}">
                <a16:creationId xmlns:a16="http://schemas.microsoft.com/office/drawing/2014/main" id="{3BC117CD-02C4-8868-BE61-17AD816FB6E3}"/>
              </a:ext>
            </a:extLst>
          </p:cNvPr>
          <p:cNvSpPr txBox="1"/>
          <p:nvPr/>
        </p:nvSpPr>
        <p:spPr>
          <a:xfrm>
            <a:off x="7973210" y="5137141"/>
            <a:ext cx="6094428" cy="369332"/>
          </a:xfrm>
          <a:prstGeom prst="rect">
            <a:avLst/>
          </a:prstGeom>
          <a:noFill/>
        </p:spPr>
        <p:txBody>
          <a:bodyPr wrap="square">
            <a:spAutoFit/>
          </a:bodyPr>
          <a:lstStyle/>
          <a:p>
            <a:r>
              <a:rPr lang="en-IE" sz="1800" dirty="0">
                <a:solidFill>
                  <a:srgbClr val="8A2061"/>
                </a:solidFill>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Resursi - MVU klastera izaugsme</a:t>
            </a:r>
            <a:endParaRPr lang="en-IE" sz="1800" dirty="0">
              <a:solidFill>
                <a:srgbClr val="8A206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08880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4</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061006" y="213184"/>
            <a:ext cx="10279511" cy="6088762"/>
          </a:xfrm>
        </p:spPr>
        <p:txBody>
          <a:bodyPr/>
          <a:lstStyle/>
          <a:p>
            <a:pPr marL="226695" algn="just">
              <a:spcBef>
                <a:spcPts val="1400"/>
              </a:spcBef>
              <a:spcAft>
                <a:spcPts val="600"/>
              </a:spcAft>
            </a:pPr>
            <a:r>
              <a:rPr lang="en-GB" sz="2400" b="1" dirty="0"/>
              <a:t>Pabeidzot 3. moduli, mūsu pedagogi apgūs 4 galvenās kompetences</a:t>
            </a:r>
            <a:r>
              <a:rPr lang="en-GB" sz="2400" dirty="0"/>
              <a:t>:</a:t>
            </a:r>
          </a:p>
          <a:p>
            <a:pPr marL="683895" indent="-457200" algn="just">
              <a:spcBef>
                <a:spcPts val="1400"/>
              </a:spcBef>
              <a:spcAft>
                <a:spcPts val="600"/>
              </a:spcAft>
              <a:buAutoNum type="arabicPeriod"/>
            </a:pPr>
            <a:r>
              <a:rPr lang="en-GB" sz="2000" b="1" dirty="0">
                <a:solidFill>
                  <a:srgbClr val="8A2061"/>
                </a:solidFill>
              </a:rPr>
              <a:t>Ieinteresēto personu iesaistīšana: </a:t>
            </a:r>
            <a:r>
              <a:rPr lang="en-GB" sz="2000" dirty="0" err="1"/>
              <a:t>Izglītojamo</a:t>
            </a:r>
            <a:r>
              <a:rPr lang="en-GB" sz="2000" dirty="0"/>
              <a:t> sagatavošana, lai viņi spētu efektīvi sadarboties ar dažādām ieinteresētajām pusēm, tostarp nozares partneriem, valsts iestādēm un kopienas organizācijām, lai kopīgi izstrādātu un pilnveidotu STEM izglītības mācību programmas.</a:t>
            </a:r>
          </a:p>
          <a:p>
            <a:pPr marL="683895" indent="-457200" algn="just">
              <a:spcBef>
                <a:spcPts val="1400"/>
              </a:spcBef>
              <a:spcAft>
                <a:spcPts val="600"/>
              </a:spcAft>
              <a:buAutoNum type="arabicPeriod"/>
            </a:pPr>
            <a:r>
              <a:rPr lang="en-GB" sz="2000" b="1" dirty="0">
                <a:solidFill>
                  <a:srgbClr val="8A2061"/>
                </a:solidFill>
              </a:rPr>
              <a:t>Reģionālā </a:t>
            </a:r>
            <a:r>
              <a:rPr lang="en-GB" sz="2000" b="1" dirty="0" err="1">
                <a:solidFill>
                  <a:srgbClr val="8A2061"/>
                </a:solidFill>
              </a:rPr>
              <a:t>pielāgošanās</a:t>
            </a:r>
            <a:r>
              <a:rPr lang="en-GB" sz="2000" b="1" dirty="0">
                <a:solidFill>
                  <a:srgbClr val="8A2061"/>
                </a:solidFill>
              </a:rPr>
              <a:t> </a:t>
            </a:r>
            <a:r>
              <a:rPr lang="en-GB" sz="2000" b="1" dirty="0" err="1">
                <a:solidFill>
                  <a:srgbClr val="8A2061"/>
                </a:solidFill>
              </a:rPr>
              <a:t>spēja</a:t>
            </a:r>
            <a:r>
              <a:rPr lang="lv-LV" sz="2000" b="1" dirty="0">
                <a:solidFill>
                  <a:srgbClr val="8A2061"/>
                </a:solidFill>
              </a:rPr>
              <a:t>:</a:t>
            </a:r>
            <a:r>
              <a:rPr lang="en-GB" sz="2000" b="1" dirty="0"/>
              <a:t> </a:t>
            </a:r>
            <a:r>
              <a:rPr lang="en-GB" sz="2000" dirty="0"/>
              <a:t>STEM izglītības stratēģiju pielāgošana konkrētām reģionālajām un darba tirgus vajadzībām, ņemot vērā atšķirīgo ekonomisko un kultūras kontekstu visā Eiropā.</a:t>
            </a:r>
          </a:p>
          <a:p>
            <a:pPr marL="683895" indent="-457200" algn="just">
              <a:spcBef>
                <a:spcPts val="1400"/>
              </a:spcBef>
              <a:spcAft>
                <a:spcPts val="600"/>
              </a:spcAft>
              <a:buAutoNum type="arabicPeriod"/>
            </a:pPr>
            <a:r>
              <a:rPr lang="en-GB" sz="2000" b="1" dirty="0">
                <a:solidFill>
                  <a:srgbClr val="8A2061"/>
                </a:solidFill>
              </a:rPr>
              <a:t>Prasmju identificēšana un </a:t>
            </a:r>
            <a:r>
              <a:rPr lang="en-GB" sz="2000" b="1" dirty="0" err="1">
                <a:solidFill>
                  <a:srgbClr val="8A2061"/>
                </a:solidFill>
              </a:rPr>
              <a:t>integrēšana</a:t>
            </a:r>
            <a:r>
              <a:rPr lang="en-GB" sz="2000" b="1" dirty="0">
                <a:solidFill>
                  <a:srgbClr val="8A2061"/>
                </a:solidFill>
              </a:rPr>
              <a:t>:</a:t>
            </a:r>
            <a:r>
              <a:rPr lang="lv-LV" sz="2000" b="1" dirty="0">
                <a:solidFill>
                  <a:srgbClr val="8A2061"/>
                </a:solidFill>
              </a:rPr>
              <a:t> </a:t>
            </a:r>
            <a:r>
              <a:rPr lang="en-GB" sz="2000" dirty="0"/>
              <a:t>21. gadsimta prasmju noteikšana, kas atbilst reģiona darba tirgum, un to efektīva integrēšana STEM </a:t>
            </a:r>
            <a:r>
              <a:rPr lang="lv-LV" sz="2000" dirty="0"/>
              <a:t>studiju</a:t>
            </a:r>
            <a:r>
              <a:rPr lang="en-GB" sz="2000" dirty="0"/>
              <a:t> programmās: uzlabot pedagogu prasmes identificēt galvenās 21. gadsimta prasmes, kas atbilst reģiona darba tirgum, un efektīvi integrēt tās STEM mācību programmās.</a:t>
            </a:r>
          </a:p>
          <a:p>
            <a:pPr marL="683895" indent="-457200" algn="just">
              <a:spcBef>
                <a:spcPts val="1400"/>
              </a:spcBef>
              <a:spcAft>
                <a:spcPts val="600"/>
              </a:spcAft>
              <a:buAutoNum type="arabicPeriod"/>
            </a:pPr>
            <a:r>
              <a:rPr lang="lv-LV" sz="2000" b="1" dirty="0">
                <a:solidFill>
                  <a:srgbClr val="8A2061"/>
                </a:solidFill>
              </a:rPr>
              <a:t>Mācību programmu attīstība:</a:t>
            </a:r>
            <a:r>
              <a:rPr lang="en-GB" sz="2000" dirty="0"/>
              <a:t> Sadarbības prasmju veicināšana, lai pedagogi varētu sadarboties </a:t>
            </a:r>
            <a:r>
              <a:rPr lang="en-GB" sz="2000" dirty="0" err="1"/>
              <a:t>ar</a:t>
            </a:r>
            <a:r>
              <a:rPr lang="en-GB" sz="2000" dirty="0"/>
              <a:t> </a:t>
            </a:r>
            <a:r>
              <a:rPr lang="lv-LV" sz="2000" dirty="0"/>
              <a:t>reģionālajām </a:t>
            </a:r>
            <a:r>
              <a:rPr lang="en-GB" sz="2000" dirty="0" err="1"/>
              <a:t>prasmju</a:t>
            </a:r>
            <a:r>
              <a:rPr lang="en-GB" sz="2000" dirty="0"/>
              <a:t> padomēm un citām ieinteresētajām personām, kopīgi </a:t>
            </a:r>
            <a:r>
              <a:rPr lang="en-GB" sz="2000" dirty="0" err="1"/>
              <a:t>veidojot</a:t>
            </a:r>
            <a:r>
              <a:rPr lang="en-GB" sz="2000" dirty="0"/>
              <a:t> </a:t>
            </a:r>
            <a:r>
              <a:rPr lang="lv-LV" sz="2000" dirty="0"/>
              <a:t>mācību</a:t>
            </a:r>
            <a:r>
              <a:rPr lang="en-GB" sz="2000" dirty="0"/>
              <a:t> programmas, kas atbilst </a:t>
            </a:r>
            <a:r>
              <a:rPr lang="en-GB" sz="2000" dirty="0" err="1"/>
              <a:t>mainīgajām</a:t>
            </a:r>
            <a:r>
              <a:rPr lang="en-GB" sz="2000" dirty="0"/>
              <a:t> s</a:t>
            </a:r>
            <a:r>
              <a:rPr lang="lv-LV" sz="2000" dirty="0" err="1"/>
              <a:t>tudentu</a:t>
            </a:r>
            <a:r>
              <a:rPr lang="en-GB" sz="2000" dirty="0"/>
              <a:t> un nozaru vajadzībām.</a:t>
            </a:r>
          </a:p>
          <a:p>
            <a:pPr marL="226695" algn="just">
              <a:spcBef>
                <a:spcPts val="1400"/>
              </a:spcBef>
              <a:spcAft>
                <a:spcPts val="600"/>
              </a:spcAft>
            </a:pPr>
            <a:endParaRPr lang="en-GB" sz="2400"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33028743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40</a:t>
            </a:fld>
            <a:endParaRPr lang="en-US" sz="1291"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30" y="643158"/>
            <a:ext cx="9752396"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a:t>
            </a:r>
          </a:p>
          <a:p>
            <a:r>
              <a:rPr lang="en-GB" sz="3600" dirty="0">
                <a:solidFill>
                  <a:schemeClr val="bg1"/>
                </a:solidFill>
              </a:rPr>
              <a:t>Prasmju identificēšana un integrēšana</a:t>
            </a:r>
          </a:p>
          <a:p>
            <a:endParaRPr lang="en-GB" sz="3600" dirty="0">
              <a:solidFill>
                <a:schemeClr val="bg1"/>
              </a:solidFill>
            </a:endParaRP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04</a:t>
            </a:r>
          </a:p>
        </p:txBody>
      </p:sp>
      <p:sp>
        <p:nvSpPr>
          <p:cNvPr id="3" name="TextBox 2">
            <a:extLst>
              <a:ext uri="{FF2B5EF4-FFF2-40B4-BE49-F238E27FC236}">
                <a16:creationId xmlns:a16="http://schemas.microsoft.com/office/drawing/2014/main" id="{DF736C67-2640-5760-C042-745A7C424EEE}"/>
              </a:ext>
            </a:extLst>
          </p:cNvPr>
          <p:cNvSpPr txBox="1"/>
          <p:nvPr/>
        </p:nvSpPr>
        <p:spPr>
          <a:xfrm>
            <a:off x="3118440" y="1714459"/>
            <a:ext cx="8740479" cy="5570179"/>
          </a:xfrm>
          <a:prstGeom prst="rect">
            <a:avLst/>
          </a:prstGeom>
          <a:noFill/>
        </p:spPr>
        <p:txBody>
          <a:bodyPr wrap="square">
            <a:spAutoFit/>
          </a:bodyPr>
          <a:lstStyle/>
          <a:p>
            <a:pPr algn="just">
              <a:lnSpc>
                <a:spcPct val="107000"/>
              </a:lnSpc>
              <a:spcAft>
                <a:spcPts val="800"/>
              </a:spcAft>
            </a:pPr>
            <a:r>
              <a:rPr lang="en-GB" sz="2000" b="0" i="0" dirty="0">
                <a:solidFill>
                  <a:srgbClr val="0F0F0F"/>
                </a:solidFill>
                <a:effectLst/>
                <a:latin typeface="Söhne"/>
              </a:rPr>
              <a:t>Esam novērojuši, ka reģionālās prasmju padomes (R</a:t>
            </a:r>
            <a:r>
              <a:rPr lang="lv-LV" sz="2000" b="0" i="0" dirty="0">
                <a:solidFill>
                  <a:srgbClr val="0F0F0F"/>
                </a:solidFill>
                <a:effectLst/>
                <a:latin typeface="Söhne"/>
              </a:rPr>
              <a:t>P</a:t>
            </a:r>
            <a:r>
              <a:rPr lang="en-GB" sz="2000" b="0" i="0" dirty="0">
                <a:solidFill>
                  <a:srgbClr val="0F0F0F"/>
                </a:solidFill>
                <a:effectLst/>
                <a:latin typeface="Söhne"/>
              </a:rPr>
              <a:t>P) konstatē </a:t>
            </a:r>
            <a:r>
              <a:rPr lang="en-IE" sz="2000" kern="100" dirty="0">
                <a:effectLst/>
                <a:latin typeface="Calibri" panose="020F0502020204030204" pitchFamily="34" charset="0"/>
                <a:ea typeface="Calibri" panose="020F0502020204030204" pitchFamily="34" charset="0"/>
                <a:cs typeface="Times New Roman" panose="02020603050405020304" pitchFamily="18" charset="0"/>
              </a:rPr>
              <a:t>prasmju trūkumu, jo īpaši STEM jomās, </a:t>
            </a:r>
            <a:r>
              <a:rPr lang="en-IE" sz="2000" kern="100" dirty="0">
                <a:latin typeface="Calibri" panose="020F0502020204030204" pitchFamily="34" charset="0"/>
                <a:ea typeface="Calibri" panose="020F0502020204030204" pitchFamily="34" charset="0"/>
                <a:cs typeface="Times New Roman" panose="02020603050405020304" pitchFamily="18" charset="0"/>
              </a:rPr>
              <a:t>kas ir </a:t>
            </a:r>
            <a:r>
              <a:rPr lang="en-IE" sz="2000" kern="100" dirty="0">
                <a:effectLst/>
                <a:latin typeface="Calibri" panose="020F0502020204030204" pitchFamily="34" charset="0"/>
                <a:ea typeface="Calibri" panose="020F0502020204030204" pitchFamily="34" charset="0"/>
                <a:cs typeface="Times New Roman" panose="02020603050405020304" pitchFamily="18" charset="0"/>
              </a:rPr>
              <a:t>aktuāla problēma darba devējiem visā Eiropā. Sadarbojoties ar augstskolām, darba devēji cenšas nodrošināt, lai izglītība neatpaliktu no tehnoloģiju attīstības un nozares vajadzībām. </a:t>
            </a:r>
            <a:r>
              <a:rPr lang="en-IE" sz="2000" kern="100" dirty="0">
                <a:latin typeface="Calibri" panose="020F0502020204030204" pitchFamily="34" charset="0"/>
                <a:ea typeface="Calibri" panose="020F0502020204030204" pitchFamily="34" charset="0"/>
                <a:cs typeface="Times New Roman" panose="02020603050405020304" pitchFamily="18" charset="0"/>
              </a:rPr>
              <a:t>Tādējādi </a:t>
            </a:r>
            <a:r>
              <a:rPr lang="en-IE" sz="2000" kern="100" dirty="0">
                <a:effectLst/>
                <a:latin typeface="Calibri" panose="020F0502020204030204" pitchFamily="34" charset="0"/>
                <a:ea typeface="Calibri" panose="020F0502020204030204" pitchFamily="34" charset="0"/>
                <a:cs typeface="Times New Roman" panose="02020603050405020304" pitchFamily="18" charset="0"/>
              </a:rPr>
              <a:t>mērķtiecīgas izglītības stratēģijas, kas balstītas uz darba devēju ieguldījumu, ir ļoti svarīgas, lai radītu kompetentu un konkurētspējīgu </a:t>
            </a:r>
            <a:r>
              <a:rPr lang="en-IE" sz="2000" kern="100" dirty="0" err="1">
                <a:effectLst/>
                <a:latin typeface="Calibri" panose="020F0502020204030204" pitchFamily="34" charset="0"/>
                <a:ea typeface="Calibri" panose="020F0502020204030204" pitchFamily="34" charset="0"/>
                <a:cs typeface="Times New Roman" panose="02020603050405020304" pitchFamily="18" charset="0"/>
              </a:rPr>
              <a:t>darbaspēku</a:t>
            </a:r>
            <a:r>
              <a:rPr lang="en-IE" sz="2000" kern="100" dirty="0">
                <a:effectLst/>
                <a:latin typeface="Calibri" panose="020F0502020204030204" pitchFamily="34" charset="0"/>
                <a:ea typeface="Calibri" panose="020F0502020204030204" pitchFamily="34" charset="0"/>
                <a:cs typeface="Times New Roman" panose="02020603050405020304" pitchFamily="18" charset="0"/>
              </a:rPr>
              <a:t>.</a:t>
            </a:r>
            <a:endParaRPr lang="lv-LV" sz="2000" b="0" i="0" dirty="0">
              <a:effectLst/>
              <a:latin typeface="Calibri" panose="020F0502020204030204" pitchFamily="34" charset="0"/>
              <a:ea typeface="Calibri" panose="020F0502020204030204" pitchFamily="34" charset="0"/>
              <a:cs typeface="Calibri" panose="020F0502020204030204" pitchFamily="34" charset="0"/>
            </a:endParaRPr>
          </a:p>
          <a:p>
            <a:pPr algn="just"/>
            <a:r>
              <a:rPr lang="lv-LV" sz="2000" b="1" dirty="0">
                <a:latin typeface="Calibri" panose="020F0502020204030204" pitchFamily="34" charset="0"/>
                <a:ea typeface="Calibri" panose="020F0502020204030204" pitchFamily="34" charset="0"/>
                <a:cs typeface="Calibri" panose="020F0502020204030204" pitchFamily="34" charset="0"/>
              </a:rPr>
              <a:t>Prasmju identificēšanas jomā </a:t>
            </a:r>
            <a:r>
              <a:rPr lang="lv-LV" sz="2000" dirty="0">
                <a:latin typeface="Calibri" panose="020F0502020204030204" pitchFamily="34" charset="0"/>
                <a:ea typeface="Calibri" panose="020F0502020204030204" pitchFamily="34" charset="0"/>
                <a:cs typeface="Calibri" panose="020F0502020204030204" pitchFamily="34" charset="0"/>
              </a:rPr>
              <a:t>prasmju padomēm ir izšķiroša nozīme, lai noteiktu galvenās prasmes, kas nepieciešamas pašreizējam un nākotnes darbaspēkam. </a:t>
            </a:r>
            <a:r>
              <a:rPr lang="en-GB" sz="2000" b="0" i="0" dirty="0" err="1">
                <a:effectLst/>
                <a:latin typeface="Calibri" panose="020F0502020204030204" pitchFamily="34" charset="0"/>
                <a:ea typeface="Calibri" panose="020F0502020204030204" pitchFamily="34" charset="0"/>
                <a:cs typeface="Calibri" panose="020F0502020204030204" pitchFamily="34" charset="0"/>
              </a:rPr>
              <a:t>Tās</a:t>
            </a:r>
            <a:r>
              <a:rPr lang="en-GB" sz="2000" b="0" i="0" dirty="0">
                <a:effectLst/>
                <a:latin typeface="Calibri" panose="020F0502020204030204" pitchFamily="34" charset="0"/>
                <a:ea typeface="Calibri" panose="020F0502020204030204" pitchFamily="34" charset="0"/>
                <a:cs typeface="Calibri" panose="020F0502020204030204" pitchFamily="34" charset="0"/>
              </a:rPr>
              <a:t> veic visaptverošu darba tirgus analīzi, lai noteiktu jaunās tendences un prasmju trūkumus. Sadarbojoties ar nozares līderiem, tās apkopo informāciju par nepieciešamajām tehniskajām un mīkstajām prasmēm, nodrošinot, ka darbaspēks atbilst dažādu nozaru mainīgajām prasībām. "</a:t>
            </a:r>
            <a:r>
              <a:rPr lang="en-GB" sz="2000" b="0" i="0" dirty="0" err="1">
                <a:effectLst/>
                <a:latin typeface="Calibri" panose="020F0502020204030204" pitchFamily="34" charset="0"/>
                <a:ea typeface="Calibri" panose="020F0502020204030204" pitchFamily="34" charset="0"/>
                <a:cs typeface="Calibri" panose="020F0502020204030204" pitchFamily="34" charset="0"/>
              </a:rPr>
              <a:t>Šim</a:t>
            </a:r>
            <a:r>
              <a:rPr lang="en-GB" sz="2000" b="0" i="0" dirty="0">
                <a:effectLst/>
                <a:latin typeface="Calibri" panose="020F0502020204030204" pitchFamily="34" charset="0"/>
                <a:ea typeface="Calibri" panose="020F0502020204030204" pitchFamily="34" charset="0"/>
                <a:cs typeface="Calibri" panose="020F0502020204030204" pitchFamily="34" charset="0"/>
              </a:rPr>
              <a:t> </a:t>
            </a:r>
            <a:r>
              <a:rPr lang="lv-LV" sz="2000" b="0" i="0" dirty="0">
                <a:effectLst/>
                <a:latin typeface="Calibri" panose="020F0502020204030204" pitchFamily="34" charset="0"/>
                <a:ea typeface="Calibri" panose="020F0502020204030204" pitchFamily="34" charset="0"/>
                <a:cs typeface="Calibri" panose="020F0502020204030204" pitchFamily="34" charset="0"/>
              </a:rPr>
              <a:t>izpētes</a:t>
            </a:r>
            <a:r>
              <a:rPr lang="en-GB" sz="2000" b="0" i="0" dirty="0">
                <a:effectLst/>
                <a:latin typeface="Calibri" panose="020F0502020204030204" pitchFamily="34" charset="0"/>
                <a:ea typeface="Calibri" panose="020F0502020204030204" pitchFamily="34" charset="0"/>
                <a:cs typeface="Calibri" panose="020F0502020204030204" pitchFamily="34" charset="0"/>
              </a:rPr>
              <a:t> procesam ir izšķiroša nozīme, lai informētu izglītības iestādes par konkrētām prasmēm, kas </a:t>
            </a:r>
            <a:r>
              <a:rPr lang="en-GB" sz="2000" b="0" i="0" dirty="0" err="1">
                <a:effectLst/>
                <a:latin typeface="Calibri" panose="020F0502020204030204" pitchFamily="34" charset="0"/>
                <a:ea typeface="Calibri" panose="020F0502020204030204" pitchFamily="34" charset="0"/>
                <a:cs typeface="Calibri" panose="020F0502020204030204" pitchFamily="34" charset="0"/>
              </a:rPr>
              <a:t>jāiekļauj</a:t>
            </a:r>
            <a:r>
              <a:rPr lang="en-GB" sz="2000" b="0" i="0" dirty="0">
                <a:effectLst/>
                <a:latin typeface="Calibri" panose="020F0502020204030204" pitchFamily="34" charset="0"/>
                <a:ea typeface="Calibri" panose="020F0502020204030204" pitchFamily="34" charset="0"/>
                <a:cs typeface="Calibri" panose="020F0502020204030204" pitchFamily="34" charset="0"/>
              </a:rPr>
              <a:t> </a:t>
            </a:r>
            <a:r>
              <a:rPr lang="lv-LV" sz="2000" b="0" i="0" dirty="0">
                <a:effectLst/>
                <a:latin typeface="Calibri" panose="020F0502020204030204" pitchFamily="34" charset="0"/>
                <a:ea typeface="Calibri" panose="020F0502020204030204" pitchFamily="34" charset="0"/>
                <a:cs typeface="Calibri" panose="020F0502020204030204" pitchFamily="34" charset="0"/>
              </a:rPr>
              <a:t>studiju</a:t>
            </a:r>
            <a:r>
              <a:rPr lang="en-GB" sz="2000" b="0" i="0" dirty="0">
                <a:effectLst/>
                <a:latin typeface="Calibri" panose="020F0502020204030204" pitchFamily="34" charset="0"/>
                <a:ea typeface="Calibri" panose="020F0502020204030204" pitchFamily="34" charset="0"/>
                <a:cs typeface="Calibri" panose="020F0502020204030204" pitchFamily="34" charset="0"/>
              </a:rPr>
              <a:t> programmās, nodrošinot, ka studenti ir labi </a:t>
            </a:r>
            <a:r>
              <a:rPr lang="en-GB" sz="2000" b="0" i="0" dirty="0" err="1">
                <a:effectLst/>
                <a:latin typeface="Calibri" panose="020F0502020204030204" pitchFamily="34" charset="0"/>
                <a:ea typeface="Calibri" panose="020F0502020204030204" pitchFamily="34" charset="0"/>
                <a:cs typeface="Calibri" panose="020F0502020204030204" pitchFamily="34" charset="0"/>
              </a:rPr>
              <a:t>sagatavoti</a:t>
            </a:r>
            <a:r>
              <a:rPr lang="en-GB" sz="2000" b="0" i="0" dirty="0">
                <a:effectLst/>
                <a:latin typeface="Calibri" panose="020F0502020204030204" pitchFamily="34" charset="0"/>
                <a:ea typeface="Calibri" panose="020F0502020204030204" pitchFamily="34" charset="0"/>
                <a:cs typeface="Calibri" panose="020F0502020204030204" pitchFamily="34" charset="0"/>
              </a:rPr>
              <a:t> </a:t>
            </a:r>
            <a:r>
              <a:rPr lang="en-GB" sz="2000" b="0" i="0" dirty="0" err="1">
                <a:effectLst/>
                <a:latin typeface="Calibri" panose="020F0502020204030204" pitchFamily="34" charset="0"/>
                <a:ea typeface="Calibri" panose="020F0502020204030204" pitchFamily="34" charset="0"/>
                <a:cs typeface="Calibri" panose="020F0502020204030204" pitchFamily="34" charset="0"/>
              </a:rPr>
              <a:t>profesionālaj</a:t>
            </a:r>
            <a:r>
              <a:rPr lang="lv-LV" sz="2000" b="0" i="0" dirty="0" err="1">
                <a:effectLst/>
                <a:latin typeface="Calibri" panose="020F0502020204030204" pitchFamily="34" charset="0"/>
                <a:ea typeface="Calibri" panose="020F0502020204030204" pitchFamily="34" charset="0"/>
                <a:cs typeface="Calibri" panose="020F0502020204030204" pitchFamily="34" charset="0"/>
              </a:rPr>
              <a:t>ām</a:t>
            </a:r>
            <a:r>
              <a:rPr lang="en-GB" sz="2000" b="0" i="0" dirty="0">
                <a:effectLst/>
                <a:latin typeface="Calibri" panose="020F0502020204030204" pitchFamily="34" charset="0"/>
                <a:ea typeface="Calibri" panose="020F0502020204030204" pitchFamily="34" charset="0"/>
                <a:cs typeface="Calibri" panose="020F0502020204030204" pitchFamily="34" charset="0"/>
              </a:rPr>
              <a:t> gait</a:t>
            </a:r>
            <a:r>
              <a:rPr lang="lv-LV" sz="2000" b="0" i="0" dirty="0" err="1">
                <a:effectLst/>
                <a:latin typeface="Calibri" panose="020F0502020204030204" pitchFamily="34" charset="0"/>
                <a:ea typeface="Calibri" panose="020F0502020204030204" pitchFamily="34" charset="0"/>
                <a:cs typeface="Calibri" panose="020F0502020204030204" pitchFamily="34" charset="0"/>
              </a:rPr>
              <a:t>ām</a:t>
            </a:r>
            <a:r>
              <a:rPr lang="en-GB" sz="2000" b="0" i="0" dirty="0">
                <a:effectLst/>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00"/>
              </a:spcAft>
            </a:pPr>
            <a:endParaRPr lang="en-IE" sz="2000" kern="100" dirty="0">
              <a:effectLst/>
              <a:latin typeface="Calibri" panose="020F0502020204030204" pitchFamily="34" charset="0"/>
              <a:ea typeface="Calibri" panose="020F0502020204030204" pitchFamily="34" charset="0"/>
              <a:cs typeface="Calibri" panose="020F0502020204030204" pitchFamily="34" charset="0"/>
            </a:endParaRPr>
          </a:p>
          <a:p>
            <a:pPr algn="l"/>
            <a:endParaRPr lang="en-GB" b="0" i="0" dirty="0">
              <a:solidFill>
                <a:srgbClr val="0F0F0F"/>
              </a:solidFill>
              <a:effectLst/>
              <a:latin typeface="Söhne"/>
            </a:endParaRPr>
          </a:p>
        </p:txBody>
      </p:sp>
    </p:spTree>
    <p:extLst>
      <p:ext uri="{BB962C8B-B14F-4D97-AF65-F5344CB8AC3E}">
        <p14:creationId xmlns:p14="http://schemas.microsoft.com/office/powerpoint/2010/main" val="11095238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41</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12" name="Rectangle 7">
            <a:extLst>
              <a:ext uri="{FF2B5EF4-FFF2-40B4-BE49-F238E27FC236}">
                <a16:creationId xmlns:a16="http://schemas.microsoft.com/office/drawing/2014/main" id="{31F30833-C045-B13B-DA5C-544E935D7D6B}"/>
              </a:ext>
            </a:extLst>
          </p:cNvPr>
          <p:cNvSpPr>
            <a:spLocks noChangeArrowheads="1"/>
          </p:cNvSpPr>
          <p:nvPr/>
        </p:nvSpPr>
        <p:spPr bwMode="auto">
          <a:xfrm>
            <a:off x="1174526" y="197266"/>
            <a:ext cx="10729446" cy="666073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l"/>
            <a:r>
              <a:rPr lang="en-GB" sz="2000" b="1" i="0" dirty="0">
                <a:effectLst/>
                <a:latin typeface="Calibri" panose="020F0502020204030204" pitchFamily="34" charset="0"/>
                <a:ea typeface="Calibri" panose="020F0502020204030204" pitchFamily="34" charset="0"/>
                <a:cs typeface="Calibri" panose="020F0502020204030204" pitchFamily="34" charset="0"/>
              </a:rPr>
              <a:t>Prasmju </a:t>
            </a:r>
            <a:r>
              <a:rPr lang="en-GB" sz="2000" b="1" i="0" dirty="0" err="1">
                <a:effectLst/>
                <a:latin typeface="Calibri" panose="020F0502020204030204" pitchFamily="34" charset="0"/>
                <a:ea typeface="Calibri" panose="020F0502020204030204" pitchFamily="34" charset="0"/>
                <a:cs typeface="Calibri" panose="020F0502020204030204" pitchFamily="34" charset="0"/>
              </a:rPr>
              <a:t>integrēšana</a:t>
            </a:r>
            <a:r>
              <a:rPr lang="en-GB" sz="2000" b="1" i="0" dirty="0">
                <a:effectLst/>
                <a:latin typeface="Calibri" panose="020F0502020204030204" pitchFamily="34" charset="0"/>
                <a:ea typeface="Calibri" panose="020F0502020204030204" pitchFamily="34" charset="0"/>
                <a:cs typeface="Calibri" panose="020F0502020204030204" pitchFamily="34" charset="0"/>
              </a:rPr>
              <a:t> </a:t>
            </a:r>
            <a:r>
              <a:rPr lang="lv-LV" sz="2000" b="1" dirty="0">
                <a:latin typeface="Calibri" panose="020F0502020204030204" pitchFamily="34" charset="0"/>
                <a:ea typeface="Calibri" panose="020F0502020204030204" pitchFamily="34" charset="0"/>
                <a:cs typeface="Calibri" panose="020F0502020204030204" pitchFamily="34" charset="0"/>
              </a:rPr>
              <a:t>studiju</a:t>
            </a:r>
            <a:r>
              <a:rPr lang="en-GB" sz="2000" b="1" i="0" dirty="0">
                <a:effectLst/>
                <a:latin typeface="Calibri" panose="020F0502020204030204" pitchFamily="34" charset="0"/>
                <a:ea typeface="Calibri" panose="020F0502020204030204" pitchFamily="34" charset="0"/>
                <a:cs typeface="Calibri" panose="020F0502020204030204" pitchFamily="34" charset="0"/>
              </a:rPr>
              <a:t> programmā</a:t>
            </a:r>
            <a:endParaRPr lang="en-GB" sz="2000" dirty="0">
              <a:latin typeface="Calibri" panose="020F0502020204030204" pitchFamily="34" charset="0"/>
              <a:ea typeface="Calibri" panose="020F0502020204030204" pitchFamily="34" charset="0"/>
              <a:cs typeface="Calibri" panose="020F0502020204030204" pitchFamily="34" charset="0"/>
            </a:endParaRPr>
          </a:p>
          <a:p>
            <a:pPr algn="just"/>
            <a:r>
              <a:rPr lang="en-GB" sz="2000" b="0" i="0" dirty="0">
                <a:effectLst/>
                <a:latin typeface="Calibri" panose="020F0502020204030204" pitchFamily="34" charset="0"/>
                <a:ea typeface="Calibri" panose="020F0502020204030204" pitchFamily="34" charset="0"/>
                <a:cs typeface="Calibri" panose="020F0502020204030204" pitchFamily="34" charset="0"/>
              </a:rPr>
              <a:t>Kad galvenās prasmes ir apzinātas, prasmju padomes var cieši sadarboties ar augstskolām, lai integrētu šīs prasmes izglītības programmās. Tas ietver esošo kursu atjaunināšanu un jaunu kursu izstrādi, kas atbilst nozares vajadzībām. Galvenokārt mēs redzam, ka padomes iestājas par līdzsvaru starp teorētiskajām zināšanām un praktiskajām prasmēm, nodrošinot, ka absolventiem ir labi attīstītu prasmju kopums. Tās arī mudina iekļaut starpdisciplināras un uz pieredzi balstītas mācīšanās iespējas, piemēram, prakses un </a:t>
            </a:r>
            <a:r>
              <a:rPr lang="en-GB" sz="2000" b="0" i="0" dirty="0" err="1">
                <a:effectLst/>
                <a:latin typeface="Calibri" panose="020F0502020204030204" pitchFamily="34" charset="0"/>
                <a:ea typeface="Calibri" panose="020F0502020204030204" pitchFamily="34" charset="0"/>
                <a:cs typeface="Calibri" panose="020F0502020204030204" pitchFamily="34" charset="0"/>
              </a:rPr>
              <a:t>projekt</a:t>
            </a:r>
            <a:r>
              <a:rPr lang="lv-LV" sz="2000" b="0" i="0" dirty="0" err="1">
                <a:effectLst/>
                <a:latin typeface="Calibri" panose="020F0502020204030204" pitchFamily="34" charset="0"/>
                <a:ea typeface="Calibri" panose="020F0502020204030204" pitchFamily="34" charset="0"/>
                <a:cs typeface="Calibri" panose="020F0502020204030204" pitchFamily="34" charset="0"/>
              </a:rPr>
              <a:t>os</a:t>
            </a:r>
            <a:r>
              <a:rPr lang="en-GB" sz="2000" b="0" i="0" dirty="0">
                <a:effectLst/>
                <a:latin typeface="Calibri" panose="020F0502020204030204" pitchFamily="34" charset="0"/>
                <a:ea typeface="Calibri" panose="020F0502020204030204" pitchFamily="34" charset="0"/>
                <a:cs typeface="Calibri" panose="020F0502020204030204" pitchFamily="34" charset="0"/>
              </a:rPr>
              <a:t> balstītu mācīšanos, lai nodrošinātu studentiem reālu pieredzi.</a:t>
            </a:r>
          </a:p>
          <a:p>
            <a:pPr algn="l"/>
            <a:endParaRPr lang="en-GB" sz="2000" b="0" i="0" dirty="0">
              <a:effectLst/>
              <a:latin typeface="Calibri" panose="020F0502020204030204" pitchFamily="34" charset="0"/>
              <a:ea typeface="Calibri" panose="020F0502020204030204" pitchFamily="34" charset="0"/>
              <a:cs typeface="Calibri" panose="020F0502020204030204" pitchFamily="34" charset="0"/>
            </a:endParaRPr>
          </a:p>
          <a:p>
            <a:pPr algn="l"/>
            <a:r>
              <a:rPr lang="en-GB" sz="2000" b="1" i="0" dirty="0">
                <a:effectLst/>
                <a:latin typeface="Calibri" panose="020F0502020204030204" pitchFamily="34" charset="0"/>
                <a:ea typeface="Calibri" panose="020F0502020204030204" pitchFamily="34" charset="0"/>
                <a:cs typeface="Calibri" panose="020F0502020204030204" pitchFamily="34" charset="0"/>
              </a:rPr>
              <a:t>Prasmju plaisas pārvarēšana</a:t>
            </a:r>
            <a:endParaRPr lang="en-GB" sz="2000" dirty="0">
              <a:latin typeface="Calibri" panose="020F0502020204030204" pitchFamily="34" charset="0"/>
              <a:ea typeface="Calibri" panose="020F0502020204030204" pitchFamily="34" charset="0"/>
              <a:cs typeface="Calibri" panose="020F0502020204030204" pitchFamily="34" charset="0"/>
            </a:endParaRPr>
          </a:p>
          <a:p>
            <a:pPr algn="just"/>
            <a:r>
              <a:rPr lang="en-GB" sz="2000" b="0" i="0" dirty="0">
                <a:effectLst/>
                <a:latin typeface="Calibri" panose="020F0502020204030204" pitchFamily="34" charset="0"/>
                <a:ea typeface="Calibri" panose="020F0502020204030204" pitchFamily="34" charset="0"/>
                <a:cs typeface="Calibri" panose="020F0502020204030204" pitchFamily="34" charset="0"/>
              </a:rPr>
              <a:t>Visos mūsu moduļos prasmju trūkuma jautājums tiek aplūkots </a:t>
            </a:r>
            <a:r>
              <a:rPr lang="en-GB" sz="2000" dirty="0">
                <a:latin typeface="Calibri" panose="020F0502020204030204" pitchFamily="34" charset="0"/>
                <a:ea typeface="Calibri" panose="020F0502020204030204" pitchFamily="34" charset="0"/>
                <a:cs typeface="Calibri" panose="020F0502020204030204" pitchFamily="34" charset="0"/>
              </a:rPr>
              <a:t>atkal</a:t>
            </a:r>
            <a:r>
              <a:rPr lang="en-GB" sz="2000" b="0" i="0" dirty="0">
                <a:effectLst/>
                <a:latin typeface="Calibri" panose="020F0502020204030204" pitchFamily="34" charset="0"/>
                <a:ea typeface="Calibri" panose="020F0502020204030204" pitchFamily="34" charset="0"/>
                <a:cs typeface="Calibri" panose="020F0502020204030204" pitchFamily="34" charset="0"/>
              </a:rPr>
              <a:t> un atkal. Prasmju padomes palīdz novērst plaisu starp izglītības iestādēs apgūstamajām prasmēm un darba tirgū pieprasītajām prasmēm. Nodrošinot, ka izglītības programmas ir cieši saskaņotas ar nozares vajadzībām, Prasmju padomes palīdz mazināt prasmju neatbilstību un uzlabot absolventu nodarbinātības iespējas.</a:t>
            </a:r>
          </a:p>
          <a:p>
            <a:pPr algn="l"/>
            <a:endParaRPr lang="en-GB" sz="2000" b="1" dirty="0">
              <a:latin typeface="Calibri" panose="020F0502020204030204" pitchFamily="34" charset="0"/>
              <a:ea typeface="Calibri" panose="020F0502020204030204" pitchFamily="34" charset="0"/>
              <a:cs typeface="Calibri" panose="020F0502020204030204" pitchFamily="34" charset="0"/>
            </a:endParaRPr>
          </a:p>
          <a:p>
            <a:pPr algn="l"/>
            <a:r>
              <a:rPr lang="en-GB" sz="2000" b="1" i="0" dirty="0">
                <a:effectLst/>
                <a:latin typeface="Calibri" panose="020F0502020204030204" pitchFamily="34" charset="0"/>
                <a:ea typeface="Calibri" panose="020F0502020204030204" pitchFamily="34" charset="0"/>
                <a:cs typeface="Calibri" panose="020F0502020204030204" pitchFamily="34" charset="0"/>
              </a:rPr>
              <a:t> Nepārtraukta prasmju uzraudzība un </a:t>
            </a:r>
            <a:r>
              <a:rPr lang="lv-LV" sz="2000" b="1" dirty="0">
                <a:latin typeface="Calibri" panose="020F0502020204030204" pitchFamily="34" charset="0"/>
                <a:ea typeface="Calibri" panose="020F0502020204030204" pitchFamily="34" charset="0"/>
                <a:cs typeface="Calibri" panose="020F0502020204030204" pitchFamily="34" charset="0"/>
              </a:rPr>
              <a:t>pilnveidošana</a:t>
            </a:r>
            <a:endParaRPr lang="en-GB" sz="2000" dirty="0">
              <a:latin typeface="Calibri" panose="020F0502020204030204" pitchFamily="34" charset="0"/>
              <a:ea typeface="Calibri" panose="020F0502020204030204" pitchFamily="34" charset="0"/>
              <a:cs typeface="Calibri" panose="020F0502020204030204" pitchFamily="34" charset="0"/>
            </a:endParaRPr>
          </a:p>
          <a:p>
            <a:pPr algn="just"/>
            <a:r>
              <a:rPr lang="en-GB" sz="2000" b="0" i="0" dirty="0">
                <a:effectLst/>
                <a:latin typeface="Calibri" panose="020F0502020204030204" pitchFamily="34" charset="0"/>
                <a:ea typeface="Calibri" panose="020F0502020204030204" pitchFamily="34" charset="0"/>
                <a:cs typeface="Calibri" panose="020F0502020204030204" pitchFamily="34" charset="0"/>
              </a:rPr>
              <a:t>Ja prasmju padomes </a:t>
            </a:r>
            <a:r>
              <a:rPr lang="en-GB" sz="2000" dirty="0">
                <a:latin typeface="Calibri" panose="020F0502020204030204" pitchFamily="34" charset="0"/>
                <a:ea typeface="Calibri" panose="020F0502020204030204" pitchFamily="34" charset="0"/>
                <a:cs typeface="Calibri" panose="020F0502020204030204" pitchFamily="34" charset="0"/>
              </a:rPr>
              <a:t>darbojas efektīvi, </a:t>
            </a:r>
            <a:r>
              <a:rPr lang="en-GB" sz="2000" b="0" i="0" dirty="0">
                <a:effectLst/>
                <a:latin typeface="Calibri" panose="020F0502020204030204" pitchFamily="34" charset="0"/>
                <a:ea typeface="Calibri" panose="020F0502020204030204" pitchFamily="34" charset="0"/>
                <a:cs typeface="Calibri" panose="020F0502020204030204" pitchFamily="34" charset="0"/>
              </a:rPr>
              <a:t>tās pastāvīgi uzrauga darba tirgu, lai paredzētu, kādas prasmes būs nepieciešamas nākotnē. Šī proaktīvā pieeja palīdz izglītības iestādēm būt soli priekšā, regulāri sniedzot jaunāko informāciju un ieteikumus augstskolām par </a:t>
            </a:r>
            <a:r>
              <a:rPr lang="lv-LV" sz="2000" dirty="0">
                <a:latin typeface="Calibri" panose="020F0502020204030204" pitchFamily="34" charset="0"/>
                <a:ea typeface="Calibri" panose="020F0502020204030204" pitchFamily="34" charset="0"/>
                <a:cs typeface="Calibri" panose="020F0502020204030204" pitchFamily="34" charset="0"/>
              </a:rPr>
              <a:t>studiju</a:t>
            </a:r>
            <a:r>
              <a:rPr lang="en-GB" sz="2000" b="0" i="0" dirty="0">
                <a:effectLst/>
                <a:latin typeface="Calibri" panose="020F0502020204030204" pitchFamily="34" charset="0"/>
                <a:ea typeface="Calibri" panose="020F0502020204030204" pitchFamily="34" charset="0"/>
                <a:cs typeface="Calibri" panose="020F0502020204030204" pitchFamily="34" charset="0"/>
              </a:rPr>
              <a:t> programmu uzlabošanu, nodrošinot, ka izglītība ir dinamiska un pielāgota. Šis nepārtrauktais process nodrošina, ka izglītības programmas attīstās līdz ar nozares attīstību, </a:t>
            </a:r>
            <a:r>
              <a:rPr lang="en-GB" sz="2000" b="0" i="0" dirty="0" err="1">
                <a:effectLst/>
                <a:latin typeface="Calibri" panose="020F0502020204030204" pitchFamily="34" charset="0"/>
                <a:ea typeface="Calibri" panose="020F0502020204030204" pitchFamily="34" charset="0"/>
                <a:cs typeface="Calibri" panose="020F0502020204030204" pitchFamily="34" charset="0"/>
              </a:rPr>
              <a:t>sagatavojot</a:t>
            </a:r>
            <a:r>
              <a:rPr lang="en-GB" sz="2000" b="0" i="0" dirty="0">
                <a:effectLst/>
                <a:latin typeface="Calibri" panose="020F0502020204030204" pitchFamily="34" charset="0"/>
                <a:ea typeface="Calibri" panose="020F0502020204030204" pitchFamily="34" charset="0"/>
                <a:cs typeface="Calibri" panose="020F0502020204030204" pitchFamily="34" charset="0"/>
              </a:rPr>
              <a:t> </a:t>
            </a:r>
            <a:r>
              <a:rPr lang="en-GB" sz="2000" b="0" i="0" dirty="0" err="1">
                <a:effectLst/>
                <a:latin typeface="Calibri" panose="020F0502020204030204" pitchFamily="34" charset="0"/>
                <a:ea typeface="Calibri" panose="020F0502020204030204" pitchFamily="34" charset="0"/>
                <a:cs typeface="Calibri" panose="020F0502020204030204" pitchFamily="34" charset="0"/>
              </a:rPr>
              <a:t>studentus</a:t>
            </a:r>
            <a:r>
              <a:rPr lang="lv-LV" sz="2000" b="0" i="0" dirty="0">
                <a:effectLst/>
                <a:latin typeface="Calibri" panose="020F0502020204030204" pitchFamily="34" charset="0"/>
                <a:ea typeface="Calibri" panose="020F0502020204030204" pitchFamily="34" charset="0"/>
                <a:cs typeface="Calibri" panose="020F0502020204030204" pitchFamily="34" charset="0"/>
              </a:rPr>
              <a:t> tā</a:t>
            </a:r>
            <a:r>
              <a:rPr lang="en-GB" sz="2000" b="0" i="0" dirty="0">
                <a:effectLst/>
                <a:latin typeface="Calibri" panose="020F0502020204030204" pitchFamily="34" charset="0"/>
                <a:ea typeface="Calibri" panose="020F0502020204030204" pitchFamily="34" charset="0"/>
                <a:cs typeface="Calibri" panose="020F0502020204030204" pitchFamily="34" charset="0"/>
              </a:rPr>
              <a:t>, lai tie </a:t>
            </a:r>
            <a:r>
              <a:rPr lang="en-GB" sz="2000" b="0" i="0" dirty="0" err="1">
                <a:effectLst/>
                <a:latin typeface="Calibri" panose="020F0502020204030204" pitchFamily="34" charset="0"/>
                <a:ea typeface="Calibri" panose="020F0502020204030204" pitchFamily="34" charset="0"/>
                <a:cs typeface="Calibri" panose="020F0502020204030204" pitchFamily="34" charset="0"/>
              </a:rPr>
              <a:t>spētu</a:t>
            </a:r>
            <a:r>
              <a:rPr lang="en-GB" sz="2000" b="0" i="0" dirty="0">
                <a:effectLst/>
                <a:latin typeface="Calibri" panose="020F0502020204030204" pitchFamily="34" charset="0"/>
                <a:ea typeface="Calibri" panose="020F0502020204030204" pitchFamily="34" charset="0"/>
                <a:cs typeface="Calibri" panose="020F0502020204030204" pitchFamily="34" charset="0"/>
              </a:rPr>
              <a:t> </a:t>
            </a:r>
            <a:r>
              <a:rPr lang="en-GB" sz="2000" b="0" i="0" dirty="0" err="1">
                <a:effectLst/>
                <a:latin typeface="Calibri" panose="020F0502020204030204" pitchFamily="34" charset="0"/>
                <a:ea typeface="Calibri" panose="020F0502020204030204" pitchFamily="34" charset="0"/>
                <a:cs typeface="Calibri" panose="020F0502020204030204" pitchFamily="34" charset="0"/>
              </a:rPr>
              <a:t>risināt</a:t>
            </a:r>
            <a:r>
              <a:rPr lang="en-GB" sz="2000" b="0" i="0" dirty="0">
                <a:effectLst/>
                <a:latin typeface="Calibri" panose="020F0502020204030204" pitchFamily="34" charset="0"/>
                <a:ea typeface="Calibri" panose="020F0502020204030204" pitchFamily="34" charset="0"/>
                <a:cs typeface="Calibri" panose="020F0502020204030204" pitchFamily="34" charset="0"/>
              </a:rPr>
              <a:t> </a:t>
            </a:r>
            <a:r>
              <a:rPr lang="lv-LV" sz="2000" b="0" i="0" dirty="0">
                <a:effectLst/>
                <a:latin typeface="Calibri" panose="020F0502020204030204" pitchFamily="34" charset="0"/>
                <a:ea typeface="Calibri" panose="020F0502020204030204" pitchFamily="34" charset="0"/>
                <a:cs typeface="Calibri" panose="020F0502020204030204" pitchFamily="34" charset="0"/>
              </a:rPr>
              <a:t>nepārtraukti</a:t>
            </a:r>
            <a:r>
              <a:rPr lang="en-GB" sz="2000" b="0" i="0" dirty="0">
                <a:effectLst/>
                <a:latin typeface="Calibri" panose="020F0502020204030204" pitchFamily="34" charset="0"/>
                <a:ea typeface="Calibri" panose="020F0502020204030204" pitchFamily="34" charset="0"/>
                <a:cs typeface="Calibri" panose="020F0502020204030204" pitchFamily="34" charset="0"/>
              </a:rPr>
              <a:t> </a:t>
            </a:r>
            <a:r>
              <a:rPr lang="en-GB" sz="2000" b="0" i="0" dirty="0" err="1">
                <a:effectLst/>
                <a:latin typeface="Calibri" panose="020F0502020204030204" pitchFamily="34" charset="0"/>
                <a:ea typeface="Calibri" panose="020F0502020204030204" pitchFamily="34" charset="0"/>
                <a:cs typeface="Calibri" panose="020F0502020204030204" pitchFamily="34" charset="0"/>
              </a:rPr>
              <a:t>mainīgā</a:t>
            </a:r>
            <a:r>
              <a:rPr lang="en-GB" sz="2000" b="0" i="0" dirty="0">
                <a:effectLst/>
                <a:latin typeface="Calibri" panose="020F0502020204030204" pitchFamily="34" charset="0"/>
                <a:ea typeface="Calibri" panose="020F0502020204030204" pitchFamily="34" charset="0"/>
                <a:cs typeface="Calibri" panose="020F0502020204030204" pitchFamily="34" charset="0"/>
              </a:rPr>
              <a:t> darba tirgus problēmas.</a:t>
            </a:r>
          </a:p>
          <a:p>
            <a:pPr algn="l"/>
            <a:endParaRPr lang="en-GB" b="0" i="0" dirty="0">
              <a:effectLst/>
              <a:latin typeface="Söhne"/>
            </a:endParaRPr>
          </a:p>
        </p:txBody>
      </p:sp>
    </p:spTree>
    <p:extLst>
      <p:ext uri="{BB962C8B-B14F-4D97-AF65-F5344CB8AC3E}">
        <p14:creationId xmlns:p14="http://schemas.microsoft.com/office/powerpoint/2010/main" val="38949117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42</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12" name="Rectangle 7">
            <a:extLst>
              <a:ext uri="{FF2B5EF4-FFF2-40B4-BE49-F238E27FC236}">
                <a16:creationId xmlns:a16="http://schemas.microsoft.com/office/drawing/2014/main" id="{31F30833-C045-B13B-DA5C-544E935D7D6B}"/>
              </a:ext>
            </a:extLst>
          </p:cNvPr>
          <p:cNvSpPr>
            <a:spLocks noChangeArrowheads="1"/>
          </p:cNvSpPr>
          <p:nvPr/>
        </p:nvSpPr>
        <p:spPr bwMode="auto">
          <a:xfrm>
            <a:off x="1174526" y="406409"/>
            <a:ext cx="10729446" cy="604518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l"/>
            <a:endParaRPr lang="en-GB" sz="2000" dirty="0">
              <a:solidFill>
                <a:srgbClr val="111111"/>
              </a:solidFill>
              <a:latin typeface="Calibri" panose="020F0502020204030204" pitchFamily="34" charset="0"/>
              <a:ea typeface="Calibri" panose="020F0502020204030204" pitchFamily="34" charset="0"/>
              <a:cs typeface="Calibri" panose="020F0502020204030204" pitchFamily="34" charset="0"/>
            </a:endParaRPr>
          </a:p>
          <a:p>
            <a:pPr algn="l"/>
            <a:r>
              <a:rPr lang="en-GB" sz="2000" dirty="0">
                <a:solidFill>
                  <a:srgbClr val="111111"/>
                </a:solidFill>
                <a:latin typeface="Calibri" panose="020F0502020204030204" pitchFamily="34" charset="0"/>
                <a:ea typeface="Calibri" panose="020F0502020204030204" pitchFamily="34" charset="0"/>
                <a:cs typeface="Calibri" panose="020F0502020204030204" pitchFamily="34" charset="0"/>
              </a:rPr>
              <a:t>Labs piemērs tam, kā reģionālā prasmju padome </a:t>
            </a:r>
            <a:r>
              <a:rPr lang="en-GB" sz="2000" dirty="0" err="1">
                <a:solidFill>
                  <a:srgbClr val="111111"/>
                </a:solidFill>
                <a:latin typeface="Calibri" panose="020F0502020204030204" pitchFamily="34" charset="0"/>
                <a:ea typeface="Calibri" panose="020F0502020204030204" pitchFamily="34" charset="0"/>
                <a:cs typeface="Calibri" panose="020F0502020204030204" pitchFamily="34" charset="0"/>
              </a:rPr>
              <a:t>ietekmē</a:t>
            </a:r>
            <a:r>
              <a:rPr lang="en-GB" sz="2000" dirty="0">
                <a:solidFill>
                  <a:srgbClr val="111111"/>
                </a:solidFill>
                <a:latin typeface="Calibri" panose="020F0502020204030204" pitchFamily="34" charset="0"/>
                <a:ea typeface="Calibri" panose="020F0502020204030204" pitchFamily="34" charset="0"/>
                <a:cs typeface="Calibri" panose="020F0502020204030204" pitchFamily="34" charset="0"/>
              </a:rPr>
              <a:t> </a:t>
            </a:r>
            <a:r>
              <a:rPr lang="lv-LV" sz="2000" dirty="0">
                <a:solidFill>
                  <a:srgbClr val="111111"/>
                </a:solidFill>
                <a:latin typeface="Calibri" panose="020F0502020204030204" pitchFamily="34" charset="0"/>
                <a:ea typeface="Calibri" panose="020F0502020204030204" pitchFamily="34" charset="0"/>
                <a:cs typeface="Calibri" panose="020F0502020204030204" pitchFamily="34" charset="0"/>
              </a:rPr>
              <a:t>studiju</a:t>
            </a:r>
            <a:r>
              <a:rPr lang="en-GB" sz="2000" dirty="0">
                <a:solidFill>
                  <a:srgbClr val="111111"/>
                </a:solidFill>
                <a:latin typeface="Calibri" panose="020F0502020204030204" pitchFamily="34" charset="0"/>
                <a:ea typeface="Calibri" panose="020F0502020204030204" pitchFamily="34" charset="0"/>
                <a:cs typeface="Calibri" panose="020F0502020204030204" pitchFamily="34" charset="0"/>
              </a:rPr>
              <a:t> programmu izstrādi, ir </a:t>
            </a:r>
            <a:r>
              <a:rPr lang="en-GB" sz="2000" b="1" dirty="0">
                <a:solidFill>
                  <a:srgbClr val="8A2061"/>
                </a:solidFill>
                <a:latin typeface="Calibri" panose="020F0502020204030204" pitchFamily="34" charset="0"/>
                <a:ea typeface="Calibri" panose="020F0502020204030204" pitchFamily="34" charset="0"/>
                <a:cs typeface="Calibri" panose="020F0502020204030204" pitchFamily="34" charset="0"/>
              </a:rPr>
              <a:t>reģionālie prasmju forumi Īrijā</a:t>
            </a:r>
            <a:r>
              <a:rPr lang="en-GB"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a:t>
            </a:r>
            <a:r>
              <a:rPr lang="en-GB" sz="2000" dirty="0">
                <a:solidFill>
                  <a:srgbClr val="111111"/>
                </a:solidFill>
                <a:latin typeface="Calibri" panose="020F0502020204030204" pitchFamily="34" charset="0"/>
                <a:ea typeface="Calibri" panose="020F0502020204030204" pitchFamily="34" charset="0"/>
                <a:cs typeface="Calibri" panose="020F0502020204030204" pitchFamily="34" charset="0"/>
              </a:rPr>
              <a:t>Šis tīkls tika izveidots kā daļa no Īrijas valdības Nacionālās prasmju stratēģijas un sniedz iespēju darba devējiem un izglītības un apmācības sistēmai sadarboties, lai apmierinātu jaunās vajadzības pēc prasmēm </a:t>
            </a:r>
            <a:r>
              <a:rPr lang="en-GB" sz="2000" dirty="0" err="1">
                <a:solidFill>
                  <a:srgbClr val="111111"/>
                </a:solidFill>
                <a:latin typeface="Calibri" panose="020F0502020204030204" pitchFamily="34" charset="0"/>
                <a:ea typeface="Calibri" panose="020F0502020204030204" pitchFamily="34" charset="0"/>
                <a:cs typeface="Calibri" panose="020F0502020204030204" pitchFamily="34" charset="0"/>
              </a:rPr>
              <a:t>savos</a:t>
            </a:r>
            <a:r>
              <a:rPr lang="en-GB" sz="2000" dirty="0">
                <a:solidFill>
                  <a:srgbClr val="111111"/>
                </a:solidFill>
                <a:latin typeface="Calibri" panose="020F0502020204030204" pitchFamily="34" charset="0"/>
                <a:ea typeface="Calibri" panose="020F0502020204030204" pitchFamily="34" charset="0"/>
                <a:cs typeface="Calibri" panose="020F0502020204030204" pitchFamily="34" charset="0"/>
              </a:rPr>
              <a:t> </a:t>
            </a:r>
            <a:r>
              <a:rPr lang="en-GB" sz="2000" dirty="0" err="1">
                <a:solidFill>
                  <a:srgbClr val="111111"/>
                </a:solidFill>
                <a:latin typeface="Calibri" panose="020F0502020204030204" pitchFamily="34" charset="0"/>
                <a:ea typeface="Calibri" panose="020F0502020204030204" pitchFamily="34" charset="0"/>
                <a:cs typeface="Calibri" panose="020F0502020204030204" pitchFamily="34" charset="0"/>
              </a:rPr>
              <a:t>reģionos</a:t>
            </a:r>
            <a:r>
              <a:rPr lang="en-GB" sz="2000" baseline="30000" dirty="0">
                <a:solidFill>
                  <a:srgbClr val="111111"/>
                </a:solidFill>
                <a:latin typeface="Calibri" panose="020F0502020204030204" pitchFamily="34" charset="0"/>
                <a:ea typeface="Calibri" panose="020F0502020204030204" pitchFamily="34" charset="0"/>
                <a:cs typeface="Calibri" panose="020F0502020204030204" pitchFamily="34" charset="0"/>
              </a:rPr>
              <a:t> </a:t>
            </a:r>
            <a:r>
              <a:rPr lang="en-GB"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hlinkClick r:id="rId3"/>
              </a:rPr>
              <a:t> Forums veicina labākus rezultātus izglītojamajiem un atbalsta uzņēmumu attīstību vairākos veidos</a:t>
            </a:r>
            <a:r>
              <a:rPr lang="en-GB" sz="2000" b="0" i="0" baseline="30000" dirty="0">
                <a:solidFill>
                  <a:srgbClr val="111111"/>
                </a:solidFill>
                <a:effectLst/>
                <a:latin typeface="Calibri" panose="020F0502020204030204" pitchFamily="34" charset="0"/>
                <a:ea typeface="Calibri" panose="020F0502020204030204" pitchFamily="34" charset="0"/>
                <a:cs typeface="Calibri" panose="020F0502020204030204" pitchFamily="34" charset="0"/>
                <a:hlinkClick r:id="rId3"/>
              </a:rPr>
              <a:t>1</a:t>
            </a:r>
            <a:r>
              <a:rPr lang="en-GB"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a:t>
            </a:r>
          </a:p>
          <a:p>
            <a:pPr algn="l"/>
            <a:endParaRPr lang="en-GB"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endParaRPr>
          </a:p>
          <a:p>
            <a:pPr marL="342900" indent="-342900" algn="just">
              <a:buFont typeface="Arial" panose="020B0604020202020204" pitchFamily="34" charset="0"/>
              <a:buChar char="•"/>
            </a:pPr>
            <a:r>
              <a:rPr lang="en-GB" sz="2000" b="0" i="0" dirty="0" err="1">
                <a:solidFill>
                  <a:srgbClr val="111111"/>
                </a:solidFill>
                <a:effectLst/>
                <a:latin typeface="Calibri" panose="020F0502020204030204" pitchFamily="34" charset="0"/>
                <a:ea typeface="Calibri" panose="020F0502020204030204" pitchFamily="34" charset="0"/>
                <a:cs typeface="Calibri" panose="020F0502020204030204" pitchFamily="34" charset="0"/>
              </a:rPr>
              <a:t>nodrošin</a:t>
            </a:r>
            <a:r>
              <a:rPr lang="lv-LV"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a</a:t>
            </a:r>
            <a:r>
              <a:rPr lang="en-GB"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katrā reģionā vienu kontaktpunktu, kas palīdzētu darba devējiem sazināties ar izglītības un apmācības sistēmā pieejamo pakalpojumu un </a:t>
            </a:r>
            <a:r>
              <a:rPr lang="en-GB" sz="2000" b="0" i="0" dirty="0" err="1">
                <a:solidFill>
                  <a:srgbClr val="111111"/>
                </a:solidFill>
                <a:effectLst/>
                <a:latin typeface="Calibri" panose="020F0502020204030204" pitchFamily="34" charset="0"/>
                <a:ea typeface="Calibri" panose="020F0502020204030204" pitchFamily="34" charset="0"/>
                <a:cs typeface="Calibri" panose="020F0502020204030204" pitchFamily="34" charset="0"/>
              </a:rPr>
              <a:t>atbalsta</a:t>
            </a:r>
            <a:r>
              <a:rPr lang="en-GB"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a:t>
            </a:r>
            <a:r>
              <a:rPr lang="en-GB" sz="2000" b="0" i="0" dirty="0" err="1">
                <a:solidFill>
                  <a:srgbClr val="111111"/>
                </a:solidFill>
                <a:effectLst/>
                <a:latin typeface="Calibri" panose="020F0502020204030204" pitchFamily="34" charset="0"/>
                <a:ea typeface="Calibri" panose="020F0502020204030204" pitchFamily="34" charset="0"/>
                <a:cs typeface="Calibri" panose="020F0502020204030204" pitchFamily="34" charset="0"/>
              </a:rPr>
              <a:t>klāstu</a:t>
            </a:r>
            <a:r>
              <a:rPr lang="lv-LV"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a:t>
            </a:r>
            <a:endParaRPr lang="en-GB"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endParaRPr>
          </a:p>
          <a:p>
            <a:pPr marL="342900" indent="-342900" algn="just">
              <a:buFont typeface="Arial" panose="020B0604020202020204" pitchFamily="34" charset="0"/>
              <a:buChar char="•"/>
            </a:pPr>
            <a:r>
              <a:rPr lang="lv-LV" sz="2000" dirty="0">
                <a:solidFill>
                  <a:srgbClr val="111111"/>
                </a:solidFill>
                <a:latin typeface="Calibri" panose="020F0502020204030204" pitchFamily="34" charset="0"/>
                <a:ea typeface="Calibri" panose="020F0502020204030204" pitchFamily="34" charset="0"/>
                <a:cs typeface="Calibri" panose="020F0502020204030204" pitchFamily="34" charset="0"/>
              </a:rPr>
              <a:t>p</a:t>
            </a:r>
            <a:r>
              <a:rPr lang="en-GB" sz="2000" b="0" i="0" dirty="0" err="1">
                <a:solidFill>
                  <a:srgbClr val="111111"/>
                </a:solidFill>
                <a:effectLst/>
                <a:latin typeface="Calibri" panose="020F0502020204030204" pitchFamily="34" charset="0"/>
                <a:ea typeface="Calibri" panose="020F0502020204030204" pitchFamily="34" charset="0"/>
                <a:cs typeface="Calibri" panose="020F0502020204030204" pitchFamily="34" charset="0"/>
              </a:rPr>
              <a:t>iedāvā</a:t>
            </a:r>
            <a:r>
              <a:rPr lang="en-GB"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stabilāku darba </a:t>
            </a:r>
            <a:r>
              <a:rPr lang="en-GB" sz="2000" b="0" i="0" dirty="0" err="1">
                <a:solidFill>
                  <a:srgbClr val="111111"/>
                </a:solidFill>
                <a:effectLst/>
                <a:latin typeface="Calibri" panose="020F0502020204030204" pitchFamily="34" charset="0"/>
                <a:ea typeface="Calibri" panose="020F0502020204030204" pitchFamily="34" charset="0"/>
                <a:cs typeface="Calibri" panose="020F0502020204030204" pitchFamily="34" charset="0"/>
              </a:rPr>
              <a:t>tirgus</a:t>
            </a:r>
            <a:r>
              <a:rPr lang="en-GB"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a:t>
            </a:r>
            <a:r>
              <a:rPr lang="en-GB" sz="2000" b="0" i="0" dirty="0" err="1">
                <a:solidFill>
                  <a:srgbClr val="111111"/>
                </a:solidFill>
                <a:effectLst/>
                <a:latin typeface="Calibri" panose="020F0502020204030204" pitchFamily="34" charset="0"/>
                <a:ea typeface="Calibri" panose="020F0502020204030204" pitchFamily="34" charset="0"/>
                <a:cs typeface="Calibri" panose="020F0502020204030204" pitchFamily="34" charset="0"/>
              </a:rPr>
              <a:t>informācij</a:t>
            </a:r>
            <a:r>
              <a:rPr lang="lv-LV" sz="2000" b="0" i="0" dirty="0" err="1">
                <a:solidFill>
                  <a:srgbClr val="111111"/>
                </a:solidFill>
                <a:effectLst/>
                <a:latin typeface="Calibri" panose="020F0502020204030204" pitchFamily="34" charset="0"/>
                <a:ea typeface="Calibri" panose="020F0502020204030204" pitchFamily="34" charset="0"/>
                <a:cs typeface="Calibri" panose="020F0502020204030204" pitchFamily="34" charset="0"/>
              </a:rPr>
              <a:t>as</a:t>
            </a:r>
            <a:r>
              <a:rPr lang="en-GB"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un darba devēju vajadzību analīzi, lai informētu par </a:t>
            </a:r>
            <a:r>
              <a:rPr lang="en-GB" sz="2000" b="0" i="0" dirty="0" err="1">
                <a:solidFill>
                  <a:srgbClr val="111111"/>
                </a:solidFill>
                <a:effectLst/>
                <a:latin typeface="Calibri" panose="020F0502020204030204" pitchFamily="34" charset="0"/>
                <a:ea typeface="Calibri" panose="020F0502020204030204" pitchFamily="34" charset="0"/>
                <a:cs typeface="Calibri" panose="020F0502020204030204" pitchFamily="34" charset="0"/>
              </a:rPr>
              <a:t>programmu</a:t>
            </a:r>
            <a:r>
              <a:rPr lang="en-GB"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a:t>
            </a:r>
            <a:r>
              <a:rPr lang="en-GB" sz="2000" b="0" i="0" dirty="0" err="1">
                <a:solidFill>
                  <a:srgbClr val="111111"/>
                </a:solidFill>
                <a:effectLst/>
                <a:latin typeface="Calibri" panose="020F0502020204030204" pitchFamily="34" charset="0"/>
                <a:ea typeface="Calibri" panose="020F0502020204030204" pitchFamily="34" charset="0"/>
                <a:cs typeface="Calibri" panose="020F0502020204030204" pitchFamily="34" charset="0"/>
              </a:rPr>
              <a:t>izstrādi</a:t>
            </a:r>
            <a:r>
              <a:rPr lang="lv-LV"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a:t>
            </a:r>
            <a:endParaRPr lang="en-GB"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endParaRPr>
          </a:p>
          <a:p>
            <a:pPr marL="342900" indent="-342900" algn="just">
              <a:buFont typeface="Arial" panose="020B0604020202020204" pitchFamily="34" charset="0"/>
              <a:buChar char="•"/>
            </a:pPr>
            <a:r>
              <a:rPr lang="lv-LV" sz="2000" dirty="0">
                <a:solidFill>
                  <a:srgbClr val="111111"/>
                </a:solidFill>
                <a:latin typeface="Calibri" panose="020F0502020204030204" pitchFamily="34" charset="0"/>
                <a:ea typeface="Calibri" panose="020F0502020204030204" pitchFamily="34" charset="0"/>
                <a:cs typeface="Calibri" panose="020F0502020204030204" pitchFamily="34" charset="0"/>
              </a:rPr>
              <a:t>v</a:t>
            </a:r>
            <a:r>
              <a:rPr lang="en-GB" sz="2000" b="0" i="0" dirty="0" err="1">
                <a:solidFill>
                  <a:srgbClr val="111111"/>
                </a:solidFill>
                <a:effectLst/>
                <a:latin typeface="Calibri" panose="020F0502020204030204" pitchFamily="34" charset="0"/>
                <a:ea typeface="Calibri" panose="020F0502020204030204" pitchFamily="34" charset="0"/>
                <a:cs typeface="Calibri" panose="020F0502020204030204" pitchFamily="34" charset="0"/>
              </a:rPr>
              <a:t>eicin</a:t>
            </a:r>
            <a:r>
              <a:rPr lang="lv-LV"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a</a:t>
            </a:r>
            <a:r>
              <a:rPr lang="en-GB"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plašāku sadarbību un resursu izmantošanu izglītības un apmācības sistēmā, kā </a:t>
            </a:r>
            <a:r>
              <a:rPr lang="en-GB" sz="2000" b="0" i="0" dirty="0" err="1">
                <a:solidFill>
                  <a:srgbClr val="111111"/>
                </a:solidFill>
                <a:effectLst/>
                <a:latin typeface="Calibri" panose="020F0502020204030204" pitchFamily="34" charset="0"/>
                <a:ea typeface="Calibri" panose="020F0502020204030204" pitchFamily="34" charset="0"/>
                <a:cs typeface="Calibri" panose="020F0502020204030204" pitchFamily="34" charset="0"/>
              </a:rPr>
              <a:t>arī</a:t>
            </a:r>
            <a:r>
              <a:rPr lang="en-GB"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a:t>
            </a:r>
            <a:r>
              <a:rPr lang="en-GB" sz="2000" b="0" i="0" dirty="0" err="1">
                <a:solidFill>
                  <a:srgbClr val="111111"/>
                </a:solidFill>
                <a:effectLst/>
                <a:latin typeface="Calibri" panose="020F0502020204030204" pitchFamily="34" charset="0"/>
                <a:ea typeface="Calibri" panose="020F0502020204030204" pitchFamily="34" charset="0"/>
                <a:cs typeface="Calibri" panose="020F0502020204030204" pitchFamily="34" charset="0"/>
              </a:rPr>
              <a:t>uzlabo</a:t>
            </a:r>
            <a:r>
              <a:rPr lang="en-GB"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izglītojamo profesionālās </a:t>
            </a:r>
            <a:r>
              <a:rPr lang="en-GB" sz="2000" b="0" i="0" dirty="0" err="1">
                <a:solidFill>
                  <a:srgbClr val="111111"/>
                </a:solidFill>
                <a:effectLst/>
                <a:latin typeface="Calibri" panose="020F0502020204030204" pitchFamily="34" charset="0"/>
                <a:ea typeface="Calibri" panose="020F0502020204030204" pitchFamily="34" charset="0"/>
                <a:cs typeface="Calibri" panose="020F0502020204030204" pitchFamily="34" charset="0"/>
              </a:rPr>
              <a:t>izaugsmes</a:t>
            </a:r>
            <a:r>
              <a:rPr lang="en-GB"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a:t>
            </a:r>
            <a:r>
              <a:rPr lang="en-GB" sz="2000" b="0" i="0" dirty="0" err="1">
                <a:solidFill>
                  <a:srgbClr val="111111"/>
                </a:solidFill>
                <a:effectLst/>
                <a:latin typeface="Calibri" panose="020F0502020204030204" pitchFamily="34" charset="0"/>
                <a:ea typeface="Calibri" panose="020F0502020204030204" pitchFamily="34" charset="0"/>
                <a:cs typeface="Calibri" panose="020F0502020204030204" pitchFamily="34" charset="0"/>
              </a:rPr>
              <a:t>iespējas</a:t>
            </a:r>
            <a:r>
              <a:rPr lang="lv-LV"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a:t>
            </a:r>
            <a:endParaRPr lang="en-GB"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endParaRPr>
          </a:p>
          <a:p>
            <a:pPr marL="342900" indent="-342900" algn="just">
              <a:buFont typeface="Arial" panose="020B0604020202020204" pitchFamily="34" charset="0"/>
              <a:buChar char="•"/>
            </a:pPr>
            <a:r>
              <a:rPr lang="en-GB" sz="2000" b="0" i="0" dirty="0" err="1">
                <a:solidFill>
                  <a:srgbClr val="111111"/>
                </a:solidFill>
                <a:effectLst/>
                <a:latin typeface="Calibri" panose="020F0502020204030204" pitchFamily="34" charset="0"/>
                <a:ea typeface="Calibri" panose="020F0502020204030204" pitchFamily="34" charset="0"/>
                <a:cs typeface="Calibri" panose="020F0502020204030204" pitchFamily="34" charset="0"/>
              </a:rPr>
              <a:t>Izveido</a:t>
            </a:r>
            <a:r>
              <a:rPr lang="en-GB"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struktūru, kas ļautu darba devējiem vairāk iesaistīties nodarbinātības veicināšanā un karjeras izaugsmes iespēju popularizēšanā savās nozarēs.</a:t>
            </a:r>
          </a:p>
          <a:p>
            <a:pPr marL="342900" indent="-342900" algn="l">
              <a:buFont typeface="Arial" panose="020B0604020202020204" pitchFamily="34" charset="0"/>
              <a:buChar char="•"/>
            </a:pPr>
            <a:endParaRPr lang="en-GB"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endParaRPr>
          </a:p>
          <a:p>
            <a:pPr algn="l"/>
            <a:r>
              <a:rPr lang="en-GB"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hlinkClick r:id="rId4"/>
              </a:rPr>
              <a:t>Šī strukturētā iesaistīšanās prasmju darba kārtībā un forumu darbs veicina mācību programmu izstrādi, nodrošinot, ka izglītības un apmācības sistēma atbilst ekonomikas un darbaspēka vajadzībām</a:t>
            </a:r>
            <a:r>
              <a:rPr lang="en-GB" sz="2000" b="0" i="0" baseline="30000" dirty="0">
                <a:solidFill>
                  <a:srgbClr val="111111"/>
                </a:solidFill>
                <a:effectLst/>
                <a:latin typeface="Calibri" panose="020F0502020204030204" pitchFamily="34" charset="0"/>
                <a:ea typeface="Calibri" panose="020F0502020204030204" pitchFamily="34" charset="0"/>
                <a:cs typeface="Calibri" panose="020F0502020204030204" pitchFamily="34" charset="0"/>
                <a:hlinkClick r:id="rId4"/>
              </a:rPr>
              <a:t>2</a:t>
            </a:r>
            <a:r>
              <a:rPr lang="en-GB"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 Tas ir uzskatāms piemērs tam, kā Reģionālā prasmju padome var būtiski ietekmēt mācību programmu izstrādi. </a:t>
            </a:r>
          </a:p>
          <a:p>
            <a:pPr algn="l"/>
            <a:endParaRPr lang="en-GB" b="0" i="0" dirty="0">
              <a:effectLst/>
              <a:latin typeface="Söhne"/>
            </a:endParaRPr>
          </a:p>
        </p:txBody>
      </p:sp>
    </p:spTree>
    <p:extLst>
      <p:ext uri="{BB962C8B-B14F-4D97-AF65-F5344CB8AC3E}">
        <p14:creationId xmlns:p14="http://schemas.microsoft.com/office/powerpoint/2010/main" val="37769225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43</a:t>
            </a:fld>
            <a:endParaRPr lang="en-US" sz="1291"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30" y="643158"/>
            <a:ext cx="9752396"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a:t>
            </a:r>
            <a:r>
              <a:rPr lang="lv-LV" dirty="0">
                <a:solidFill>
                  <a:schemeClr val="bg1"/>
                </a:solidFill>
              </a:rPr>
              <a:t>Studiju</a:t>
            </a:r>
            <a:r>
              <a:rPr lang="en-US" dirty="0">
                <a:solidFill>
                  <a:schemeClr val="bg1"/>
                </a:solidFill>
              </a:rPr>
              <a:t> programmu attīstība</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05</a:t>
            </a:r>
          </a:p>
        </p:txBody>
      </p:sp>
      <p:sp>
        <p:nvSpPr>
          <p:cNvPr id="10" name="TextBox 9">
            <a:extLst>
              <a:ext uri="{FF2B5EF4-FFF2-40B4-BE49-F238E27FC236}">
                <a16:creationId xmlns:a16="http://schemas.microsoft.com/office/drawing/2014/main" id="{D80A09F0-3F97-C8B1-0B10-A8C59D984D5B}"/>
              </a:ext>
            </a:extLst>
          </p:cNvPr>
          <p:cNvSpPr txBox="1"/>
          <p:nvPr/>
        </p:nvSpPr>
        <p:spPr>
          <a:xfrm>
            <a:off x="2643982" y="1581666"/>
            <a:ext cx="9548020" cy="4093428"/>
          </a:xfrm>
          <a:prstGeom prst="rect">
            <a:avLst/>
          </a:prstGeom>
          <a:noFill/>
        </p:spPr>
        <p:txBody>
          <a:bodyPr wrap="square">
            <a:spAutoFit/>
          </a:bodyPr>
          <a:lstStyle/>
          <a:p>
            <a:pPr marL="457200" lvl="1" algn="just"/>
            <a:r>
              <a:rPr lang="en-GB" sz="2000" dirty="0">
                <a:latin typeface="Calibri" panose="020F0502020204030204" pitchFamily="34" charset="0"/>
                <a:ea typeface="Calibri" panose="020F0502020204030204" pitchFamily="34" charset="0"/>
                <a:cs typeface="Calibri" panose="020F0502020204030204" pitchFamily="34" charset="0"/>
              </a:rPr>
              <a:t>Šajā modulī mēs redzējām, ka </a:t>
            </a:r>
            <a:r>
              <a:rPr lang="en-GB" sz="2000" b="0" i="0" dirty="0">
                <a:effectLst/>
                <a:latin typeface="Calibri" panose="020F0502020204030204" pitchFamily="34" charset="0"/>
                <a:ea typeface="Calibri" panose="020F0502020204030204" pitchFamily="34" charset="0"/>
                <a:cs typeface="Calibri" panose="020F0502020204030204" pitchFamily="34" charset="0"/>
              </a:rPr>
              <a:t>reģionālās prasmju padomes ir galvenie dalībnieki izglītības saskaņošanā ar reģionālajām darbaspēka vajadzībām. Tās sniedz stratēģisku ieskatu augstākās izglītības iestādēm par mainīgajām nozares tendencēm un prasmju prasībām. Taču šai iesaistei ir </a:t>
            </a:r>
            <a:r>
              <a:rPr lang="en-GB" sz="2000" b="0" i="0" dirty="0" err="1">
                <a:effectLst/>
                <a:latin typeface="Calibri" panose="020F0502020204030204" pitchFamily="34" charset="0"/>
                <a:ea typeface="Calibri" panose="020F0502020204030204" pitchFamily="34" charset="0"/>
                <a:cs typeface="Calibri" panose="020F0502020204030204" pitchFamily="34" charset="0"/>
              </a:rPr>
              <a:t>jābūt</a:t>
            </a:r>
            <a:r>
              <a:rPr lang="en-GB" sz="2000" b="0" i="0" dirty="0">
                <a:effectLst/>
                <a:latin typeface="Calibri" panose="020F0502020204030204" pitchFamily="34" charset="0"/>
                <a:ea typeface="Calibri" panose="020F0502020204030204" pitchFamily="34" charset="0"/>
                <a:cs typeface="Calibri" panose="020F0502020204030204" pitchFamily="34" charset="0"/>
              </a:rPr>
              <a:t> </a:t>
            </a:r>
            <a:r>
              <a:rPr lang="lv-LV" sz="2000" dirty="0">
                <a:latin typeface="Calibri" panose="020F0502020204030204" pitchFamily="34" charset="0"/>
                <a:ea typeface="Calibri" panose="020F0502020204030204" pitchFamily="34" charset="0"/>
                <a:cs typeface="Calibri" panose="020F0502020204030204" pitchFamily="34" charset="0"/>
              </a:rPr>
              <a:t>nepārtrauktai</a:t>
            </a:r>
            <a:r>
              <a:rPr lang="en-GB" sz="2000" b="0" i="0" dirty="0">
                <a:effectLst/>
                <a:latin typeface="Calibri" panose="020F0502020204030204" pitchFamily="34" charset="0"/>
                <a:ea typeface="Calibri" panose="020F0502020204030204" pitchFamily="34" charset="0"/>
                <a:cs typeface="Calibri" panose="020F0502020204030204" pitchFamily="34" charset="0"/>
              </a:rPr>
              <a:t> un pastāvīgai, lai </a:t>
            </a:r>
            <a:r>
              <a:rPr lang="en-GB" sz="2000" b="0" i="0" dirty="0" err="1">
                <a:effectLst/>
                <a:latin typeface="Calibri" panose="020F0502020204030204" pitchFamily="34" charset="0"/>
                <a:ea typeface="Calibri" panose="020F0502020204030204" pitchFamily="34" charset="0"/>
                <a:cs typeface="Calibri" panose="020F0502020204030204" pitchFamily="34" charset="0"/>
              </a:rPr>
              <a:t>uzturētu</a:t>
            </a:r>
            <a:r>
              <a:rPr lang="en-GB" sz="2000" b="0" i="0" dirty="0">
                <a:effectLst/>
                <a:latin typeface="Calibri" panose="020F0502020204030204" pitchFamily="34" charset="0"/>
                <a:ea typeface="Calibri" panose="020F0502020204030204" pitchFamily="34" charset="0"/>
                <a:cs typeface="Calibri" panose="020F0502020204030204" pitchFamily="34" charset="0"/>
              </a:rPr>
              <a:t> </a:t>
            </a:r>
            <a:r>
              <a:rPr lang="en-GB" sz="2000" b="0" i="0" dirty="0" err="1">
                <a:effectLst/>
                <a:latin typeface="Calibri" panose="020F0502020204030204" pitchFamily="34" charset="0"/>
                <a:ea typeface="Calibri" panose="020F0502020204030204" pitchFamily="34" charset="0"/>
                <a:cs typeface="Calibri" panose="020F0502020204030204" pitchFamily="34" charset="0"/>
              </a:rPr>
              <a:t>nepārtraukt</a:t>
            </a:r>
            <a:r>
              <a:rPr lang="lv-LV" sz="2000" b="0" i="0" dirty="0" err="1">
                <a:effectLst/>
                <a:latin typeface="Calibri" panose="020F0502020204030204" pitchFamily="34" charset="0"/>
                <a:ea typeface="Calibri" panose="020F0502020204030204" pitchFamily="34" charset="0"/>
                <a:cs typeface="Calibri" panose="020F0502020204030204" pitchFamily="34" charset="0"/>
              </a:rPr>
              <a:t>as</a:t>
            </a:r>
            <a:r>
              <a:rPr lang="en-GB" sz="2000" b="0" i="0" dirty="0">
                <a:effectLst/>
                <a:latin typeface="Calibri" panose="020F0502020204030204" pitchFamily="34" charset="0"/>
                <a:ea typeface="Calibri" panose="020F0502020204030204" pitchFamily="34" charset="0"/>
                <a:cs typeface="Calibri" panose="020F0502020204030204" pitchFamily="34" charset="0"/>
              </a:rPr>
              <a:t> augstākās izglītības uzlabošanas ciklu.</a:t>
            </a:r>
          </a:p>
          <a:p>
            <a:pPr marL="457200" lvl="1" algn="l"/>
            <a:endParaRPr lang="en-GB" sz="2000" dirty="0">
              <a:latin typeface="Calibri" panose="020F0502020204030204" pitchFamily="34" charset="0"/>
              <a:ea typeface="Calibri" panose="020F0502020204030204" pitchFamily="34" charset="0"/>
              <a:cs typeface="Calibri" panose="020F0502020204030204" pitchFamily="34" charset="0"/>
            </a:endParaRPr>
          </a:p>
          <a:p>
            <a:pPr marL="457200" lvl="1" algn="just"/>
            <a:r>
              <a:rPr lang="en-GB" sz="2000" b="0" i="0" dirty="0">
                <a:effectLst/>
                <a:latin typeface="Calibri" panose="020F0502020204030204" pitchFamily="34" charset="0"/>
                <a:ea typeface="Calibri" panose="020F0502020204030204" pitchFamily="34" charset="0"/>
                <a:cs typeface="Calibri" panose="020F0502020204030204" pitchFamily="34" charset="0"/>
              </a:rPr>
              <a:t>R</a:t>
            </a:r>
            <a:r>
              <a:rPr lang="lv-LV" sz="2000" b="0" i="0" dirty="0">
                <a:effectLst/>
                <a:latin typeface="Calibri" panose="020F0502020204030204" pitchFamily="34" charset="0"/>
                <a:ea typeface="Calibri" panose="020F0502020204030204" pitchFamily="34" charset="0"/>
                <a:cs typeface="Calibri" panose="020F0502020204030204" pitchFamily="34" charset="0"/>
              </a:rPr>
              <a:t>PP</a:t>
            </a:r>
            <a:r>
              <a:rPr lang="en-GB" sz="2000" b="0" i="0" dirty="0">
                <a:effectLst/>
                <a:latin typeface="Calibri" panose="020F0502020204030204" pitchFamily="34" charset="0"/>
                <a:ea typeface="Calibri" panose="020F0502020204030204" pitchFamily="34" charset="0"/>
                <a:cs typeface="Calibri" panose="020F0502020204030204" pitchFamily="34" charset="0"/>
              </a:rPr>
              <a:t> ir jānodrošina, lai mācību programmās tiktu atspoguļoti jaunākie tehnoloģiskie sasniegumi un nozares prakse, padarot izglītību atbilstošāku un piemērotāku reālās pasaules scenārijiem. To loma ir plašāka nekā tikai konsultācijas; tās aktīvi piedalās akadēmisko </a:t>
            </a:r>
            <a:r>
              <a:rPr lang="en-GB" sz="2000" b="0" i="0" dirty="0" err="1">
                <a:effectLst/>
                <a:latin typeface="Calibri" panose="020F0502020204030204" pitchFamily="34" charset="0"/>
                <a:ea typeface="Calibri" panose="020F0502020204030204" pitchFamily="34" charset="0"/>
                <a:cs typeface="Calibri" panose="020F0502020204030204" pitchFamily="34" charset="0"/>
              </a:rPr>
              <a:t>programmu</a:t>
            </a:r>
            <a:r>
              <a:rPr lang="en-GB" sz="2000" b="0" i="0" dirty="0">
                <a:effectLst/>
                <a:latin typeface="Calibri" panose="020F0502020204030204" pitchFamily="34" charset="0"/>
                <a:ea typeface="Calibri" panose="020F0502020204030204" pitchFamily="34" charset="0"/>
                <a:cs typeface="Calibri" panose="020F0502020204030204" pitchFamily="34" charset="0"/>
              </a:rPr>
              <a:t> </a:t>
            </a:r>
            <a:r>
              <a:rPr lang="lv-LV" sz="2000" b="0" i="0" dirty="0">
                <a:effectLst/>
                <a:latin typeface="Calibri" panose="020F0502020204030204" pitchFamily="34" charset="0"/>
                <a:ea typeface="Calibri" panose="020F0502020204030204" pitchFamily="34" charset="0"/>
                <a:cs typeface="Calibri" panose="020F0502020204030204" pitchFamily="34" charset="0"/>
              </a:rPr>
              <a:t>izstrādē</a:t>
            </a:r>
            <a:r>
              <a:rPr lang="en-GB" sz="2000" b="0" i="0" dirty="0">
                <a:effectLst/>
                <a:latin typeface="Calibri" panose="020F0502020204030204" pitchFamily="34" charset="0"/>
                <a:ea typeface="Calibri" panose="020F0502020204030204" pitchFamily="34" charset="0"/>
                <a:cs typeface="Calibri" panose="020F0502020204030204" pitchFamily="34" charset="0"/>
              </a:rPr>
              <a:t> un </a:t>
            </a:r>
            <a:r>
              <a:rPr lang="lv-LV" sz="2000" dirty="0">
                <a:latin typeface="Calibri" panose="020F0502020204030204" pitchFamily="34" charset="0"/>
                <a:ea typeface="Calibri" panose="020F0502020204030204" pitchFamily="34" charset="0"/>
                <a:cs typeface="Calibri" panose="020F0502020204030204" pitchFamily="34" charset="0"/>
              </a:rPr>
              <a:t>pilnveidošanā</a:t>
            </a:r>
            <a:r>
              <a:rPr lang="en-GB" sz="2000" b="0" i="0" dirty="0">
                <a:effectLst/>
                <a:latin typeface="Calibri" panose="020F0502020204030204" pitchFamily="34" charset="0"/>
                <a:ea typeface="Calibri" panose="020F0502020204030204" pitchFamily="34" charset="0"/>
                <a:cs typeface="Calibri" panose="020F0502020204030204" pitchFamily="34" charset="0"/>
              </a:rPr>
              <a:t>, lai tās atbilstu reģionālās ekonomikas dinamiskajām vajadzībām.</a:t>
            </a:r>
          </a:p>
          <a:p>
            <a:pPr marL="457200" lvl="1" algn="l"/>
            <a:endParaRPr lang="en-GB" sz="2000" dirty="0">
              <a:latin typeface="Calibri" panose="020F0502020204030204" pitchFamily="34" charset="0"/>
              <a:ea typeface="Calibri" panose="020F0502020204030204" pitchFamily="34" charset="0"/>
              <a:cs typeface="Calibri" panose="020F0502020204030204" pitchFamily="34" charset="0"/>
            </a:endParaRPr>
          </a:p>
          <a:p>
            <a:pPr marL="457200" lvl="1" algn="l"/>
            <a:endParaRPr lang="en-GB" sz="2000" b="0" i="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128261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44</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12" name="Rectangle 7">
            <a:extLst>
              <a:ext uri="{FF2B5EF4-FFF2-40B4-BE49-F238E27FC236}">
                <a16:creationId xmlns:a16="http://schemas.microsoft.com/office/drawing/2014/main" id="{31F30833-C045-B13B-DA5C-544E935D7D6B}"/>
              </a:ext>
            </a:extLst>
          </p:cNvPr>
          <p:cNvSpPr>
            <a:spLocks noChangeArrowheads="1"/>
          </p:cNvSpPr>
          <p:nvPr/>
        </p:nvSpPr>
        <p:spPr bwMode="auto">
          <a:xfrm>
            <a:off x="1174526" y="2686660"/>
            <a:ext cx="10729446" cy="19742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l"/>
            <a:endParaRPr lang="en-GB" b="0" i="0" dirty="0">
              <a:effectLst/>
              <a:latin typeface="Söhne"/>
            </a:endParaRPr>
          </a:p>
        </p:txBody>
      </p:sp>
      <p:sp>
        <p:nvSpPr>
          <p:cNvPr id="3" name="TextBox 2">
            <a:extLst>
              <a:ext uri="{FF2B5EF4-FFF2-40B4-BE49-F238E27FC236}">
                <a16:creationId xmlns:a16="http://schemas.microsoft.com/office/drawing/2014/main" id="{D72B2933-397B-A859-CFD8-810887560044}"/>
              </a:ext>
            </a:extLst>
          </p:cNvPr>
          <p:cNvSpPr txBox="1"/>
          <p:nvPr/>
        </p:nvSpPr>
        <p:spPr>
          <a:xfrm>
            <a:off x="1061006" y="381311"/>
            <a:ext cx="5628222" cy="5940088"/>
          </a:xfrm>
          <a:prstGeom prst="rect">
            <a:avLst/>
          </a:prstGeom>
          <a:noFill/>
        </p:spPr>
        <p:txBody>
          <a:bodyPr wrap="square">
            <a:spAutoFit/>
          </a:bodyPr>
          <a:lstStyle/>
          <a:p>
            <a:pPr marL="457200" lvl="1" algn="just"/>
            <a:r>
              <a:rPr lang="en-GB" sz="2000" b="0" i="0" dirty="0">
                <a:effectLst/>
                <a:latin typeface="Calibri" panose="020F0502020204030204" pitchFamily="34" charset="0"/>
                <a:ea typeface="Calibri" panose="020F0502020204030204" pitchFamily="34" charset="0"/>
                <a:cs typeface="Calibri" panose="020F0502020204030204" pitchFamily="34" charset="0"/>
              </a:rPr>
              <a:t>Īrijas Midlands reģionālais prasmju forums ir lielisks piemērs tam, kā prasmju forums </a:t>
            </a:r>
            <a:r>
              <a:rPr lang="en-GB" sz="2000" dirty="0">
                <a:latin typeface="Calibri" panose="020F0502020204030204" pitchFamily="34" charset="0"/>
                <a:ea typeface="Calibri" panose="020F0502020204030204" pitchFamily="34" charset="0"/>
                <a:cs typeface="Calibri" panose="020F0502020204030204" pitchFamily="34" charset="0"/>
              </a:rPr>
              <a:t>vai reģionālā prasmju </a:t>
            </a:r>
            <a:r>
              <a:rPr lang="en-GB" sz="2000" b="0" i="0" dirty="0">
                <a:effectLst/>
                <a:latin typeface="Calibri" panose="020F0502020204030204" pitchFamily="34" charset="0"/>
                <a:ea typeface="Calibri" panose="020F0502020204030204" pitchFamily="34" charset="0"/>
                <a:cs typeface="Calibri" panose="020F0502020204030204" pitchFamily="34" charset="0"/>
              </a:rPr>
              <a:t>padome darbojas STEM jomā. T</a:t>
            </a:r>
            <a:r>
              <a:rPr lang="lv-LV" sz="2000" dirty="0">
                <a:latin typeface="Calibri" panose="020F0502020204030204" pitchFamily="34" charset="0"/>
                <a:ea typeface="Calibri" panose="020F0502020204030204" pitchFamily="34" charset="0"/>
                <a:cs typeface="Calibri" panose="020F0502020204030204" pitchFamily="34" charset="0"/>
              </a:rPr>
              <a:t>ā</a:t>
            </a:r>
            <a:r>
              <a:rPr lang="en-GB" sz="2000" b="0" i="0" dirty="0">
                <a:effectLst/>
                <a:latin typeface="Calibri" panose="020F0502020204030204" pitchFamily="34" charset="0"/>
                <a:ea typeface="Calibri" panose="020F0502020204030204" pitchFamily="34" charset="0"/>
                <a:cs typeface="Calibri" panose="020F0502020204030204" pitchFamily="34" charset="0"/>
              </a:rPr>
              <a:t> </a:t>
            </a:r>
            <a:r>
              <a:rPr lang="en-GB" sz="2000" b="0" i="0" dirty="0" err="1">
                <a:effectLst/>
                <a:latin typeface="Calibri" panose="020F0502020204030204" pitchFamily="34" charset="0"/>
                <a:ea typeface="Calibri" panose="020F0502020204030204" pitchFamily="34" charset="0"/>
                <a:cs typeface="Calibri" panose="020F0502020204030204" pitchFamily="34" charset="0"/>
              </a:rPr>
              <a:t>ir</a:t>
            </a:r>
            <a:r>
              <a:rPr lang="en-GB" sz="2000" b="0" i="0" dirty="0">
                <a:effectLst/>
                <a:latin typeface="Calibri" panose="020F0502020204030204" pitchFamily="34" charset="0"/>
                <a:ea typeface="Calibri" panose="020F0502020204030204" pitchFamily="34" charset="0"/>
                <a:cs typeface="Calibri" panose="020F0502020204030204" pitchFamily="34" charset="0"/>
              </a:rPr>
              <a:t> </a:t>
            </a:r>
            <a:r>
              <a:rPr lang="en-GB" sz="2000" b="0" i="0" dirty="0" err="1">
                <a:effectLst/>
                <a:latin typeface="Calibri" panose="020F0502020204030204" pitchFamily="34" charset="0"/>
                <a:ea typeface="Calibri" panose="020F0502020204030204" pitchFamily="34" charset="0"/>
                <a:cs typeface="Calibri" panose="020F0502020204030204" pitchFamily="34" charset="0"/>
              </a:rPr>
              <a:t>aktīv</a:t>
            </a:r>
            <a:r>
              <a:rPr lang="lv-LV" sz="2000" b="0" i="0" dirty="0">
                <a:effectLst/>
                <a:latin typeface="Calibri" panose="020F0502020204030204" pitchFamily="34" charset="0"/>
                <a:ea typeface="Calibri" panose="020F0502020204030204" pitchFamily="34" charset="0"/>
                <a:cs typeface="Calibri" panose="020F0502020204030204" pitchFamily="34" charset="0"/>
              </a:rPr>
              <a:t>a</a:t>
            </a:r>
            <a:r>
              <a:rPr lang="en-GB" sz="2000" b="0" i="0" dirty="0">
                <a:effectLst/>
                <a:latin typeface="Calibri" panose="020F0502020204030204" pitchFamily="34" charset="0"/>
                <a:ea typeface="Calibri" panose="020F0502020204030204" pitchFamily="34" charset="0"/>
                <a:cs typeface="Calibri" panose="020F0502020204030204" pitchFamily="34" charset="0"/>
              </a:rPr>
              <a:t> </a:t>
            </a:r>
            <a:r>
              <a:rPr lang="en-GB" sz="2000" b="0" i="0" dirty="0" err="1">
                <a:effectLst/>
                <a:latin typeface="Calibri" panose="020F0502020204030204" pitchFamily="34" charset="0"/>
                <a:ea typeface="Calibri" panose="020F0502020204030204" pitchFamily="34" charset="0"/>
                <a:cs typeface="Calibri" panose="020F0502020204030204" pitchFamily="34" charset="0"/>
              </a:rPr>
              <a:t>iesaistī</a:t>
            </a:r>
            <a:r>
              <a:rPr lang="lv-LV" sz="2000" b="0" i="0" dirty="0" err="1">
                <a:effectLst/>
                <a:latin typeface="Calibri" panose="020F0502020204030204" pitchFamily="34" charset="0"/>
                <a:ea typeface="Calibri" panose="020F0502020204030204" pitchFamily="34" charset="0"/>
                <a:cs typeface="Calibri" panose="020F0502020204030204" pitchFamily="34" charset="0"/>
              </a:rPr>
              <a:t>šanās</a:t>
            </a:r>
            <a:r>
              <a:rPr lang="en-GB" sz="2000" b="0" i="0" dirty="0">
                <a:effectLst/>
                <a:latin typeface="Calibri" panose="020F0502020204030204" pitchFamily="34" charset="0"/>
                <a:ea typeface="Calibri" panose="020F0502020204030204" pitchFamily="34" charset="0"/>
                <a:cs typeface="Calibri" panose="020F0502020204030204" pitchFamily="34" charset="0"/>
              </a:rPr>
              <a:t> STEM izglītības un karjeras veicināšanā savā reģionā.  Viena no to iniciatīvām bija Midlendas Zinātnes festivāls - ikgadējs pasākums, kura mērķis ir popularizēt zinātnes, tehnoloģiju, inženierzinātņu un matemātikas (STEM) priekšmetus. </a:t>
            </a:r>
          </a:p>
          <a:p>
            <a:pPr marL="457200" lvl="1" algn="l"/>
            <a:endParaRPr lang="en-GB" sz="2000" dirty="0">
              <a:latin typeface="Calibri" panose="020F0502020204030204" pitchFamily="34" charset="0"/>
              <a:ea typeface="Calibri" panose="020F0502020204030204" pitchFamily="34" charset="0"/>
              <a:cs typeface="Calibri" panose="020F0502020204030204" pitchFamily="34" charset="0"/>
            </a:endParaRPr>
          </a:p>
          <a:p>
            <a:pPr marL="457200" lvl="1" algn="just"/>
            <a:r>
              <a:rPr lang="en-GB" sz="2000" b="0" i="0" dirty="0">
                <a:effectLst/>
                <a:latin typeface="Calibri" panose="020F0502020204030204" pitchFamily="34" charset="0"/>
                <a:ea typeface="Calibri" panose="020F0502020204030204" pitchFamily="34" charset="0"/>
                <a:cs typeface="Calibri" panose="020F0502020204030204" pitchFamily="34" charset="0"/>
              </a:rPr>
              <a:t>Midlendas reģionālais prasmju forums cieši sadarbojas arī ar vietējiem uzņēmumiem, izglītības un </a:t>
            </a:r>
            <a:r>
              <a:rPr lang="en-GB" sz="2000" b="0" i="0" dirty="0" err="1">
                <a:effectLst/>
                <a:latin typeface="Calibri" panose="020F0502020204030204" pitchFamily="34" charset="0"/>
                <a:ea typeface="Calibri" panose="020F0502020204030204" pitchFamily="34" charset="0"/>
                <a:cs typeface="Calibri" panose="020F0502020204030204" pitchFamily="34" charset="0"/>
              </a:rPr>
              <a:t>apmācības</a:t>
            </a:r>
            <a:r>
              <a:rPr lang="lv-LV" sz="2000" dirty="0">
                <a:latin typeface="Calibri" panose="020F0502020204030204" pitchFamily="34" charset="0"/>
                <a:ea typeface="Calibri" panose="020F0502020204030204" pitchFamily="34" charset="0"/>
                <a:cs typeface="Calibri" panose="020F0502020204030204" pitchFamily="34" charset="0"/>
              </a:rPr>
              <a:t> iestādēm</a:t>
            </a:r>
            <a:r>
              <a:rPr lang="en-GB" sz="2000" b="0" i="0" dirty="0">
                <a:effectLst/>
                <a:latin typeface="Calibri" panose="020F0502020204030204" pitchFamily="34" charset="0"/>
                <a:ea typeface="Calibri" panose="020F0502020204030204" pitchFamily="34" charset="0"/>
                <a:cs typeface="Calibri" panose="020F0502020204030204" pitchFamily="34" charset="0"/>
              </a:rPr>
              <a:t>, lai nodrošinātu, ka tiek apmierinātas STEM nozares vajadzības pēc prasmēm. T</a:t>
            </a:r>
            <a:r>
              <a:rPr lang="lv-LV" sz="2000" b="0" i="0" dirty="0" err="1">
                <a:effectLst/>
                <a:latin typeface="Calibri" panose="020F0502020204030204" pitchFamily="34" charset="0"/>
                <a:ea typeface="Calibri" panose="020F0502020204030204" pitchFamily="34" charset="0"/>
                <a:cs typeface="Calibri" panose="020F0502020204030204" pitchFamily="34" charset="0"/>
              </a:rPr>
              <a:t>as</a:t>
            </a:r>
            <a:r>
              <a:rPr lang="en-GB" sz="2000" b="0" i="0" dirty="0">
                <a:effectLst/>
                <a:latin typeface="Calibri" panose="020F0502020204030204" pitchFamily="34" charset="0"/>
                <a:ea typeface="Calibri" panose="020F0502020204030204" pitchFamily="34" charset="0"/>
                <a:cs typeface="Calibri" panose="020F0502020204030204" pitchFamily="34" charset="0"/>
              </a:rPr>
              <a:t> palīdz apzināt reģiona pašreizējās un turpmākās vajadzības pēc prasmēm un nodrošina, ka ir pietiekams STEM prasmju piedāvājums, lai apmierinātu pieprasījumu. </a:t>
            </a:r>
          </a:p>
        </p:txBody>
      </p:sp>
      <p:pic>
        <p:nvPicPr>
          <p:cNvPr id="4" name="Picture 3">
            <a:extLst>
              <a:ext uri="{FF2B5EF4-FFF2-40B4-BE49-F238E27FC236}">
                <a16:creationId xmlns:a16="http://schemas.microsoft.com/office/drawing/2014/main" id="{E5FDAFB9-7776-DFF6-A616-E0ABE65FE52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1300" r="21300"/>
          <a:stretch/>
        </p:blipFill>
        <p:spPr>
          <a:xfrm>
            <a:off x="6984523" y="3952"/>
            <a:ext cx="5207479" cy="6048056"/>
          </a:xfrm>
          <a:prstGeom prst="rect">
            <a:avLst/>
          </a:prstGeom>
        </p:spPr>
      </p:pic>
    </p:spTree>
    <p:extLst>
      <p:ext uri="{BB962C8B-B14F-4D97-AF65-F5344CB8AC3E}">
        <p14:creationId xmlns:p14="http://schemas.microsoft.com/office/powerpoint/2010/main" val="34476624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EA7A2DD6-DCD8-233D-2B01-86094F9548FB}"/>
              </a:ext>
            </a:extLst>
          </p:cNvPr>
          <p:cNvSpPr>
            <a:spLocks noGrp="1"/>
          </p:cNvSpPr>
          <p:nvPr>
            <p:ph type="body" sz="quarter" idx="21"/>
          </p:nvPr>
        </p:nvSpPr>
        <p:spPr>
          <a:xfrm rot="16200000">
            <a:off x="-1397555" y="3954226"/>
            <a:ext cx="4398624" cy="624849"/>
          </a:xfrm>
        </p:spPr>
        <p:txBody>
          <a:bodyPr/>
          <a:lstStyle/>
          <a:p>
            <a:pPr algn="l"/>
            <a:r>
              <a:rPr lang="en-US" sz="3400" b="1" dirty="0"/>
              <a:t>   www.be21skilled.eu</a:t>
            </a:r>
          </a:p>
        </p:txBody>
      </p:sp>
      <p:sp>
        <p:nvSpPr>
          <p:cNvPr id="3" name="Slide Number Placeholder 2">
            <a:extLst>
              <a:ext uri="{FF2B5EF4-FFF2-40B4-BE49-F238E27FC236}">
                <a16:creationId xmlns:a16="http://schemas.microsoft.com/office/drawing/2014/main" id="{8B51DB12-F7FD-5442-9AD5-321562BAB22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t>45</a:t>
            </a:fld>
            <a:endParaRPr lang="en-US" dirty="0"/>
          </a:p>
        </p:txBody>
      </p:sp>
      <p:sp>
        <p:nvSpPr>
          <p:cNvPr id="2" name="Text Placeholder 7">
            <a:extLst>
              <a:ext uri="{FF2B5EF4-FFF2-40B4-BE49-F238E27FC236}">
                <a16:creationId xmlns:a16="http://schemas.microsoft.com/office/drawing/2014/main" id="{367F1653-5E28-2EEE-B24E-1DA6878F686B}"/>
              </a:ext>
            </a:extLst>
          </p:cNvPr>
          <p:cNvSpPr txBox="1">
            <a:spLocks/>
          </p:cNvSpPr>
          <p:nvPr/>
        </p:nvSpPr>
        <p:spPr>
          <a:xfrm>
            <a:off x="2080876" y="3417217"/>
            <a:ext cx="3926224" cy="2037434"/>
          </a:xfrm>
          <a:prstGeom prst="rect">
            <a:avLst/>
          </a:prstGeom>
          <a:solidFill>
            <a:srgbClr val="1C1442"/>
          </a:solidFill>
        </p:spPr>
        <p:txBody>
          <a:bodyPr anchor="ct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spcBef>
                <a:spcPts val="600"/>
              </a:spcBef>
              <a:buNone/>
            </a:pPr>
            <a:r>
              <a:rPr lang="en-GB" sz="3200" b="1" dirty="0">
                <a:solidFill>
                  <a:schemeClr val="bg1"/>
                </a:solidFill>
              </a:rPr>
              <a:t>Inovatīva pedagoģiskā prakse, lai </a:t>
            </a:r>
            <a:r>
              <a:rPr lang="en-GB" sz="3200" b="1" dirty="0" err="1">
                <a:solidFill>
                  <a:schemeClr val="bg1"/>
                </a:solidFill>
              </a:rPr>
              <a:t>veicinātu</a:t>
            </a:r>
            <a:r>
              <a:rPr lang="en-GB" sz="3200" b="1" dirty="0">
                <a:solidFill>
                  <a:schemeClr val="bg1"/>
                </a:solidFill>
              </a:rPr>
              <a:t> </a:t>
            </a:r>
            <a:r>
              <a:rPr lang="lv-LV" sz="3200" b="1" dirty="0">
                <a:solidFill>
                  <a:schemeClr val="bg1"/>
                </a:solidFill>
              </a:rPr>
              <a:t>vajadzīgo</a:t>
            </a:r>
            <a:r>
              <a:rPr lang="en-GB" sz="3200" b="1" dirty="0">
                <a:solidFill>
                  <a:schemeClr val="bg1"/>
                </a:solidFill>
              </a:rPr>
              <a:t> 2</a:t>
            </a:r>
            <a:r>
              <a:rPr lang="lv-LV" sz="3200" b="1" dirty="0">
                <a:solidFill>
                  <a:schemeClr val="bg1"/>
                </a:solidFill>
              </a:rPr>
              <a:t>1.gs.</a:t>
            </a:r>
            <a:r>
              <a:rPr lang="en-GB" sz="3200" b="1" dirty="0">
                <a:solidFill>
                  <a:schemeClr val="bg1"/>
                </a:solidFill>
              </a:rPr>
              <a:t> </a:t>
            </a:r>
            <a:r>
              <a:rPr lang="lv-LV" sz="3200" b="1" dirty="0">
                <a:solidFill>
                  <a:schemeClr val="bg1"/>
                </a:solidFill>
              </a:rPr>
              <a:t>studentos</a:t>
            </a:r>
            <a:endParaRPr lang="en-US" sz="3200" b="1" dirty="0">
              <a:solidFill>
                <a:schemeClr val="bg1"/>
              </a:solidFill>
            </a:endParaRPr>
          </a:p>
        </p:txBody>
      </p:sp>
      <p:sp>
        <p:nvSpPr>
          <p:cNvPr id="4" name="Text Placeholder 7">
            <a:extLst>
              <a:ext uri="{FF2B5EF4-FFF2-40B4-BE49-F238E27FC236}">
                <a16:creationId xmlns:a16="http://schemas.microsoft.com/office/drawing/2014/main" id="{1F8786DD-7D7D-20A0-65C8-9EB986ADDC5C}"/>
              </a:ext>
            </a:extLst>
          </p:cNvPr>
          <p:cNvSpPr txBox="1">
            <a:spLocks/>
          </p:cNvSpPr>
          <p:nvPr/>
        </p:nvSpPr>
        <p:spPr>
          <a:xfrm>
            <a:off x="2080876" y="2475936"/>
            <a:ext cx="3628015" cy="842867"/>
          </a:xfrm>
          <a:prstGeom prst="rect">
            <a:avLst/>
          </a:prstGeom>
          <a:solidFill>
            <a:srgbClr val="8A2061"/>
          </a:solidFill>
        </p:spPr>
        <p:txBody>
          <a:bodyPr anchor="ct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b="1" dirty="0">
                <a:solidFill>
                  <a:schemeClr val="bg1"/>
                </a:solidFill>
              </a:rPr>
              <a:t> </a:t>
            </a:r>
            <a:r>
              <a:rPr lang="lv-LV" b="1" dirty="0">
                <a:solidFill>
                  <a:schemeClr val="bg1"/>
                </a:solidFill>
              </a:rPr>
              <a:t>4.</a:t>
            </a:r>
            <a:r>
              <a:rPr lang="en-US" b="1" dirty="0">
                <a:solidFill>
                  <a:schemeClr val="bg1"/>
                </a:solidFill>
              </a:rPr>
              <a:t>MODULIS </a:t>
            </a:r>
          </a:p>
        </p:txBody>
      </p:sp>
      <p:sp>
        <p:nvSpPr>
          <p:cNvPr id="5" name="TextBox 4">
            <a:extLst>
              <a:ext uri="{FF2B5EF4-FFF2-40B4-BE49-F238E27FC236}">
                <a16:creationId xmlns:a16="http://schemas.microsoft.com/office/drawing/2014/main" id="{0B0CD788-2B21-6C44-76B3-0F1C2C95866A}"/>
              </a:ext>
            </a:extLst>
          </p:cNvPr>
          <p:cNvSpPr txBox="1"/>
          <p:nvPr/>
        </p:nvSpPr>
        <p:spPr>
          <a:xfrm>
            <a:off x="2098456" y="1457737"/>
            <a:ext cx="3164687" cy="954107"/>
          </a:xfrm>
          <a:prstGeom prst="rect">
            <a:avLst/>
          </a:prstGeom>
          <a:solidFill>
            <a:srgbClr val="186BA8"/>
          </a:solidFill>
        </p:spPr>
        <p:txBody>
          <a:bodyPr wrap="square">
            <a:spAutoFit/>
          </a:bodyPr>
          <a:lstStyle/>
          <a:p>
            <a:r>
              <a:rPr lang="en-GB" sz="1800" b="1" dirty="0">
                <a:solidFill>
                  <a:schemeClr val="bg1"/>
                </a:solidFill>
                <a:latin typeface="Calibri" panose="020F0502020204030204" pitchFamily="34" charset="0"/>
                <a:ea typeface="Calibri" panose="020F0502020204030204" pitchFamily="34" charset="0"/>
                <a:cs typeface="Calibri" panose="020F0502020204030204" pitchFamily="34" charset="0"/>
              </a:rPr>
              <a:t>BE 21 KVALIFICĒTU SKOLOTĀJU </a:t>
            </a:r>
            <a:r>
              <a:rPr lang="lv-LV" sz="1800" b="1" dirty="0">
                <a:solidFill>
                  <a:schemeClr val="bg1"/>
                </a:solidFill>
                <a:latin typeface="Calibri" panose="020F0502020204030204" pitchFamily="34" charset="0"/>
                <a:ea typeface="Calibri" panose="020F0502020204030204" pitchFamily="34" charset="0"/>
                <a:cs typeface="Calibri" panose="020F0502020204030204" pitchFamily="34" charset="0"/>
              </a:rPr>
              <a:t>PROFESIONĀLĀS IZAUGSMES</a:t>
            </a:r>
            <a:r>
              <a:rPr lang="en-GB" sz="1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GB" sz="2000" b="1" dirty="0">
                <a:solidFill>
                  <a:schemeClr val="bg1"/>
                </a:solidFill>
                <a:latin typeface="Calibri" panose="020F0502020204030204" pitchFamily="34" charset="0"/>
                <a:ea typeface="Calibri" panose="020F0502020204030204" pitchFamily="34" charset="0"/>
                <a:cs typeface="Calibri" panose="020F0502020204030204" pitchFamily="34" charset="0"/>
              </a:rPr>
              <a:t>PROGRAMMA</a:t>
            </a:r>
            <a:endParaRPr lang="en-IE"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CB759425-BAF3-0662-FA7C-4AD55A03AFBC}"/>
              </a:ext>
            </a:extLst>
          </p:cNvPr>
          <p:cNvPicPr>
            <a:picLocks noChangeAspect="1"/>
          </p:cNvPicPr>
          <p:nvPr/>
        </p:nvPicPr>
        <p:blipFill>
          <a:blip r:embed="rId3"/>
          <a:stretch>
            <a:fillRect/>
          </a:stretch>
        </p:blipFill>
        <p:spPr>
          <a:xfrm>
            <a:off x="6247418" y="5830930"/>
            <a:ext cx="5568578" cy="732708"/>
          </a:xfrm>
          <a:prstGeom prst="rect">
            <a:avLst/>
          </a:prstGeom>
        </p:spPr>
      </p:pic>
      <p:sp>
        <p:nvSpPr>
          <p:cNvPr id="7" name="TextBox 6">
            <a:extLst>
              <a:ext uri="{FF2B5EF4-FFF2-40B4-BE49-F238E27FC236}">
                <a16:creationId xmlns:a16="http://schemas.microsoft.com/office/drawing/2014/main" id="{2C43C6DD-5CB2-C5FC-2E33-ECEC803B3657}"/>
              </a:ext>
            </a:extLst>
          </p:cNvPr>
          <p:cNvSpPr txBox="1"/>
          <p:nvPr/>
        </p:nvSpPr>
        <p:spPr>
          <a:xfrm>
            <a:off x="1750938" y="85091"/>
            <a:ext cx="3358390" cy="923330"/>
          </a:xfrm>
          <a:prstGeom prst="rect">
            <a:avLst/>
          </a:prstGeom>
          <a:noFill/>
        </p:spPr>
        <p:txBody>
          <a:bodyPr wrap="square" rtlCol="0">
            <a:spAutoFit/>
          </a:bodyPr>
          <a:lstStyle/>
          <a:p>
            <a:r>
              <a:rPr lang="en-IE" sz="1800" b="1" dirty="0">
                <a:latin typeface="Calibri" panose="020F0502020204030204" pitchFamily="34" charset="0"/>
                <a:ea typeface="Calibri" panose="020F0502020204030204" pitchFamily="34" charset="0"/>
                <a:cs typeface="Calibri" panose="020F0502020204030204" pitchFamily="34" charset="0"/>
              </a:rPr>
              <a:t>Nākamajā modulī pievērsīsimies </a:t>
            </a:r>
            <a:r>
              <a:rPr lang="en-IE" sz="1800" b="1" dirty="0" err="1">
                <a:latin typeface="Calibri" panose="020F0502020204030204" pitchFamily="34" charset="0"/>
                <a:ea typeface="Calibri" panose="020F0502020204030204" pitchFamily="34" charset="0"/>
                <a:cs typeface="Calibri" panose="020F0502020204030204" pitchFamily="34" charset="0"/>
              </a:rPr>
              <a:t>mūsu</a:t>
            </a:r>
            <a:r>
              <a:rPr lang="en-IE" sz="1800" b="1" dirty="0">
                <a:latin typeface="Calibri" panose="020F0502020204030204" pitchFamily="34" charset="0"/>
                <a:ea typeface="Calibri" panose="020F0502020204030204" pitchFamily="34" charset="0"/>
                <a:cs typeface="Calibri" panose="020F0502020204030204" pitchFamily="34" charset="0"/>
              </a:rPr>
              <a:t> s</a:t>
            </a:r>
            <a:r>
              <a:rPr lang="lv-LV" sz="1800" b="1" dirty="0" err="1">
                <a:latin typeface="Calibri" panose="020F0502020204030204" pitchFamily="34" charset="0"/>
                <a:ea typeface="Calibri" panose="020F0502020204030204" pitchFamily="34" charset="0"/>
                <a:cs typeface="Calibri" panose="020F0502020204030204" pitchFamily="34" charset="0"/>
              </a:rPr>
              <a:t>tudentiem</a:t>
            </a:r>
            <a:r>
              <a:rPr lang="en-IE" sz="1800" b="1" dirty="0">
                <a:latin typeface="Calibri" panose="020F0502020204030204" pitchFamily="34" charset="0"/>
                <a:ea typeface="Calibri" panose="020F0502020204030204" pitchFamily="34" charset="0"/>
                <a:cs typeface="Calibri" panose="020F0502020204030204" pitchFamily="34" charset="0"/>
              </a:rPr>
              <a:t> un inovatīvai pedagoģiskai praksei.</a:t>
            </a:r>
          </a:p>
        </p:txBody>
      </p:sp>
    </p:spTree>
    <p:extLst>
      <p:ext uri="{BB962C8B-B14F-4D97-AF65-F5344CB8AC3E}">
        <p14:creationId xmlns:p14="http://schemas.microsoft.com/office/powerpoint/2010/main" val="26431035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7" name="Picture Placeholder 44">
            <a:extLst>
              <a:ext uri="{FF2B5EF4-FFF2-40B4-BE49-F238E27FC236}">
                <a16:creationId xmlns:a16="http://schemas.microsoft.com/office/drawing/2014/main" id="{260DDB99-A106-482E-AB16-6C644FCD1A84}"/>
              </a:ext>
            </a:extLst>
          </p:cNvPr>
          <p:cNvPicPr>
            <a:picLocks noChangeAspect="1"/>
          </p:cNvPicPr>
          <p:nvPr/>
        </p:nvPicPr>
        <p:blipFill rotWithShape="1">
          <a:blip r:embed="rId2"/>
          <a:srcRect t="9140" b="9140"/>
          <a:stretch/>
        </p:blipFill>
        <p:spPr>
          <a:xfrm>
            <a:off x="4632325" y="0"/>
            <a:ext cx="7559675" cy="5197188"/>
          </a:xfrm>
          <a:prstGeom prst="rect">
            <a:avLst/>
          </a:prstGeom>
        </p:spPr>
      </p:pic>
      <p:sp>
        <p:nvSpPr>
          <p:cNvPr id="68" name="Slide Number Placeholder 8">
            <a:extLst>
              <a:ext uri="{FF2B5EF4-FFF2-40B4-BE49-F238E27FC236}">
                <a16:creationId xmlns:a16="http://schemas.microsoft.com/office/drawing/2014/main" id="{AABDBAD1-0C6B-D953-2F78-AD1337D1D280}"/>
              </a:ext>
            </a:extLst>
          </p:cNvPr>
          <p:cNvSpPr txBox="1">
            <a:spLocks/>
          </p:cNvSpPr>
          <p:nvPr/>
        </p:nvSpPr>
        <p:spPr>
          <a:xfrm>
            <a:off x="7202488" y="9578536"/>
            <a:ext cx="357187" cy="266700"/>
          </a:xfrm>
          <a:prstGeom prst="rect">
            <a:avLst/>
          </a:prstGeom>
        </p:spPr>
        <p:txBody>
          <a:bodyP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mtClean="0"/>
              <a:t>46</a:t>
            </a:fld>
            <a:endParaRPr lang="en-US" dirty="0"/>
          </a:p>
        </p:txBody>
      </p:sp>
      <p:grpSp>
        <p:nvGrpSpPr>
          <p:cNvPr id="97" name="Group 96">
            <a:extLst>
              <a:ext uri="{FF2B5EF4-FFF2-40B4-BE49-F238E27FC236}">
                <a16:creationId xmlns:a16="http://schemas.microsoft.com/office/drawing/2014/main" id="{F02DA6CD-FFC4-7B90-EE9D-CA32AE079F50}"/>
              </a:ext>
            </a:extLst>
          </p:cNvPr>
          <p:cNvGrpSpPr/>
          <p:nvPr/>
        </p:nvGrpSpPr>
        <p:grpSpPr>
          <a:xfrm>
            <a:off x="10042065" y="5850412"/>
            <a:ext cx="1959435" cy="484201"/>
            <a:chOff x="0" y="9355361"/>
            <a:chExt cx="1959435" cy="484201"/>
          </a:xfrm>
        </p:grpSpPr>
        <p:sp>
          <p:nvSpPr>
            <p:cNvPr id="98" name="Rectangle 97">
              <a:extLst>
                <a:ext uri="{FF2B5EF4-FFF2-40B4-BE49-F238E27FC236}">
                  <a16:creationId xmlns:a16="http://schemas.microsoft.com/office/drawing/2014/main" id="{993FE277-16B5-D992-C8E0-D6E7163352CB}"/>
                </a:ext>
              </a:extLst>
            </p:cNvPr>
            <p:cNvSpPr/>
            <p:nvPr/>
          </p:nvSpPr>
          <p:spPr>
            <a:xfrm>
              <a:off x="0" y="9355361"/>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9" name="Picture 98">
              <a:extLst>
                <a:ext uri="{FF2B5EF4-FFF2-40B4-BE49-F238E27FC236}">
                  <a16:creationId xmlns:a16="http://schemas.microsoft.com/office/drawing/2014/main" id="{7E8791C6-1853-66E5-85ED-3379908568A0}"/>
                </a:ext>
              </a:extLst>
            </p:cNvPr>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80380" y="9442982"/>
              <a:ext cx="1280061" cy="293943"/>
            </a:xfrm>
            <a:prstGeom prst="rect">
              <a:avLst/>
            </a:prstGeom>
            <a:ln>
              <a:noFill/>
            </a:ln>
            <a:extLst>
              <a:ext uri="{53640926-AAD7-44D8-BBD7-CCE9431645EC}">
                <a14:shadowObscured xmlns:a14="http://schemas.microsoft.com/office/drawing/2010/main"/>
              </a:ext>
            </a:extLst>
          </p:spPr>
        </p:pic>
      </p:grpSp>
      <p:pic>
        <p:nvPicPr>
          <p:cNvPr id="100" name="Picture 99">
            <a:extLst>
              <a:ext uri="{FF2B5EF4-FFF2-40B4-BE49-F238E27FC236}">
                <a16:creationId xmlns:a16="http://schemas.microsoft.com/office/drawing/2014/main" id="{DD8C6B3C-2870-87D3-9592-F5081F92B6C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3641" r="23641"/>
          <a:stretch/>
        </p:blipFill>
        <p:spPr>
          <a:xfrm>
            <a:off x="-10060" y="41"/>
            <a:ext cx="5876719" cy="5197188"/>
          </a:xfrm>
          <a:prstGeom prst="rect">
            <a:avLst/>
          </a:prstGeom>
        </p:spPr>
      </p:pic>
      <p:sp>
        <p:nvSpPr>
          <p:cNvPr id="101" name="Rectangle 100">
            <a:extLst>
              <a:ext uri="{FF2B5EF4-FFF2-40B4-BE49-F238E27FC236}">
                <a16:creationId xmlns:a16="http://schemas.microsoft.com/office/drawing/2014/main" id="{1D1CDFCE-290D-70E1-FEB1-54DA4F45D669}"/>
              </a:ext>
            </a:extLst>
          </p:cNvPr>
          <p:cNvSpPr/>
          <p:nvPr/>
        </p:nvSpPr>
        <p:spPr>
          <a:xfrm>
            <a:off x="5341684" y="61757"/>
            <a:ext cx="6850316" cy="5135431"/>
          </a:xfrm>
          <a:prstGeom prst="rect">
            <a:avLst/>
          </a:prstGeom>
          <a:gradFill flip="none" rotWithShape="1">
            <a:gsLst>
              <a:gs pos="0">
                <a:srgbClr val="1C1442">
                  <a:alpha val="13369"/>
                </a:srgbClr>
              </a:gs>
              <a:gs pos="63000">
                <a:srgbClr val="8A2061">
                  <a:alpha val="50000"/>
                </a:srgbClr>
              </a:gs>
              <a:gs pos="100000">
                <a:srgbClr val="1C1442">
                  <a:alpha val="59642"/>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aphic 3">
            <a:extLst>
              <a:ext uri="{FF2B5EF4-FFF2-40B4-BE49-F238E27FC236}">
                <a16:creationId xmlns:a16="http://schemas.microsoft.com/office/drawing/2014/main" id="{A923C013-89C3-B0A1-6F89-5A272891DA37}"/>
              </a:ext>
            </a:extLst>
          </p:cNvPr>
          <p:cNvGrpSpPr/>
          <p:nvPr/>
        </p:nvGrpSpPr>
        <p:grpSpPr>
          <a:xfrm>
            <a:off x="11101692" y="4456144"/>
            <a:ext cx="280634" cy="280634"/>
            <a:chOff x="1950027" y="2499889"/>
            <a:chExt cx="850463" cy="850463"/>
          </a:xfrm>
        </p:grpSpPr>
        <p:sp>
          <p:nvSpPr>
            <p:cNvPr id="103" name="Freeform 102">
              <a:extLst>
                <a:ext uri="{FF2B5EF4-FFF2-40B4-BE49-F238E27FC236}">
                  <a16:creationId xmlns:a16="http://schemas.microsoft.com/office/drawing/2014/main" id="{AFAB65A4-F229-5552-3FB5-65FDE75A9619}"/>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186BA8"/>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04" name="Graphic 3">
              <a:extLst>
                <a:ext uri="{FF2B5EF4-FFF2-40B4-BE49-F238E27FC236}">
                  <a16:creationId xmlns:a16="http://schemas.microsoft.com/office/drawing/2014/main" id="{C9DC8A76-238E-B283-C807-94F009526FDD}"/>
                </a:ext>
              </a:extLst>
            </p:cNvPr>
            <p:cNvGrpSpPr/>
            <p:nvPr/>
          </p:nvGrpSpPr>
          <p:grpSpPr>
            <a:xfrm>
              <a:off x="2107521" y="2657382"/>
              <a:ext cx="535476" cy="535477"/>
              <a:chOff x="2107521" y="2657382"/>
              <a:chExt cx="535476" cy="535477"/>
            </a:xfrm>
            <a:solidFill>
              <a:srgbClr val="FFFFFF"/>
            </a:solidFill>
          </p:grpSpPr>
          <p:sp>
            <p:nvSpPr>
              <p:cNvPr id="105" name="Freeform 104">
                <a:extLst>
                  <a:ext uri="{FF2B5EF4-FFF2-40B4-BE49-F238E27FC236}">
                    <a16:creationId xmlns:a16="http://schemas.microsoft.com/office/drawing/2014/main" id="{3F508899-355F-2499-C3FB-641EC30D8A4C}"/>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6" name="Freeform 105">
                <a:extLst>
                  <a:ext uri="{FF2B5EF4-FFF2-40B4-BE49-F238E27FC236}">
                    <a16:creationId xmlns:a16="http://schemas.microsoft.com/office/drawing/2014/main" id="{FADD7853-1EB1-6184-F0B2-E6AAD40F13D2}"/>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7" name="Freeform 106">
                <a:extLst>
                  <a:ext uri="{FF2B5EF4-FFF2-40B4-BE49-F238E27FC236}">
                    <a16:creationId xmlns:a16="http://schemas.microsoft.com/office/drawing/2014/main" id="{1C65318D-FA5D-9D7A-A774-20DC1800AC4A}"/>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08" name="Graphic 3">
            <a:extLst>
              <a:ext uri="{FF2B5EF4-FFF2-40B4-BE49-F238E27FC236}">
                <a16:creationId xmlns:a16="http://schemas.microsoft.com/office/drawing/2014/main" id="{7EAE78CE-FDE2-3F88-3D5A-3A3831C4D248}"/>
              </a:ext>
            </a:extLst>
          </p:cNvPr>
          <p:cNvGrpSpPr/>
          <p:nvPr/>
        </p:nvGrpSpPr>
        <p:grpSpPr>
          <a:xfrm>
            <a:off x="10409461" y="4456144"/>
            <a:ext cx="280634" cy="280634"/>
            <a:chOff x="-147782" y="2499889"/>
            <a:chExt cx="850463" cy="850463"/>
          </a:xfrm>
        </p:grpSpPr>
        <p:sp>
          <p:nvSpPr>
            <p:cNvPr id="109" name="Freeform 108">
              <a:extLst>
                <a:ext uri="{FF2B5EF4-FFF2-40B4-BE49-F238E27FC236}">
                  <a16:creationId xmlns:a16="http://schemas.microsoft.com/office/drawing/2014/main" id="{F54FE3A4-9A65-9FD2-630A-6F65ED5A93AB}"/>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186BA8"/>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0" name="Freeform 109">
              <a:extLst>
                <a:ext uri="{FF2B5EF4-FFF2-40B4-BE49-F238E27FC236}">
                  <a16:creationId xmlns:a16="http://schemas.microsoft.com/office/drawing/2014/main" id="{F2FB973A-95BD-8B12-AB56-986CF7EA7DE1}"/>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11" name="Graphic 3">
            <a:extLst>
              <a:ext uri="{FF2B5EF4-FFF2-40B4-BE49-F238E27FC236}">
                <a16:creationId xmlns:a16="http://schemas.microsoft.com/office/drawing/2014/main" id="{6A8F9412-735E-7844-8860-AF0D2460D177}"/>
              </a:ext>
            </a:extLst>
          </p:cNvPr>
          <p:cNvGrpSpPr/>
          <p:nvPr/>
        </p:nvGrpSpPr>
        <p:grpSpPr>
          <a:xfrm>
            <a:off x="11447600" y="4456144"/>
            <a:ext cx="280634" cy="280634"/>
            <a:chOff x="2998302" y="2499889"/>
            <a:chExt cx="850463" cy="850463"/>
          </a:xfrm>
        </p:grpSpPr>
        <p:sp>
          <p:nvSpPr>
            <p:cNvPr id="112" name="Freeform 111">
              <a:extLst>
                <a:ext uri="{FF2B5EF4-FFF2-40B4-BE49-F238E27FC236}">
                  <a16:creationId xmlns:a16="http://schemas.microsoft.com/office/drawing/2014/main" id="{F63F9586-0124-CD52-20D4-EB3EE5244E2A}"/>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186BA8"/>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3" name="Freeform 112">
              <a:extLst>
                <a:ext uri="{FF2B5EF4-FFF2-40B4-BE49-F238E27FC236}">
                  <a16:creationId xmlns:a16="http://schemas.microsoft.com/office/drawing/2014/main" id="{C9AA8F49-ED78-AA89-7931-E069FC3381B3}"/>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14" name="Graphic 3">
            <a:extLst>
              <a:ext uri="{FF2B5EF4-FFF2-40B4-BE49-F238E27FC236}">
                <a16:creationId xmlns:a16="http://schemas.microsoft.com/office/drawing/2014/main" id="{04696390-7F45-2458-65FA-6C2B216D3572}"/>
              </a:ext>
            </a:extLst>
          </p:cNvPr>
          <p:cNvGrpSpPr/>
          <p:nvPr/>
        </p:nvGrpSpPr>
        <p:grpSpPr>
          <a:xfrm>
            <a:off x="10063554" y="4456144"/>
            <a:ext cx="280634" cy="280842"/>
            <a:chOff x="-1196056" y="2499889"/>
            <a:chExt cx="850463" cy="851093"/>
          </a:xfrm>
        </p:grpSpPr>
        <p:sp>
          <p:nvSpPr>
            <p:cNvPr id="115" name="Freeform 114">
              <a:extLst>
                <a:ext uri="{FF2B5EF4-FFF2-40B4-BE49-F238E27FC236}">
                  <a16:creationId xmlns:a16="http://schemas.microsoft.com/office/drawing/2014/main" id="{70FC8DA4-D4F3-B837-703A-5D3E310CCD22}"/>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186BA8"/>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6" name="Freeform 115">
              <a:extLst>
                <a:ext uri="{FF2B5EF4-FFF2-40B4-BE49-F238E27FC236}">
                  <a16:creationId xmlns:a16="http://schemas.microsoft.com/office/drawing/2014/main" id="{64DA7E4A-BB03-BB9F-7EAF-3C9C87D75777}"/>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117" name="Freeform 116">
            <a:extLst>
              <a:ext uri="{FF2B5EF4-FFF2-40B4-BE49-F238E27FC236}">
                <a16:creationId xmlns:a16="http://schemas.microsoft.com/office/drawing/2014/main" id="{19140FA2-30FC-528C-8073-9FB6D57335F6}"/>
              </a:ext>
            </a:extLst>
          </p:cNvPr>
          <p:cNvSpPr/>
          <p:nvPr/>
        </p:nvSpPr>
        <p:spPr>
          <a:xfrm>
            <a:off x="10755577" y="4456144"/>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186BA8"/>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8" name="Text Placeholder 32">
            <a:extLst>
              <a:ext uri="{FF2B5EF4-FFF2-40B4-BE49-F238E27FC236}">
                <a16:creationId xmlns:a16="http://schemas.microsoft.com/office/drawing/2014/main" id="{DB99FCB8-645E-4C8B-ED89-CEFC4874C2D8}"/>
              </a:ext>
            </a:extLst>
          </p:cNvPr>
          <p:cNvSpPr txBox="1">
            <a:spLocks/>
          </p:cNvSpPr>
          <p:nvPr/>
        </p:nvSpPr>
        <p:spPr>
          <a:xfrm>
            <a:off x="8260938" y="3762202"/>
            <a:ext cx="3562254" cy="502035"/>
          </a:xfrm>
          <a:prstGeom prst="rect">
            <a:avLst/>
          </a:prstGeom>
          <a:noFill/>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300" b="1" i="0" kern="1200">
                <a:solidFill>
                  <a:srgbClr val="011E3B"/>
                </a:solidFill>
                <a:latin typeface="Poppins SemiBold" pitchFamily="2" charset="77"/>
                <a:ea typeface="+mn-ea"/>
                <a:cs typeface="Poppins SemiBold"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r>
              <a:rPr lang="en-GB" sz="2400" dirty="0">
                <a:solidFill>
                  <a:schemeClr val="bg1"/>
                </a:solidFill>
                <a:latin typeface="Calibri" panose="020F0502020204030204" pitchFamily="34" charset="0"/>
                <a:cs typeface="Calibri" panose="020F0502020204030204" pitchFamily="34" charset="0"/>
              </a:rPr>
              <a:t>Sekojiet mūsu ceļojumam šeit</a:t>
            </a:r>
            <a:endParaRPr lang="en-US" sz="2400" dirty="0">
              <a:solidFill>
                <a:schemeClr val="bg1"/>
              </a:solidFill>
              <a:latin typeface="Calibri" panose="020F0502020204030204" pitchFamily="34" charset="0"/>
              <a:cs typeface="Calibri" panose="020F0502020204030204" pitchFamily="34" charset="0"/>
            </a:endParaRPr>
          </a:p>
        </p:txBody>
      </p:sp>
      <p:pic>
        <p:nvPicPr>
          <p:cNvPr id="119" name="Graphic 118" descr="World with solid fill">
            <a:extLst>
              <a:ext uri="{FF2B5EF4-FFF2-40B4-BE49-F238E27FC236}">
                <a16:creationId xmlns:a16="http://schemas.microsoft.com/office/drawing/2014/main" id="{F2CE26E7-BBC6-CC1B-69F0-FAD03F6EC5C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772856" y="4473423"/>
            <a:ext cx="246077" cy="246077"/>
          </a:xfrm>
          <a:prstGeom prst="rect">
            <a:avLst/>
          </a:prstGeom>
        </p:spPr>
      </p:pic>
      <p:sp>
        <p:nvSpPr>
          <p:cNvPr id="120" name="Text Placeholder 4">
            <a:extLst>
              <a:ext uri="{FF2B5EF4-FFF2-40B4-BE49-F238E27FC236}">
                <a16:creationId xmlns:a16="http://schemas.microsoft.com/office/drawing/2014/main" id="{C0B1A1A0-FCEC-D147-FFA5-D5EF9938CC67}"/>
              </a:ext>
            </a:extLst>
          </p:cNvPr>
          <p:cNvSpPr txBox="1">
            <a:spLocks/>
          </p:cNvSpPr>
          <p:nvPr/>
        </p:nvSpPr>
        <p:spPr>
          <a:xfrm>
            <a:off x="489494" y="5850412"/>
            <a:ext cx="3517899" cy="359542"/>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2pPr>
            <a:lvl3pPr marL="2591176"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3pPr>
            <a:lvl4pPr marL="3627646"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4pPr>
            <a:lvl5pPr marL="4664118"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US" sz="2800" b="1" dirty="0">
                <a:solidFill>
                  <a:srgbClr val="1C1442"/>
                </a:solidFill>
              </a:rPr>
              <a:t>www.be21skilled.eu</a:t>
            </a:r>
          </a:p>
        </p:txBody>
      </p:sp>
    </p:spTree>
    <p:extLst>
      <p:ext uri="{BB962C8B-B14F-4D97-AF65-F5344CB8AC3E}">
        <p14:creationId xmlns:p14="http://schemas.microsoft.com/office/powerpoint/2010/main" val="4291396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5</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024860" y="1370196"/>
            <a:ext cx="8930919" cy="3731669"/>
          </a:xfrm>
        </p:spPr>
        <p:txBody>
          <a:bodyPr/>
          <a:lstStyle/>
          <a:p>
            <a:pPr algn="just">
              <a:lnSpc>
                <a:spcPts val="2440"/>
              </a:lnSpc>
            </a:pPr>
            <a:r>
              <a:rPr lang="en-GB" sz="2200" dirty="0"/>
              <a:t>Reģionālā prasmju padome ir padomdevēja struktūra, ko parasti veido pārstāvji no tādām nozarēm kā izglītība, rūpniecība, </a:t>
            </a:r>
            <a:r>
              <a:rPr lang="en-GB" sz="2200" dirty="0" err="1"/>
              <a:t>val</a:t>
            </a:r>
            <a:r>
              <a:rPr lang="lv-LV" sz="2200" dirty="0" err="1"/>
              <a:t>sts</a:t>
            </a:r>
            <a:r>
              <a:rPr lang="lv-LV" sz="2200" dirty="0"/>
              <a:t> pārvalde</a:t>
            </a:r>
            <a:r>
              <a:rPr lang="en-GB" sz="2200" dirty="0"/>
              <a:t> un darba tirgus/darbinieku organizācijas. Tās galvenais mērķis ir saskaņot STEM darbaspēka attīstību ar </a:t>
            </a:r>
            <a:r>
              <a:rPr lang="en-GB" sz="2200" dirty="0" err="1"/>
              <a:t>reģionālajām</a:t>
            </a:r>
            <a:r>
              <a:rPr lang="en-GB" sz="2200" dirty="0"/>
              <a:t> </a:t>
            </a:r>
            <a:r>
              <a:rPr lang="en-GB" sz="2200" dirty="0" err="1"/>
              <a:t>ekonomi</a:t>
            </a:r>
            <a:r>
              <a:rPr lang="lv-LV" sz="2200" dirty="0" err="1"/>
              <a:t>skajām</a:t>
            </a:r>
            <a:r>
              <a:rPr lang="en-GB" sz="2200" dirty="0"/>
              <a:t> vajadzībām:</a:t>
            </a:r>
          </a:p>
          <a:p>
            <a:pPr algn="just">
              <a:lnSpc>
                <a:spcPts val="2440"/>
              </a:lnSpc>
            </a:pPr>
            <a:endParaRPr lang="en-GB" sz="2200" dirty="0"/>
          </a:p>
          <a:p>
            <a:pPr marL="342900" indent="-342900" algn="just">
              <a:lnSpc>
                <a:spcPts val="2440"/>
              </a:lnSpc>
              <a:buFont typeface="Arial" panose="020B0604020202020204" pitchFamily="34" charset="0"/>
              <a:buChar char="•"/>
            </a:pPr>
            <a:r>
              <a:rPr lang="lv-LV" sz="2200" dirty="0"/>
              <a:t>p</a:t>
            </a:r>
            <a:r>
              <a:rPr lang="en-GB" sz="2200" dirty="0" err="1"/>
              <a:t>ašreizējo</a:t>
            </a:r>
            <a:r>
              <a:rPr lang="en-GB" sz="2200" dirty="0"/>
              <a:t> un </a:t>
            </a:r>
            <a:r>
              <a:rPr lang="en-GB" sz="2200" dirty="0" err="1"/>
              <a:t>nākotnes</a:t>
            </a:r>
            <a:r>
              <a:rPr lang="en-GB" sz="2200" dirty="0"/>
              <a:t> </a:t>
            </a:r>
            <a:r>
              <a:rPr lang="lv-LV" sz="2200" dirty="0"/>
              <a:t>21.</a:t>
            </a:r>
            <a:r>
              <a:rPr lang="en-GB" sz="2200" dirty="0"/>
              <a:t>g</a:t>
            </a:r>
            <a:r>
              <a:rPr lang="lv-LV" sz="2200" dirty="0"/>
              <a:t>s.</a:t>
            </a:r>
            <a:r>
              <a:rPr lang="en-GB" sz="2200" dirty="0"/>
              <a:t> prasmju prasību </a:t>
            </a:r>
            <a:r>
              <a:rPr lang="en-GB" sz="2200" dirty="0" err="1"/>
              <a:t>noteikšana</a:t>
            </a:r>
            <a:r>
              <a:rPr lang="en-GB" sz="2200" dirty="0"/>
              <a:t> </a:t>
            </a:r>
            <a:r>
              <a:rPr lang="en-GB" sz="2200" dirty="0" err="1"/>
              <a:t>reģionā</a:t>
            </a:r>
            <a:r>
              <a:rPr lang="lv-LV" sz="2200" dirty="0"/>
              <a:t>;</a:t>
            </a:r>
            <a:endParaRPr lang="en-GB" sz="2200" dirty="0"/>
          </a:p>
          <a:p>
            <a:pPr marL="342900" indent="-342900" algn="just">
              <a:lnSpc>
                <a:spcPts val="2440"/>
              </a:lnSpc>
              <a:buFont typeface="Arial" panose="020B0604020202020204" pitchFamily="34" charset="0"/>
              <a:buChar char="•"/>
            </a:pPr>
            <a:r>
              <a:rPr lang="lv-LV" sz="2200" dirty="0"/>
              <a:t>k</a:t>
            </a:r>
            <a:r>
              <a:rPr lang="en-GB" sz="2200" dirty="0" err="1"/>
              <a:t>onsultācijas</a:t>
            </a:r>
            <a:r>
              <a:rPr lang="en-GB" sz="2200" dirty="0"/>
              <a:t> par izglītības programmu pielāgošanu </a:t>
            </a:r>
            <a:r>
              <a:rPr lang="en-GB" sz="2200" dirty="0" err="1"/>
              <a:t>šīm</a:t>
            </a:r>
            <a:r>
              <a:rPr lang="en-GB" sz="2200" dirty="0"/>
              <a:t> </a:t>
            </a:r>
            <a:r>
              <a:rPr lang="en-GB" sz="2200" dirty="0" err="1"/>
              <a:t>vajadzībām</a:t>
            </a:r>
            <a:r>
              <a:rPr lang="lv-LV" sz="2200" dirty="0"/>
              <a:t>;</a:t>
            </a:r>
            <a:endParaRPr lang="en-GB" sz="2200" dirty="0"/>
          </a:p>
          <a:p>
            <a:pPr marL="342900" indent="-342900" algn="just">
              <a:lnSpc>
                <a:spcPts val="2440"/>
              </a:lnSpc>
              <a:buFont typeface="Arial" panose="020B0604020202020204" pitchFamily="34" charset="0"/>
              <a:buChar char="•"/>
            </a:pPr>
            <a:r>
              <a:rPr lang="lv-LV" sz="2200" dirty="0"/>
              <a:t>s</a:t>
            </a:r>
            <a:r>
              <a:rPr lang="en-GB" sz="2200" dirty="0" err="1"/>
              <a:t>adarbības</a:t>
            </a:r>
            <a:r>
              <a:rPr lang="en-GB" sz="2200" dirty="0"/>
              <a:t> veicināšana starp izglītības iestādēm, darba devējiem un citām ieinteresētajām pusēm, lai ierosinātu iniciatīvas, kas novērsīs prasmju trūkumu reģionālajā </a:t>
            </a:r>
            <a:r>
              <a:rPr lang="en-GB" sz="2200" dirty="0" err="1"/>
              <a:t>darba</a:t>
            </a:r>
            <a:r>
              <a:rPr lang="en-GB" sz="2200" dirty="0"/>
              <a:t> </a:t>
            </a:r>
            <a:r>
              <a:rPr lang="en-GB" sz="2200" dirty="0" err="1"/>
              <a:t>tirgū</a:t>
            </a:r>
            <a:r>
              <a:rPr lang="lv-LV" sz="2200" dirty="0"/>
              <a:t>;</a:t>
            </a:r>
            <a:endParaRPr lang="en-GB" sz="2200" dirty="0"/>
          </a:p>
          <a:p>
            <a:pPr marL="342900" indent="-342900" algn="just">
              <a:lnSpc>
                <a:spcPts val="2440"/>
              </a:lnSpc>
              <a:buFont typeface="Arial" panose="020B0604020202020204" pitchFamily="34" charset="0"/>
              <a:buChar char="•"/>
            </a:pPr>
            <a:r>
              <a:rPr lang="lv-LV" sz="2200" dirty="0"/>
              <a:t>v</a:t>
            </a:r>
            <a:r>
              <a:rPr lang="en-GB" sz="2200" dirty="0" err="1"/>
              <a:t>eicināt</a:t>
            </a:r>
            <a:r>
              <a:rPr lang="en-GB" sz="2200" dirty="0"/>
              <a:t> nepārtrauktas mācīšanās un prasmju attīstības stratēģijas, reaģējot uz mainīgajām ekonomikas tendencēm un tehnoloģijām.</a:t>
            </a:r>
          </a:p>
          <a:p>
            <a:pPr algn="just">
              <a:lnSpc>
                <a:spcPts val="2440"/>
              </a:lnSpc>
            </a:pPr>
            <a:endParaRPr lang="en-GB" sz="2200" dirty="0"/>
          </a:p>
          <a:p>
            <a:pPr algn="just">
              <a:lnSpc>
                <a:spcPts val="2440"/>
              </a:lnSpc>
            </a:pPr>
            <a:r>
              <a:rPr lang="en-GB" sz="2200" dirty="0"/>
              <a:t>Reģionālās prasmju padomes, ja tās ir efektīvas, var nodrošināt, ka izglītības </a:t>
            </a:r>
            <a:r>
              <a:rPr lang="en-GB" sz="2200" dirty="0" err="1"/>
              <a:t>iestāžu</a:t>
            </a:r>
            <a:r>
              <a:rPr lang="en-GB" sz="2200" dirty="0"/>
              <a:t> </a:t>
            </a:r>
            <a:r>
              <a:rPr lang="lv-LV" sz="2200" dirty="0"/>
              <a:t>veidotās</a:t>
            </a:r>
            <a:r>
              <a:rPr lang="en-GB" sz="2200" dirty="0"/>
              <a:t> prasmes ir atbilstošas un veicinās reģiona ekonomisko attīstību un konkurētspēju.</a:t>
            </a: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2278903" y="111947"/>
            <a:ext cx="7973786" cy="1126403"/>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endParaRPr lang="en-US" sz="2800" dirty="0">
              <a:solidFill>
                <a:schemeClr val="bg1"/>
              </a:solidFill>
            </a:endParaRPr>
          </a:p>
          <a:p>
            <a:r>
              <a:rPr lang="en-GB" sz="2800" dirty="0">
                <a:solidFill>
                  <a:schemeClr val="bg1"/>
                </a:solidFill>
              </a:rPr>
              <a:t>KAS IR REĢIONĀLĀ PRASMJU PADOME?</a:t>
            </a:r>
          </a:p>
          <a:p>
            <a:endParaRPr lang="en-GB" sz="2800" dirty="0">
              <a:solidFill>
                <a:schemeClr val="bg1"/>
              </a:solidFill>
            </a:endParaRP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01</a:t>
            </a:r>
          </a:p>
        </p:txBody>
      </p:sp>
    </p:spTree>
    <p:extLst>
      <p:ext uri="{BB962C8B-B14F-4D97-AF65-F5344CB8AC3E}">
        <p14:creationId xmlns:p14="http://schemas.microsoft.com/office/powerpoint/2010/main" val="2924682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6</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336431" y="510364"/>
            <a:ext cx="10279511" cy="5837272"/>
          </a:xfrm>
        </p:spPr>
        <p:txBody>
          <a:bodyPr/>
          <a:lstStyle/>
          <a:p>
            <a:pPr algn="just">
              <a:lnSpc>
                <a:spcPts val="2440"/>
              </a:lnSpc>
            </a:pPr>
            <a:r>
              <a:rPr lang="en-GB" sz="2200" b="1" dirty="0">
                <a:solidFill>
                  <a:srgbClr val="8A2061"/>
                </a:solidFill>
              </a:rPr>
              <a:t>REĢIONĀLĀS PRASMJU PADOMES PRIEKŠROCĪBAS</a:t>
            </a:r>
          </a:p>
          <a:p>
            <a:pPr algn="just">
              <a:lnSpc>
                <a:spcPts val="2440"/>
              </a:lnSpc>
            </a:pPr>
            <a:endParaRPr lang="en-GB" sz="2200" dirty="0">
              <a:solidFill>
                <a:srgbClr val="404040"/>
              </a:solidFill>
            </a:endParaRPr>
          </a:p>
          <a:p>
            <a:pPr algn="just">
              <a:lnSpc>
                <a:spcPts val="2440"/>
              </a:lnSpc>
            </a:pPr>
            <a:r>
              <a:rPr lang="en-GB" sz="2000" dirty="0">
                <a:solidFill>
                  <a:srgbClr val="404040"/>
                </a:solidFill>
              </a:rPr>
              <a:t>Sadarbojoties ar ārējām ieinteresētajām personām, augstākās izglītības iestādes var palielināt savu institucionālo efektivitāti, veicināt nepārtrauktu uzlabojumu kultūru, uzlabot reputāciju un sekmēt labāku 21. g</a:t>
            </a:r>
            <a:r>
              <a:rPr lang="lv-LV" sz="2000" dirty="0">
                <a:solidFill>
                  <a:srgbClr val="404040"/>
                </a:solidFill>
              </a:rPr>
              <a:t>s.</a:t>
            </a:r>
            <a:r>
              <a:rPr lang="en-GB" sz="2000" dirty="0">
                <a:solidFill>
                  <a:srgbClr val="404040"/>
                </a:solidFill>
              </a:rPr>
              <a:t> prasmju attīstību. Padomes var veicināt un atvieglot sadarbību starp pedagogiem un nozares pārstāvjiem, kas var uzlabot izglītības rezultātus un inovatīvu mācību praksi.  Dažas no galvenajām priekšrocībām ir šādas:</a:t>
            </a:r>
          </a:p>
          <a:p>
            <a:pPr algn="just">
              <a:lnSpc>
                <a:spcPts val="2440"/>
              </a:lnSpc>
            </a:pPr>
            <a:endParaRPr lang="en-GB" sz="2000" dirty="0">
              <a:solidFill>
                <a:srgbClr val="404040"/>
              </a:solidFill>
            </a:endParaRPr>
          </a:p>
          <a:p>
            <a:pPr marL="342900" indent="-342900" algn="just">
              <a:lnSpc>
                <a:spcPts val="2440"/>
              </a:lnSpc>
              <a:buFont typeface="Arial" panose="020B0604020202020204" pitchFamily="34" charset="0"/>
              <a:buChar char="•"/>
            </a:pPr>
            <a:r>
              <a:rPr lang="en-GB" sz="2000" dirty="0">
                <a:solidFill>
                  <a:srgbClr val="151D24"/>
                </a:solidFill>
              </a:rPr>
              <a:t>nodrošināt, ka augstākās </a:t>
            </a:r>
            <a:r>
              <a:rPr lang="en-GB" sz="2000" dirty="0" err="1">
                <a:solidFill>
                  <a:srgbClr val="151D24"/>
                </a:solidFill>
              </a:rPr>
              <a:t>izglītības</a:t>
            </a:r>
            <a:r>
              <a:rPr lang="en-GB" sz="2000" dirty="0">
                <a:solidFill>
                  <a:srgbClr val="151D24"/>
                </a:solidFill>
              </a:rPr>
              <a:t> </a:t>
            </a:r>
            <a:r>
              <a:rPr lang="lv-LV" sz="2000" dirty="0">
                <a:solidFill>
                  <a:srgbClr val="151D24"/>
                </a:solidFill>
              </a:rPr>
              <a:t>studiju</a:t>
            </a:r>
            <a:r>
              <a:rPr lang="en-GB" sz="2000" dirty="0">
                <a:solidFill>
                  <a:srgbClr val="151D24"/>
                </a:solidFill>
              </a:rPr>
              <a:t> programmas ir saskaņotas ar pašreizējām darba tirgus prasībām, nodrošinot studentiem atbilstošas un </a:t>
            </a:r>
            <a:r>
              <a:rPr lang="en-GB" sz="2000" dirty="0" err="1">
                <a:solidFill>
                  <a:srgbClr val="151D24"/>
                </a:solidFill>
              </a:rPr>
              <a:t>pieprasītas</a:t>
            </a:r>
            <a:r>
              <a:rPr lang="en-GB" sz="2000" dirty="0">
                <a:solidFill>
                  <a:srgbClr val="151D24"/>
                </a:solidFill>
              </a:rPr>
              <a:t> </a:t>
            </a:r>
            <a:r>
              <a:rPr lang="en-GB" sz="2000" dirty="0" err="1">
                <a:solidFill>
                  <a:srgbClr val="151D24"/>
                </a:solidFill>
              </a:rPr>
              <a:t>prasmes</a:t>
            </a:r>
            <a:r>
              <a:rPr lang="lv-LV" sz="2000" dirty="0">
                <a:solidFill>
                  <a:srgbClr val="151D24"/>
                </a:solidFill>
              </a:rPr>
              <a:t>;</a:t>
            </a:r>
            <a:endParaRPr lang="en-GB" sz="2000" dirty="0">
              <a:solidFill>
                <a:srgbClr val="151D24"/>
              </a:solidFill>
            </a:endParaRPr>
          </a:p>
          <a:p>
            <a:pPr marL="342900" indent="-342900" algn="just">
              <a:lnSpc>
                <a:spcPts val="2440"/>
              </a:lnSpc>
              <a:buFont typeface="Arial" panose="020B0604020202020204" pitchFamily="34" charset="0"/>
              <a:buChar char="•"/>
            </a:pPr>
            <a:r>
              <a:rPr lang="lv-LV" sz="2000" dirty="0">
                <a:solidFill>
                  <a:srgbClr val="151D24"/>
                </a:solidFill>
              </a:rPr>
              <a:t>d</a:t>
            </a:r>
            <a:r>
              <a:rPr lang="en-GB" sz="2000" dirty="0" err="1">
                <a:solidFill>
                  <a:srgbClr val="151D24"/>
                </a:solidFill>
              </a:rPr>
              <a:t>arbojoties</a:t>
            </a:r>
            <a:r>
              <a:rPr lang="en-GB" sz="2000" dirty="0">
                <a:solidFill>
                  <a:srgbClr val="151D24"/>
                </a:solidFill>
              </a:rPr>
              <a:t> kā saikne starp augstskolām un darba tirgu, tās sniedz vērtīgu nozares ieskatu </a:t>
            </a:r>
            <a:r>
              <a:rPr lang="en-GB" sz="2000" dirty="0" err="1">
                <a:solidFill>
                  <a:srgbClr val="151D24"/>
                </a:solidFill>
              </a:rPr>
              <a:t>izglītības</a:t>
            </a:r>
            <a:r>
              <a:rPr lang="en-GB" sz="2000" dirty="0">
                <a:solidFill>
                  <a:srgbClr val="151D24"/>
                </a:solidFill>
              </a:rPr>
              <a:t> </a:t>
            </a:r>
            <a:r>
              <a:rPr lang="en-GB" sz="2000" dirty="0" err="1">
                <a:solidFill>
                  <a:srgbClr val="151D24"/>
                </a:solidFill>
              </a:rPr>
              <a:t>jomā</a:t>
            </a:r>
            <a:r>
              <a:rPr lang="lv-LV" sz="2000" dirty="0">
                <a:solidFill>
                  <a:srgbClr val="151D24"/>
                </a:solidFill>
              </a:rPr>
              <a:t>;</a:t>
            </a:r>
            <a:endParaRPr lang="en-GB" sz="2000" dirty="0">
              <a:solidFill>
                <a:srgbClr val="151D24"/>
              </a:solidFill>
            </a:endParaRPr>
          </a:p>
          <a:p>
            <a:pPr marL="342900" indent="-342900" algn="just">
              <a:lnSpc>
                <a:spcPts val="2440"/>
              </a:lnSpc>
              <a:buFont typeface="Arial" panose="020B0604020202020204" pitchFamily="34" charset="0"/>
              <a:buChar char="•"/>
            </a:pPr>
            <a:r>
              <a:rPr lang="lv-LV" sz="2000" dirty="0">
                <a:solidFill>
                  <a:srgbClr val="151D24"/>
                </a:solidFill>
              </a:rPr>
              <a:t>v</a:t>
            </a:r>
            <a:r>
              <a:rPr lang="en-GB" sz="2000" dirty="0" err="1">
                <a:solidFill>
                  <a:srgbClr val="151D24"/>
                </a:solidFill>
              </a:rPr>
              <a:t>eicināt</a:t>
            </a:r>
            <a:r>
              <a:rPr lang="en-GB" sz="2000" dirty="0">
                <a:solidFill>
                  <a:srgbClr val="151D24"/>
                </a:solidFill>
              </a:rPr>
              <a:t> izglītības programmu pielāgojamību, pastāvīgi atjauninot tās atbilstoši ekonomiskajām pārmaiņām un jauniem </a:t>
            </a:r>
            <a:r>
              <a:rPr lang="en-GB" sz="2000" dirty="0" err="1">
                <a:solidFill>
                  <a:srgbClr val="151D24"/>
                </a:solidFill>
              </a:rPr>
              <a:t>tehnoloģiskiem</a:t>
            </a:r>
            <a:r>
              <a:rPr lang="en-GB" sz="2000" dirty="0">
                <a:solidFill>
                  <a:srgbClr val="151D24"/>
                </a:solidFill>
              </a:rPr>
              <a:t> </a:t>
            </a:r>
            <a:r>
              <a:rPr lang="en-GB" sz="2000" dirty="0" err="1">
                <a:solidFill>
                  <a:srgbClr val="151D24"/>
                </a:solidFill>
              </a:rPr>
              <a:t>sasniegumiem</a:t>
            </a:r>
            <a:r>
              <a:rPr lang="lv-LV" sz="2000" dirty="0">
                <a:solidFill>
                  <a:srgbClr val="151D24"/>
                </a:solidFill>
              </a:rPr>
              <a:t>;</a:t>
            </a:r>
            <a:endParaRPr lang="en-GB" sz="2000" dirty="0">
              <a:solidFill>
                <a:srgbClr val="151D24"/>
              </a:solidFill>
            </a:endParaRPr>
          </a:p>
          <a:p>
            <a:pPr marL="342900" indent="-342900" algn="just">
              <a:lnSpc>
                <a:spcPts val="2440"/>
              </a:lnSpc>
              <a:buFont typeface="Arial" panose="020B0604020202020204" pitchFamily="34" charset="0"/>
              <a:buChar char="•"/>
            </a:pPr>
            <a:r>
              <a:rPr lang="en-GB" sz="2000" dirty="0">
                <a:solidFill>
                  <a:srgbClr val="151D24"/>
                </a:solidFill>
                <a:latin typeface="Söhne"/>
              </a:rPr>
              <a:t>var </a:t>
            </a:r>
            <a:r>
              <a:rPr lang="en-GB" sz="2000" b="0" i="0" dirty="0">
                <a:solidFill>
                  <a:srgbClr val="151D24"/>
                </a:solidFill>
                <a:effectLst/>
                <a:latin typeface="Söhne"/>
              </a:rPr>
              <a:t>palīdzēt reģioniem stratēģiski plānot darbaspēka vajadzības nākotnē, paredzot prasmju trūkumu un </a:t>
            </a:r>
            <a:r>
              <a:rPr lang="en-GB" sz="2000" b="0" i="0" dirty="0" err="1">
                <a:solidFill>
                  <a:srgbClr val="151D24"/>
                </a:solidFill>
                <a:effectLst/>
                <a:latin typeface="Söhne"/>
              </a:rPr>
              <a:t>pārpalikumu</a:t>
            </a:r>
            <a:r>
              <a:rPr lang="lv-LV" sz="2000" b="0" i="0" dirty="0">
                <a:solidFill>
                  <a:srgbClr val="151D24"/>
                </a:solidFill>
                <a:effectLst/>
                <a:latin typeface="Söhne"/>
              </a:rPr>
              <a:t>;</a:t>
            </a:r>
            <a:endParaRPr lang="en-GB" sz="2000" b="0" i="0" dirty="0">
              <a:solidFill>
                <a:srgbClr val="151D24"/>
              </a:solidFill>
              <a:effectLst/>
              <a:latin typeface="Söhne"/>
            </a:endParaRPr>
          </a:p>
          <a:p>
            <a:pPr marL="342900" indent="-342900" algn="just">
              <a:lnSpc>
                <a:spcPts val="2440"/>
              </a:lnSpc>
              <a:buFont typeface="Arial" panose="020B0604020202020204" pitchFamily="34" charset="0"/>
              <a:buChar char="•"/>
            </a:pPr>
            <a:r>
              <a:rPr lang="lv-LV" sz="2000" dirty="0">
                <a:solidFill>
                  <a:srgbClr val="151D24"/>
                </a:solidFill>
                <a:latin typeface="Söhne"/>
              </a:rPr>
              <a:t>Atbalstīt pedagogus, lai viņi izprastu un ieviestu jaunākos nozares standartus un praksi savā mācību procesā.</a:t>
            </a:r>
            <a:endParaRPr lang="en-GB" sz="2000" b="0" i="0" dirty="0">
              <a:solidFill>
                <a:srgbClr val="151D24"/>
              </a:solidFill>
              <a:effectLst/>
              <a:latin typeface="Söhne"/>
            </a:endParaRPr>
          </a:p>
          <a:p>
            <a:pPr algn="just">
              <a:lnSpc>
                <a:spcPts val="2440"/>
              </a:lnSpc>
            </a:pPr>
            <a:endParaRPr lang="en-GB" sz="2200" dirty="0">
              <a:solidFill>
                <a:srgbClr val="404040"/>
              </a:solidFill>
            </a:endParaRPr>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2499924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7</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336432" y="510364"/>
            <a:ext cx="6289854" cy="5189591"/>
          </a:xfrm>
        </p:spPr>
        <p:txBody>
          <a:bodyPr/>
          <a:lstStyle/>
          <a:p>
            <a:pPr algn="just">
              <a:lnSpc>
                <a:spcPts val="2440"/>
              </a:lnSpc>
            </a:pPr>
            <a:r>
              <a:rPr lang="en-GB" sz="2200" b="1" dirty="0">
                <a:solidFill>
                  <a:srgbClr val="8A2061"/>
                </a:solidFill>
              </a:rPr>
              <a:t>REĢIONĀLĀS PRASMJU PADOMES PRIEKŠROCĪBAS</a:t>
            </a:r>
          </a:p>
          <a:p>
            <a:pPr algn="just">
              <a:lnSpc>
                <a:spcPts val="2440"/>
              </a:lnSpc>
            </a:pPr>
            <a:endParaRPr lang="en-GB" sz="2200" dirty="0">
              <a:solidFill>
                <a:srgbClr val="404040"/>
              </a:solidFill>
            </a:endParaRPr>
          </a:p>
          <a:p>
            <a:pPr marL="342900" indent="-342900" algn="just">
              <a:buFont typeface="Arial" panose="020B0604020202020204" pitchFamily="34" charset="0"/>
              <a:buChar char="•"/>
            </a:pPr>
            <a:r>
              <a:rPr lang="en-GB" sz="2400" b="0" i="0" dirty="0">
                <a:solidFill>
                  <a:srgbClr val="151D24"/>
                </a:solidFill>
                <a:effectLst/>
                <a:latin typeface="Söhne"/>
              </a:rPr>
              <a:t>var veicināt reģiona vispārējo ekonomisko attīstību, nodrošinot uzņēmumiem piekļuvi kvalificētam STEM darbaspēkam.</a:t>
            </a:r>
          </a:p>
          <a:p>
            <a:pPr marL="342900" indent="-342900" algn="just">
              <a:buFont typeface="Arial" panose="020B0604020202020204" pitchFamily="34" charset="0"/>
              <a:buChar char="•"/>
            </a:pPr>
            <a:r>
              <a:rPr lang="en-GB" sz="2400" b="0" i="0" dirty="0">
                <a:solidFill>
                  <a:srgbClr val="151D24"/>
                </a:solidFill>
                <a:effectLst/>
                <a:latin typeface="Söhne"/>
              </a:rPr>
              <a:t>var nodrošināt vadošo lomu prasmju finansējuma un izglītības prioritāšu jomā.</a:t>
            </a:r>
          </a:p>
          <a:p>
            <a:pPr marL="342900" indent="-342900" algn="just">
              <a:buFont typeface="Arial" panose="020B0604020202020204" pitchFamily="34" charset="0"/>
              <a:buChar char="•"/>
            </a:pPr>
            <a:r>
              <a:rPr lang="en-GB" sz="2400" b="0" i="0" dirty="0">
                <a:solidFill>
                  <a:srgbClr val="151D24"/>
                </a:solidFill>
                <a:effectLst/>
                <a:latin typeface="Söhne"/>
              </a:rPr>
              <a:t>var piedalīties izglītības kvalitātes uzturēšanā, nodrošinot, ka </a:t>
            </a:r>
            <a:r>
              <a:rPr lang="lv-LV" sz="2400" dirty="0">
                <a:solidFill>
                  <a:srgbClr val="151D24"/>
                </a:solidFill>
                <a:latin typeface="Söhne"/>
              </a:rPr>
              <a:t>iegūstamā</a:t>
            </a:r>
            <a:r>
              <a:rPr lang="en-GB" sz="2400" b="0" i="0" dirty="0">
                <a:solidFill>
                  <a:srgbClr val="151D24"/>
                </a:solidFill>
                <a:effectLst/>
                <a:latin typeface="Söhne"/>
              </a:rPr>
              <a:t> </a:t>
            </a:r>
            <a:r>
              <a:rPr lang="lv-LV" sz="2400" b="0" i="0" dirty="0">
                <a:solidFill>
                  <a:srgbClr val="151D24"/>
                </a:solidFill>
                <a:effectLst/>
                <a:latin typeface="Söhne"/>
              </a:rPr>
              <a:t>izglītība</a:t>
            </a:r>
            <a:r>
              <a:rPr lang="en-GB" sz="2400" b="0" i="0" dirty="0">
                <a:solidFill>
                  <a:srgbClr val="151D24"/>
                </a:solidFill>
                <a:effectLst/>
                <a:latin typeface="Söhne"/>
              </a:rPr>
              <a:t> atbilst gan akadēmiskajiem, gan nozares standartiem.</a:t>
            </a:r>
            <a:endParaRPr lang="en-GB" sz="2400" dirty="0">
              <a:solidFill>
                <a:srgbClr val="151D24"/>
              </a:solidFill>
              <a:latin typeface="Söhne"/>
            </a:endParaRPr>
          </a:p>
          <a:p>
            <a:pPr marL="342900" indent="-342900" algn="l">
              <a:buFont typeface="Arial" panose="020B0604020202020204" pitchFamily="34" charset="0"/>
              <a:buChar char="•"/>
            </a:pPr>
            <a:endParaRPr lang="en-GB" sz="2400" b="0" i="0" dirty="0">
              <a:solidFill>
                <a:srgbClr val="151D24"/>
              </a:solidFill>
              <a:effectLst/>
              <a:latin typeface="Söhne"/>
            </a:endParaRPr>
          </a:p>
          <a:p>
            <a:pPr algn="just">
              <a:lnSpc>
                <a:spcPts val="2440"/>
              </a:lnSpc>
            </a:pPr>
            <a:endParaRPr lang="en-GB" sz="2200" dirty="0">
              <a:solidFill>
                <a:srgbClr val="151D24"/>
              </a:solidFill>
            </a:endParaRPr>
          </a:p>
          <a:p>
            <a:pPr algn="just">
              <a:lnSpc>
                <a:spcPts val="2440"/>
              </a:lnSpc>
            </a:pPr>
            <a:endParaRPr lang="en-GB" sz="2200" dirty="0">
              <a:solidFill>
                <a:srgbClr val="151D24"/>
              </a:solidFill>
            </a:endParaRPr>
          </a:p>
          <a:p>
            <a:pPr algn="just">
              <a:lnSpc>
                <a:spcPts val="2440"/>
              </a:lnSpc>
            </a:pPr>
            <a:endParaRPr lang="en-GB" sz="2200" dirty="0">
              <a:solidFill>
                <a:srgbClr val="151D24"/>
              </a:solidFill>
            </a:endParaRPr>
          </a:p>
          <a:p>
            <a:pPr algn="just">
              <a:lnSpc>
                <a:spcPts val="2440"/>
              </a:lnSpc>
            </a:pPr>
            <a:endParaRPr lang="en-GB" sz="2200" dirty="0">
              <a:solidFill>
                <a:srgbClr val="151D24"/>
              </a:solidFill>
            </a:endParaRPr>
          </a:p>
          <a:p>
            <a:pPr algn="just">
              <a:lnSpc>
                <a:spcPts val="2440"/>
              </a:lnSpc>
            </a:pPr>
            <a:endParaRPr lang="en-GB" sz="2200" dirty="0">
              <a:solidFill>
                <a:srgbClr val="151D24"/>
              </a:solidFill>
            </a:endParaRPr>
          </a:p>
          <a:p>
            <a:pPr algn="just">
              <a:lnSpc>
                <a:spcPts val="2440"/>
              </a:lnSpc>
            </a:pPr>
            <a:endParaRPr lang="en-GB" sz="2200" dirty="0">
              <a:solidFill>
                <a:srgbClr val="151D24"/>
              </a:solidFill>
            </a:endParaRPr>
          </a:p>
          <a:p>
            <a:pPr algn="just">
              <a:lnSpc>
                <a:spcPts val="2440"/>
              </a:lnSpc>
            </a:pPr>
            <a:endParaRPr lang="en-GB" sz="2200" dirty="0">
              <a:solidFill>
                <a:srgbClr val="151D24"/>
              </a:solidFill>
            </a:endParaRPr>
          </a:p>
          <a:p>
            <a:pPr algn="just">
              <a:lnSpc>
                <a:spcPts val="2440"/>
              </a:lnSpc>
            </a:pPr>
            <a:endParaRPr lang="en-GB" sz="2200" dirty="0">
              <a:solidFill>
                <a:srgbClr val="404040"/>
              </a:solidFill>
            </a:endParaRPr>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pic>
        <p:nvPicPr>
          <p:cNvPr id="2" name="Picture Placeholder 16">
            <a:extLst>
              <a:ext uri="{FF2B5EF4-FFF2-40B4-BE49-F238E27FC236}">
                <a16:creationId xmlns:a16="http://schemas.microsoft.com/office/drawing/2014/main" id="{D16F6A21-FC6A-47D2-AA2A-6A925B98F6CA}"/>
              </a:ext>
            </a:extLst>
          </p:cNvPr>
          <p:cNvPicPr>
            <a:picLocks noGrp="1" noChangeAspect="1"/>
          </p:cNvPicPr>
          <p:nvPr>
            <p:ph type="pic" sz="quarter" idx="21"/>
          </p:nvPr>
        </p:nvPicPr>
        <p:blipFill rotWithShape="1">
          <a:blip r:embed="rId3"/>
          <a:srcRect l="21084" r="21084"/>
          <a:stretch/>
        </p:blipFill>
        <p:spPr>
          <a:xfrm>
            <a:off x="7758260" y="-3203"/>
            <a:ext cx="4433743" cy="6861204"/>
          </a:xfrm>
        </p:spPr>
      </p:pic>
    </p:spTree>
    <p:extLst>
      <p:ext uri="{BB962C8B-B14F-4D97-AF65-F5344CB8AC3E}">
        <p14:creationId xmlns:p14="http://schemas.microsoft.com/office/powerpoint/2010/main" val="3013949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8</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024860" y="1181781"/>
            <a:ext cx="8999499" cy="4799919"/>
          </a:xfrm>
        </p:spPr>
        <p:txBody>
          <a:bodyPr/>
          <a:lstStyle/>
          <a:p>
            <a:pPr algn="just">
              <a:lnSpc>
                <a:spcPts val="2440"/>
              </a:lnSpc>
            </a:pPr>
            <a:r>
              <a:rPr lang="en-GB" sz="2000" dirty="0"/>
              <a:t>Ieinteresēto personu iesaistīšana var uzlabot izglītības rezultātus. Aktīva ieinteresēto personu iesaistīšana nodrošina, ka augstskolas turpina reaģēt uz sabiedrības, rūpniecības un ekonomikas vajadzībām. </a:t>
            </a:r>
          </a:p>
          <a:p>
            <a:pPr algn="just">
              <a:lnSpc>
                <a:spcPts val="2440"/>
              </a:lnSpc>
            </a:pPr>
            <a:endParaRPr lang="en-GB" sz="2000" dirty="0"/>
          </a:p>
          <a:p>
            <a:pPr algn="just">
              <a:lnSpc>
                <a:spcPts val="2440"/>
              </a:lnSpc>
            </a:pPr>
            <a:r>
              <a:rPr lang="en-GB" sz="2000" dirty="0"/>
              <a:t>Ieinteresēto pušu iesaistīšana ir process, kurā organizācija iesaista cilvēkus, kurus var ietekmēt tās </a:t>
            </a:r>
            <a:r>
              <a:rPr lang="en-GB" sz="2000" dirty="0" err="1"/>
              <a:t>pieņemtie</a:t>
            </a:r>
            <a:r>
              <a:rPr lang="en-GB" sz="2000" dirty="0"/>
              <a:t> </a:t>
            </a:r>
            <a:r>
              <a:rPr lang="en-GB" sz="2000" dirty="0" err="1"/>
              <a:t>lēmumi</a:t>
            </a:r>
            <a:r>
              <a:rPr lang="en-GB" sz="2000" dirty="0"/>
              <a:t> vai kuri var ietekmēt tās lēmumu īstenošanu. </a:t>
            </a:r>
            <a:r>
              <a:rPr lang="lv-LV" sz="2000" dirty="0"/>
              <a:t> </a:t>
            </a:r>
            <a:endParaRPr lang="en-GB" sz="2000" dirty="0"/>
          </a:p>
          <a:p>
            <a:pPr algn="just">
              <a:lnSpc>
                <a:spcPts val="2440"/>
              </a:lnSpc>
            </a:pPr>
            <a:endParaRPr lang="en-GB" sz="2000" dirty="0"/>
          </a:p>
          <a:p>
            <a:pPr algn="just">
              <a:lnSpc>
                <a:spcPts val="2440"/>
              </a:lnSpc>
            </a:pPr>
            <a:r>
              <a:rPr lang="en-GB" sz="2000" dirty="0"/>
              <a:t>Ieinteresēto pušu iesaistīšana sniedz augstskolām daudz priekšrocību:</a:t>
            </a:r>
          </a:p>
          <a:p>
            <a:pPr algn="just">
              <a:lnSpc>
                <a:spcPts val="2440"/>
              </a:lnSpc>
            </a:pPr>
            <a:endParaRPr lang="en-GB" sz="2000" dirty="0"/>
          </a:p>
          <a:p>
            <a:pPr marL="342900" indent="-342900" algn="just">
              <a:lnSpc>
                <a:spcPts val="2440"/>
              </a:lnSpc>
              <a:buFont typeface="Arial" panose="020B0604020202020204" pitchFamily="34" charset="0"/>
              <a:buChar char="•"/>
            </a:pPr>
            <a:r>
              <a:rPr lang="lv-LV" sz="2000" dirty="0"/>
              <a:t>i</a:t>
            </a:r>
            <a:r>
              <a:rPr lang="en-GB" sz="2000" dirty="0" err="1"/>
              <a:t>estādes</a:t>
            </a:r>
            <a:r>
              <a:rPr lang="en-GB" sz="2000" dirty="0"/>
              <a:t> efektivitāte un uzlabota lēmumu pieņemšana, ņemot vērā dažādus izglītības ekosistēmas ieinteresēto </a:t>
            </a:r>
            <a:r>
              <a:rPr lang="en-GB" sz="2000" dirty="0" err="1"/>
              <a:t>personu</a:t>
            </a:r>
            <a:r>
              <a:rPr lang="en-GB" sz="2000" dirty="0"/>
              <a:t> </a:t>
            </a:r>
            <a:r>
              <a:rPr lang="en-GB" sz="2000" dirty="0" err="1"/>
              <a:t>viedokļus</a:t>
            </a:r>
            <a:r>
              <a:rPr lang="lv-LV" sz="2000" dirty="0"/>
              <a:t>;</a:t>
            </a:r>
            <a:endParaRPr lang="en-GB" sz="2000" dirty="0"/>
          </a:p>
          <a:p>
            <a:pPr algn="just">
              <a:lnSpc>
                <a:spcPts val="2440"/>
              </a:lnSpc>
            </a:pPr>
            <a:endParaRPr lang="en-GB" sz="2000" dirty="0"/>
          </a:p>
          <a:p>
            <a:pPr marL="342900" indent="-342900" algn="just">
              <a:lnSpc>
                <a:spcPts val="2440"/>
              </a:lnSpc>
              <a:buFont typeface="Arial" panose="020B0604020202020204" pitchFamily="34" charset="0"/>
              <a:buChar char="•"/>
            </a:pPr>
            <a:r>
              <a:rPr lang="lv-LV" sz="2000" dirty="0"/>
              <a:t>n</a:t>
            </a:r>
            <a:r>
              <a:rPr lang="en-GB" sz="2000" dirty="0" err="1"/>
              <a:t>epārtrauktu</a:t>
            </a:r>
            <a:r>
              <a:rPr lang="en-GB" sz="2000" dirty="0"/>
              <a:t> </a:t>
            </a:r>
            <a:r>
              <a:rPr lang="en-GB" sz="2000" dirty="0" err="1"/>
              <a:t>uzlabojumu</a:t>
            </a:r>
            <a:r>
              <a:rPr lang="en-GB" sz="2000" dirty="0"/>
              <a:t> </a:t>
            </a:r>
            <a:r>
              <a:rPr lang="en-GB" sz="2000" dirty="0" err="1"/>
              <a:t>kultūra</a:t>
            </a:r>
            <a:r>
              <a:rPr lang="lv-LV" sz="2000" dirty="0"/>
              <a:t> -</a:t>
            </a:r>
            <a:r>
              <a:rPr lang="en-GB" sz="2000" dirty="0"/>
              <a:t> </a:t>
            </a:r>
            <a:r>
              <a:rPr lang="lv-LV" sz="2000" dirty="0"/>
              <a:t>a</a:t>
            </a:r>
            <a:r>
              <a:rPr lang="en-GB" sz="2000" dirty="0" err="1"/>
              <a:t>ugstskolu</a:t>
            </a:r>
            <a:r>
              <a:rPr lang="en-GB" sz="2000" dirty="0"/>
              <a:t> un ieinteresēto pušu pastāvīga atgriezeniskā saite veicina pastāvīgu mācīšanas un mācīšanās uzlabošanu.</a:t>
            </a:r>
          </a:p>
          <a:p>
            <a:pPr algn="just">
              <a:lnSpc>
                <a:spcPts val="2440"/>
              </a:lnSpc>
            </a:pPr>
            <a:endParaRPr lang="en-GB" sz="2200" dirty="0"/>
          </a:p>
          <a:p>
            <a:pPr algn="just">
              <a:lnSpc>
                <a:spcPts val="2440"/>
              </a:lnSpc>
            </a:pPr>
            <a:endParaRPr lang="en-GB"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2118883" y="226828"/>
            <a:ext cx="7973786"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sz="3200" dirty="0">
                <a:solidFill>
                  <a:schemeClr val="bg1"/>
                </a:solidFill>
              </a:rPr>
              <a:t> Ievads ieinteresēto personu iesaistīšanā</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02</a:t>
            </a:r>
          </a:p>
        </p:txBody>
      </p:sp>
    </p:spTree>
    <p:extLst>
      <p:ext uri="{BB962C8B-B14F-4D97-AF65-F5344CB8AC3E}">
        <p14:creationId xmlns:p14="http://schemas.microsoft.com/office/powerpoint/2010/main" val="3015443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9</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336431" y="510364"/>
            <a:ext cx="10279511" cy="5591986"/>
          </a:xfrm>
        </p:spPr>
        <p:txBody>
          <a:bodyPr/>
          <a:lstStyle/>
          <a:p>
            <a:pPr algn="just">
              <a:lnSpc>
                <a:spcPts val="2440"/>
              </a:lnSpc>
            </a:pPr>
            <a:r>
              <a:rPr lang="en-GB" sz="2400" b="1" dirty="0">
                <a:solidFill>
                  <a:srgbClr val="8A2061"/>
                </a:solidFill>
              </a:rPr>
              <a:t>STEM augstākās izglītības mainīgā ainava</a:t>
            </a:r>
          </a:p>
          <a:p>
            <a:pPr algn="just">
              <a:lnSpc>
                <a:spcPts val="2440"/>
              </a:lnSpc>
            </a:pPr>
            <a:r>
              <a:rPr lang="en-GB" sz="2000" dirty="0"/>
              <a:t>Ieinteresēto pušu iesaistes kontekstā ir svarīgi atzīt, ka STEM augstākā izglītība piedzīvo pārmaiņas, ko nosaka strauja tehnoloģiju attīstība un mainīgās ekonomiskās prasības.  </a:t>
            </a:r>
            <a:r>
              <a:rPr lang="lv-LV" sz="2000" dirty="0"/>
              <a:t>Dažas</a:t>
            </a:r>
            <a:r>
              <a:rPr lang="en-GB" sz="2000" dirty="0"/>
              <a:t> no šīm pārmaiņām:</a:t>
            </a:r>
          </a:p>
          <a:p>
            <a:pPr marL="342900" indent="-342900" algn="just">
              <a:lnSpc>
                <a:spcPts val="2440"/>
              </a:lnSpc>
              <a:buFont typeface="Arial" panose="020B0604020202020204" pitchFamily="34" charset="0"/>
              <a:buChar char="•"/>
            </a:pPr>
            <a:r>
              <a:rPr lang="lv-LV" sz="2000" dirty="0"/>
              <a:t>a</a:t>
            </a:r>
            <a:r>
              <a:rPr lang="en-GB" sz="2000" dirty="0" err="1"/>
              <a:t>rvien</a:t>
            </a:r>
            <a:r>
              <a:rPr lang="en-GB" sz="2000" dirty="0"/>
              <a:t> lielāka uzmanība tiek pievērsta starpdisciplinārām studijām un digitālo rīku integrācijai, lai uzlabotu mācību un </a:t>
            </a:r>
            <a:r>
              <a:rPr lang="en-GB" sz="2000" dirty="0" err="1"/>
              <a:t>pētniecības</a:t>
            </a:r>
            <a:r>
              <a:rPr lang="en-GB" sz="2000" dirty="0"/>
              <a:t> </a:t>
            </a:r>
            <a:r>
              <a:rPr lang="en-GB" sz="2000" dirty="0" err="1"/>
              <a:t>iespējas</a:t>
            </a:r>
            <a:r>
              <a:rPr lang="lv-LV" sz="2000" dirty="0"/>
              <a:t>;</a:t>
            </a:r>
            <a:endParaRPr lang="en-GB" sz="2000" dirty="0"/>
          </a:p>
          <a:p>
            <a:pPr marL="342900" indent="-342900" algn="just">
              <a:lnSpc>
                <a:spcPts val="2440"/>
              </a:lnSpc>
              <a:buFont typeface="Arial" panose="020B0604020202020204" pitchFamily="34" charset="0"/>
              <a:buChar char="•"/>
            </a:pPr>
            <a:r>
              <a:rPr lang="lv-LV" sz="2000" dirty="0"/>
              <a:t>j</a:t>
            </a:r>
            <a:r>
              <a:rPr lang="en-GB" sz="2000" dirty="0" err="1"/>
              <a:t>aunās</a:t>
            </a:r>
            <a:r>
              <a:rPr lang="en-GB" sz="2000" dirty="0"/>
              <a:t> jomas, piemēram, datu zinātne, mākslīgais intelekts un atjaunojamā enerģija, kļūst par neatņemamu STEM mācību </a:t>
            </a:r>
            <a:r>
              <a:rPr lang="en-GB" sz="2000" dirty="0" err="1"/>
              <a:t>programmu</a:t>
            </a:r>
            <a:r>
              <a:rPr lang="en-GB" sz="2000" dirty="0"/>
              <a:t> </a:t>
            </a:r>
            <a:r>
              <a:rPr lang="en-GB" sz="2000" dirty="0" err="1"/>
              <a:t>sastāvdaļu</a:t>
            </a:r>
            <a:r>
              <a:rPr lang="lv-LV" sz="2000" dirty="0"/>
              <a:t>;</a:t>
            </a:r>
            <a:endParaRPr lang="en-GB" sz="2000" dirty="0"/>
          </a:p>
          <a:p>
            <a:pPr marL="342900" indent="-342900" algn="just">
              <a:lnSpc>
                <a:spcPts val="2440"/>
              </a:lnSpc>
              <a:buFont typeface="Arial" panose="020B0604020202020204" pitchFamily="34" charset="0"/>
              <a:buChar char="•"/>
            </a:pPr>
            <a:r>
              <a:rPr lang="lv-LV" sz="2000" dirty="0"/>
              <a:t>i</a:t>
            </a:r>
            <a:r>
              <a:rPr lang="en-GB" sz="2000" dirty="0" err="1"/>
              <a:t>zglītības</a:t>
            </a:r>
            <a:r>
              <a:rPr lang="en-GB" sz="2000" dirty="0"/>
              <a:t> iestādes liek uzsvaru uz pieredzes mācīšanos, sadarbību ar nozari un </a:t>
            </a:r>
            <a:r>
              <a:rPr lang="en-GB" sz="2000" dirty="0" err="1"/>
              <a:t>uz</a:t>
            </a:r>
            <a:r>
              <a:rPr lang="en-GB" sz="2000" dirty="0"/>
              <a:t> </a:t>
            </a:r>
            <a:r>
              <a:rPr lang="en-GB" sz="2000" dirty="0" err="1"/>
              <a:t>projekt</a:t>
            </a:r>
            <a:r>
              <a:rPr lang="lv-LV" sz="2000" dirty="0" err="1"/>
              <a:t>os</a:t>
            </a:r>
            <a:r>
              <a:rPr lang="en-GB" sz="2000" dirty="0"/>
              <a:t> balstītu mācīšanos, lai sagatavotu skolēnus praktiskiem darba </a:t>
            </a:r>
            <a:r>
              <a:rPr lang="en-GB" sz="2000" dirty="0" err="1"/>
              <a:t>spēka</a:t>
            </a:r>
            <a:r>
              <a:rPr lang="en-GB" sz="2000" dirty="0"/>
              <a:t> </a:t>
            </a:r>
            <a:r>
              <a:rPr lang="en-GB" sz="2000" dirty="0" err="1"/>
              <a:t>izaicinājumiem</a:t>
            </a:r>
            <a:r>
              <a:rPr lang="lv-LV" sz="2000" dirty="0"/>
              <a:t>;</a:t>
            </a:r>
            <a:endParaRPr lang="en-GB" sz="2000" dirty="0"/>
          </a:p>
          <a:p>
            <a:pPr marL="342900" indent="-342900" algn="just">
              <a:lnSpc>
                <a:spcPts val="2440"/>
              </a:lnSpc>
              <a:buFont typeface="Arial" panose="020B0604020202020204" pitchFamily="34" charset="0"/>
              <a:buChar char="•"/>
            </a:pPr>
            <a:r>
              <a:rPr lang="en-GB" sz="2000" dirty="0"/>
              <a:t>pāreja uz sadarbības un interaktīvu mācību vidi, ko veicina </a:t>
            </a:r>
            <a:r>
              <a:rPr lang="en-GB" sz="2000" dirty="0" err="1"/>
              <a:t>tehnoloģiju</a:t>
            </a:r>
            <a:r>
              <a:rPr lang="en-GB" sz="2000" dirty="0"/>
              <a:t> </a:t>
            </a:r>
            <a:r>
              <a:rPr lang="en-GB" sz="2000" dirty="0" err="1"/>
              <a:t>attīstība</a:t>
            </a:r>
            <a:r>
              <a:rPr lang="lv-LV" sz="2000" dirty="0"/>
              <a:t>;</a:t>
            </a:r>
            <a:endParaRPr lang="en-GB" sz="2000" dirty="0"/>
          </a:p>
          <a:p>
            <a:pPr marL="342900" indent="-342900" algn="just">
              <a:lnSpc>
                <a:spcPts val="2440"/>
              </a:lnSpc>
              <a:buFont typeface="Arial" panose="020B0604020202020204" pitchFamily="34" charset="0"/>
              <a:buChar char="•"/>
            </a:pPr>
            <a:r>
              <a:rPr lang="lv-LV" sz="2000" dirty="0"/>
              <a:t>palielinās</a:t>
            </a:r>
            <a:r>
              <a:rPr lang="en-GB" sz="2000" dirty="0"/>
              <a:t> tiešsaistes un hibrīdmācīšanās modeļu nozīme, kas piedāvā lielāku elastību un piekļuvi STEM </a:t>
            </a:r>
            <a:r>
              <a:rPr lang="en-GB" sz="2000" dirty="0" err="1"/>
              <a:t>izglītībai</a:t>
            </a:r>
            <a:r>
              <a:rPr lang="lv-LV" sz="2000" dirty="0"/>
              <a:t>;</a:t>
            </a:r>
            <a:endParaRPr lang="en-GB" sz="2000" dirty="0"/>
          </a:p>
          <a:p>
            <a:pPr marL="342900" indent="-342900" algn="just">
              <a:lnSpc>
                <a:spcPts val="2440"/>
              </a:lnSpc>
              <a:buFont typeface="Arial" panose="020B0604020202020204" pitchFamily="34" charset="0"/>
              <a:buChar char="•"/>
            </a:pPr>
            <a:r>
              <a:rPr lang="en-GB" sz="2000" dirty="0"/>
              <a:t>STEM izglītība </a:t>
            </a:r>
            <a:r>
              <a:rPr lang="en-GB" sz="2000" dirty="0" err="1"/>
              <a:t>kļūst</a:t>
            </a:r>
            <a:r>
              <a:rPr lang="en-GB" sz="2000" dirty="0"/>
              <a:t> </a:t>
            </a:r>
            <a:r>
              <a:rPr lang="en-GB" sz="2000" dirty="0" err="1"/>
              <a:t>iekļaujošāka</a:t>
            </a:r>
            <a:r>
              <a:rPr lang="en-GB" sz="2000" dirty="0"/>
              <a:t> un tiek īstenotas iniciatīvas, lai atbalstītu dzimumu, kultūru un sociālekonomisko apstākļu daudzveidību STEM </a:t>
            </a:r>
            <a:r>
              <a:rPr lang="en-GB" sz="2000" dirty="0" err="1"/>
              <a:t>jomās</a:t>
            </a:r>
            <a:r>
              <a:rPr lang="lv-LV" sz="2000" dirty="0"/>
              <a:t>;</a:t>
            </a:r>
            <a:endParaRPr lang="en-GB" sz="2000" dirty="0"/>
          </a:p>
          <a:p>
            <a:pPr marL="342900" indent="-342900" algn="just">
              <a:lnSpc>
                <a:spcPts val="2440"/>
              </a:lnSpc>
              <a:buFont typeface="Arial" panose="020B0604020202020204" pitchFamily="34" charset="0"/>
              <a:buChar char="•"/>
            </a:pPr>
            <a:r>
              <a:rPr lang="lv-LV" sz="2000" dirty="0"/>
              <a:t>n</a:t>
            </a:r>
            <a:r>
              <a:rPr lang="en-GB" sz="2000" dirty="0" err="1"/>
              <a:t>ozares</a:t>
            </a:r>
            <a:r>
              <a:rPr lang="en-GB" sz="2000" dirty="0"/>
              <a:t> pieprasījums pēc augstākās izglītības, kas ne tikai sniedz zināšanas, bet arī attīsta kritisko domāšanu, </a:t>
            </a:r>
            <a:r>
              <a:rPr lang="en-GB" sz="2000" dirty="0" err="1"/>
              <a:t>problēmrisināšanu</a:t>
            </a:r>
            <a:r>
              <a:rPr lang="en-GB" sz="2000" dirty="0"/>
              <a:t> un spēju pielāgoties.</a:t>
            </a:r>
          </a:p>
          <a:p>
            <a:pPr algn="just">
              <a:lnSpc>
                <a:spcPts val="2440"/>
              </a:lnSpc>
            </a:pPr>
            <a:endParaRPr lang="en-GB" sz="3200" b="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2500478028"/>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1e5ca055-2fcb-431f-9f0c-13148e81002f" xsi:nil="true"/>
    <lcf76f155ced4ddcb4097134ff3c332f xmlns="1e5ca055-2fcb-431f-9f0c-13148e81002f">
      <Terms xmlns="http://schemas.microsoft.com/office/infopath/2007/PartnerControls"/>
    </lcf76f155ced4ddcb4097134ff3c332f>
    <TaxCatchAll xmlns="478cfa9a-b818-4e35-b564-971bd04e2ab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s" ma:contentTypeID="0x010100F3D2295954AF1042ACC23876AF319FBF" ma:contentTypeVersion="16" ma:contentTypeDescription="Izveidot jaunu dokumentu." ma:contentTypeScope="" ma:versionID="2edd021e4bb620ba38d1c936ecbf722e">
  <xsd:schema xmlns:xsd="http://www.w3.org/2001/XMLSchema" xmlns:xs="http://www.w3.org/2001/XMLSchema" xmlns:p="http://schemas.microsoft.com/office/2006/metadata/properties" xmlns:ns2="1e5ca055-2fcb-431f-9f0c-13148e81002f" xmlns:ns3="478cfa9a-b818-4e35-b564-971bd04e2ab8" targetNamespace="http://schemas.microsoft.com/office/2006/metadata/properties" ma:root="true" ma:fieldsID="63845a0a2ef62e787f9c3a7720df3eae" ns2:_="" ns3:_="">
    <xsd:import namespace="1e5ca055-2fcb-431f-9f0c-13148e81002f"/>
    <xsd:import namespace="478cfa9a-b818-4e35-b564-971bd04e2ab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5ca055-2fcb-431f-9f0c-13148e8100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Attēlu atzīmes" ma:readOnly="false" ma:fieldId="{5cf76f15-5ced-4ddc-b409-7134ff3c332f}" ma:taxonomyMulti="true" ma:sspId="032bf106-b365-443e-bdf9-9561cb4f30d8"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78cfa9a-b818-4e35-b564-971bd04e2ab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0516d3d-1bfe-44fe-867d-95fe1bd01696}" ma:internalName="TaxCatchAll" ma:showField="CatchAllData" ma:web="478cfa9a-b818-4e35-b564-971bd04e2ab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Koplietots 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Koplietots ar: detalizēt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atura tips"/>
        <xsd:element ref="dc:title" minOccurs="0" maxOccurs="1" ma:index="4" ma:displayName="Virsrakst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9AD2B3-D789-4FC7-A14D-89ADA76B73A8}">
  <ds:schemaRefs>
    <ds:schemaRef ds:uri="http://schemas.microsoft.com/office/2006/metadata/properties"/>
    <ds:schemaRef ds:uri="http://schemas.microsoft.com/office/infopath/2007/PartnerControls"/>
    <ds:schemaRef ds:uri="ef88797d-310b-4d46-ad9c-0c23fa0c8d45"/>
    <ds:schemaRef ds:uri="1e5ca055-2fcb-431f-9f0c-13148e81002f"/>
    <ds:schemaRef ds:uri="478cfa9a-b818-4e35-b564-971bd04e2ab8"/>
  </ds:schemaRefs>
</ds:datastoreItem>
</file>

<file path=customXml/itemProps2.xml><?xml version="1.0" encoding="utf-8"?>
<ds:datastoreItem xmlns:ds="http://schemas.openxmlformats.org/officeDocument/2006/customXml" ds:itemID="{195E5D96-337C-48FF-85DB-18B9CF320EE8}"/>
</file>

<file path=customXml/itemProps3.xml><?xml version="1.0" encoding="utf-8"?>
<ds:datastoreItem xmlns:ds="http://schemas.openxmlformats.org/officeDocument/2006/customXml" ds:itemID="{B39800E7-4362-4A70-9B48-B5AE1C9F47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Magazine layout</Template>
  <TotalTime>12100</TotalTime>
  <Words>5384</Words>
  <Application>Microsoft Office PowerPoint</Application>
  <PresentationFormat>Widescreen</PresentationFormat>
  <Paragraphs>407</Paragraphs>
  <Slides>46</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Aptos</vt:lpstr>
      <vt:lpstr>Arial</vt:lpstr>
      <vt:lpstr>Calibri</vt:lpstr>
      <vt:lpstr>EC Square Sans Regular</vt:lpstr>
      <vt:lpstr>Montserrat</vt:lpstr>
      <vt:lpstr>Roboto</vt:lpstr>
      <vt:lpstr>Söhne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keywords>, docId:32D0D581F7B0C631DB8C364F3A19EA3C</cp:keywords>
  <cp:lastModifiedBy>Sigita Šķēle</cp:lastModifiedBy>
  <cp:revision>476</cp:revision>
  <dcterms:created xsi:type="dcterms:W3CDTF">2021-06-15T11:45:52Z</dcterms:created>
  <dcterms:modified xsi:type="dcterms:W3CDTF">2025-01-21T12:14:36Z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0x010100F3D2295954AF1042ACC23876AF319FBF</vt:lpwstr>
  </property>
</Properties>
</file>