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handoutMasterIdLst>
    <p:handoutMasterId r:id="rId45"/>
  </p:handoutMasterIdLst>
  <p:sldIdLst>
    <p:sldId id="690" r:id="rId5"/>
    <p:sldId id="695" r:id="rId6"/>
    <p:sldId id="678" r:id="rId7"/>
    <p:sldId id="672" r:id="rId8"/>
    <p:sldId id="719" r:id="rId9"/>
    <p:sldId id="694" r:id="rId10"/>
    <p:sldId id="692" r:id="rId11"/>
    <p:sldId id="696" r:id="rId12"/>
    <p:sldId id="697" r:id="rId13"/>
    <p:sldId id="699" r:id="rId14"/>
    <p:sldId id="698" r:id="rId15"/>
    <p:sldId id="700" r:id="rId16"/>
    <p:sldId id="701" r:id="rId17"/>
    <p:sldId id="702" r:id="rId18"/>
    <p:sldId id="703" r:id="rId19"/>
    <p:sldId id="704" r:id="rId20"/>
    <p:sldId id="705" r:id="rId21"/>
    <p:sldId id="706" r:id="rId22"/>
    <p:sldId id="707" r:id="rId23"/>
    <p:sldId id="708" r:id="rId24"/>
    <p:sldId id="709" r:id="rId25"/>
    <p:sldId id="710" r:id="rId26"/>
    <p:sldId id="711" r:id="rId27"/>
    <p:sldId id="712" r:id="rId28"/>
    <p:sldId id="713" r:id="rId29"/>
    <p:sldId id="714" r:id="rId30"/>
    <p:sldId id="715" r:id="rId31"/>
    <p:sldId id="716" r:id="rId32"/>
    <p:sldId id="717" r:id="rId33"/>
    <p:sldId id="718" r:id="rId34"/>
    <p:sldId id="720" r:id="rId35"/>
    <p:sldId id="721" r:id="rId36"/>
    <p:sldId id="722" r:id="rId37"/>
    <p:sldId id="723" r:id="rId38"/>
    <p:sldId id="724" r:id="rId39"/>
    <p:sldId id="725" r:id="rId40"/>
    <p:sldId id="726" r:id="rId41"/>
    <p:sldId id="671" r:id="rId42"/>
    <p:sldId id="677" r:id="rId43"/>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2061"/>
    <a:srgbClr val="1C1442"/>
    <a:srgbClr val="60A9DD"/>
    <a:srgbClr val="AD4097"/>
    <a:srgbClr val="186BA8"/>
    <a:srgbClr val="305C6F"/>
    <a:srgbClr val="7C946D"/>
    <a:srgbClr val="005744"/>
    <a:srgbClr val="94A2A2"/>
    <a:srgbClr val="15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62CD9-2E3C-33CD-D41A-268FEA279A5E}" v="8" dt="2024-04-23T14:36:26.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24" autoAdjust="0"/>
    <p:restoredTop sz="93978"/>
  </p:normalViewPr>
  <p:slideViewPr>
    <p:cSldViewPr snapToGrid="0" snapToObjects="1">
      <p:cViewPr varScale="1">
        <p:scale>
          <a:sx n="56" d="100"/>
          <a:sy n="56" d="100"/>
        </p:scale>
        <p:origin x="624" y="36"/>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userId="S::catherine_euei.dk#ext#@rtucloud1.onmicrosoft.com::bb6bdfc0-f649-4909-b625-23dce1775d97" providerId="AD" clId="Web-{036130A4-F322-E065-3CA2-23985FEF5C82}"/>
    <pc:docChg chg="modSld">
      <pc:chgData name="Catherine" userId="S::catherine_euei.dk#ext#@rtucloud1.onmicrosoft.com::bb6bdfc0-f649-4909-b625-23dce1775d97" providerId="AD" clId="Web-{036130A4-F322-E065-3CA2-23985FEF5C82}" dt="2024-04-15T13:49:33.929" v="10" actId="14100"/>
      <pc:docMkLst>
        <pc:docMk/>
      </pc:docMkLst>
      <pc:sldChg chg="modSp">
        <pc:chgData name="Catherine" userId="S::catherine_euei.dk#ext#@rtucloud1.onmicrosoft.com::bb6bdfc0-f649-4909-b625-23dce1775d97" providerId="AD" clId="Web-{036130A4-F322-E065-3CA2-23985FEF5C82}" dt="2024-04-15T13:36:46.188" v="9" actId="1076"/>
        <pc:sldMkLst>
          <pc:docMk/>
          <pc:sldMk cId="2924682848" sldId="678"/>
        </pc:sldMkLst>
        <pc:spChg chg="mod">
          <ac:chgData name="Catherine" userId="S::catherine_euei.dk#ext#@rtucloud1.onmicrosoft.com::bb6bdfc0-f649-4909-b625-23dce1775d97" providerId="AD" clId="Web-{036130A4-F322-E065-3CA2-23985FEF5C82}" dt="2024-04-15T13:36:46.188" v="9" actId="1076"/>
          <ac:spMkLst>
            <pc:docMk/>
            <pc:sldMk cId="2924682848" sldId="678"/>
            <ac:spMk id="67" creationId="{76EC7856-B0EC-004E-A2BE-9CF77555B8D1}"/>
          </ac:spMkLst>
        </pc:spChg>
      </pc:sldChg>
      <pc:sldChg chg="modSp">
        <pc:chgData name="Catherine" userId="S::catherine_euei.dk#ext#@rtucloud1.onmicrosoft.com::bb6bdfc0-f649-4909-b625-23dce1775d97" providerId="AD" clId="Web-{036130A4-F322-E065-3CA2-23985FEF5C82}" dt="2024-04-15T13:49:33.929" v="10" actId="14100"/>
        <pc:sldMkLst>
          <pc:docMk/>
          <pc:sldMk cId="2371072668" sldId="694"/>
        </pc:sldMkLst>
        <pc:spChg chg="mod">
          <ac:chgData name="Catherine" userId="S::catherine_euei.dk#ext#@rtucloud1.onmicrosoft.com::bb6bdfc0-f649-4909-b625-23dce1775d97" providerId="AD" clId="Web-{036130A4-F322-E065-3CA2-23985FEF5C82}" dt="2024-04-15T13:49:33.929" v="10" actId="14100"/>
          <ac:spMkLst>
            <pc:docMk/>
            <pc:sldMk cId="2371072668" sldId="694"/>
            <ac:spMk id="7" creationId="{56C0938E-B6E7-5004-CBD5-39FB56FE7EB1}"/>
          </ac:spMkLst>
        </pc:spChg>
      </pc:sldChg>
    </pc:docChg>
  </pc:docChgLst>
  <pc:docChgLst>
    <pc:chgData name="Catherine" userId="S::catherine_euei.dk#ext#@rtucloud1.onmicrosoft.com::bb6bdfc0-f649-4909-b625-23dce1775d97" providerId="AD" clId="Web-{B3162CD9-2E3C-33CD-D41A-268FEA279A5E}"/>
    <pc:docChg chg="modSld">
      <pc:chgData name="Catherine" userId="S::catherine_euei.dk#ext#@rtucloud1.onmicrosoft.com::bb6bdfc0-f649-4909-b625-23dce1775d97" providerId="AD" clId="Web-{B3162CD9-2E3C-33CD-D41A-268FEA279A5E}" dt="2024-04-23T14:36:26.762" v="7" actId="20577"/>
      <pc:docMkLst>
        <pc:docMk/>
      </pc:docMkLst>
      <pc:sldChg chg="modSp">
        <pc:chgData name="Catherine" userId="S::catherine_euei.dk#ext#@rtucloud1.onmicrosoft.com::bb6bdfc0-f649-4909-b625-23dce1775d97" providerId="AD" clId="Web-{B3162CD9-2E3C-33CD-D41A-268FEA279A5E}" dt="2024-04-23T14:35:48.683" v="5" actId="20577"/>
        <pc:sldMkLst>
          <pc:docMk/>
          <pc:sldMk cId="3456156592" sldId="720"/>
        </pc:sldMkLst>
        <pc:spChg chg="mod">
          <ac:chgData name="Catherine" userId="S::catherine_euei.dk#ext#@rtucloud1.onmicrosoft.com::bb6bdfc0-f649-4909-b625-23dce1775d97" providerId="AD" clId="Web-{B3162CD9-2E3C-33CD-D41A-268FEA279A5E}" dt="2024-04-23T14:35:48.683" v="5" actId="20577"/>
          <ac:spMkLst>
            <pc:docMk/>
            <pc:sldMk cId="3456156592" sldId="720"/>
            <ac:spMk id="3" creationId="{06A3B45A-0AE8-A3F7-5467-3C9FA0B14E5C}"/>
          </ac:spMkLst>
        </pc:spChg>
      </pc:sldChg>
      <pc:sldChg chg="modSp">
        <pc:chgData name="Catherine" userId="S::catherine_euei.dk#ext#@rtucloud1.onmicrosoft.com::bb6bdfc0-f649-4909-b625-23dce1775d97" providerId="AD" clId="Web-{B3162CD9-2E3C-33CD-D41A-268FEA279A5E}" dt="2024-04-23T14:36:26.762" v="7" actId="20577"/>
        <pc:sldMkLst>
          <pc:docMk/>
          <pc:sldMk cId="2918842100" sldId="722"/>
        </pc:sldMkLst>
        <pc:spChg chg="mod">
          <ac:chgData name="Catherine" userId="S::catherine_euei.dk#ext#@rtucloud1.onmicrosoft.com::bb6bdfc0-f649-4909-b625-23dce1775d97" providerId="AD" clId="Web-{B3162CD9-2E3C-33CD-D41A-268FEA279A5E}" dt="2024-04-23T14:36:26.762" v="7" actId="20577"/>
          <ac:spMkLst>
            <pc:docMk/>
            <pc:sldMk cId="2918842100" sldId="722"/>
            <ac:spMk id="8" creationId="{50EA910B-7A4F-8A34-72EE-8C278DC4D72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4/23/2024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4/23/2024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3850067" y="5961079"/>
            <a:ext cx="5121761"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grpSp>
        <p:nvGrpSpPr>
          <p:cNvPr id="24" name="Group 23">
            <a:extLst>
              <a:ext uri="{FF2B5EF4-FFF2-40B4-BE49-F238E27FC236}">
                <a16:creationId xmlns:a16="http://schemas.microsoft.com/office/drawing/2014/main" id="{CD3D894C-A703-31B5-66B2-710B7C9C47F4}"/>
              </a:ext>
            </a:extLst>
          </p:cNvPr>
          <p:cNvGrpSpPr/>
          <p:nvPr userDrawn="1"/>
        </p:nvGrpSpPr>
        <p:grpSpPr>
          <a:xfrm>
            <a:off x="3712795" y="839178"/>
            <a:ext cx="8204056" cy="4404561"/>
            <a:chOff x="4210682" y="941842"/>
            <a:chExt cx="7663872" cy="4404561"/>
          </a:xfrm>
        </p:grpSpPr>
        <p:grpSp>
          <p:nvGrpSpPr>
            <p:cNvPr id="5" name="Group 4">
              <a:extLst>
                <a:ext uri="{FF2B5EF4-FFF2-40B4-BE49-F238E27FC236}">
                  <a16:creationId xmlns:a16="http://schemas.microsoft.com/office/drawing/2014/main" id="{795E9240-C10D-8849-BAE0-7C438EC081DC}"/>
                </a:ext>
              </a:extLst>
            </p:cNvPr>
            <p:cNvGrpSpPr/>
            <p:nvPr userDrawn="1"/>
          </p:nvGrpSpPr>
          <p:grpSpPr>
            <a:xfrm>
              <a:off x="4210682" y="941842"/>
              <a:ext cx="7663872" cy="2650297"/>
              <a:chOff x="2315424" y="2387814"/>
              <a:chExt cx="7663872" cy="1942883"/>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grpSp>
          <p:nvGrpSpPr>
            <p:cNvPr id="2" name="Group 1">
              <a:extLst>
                <a:ext uri="{FF2B5EF4-FFF2-40B4-BE49-F238E27FC236}">
                  <a16:creationId xmlns:a16="http://schemas.microsoft.com/office/drawing/2014/main" id="{ED2DECE2-97D6-D2EA-75BE-AD69E9D74137}"/>
                </a:ext>
              </a:extLst>
            </p:cNvPr>
            <p:cNvGrpSpPr/>
            <p:nvPr userDrawn="1"/>
          </p:nvGrpSpPr>
          <p:grpSpPr>
            <a:xfrm>
              <a:off x="4210682" y="4011805"/>
              <a:ext cx="7663872" cy="1334598"/>
              <a:chOff x="2315424" y="2709319"/>
              <a:chExt cx="7663872" cy="978369"/>
            </a:xfrm>
            <a:solidFill>
              <a:srgbClr val="186BA8"/>
            </a:solidFill>
          </p:grpSpPr>
          <p:grpSp>
            <p:nvGrpSpPr>
              <p:cNvPr id="4" name="Group 3">
                <a:extLst>
                  <a:ext uri="{FF2B5EF4-FFF2-40B4-BE49-F238E27FC236}">
                    <a16:creationId xmlns:a16="http://schemas.microsoft.com/office/drawing/2014/main" id="{658E29C2-989B-942F-D47A-217F63611725}"/>
                  </a:ext>
                </a:extLst>
              </p:cNvPr>
              <p:cNvGrpSpPr/>
              <p:nvPr userDrawn="1"/>
            </p:nvGrpSpPr>
            <p:grpSpPr>
              <a:xfrm>
                <a:off x="2315424" y="2709319"/>
                <a:ext cx="7663872" cy="656864"/>
                <a:chOff x="1265109" y="3229991"/>
                <a:chExt cx="4752000" cy="1024069"/>
              </a:xfrm>
              <a:grpFill/>
            </p:grpSpPr>
            <p:sp>
              <p:nvSpPr>
                <p:cNvPr id="11" name="Rectangle 10">
                  <a:extLst>
                    <a:ext uri="{FF2B5EF4-FFF2-40B4-BE49-F238E27FC236}">
                      <a16:creationId xmlns:a16="http://schemas.microsoft.com/office/drawing/2014/main" id="{8FB1725A-8DB5-011D-53DC-6A19FC9FA6EB}"/>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2" name="Rectangle 11">
                  <a:extLst>
                    <a:ext uri="{FF2B5EF4-FFF2-40B4-BE49-F238E27FC236}">
                      <a16:creationId xmlns:a16="http://schemas.microsoft.com/office/drawing/2014/main" id="{76F7F15D-FECD-B2BC-FE35-F75DBA9503FC}"/>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3" name="Rectangle 12">
                  <a:extLst>
                    <a:ext uri="{FF2B5EF4-FFF2-40B4-BE49-F238E27FC236}">
                      <a16:creationId xmlns:a16="http://schemas.microsoft.com/office/drawing/2014/main" id="{89502D62-6D24-E04F-51AD-8AF62C3EB65A}"/>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7" name="Rectangle 6">
                <a:extLst>
                  <a:ext uri="{FF2B5EF4-FFF2-40B4-BE49-F238E27FC236}">
                    <a16:creationId xmlns:a16="http://schemas.microsoft.com/office/drawing/2014/main" id="{07DFD4FC-1E79-40A5-E8A9-8C9B1D5EDCEE}"/>
                  </a:ext>
                </a:extLst>
              </p:cNvPr>
              <p:cNvSpPr/>
              <p:nvPr userDrawn="1"/>
            </p:nvSpPr>
            <p:spPr>
              <a:xfrm>
                <a:off x="2315424" y="3673833"/>
                <a:ext cx="7663872" cy="13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7" name="Text Placeholder 32">
            <a:extLst>
              <a:ext uri="{FF2B5EF4-FFF2-40B4-BE49-F238E27FC236}">
                <a16:creationId xmlns:a16="http://schemas.microsoft.com/office/drawing/2014/main" id="{3A9DD07F-70F5-29AB-4B67-AC8CEBEB7D07}"/>
              </a:ext>
            </a:extLst>
          </p:cNvPr>
          <p:cNvSpPr>
            <a:spLocks noGrp="1"/>
          </p:cNvSpPr>
          <p:nvPr>
            <p:ph type="body" sz="quarter" idx="65" hasCustomPrompt="1"/>
          </p:nvPr>
        </p:nvSpPr>
        <p:spPr>
          <a:xfrm>
            <a:off x="4483127" y="401227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19" name="Text Placeholder 32">
            <a:extLst>
              <a:ext uri="{FF2B5EF4-FFF2-40B4-BE49-F238E27FC236}">
                <a16:creationId xmlns:a16="http://schemas.microsoft.com/office/drawing/2014/main" id="{5485F39D-8EDE-D892-C498-2DFA222C0350}"/>
              </a:ext>
            </a:extLst>
          </p:cNvPr>
          <p:cNvSpPr>
            <a:spLocks noGrp="1"/>
          </p:cNvSpPr>
          <p:nvPr>
            <p:ph type="body" sz="quarter" idx="67" hasCustomPrompt="1"/>
          </p:nvPr>
        </p:nvSpPr>
        <p:spPr>
          <a:xfrm>
            <a:off x="4483127" y="4438637"/>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1" name="Text Placeholder 32">
            <a:extLst>
              <a:ext uri="{FF2B5EF4-FFF2-40B4-BE49-F238E27FC236}">
                <a16:creationId xmlns:a16="http://schemas.microsoft.com/office/drawing/2014/main" id="{32C53DE6-D1A1-9F23-A801-48CFCB275B00}"/>
              </a:ext>
            </a:extLst>
          </p:cNvPr>
          <p:cNvSpPr>
            <a:spLocks noGrp="1"/>
          </p:cNvSpPr>
          <p:nvPr>
            <p:ph type="body" sz="quarter" idx="69" hasCustomPrompt="1"/>
          </p:nvPr>
        </p:nvSpPr>
        <p:spPr>
          <a:xfrm>
            <a:off x="4483127" y="4882578"/>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BE 21 SKILLED</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5" y="2560319"/>
            <a:ext cx="4633364" cy="2317835"/>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GB" sz="3200" b="1" dirty="0">
                <a:solidFill>
                  <a:schemeClr val="bg1"/>
                </a:solidFill>
              </a:rPr>
              <a:t>Elevate 21 CS in STEM teaching </a:t>
            </a:r>
            <a:endParaRPr lang="en-US" sz="3200" b="1" dirty="0">
              <a:solidFill>
                <a:schemeClr val="bg1"/>
              </a:solidFill>
            </a:endParaRP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96035" y="515161"/>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MODULE 6</a:t>
            </a:r>
          </a:p>
        </p:txBody>
      </p:sp>
    </p:spTree>
    <p:extLst>
      <p:ext uri="{BB962C8B-B14F-4D97-AF65-F5344CB8AC3E}">
        <p14:creationId xmlns:p14="http://schemas.microsoft.com/office/powerpoint/2010/main" val="166775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US" sz="2200" dirty="0"/>
              <a:t>Critical thinking is a higher-order thinking skill that is crucial to cope with uncertainty, complexity, and change. It entails a self-directed, </a:t>
            </a:r>
            <a:r>
              <a:rPr lang="en-US" sz="2200" dirty="0" err="1"/>
              <a:t>skilful</a:t>
            </a:r>
            <a:r>
              <a:rPr lang="en-US" sz="2200" dirty="0"/>
              <a:t> analysis of information, beliefs or knowledge, with an ongoing reconstruction of one’s thinking knowledge about methods to assess and produce new knowledge and strategies to solve problems. It assumes awareness of the egocentric and sociocentric tendencies of human thinking that may produce flaws in the quality of reasoning, as well as willingness to critically assess and evaluate information (Sala, Punie, </a:t>
            </a:r>
            <a:r>
              <a:rPr lang="en-US" sz="2200" dirty="0" err="1"/>
              <a:t>Garkov</a:t>
            </a:r>
            <a:r>
              <a:rPr lang="en-US" sz="2200" dirty="0"/>
              <a:t> and Cabrera, 2020).</a:t>
            </a:r>
          </a:p>
          <a:p>
            <a:pPr algn="just">
              <a:lnSpc>
                <a:spcPts val="2440"/>
              </a:lnSpc>
            </a:pPr>
            <a:endParaRPr lang="en-US" sz="2200" dirty="0"/>
          </a:p>
          <a:p>
            <a:pPr algn="just">
              <a:lnSpc>
                <a:spcPts val="2440"/>
              </a:lnSpc>
            </a:pPr>
            <a:r>
              <a:rPr lang="en-US" sz="2200" dirty="0"/>
              <a:t>Problem-solving is the process of finding solutions to difficult or complex issues’ (Simpson, Weiner, &amp; Oxford University Press, 1989). Problem-solving normally requires the use of a range of tools and information resources. The core characteristic of problem-solving is that it is impossible for a person to achieve the goal through routine actions. In problem-solving, one has to reflect on the situation in order to identify the proper arrangement of decisions and actions that may lead to a solution. It often involves interaction with other individuals, and thus communicating in spoken or written form may be one of the actions necessary to solve the problem. Tools and technologies can normally facilitate the resolution of the problems (OECD, 2012). </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01394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78D6E0D-388E-4C72-414C-7DEA18A3F5DE}"/>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2">
            <a:extLst>
              <a:ext uri="{FF2B5EF4-FFF2-40B4-BE49-F238E27FC236}">
                <a16:creationId xmlns:a16="http://schemas.microsoft.com/office/drawing/2014/main" id="{A59D317A-09C5-65EE-C459-60B83F4D1C55}"/>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11</a:t>
            </a:fld>
            <a:endParaRPr lang="en-US" sz="1291" dirty="0"/>
          </a:p>
        </p:txBody>
      </p:sp>
      <p:sp>
        <p:nvSpPr>
          <p:cNvPr id="21" name="Text Placeholder 2">
            <a:extLst>
              <a:ext uri="{FF2B5EF4-FFF2-40B4-BE49-F238E27FC236}">
                <a16:creationId xmlns:a16="http://schemas.microsoft.com/office/drawing/2014/main" id="{280BA914-1873-D8A4-DA7C-7AF85B355ABA}"/>
              </a:ext>
            </a:extLst>
          </p:cNvPr>
          <p:cNvSpPr txBox="1">
            <a:spLocks/>
          </p:cNvSpPr>
          <p:nvPr/>
        </p:nvSpPr>
        <p:spPr>
          <a:xfrm>
            <a:off x="6431797" y="836908"/>
            <a:ext cx="5184145" cy="486304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400"/>
              <a:t>Critical thinking and problem-solving skills are closely related to other employability competencies. According to Council of the EU (2018), a problem-solving attitude supports the learning process and the individual's ability to handle obstacles and change. </a:t>
            </a:r>
          </a:p>
          <a:p>
            <a:pPr algn="just">
              <a:lnSpc>
                <a:spcPts val="2440"/>
              </a:lnSpc>
            </a:pPr>
            <a:endParaRPr lang="en-US" sz="2400"/>
          </a:p>
          <a:p>
            <a:pPr algn="just">
              <a:lnSpc>
                <a:spcPts val="2440"/>
              </a:lnSpc>
            </a:pPr>
            <a:r>
              <a:rPr lang="en-US" sz="2400"/>
              <a:t>It includes the desire to apply prior learning and life experiences and the curiosity to look for opportunities to learn and develop in a variety of life contexts</a:t>
            </a:r>
            <a:endParaRPr lang="en-US" sz="2400" dirty="0"/>
          </a:p>
        </p:txBody>
      </p:sp>
      <p:pic>
        <p:nvPicPr>
          <p:cNvPr id="22" name="Picture 21">
            <a:extLst>
              <a:ext uri="{FF2B5EF4-FFF2-40B4-BE49-F238E27FC236}">
                <a16:creationId xmlns:a16="http://schemas.microsoft.com/office/drawing/2014/main" id="{FCCD25CE-1BA3-CA28-D6E6-52825FD994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00" r="21300"/>
          <a:stretch/>
        </p:blipFill>
        <p:spPr>
          <a:xfrm>
            <a:off x="0" y="3952"/>
            <a:ext cx="5904854" cy="6858000"/>
          </a:xfrm>
          <a:prstGeom prst="rect">
            <a:avLst/>
          </a:prstGeom>
        </p:spPr>
      </p:pic>
      <p:pic>
        <p:nvPicPr>
          <p:cNvPr id="23" name="Picture 22">
            <a:extLst>
              <a:ext uri="{FF2B5EF4-FFF2-40B4-BE49-F238E27FC236}">
                <a16:creationId xmlns:a16="http://schemas.microsoft.com/office/drawing/2014/main" id="{945109C1-D346-D297-A651-C21CA5BA32A2}"/>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196000" y="5447636"/>
            <a:ext cx="1443600" cy="356400"/>
          </a:xfrm>
          <a:prstGeom prst="rect">
            <a:avLst/>
          </a:prstGeom>
        </p:spPr>
      </p:pic>
      <p:sp>
        <p:nvSpPr>
          <p:cNvPr id="24" name="Rectangle 23">
            <a:extLst>
              <a:ext uri="{FF2B5EF4-FFF2-40B4-BE49-F238E27FC236}">
                <a16:creationId xmlns:a16="http://schemas.microsoft.com/office/drawing/2014/main" id="{AA27278B-B5FF-A322-17B7-9217E4030C43}"/>
              </a:ext>
            </a:extLst>
          </p:cNvPr>
          <p:cNvSpPr/>
          <p:nvPr/>
        </p:nvSpPr>
        <p:spPr>
          <a:xfrm>
            <a:off x="0" y="-3952"/>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13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169976" cy="3731669"/>
          </a:xfrm>
        </p:spPr>
        <p:txBody>
          <a:bodyPr/>
          <a:lstStyle/>
          <a:p>
            <a:pPr>
              <a:lnSpc>
                <a:spcPts val="2440"/>
              </a:lnSpc>
            </a:pPr>
            <a:r>
              <a:rPr lang="en-US" sz="2200" b="1" dirty="0"/>
              <a:t>Related skills: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Collaboration</a:t>
            </a:r>
          </a:p>
          <a:p>
            <a:pPr marL="342900" lvl="0" indent="-342900">
              <a:lnSpc>
                <a:spcPts val="2440"/>
              </a:lnSpc>
              <a:buClr>
                <a:srgbClr val="186BA8"/>
              </a:buClr>
              <a:buFont typeface="Arial" panose="020B0604020202020204" pitchFamily="34" charset="0"/>
              <a:buChar char="•"/>
            </a:pPr>
            <a:r>
              <a:rPr lang="en-US" sz="2200" dirty="0"/>
              <a:t>Communication</a:t>
            </a:r>
          </a:p>
          <a:p>
            <a:pPr marL="342900" lvl="0" indent="-342900">
              <a:lnSpc>
                <a:spcPts val="2440"/>
              </a:lnSpc>
              <a:buClr>
                <a:srgbClr val="186BA8"/>
              </a:buClr>
              <a:buFont typeface="Arial" panose="020B0604020202020204" pitchFamily="34" charset="0"/>
              <a:buChar char="•"/>
            </a:pPr>
            <a:r>
              <a:rPr lang="en-US" sz="2200" dirty="0"/>
              <a:t>Developing relationships</a:t>
            </a:r>
          </a:p>
          <a:p>
            <a:pPr marL="342900" lvl="0" indent="-342900">
              <a:lnSpc>
                <a:spcPts val="2440"/>
              </a:lnSpc>
              <a:buClr>
                <a:srgbClr val="186BA8"/>
              </a:buClr>
              <a:buFont typeface="Arial" panose="020B0604020202020204" pitchFamily="34" charset="0"/>
              <a:buChar char="•"/>
            </a:pPr>
            <a:r>
              <a:rPr lang="en-US" sz="2200" dirty="0"/>
              <a:t>Engagement/ communication skills/ collaboration skills</a:t>
            </a:r>
          </a:p>
          <a:p>
            <a:pPr marL="342900" lvl="0" indent="-342900">
              <a:lnSpc>
                <a:spcPts val="2440"/>
              </a:lnSpc>
              <a:buClr>
                <a:srgbClr val="186BA8"/>
              </a:buClr>
              <a:buFont typeface="Arial" panose="020B0604020202020204" pitchFamily="34" charset="0"/>
              <a:buChar char="•"/>
            </a:pPr>
            <a:r>
              <a:rPr lang="en-US" sz="2200" dirty="0"/>
              <a:t>Generic skills/ competencies</a:t>
            </a:r>
          </a:p>
          <a:p>
            <a:pPr marL="342900" lvl="0" indent="-342900">
              <a:lnSpc>
                <a:spcPts val="2440"/>
              </a:lnSpc>
              <a:buClr>
                <a:srgbClr val="186BA8"/>
              </a:buClr>
              <a:buFont typeface="Arial" panose="020B0604020202020204" pitchFamily="34" charset="0"/>
              <a:buChar char="•"/>
            </a:pPr>
            <a:r>
              <a:rPr lang="en-US" sz="2200" dirty="0"/>
              <a:t>Interpersonal skills</a:t>
            </a:r>
          </a:p>
          <a:p>
            <a:pPr marL="342900" lvl="0" indent="-342900">
              <a:lnSpc>
                <a:spcPts val="2440"/>
              </a:lnSpc>
              <a:buClr>
                <a:srgbClr val="186BA8"/>
              </a:buClr>
              <a:buFont typeface="Arial" panose="020B0604020202020204" pitchFamily="34" charset="0"/>
              <a:buChar char="•"/>
            </a:pPr>
            <a:r>
              <a:rPr lang="en-US" sz="2200" dirty="0"/>
              <a:t>Selling, persuading, sales</a:t>
            </a:r>
          </a:p>
          <a:p>
            <a:pPr marL="342900" lvl="0" indent="-342900">
              <a:lnSpc>
                <a:spcPts val="2440"/>
              </a:lnSpc>
              <a:buClr>
                <a:srgbClr val="186BA8"/>
              </a:buClr>
              <a:buFont typeface="Arial" panose="020B0604020202020204" pitchFamily="34" charset="0"/>
              <a:buChar char="•"/>
            </a:pPr>
            <a:r>
              <a:rPr lang="en-US" sz="2200" dirty="0"/>
              <a:t>Serving, attending, including caring</a:t>
            </a:r>
          </a:p>
          <a:p>
            <a:pPr marL="342900" lvl="0" indent="-342900">
              <a:lnSpc>
                <a:spcPts val="2440"/>
              </a:lnSpc>
              <a:buClr>
                <a:srgbClr val="186BA8"/>
              </a:buClr>
              <a:buFont typeface="Arial" panose="020B0604020202020204" pitchFamily="34" charset="0"/>
              <a:buChar char="•"/>
            </a:pPr>
            <a:r>
              <a:rPr lang="en-US" sz="2200" dirty="0"/>
              <a:t>Social skills</a:t>
            </a:r>
          </a:p>
          <a:p>
            <a:pPr marL="342900" lvl="0" indent="-342900">
              <a:lnSpc>
                <a:spcPts val="2440"/>
              </a:lnSpc>
              <a:buClr>
                <a:srgbClr val="186BA8"/>
              </a:buClr>
              <a:buFont typeface="Arial" panose="020B0604020202020204" pitchFamily="34" charset="0"/>
              <a:buChar char="•"/>
            </a:pPr>
            <a:r>
              <a:rPr lang="en-US" sz="2200" dirty="0"/>
              <a:t>Teamwork, working with others, teamwork effectiveness</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92329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Communication, Collaboration and Teamwork</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04</a:t>
            </a:r>
          </a:p>
        </p:txBody>
      </p:sp>
      <p:grpSp>
        <p:nvGrpSpPr>
          <p:cNvPr id="2" name="Group 1">
            <a:extLst>
              <a:ext uri="{FF2B5EF4-FFF2-40B4-BE49-F238E27FC236}">
                <a16:creationId xmlns:a16="http://schemas.microsoft.com/office/drawing/2014/main" id="{35A643EA-C8A5-83B4-B2A9-F94740ADE6DC}"/>
              </a:ext>
            </a:extLst>
          </p:cNvPr>
          <p:cNvGrpSpPr/>
          <p:nvPr/>
        </p:nvGrpSpPr>
        <p:grpSpPr>
          <a:xfrm>
            <a:off x="9619657" y="4156639"/>
            <a:ext cx="1683617" cy="1543315"/>
            <a:chOff x="5632524" y="3887743"/>
            <a:chExt cx="867188" cy="794922"/>
          </a:xfrm>
          <a:solidFill>
            <a:srgbClr val="1C1442"/>
          </a:solidFill>
        </p:grpSpPr>
        <p:sp>
          <p:nvSpPr>
            <p:cNvPr id="3" name="Freeform 2">
              <a:extLst>
                <a:ext uri="{FF2B5EF4-FFF2-40B4-BE49-F238E27FC236}">
                  <a16:creationId xmlns:a16="http://schemas.microsoft.com/office/drawing/2014/main" id="{F1030547-F1AE-4DEF-80CE-4F3805633F20}"/>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45C9226-75AE-B966-31A7-864D1D1B5E15}"/>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082EE541-D437-AD9B-4ED2-BDE914171CF7}"/>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0" name="Graphic 2">
              <a:extLst>
                <a:ext uri="{FF2B5EF4-FFF2-40B4-BE49-F238E27FC236}">
                  <a16:creationId xmlns:a16="http://schemas.microsoft.com/office/drawing/2014/main" id="{ACD32211-D505-1042-8407-7754DD459E9F}"/>
                </a:ext>
              </a:extLst>
            </p:cNvPr>
            <p:cNvGrpSpPr/>
            <p:nvPr/>
          </p:nvGrpSpPr>
          <p:grpSpPr>
            <a:xfrm>
              <a:off x="5632524" y="3887743"/>
              <a:ext cx="867188" cy="794922"/>
              <a:chOff x="5632524" y="3887743"/>
              <a:chExt cx="867188" cy="794922"/>
            </a:xfrm>
            <a:grpFill/>
          </p:grpSpPr>
          <p:sp>
            <p:nvSpPr>
              <p:cNvPr id="11" name="Freeform 10">
                <a:extLst>
                  <a:ext uri="{FF2B5EF4-FFF2-40B4-BE49-F238E27FC236}">
                    <a16:creationId xmlns:a16="http://schemas.microsoft.com/office/drawing/2014/main" id="{F544A576-66B9-6F27-B1EF-26606120BC90}"/>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A7335236-37EA-92BC-3E37-E1B1BE0E5B37}"/>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7A604A90-60CA-3514-7D65-7AC1DC0E77B2}"/>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F4A8BDD6-FB7C-EEF5-DC95-E5A3B85EABD0}"/>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5F7A42F-474F-CF5D-34A5-188A61C10FF9}"/>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03937F23-43CE-CD50-AA79-3139AD5BB36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5F70142-5B81-2A8F-D175-E8D0566F5D4A}"/>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95D9EEF1-96CA-3BF0-7FBA-8B2C9F98875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DAE8AC34-7AA1-9A8C-C4D1-49E20C54696F}"/>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756437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64951" y="813790"/>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dirty="0"/>
              <a:t>According to the ESCO (European Commission, n.d.), social and communication skills and competences are related to the ability to interact positively and productively with others. </a:t>
            </a:r>
          </a:p>
          <a:p>
            <a:pPr algn="just">
              <a:lnSpc>
                <a:spcPts val="2580"/>
              </a:lnSpc>
            </a:pPr>
            <a:endParaRPr lang="en-US" dirty="0"/>
          </a:p>
          <a:p>
            <a:pPr algn="just">
              <a:lnSpc>
                <a:spcPts val="2580"/>
              </a:lnSpc>
            </a:pPr>
            <a:r>
              <a:rPr lang="en-US" dirty="0"/>
              <a:t>This is demonstrated by communicating ideas effectively and empathetically, coordinating one’s own objectives and actions with those of others and acting in ways which are structured according to values, ensuring the well-being and progress of others, and offering leadership. Social and communication skills and competences can alternatively be called as:</a:t>
            </a:r>
          </a:p>
          <a:p>
            <a:pPr algn="just">
              <a:lnSpc>
                <a:spcPts val="2580"/>
              </a:lnSpc>
            </a:pPr>
            <a:endParaRPr lang="en-US" dirty="0"/>
          </a:p>
        </p:txBody>
      </p:sp>
      <p:sp>
        <p:nvSpPr>
          <p:cNvPr id="15" name="Rectangle 14">
            <a:extLst>
              <a:ext uri="{FF2B5EF4-FFF2-40B4-BE49-F238E27FC236}">
                <a16:creationId xmlns:a16="http://schemas.microsoft.com/office/drawing/2014/main" id="{90E4122C-8C3A-1C4D-6247-6F243F67E1F8}"/>
              </a:ext>
            </a:extLst>
          </p:cNvPr>
          <p:cNvSpPr/>
          <p:nvPr/>
        </p:nvSpPr>
        <p:spPr>
          <a:xfrm>
            <a:off x="8197362" y="3556989"/>
            <a:ext cx="4005321" cy="2597627"/>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3991708"/>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Social interactions</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Interpersonal abilities</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Interpersonal skills</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Social interaction</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Social skills</a:t>
            </a:r>
          </a:p>
          <a:p>
            <a:pPr marL="342900" lvl="0" indent="-342900">
              <a:lnSpc>
                <a:spcPts val="2580"/>
              </a:lnSpc>
              <a:buClr>
                <a:schemeClr val="accent3">
                  <a:lumMod val="40000"/>
                  <a:lumOff val="60000"/>
                </a:schemeClr>
              </a:buCl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4477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3770425338"/>
              </p:ext>
            </p:extLst>
          </p:nvPr>
        </p:nvGraphicFramePr>
        <p:xfrm>
          <a:off x="1524407" y="1614751"/>
          <a:ext cx="9903557" cy="3176990"/>
        </p:xfrm>
        <a:graphic>
          <a:graphicData uri="http://schemas.openxmlformats.org/drawingml/2006/table">
            <a:tbl>
              <a:tblPr firstRow="1" firstCol="1" bandRow="1">
                <a:tableStyleId>{5C22544A-7EE6-4342-B048-85BDC9FD1C3A}</a:tableStyleId>
              </a:tblPr>
              <a:tblGrid>
                <a:gridCol w="3932993">
                  <a:extLst>
                    <a:ext uri="{9D8B030D-6E8A-4147-A177-3AD203B41FA5}">
                      <a16:colId xmlns:a16="http://schemas.microsoft.com/office/drawing/2014/main" val="1731353426"/>
                    </a:ext>
                  </a:extLst>
                </a:gridCol>
                <a:gridCol w="5970564">
                  <a:extLst>
                    <a:ext uri="{9D8B030D-6E8A-4147-A177-3AD203B41FA5}">
                      <a16:colId xmlns:a16="http://schemas.microsoft.com/office/drawing/2014/main" val="284806153"/>
                    </a:ext>
                  </a:extLst>
                </a:gridCol>
              </a:tblGrid>
              <a:tr h="354950">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COMPETENCE AND ITS DEFINITION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DESCRIPTORS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indent="-223838" algn="l">
                        <a:lnSpc>
                          <a:spcPct val="100000"/>
                        </a:lnSpc>
                        <a:spcBef>
                          <a:spcPts val="0"/>
                        </a:spcBef>
                        <a:spcAft>
                          <a:spcPts val="0"/>
                        </a:spcAft>
                        <a:tabLst/>
                      </a:pPr>
                      <a:r>
                        <a:rPr lang="en-GB" sz="2200" b="1" dirty="0">
                          <a:solidFill>
                            <a:srgbClr val="AD4097"/>
                          </a:solidFill>
                          <a:effectLst/>
                          <a:latin typeface="Calibri" panose="020F0502020204030204" pitchFamily="34" charset="0"/>
                          <a:cs typeface="Calibri" panose="020F0502020204030204" pitchFamily="34" charset="0"/>
                        </a:rPr>
                        <a:t>Communication</a:t>
                      </a:r>
                    </a:p>
                    <a:p>
                      <a:pPr marL="0" indent="-223838" algn="l">
                        <a:lnSpc>
                          <a:spcPct val="100000"/>
                        </a:lnSpc>
                        <a:spcBef>
                          <a:spcPts val="0"/>
                        </a:spcBef>
                        <a:spcAft>
                          <a:spcPts val="0"/>
                        </a:spcAft>
                        <a:tabLst/>
                      </a:pPr>
                      <a:r>
                        <a:rPr lang="en-GB" sz="1900" b="0" dirty="0">
                          <a:solidFill>
                            <a:srgbClr val="1C1442"/>
                          </a:solidFill>
                          <a:effectLst/>
                          <a:latin typeface="Calibri" panose="020F0502020204030204" pitchFamily="34" charset="0"/>
                          <a:cs typeface="Calibri" panose="020F0502020204030204" pitchFamily="34" charset="0"/>
                        </a:rPr>
                        <a:t>Use of relevant communication strategies,  domain-specific codes and tools, depending on the context and content </a:t>
                      </a:r>
                    </a:p>
                    <a:p>
                      <a:pPr marL="0" indent="-223838" algn="l">
                        <a:lnSpc>
                          <a:spcPct val="100000"/>
                        </a:lnSpc>
                        <a:spcBef>
                          <a:spcPts val="0"/>
                        </a:spcBef>
                        <a:spcAft>
                          <a:spcPts val="0"/>
                        </a:spcAft>
                        <a:tabLst/>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Awareness of the need for a variety of communication strategies, language registers, and tools that are adapted to context and content.</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Understanding and managing interactions and conversations in different socio-cultural contexts and domain-specific situations.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Listening to others and engaging in conversations with confidence, assertiveness, clarity and reciprocity, both in personal and social contexts.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532248"/>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Sala, Punie, </a:t>
            </a:r>
            <a:r>
              <a:rPr lang="en-US" sz="2200" dirty="0" err="1"/>
              <a:t>Garkov</a:t>
            </a:r>
            <a:r>
              <a:rPr lang="en-US" sz="2200" dirty="0"/>
              <a:t> and Cabrera (2020, p.20) offers </a:t>
            </a:r>
            <a:r>
              <a:rPr lang="en-US" sz="2200" dirty="0" err="1"/>
              <a:t>thef</a:t>
            </a:r>
            <a:r>
              <a:rPr lang="en-US" sz="2200" dirty="0"/>
              <a:t> </a:t>
            </a:r>
            <a:r>
              <a:rPr lang="en-US" sz="2200" dirty="0" err="1"/>
              <a:t>ollowing</a:t>
            </a:r>
            <a:r>
              <a:rPr lang="en-US" sz="2200" dirty="0"/>
              <a:t> definitions and descriptors for communication and collaboration (see Table below):</a:t>
            </a:r>
          </a:p>
          <a:p>
            <a:pPr algn="just">
              <a:lnSpc>
                <a:spcPts val="2440"/>
              </a:lnSpc>
            </a:pPr>
            <a:endParaRPr lang="en-US" sz="2200" dirty="0"/>
          </a:p>
        </p:txBody>
      </p:sp>
    </p:spTree>
    <p:extLst>
      <p:ext uri="{BB962C8B-B14F-4D97-AF65-F5344CB8AC3E}">
        <p14:creationId xmlns:p14="http://schemas.microsoft.com/office/powerpoint/2010/main" val="123529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2917948703"/>
              </p:ext>
            </p:extLst>
          </p:nvPr>
        </p:nvGraphicFramePr>
        <p:xfrm>
          <a:off x="1518206" y="1400486"/>
          <a:ext cx="9903557" cy="3756110"/>
        </p:xfrm>
        <a:graphic>
          <a:graphicData uri="http://schemas.openxmlformats.org/drawingml/2006/table">
            <a:tbl>
              <a:tblPr firstRow="1" firstCol="1" bandRow="1">
                <a:tableStyleId>{5C22544A-7EE6-4342-B048-85BDC9FD1C3A}</a:tableStyleId>
              </a:tblPr>
              <a:tblGrid>
                <a:gridCol w="3948491">
                  <a:extLst>
                    <a:ext uri="{9D8B030D-6E8A-4147-A177-3AD203B41FA5}">
                      <a16:colId xmlns:a16="http://schemas.microsoft.com/office/drawing/2014/main" val="1731353426"/>
                    </a:ext>
                  </a:extLst>
                </a:gridCol>
                <a:gridCol w="5955066">
                  <a:extLst>
                    <a:ext uri="{9D8B030D-6E8A-4147-A177-3AD203B41FA5}">
                      <a16:colId xmlns:a16="http://schemas.microsoft.com/office/drawing/2014/main" val="284806153"/>
                    </a:ext>
                  </a:extLst>
                </a:gridCol>
              </a:tblGrid>
              <a:tr h="354950">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COMPETENCE AND ITS DEFINITION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DESCRIPTORS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en-GB" sz="2200" b="1" dirty="0">
                          <a:solidFill>
                            <a:srgbClr val="AD4097"/>
                          </a:solidFill>
                          <a:effectLst/>
                          <a:latin typeface="Calibri" panose="020F0502020204030204" pitchFamily="34" charset="0"/>
                          <a:cs typeface="Calibri" panose="020F0502020204030204" pitchFamily="34" charset="0"/>
                        </a:rPr>
                        <a:t>Collaboration</a:t>
                      </a:r>
                      <a:endParaRPr lang="en-GB" sz="2200" b="0" dirty="0">
                        <a:solidFill>
                          <a:srgbClr val="AD4097"/>
                        </a:solidFill>
                        <a:effectLst/>
                        <a:latin typeface="Calibri" panose="020F0502020204030204" pitchFamily="34" charset="0"/>
                        <a:cs typeface="Calibri" panose="020F0502020204030204" pitchFamily="34" charset="0"/>
                      </a:endParaRPr>
                    </a:p>
                    <a:p>
                      <a:pPr marL="0" indent="-226695" algn="l">
                        <a:lnSpc>
                          <a:spcPct val="100000"/>
                        </a:lnSpc>
                        <a:spcBef>
                          <a:spcPts val="0"/>
                        </a:spcBef>
                        <a:spcAft>
                          <a:spcPts val="0"/>
                        </a:spcAft>
                      </a:pPr>
                      <a:r>
                        <a:rPr lang="en-GB" sz="1900" b="0" dirty="0">
                          <a:solidFill>
                            <a:srgbClr val="1C1442"/>
                          </a:solidFill>
                          <a:effectLst/>
                          <a:latin typeface="Calibri" panose="020F0502020204030204" pitchFamily="34" charset="0"/>
                          <a:cs typeface="Calibri" panose="020F0502020204030204" pitchFamily="34" charset="0"/>
                        </a:rPr>
                        <a:t>Engagement in group activity and teamwork acknowledging and respecting others </a:t>
                      </a:r>
                    </a:p>
                    <a:p>
                      <a:pPr marL="0" indent="-226695" algn="l">
                        <a:lnSpc>
                          <a:spcPct val="100000"/>
                        </a:lnSpc>
                        <a:spcBef>
                          <a:spcPts val="0"/>
                        </a:spcBef>
                        <a:spcAft>
                          <a:spcPts val="0"/>
                        </a:spcAft>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Intention to contribute to the common good and awareness that others may have different cultural affiliations, backgrounds, beliefs, values, opinions or personal circumstances.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Understanding the importance of trust, respect for human dignity and equality, coping with conflicts and negotiating disagreements to build and sustain fair and respectful relationships.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Fair sharing of tasks, resources and responsibility within a group taking into account its specific aim; eliciting the expression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9341720"/>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281421"/>
            <a:ext cx="10279511" cy="41853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Most of the emerging jobs which are expected to expand between now and 2025 will require strong collaboration and communication skills (European Commission, Joint Research Centre, </a:t>
            </a:r>
            <a:r>
              <a:rPr lang="en-US" sz="2200" dirty="0" err="1"/>
              <a:t>Goenaga</a:t>
            </a:r>
            <a:r>
              <a:rPr lang="en-US" sz="2200" dirty="0"/>
              <a:t>, Gonzales, </a:t>
            </a:r>
            <a:r>
              <a:rPr lang="en-US" sz="2200" dirty="0" err="1"/>
              <a:t>Napierala</a:t>
            </a:r>
            <a:r>
              <a:rPr lang="en-US" sz="2200" dirty="0"/>
              <a:t>, et al., 2019).</a:t>
            </a:r>
          </a:p>
          <a:p>
            <a:pPr algn="just">
              <a:lnSpc>
                <a:spcPts val="2440"/>
              </a:lnSpc>
            </a:pPr>
            <a:endParaRPr lang="en-US" sz="2200" dirty="0"/>
          </a:p>
          <a:p>
            <a:pPr algn="just">
              <a:lnSpc>
                <a:spcPts val="2440"/>
              </a:lnSpc>
            </a:pPr>
            <a:endParaRPr lang="en-US" sz="2200"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Sala, Punie, </a:t>
            </a:r>
            <a:r>
              <a:rPr lang="en-US" sz="2200" dirty="0" err="1"/>
              <a:t>Garkov</a:t>
            </a:r>
            <a:r>
              <a:rPr lang="en-US" sz="2200" dirty="0"/>
              <a:t> and Cabrera (2020, p.20) offers </a:t>
            </a:r>
            <a:r>
              <a:rPr lang="en-US" sz="2200" dirty="0" err="1"/>
              <a:t>thef</a:t>
            </a:r>
            <a:r>
              <a:rPr lang="en-US" sz="2200" dirty="0"/>
              <a:t> </a:t>
            </a:r>
            <a:r>
              <a:rPr lang="en-US" sz="2200" dirty="0" err="1"/>
              <a:t>ollowing</a:t>
            </a:r>
            <a:r>
              <a:rPr lang="en-US" sz="2200" dirty="0"/>
              <a:t> definitions and descriptors for communication and collaboration (see Table below):</a:t>
            </a:r>
          </a:p>
          <a:p>
            <a:pPr algn="just">
              <a:lnSpc>
                <a:spcPts val="2440"/>
              </a:lnSpc>
            </a:pPr>
            <a:endParaRPr lang="en-US" sz="2200" dirty="0"/>
          </a:p>
          <a:p>
            <a:pPr algn="just">
              <a:lnSpc>
                <a:spcPts val="2440"/>
              </a:lnSpc>
            </a:pPr>
            <a:endParaRPr lang="en-US" sz="2200" dirty="0"/>
          </a:p>
        </p:txBody>
      </p:sp>
    </p:spTree>
    <p:extLst>
      <p:ext uri="{BB962C8B-B14F-4D97-AF65-F5344CB8AC3E}">
        <p14:creationId xmlns:p14="http://schemas.microsoft.com/office/powerpoint/2010/main" val="33956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Active learning and learning strategies</a:t>
            </a:r>
          </a:p>
          <a:p>
            <a:pPr marL="342900" indent="-342900">
              <a:lnSpc>
                <a:spcPts val="2440"/>
              </a:lnSpc>
              <a:buClr>
                <a:srgbClr val="186BA8"/>
              </a:buClr>
              <a:buFont typeface="Arial" panose="020B0604020202020204" pitchFamily="34" charset="0"/>
              <a:buChar char="•"/>
            </a:pPr>
            <a:r>
              <a:rPr lang="en-US" sz="2200" dirty="0"/>
              <a:t>Continuous learning, lifelong learning</a:t>
            </a:r>
          </a:p>
          <a:p>
            <a:pPr marL="342900" indent="-342900">
              <a:lnSpc>
                <a:spcPts val="2440"/>
              </a:lnSpc>
              <a:buClr>
                <a:srgbClr val="186BA8"/>
              </a:buClr>
              <a:buFont typeface="Arial" panose="020B0604020202020204" pitchFamily="34" charset="0"/>
              <a:buChar char="•"/>
            </a:pPr>
            <a:r>
              <a:rPr lang="en-US" sz="2200" dirty="0"/>
              <a:t>Growth mindset</a:t>
            </a:r>
          </a:p>
          <a:p>
            <a:pPr marL="342900" indent="-342900">
              <a:lnSpc>
                <a:spcPts val="2440"/>
              </a:lnSpc>
              <a:buClr>
                <a:srgbClr val="186BA8"/>
              </a:buClr>
              <a:buFont typeface="Arial" panose="020B0604020202020204" pitchFamily="34" charset="0"/>
              <a:buChar char="•"/>
            </a:pPr>
            <a:r>
              <a:rPr lang="en-US" sz="2200" dirty="0"/>
              <a:t>Learning through experience</a:t>
            </a:r>
          </a:p>
          <a:p>
            <a:pPr marL="342900" indent="-342900">
              <a:lnSpc>
                <a:spcPts val="2440"/>
              </a:lnSpc>
              <a:buClr>
                <a:srgbClr val="186BA8"/>
              </a:buClr>
              <a:buFont typeface="Arial" panose="020B0604020202020204" pitchFamily="34" charset="0"/>
              <a:buChar char="•"/>
            </a:pPr>
            <a:r>
              <a:rPr lang="en-US" sz="2200" dirty="0"/>
              <a:t>Learning to learn, managing learning, meta-learning skills </a:t>
            </a:r>
          </a:p>
          <a:p>
            <a:pPr marL="342900" indent="-342900">
              <a:lnSpc>
                <a:spcPts val="2440"/>
              </a:lnSpc>
              <a:buClr>
                <a:srgbClr val="186BA8"/>
              </a:buClr>
              <a:buFont typeface="Arial" panose="020B0604020202020204" pitchFamily="34" charset="0"/>
              <a:buChar char="•"/>
            </a:pPr>
            <a:r>
              <a:rPr lang="en-US" sz="2200" dirty="0"/>
              <a:t>Manual skills for information and communication technology (related to learning strategies)</a:t>
            </a:r>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6020947"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Growth Mindset and Learning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05</a:t>
            </a:r>
          </a:p>
        </p:txBody>
      </p:sp>
      <p:grpSp>
        <p:nvGrpSpPr>
          <p:cNvPr id="2" name="Graphic 3">
            <a:extLst>
              <a:ext uri="{FF2B5EF4-FFF2-40B4-BE49-F238E27FC236}">
                <a16:creationId xmlns:a16="http://schemas.microsoft.com/office/drawing/2014/main" id="{053F0558-2959-4B13-6C42-CF01D17B59BF}"/>
              </a:ext>
            </a:extLst>
          </p:cNvPr>
          <p:cNvGrpSpPr/>
          <p:nvPr/>
        </p:nvGrpSpPr>
        <p:grpSpPr>
          <a:xfrm>
            <a:off x="9303344" y="3429000"/>
            <a:ext cx="2004050" cy="2261451"/>
            <a:chOff x="4643578" y="432838"/>
            <a:chExt cx="1028134" cy="1160188"/>
          </a:xfrm>
          <a:solidFill>
            <a:srgbClr val="1C1442"/>
          </a:solidFill>
        </p:grpSpPr>
        <p:sp>
          <p:nvSpPr>
            <p:cNvPr id="3" name="Freeform 2">
              <a:extLst>
                <a:ext uri="{FF2B5EF4-FFF2-40B4-BE49-F238E27FC236}">
                  <a16:creationId xmlns:a16="http://schemas.microsoft.com/office/drawing/2014/main" id="{563BFA03-D16D-C62A-FA5D-52C90A570F6A}"/>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60A9DD"/>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DBA48769-4872-01A0-6BC9-F790DD56FF88}"/>
                </a:ext>
              </a:extLst>
            </p:cNvPr>
            <p:cNvGrpSpPr/>
            <p:nvPr/>
          </p:nvGrpSpPr>
          <p:grpSpPr>
            <a:xfrm>
              <a:off x="4643578" y="432838"/>
              <a:ext cx="1028134" cy="1160188"/>
              <a:chOff x="4643578" y="432838"/>
              <a:chExt cx="1028134" cy="1160188"/>
            </a:xfrm>
            <a:grpFill/>
          </p:grpSpPr>
          <p:sp>
            <p:nvSpPr>
              <p:cNvPr id="6" name="Freeform 5">
                <a:extLst>
                  <a:ext uri="{FF2B5EF4-FFF2-40B4-BE49-F238E27FC236}">
                    <a16:creationId xmlns:a16="http://schemas.microsoft.com/office/drawing/2014/main" id="{68971D8C-097E-5736-5192-24A63393D7F0}"/>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D03FCAD7-5ED8-CEC2-773C-1C7B9CFE850A}"/>
                  </a:ext>
                </a:extLst>
              </p:cNvPr>
              <p:cNvGrpSpPr/>
              <p:nvPr/>
            </p:nvGrpSpPr>
            <p:grpSpPr>
              <a:xfrm>
                <a:off x="4643578" y="432838"/>
                <a:ext cx="1028134" cy="1160188"/>
                <a:chOff x="4643578" y="432838"/>
                <a:chExt cx="1028134" cy="1160188"/>
              </a:xfrm>
              <a:grpFill/>
            </p:grpSpPr>
            <p:sp>
              <p:nvSpPr>
                <p:cNvPr id="11" name="Freeform 10">
                  <a:extLst>
                    <a:ext uri="{FF2B5EF4-FFF2-40B4-BE49-F238E27FC236}">
                      <a16:creationId xmlns:a16="http://schemas.microsoft.com/office/drawing/2014/main" id="{A2534983-E325-F564-9396-66054CC380D8}"/>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5844413-B864-8360-1B6C-6526A1B528B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68053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17</a:t>
            </a:fld>
            <a:endParaRPr lang="en-US" sz="1291" dirty="0"/>
          </a:p>
        </p:txBody>
      </p:sp>
      <p:pic>
        <p:nvPicPr>
          <p:cNvPr id="12" name="Picture Placeholder 11">
            <a:extLst>
              <a:ext uri="{FF2B5EF4-FFF2-40B4-BE49-F238E27FC236}">
                <a16:creationId xmlns:a16="http://schemas.microsoft.com/office/drawing/2014/main" id="{B3FB754C-8261-DF0A-DED0-53DE16CF0DFE}"/>
              </a:ext>
            </a:extLst>
          </p:cNvPr>
          <p:cNvPicPr>
            <a:picLocks noGrp="1" noChangeAspect="1"/>
          </p:cNvPicPr>
          <p:nvPr>
            <p:ph type="pic" sz="quarter" idx="21"/>
          </p:nvPr>
        </p:nvPicPr>
        <p:blipFill rotWithShape="1">
          <a:blip r:embed="rId2"/>
          <a:srcRect l="39568" r="19984"/>
          <a:stretch/>
        </p:blipFill>
        <p:spPr>
          <a:xfrm>
            <a:off x="884606" y="0"/>
            <a:ext cx="4993772" cy="6858000"/>
          </a:xfrm>
        </p:spPr>
      </p:pic>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728420"/>
            <a:ext cx="5302318" cy="3868713"/>
          </a:xfrm>
        </p:spPr>
        <p:txBody>
          <a:bodyPr/>
          <a:lstStyle/>
          <a:p>
            <a:pPr algn="just">
              <a:lnSpc>
                <a:spcPts val="2440"/>
              </a:lnSpc>
            </a:pPr>
            <a:r>
              <a:rPr lang="en-US" sz="2200" dirty="0"/>
              <a:t>… views leaning to learn competence together with personal and social competencies and explains as ‘the ability to reflect upon oneself, effectively manage time and information, work with others in a constructive way, remain resilient and manage one’s own learning and career.</a:t>
            </a:r>
          </a:p>
          <a:p>
            <a:pPr algn="just">
              <a:lnSpc>
                <a:spcPts val="2440"/>
              </a:lnSpc>
            </a:pPr>
            <a:endParaRPr lang="en-US" sz="2200" dirty="0"/>
          </a:p>
          <a:p>
            <a:pPr algn="just">
              <a:lnSpc>
                <a:spcPts val="2440"/>
              </a:lnSpc>
            </a:pPr>
            <a:r>
              <a:rPr lang="en-US" sz="2200" dirty="0"/>
              <a:t> It includes the ability to cope with uncertainty and complexity, learn to learn, support one’s physical and emotional well-being, to maintain physical and mental health, and to be able to lead a health-conscious, future-oriented life, empathize and manage conflict in an inclusive and supportive context.’</a:t>
            </a:r>
          </a:p>
          <a:p>
            <a:pPr algn="just">
              <a:lnSpc>
                <a:spcPts val="2440"/>
              </a:lnSpc>
            </a:pPr>
            <a:endParaRPr lang="en-US" sz="2200" dirty="0"/>
          </a:p>
        </p:txBody>
      </p:sp>
      <p:sp>
        <p:nvSpPr>
          <p:cNvPr id="14" name="TextBox 13">
            <a:extLst>
              <a:ext uri="{FF2B5EF4-FFF2-40B4-BE49-F238E27FC236}">
                <a16:creationId xmlns:a16="http://schemas.microsoft.com/office/drawing/2014/main" id="{9954EB74-4661-6EF6-D84C-F8DF48E54211}"/>
              </a:ext>
            </a:extLst>
          </p:cNvPr>
          <p:cNvSpPr txBox="1"/>
          <p:nvPr/>
        </p:nvSpPr>
        <p:spPr>
          <a:xfrm>
            <a:off x="1220491" y="728420"/>
            <a:ext cx="3320511" cy="2400657"/>
          </a:xfrm>
          <a:prstGeom prst="rect">
            <a:avLst/>
          </a:prstGeom>
          <a:noFill/>
        </p:spPr>
        <p:txBody>
          <a:bodyPr wrap="square">
            <a:spAutoFit/>
          </a:bodyPr>
          <a:lstStyle/>
          <a:p>
            <a:r>
              <a:rPr lang="en-US" sz="2500" dirty="0">
                <a:solidFill>
                  <a:schemeClr val="bg1"/>
                </a:solidFill>
                <a:latin typeface="Calibri" panose="020F0502020204030204" pitchFamily="34" charset="0"/>
                <a:cs typeface="Calibri" panose="020F0502020204030204" pitchFamily="34" charset="0"/>
              </a:rPr>
              <a:t>The European framework of key competencies for lifelong learning (Council of the EU, 2018)….</a:t>
            </a:r>
          </a:p>
        </p:txBody>
      </p:sp>
    </p:spTree>
    <p:extLst>
      <p:ext uri="{BB962C8B-B14F-4D97-AF65-F5344CB8AC3E}">
        <p14:creationId xmlns:p14="http://schemas.microsoft.com/office/powerpoint/2010/main" val="161217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2200760"/>
            <a:ext cx="12192000" cy="367309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18</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865593" y="5590939"/>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882806" y="713762"/>
            <a:ext cx="10275974"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Growth mindset is critical starting point for anyone’s learning journey. According to Sala, Punie, </a:t>
            </a:r>
            <a:r>
              <a:rPr lang="en-US" sz="2200" dirty="0" err="1"/>
              <a:t>Garkov</a:t>
            </a:r>
            <a:r>
              <a:rPr lang="en-US" sz="2200" dirty="0"/>
              <a:t> and Cabrera (2020), growth mindset - belief in one’s and others’ potential to continuously learn and progress – can be described by the following descriptors:</a:t>
            </a:r>
          </a:p>
          <a:p>
            <a:pPr>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2603832"/>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Awareness of and confidence in one's own and others’ abilities to learn, </a:t>
            </a:r>
          </a:p>
          <a:p>
            <a:r>
              <a:rPr lang="en-US" sz="2200" dirty="0">
                <a:solidFill>
                  <a:schemeClr val="bg1"/>
                </a:solidFill>
              </a:rPr>
              <a:t>improve and achieve with work and dedication.</a:t>
            </a:r>
          </a:p>
          <a:p>
            <a:endParaRPr lang="en-US" sz="2200" dirty="0">
              <a:solidFill>
                <a:schemeClr val="bg1"/>
              </a:solidFill>
            </a:endParaRPr>
          </a:p>
          <a:p>
            <a:r>
              <a:rPr lang="en-US" sz="2200" dirty="0">
                <a:solidFill>
                  <a:schemeClr val="bg1"/>
                </a:solidFill>
              </a:rPr>
              <a:t>Understanding that learning is a lifelong process that requires openness, curiosity and determination.</a:t>
            </a:r>
          </a:p>
          <a:p>
            <a:endParaRPr lang="en-US" sz="2200" dirty="0">
              <a:solidFill>
                <a:schemeClr val="bg1"/>
              </a:solidFill>
            </a:endParaRPr>
          </a:p>
          <a:p>
            <a:r>
              <a:rPr lang="en-US" sz="2200" dirty="0">
                <a:solidFill>
                  <a:schemeClr val="bg1"/>
                </a:solidFill>
              </a:rPr>
              <a:t>Reflecting on other people’s feedback as well as on successful and unsuccessful experiences to continue developing one’s potential.</a:t>
            </a:r>
          </a:p>
          <a:p>
            <a:endParaRPr lang="en-US" sz="2200" dirty="0">
              <a:solidFill>
                <a:schemeClr val="bg1"/>
              </a:solidFill>
            </a:endParaRPr>
          </a:p>
          <a:p>
            <a:endParaRPr lang="en-US" sz="2200" dirty="0">
              <a:solidFill>
                <a:schemeClr val="bg1"/>
              </a:solidFill>
            </a:endParaRPr>
          </a:p>
          <a:p>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2603832"/>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360234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464182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3423075"/>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450572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7777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78889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8000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068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70AF831C-38DF-4AB2-C10B-3C1039BA3D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16" r="21316"/>
          <a:stretch/>
        </p:blipFill>
        <p:spPr>
          <a:xfrm>
            <a:off x="6274200" y="0"/>
            <a:ext cx="5917800" cy="6877001"/>
          </a:xfrm>
          <a:prstGeom prst="rect">
            <a:avLst/>
          </a:prstGeom>
          <a:solidFill>
            <a:schemeClr val="bg1">
              <a:lumMod val="95000"/>
            </a:schemeClr>
          </a:solidFill>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19</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552400" y="5369695"/>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3" y="821410"/>
            <a:ext cx="5354628"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400" dirty="0"/>
              <a:t>A person’s ability and willingness to proactively participate in lifelong learning and to adapt is essential in career success. Continuous lifelong learning is one way of staying fit in a job market context with shifting and ever-increasing employer demands (Tomlinson, 2012). </a:t>
            </a:r>
          </a:p>
          <a:p>
            <a:pPr algn="just">
              <a:lnSpc>
                <a:spcPts val="2440"/>
              </a:lnSpc>
            </a:pPr>
            <a:endParaRPr lang="en-US" sz="2400" dirty="0"/>
          </a:p>
          <a:p>
            <a:pPr algn="just">
              <a:lnSpc>
                <a:spcPts val="2440"/>
              </a:lnSpc>
            </a:pPr>
            <a:r>
              <a:rPr lang="en-US" sz="2400" dirty="0"/>
              <a:t>Developmental psychology also shows that competence development does not end at adolescence but continues through the adult years. In particular, the ability to think and act reflectively grows with maturity (OECD, 2005). It dispels myths about the limited ability of adults to learn.</a:t>
            </a:r>
          </a:p>
          <a:p>
            <a:pPr algn="just">
              <a:lnSpc>
                <a:spcPts val="2440"/>
              </a:lnSpc>
            </a:pPr>
            <a:endParaRPr lang="en-US" sz="2400" dirty="0"/>
          </a:p>
        </p:txBody>
      </p:sp>
    </p:spTree>
    <p:extLst>
      <p:ext uri="{BB962C8B-B14F-4D97-AF65-F5344CB8AC3E}">
        <p14:creationId xmlns:p14="http://schemas.microsoft.com/office/powerpoint/2010/main" val="656454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D3055C-9781-FA99-9926-B1CEEA97ED35}"/>
              </a:ext>
            </a:extLst>
          </p:cNvPr>
          <p:cNvSpPr>
            <a:spLocks noGrp="1"/>
          </p:cNvSpPr>
          <p:nvPr>
            <p:ph type="body" sz="quarter" idx="11"/>
          </p:nvPr>
        </p:nvSpPr>
        <p:spPr/>
        <p:txBody>
          <a:bodyPr/>
          <a:lstStyle/>
          <a:p>
            <a:pPr algn="l"/>
            <a:r>
              <a:rPr lang="en-US" dirty="0"/>
              <a:t>01</a:t>
            </a:r>
          </a:p>
        </p:txBody>
      </p:sp>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p:txBody>
          <a:bodyPr/>
          <a:lstStyle/>
          <a:p>
            <a:r>
              <a:rPr lang="en-US" dirty="0"/>
              <a:t>A meta-framework of 21st century skills</a:t>
            </a:r>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dirty="0"/>
              <a:t>02</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en-US" dirty="0"/>
              <a:t>Self-management, purposefulness, perseverance</a:t>
            </a:r>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dirty="0"/>
              <a:t>03</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US" dirty="0"/>
              <a:t>Critical thinking, problem-solving and systems thinking</a:t>
            </a:r>
          </a:p>
        </p:txBody>
      </p:sp>
      <p:sp>
        <p:nvSpPr>
          <p:cNvPr id="9" name="Text Placeholder 8">
            <a:extLst>
              <a:ext uri="{FF2B5EF4-FFF2-40B4-BE49-F238E27FC236}">
                <a16:creationId xmlns:a16="http://schemas.microsoft.com/office/drawing/2014/main" id="{DA4BE5F8-1635-8C12-4AC3-ACF341B6F9A4}"/>
              </a:ext>
            </a:extLst>
          </p:cNvPr>
          <p:cNvSpPr>
            <a:spLocks noGrp="1"/>
          </p:cNvSpPr>
          <p:nvPr>
            <p:ph type="body" sz="quarter" idx="17"/>
          </p:nvPr>
        </p:nvSpPr>
        <p:spPr/>
        <p:txBody>
          <a:bodyPr/>
          <a:lstStyle/>
          <a:p>
            <a:pPr algn="l"/>
            <a:r>
              <a:rPr lang="en-US" dirty="0"/>
              <a:t>04</a:t>
            </a:r>
          </a:p>
        </p:txBody>
      </p:sp>
      <p:sp>
        <p:nvSpPr>
          <p:cNvPr id="11" name="Text Placeholder 10">
            <a:extLst>
              <a:ext uri="{FF2B5EF4-FFF2-40B4-BE49-F238E27FC236}">
                <a16:creationId xmlns:a16="http://schemas.microsoft.com/office/drawing/2014/main" id="{1FF22282-CC35-4A74-8E9A-BAC48469C8EB}"/>
              </a:ext>
            </a:extLst>
          </p:cNvPr>
          <p:cNvSpPr>
            <a:spLocks noGrp="1"/>
          </p:cNvSpPr>
          <p:nvPr>
            <p:ph type="body" sz="quarter" idx="20"/>
          </p:nvPr>
        </p:nvSpPr>
        <p:spPr/>
        <p:txBody>
          <a:bodyPr/>
          <a:lstStyle/>
          <a:p>
            <a:r>
              <a:rPr lang="en-US" dirty="0"/>
              <a:t>Communication, collaboration and teamwork</a:t>
            </a:r>
          </a:p>
        </p:txBody>
      </p:sp>
      <p:sp>
        <p:nvSpPr>
          <p:cNvPr id="12" name="Text Placeholder 11">
            <a:extLst>
              <a:ext uri="{FF2B5EF4-FFF2-40B4-BE49-F238E27FC236}">
                <a16:creationId xmlns:a16="http://schemas.microsoft.com/office/drawing/2014/main" id="{CADB9DF9-3ABF-9644-76D5-BB7BF77E4257}"/>
              </a:ext>
            </a:extLst>
          </p:cNvPr>
          <p:cNvSpPr>
            <a:spLocks noGrp="1"/>
          </p:cNvSpPr>
          <p:nvPr>
            <p:ph type="body" sz="quarter" idx="21"/>
          </p:nvPr>
        </p:nvSpPr>
        <p:spPr/>
        <p:txBody>
          <a:bodyPr/>
          <a:lstStyle/>
          <a:p>
            <a:pPr algn="l"/>
            <a:r>
              <a:rPr lang="en-US" dirty="0"/>
              <a:t>05</a:t>
            </a:r>
          </a:p>
        </p:txBody>
      </p:sp>
      <p:sp>
        <p:nvSpPr>
          <p:cNvPr id="13" name="Text Placeholder 12">
            <a:extLst>
              <a:ext uri="{FF2B5EF4-FFF2-40B4-BE49-F238E27FC236}">
                <a16:creationId xmlns:a16="http://schemas.microsoft.com/office/drawing/2014/main" id="{7C5567E9-1822-A0E5-738F-FB917DF0ADE1}"/>
              </a:ext>
            </a:extLst>
          </p:cNvPr>
          <p:cNvSpPr>
            <a:spLocks noGrp="1"/>
          </p:cNvSpPr>
          <p:nvPr>
            <p:ph type="body" sz="quarter" idx="22"/>
          </p:nvPr>
        </p:nvSpPr>
        <p:spPr/>
        <p:txBody>
          <a:bodyPr/>
          <a:lstStyle/>
          <a:p>
            <a:r>
              <a:rPr lang="en-US" dirty="0"/>
              <a:t>Growth mindset and learning </a:t>
            </a:r>
          </a:p>
        </p:txBody>
      </p:sp>
      <p:sp>
        <p:nvSpPr>
          <p:cNvPr id="15" name="Text Placeholder 14">
            <a:extLst>
              <a:ext uri="{FF2B5EF4-FFF2-40B4-BE49-F238E27FC236}">
                <a16:creationId xmlns:a16="http://schemas.microsoft.com/office/drawing/2014/main" id="{783B62C8-37B9-190D-DBFE-EF0AA6ECA067}"/>
              </a:ext>
            </a:extLst>
          </p:cNvPr>
          <p:cNvSpPr>
            <a:spLocks noGrp="1"/>
          </p:cNvSpPr>
          <p:nvPr>
            <p:ph type="body" sz="quarter" idx="51"/>
          </p:nvPr>
        </p:nvSpPr>
        <p:spPr/>
        <p:txBody>
          <a:bodyPr/>
          <a:lstStyle/>
          <a:p>
            <a:pPr algn="l"/>
            <a:r>
              <a:rPr lang="en-US" dirty="0"/>
              <a:t>06</a:t>
            </a:r>
          </a:p>
        </p:txBody>
      </p:sp>
      <p:sp>
        <p:nvSpPr>
          <p:cNvPr id="16" name="Text Placeholder 15">
            <a:extLst>
              <a:ext uri="{FF2B5EF4-FFF2-40B4-BE49-F238E27FC236}">
                <a16:creationId xmlns:a16="http://schemas.microsoft.com/office/drawing/2014/main" id="{B8E468A1-4C81-1D08-48FB-A17942B1CE2D}"/>
              </a:ext>
            </a:extLst>
          </p:cNvPr>
          <p:cNvSpPr>
            <a:spLocks noGrp="1"/>
          </p:cNvSpPr>
          <p:nvPr>
            <p:ph type="body" sz="quarter" idx="52"/>
          </p:nvPr>
        </p:nvSpPr>
        <p:spPr/>
        <p:txBody>
          <a:bodyPr/>
          <a:lstStyle/>
          <a:p>
            <a:r>
              <a:rPr lang="en-US" dirty="0"/>
              <a:t>Responsibility and fairness</a:t>
            </a:r>
          </a:p>
        </p:txBody>
      </p:sp>
      <p:sp>
        <p:nvSpPr>
          <p:cNvPr id="17" name="Text Placeholder 16">
            <a:extLst>
              <a:ext uri="{FF2B5EF4-FFF2-40B4-BE49-F238E27FC236}">
                <a16:creationId xmlns:a16="http://schemas.microsoft.com/office/drawing/2014/main" id="{CB87D9BE-C486-CCB4-4298-D2A6AC139445}"/>
              </a:ext>
            </a:extLst>
          </p:cNvPr>
          <p:cNvSpPr>
            <a:spLocks noGrp="1"/>
          </p:cNvSpPr>
          <p:nvPr>
            <p:ph type="body" sz="quarter" idx="53"/>
          </p:nvPr>
        </p:nvSpPr>
        <p:spPr/>
        <p:txBody>
          <a:bodyPr/>
          <a:lstStyle/>
          <a:p>
            <a:pPr algn="l"/>
            <a:r>
              <a:rPr lang="en-US" dirty="0"/>
              <a:t>07</a:t>
            </a:r>
          </a:p>
        </p:txBody>
      </p:sp>
      <p:sp>
        <p:nvSpPr>
          <p:cNvPr id="18" name="Text Placeholder 17">
            <a:extLst>
              <a:ext uri="{FF2B5EF4-FFF2-40B4-BE49-F238E27FC236}">
                <a16:creationId xmlns:a16="http://schemas.microsoft.com/office/drawing/2014/main" id="{31A884CA-68C3-1906-6747-E28913554F20}"/>
              </a:ext>
            </a:extLst>
          </p:cNvPr>
          <p:cNvSpPr>
            <a:spLocks noGrp="1"/>
          </p:cNvSpPr>
          <p:nvPr>
            <p:ph type="body" sz="quarter" idx="54"/>
          </p:nvPr>
        </p:nvSpPr>
        <p:spPr/>
        <p:txBody>
          <a:bodyPr/>
          <a:lstStyle/>
          <a:p>
            <a:r>
              <a:rPr lang="en-US" dirty="0"/>
              <a:t>Adaptability, resilience and stress resistance</a:t>
            </a:r>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r>
              <a:rPr lang="en-US" dirty="0"/>
              <a:t>TABLES OF CONTENTS</a:t>
            </a:r>
          </a:p>
        </p:txBody>
      </p:sp>
      <p:sp>
        <p:nvSpPr>
          <p:cNvPr id="30" name="Text Placeholder 29">
            <a:extLst>
              <a:ext uri="{FF2B5EF4-FFF2-40B4-BE49-F238E27FC236}">
                <a16:creationId xmlns:a16="http://schemas.microsoft.com/office/drawing/2014/main" id="{AADEFCF9-1187-3089-D193-7F0C4A0F972F}"/>
              </a:ext>
            </a:extLst>
          </p:cNvPr>
          <p:cNvSpPr>
            <a:spLocks noGrp="1"/>
          </p:cNvSpPr>
          <p:nvPr>
            <p:ph type="body" sz="quarter" idx="62"/>
          </p:nvPr>
        </p:nvSpPr>
        <p:spPr/>
        <p:txBody>
          <a:bodyPr/>
          <a:lstStyle/>
          <a:p>
            <a:r>
              <a:rPr lang="en-US" dirty="0"/>
              <a:t>08</a:t>
            </a:r>
          </a:p>
        </p:txBody>
      </p:sp>
      <p:sp>
        <p:nvSpPr>
          <p:cNvPr id="31" name="Text Placeholder 30">
            <a:extLst>
              <a:ext uri="{FF2B5EF4-FFF2-40B4-BE49-F238E27FC236}">
                <a16:creationId xmlns:a16="http://schemas.microsoft.com/office/drawing/2014/main" id="{3BA71FCC-49CF-A9C4-3C79-B639DAC57B66}"/>
              </a:ext>
            </a:extLst>
          </p:cNvPr>
          <p:cNvSpPr>
            <a:spLocks noGrp="1"/>
          </p:cNvSpPr>
          <p:nvPr>
            <p:ph type="body" sz="quarter" idx="63"/>
          </p:nvPr>
        </p:nvSpPr>
        <p:spPr/>
        <p:txBody>
          <a:bodyPr/>
          <a:lstStyle/>
          <a:p>
            <a:r>
              <a:rPr lang="en-US" dirty="0"/>
              <a:t>Creativity, curiosity, open mindset, spotting opportunities</a:t>
            </a:r>
          </a:p>
        </p:txBody>
      </p:sp>
      <p:sp>
        <p:nvSpPr>
          <p:cNvPr id="32" name="Text Placeholder 31">
            <a:extLst>
              <a:ext uri="{FF2B5EF4-FFF2-40B4-BE49-F238E27FC236}">
                <a16:creationId xmlns:a16="http://schemas.microsoft.com/office/drawing/2014/main" id="{6F1E7ACD-1DE3-0916-207D-4405C10DC81F}"/>
              </a:ext>
            </a:extLst>
          </p:cNvPr>
          <p:cNvSpPr>
            <a:spLocks noGrp="1"/>
          </p:cNvSpPr>
          <p:nvPr>
            <p:ph type="body" sz="quarter" idx="64"/>
          </p:nvPr>
        </p:nvSpPr>
        <p:spPr/>
        <p:txBody>
          <a:bodyPr/>
          <a:lstStyle/>
          <a:p>
            <a:r>
              <a:rPr lang="en-US" dirty="0"/>
              <a:t>09</a:t>
            </a:r>
          </a:p>
        </p:txBody>
      </p:sp>
      <p:sp>
        <p:nvSpPr>
          <p:cNvPr id="33" name="Text Placeholder 32">
            <a:extLst>
              <a:ext uri="{FF2B5EF4-FFF2-40B4-BE49-F238E27FC236}">
                <a16:creationId xmlns:a16="http://schemas.microsoft.com/office/drawing/2014/main" id="{2F9D2025-E02B-F182-EAC7-5A5EDA0E6F43}"/>
              </a:ext>
            </a:extLst>
          </p:cNvPr>
          <p:cNvSpPr>
            <a:spLocks noGrp="1"/>
          </p:cNvSpPr>
          <p:nvPr>
            <p:ph type="body" sz="quarter" idx="65"/>
          </p:nvPr>
        </p:nvSpPr>
        <p:spPr/>
        <p:txBody>
          <a:bodyPr/>
          <a:lstStyle/>
          <a:p>
            <a:r>
              <a:rPr lang="en-US" dirty="0"/>
              <a:t>Information and data literacy, information interpretation</a:t>
            </a:r>
          </a:p>
        </p:txBody>
      </p:sp>
      <p:sp>
        <p:nvSpPr>
          <p:cNvPr id="34" name="Text Placeholder 33">
            <a:extLst>
              <a:ext uri="{FF2B5EF4-FFF2-40B4-BE49-F238E27FC236}">
                <a16:creationId xmlns:a16="http://schemas.microsoft.com/office/drawing/2014/main" id="{2717E457-2404-22E3-B1CB-2C6D1FA16E47}"/>
              </a:ext>
            </a:extLst>
          </p:cNvPr>
          <p:cNvSpPr>
            <a:spLocks noGrp="1"/>
          </p:cNvSpPr>
          <p:nvPr>
            <p:ph type="body" sz="quarter" idx="66"/>
          </p:nvPr>
        </p:nvSpPr>
        <p:spPr/>
        <p:txBody>
          <a:bodyPr/>
          <a:lstStyle/>
          <a:p>
            <a:r>
              <a:rPr lang="en-US" dirty="0"/>
              <a:t>10</a:t>
            </a:r>
          </a:p>
        </p:txBody>
      </p:sp>
      <p:sp>
        <p:nvSpPr>
          <p:cNvPr id="35" name="Text Placeholder 34">
            <a:extLst>
              <a:ext uri="{FF2B5EF4-FFF2-40B4-BE49-F238E27FC236}">
                <a16:creationId xmlns:a16="http://schemas.microsoft.com/office/drawing/2014/main" id="{D3F7A9ED-9566-267D-9947-D0D49BF41592}"/>
              </a:ext>
            </a:extLst>
          </p:cNvPr>
          <p:cNvSpPr>
            <a:spLocks noGrp="1"/>
          </p:cNvSpPr>
          <p:nvPr>
            <p:ph type="body" sz="quarter" idx="67"/>
          </p:nvPr>
        </p:nvSpPr>
        <p:spPr/>
        <p:txBody>
          <a:bodyPr/>
          <a:lstStyle/>
          <a:p>
            <a:r>
              <a:rPr lang="en-US" dirty="0"/>
              <a:t>Wellbeing, positive attitude and mindfulness</a:t>
            </a:r>
          </a:p>
        </p:txBody>
      </p:sp>
      <p:sp>
        <p:nvSpPr>
          <p:cNvPr id="36" name="Text Placeholder 35">
            <a:extLst>
              <a:ext uri="{FF2B5EF4-FFF2-40B4-BE49-F238E27FC236}">
                <a16:creationId xmlns:a16="http://schemas.microsoft.com/office/drawing/2014/main" id="{EDAE9258-F1E2-B789-A4FA-BA7E6062EF42}"/>
              </a:ext>
            </a:extLst>
          </p:cNvPr>
          <p:cNvSpPr>
            <a:spLocks noGrp="1"/>
          </p:cNvSpPr>
          <p:nvPr>
            <p:ph type="body" sz="quarter" idx="68"/>
          </p:nvPr>
        </p:nvSpPr>
        <p:spPr/>
        <p:txBody>
          <a:bodyPr/>
          <a:lstStyle/>
          <a:p>
            <a:r>
              <a:rPr lang="en-US" dirty="0"/>
              <a:t>11</a:t>
            </a:r>
          </a:p>
        </p:txBody>
      </p:sp>
      <p:sp>
        <p:nvSpPr>
          <p:cNvPr id="37" name="Text Placeholder 36">
            <a:extLst>
              <a:ext uri="{FF2B5EF4-FFF2-40B4-BE49-F238E27FC236}">
                <a16:creationId xmlns:a16="http://schemas.microsoft.com/office/drawing/2014/main" id="{9DF4CD54-E433-1976-E716-17623825697B}"/>
              </a:ext>
            </a:extLst>
          </p:cNvPr>
          <p:cNvSpPr>
            <a:spLocks noGrp="1"/>
          </p:cNvSpPr>
          <p:nvPr>
            <p:ph type="body" sz="quarter" idx="69"/>
          </p:nvPr>
        </p:nvSpPr>
        <p:spPr/>
        <p:txBody>
          <a:bodyPr/>
          <a:lstStyle/>
          <a:p>
            <a:r>
              <a:rPr lang="en-US" dirty="0"/>
              <a:t>Emotional intelligence and empathy</a:t>
            </a:r>
          </a:p>
        </p:txBody>
      </p:sp>
      <p:sp>
        <p:nvSpPr>
          <p:cNvPr id="38" name="Text Placeholder 37">
            <a:extLst>
              <a:ext uri="{FF2B5EF4-FFF2-40B4-BE49-F238E27FC236}">
                <a16:creationId xmlns:a16="http://schemas.microsoft.com/office/drawing/2014/main" id="{BB71887C-1236-CDE7-D59B-9A040726BF50}"/>
              </a:ext>
            </a:extLst>
          </p:cNvPr>
          <p:cNvSpPr>
            <a:spLocks noGrp="1"/>
          </p:cNvSpPr>
          <p:nvPr>
            <p:ph type="body" sz="quarter" idx="70"/>
          </p:nvPr>
        </p:nvSpPr>
        <p:spPr/>
        <p:txBody>
          <a:bodyPr/>
          <a:lstStyle/>
          <a:p>
            <a:r>
              <a:rPr lang="en-US" dirty="0"/>
              <a:t>12</a:t>
            </a:r>
          </a:p>
        </p:txBody>
      </p:sp>
      <p:sp>
        <p:nvSpPr>
          <p:cNvPr id="39" name="Text Placeholder 38">
            <a:extLst>
              <a:ext uri="{FF2B5EF4-FFF2-40B4-BE49-F238E27FC236}">
                <a16:creationId xmlns:a16="http://schemas.microsoft.com/office/drawing/2014/main" id="{3B7DDD5B-6276-8DEC-DBCE-64AED976E3F2}"/>
              </a:ext>
            </a:extLst>
          </p:cNvPr>
          <p:cNvSpPr>
            <a:spLocks noGrp="1"/>
          </p:cNvSpPr>
          <p:nvPr>
            <p:ph type="body" sz="quarter" idx="71"/>
          </p:nvPr>
        </p:nvSpPr>
        <p:spPr/>
        <p:txBody>
          <a:bodyPr/>
          <a:lstStyle/>
          <a:p>
            <a:r>
              <a:rPr lang="en-US" dirty="0"/>
              <a:t>Critical thinking, problem-solving and systems thinking</a:t>
            </a:r>
          </a:p>
        </p:txBody>
      </p:sp>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Integrity	</a:t>
            </a:r>
          </a:p>
          <a:p>
            <a:pPr marL="342900" lvl="0" indent="-342900">
              <a:lnSpc>
                <a:spcPts val="2440"/>
              </a:lnSpc>
              <a:buClr>
                <a:srgbClr val="186BA8"/>
              </a:buClr>
              <a:buFont typeface="Arial" panose="020B0604020202020204" pitchFamily="34" charset="0"/>
              <a:buChar char="•"/>
            </a:pPr>
            <a:r>
              <a:rPr lang="en-US" sz="2200" dirty="0"/>
              <a:t>Justice</a:t>
            </a:r>
          </a:p>
          <a:p>
            <a:pPr marL="342900" lvl="0" indent="-342900">
              <a:lnSpc>
                <a:spcPts val="2440"/>
              </a:lnSpc>
              <a:buClr>
                <a:srgbClr val="186BA8"/>
              </a:buClr>
              <a:buFont typeface="Arial" panose="020B0604020202020204" pitchFamily="34" charset="0"/>
              <a:buChar char="•"/>
            </a:pPr>
            <a:r>
              <a:rPr lang="en-US" sz="2200" dirty="0"/>
              <a:t>Productivity/ accountability</a:t>
            </a:r>
          </a:p>
          <a:p>
            <a:pPr marL="342900" lvl="0" indent="-342900">
              <a:lnSpc>
                <a:spcPts val="2440"/>
              </a:lnSpc>
              <a:buClr>
                <a:srgbClr val="186BA8"/>
              </a:buClr>
              <a:buFont typeface="Arial" panose="020B0604020202020204" pitchFamily="34" charset="0"/>
              <a:buChar char="•"/>
            </a:pPr>
            <a:r>
              <a:rPr lang="en-US" sz="2200" dirty="0"/>
              <a:t>Responsibility</a:t>
            </a:r>
          </a:p>
          <a:p>
            <a:pPr marL="342900" lvl="0" indent="-342900">
              <a:lnSpc>
                <a:spcPts val="2440"/>
              </a:lnSpc>
              <a:buClr>
                <a:srgbClr val="186BA8"/>
              </a:buClr>
              <a:buFont typeface="Arial" panose="020B0604020202020204" pitchFamily="34" charset="0"/>
              <a:buChar char="•"/>
            </a:pPr>
            <a:r>
              <a:rPr lang="en-US" sz="2200" dirty="0"/>
              <a:t>Supporting fairness</a:t>
            </a:r>
          </a:p>
          <a:p>
            <a:pPr marL="342900" lvl="0" indent="-342900">
              <a:lnSpc>
                <a:spcPts val="2440"/>
              </a:lnSpc>
              <a:buClr>
                <a:srgbClr val="186BA8"/>
              </a:buClr>
              <a:buFont typeface="Arial" panose="020B0604020202020204" pitchFamily="34" charset="0"/>
              <a:buChar char="•"/>
            </a:pPr>
            <a:r>
              <a:rPr lang="en-US" sz="2200" dirty="0"/>
              <a:t>Work ethic, conscientiousness</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54991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Responsibility and Fairness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06</a:t>
            </a:r>
          </a:p>
        </p:txBody>
      </p:sp>
      <p:grpSp>
        <p:nvGrpSpPr>
          <p:cNvPr id="13" name="Graphic 3">
            <a:extLst>
              <a:ext uri="{FF2B5EF4-FFF2-40B4-BE49-F238E27FC236}">
                <a16:creationId xmlns:a16="http://schemas.microsoft.com/office/drawing/2014/main" id="{749E4586-13FE-7CA5-5821-E937A4889721}"/>
              </a:ext>
            </a:extLst>
          </p:cNvPr>
          <p:cNvGrpSpPr/>
          <p:nvPr/>
        </p:nvGrpSpPr>
        <p:grpSpPr>
          <a:xfrm>
            <a:off x="8973519" y="3491656"/>
            <a:ext cx="2203894" cy="2208298"/>
            <a:chOff x="2694219" y="430095"/>
            <a:chExt cx="1090872" cy="1093052"/>
          </a:xfrm>
          <a:solidFill>
            <a:srgbClr val="1C1442"/>
          </a:solidFill>
        </p:grpSpPr>
        <p:sp>
          <p:nvSpPr>
            <p:cNvPr id="14" name="Freeform 13">
              <a:extLst>
                <a:ext uri="{FF2B5EF4-FFF2-40B4-BE49-F238E27FC236}">
                  <a16:creationId xmlns:a16="http://schemas.microsoft.com/office/drawing/2014/main" id="{8CCB595C-0E5A-C03D-256B-9539BB6FEC85}"/>
                </a:ext>
              </a:extLst>
            </p:cNvPr>
            <p:cNvSpPr/>
            <p:nvPr/>
          </p:nvSpPr>
          <p:spPr>
            <a:xfrm>
              <a:off x="2904664" y="463008"/>
              <a:ext cx="674720" cy="674719"/>
            </a:xfrm>
            <a:custGeom>
              <a:avLst/>
              <a:gdLst>
                <a:gd name="connsiteX0" fmla="*/ 647292 w 674720"/>
                <a:gd name="connsiteY0" fmla="*/ 282505 h 674719"/>
                <a:gd name="connsiteX1" fmla="*/ 625351 w 674720"/>
                <a:gd name="connsiteY1" fmla="*/ 260562 h 674719"/>
                <a:gd name="connsiteX2" fmla="*/ 595179 w 674720"/>
                <a:gd name="connsiteY2" fmla="*/ 189251 h 674719"/>
                <a:gd name="connsiteX3" fmla="*/ 595179 w 674720"/>
                <a:gd name="connsiteY3" fmla="*/ 156338 h 674719"/>
                <a:gd name="connsiteX4" fmla="*/ 589695 w 674720"/>
                <a:gd name="connsiteY4" fmla="*/ 112453 h 674719"/>
                <a:gd name="connsiteX5" fmla="*/ 562267 w 674720"/>
                <a:gd name="connsiteY5" fmla="*/ 85026 h 674719"/>
                <a:gd name="connsiteX6" fmla="*/ 518382 w 674720"/>
                <a:gd name="connsiteY6" fmla="*/ 79540 h 674719"/>
                <a:gd name="connsiteX7" fmla="*/ 485468 w 674720"/>
                <a:gd name="connsiteY7" fmla="*/ 79540 h 674719"/>
                <a:gd name="connsiteX8" fmla="*/ 414157 w 674720"/>
                <a:gd name="connsiteY8" fmla="*/ 49370 h 674719"/>
                <a:gd name="connsiteX9" fmla="*/ 392215 w 674720"/>
                <a:gd name="connsiteY9" fmla="*/ 27428 h 674719"/>
                <a:gd name="connsiteX10" fmla="*/ 356560 w 674720"/>
                <a:gd name="connsiteY10" fmla="*/ 0 h 674719"/>
                <a:gd name="connsiteX11" fmla="*/ 318160 w 674720"/>
                <a:gd name="connsiteY11" fmla="*/ 0 h 674719"/>
                <a:gd name="connsiteX12" fmla="*/ 282505 w 674720"/>
                <a:gd name="connsiteY12" fmla="*/ 27428 h 674719"/>
                <a:gd name="connsiteX13" fmla="*/ 260563 w 674720"/>
                <a:gd name="connsiteY13" fmla="*/ 49370 h 674719"/>
                <a:gd name="connsiteX14" fmla="*/ 189250 w 674720"/>
                <a:gd name="connsiteY14" fmla="*/ 79540 h 674719"/>
                <a:gd name="connsiteX15" fmla="*/ 156336 w 674720"/>
                <a:gd name="connsiteY15" fmla="*/ 79540 h 674719"/>
                <a:gd name="connsiteX16" fmla="*/ 112453 w 674720"/>
                <a:gd name="connsiteY16" fmla="*/ 85026 h 674719"/>
                <a:gd name="connsiteX17" fmla="*/ 85025 w 674720"/>
                <a:gd name="connsiteY17" fmla="*/ 112453 h 674719"/>
                <a:gd name="connsiteX18" fmla="*/ 79539 w 674720"/>
                <a:gd name="connsiteY18" fmla="*/ 156338 h 674719"/>
                <a:gd name="connsiteX19" fmla="*/ 79539 w 674720"/>
                <a:gd name="connsiteY19" fmla="*/ 189251 h 674719"/>
                <a:gd name="connsiteX20" fmla="*/ 49369 w 674720"/>
                <a:gd name="connsiteY20" fmla="*/ 260562 h 674719"/>
                <a:gd name="connsiteX21" fmla="*/ 27428 w 674720"/>
                <a:gd name="connsiteY21" fmla="*/ 282505 h 674719"/>
                <a:gd name="connsiteX22" fmla="*/ 0 w 674720"/>
                <a:gd name="connsiteY22" fmla="*/ 318161 h 674719"/>
                <a:gd name="connsiteX23" fmla="*/ 0 w 674720"/>
                <a:gd name="connsiteY23" fmla="*/ 318161 h 674719"/>
                <a:gd name="connsiteX24" fmla="*/ 0 w 674720"/>
                <a:gd name="connsiteY24" fmla="*/ 356559 h 674719"/>
                <a:gd name="connsiteX25" fmla="*/ 27428 w 674720"/>
                <a:gd name="connsiteY25" fmla="*/ 392215 h 674719"/>
                <a:gd name="connsiteX26" fmla="*/ 49369 w 674720"/>
                <a:gd name="connsiteY26" fmla="*/ 414157 h 674719"/>
                <a:gd name="connsiteX27" fmla="*/ 79539 w 674720"/>
                <a:gd name="connsiteY27" fmla="*/ 485469 h 674719"/>
                <a:gd name="connsiteX28" fmla="*/ 79539 w 674720"/>
                <a:gd name="connsiteY28" fmla="*/ 518382 h 674719"/>
                <a:gd name="connsiteX29" fmla="*/ 85025 w 674720"/>
                <a:gd name="connsiteY29" fmla="*/ 562266 h 674719"/>
                <a:gd name="connsiteX30" fmla="*/ 112453 w 674720"/>
                <a:gd name="connsiteY30" fmla="*/ 589694 h 674719"/>
                <a:gd name="connsiteX31" fmla="*/ 156336 w 674720"/>
                <a:gd name="connsiteY31" fmla="*/ 595180 h 674719"/>
                <a:gd name="connsiteX32" fmla="*/ 189250 w 674720"/>
                <a:gd name="connsiteY32" fmla="*/ 595180 h 674719"/>
                <a:gd name="connsiteX33" fmla="*/ 260563 w 674720"/>
                <a:gd name="connsiteY33" fmla="*/ 625350 h 674719"/>
                <a:gd name="connsiteX34" fmla="*/ 282505 w 674720"/>
                <a:gd name="connsiteY34" fmla="*/ 647292 h 674719"/>
                <a:gd name="connsiteX35" fmla="*/ 318160 w 674720"/>
                <a:gd name="connsiteY35" fmla="*/ 674720 h 674719"/>
                <a:gd name="connsiteX36" fmla="*/ 356560 w 674720"/>
                <a:gd name="connsiteY36" fmla="*/ 674720 h 674719"/>
                <a:gd name="connsiteX37" fmla="*/ 392215 w 674720"/>
                <a:gd name="connsiteY37" fmla="*/ 647292 h 674719"/>
                <a:gd name="connsiteX38" fmla="*/ 414157 w 674720"/>
                <a:gd name="connsiteY38" fmla="*/ 625350 h 674719"/>
                <a:gd name="connsiteX39" fmla="*/ 485468 w 674720"/>
                <a:gd name="connsiteY39" fmla="*/ 595180 h 674719"/>
                <a:gd name="connsiteX40" fmla="*/ 518382 w 674720"/>
                <a:gd name="connsiteY40" fmla="*/ 595180 h 674719"/>
                <a:gd name="connsiteX41" fmla="*/ 562267 w 674720"/>
                <a:gd name="connsiteY41" fmla="*/ 589694 h 674719"/>
                <a:gd name="connsiteX42" fmla="*/ 589695 w 674720"/>
                <a:gd name="connsiteY42" fmla="*/ 562266 h 674719"/>
                <a:gd name="connsiteX43" fmla="*/ 595179 w 674720"/>
                <a:gd name="connsiteY43" fmla="*/ 518382 h 674719"/>
                <a:gd name="connsiteX44" fmla="*/ 595179 w 674720"/>
                <a:gd name="connsiteY44" fmla="*/ 485469 h 674719"/>
                <a:gd name="connsiteX45" fmla="*/ 625351 w 674720"/>
                <a:gd name="connsiteY45" fmla="*/ 414157 h 674719"/>
                <a:gd name="connsiteX46" fmla="*/ 647292 w 674720"/>
                <a:gd name="connsiteY46" fmla="*/ 392215 h 674719"/>
                <a:gd name="connsiteX47" fmla="*/ 674720 w 674720"/>
                <a:gd name="connsiteY47" fmla="*/ 359302 h 674719"/>
                <a:gd name="connsiteX48" fmla="*/ 674720 w 674720"/>
                <a:gd name="connsiteY48" fmla="*/ 318161 h 674719"/>
                <a:gd name="connsiteX49" fmla="*/ 647292 w 674720"/>
                <a:gd name="connsiteY49" fmla="*/ 282505 h 674719"/>
                <a:gd name="connsiteX50" fmla="*/ 342846 w 674720"/>
                <a:gd name="connsiteY50" fmla="*/ 554038 h 674719"/>
                <a:gd name="connsiteX51" fmla="*/ 112453 w 674720"/>
                <a:gd name="connsiteY51" fmla="*/ 323646 h 674719"/>
                <a:gd name="connsiteX52" fmla="*/ 342846 w 674720"/>
                <a:gd name="connsiteY52" fmla="*/ 93254 h 674719"/>
                <a:gd name="connsiteX53" fmla="*/ 573237 w 674720"/>
                <a:gd name="connsiteY53" fmla="*/ 323646 h 674719"/>
                <a:gd name="connsiteX54" fmla="*/ 342846 w 674720"/>
                <a:gd name="connsiteY54" fmla="*/ 554038 h 67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4720" h="674719">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60A9DD"/>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5D7CE0C4-EA1B-F8B9-3102-111AB0F02CC0}"/>
                </a:ext>
              </a:extLst>
            </p:cNvPr>
            <p:cNvGrpSpPr/>
            <p:nvPr/>
          </p:nvGrpSpPr>
          <p:grpSpPr>
            <a:xfrm>
              <a:off x="2694219" y="430095"/>
              <a:ext cx="1090872" cy="1093052"/>
              <a:chOff x="2694219" y="430095"/>
              <a:chExt cx="1090872" cy="1093052"/>
            </a:xfrm>
            <a:grpFill/>
          </p:grpSpPr>
          <p:sp>
            <p:nvSpPr>
              <p:cNvPr id="16" name="Freeform 15">
                <a:extLst>
                  <a:ext uri="{FF2B5EF4-FFF2-40B4-BE49-F238E27FC236}">
                    <a16:creationId xmlns:a16="http://schemas.microsoft.com/office/drawing/2014/main" id="{6FD67CBD-1195-1E00-9781-60FF4D4CB087}"/>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741154C8-D062-0415-5FA8-5A4438E185D6}"/>
                  </a:ext>
                </a:extLst>
              </p:cNvPr>
              <p:cNvGrpSpPr/>
              <p:nvPr/>
            </p:nvGrpSpPr>
            <p:grpSpPr>
              <a:xfrm>
                <a:off x="2694219" y="553519"/>
                <a:ext cx="1090872" cy="969628"/>
                <a:chOff x="2694219" y="553519"/>
                <a:chExt cx="1090872" cy="969628"/>
              </a:xfrm>
              <a:grpFill/>
            </p:grpSpPr>
            <p:sp>
              <p:nvSpPr>
                <p:cNvPr id="18" name="Freeform 17">
                  <a:extLst>
                    <a:ext uri="{FF2B5EF4-FFF2-40B4-BE49-F238E27FC236}">
                      <a16:creationId xmlns:a16="http://schemas.microsoft.com/office/drawing/2014/main" id="{AE35AED3-626E-8C39-4A1A-2A3F11924F46}"/>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F77751A-8614-0C83-3150-4E909D3FDD14}"/>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000788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92C446B6-53DF-BBD0-A416-1D4F09D726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231" t="13852" r="34756" b="34522"/>
          <a:stretch/>
        </p:blipFill>
        <p:spPr>
          <a:xfrm flipH="1">
            <a:off x="1" y="0"/>
            <a:ext cx="11360859" cy="6858000"/>
          </a:xfrm>
          <a:prstGeom prst="rect">
            <a:avLst/>
          </a:prstGeom>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5455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0616293" y="5042911"/>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Responsibility is the state of being accountable for something, it involves being reliable, dependable, and accountable for one's actions and decisions, and taking ownership of their consequences.</a:t>
            </a:r>
          </a:p>
          <a:p>
            <a:pPr algn="just">
              <a:lnSpc>
                <a:spcPts val="2440"/>
              </a:lnSpc>
            </a:pPr>
            <a:endParaRPr lang="en-US" sz="2200" dirty="0"/>
          </a:p>
          <a:p>
            <a:pPr algn="just">
              <a:lnSpc>
                <a:spcPts val="2440"/>
              </a:lnSpc>
            </a:pPr>
            <a:r>
              <a:rPr lang="en-US" sz="2200" dirty="0"/>
              <a:t>Fairness is the quality of being equitable and impartial, it involves treating people equally and without bias and ensuring that everyone is given a fair and equal opportunity. According to new research there are two main principles of fairness: equity and equality. Equity means that everyone is treated the same, regardless of their individual differences. Equality means that everyone is treated fairly, but not necessarily the same (Team, 2023). These skills are important in nowadays multicultural society.  Responsibility and fairness are important principles that promote ethical </a:t>
            </a:r>
            <a:r>
              <a:rPr lang="en-US" sz="2200" dirty="0" err="1"/>
              <a:t>behaviour</a:t>
            </a:r>
            <a:r>
              <a:rPr lang="en-US" sz="2200" dirty="0"/>
              <a:t> and help to build trust and cooperation. </a:t>
            </a:r>
          </a:p>
          <a:p>
            <a:pPr algn="just">
              <a:lnSpc>
                <a:spcPts val="2440"/>
              </a:lnSpc>
            </a:pPr>
            <a:endParaRPr lang="en-US" sz="2200" dirty="0"/>
          </a:p>
        </p:txBody>
      </p:sp>
    </p:spTree>
    <p:extLst>
      <p:ext uri="{BB962C8B-B14F-4D97-AF65-F5344CB8AC3E}">
        <p14:creationId xmlns:p14="http://schemas.microsoft.com/office/powerpoint/2010/main" val="3667126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Adaptability</a:t>
            </a:r>
          </a:p>
          <a:p>
            <a:pPr marL="342900" indent="-342900">
              <a:lnSpc>
                <a:spcPts val="2440"/>
              </a:lnSpc>
              <a:buClr>
                <a:srgbClr val="186BA8"/>
              </a:buClr>
              <a:buFont typeface="Arial" panose="020B0604020202020204" pitchFamily="34" charset="0"/>
              <a:buChar char="•"/>
            </a:pPr>
            <a:r>
              <a:rPr lang="en-US" sz="2200" dirty="0"/>
              <a:t>Agility</a:t>
            </a:r>
          </a:p>
          <a:p>
            <a:pPr marL="342900" indent="-342900">
              <a:lnSpc>
                <a:spcPts val="2440"/>
              </a:lnSpc>
              <a:buClr>
                <a:srgbClr val="186BA8"/>
              </a:buClr>
              <a:buFont typeface="Arial" panose="020B0604020202020204" pitchFamily="34" charset="0"/>
              <a:buChar char="•"/>
            </a:pPr>
            <a:r>
              <a:rPr lang="en-US" sz="2200" dirty="0"/>
              <a:t>Coping with uncertainty, ambiguity and risk</a:t>
            </a:r>
          </a:p>
          <a:p>
            <a:pPr marL="342900" indent="-342900">
              <a:lnSpc>
                <a:spcPts val="2440"/>
              </a:lnSpc>
              <a:buClr>
                <a:srgbClr val="186BA8"/>
              </a:buClr>
              <a:buFont typeface="Arial" panose="020B0604020202020204" pitchFamily="34" charset="0"/>
              <a:buChar char="•"/>
            </a:pPr>
            <a:r>
              <a:rPr lang="en-US" sz="2200" dirty="0"/>
              <a:t>Flexibility, adjustment, mental flexibility </a:t>
            </a:r>
          </a:p>
          <a:p>
            <a:pPr marL="342900" indent="-342900">
              <a:lnSpc>
                <a:spcPts val="2440"/>
              </a:lnSpc>
              <a:buClr>
                <a:srgbClr val="186BA8"/>
              </a:buClr>
              <a:buFont typeface="Arial" panose="020B0604020202020204" pitchFamily="34" charset="0"/>
              <a:buChar char="•"/>
            </a:pPr>
            <a:r>
              <a:rPr lang="en-US" sz="2200" dirty="0"/>
              <a:t>Perspective-taking and cognitive flexibility</a:t>
            </a:r>
          </a:p>
          <a:p>
            <a:pPr marL="342900" indent="-342900">
              <a:lnSpc>
                <a:spcPts val="2440"/>
              </a:lnSpc>
              <a:buClr>
                <a:srgbClr val="186BA8"/>
              </a:buClr>
              <a:buFont typeface="Arial" panose="020B0604020202020204" pitchFamily="34" charset="0"/>
              <a:buChar char="•"/>
            </a:pPr>
            <a:r>
              <a:rPr lang="en-US" sz="2200" dirty="0"/>
              <a:t>Resilience, stress resistance, stress tolerance </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10761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Adaptability, Resilience and Stress Resistance</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07</a:t>
            </a:r>
          </a:p>
        </p:txBody>
      </p:sp>
      <p:grpSp>
        <p:nvGrpSpPr>
          <p:cNvPr id="25" name="Group 24">
            <a:extLst>
              <a:ext uri="{FF2B5EF4-FFF2-40B4-BE49-F238E27FC236}">
                <a16:creationId xmlns:a16="http://schemas.microsoft.com/office/drawing/2014/main" id="{7ED94C4C-6429-BD3C-F799-94E2BAAEA804}"/>
              </a:ext>
            </a:extLst>
          </p:cNvPr>
          <p:cNvGrpSpPr/>
          <p:nvPr/>
        </p:nvGrpSpPr>
        <p:grpSpPr>
          <a:xfrm>
            <a:off x="9314213" y="3539613"/>
            <a:ext cx="1988417" cy="1997912"/>
            <a:chOff x="461015" y="3669140"/>
            <a:chExt cx="1204012" cy="1209761"/>
          </a:xfrm>
          <a:solidFill>
            <a:srgbClr val="1C1442"/>
          </a:solidFill>
        </p:grpSpPr>
        <p:sp>
          <p:nvSpPr>
            <p:cNvPr id="26" name="Graphic 178">
              <a:extLst>
                <a:ext uri="{FF2B5EF4-FFF2-40B4-BE49-F238E27FC236}">
                  <a16:creationId xmlns:a16="http://schemas.microsoft.com/office/drawing/2014/main" id="{D08439BE-9AFF-B350-0DD6-CE46AEC964CA}"/>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60A9DD"/>
            </a:solidFill>
            <a:ln w="9525" cap="flat">
              <a:noFill/>
              <a:prstDash val="solid"/>
              <a:miter/>
            </a:ln>
          </p:spPr>
          <p:txBody>
            <a:bodyPr rtlCol="0" anchor="ctr"/>
            <a:lstStyle/>
            <a:p>
              <a:endParaRPr lang="en-US"/>
            </a:p>
          </p:txBody>
        </p:sp>
        <p:pic>
          <p:nvPicPr>
            <p:cNvPr id="27" name="Graphic 26">
              <a:extLst>
                <a:ext uri="{FF2B5EF4-FFF2-40B4-BE49-F238E27FC236}">
                  <a16:creationId xmlns:a16="http://schemas.microsoft.com/office/drawing/2014/main" id="{E81125A4-3F85-22C7-AB73-AC86E5A3518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015" y="3674890"/>
              <a:ext cx="1204012" cy="1204011"/>
            </a:xfrm>
            <a:prstGeom prst="rect">
              <a:avLst/>
            </a:prstGeom>
          </p:spPr>
        </p:pic>
      </p:grpSp>
    </p:spTree>
    <p:extLst>
      <p:ext uri="{BB962C8B-B14F-4D97-AF65-F5344CB8AC3E}">
        <p14:creationId xmlns:p14="http://schemas.microsoft.com/office/powerpoint/2010/main" val="365257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23</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Boundaries between jobs, </a:t>
            </a:r>
            <a:r>
              <a:rPr lang="en-US" sz="2200" dirty="0" err="1"/>
              <a:t>organisations</a:t>
            </a:r>
            <a:r>
              <a:rPr lang="en-US" sz="2200" dirty="0"/>
              <a:t> and life roles are becoming blurred and people commonly experience careers comprised of many positions with multiple </a:t>
            </a:r>
            <a:r>
              <a:rPr lang="en-US" sz="2200" dirty="0" err="1"/>
              <a:t>organisations</a:t>
            </a:r>
            <a:r>
              <a:rPr lang="en-US" sz="2200" dirty="0"/>
              <a:t> and even industries. In these conditions, ability to adapt to changing conditions and to learn new things have become one of the core competencies in the </a:t>
            </a:r>
            <a:r>
              <a:rPr lang="en-US" sz="2200" dirty="0" err="1"/>
              <a:t>labour</a:t>
            </a:r>
            <a:r>
              <a:rPr lang="en-US" sz="2200" dirty="0"/>
              <a:t> market (</a:t>
            </a:r>
            <a:r>
              <a:rPr lang="en-US" sz="2200" dirty="0" err="1"/>
              <a:t>Līce</a:t>
            </a:r>
            <a:r>
              <a:rPr lang="en-US" sz="2200" dirty="0"/>
              <a:t>, 2019). These working environments require workers to continually manage change – in themselves and their contexts (Fugate et al., 2004). </a:t>
            </a:r>
          </a:p>
          <a:p>
            <a:pPr algn="just">
              <a:lnSpc>
                <a:spcPts val="2440"/>
              </a:lnSpc>
            </a:pPr>
            <a:endParaRPr lang="en-US" sz="2200" dirty="0"/>
          </a:p>
          <a:p>
            <a:pPr algn="just">
              <a:lnSpc>
                <a:spcPts val="2440"/>
              </a:lnSpc>
            </a:pPr>
            <a:r>
              <a:rPr lang="en-US" sz="2200" dirty="0"/>
              <a:t>As formulated by Harvey in 2005, employers are looking for recruits who are going to be effective in a changing world. They want intelligent, flexible, adaptable employees who are quick to learn and can work on a range of tasks simultaneously. They need people who can deal with change and thrive on it. Graduates are much more likely than non-graduates to meet these criteria. Employers do not need people who are resistant to new approaches or slow to respond to cues (Harvey, 2005). Also Tomlinson agrees (2012), that if individuals can </a:t>
            </a:r>
            <a:r>
              <a:rPr lang="en-US" sz="2200" dirty="0" err="1"/>
              <a:t>capitalise</a:t>
            </a:r>
            <a:r>
              <a:rPr lang="en-US" sz="2200" dirty="0"/>
              <a:t> upon their education and training and adopt relatively flexible and proactive approaches to their working lives, then they will experience </a:t>
            </a:r>
            <a:r>
              <a:rPr lang="en-US" sz="2200" dirty="0" err="1"/>
              <a:t>favourable</a:t>
            </a:r>
            <a:r>
              <a:rPr lang="en-US" sz="2200" dirty="0"/>
              <a:t> </a:t>
            </a:r>
            <a:r>
              <a:rPr lang="en-US" sz="2200" dirty="0" err="1"/>
              <a:t>labour</a:t>
            </a:r>
            <a:r>
              <a:rPr lang="en-US" sz="2200" dirty="0"/>
              <a:t> market returns and conditions. Employees who are willing to adapt to different kinds of changes will also consider a broader spectrum of opportunities, for example, jobs that require the acquisition of additional skills (Wittekind et al., 2010).</a:t>
            </a:r>
          </a:p>
          <a:p>
            <a:pPr algn="just">
              <a:lnSpc>
                <a:spcPts val="2440"/>
              </a:lnSpc>
            </a:pPr>
            <a:endParaRPr lang="en-US" sz="2200" dirty="0"/>
          </a:p>
        </p:txBody>
      </p:sp>
    </p:spTree>
    <p:extLst>
      <p:ext uri="{BB962C8B-B14F-4D97-AF65-F5344CB8AC3E}">
        <p14:creationId xmlns:p14="http://schemas.microsoft.com/office/powerpoint/2010/main" val="4282270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Creative thinking, creativity</a:t>
            </a:r>
          </a:p>
          <a:p>
            <a:pPr marL="342900" indent="-342900">
              <a:lnSpc>
                <a:spcPts val="2440"/>
              </a:lnSpc>
              <a:buClr>
                <a:srgbClr val="186BA8"/>
              </a:buClr>
              <a:buFont typeface="Arial" panose="020B0604020202020204" pitchFamily="34" charset="0"/>
              <a:buChar char="•"/>
            </a:pPr>
            <a:r>
              <a:rPr lang="en-US" sz="2200" dirty="0"/>
              <a:t>Curiosity</a:t>
            </a:r>
          </a:p>
          <a:p>
            <a:pPr marL="342900" indent="-342900">
              <a:lnSpc>
                <a:spcPts val="2440"/>
              </a:lnSpc>
              <a:buClr>
                <a:srgbClr val="186BA8"/>
              </a:buClr>
              <a:buFont typeface="Arial" panose="020B0604020202020204" pitchFamily="34" charset="0"/>
              <a:buChar char="•"/>
            </a:pPr>
            <a:r>
              <a:rPr lang="en-US" sz="2200" dirty="0"/>
              <a:t>Exploratory thinking</a:t>
            </a:r>
          </a:p>
          <a:p>
            <a:pPr marL="342900" indent="-342900">
              <a:lnSpc>
                <a:spcPts val="2440"/>
              </a:lnSpc>
              <a:buClr>
                <a:srgbClr val="186BA8"/>
              </a:buClr>
              <a:buFont typeface="Arial" panose="020B0604020202020204" pitchFamily="34" charset="0"/>
              <a:buChar char="•"/>
            </a:pPr>
            <a:r>
              <a:rPr lang="en-US" sz="2200" dirty="0"/>
              <a:t>Innovation, inventive thinking</a:t>
            </a:r>
          </a:p>
          <a:p>
            <a:pPr marL="342900" indent="-342900">
              <a:lnSpc>
                <a:spcPts val="2440"/>
              </a:lnSpc>
              <a:buClr>
                <a:srgbClr val="186BA8"/>
              </a:buClr>
              <a:buFont typeface="Arial" panose="020B0604020202020204" pitchFamily="34" charset="0"/>
              <a:buChar char="•"/>
            </a:pPr>
            <a:r>
              <a:rPr lang="en-US" sz="2200" dirty="0"/>
              <a:t>Open Mindset, intellectual openness</a:t>
            </a:r>
          </a:p>
          <a:p>
            <a:pPr marL="342900" indent="-342900">
              <a:lnSpc>
                <a:spcPts val="2440"/>
              </a:lnSpc>
              <a:buClr>
                <a:srgbClr val="186BA8"/>
              </a:buClr>
              <a:buFont typeface="Arial" panose="020B0604020202020204" pitchFamily="34" charset="0"/>
              <a:buChar char="•"/>
            </a:pPr>
            <a:r>
              <a:rPr lang="en-US" sz="2200" dirty="0"/>
              <a:t>Originality and initiative</a:t>
            </a:r>
          </a:p>
          <a:p>
            <a:pPr marL="342900" indent="-342900">
              <a:lnSpc>
                <a:spcPts val="2440"/>
              </a:lnSpc>
              <a:buClr>
                <a:srgbClr val="186BA8"/>
              </a:buClr>
              <a:buFont typeface="Arial" panose="020B0604020202020204" pitchFamily="34" charset="0"/>
              <a:buChar char="•"/>
            </a:pPr>
            <a:r>
              <a:rPr lang="en-US" sz="2200" dirty="0"/>
              <a:t>Spotting opportunities </a:t>
            </a:r>
          </a:p>
          <a:p>
            <a:pPr marL="342900" indent="-342900">
              <a:lnSpc>
                <a:spcPts val="2440"/>
              </a:lnSpc>
              <a:buClr>
                <a:srgbClr val="186BA8"/>
              </a:buClr>
              <a:buFont typeface="Arial" panose="020B0604020202020204" pitchFamily="34" charset="0"/>
              <a:buChar char="•"/>
            </a:pPr>
            <a:r>
              <a:rPr lang="en-US" sz="2200" dirty="0"/>
              <a:t>Valuing ideas </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1159517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Creativity, curiosity, open mindset, spotting opportunities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08</a:t>
            </a:r>
          </a:p>
        </p:txBody>
      </p:sp>
      <p:grpSp>
        <p:nvGrpSpPr>
          <p:cNvPr id="2" name="Group 1">
            <a:extLst>
              <a:ext uri="{FF2B5EF4-FFF2-40B4-BE49-F238E27FC236}">
                <a16:creationId xmlns:a16="http://schemas.microsoft.com/office/drawing/2014/main" id="{669C35DA-C760-2287-D473-5DED9CCECF4B}"/>
              </a:ext>
            </a:extLst>
          </p:cNvPr>
          <p:cNvGrpSpPr/>
          <p:nvPr/>
        </p:nvGrpSpPr>
        <p:grpSpPr>
          <a:xfrm>
            <a:off x="9225258" y="3429000"/>
            <a:ext cx="1961536" cy="2276481"/>
            <a:chOff x="8360213" y="3458151"/>
            <a:chExt cx="853935" cy="991043"/>
          </a:xfrm>
          <a:solidFill>
            <a:srgbClr val="1C1442"/>
          </a:solidFill>
        </p:grpSpPr>
        <p:grpSp>
          <p:nvGrpSpPr>
            <p:cNvPr id="3" name="Graphic 2">
              <a:extLst>
                <a:ext uri="{FF2B5EF4-FFF2-40B4-BE49-F238E27FC236}">
                  <a16:creationId xmlns:a16="http://schemas.microsoft.com/office/drawing/2014/main" id="{1D244375-683D-8AA9-841C-A6E5F963D924}"/>
                </a:ext>
              </a:extLst>
            </p:cNvPr>
            <p:cNvGrpSpPr/>
            <p:nvPr userDrawn="1"/>
          </p:nvGrpSpPr>
          <p:grpSpPr>
            <a:xfrm>
              <a:off x="8599192" y="3595917"/>
              <a:ext cx="375982" cy="204367"/>
              <a:chOff x="2642504" y="3763150"/>
              <a:chExt cx="375982" cy="204367"/>
            </a:xfrm>
            <a:grpFill/>
          </p:grpSpPr>
          <p:sp>
            <p:nvSpPr>
              <p:cNvPr id="20" name="Freeform 19">
                <a:extLst>
                  <a:ext uri="{FF2B5EF4-FFF2-40B4-BE49-F238E27FC236}">
                    <a16:creationId xmlns:a16="http://schemas.microsoft.com/office/drawing/2014/main" id="{85911744-A2A2-70B1-2156-05E882843BE7}"/>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60A9DD"/>
              </a:solidFill>
              <a:ln w="38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C5400F4-5CC6-E340-7D1C-D1B7DE15184E}"/>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60A9DD"/>
              </a:solidFill>
              <a:ln w="3834"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7B5B2DC7-0B0B-2786-AA8A-8918EA71BA3B}"/>
                </a:ext>
              </a:extLst>
            </p:cNvPr>
            <p:cNvGrpSpPr/>
            <p:nvPr userDrawn="1"/>
          </p:nvGrpSpPr>
          <p:grpSpPr>
            <a:xfrm>
              <a:off x="8360213" y="3458151"/>
              <a:ext cx="853935" cy="991043"/>
              <a:chOff x="2403525" y="3625384"/>
              <a:chExt cx="853935" cy="991043"/>
            </a:xfrm>
            <a:grpFill/>
          </p:grpSpPr>
          <p:sp>
            <p:nvSpPr>
              <p:cNvPr id="6" name="Freeform 5">
                <a:extLst>
                  <a:ext uri="{FF2B5EF4-FFF2-40B4-BE49-F238E27FC236}">
                    <a16:creationId xmlns:a16="http://schemas.microsoft.com/office/drawing/2014/main" id="{5917C6FE-D478-3C8D-34A5-7EFE85D755B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8F40919-5F1F-E52A-DB67-40EA48B34154}"/>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B636AF-CEB0-307D-D0FC-FD98B391886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C4A692E-36C1-7BD1-9A9B-6DFF2F7BCF7E}"/>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29051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The European Commission’s Entrepreneurship Competence Framework (</a:t>
            </a:r>
            <a:r>
              <a:rPr lang="en-US" sz="2200" dirty="0" err="1"/>
              <a:t>Bacigalupo</a:t>
            </a:r>
            <a:r>
              <a:rPr lang="en-US" sz="2200" dirty="0"/>
              <a:t>, </a:t>
            </a:r>
            <a:r>
              <a:rPr lang="en-US" sz="2200" dirty="0" err="1"/>
              <a:t>Kampylis</a:t>
            </a:r>
            <a:r>
              <a:rPr lang="en-US" sz="2200" dirty="0"/>
              <a:t>, Punie, Van den Brande, 2016), describes these skills as follows:</a:t>
            </a:r>
          </a:p>
          <a:p>
            <a:pPr algn="just">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3114699958"/>
              </p:ext>
            </p:extLst>
          </p:nvPr>
        </p:nvGraphicFramePr>
        <p:xfrm>
          <a:off x="1336431" y="1456841"/>
          <a:ext cx="9801595" cy="3798404"/>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COMPETENCE AND ITS DEFINITION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DESCRIPTORS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2035277">
                <a:tc>
                  <a:txBody>
                    <a:bodyPr/>
                    <a:lstStyle/>
                    <a:p>
                      <a:pPr marL="0" indent="-223838" algn="l">
                        <a:lnSpc>
                          <a:spcPct val="100000"/>
                        </a:lnSpc>
                        <a:spcBef>
                          <a:spcPts val="0"/>
                        </a:spcBef>
                        <a:spcAft>
                          <a:spcPts val="0"/>
                        </a:spcAft>
                        <a:tabLst/>
                      </a:pPr>
                      <a:r>
                        <a:rPr lang="en-GB" sz="2200" b="1" dirty="0">
                          <a:solidFill>
                            <a:srgbClr val="AD4097"/>
                          </a:solidFill>
                          <a:effectLst/>
                          <a:latin typeface="Calibri" panose="020F0502020204030204" pitchFamily="34" charset="0"/>
                          <a:cs typeface="Calibri" panose="020F0502020204030204" pitchFamily="34" charset="0"/>
                        </a:rPr>
                        <a:t>Creativity</a:t>
                      </a:r>
                    </a:p>
                    <a:p>
                      <a:pPr marL="0" indent="-223838" algn="l">
                        <a:lnSpc>
                          <a:spcPct val="100000"/>
                        </a:lnSpc>
                        <a:spcBef>
                          <a:spcPts val="0"/>
                        </a:spcBef>
                        <a:spcAft>
                          <a:spcPts val="0"/>
                        </a:spcAft>
                        <a:tabLst/>
                      </a:pPr>
                      <a:r>
                        <a:rPr lang="en-GB" sz="1900" b="0" dirty="0">
                          <a:solidFill>
                            <a:srgbClr val="1C1442"/>
                          </a:solidFill>
                          <a:effectLst/>
                          <a:latin typeface="Calibri" panose="020F0502020204030204" pitchFamily="34" charset="0"/>
                          <a:cs typeface="Calibri" panose="020F0502020204030204" pitchFamily="34" charset="0"/>
                        </a:rPr>
                        <a:t>Develop creative and purposeful ideas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8913" indent="-188913"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Develop several ideas and opportunities to create value, including better solutions to existing and new challenges.</a:t>
                      </a:r>
                    </a:p>
                    <a:p>
                      <a:pPr marL="188913" indent="-188913"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Explore and experiment with innovative approaches.</a:t>
                      </a:r>
                    </a:p>
                    <a:p>
                      <a:pPr marL="188913" indent="-188913"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Combine knowledge and resources to achieve valuable effects.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532248"/>
                  </a:ext>
                </a:extLst>
              </a:tr>
              <a:tr h="1300627">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en-GB" sz="2200" b="1" dirty="0">
                          <a:solidFill>
                            <a:srgbClr val="AD4097"/>
                          </a:solidFill>
                          <a:effectLst/>
                          <a:latin typeface="Calibri" panose="020F0502020204030204" pitchFamily="34" charset="0"/>
                          <a:cs typeface="Calibri" panose="020F0502020204030204" pitchFamily="34" charset="0"/>
                        </a:rPr>
                        <a:t>Valuing ideas </a:t>
                      </a:r>
                    </a:p>
                    <a:p>
                      <a:pPr marL="0" indent="-226695" algn="l">
                        <a:lnSpc>
                          <a:spcPct val="100000"/>
                        </a:lnSpc>
                        <a:spcBef>
                          <a:spcPts val="0"/>
                        </a:spcBef>
                        <a:spcAft>
                          <a:spcPts val="0"/>
                        </a:spcAft>
                      </a:pPr>
                      <a:r>
                        <a:rPr lang="en-GB" sz="1900" b="0" dirty="0">
                          <a:solidFill>
                            <a:srgbClr val="1C1442"/>
                          </a:solidFill>
                          <a:effectLst/>
                          <a:latin typeface="Calibri" panose="020F0502020204030204" pitchFamily="34" charset="0"/>
                          <a:cs typeface="Calibri" panose="020F0502020204030204" pitchFamily="34" charset="0"/>
                        </a:rPr>
                        <a:t>Make the most of ideas and opportunities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indent="-233363"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Judge what value is in social, cultural and economic terms.</a:t>
                      </a:r>
                    </a:p>
                    <a:p>
                      <a:pPr marL="233363" indent="-233363"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Recognise the potential an idea has for creating value and identify suitable ways of making the most out of it.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341720"/>
                  </a:ext>
                </a:extLst>
              </a:tr>
            </a:tbl>
          </a:graphicData>
        </a:graphic>
      </p:graphicFrame>
    </p:spTree>
    <p:extLst>
      <p:ext uri="{BB962C8B-B14F-4D97-AF65-F5344CB8AC3E}">
        <p14:creationId xmlns:p14="http://schemas.microsoft.com/office/powerpoint/2010/main" val="3594814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26</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The European Commission’s Entrepreneurship Competence Framework (</a:t>
            </a:r>
            <a:r>
              <a:rPr lang="en-US" sz="2200" dirty="0" err="1"/>
              <a:t>Bacigalupo</a:t>
            </a:r>
            <a:r>
              <a:rPr lang="en-US" sz="2200" dirty="0"/>
              <a:t>, </a:t>
            </a:r>
            <a:r>
              <a:rPr lang="en-US" sz="2200" dirty="0" err="1"/>
              <a:t>Kampylis</a:t>
            </a:r>
            <a:r>
              <a:rPr lang="en-US" sz="2200" dirty="0"/>
              <a:t>, Punie, Van den Brande, 2016), describes these skills as follows:</a:t>
            </a:r>
          </a:p>
          <a:p>
            <a:pPr algn="just">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4130977867"/>
              </p:ext>
            </p:extLst>
          </p:nvPr>
        </p:nvGraphicFramePr>
        <p:xfrm>
          <a:off x="1336431" y="1471589"/>
          <a:ext cx="9801595" cy="4071906"/>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COMPETENCE AND ITS DEFINITION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DESCRIPTORS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501696">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en-US" sz="2200" b="1" kern="1200" dirty="0">
                          <a:solidFill>
                            <a:srgbClr val="AD4097"/>
                          </a:solidFill>
                          <a:effectLst/>
                          <a:latin typeface="Calibri" panose="020F0502020204030204" pitchFamily="34" charset="0"/>
                          <a:ea typeface="+mn-ea"/>
                          <a:cs typeface="Calibri" panose="020F0502020204030204" pitchFamily="34" charset="0"/>
                        </a:rPr>
                        <a:t>Taking the initiative</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Go for it </a:t>
                      </a:r>
                    </a:p>
                    <a:p>
                      <a:pPr marL="0" marR="0" indent="-226695" algn="l" defTabSz="2072941" rtl="0" eaLnBrk="1" fontAlgn="auto" latinLnBrk="0" hangingPunct="1">
                        <a:lnSpc>
                          <a:spcPct val="100000"/>
                        </a:lnSpc>
                        <a:spcBef>
                          <a:spcPts val="0"/>
                        </a:spcBef>
                        <a:spcAft>
                          <a:spcPts val="0"/>
                        </a:spcAft>
                        <a:buClrTx/>
                        <a:buSzTx/>
                        <a:buFontTx/>
                        <a:buNone/>
                        <a:tabLst/>
                        <a:defRPr/>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Initiate processes that create value.</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Take up challenges.</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Act and work independently to achieve goals, stick to intentions and carry out planned tasks. </a:t>
                      </a:r>
                      <a:endParaRPr lang="ru-RU"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870734"/>
                  </a:ext>
                </a:extLst>
              </a:tr>
              <a:tr h="2181323">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en-US" sz="2200" b="1" kern="1200" dirty="0">
                          <a:solidFill>
                            <a:srgbClr val="AD4097"/>
                          </a:solidFill>
                          <a:effectLst/>
                          <a:latin typeface="Calibri" panose="020F0502020204030204" pitchFamily="34" charset="0"/>
                          <a:ea typeface="+mn-ea"/>
                          <a:cs typeface="Calibri" panose="020F0502020204030204" pitchFamily="34" charset="0"/>
                        </a:rPr>
                        <a:t>Spotting opportunities </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Use your imagination and abilities to identify opportunities for creating value.</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Identify and seize opportunities to create value by exploring the social, cultural and economic landscape. </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Identify needs and challenges that need to be met.</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Establish new connections and bring together scattered elements of the landscape to create opportunities to create value. </a:t>
                      </a:r>
                      <a:endParaRPr lang="ru-RU"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982129"/>
                  </a:ext>
                </a:extLst>
              </a:tr>
            </a:tbl>
          </a:graphicData>
        </a:graphic>
      </p:graphicFrame>
    </p:spTree>
    <p:extLst>
      <p:ext uri="{BB962C8B-B14F-4D97-AF65-F5344CB8AC3E}">
        <p14:creationId xmlns:p14="http://schemas.microsoft.com/office/powerpoint/2010/main" val="355487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Complex information processing and interpretation</a:t>
            </a:r>
          </a:p>
          <a:p>
            <a:pPr marL="342900" lvl="0" indent="-342900">
              <a:lnSpc>
                <a:spcPts val="2440"/>
              </a:lnSpc>
              <a:buClr>
                <a:srgbClr val="186BA8"/>
              </a:buClr>
              <a:buFont typeface="Arial" panose="020B0604020202020204" pitchFamily="34" charset="0"/>
              <a:buChar char="•"/>
            </a:pPr>
            <a:r>
              <a:rPr lang="en-US" sz="2200" dirty="0"/>
              <a:t>Information and data literacy</a:t>
            </a:r>
          </a:p>
          <a:p>
            <a:pPr marL="342900" lvl="0" indent="-342900">
              <a:lnSpc>
                <a:spcPts val="2440"/>
              </a:lnSpc>
              <a:buClr>
                <a:srgbClr val="186BA8"/>
              </a:buClr>
              <a:buFont typeface="Arial" panose="020B0604020202020204" pitchFamily="34" charset="0"/>
              <a:buChar char="•"/>
            </a:pPr>
            <a:r>
              <a:rPr lang="en-US" sz="2200" dirty="0"/>
              <a:t>Information literacy</a:t>
            </a:r>
          </a:p>
          <a:p>
            <a:pPr marL="342900" lvl="0" indent="-342900">
              <a:lnSpc>
                <a:spcPts val="2440"/>
              </a:lnSpc>
              <a:buClr>
                <a:srgbClr val="186BA8"/>
              </a:buClr>
              <a:buFont typeface="Arial" panose="020B0604020202020204" pitchFamily="34" charset="0"/>
              <a:buChar char="•"/>
            </a:pPr>
            <a:r>
              <a:rPr lang="en-US" sz="2200" dirty="0"/>
              <a:t>Media literacy</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1118713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Information and data literacy, information interpretation</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09</a:t>
            </a:r>
          </a:p>
        </p:txBody>
      </p:sp>
      <p:grpSp>
        <p:nvGrpSpPr>
          <p:cNvPr id="34" name="Group 33">
            <a:extLst>
              <a:ext uri="{FF2B5EF4-FFF2-40B4-BE49-F238E27FC236}">
                <a16:creationId xmlns:a16="http://schemas.microsoft.com/office/drawing/2014/main" id="{16BEA6A1-8294-A7DF-19FC-C7A64A79188D}"/>
              </a:ext>
            </a:extLst>
          </p:cNvPr>
          <p:cNvGrpSpPr/>
          <p:nvPr/>
        </p:nvGrpSpPr>
        <p:grpSpPr>
          <a:xfrm>
            <a:off x="8973519" y="3465335"/>
            <a:ext cx="2025128" cy="2029907"/>
            <a:chOff x="5700273" y="5386353"/>
            <a:chExt cx="766016" cy="767823"/>
          </a:xfrm>
          <a:solidFill>
            <a:srgbClr val="1C1442"/>
          </a:solidFill>
        </p:grpSpPr>
        <p:grpSp>
          <p:nvGrpSpPr>
            <p:cNvPr id="35" name="Graphic 2">
              <a:extLst>
                <a:ext uri="{FF2B5EF4-FFF2-40B4-BE49-F238E27FC236}">
                  <a16:creationId xmlns:a16="http://schemas.microsoft.com/office/drawing/2014/main" id="{6315E0A5-B130-AE9B-C774-A45BF6DA3514}"/>
                </a:ext>
              </a:extLst>
            </p:cNvPr>
            <p:cNvGrpSpPr/>
            <p:nvPr/>
          </p:nvGrpSpPr>
          <p:grpSpPr>
            <a:xfrm>
              <a:off x="5844804" y="5531788"/>
              <a:ext cx="476953" cy="420947"/>
              <a:chOff x="5844804" y="5531788"/>
              <a:chExt cx="476953" cy="420947"/>
            </a:xfrm>
            <a:grpFill/>
          </p:grpSpPr>
          <p:sp>
            <p:nvSpPr>
              <p:cNvPr id="51" name="Freeform 50">
                <a:extLst>
                  <a:ext uri="{FF2B5EF4-FFF2-40B4-BE49-F238E27FC236}">
                    <a16:creationId xmlns:a16="http://schemas.microsoft.com/office/drawing/2014/main" id="{063AEB07-9E90-4798-42CB-5C05D4F949B3}"/>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AC8C1599-368F-9FDE-5D29-FA4E776F36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6" name="Graphic 2">
              <a:extLst>
                <a:ext uri="{FF2B5EF4-FFF2-40B4-BE49-F238E27FC236}">
                  <a16:creationId xmlns:a16="http://schemas.microsoft.com/office/drawing/2014/main" id="{EC973855-9DFF-B87B-AEFE-1DCAE12BC281}"/>
                </a:ext>
              </a:extLst>
            </p:cNvPr>
            <p:cNvGrpSpPr/>
            <p:nvPr/>
          </p:nvGrpSpPr>
          <p:grpSpPr>
            <a:xfrm>
              <a:off x="5700273" y="5386353"/>
              <a:ext cx="766016" cy="767823"/>
              <a:chOff x="5700273" y="5386353"/>
              <a:chExt cx="766016" cy="767823"/>
            </a:xfrm>
            <a:grpFill/>
          </p:grpSpPr>
          <p:sp>
            <p:nvSpPr>
              <p:cNvPr id="37" name="Freeform 36">
                <a:extLst>
                  <a:ext uri="{FF2B5EF4-FFF2-40B4-BE49-F238E27FC236}">
                    <a16:creationId xmlns:a16="http://schemas.microsoft.com/office/drawing/2014/main" id="{680EAE1B-EE00-270E-2959-C6FF7ECB1ABE}"/>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AEAC7BAE-F974-5342-4E84-5DBA91BBD5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64723FB-7FF3-A99E-DD55-E9ECDBCEA7E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26124C31-E5E0-DC78-AB28-4693F3541331}"/>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535AF9A4-071A-04C1-BC96-3D689E6F033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3F1C8E29-B0FF-4E03-E882-9565CFBB4D1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0B0B8AB4-6243-51EF-CC6E-3850AB11F896}"/>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1C794E44-CF8B-31BD-9CED-CD153FB5A364}"/>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AC72F896-11C0-716C-A611-B64EA65B0D38}"/>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3DF3D11A-0AB0-9458-0C42-78AC940D7920}"/>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73CF303-45E3-1203-1E89-7559D868C356}"/>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BD66BC3C-466C-8FE4-08C4-0E2FDD0BCFB9}"/>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71DFF5D7-9E67-1DA3-2D69-A7C312402CB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DC461E6D-7E56-6556-DB98-6E27F7203A2C}"/>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3025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28</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2503100" y="1217862"/>
            <a:ext cx="7079226" cy="221113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US" sz="2800" dirty="0"/>
              <a:t>A </a:t>
            </a:r>
            <a:r>
              <a:rPr lang="en-US" sz="2800" b="1" dirty="0"/>
              <a:t>vital skill </a:t>
            </a:r>
            <a:r>
              <a:rPr lang="en-US" sz="2800" dirty="0"/>
              <a:t>these days is data </a:t>
            </a:r>
            <a:r>
              <a:rPr lang="en-US" sz="2800" b="1" dirty="0"/>
              <a:t>literacy and information literacy</a:t>
            </a:r>
            <a:r>
              <a:rPr lang="en-US" sz="2800" dirty="0"/>
              <a:t>. In research from </a:t>
            </a:r>
            <a:r>
              <a:rPr lang="en-US" sz="2800" dirty="0" err="1"/>
              <a:t>Schield</a:t>
            </a:r>
            <a:r>
              <a:rPr lang="en-US" sz="2800" dirty="0"/>
              <a:t> information literacy is a set of abilities requiring individuals to recognize when information is needed and can locate, evaluate, and use effectively the needed information. </a:t>
            </a:r>
          </a:p>
          <a:p>
            <a:pPr algn="ctr"/>
            <a:endParaRPr lang="en-US" sz="2800" dirty="0"/>
          </a:p>
        </p:txBody>
      </p:sp>
      <p:pic>
        <p:nvPicPr>
          <p:cNvPr id="14" name="Picture Placeholder 13">
            <a:extLst>
              <a:ext uri="{FF2B5EF4-FFF2-40B4-BE49-F238E27FC236}">
                <a16:creationId xmlns:a16="http://schemas.microsoft.com/office/drawing/2014/main" id="{C5634FDD-E6D9-7F67-57A4-988087CD8ABF}"/>
              </a:ext>
            </a:extLst>
          </p:cNvPr>
          <p:cNvPicPr>
            <a:picLocks noGrp="1" noChangeAspect="1"/>
          </p:cNvPicPr>
          <p:nvPr>
            <p:ph type="pic" sz="quarter" idx="21"/>
          </p:nvPr>
        </p:nvPicPr>
        <p:blipFill>
          <a:blip r:embed="rId2"/>
          <a:srcRect t="29684" b="29684"/>
          <a:stretch>
            <a:fillRect/>
          </a:stretch>
        </p:blipFill>
        <p:spPr/>
      </p:pic>
    </p:spTree>
    <p:extLst>
      <p:ext uri="{BB962C8B-B14F-4D97-AF65-F5344CB8AC3E}">
        <p14:creationId xmlns:p14="http://schemas.microsoft.com/office/powerpoint/2010/main" val="3192396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29</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3648524" y="510364"/>
            <a:ext cx="8135437"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An information literate individual is able to: determine the extent of information needed, access the needed information effectively and efficiently, evaluate information and its sources critically, incorporate selected information into one’s knowledge base, use information effectively to accomplish a specific purpose and understand the economic, legal and social issues surrounding the use of information, and access and use information ethically and legally (</a:t>
            </a:r>
            <a:r>
              <a:rPr lang="en-US" sz="2200" dirty="0" err="1"/>
              <a:t>Schield</a:t>
            </a:r>
            <a:r>
              <a:rPr lang="en-US" sz="2200" dirty="0"/>
              <a:t>, n.d.). </a:t>
            </a:r>
          </a:p>
          <a:p>
            <a:pPr algn="just">
              <a:lnSpc>
                <a:spcPts val="2440"/>
              </a:lnSpc>
            </a:pPr>
            <a:endParaRPr lang="en-US" sz="2200" dirty="0"/>
          </a:p>
          <a:p>
            <a:pPr algn="just">
              <a:lnSpc>
                <a:spcPts val="2440"/>
              </a:lnSpc>
            </a:pPr>
            <a:r>
              <a:rPr lang="en-US" sz="2200" dirty="0"/>
              <a:t>Information literacy refers to the ability to find, evaluate and use information effectively and ethically. According to research data literacy is the ability  to  understand  and  use  data  effectively  to  inform  decisions (View of Creating an Understanding of Data Literacy for a Data-driven Society, n.d.). It includes skills such as researching, </a:t>
            </a:r>
            <a:r>
              <a:rPr lang="en-US" sz="2200" dirty="0" err="1"/>
              <a:t>analysing</a:t>
            </a:r>
            <a:r>
              <a:rPr lang="en-US" sz="2200" dirty="0"/>
              <a:t> and communicating information. Data literacy refers to the ability to understand and work with data, including skills such as collecting and </a:t>
            </a:r>
            <a:r>
              <a:rPr lang="en-US" sz="2200" dirty="0" err="1"/>
              <a:t>analysing</a:t>
            </a:r>
            <a:r>
              <a:rPr lang="en-US" sz="2200" dirty="0"/>
              <a:t> data. Information interpretation refers to the process of understanding and making sense of information, including the ability to identify bias, assess credibility, and contextualize information.</a:t>
            </a:r>
          </a:p>
          <a:p>
            <a:pPr algn="just">
              <a:lnSpc>
                <a:spcPts val="2440"/>
              </a:lnSpc>
            </a:pPr>
            <a:endParaRPr lang="en-US" sz="2200" dirty="0"/>
          </a:p>
          <a:p>
            <a:pPr algn="just">
              <a:lnSpc>
                <a:spcPts val="2440"/>
              </a:lnSpc>
            </a:pPr>
            <a:endParaRPr lang="en-US" sz="2200" dirty="0"/>
          </a:p>
        </p:txBody>
      </p:sp>
      <p:pic>
        <p:nvPicPr>
          <p:cNvPr id="2" name="Picture Placeholder 47">
            <a:extLst>
              <a:ext uri="{FF2B5EF4-FFF2-40B4-BE49-F238E27FC236}">
                <a16:creationId xmlns:a16="http://schemas.microsoft.com/office/drawing/2014/main" id="{D9AA9119-3750-349C-B602-84D1B6000A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180" r="19180"/>
          <a:stretch/>
        </p:blipFill>
        <p:spPr>
          <a:xfrm>
            <a:off x="0" y="0"/>
            <a:ext cx="3126658" cy="6858000"/>
          </a:xfrm>
          <a:prstGeom prst="rect">
            <a:avLst/>
          </a:prstGeom>
          <a:solidFill>
            <a:schemeClr val="bg1">
              <a:lumMod val="85000"/>
            </a:schemeClr>
          </a:solidFill>
        </p:spPr>
      </p:pic>
      <p:pic>
        <p:nvPicPr>
          <p:cNvPr id="5" name="Picture 4">
            <a:extLst>
              <a:ext uri="{FF2B5EF4-FFF2-40B4-BE49-F238E27FC236}">
                <a16:creationId xmlns:a16="http://schemas.microsoft.com/office/drawing/2014/main" id="{0F7D4016-63B6-EC43-08D2-1B28B15AB126}"/>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2387586" y="5519934"/>
            <a:ext cx="1443600" cy="356400"/>
          </a:xfrm>
          <a:prstGeom prst="rect">
            <a:avLst/>
          </a:prstGeom>
        </p:spPr>
      </p:pic>
    </p:spTree>
    <p:extLst>
      <p:ext uri="{BB962C8B-B14F-4D97-AF65-F5344CB8AC3E}">
        <p14:creationId xmlns:p14="http://schemas.microsoft.com/office/powerpoint/2010/main" val="300475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46353" y="2057656"/>
            <a:ext cx="8559800" cy="3731669"/>
          </a:xfrm>
        </p:spPr>
        <p:txBody>
          <a:bodyPr/>
          <a:lstStyle/>
          <a:p>
            <a:pPr algn="just">
              <a:lnSpc>
                <a:spcPts val="2440"/>
              </a:lnSpc>
            </a:pPr>
            <a:r>
              <a:rPr lang="en-US" sz="2200" dirty="0"/>
              <a:t>The list of 21st century skills used in the employer survey was developed by conducting a meta-analysis of ten recent (published in 2018 – 2022) and research-based skills frameworks describing the future and </a:t>
            </a:r>
            <a:r>
              <a:rPr lang="en-US" sz="2200" dirty="0" err="1"/>
              <a:t>labour</a:t>
            </a:r>
            <a:r>
              <a:rPr lang="en-US" sz="2200" dirty="0"/>
              <a:t> market-relevant skills.</a:t>
            </a:r>
          </a:p>
          <a:p>
            <a:pPr algn="just">
              <a:lnSpc>
                <a:spcPts val="2440"/>
              </a:lnSpc>
            </a:pPr>
            <a:endParaRPr lang="en-US" sz="2200" dirty="0"/>
          </a:p>
          <a:p>
            <a:pPr algn="just">
              <a:lnSpc>
                <a:spcPts val="2440"/>
              </a:lnSpc>
            </a:pPr>
            <a:r>
              <a:rPr lang="en-US" sz="2200">
                <a:latin typeface="Calibri"/>
                <a:ea typeface="Open Sans"/>
                <a:cs typeface="Calibri"/>
              </a:rPr>
              <a:t>All the selected skills frameworks have been developed by international </a:t>
            </a:r>
            <a:r>
              <a:rPr lang="en-US" sz="2200" err="1">
                <a:latin typeface="Calibri"/>
                <a:ea typeface="Open Sans"/>
                <a:cs typeface="Calibri"/>
              </a:rPr>
              <a:t>organisations</a:t>
            </a:r>
            <a:r>
              <a:rPr lang="en-US" sz="2200" dirty="0">
                <a:latin typeface="Calibri"/>
                <a:ea typeface="Open Sans"/>
                <a:cs typeface="Calibri"/>
              </a:rPr>
              <a:t>, including by the European Commission (</a:t>
            </a:r>
            <a:r>
              <a:rPr lang="en-US" sz="2200" err="1">
                <a:latin typeface="Calibri"/>
                <a:ea typeface="Open Sans"/>
                <a:cs typeface="Calibri"/>
              </a:rPr>
              <a:t>McCallumn</a:t>
            </a:r>
            <a:r>
              <a:rPr lang="en-US" sz="2200" dirty="0">
                <a:latin typeface="Calibri"/>
                <a:ea typeface="Open Sans"/>
                <a:cs typeface="Calibri"/>
              </a:rPr>
              <a:t>, Weicht, McMullan, &amp; Price, 2018; Sala, Punie, </a:t>
            </a:r>
            <a:r>
              <a:rPr lang="en-US" sz="2200" err="1">
                <a:latin typeface="Calibri"/>
                <a:ea typeface="Open Sans"/>
                <a:cs typeface="Calibri"/>
              </a:rPr>
              <a:t>Garkov</a:t>
            </a:r>
            <a:r>
              <a:rPr lang="en-US" sz="2200" dirty="0">
                <a:latin typeface="Calibri"/>
                <a:ea typeface="Open Sans"/>
                <a:cs typeface="Calibri"/>
              </a:rPr>
              <a:t>, &amp; Cabrera, 2020; Bianchi, </a:t>
            </a:r>
            <a:r>
              <a:rPr lang="en-US" sz="2200" err="1">
                <a:latin typeface="Calibri"/>
                <a:ea typeface="Open Sans"/>
                <a:cs typeface="Calibri"/>
              </a:rPr>
              <a:t>Pisiotis</a:t>
            </a:r>
            <a:r>
              <a:rPr lang="en-US" sz="2200" dirty="0">
                <a:latin typeface="Calibri"/>
                <a:ea typeface="Open Sans"/>
                <a:cs typeface="Calibri"/>
              </a:rPr>
              <a:t>, &amp; Cabrera Giraldez, 2022; </a:t>
            </a:r>
            <a:r>
              <a:rPr lang="en-US" sz="2200" err="1">
                <a:latin typeface="Calibri"/>
                <a:ea typeface="Open Sans"/>
                <a:cs typeface="Calibri"/>
              </a:rPr>
              <a:t>Vuorikari</a:t>
            </a:r>
            <a:r>
              <a:rPr lang="en-US" sz="2200" dirty="0">
                <a:latin typeface="Calibri"/>
                <a:ea typeface="Open Sans"/>
                <a:cs typeface="Calibri"/>
              </a:rPr>
              <a:t>, </a:t>
            </a:r>
            <a:r>
              <a:rPr lang="en-US" sz="2200" err="1">
                <a:latin typeface="Calibri"/>
                <a:ea typeface="Open Sans"/>
                <a:cs typeface="Calibri"/>
              </a:rPr>
              <a:t>Kluzer</a:t>
            </a:r>
            <a:r>
              <a:rPr lang="en-US" sz="2200" dirty="0">
                <a:latin typeface="Calibri"/>
                <a:ea typeface="Open Sans"/>
                <a:cs typeface="Calibri"/>
              </a:rPr>
              <a:t>, &amp; Punie, 2022), OECD (2018), World Economic Forum (2020), McKinsey &amp; Company (2021), Coursera (2021), </a:t>
            </a:r>
            <a:r>
              <a:rPr lang="en-US" sz="2200" dirty="0" err="1">
                <a:latin typeface="Calibri"/>
                <a:ea typeface="Open Sans"/>
                <a:cs typeface="Calibri"/>
              </a:rPr>
              <a:t>Cedefop</a:t>
            </a:r>
            <a:r>
              <a:rPr lang="en-US" sz="2200" dirty="0">
                <a:latin typeface="Calibri"/>
                <a:ea typeface="Open Sans"/>
                <a:cs typeface="Calibri"/>
              </a:rPr>
              <a:t> and </a:t>
            </a:r>
            <a:r>
              <a:rPr lang="en-US" sz="2200" dirty="0" err="1">
                <a:latin typeface="Calibri"/>
                <a:ea typeface="Open Sans"/>
                <a:cs typeface="Calibri"/>
              </a:rPr>
              <a:t>Eurofound</a:t>
            </a:r>
            <a:r>
              <a:rPr lang="en-US" sz="2200" dirty="0">
                <a:latin typeface="Calibri"/>
                <a:ea typeface="Open Sans"/>
                <a:cs typeface="Calibri"/>
              </a:rPr>
              <a:t> (2018). Each 21st century skills identified as a result of this analysis describes a group of interrelated skills that were included in the skills frameworks. </a:t>
            </a: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7" y="736612"/>
            <a:ext cx="797378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 meta-framework of 21st century skills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01</a:t>
            </a:r>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Aspiration</a:t>
            </a:r>
          </a:p>
          <a:p>
            <a:pPr marL="342900" indent="-342900">
              <a:lnSpc>
                <a:spcPts val="2440"/>
              </a:lnSpc>
              <a:buClr>
                <a:srgbClr val="186BA8"/>
              </a:buClr>
              <a:buFont typeface="Arial" panose="020B0604020202020204" pitchFamily="34" charset="0"/>
              <a:buChar char="•"/>
            </a:pPr>
            <a:r>
              <a:rPr lang="en-US" sz="2200" dirty="0"/>
              <a:t>Efficacy and beliefs</a:t>
            </a:r>
          </a:p>
          <a:p>
            <a:pPr marL="342900" indent="-342900">
              <a:lnSpc>
                <a:spcPts val="2440"/>
              </a:lnSpc>
              <a:buClr>
                <a:srgbClr val="186BA8"/>
              </a:buClr>
              <a:buFont typeface="Arial" panose="020B0604020202020204" pitchFamily="34" charset="0"/>
              <a:buChar char="•"/>
            </a:pPr>
            <a:r>
              <a:rPr lang="en-US" sz="2200" dirty="0"/>
              <a:t>Gratitude and hope</a:t>
            </a:r>
          </a:p>
          <a:p>
            <a:pPr marL="342900" indent="-342900">
              <a:lnSpc>
                <a:spcPts val="2440"/>
              </a:lnSpc>
              <a:buClr>
                <a:srgbClr val="186BA8"/>
              </a:buClr>
              <a:buFont typeface="Arial" panose="020B0604020202020204" pitchFamily="34" charset="0"/>
              <a:buChar char="•"/>
            </a:pPr>
            <a:r>
              <a:rPr lang="en-US" sz="2200" dirty="0"/>
              <a:t>Identity, spiritual identity </a:t>
            </a:r>
          </a:p>
          <a:p>
            <a:pPr marL="342900" indent="-342900">
              <a:lnSpc>
                <a:spcPts val="2440"/>
              </a:lnSpc>
              <a:buClr>
                <a:srgbClr val="186BA8"/>
              </a:buClr>
              <a:buFont typeface="Arial" panose="020B0604020202020204" pitchFamily="34" charset="0"/>
              <a:buChar char="•"/>
            </a:pPr>
            <a:r>
              <a:rPr lang="en-US" sz="2200" dirty="0"/>
              <a:t>Metacognition</a:t>
            </a:r>
          </a:p>
          <a:p>
            <a:pPr marL="342900" indent="-342900">
              <a:lnSpc>
                <a:spcPts val="2440"/>
              </a:lnSpc>
              <a:buClr>
                <a:srgbClr val="186BA8"/>
              </a:buClr>
              <a:buFont typeface="Arial" panose="020B0604020202020204" pitchFamily="34" charset="0"/>
              <a:buChar char="•"/>
            </a:pPr>
            <a:r>
              <a:rPr lang="en-US" sz="2200" dirty="0"/>
              <a:t>Mindfulness</a:t>
            </a:r>
          </a:p>
          <a:p>
            <a:pPr marL="342900" indent="-342900">
              <a:lnSpc>
                <a:spcPts val="2440"/>
              </a:lnSpc>
              <a:buClr>
                <a:srgbClr val="186BA8"/>
              </a:buClr>
              <a:buFont typeface="Arial" panose="020B0604020202020204" pitchFamily="34" charset="0"/>
              <a:buChar char="•"/>
            </a:pPr>
            <a:r>
              <a:rPr lang="en-US" sz="2200" dirty="0"/>
              <a:t>Motivation and willingness, taking the initiative</a:t>
            </a:r>
          </a:p>
          <a:p>
            <a:pPr marL="342900" indent="-342900">
              <a:lnSpc>
                <a:spcPts val="2440"/>
              </a:lnSpc>
              <a:buClr>
                <a:srgbClr val="186BA8"/>
              </a:buClr>
              <a:buFont typeface="Arial" panose="020B0604020202020204" pitchFamily="34" charset="0"/>
              <a:buChar char="•"/>
            </a:pPr>
            <a:r>
              <a:rPr lang="en-US" sz="2200" dirty="0"/>
              <a:t>Positive core self-evaluation </a:t>
            </a:r>
          </a:p>
          <a:p>
            <a:pPr marL="342900" indent="-342900">
              <a:lnSpc>
                <a:spcPts val="2440"/>
              </a:lnSpc>
              <a:buClr>
                <a:srgbClr val="186BA8"/>
              </a:buClr>
              <a:buFont typeface="Arial" panose="020B0604020202020204" pitchFamily="34" charset="0"/>
              <a:buChar char="•"/>
            </a:pPr>
            <a:r>
              <a:rPr lang="en-US" sz="2200" dirty="0"/>
              <a:t>Reflection, reflective thinking, evaluating, monitoring</a:t>
            </a:r>
          </a:p>
          <a:p>
            <a:pPr marL="342900" indent="-342900">
              <a:lnSpc>
                <a:spcPts val="2440"/>
              </a:lnSpc>
              <a:buClr>
                <a:srgbClr val="186BA8"/>
              </a:buClr>
              <a:buFont typeface="Arial" panose="020B0604020202020204" pitchFamily="34" charset="0"/>
              <a:buChar char="•"/>
            </a:pPr>
            <a:r>
              <a:rPr lang="en-US" sz="2200" dirty="0"/>
              <a:t>Self-competencies, self-efficacy, positive self-orientation</a:t>
            </a:r>
          </a:p>
          <a:p>
            <a:pPr marL="342900" indent="-342900">
              <a:lnSpc>
                <a:spcPts val="2440"/>
              </a:lnSpc>
              <a:buClr>
                <a:srgbClr val="186BA8"/>
              </a:buClr>
              <a:buFont typeface="Arial" panose="020B0604020202020204" pitchFamily="34" charset="0"/>
              <a:buChar char="•"/>
            </a:pPr>
            <a:r>
              <a:rPr lang="en-US" sz="2200" dirty="0"/>
              <a:t>Trust (in self, others, institutions)</a:t>
            </a:r>
          </a:p>
          <a:p>
            <a:pPr marL="342900" indent="-342900">
              <a:lnSpc>
                <a:spcPts val="2440"/>
              </a:lnSpc>
              <a:buClr>
                <a:srgbClr val="186BA8"/>
              </a:buClr>
              <a:buFont typeface="Arial" panose="020B0604020202020204" pitchFamily="34" charset="0"/>
              <a:buChar char="•"/>
            </a:pPr>
            <a:r>
              <a:rPr lang="en-US" sz="2200" dirty="0"/>
              <a:t>Wellbeing</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8988138"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Wellbeing, Positive Attitude and Mindfulness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10</a:t>
            </a:r>
          </a:p>
        </p:txBody>
      </p:sp>
      <p:grpSp>
        <p:nvGrpSpPr>
          <p:cNvPr id="2" name="Group 1">
            <a:extLst>
              <a:ext uri="{FF2B5EF4-FFF2-40B4-BE49-F238E27FC236}">
                <a16:creationId xmlns:a16="http://schemas.microsoft.com/office/drawing/2014/main" id="{D9152638-223A-94DC-D184-0D27CEB1D700}"/>
              </a:ext>
            </a:extLst>
          </p:cNvPr>
          <p:cNvGrpSpPr/>
          <p:nvPr/>
        </p:nvGrpSpPr>
        <p:grpSpPr>
          <a:xfrm>
            <a:off x="9718999" y="2212225"/>
            <a:ext cx="1628021" cy="1879991"/>
            <a:chOff x="8823055" y="3850915"/>
            <a:chExt cx="751563" cy="867883"/>
          </a:xfrm>
          <a:solidFill>
            <a:srgbClr val="1C1442"/>
          </a:solidFill>
        </p:grpSpPr>
        <p:sp>
          <p:nvSpPr>
            <p:cNvPr id="3" name="Freeform 2">
              <a:extLst>
                <a:ext uri="{FF2B5EF4-FFF2-40B4-BE49-F238E27FC236}">
                  <a16:creationId xmlns:a16="http://schemas.microsoft.com/office/drawing/2014/main" id="{858CD173-11B7-FDD9-95D1-11B9DAE65B44}"/>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 name="Graphic 2">
              <a:extLst>
                <a:ext uri="{FF2B5EF4-FFF2-40B4-BE49-F238E27FC236}">
                  <a16:creationId xmlns:a16="http://schemas.microsoft.com/office/drawing/2014/main" id="{01F23517-5D25-473B-E33D-B58B5C482D4E}"/>
                </a:ext>
              </a:extLst>
            </p:cNvPr>
            <p:cNvGrpSpPr/>
            <p:nvPr/>
          </p:nvGrpSpPr>
          <p:grpSpPr>
            <a:xfrm>
              <a:off x="8823055" y="3850915"/>
              <a:ext cx="751563" cy="867883"/>
              <a:chOff x="8823055" y="3850915"/>
              <a:chExt cx="751563" cy="867883"/>
            </a:xfrm>
            <a:grpFill/>
          </p:grpSpPr>
          <p:sp>
            <p:nvSpPr>
              <p:cNvPr id="6" name="Freeform 5">
                <a:extLst>
                  <a:ext uri="{FF2B5EF4-FFF2-40B4-BE49-F238E27FC236}">
                    <a16:creationId xmlns:a16="http://schemas.microsoft.com/office/drawing/2014/main" id="{69DB36C8-D703-A339-2871-81CF7060608C}"/>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A69D7F10-59A2-FC2C-B836-5A5AF641897D}"/>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750FC2B-4125-617C-1080-364E204EC4C6}"/>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7E778AA-9C92-C76E-DB39-4E6BF7A70970}"/>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C640B71-81A6-0C34-C416-CE0CBF86E6CA}"/>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388947D-7B79-F785-07D9-D6CE1A52356E}"/>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5C451615-41C9-9113-8D56-FE5B82886B1C}"/>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6B48345D-A3DB-8D21-6D32-B53B08EAAEC3}"/>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03B4358-8EAE-3961-7885-813A107B6BDC}"/>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78943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latin typeface="Calibri"/>
                <a:ea typeface="Open Sans"/>
                <a:cs typeface="Calibri"/>
              </a:rPr>
              <a:t>Positive attitudes, optimism and a sense of personal purpose enhances the motivation to actively pursue long-term goals. Oxford English dictionary defines motivation as ‘a reason or reasons for acting or behaving in a particular way’ (Simpson, Weiner, &amp; Oxford University Press, 1989). Someone who is motivated to get results notices ways to do better, to be entrepreneurial, to innovate, or to find a competitive advantage (Goleman, </a:t>
            </a:r>
            <a:r>
              <a:rPr lang="en-US" sz="2200">
                <a:latin typeface="Calibri"/>
                <a:ea typeface="Open Sans"/>
                <a:cs typeface="Calibri"/>
              </a:rPr>
              <a:t>1998). </a:t>
            </a:r>
            <a:endParaRPr lang="en-US"/>
          </a:p>
          <a:p>
            <a:pPr algn="just">
              <a:lnSpc>
                <a:spcPts val="2440"/>
              </a:lnSpc>
            </a:pPr>
            <a:endParaRPr lang="en-US" sz="2200" dirty="0">
              <a:latin typeface="Calibri"/>
              <a:ea typeface="Open Sans"/>
              <a:cs typeface="Calibri"/>
            </a:endParaRPr>
          </a:p>
          <a:p>
            <a:pPr algn="just">
              <a:lnSpc>
                <a:spcPts val="2440"/>
              </a:lnSpc>
            </a:pPr>
            <a:r>
              <a:rPr lang="en-US" sz="2200" dirty="0">
                <a:latin typeface="Calibri"/>
                <a:ea typeface="Open Sans"/>
                <a:cs typeface="Calibri"/>
              </a:rPr>
              <a:t>Motivation is a starting point for successful participation in education and career development. Studies have found out that students with high intrinsic motivation and career self‐efficacy are likely to attain strong educational results (Evans &amp; Burck, 1992).  A research by Judge and Bono (2001) has confirmed that individuals which are motivated seem generally more satisfied with their work and perform significantly better than others.  </a:t>
            </a:r>
            <a:endParaRPr lang="en-US" sz="1750"/>
          </a:p>
          <a:p>
            <a:pPr algn="just">
              <a:lnSpc>
                <a:spcPts val="2440"/>
              </a:lnSpc>
            </a:pPr>
            <a:endParaRPr lang="en-US" sz="2200" dirty="0"/>
          </a:p>
          <a:p>
            <a:pPr algn="just">
              <a:lnSpc>
                <a:spcPts val="2440"/>
              </a:lnSpc>
            </a:pPr>
            <a:r>
              <a:rPr lang="en-US" sz="2200" dirty="0"/>
              <a:t>Optimism implies nurturing positive expectations about the possibility of succeeding in the present and the future. Self-efficacy is the sense of one’s worth, and positive belief and confidence in one’s own ability to successfully complete a task, and to obtain a positive outcome in a specific situation. Self-efficacy positively correlates with performance, as it contributes to perseverance and trying harder to succeed (Sala, Punie, </a:t>
            </a:r>
            <a:r>
              <a:rPr lang="en-US" sz="2200" dirty="0" err="1"/>
              <a:t>Garkov</a:t>
            </a:r>
            <a:r>
              <a:rPr lang="en-US" sz="2200" dirty="0"/>
              <a:t> and Cabrera, 2020). </a:t>
            </a:r>
          </a:p>
          <a:p>
            <a:pPr algn="just">
              <a:lnSpc>
                <a:spcPts val="2440"/>
              </a:lnSpc>
            </a:pPr>
            <a:endParaRPr lang="en-US" sz="2200" dirty="0"/>
          </a:p>
          <a:p>
            <a:pPr algn="just">
              <a:lnSpc>
                <a:spcPts val="2440"/>
              </a:lnSpc>
            </a:pPr>
            <a:endParaRPr lang="en-US" sz="2200" dirty="0"/>
          </a:p>
        </p:txBody>
      </p:sp>
    </p:spTree>
    <p:extLst>
      <p:ext uri="{BB962C8B-B14F-4D97-AF65-F5344CB8AC3E}">
        <p14:creationId xmlns:p14="http://schemas.microsoft.com/office/powerpoint/2010/main" val="3456156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en-US" sz="2200" b="1" dirty="0"/>
              <a:t>Related skills: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Compassion</a:t>
            </a:r>
          </a:p>
          <a:p>
            <a:pPr marL="342900" lvl="0" indent="-342900">
              <a:lnSpc>
                <a:spcPts val="2440"/>
              </a:lnSpc>
              <a:buClr>
                <a:srgbClr val="186BA8"/>
              </a:buClr>
              <a:buFont typeface="Arial" panose="020B0604020202020204" pitchFamily="34" charset="0"/>
              <a:buChar char="•"/>
            </a:pPr>
            <a:r>
              <a:rPr lang="en-US" sz="2200" dirty="0"/>
              <a:t>Conflict resolution</a:t>
            </a:r>
          </a:p>
          <a:p>
            <a:pPr marL="342900" lvl="0" indent="-342900">
              <a:lnSpc>
                <a:spcPts val="2440"/>
              </a:lnSpc>
              <a:buClr>
                <a:srgbClr val="186BA8"/>
              </a:buClr>
              <a:buFont typeface="Arial" panose="020B0604020202020204" pitchFamily="34" charset="0"/>
              <a:buChar char="•"/>
            </a:pPr>
            <a:r>
              <a:rPr lang="en-US" sz="2200" dirty="0"/>
              <a:t>Emotional intelligence</a:t>
            </a:r>
          </a:p>
          <a:p>
            <a:pPr marL="342900" lvl="0" indent="-342900">
              <a:lnSpc>
                <a:spcPts val="2440"/>
              </a:lnSpc>
              <a:buClr>
                <a:srgbClr val="186BA8"/>
              </a:buClr>
              <a:buFont typeface="Arial" panose="020B0604020202020204" pitchFamily="34" charset="0"/>
              <a:buChar char="•"/>
            </a:pPr>
            <a:r>
              <a:rPr lang="en-US" sz="2200" dirty="0"/>
              <a:t>Empathy</a:t>
            </a:r>
          </a:p>
          <a:p>
            <a:pPr marL="342900" lvl="0" indent="-342900">
              <a:lnSpc>
                <a:spcPts val="2440"/>
              </a:lnSpc>
              <a:buClr>
                <a:srgbClr val="186BA8"/>
              </a:buClr>
              <a:buFont typeface="Arial" panose="020B0604020202020204" pitchFamily="34" charset="0"/>
              <a:buChar char="•"/>
            </a:pPr>
            <a:r>
              <a:rPr lang="en-US" sz="2200" dirty="0"/>
              <a:t>Equality, equity</a:t>
            </a:r>
          </a:p>
          <a:p>
            <a:pPr marL="342900" lvl="0" indent="-342900">
              <a:lnSpc>
                <a:spcPts val="2440"/>
              </a:lnSpc>
              <a:buClr>
                <a:srgbClr val="186BA8"/>
              </a:buClr>
              <a:buFont typeface="Arial" panose="020B0604020202020204" pitchFamily="34" charset="0"/>
              <a:buChar char="•"/>
            </a:pPr>
            <a:r>
              <a:rPr lang="en-US" sz="2200" dirty="0"/>
              <a:t>Human dignity</a:t>
            </a:r>
          </a:p>
          <a:p>
            <a:pPr marL="342900" lvl="0" indent="-342900">
              <a:lnSpc>
                <a:spcPts val="2440"/>
              </a:lnSpc>
              <a:buClr>
                <a:srgbClr val="186BA8"/>
              </a:buClr>
              <a:buFont typeface="Arial" panose="020B0604020202020204" pitchFamily="34" charset="0"/>
              <a:buChar char="•"/>
            </a:pPr>
            <a:r>
              <a:rPr lang="en-US" sz="2200" dirty="0"/>
              <a:t>Personal traits</a:t>
            </a:r>
          </a:p>
          <a:p>
            <a:pPr marL="342900" lvl="0" indent="-342900">
              <a:lnSpc>
                <a:spcPts val="2440"/>
              </a:lnSpc>
              <a:buClr>
                <a:srgbClr val="186BA8"/>
              </a:buClr>
              <a:buFont typeface="Arial" panose="020B0604020202020204" pitchFamily="34" charset="0"/>
              <a:buChar char="•"/>
            </a:pPr>
            <a:r>
              <a:rPr lang="en-US" sz="2200" dirty="0"/>
              <a:t>Service orientation</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726405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Emotional Intelligence and Empathy</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11</a:t>
            </a:r>
          </a:p>
        </p:txBody>
      </p:sp>
      <p:grpSp>
        <p:nvGrpSpPr>
          <p:cNvPr id="18" name="Group 17">
            <a:extLst>
              <a:ext uri="{FF2B5EF4-FFF2-40B4-BE49-F238E27FC236}">
                <a16:creationId xmlns:a16="http://schemas.microsoft.com/office/drawing/2014/main" id="{3A072715-F6A3-E361-E474-EA1D45FC2825}"/>
              </a:ext>
            </a:extLst>
          </p:cNvPr>
          <p:cNvGrpSpPr/>
          <p:nvPr/>
        </p:nvGrpSpPr>
        <p:grpSpPr>
          <a:xfrm>
            <a:off x="9610438" y="3796183"/>
            <a:ext cx="1819562" cy="1840919"/>
            <a:chOff x="7190753" y="5365577"/>
            <a:chExt cx="745522" cy="754273"/>
          </a:xfrm>
          <a:solidFill>
            <a:srgbClr val="1C1442"/>
          </a:solidFill>
        </p:grpSpPr>
        <p:grpSp>
          <p:nvGrpSpPr>
            <p:cNvPr id="19" name="Graphic 2">
              <a:extLst>
                <a:ext uri="{FF2B5EF4-FFF2-40B4-BE49-F238E27FC236}">
                  <a16:creationId xmlns:a16="http://schemas.microsoft.com/office/drawing/2014/main" id="{EADE37B2-1E22-681A-395D-51CAB6301C79}"/>
                </a:ext>
              </a:extLst>
            </p:cNvPr>
            <p:cNvGrpSpPr/>
            <p:nvPr/>
          </p:nvGrpSpPr>
          <p:grpSpPr>
            <a:xfrm>
              <a:off x="7353351" y="5647412"/>
              <a:ext cx="420044" cy="75879"/>
              <a:chOff x="7353351" y="5647412"/>
              <a:chExt cx="420044" cy="75879"/>
            </a:xfrm>
            <a:grpFill/>
          </p:grpSpPr>
          <p:sp>
            <p:nvSpPr>
              <p:cNvPr id="30" name="Freeform 29">
                <a:extLst>
                  <a:ext uri="{FF2B5EF4-FFF2-40B4-BE49-F238E27FC236}">
                    <a16:creationId xmlns:a16="http://schemas.microsoft.com/office/drawing/2014/main" id="{54708071-BC0C-28DA-51D2-C40EAFD6578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A42EE86D-73C9-4980-9177-06D26C5038D1}"/>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EF034051-B4D9-0A6D-5F3C-89945078B877}"/>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5C848ED1-5EC8-2E2D-7493-48AC12F663B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46C72E68-5786-DD2F-9F9A-478E4D92D67D}"/>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C596D5D-F9D6-75A8-3DBF-AB2EBC8CF5CD}"/>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D9F29E4-87BD-75C5-C4DA-E02E79699C1B}"/>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0748762-9940-7398-543D-6CF601ADC6A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2C3F0EE8-6F85-EBA9-1702-EAA1FB97310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326331FD-3714-41DE-F396-16A0643987E1}"/>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3E594A5E-16C0-36E3-5CAC-091E392D0CF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92DF854-20AA-CADC-460D-079041C24659}"/>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63805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1">
            <a:extLst>
              <a:ext uri="{FF2B5EF4-FFF2-40B4-BE49-F238E27FC236}">
                <a16:creationId xmlns:a16="http://schemas.microsoft.com/office/drawing/2014/main" id="{86CCE2D7-9E96-97A4-9C66-C3845ED57C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55" t="18534" r="13285" b="39840"/>
          <a:stretch/>
        </p:blipFill>
        <p:spPr>
          <a:xfrm flipH="1">
            <a:off x="7352051" y="-19001"/>
            <a:ext cx="4815434" cy="6896002"/>
          </a:xfrm>
          <a:prstGeom prst="rect">
            <a:avLst/>
          </a:prstGeom>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33</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6630251" y="5534680"/>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2" y="821410"/>
            <a:ext cx="6365053"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400" dirty="0"/>
              <a:t>In 1990, Mayer and Salovey developed their first theory of emotional intelligence. They elaborated a model of emotional intelligence, which consisted of four different dimensions including perception of emotion, emotional facilitation, understanding emotions, and management of emotions (Mayer &amp; Salovey, 1997). </a:t>
            </a:r>
          </a:p>
          <a:p>
            <a:pPr algn="just">
              <a:lnSpc>
                <a:spcPts val="2440"/>
              </a:lnSpc>
            </a:pPr>
            <a:endParaRPr lang="en-US" sz="2400" dirty="0"/>
          </a:p>
          <a:p>
            <a:pPr algn="just">
              <a:lnSpc>
                <a:spcPts val="2440"/>
              </a:lnSpc>
            </a:pPr>
            <a:r>
              <a:rPr lang="en-US" sz="2400" dirty="0">
                <a:latin typeface="Calibri"/>
                <a:ea typeface="Open Sans"/>
                <a:cs typeface="Calibri"/>
              </a:rPr>
              <a:t>They also proposed that emotional intelligence was a cognitive ability which is separate but also associated to, general intelligence. Their theory was subsequently popularized by Goleman. Goleman proposed (1998) that emotional intelligence was integral for life success. Emotional intelligence is not fixed genetically but develops throughout life alongside becoming more mature.</a:t>
            </a:r>
          </a:p>
        </p:txBody>
      </p:sp>
    </p:spTree>
    <p:extLst>
      <p:ext uri="{BB962C8B-B14F-4D97-AF65-F5344CB8AC3E}">
        <p14:creationId xmlns:p14="http://schemas.microsoft.com/office/powerpoint/2010/main" val="291884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416EC14C-9C25-AA9A-0F58-29C2662D13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8475" b="28475"/>
          <a:stretch/>
        </p:blipFill>
        <p:spPr>
          <a:xfrm>
            <a:off x="-1" y="0"/>
            <a:ext cx="11360859" cy="6912244"/>
          </a:xfrm>
          <a:prstGeom prst="rect">
            <a:avLst/>
          </a:prstGeom>
          <a:solidFill>
            <a:schemeClr val="bg1">
              <a:lumMod val="85000"/>
            </a:schemeClr>
          </a:solidFill>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377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909141" y="3277922"/>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He agreed that emotional intelligence skills are synergetic with cognitive ones; and top performers have both. Emotional intelligence is especially important in complex jobs because a deficiency of these abilities can hinder the use of whatever technical expertise or intellect a person may have. Goleman divided competencies as purely cognitive, such as analytic reasoning or technical expertise (‘mind’) and emotional competencies, which combine thoughts and feelings (‘heart’) (Goleman, 1998). </a:t>
            </a:r>
          </a:p>
          <a:p>
            <a:pPr algn="just">
              <a:lnSpc>
                <a:spcPts val="2440"/>
              </a:lnSpc>
            </a:pPr>
            <a:endParaRPr lang="en-US" sz="2200" dirty="0"/>
          </a:p>
        </p:txBody>
      </p:sp>
    </p:spTree>
    <p:extLst>
      <p:ext uri="{BB962C8B-B14F-4D97-AF65-F5344CB8AC3E}">
        <p14:creationId xmlns:p14="http://schemas.microsoft.com/office/powerpoint/2010/main" val="37258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1594489"/>
            <a:ext cx="12192000" cy="3034054"/>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35</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998676" y="448285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482222" y="417996"/>
            <a:ext cx="11133720"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According to Sala, Punie, </a:t>
            </a:r>
            <a:r>
              <a:rPr lang="en-US" sz="2200" dirty="0" err="1"/>
              <a:t>Garkov</a:t>
            </a:r>
            <a:r>
              <a:rPr lang="en-US" sz="2200" dirty="0"/>
              <a:t> and Cabrera (2020), empathy is the understanding of another person’s emotions, experiences and values, and the provision of appropriate responses. It can be described by the following descriptors:</a:t>
            </a:r>
          </a:p>
          <a:p>
            <a:pPr algn="just">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1954920"/>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Awareness of another person’s emotions, experiences and values.</a:t>
            </a:r>
          </a:p>
          <a:p>
            <a:endParaRPr lang="en-US" sz="900" dirty="0">
              <a:solidFill>
                <a:schemeClr val="bg1"/>
              </a:solidFill>
            </a:endParaRPr>
          </a:p>
          <a:p>
            <a:endParaRPr lang="en-US" sz="2200" dirty="0">
              <a:solidFill>
                <a:schemeClr val="bg1"/>
              </a:solidFill>
            </a:endParaRPr>
          </a:p>
          <a:p>
            <a:r>
              <a:rPr lang="en-US" sz="2200" dirty="0">
                <a:solidFill>
                  <a:schemeClr val="bg1"/>
                </a:solidFill>
              </a:rPr>
              <a:t>Understanding another person's emotions and experiences, and the ability to proactively take their perspective.</a:t>
            </a:r>
          </a:p>
          <a:p>
            <a:endParaRPr lang="en-US" sz="3600" dirty="0">
              <a:solidFill>
                <a:schemeClr val="bg1"/>
              </a:solidFill>
            </a:endParaRPr>
          </a:p>
          <a:p>
            <a:r>
              <a:rPr lang="en-US" sz="2200" dirty="0">
                <a:solidFill>
                  <a:schemeClr val="bg1"/>
                </a:solidFill>
              </a:rPr>
              <a:t>Responsiveness to another person’s emotions </a:t>
            </a: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183693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2835448"/>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387492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265617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3738829"/>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0108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02199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0331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 name="Text Placeholder 2">
            <a:extLst>
              <a:ext uri="{FF2B5EF4-FFF2-40B4-BE49-F238E27FC236}">
                <a16:creationId xmlns:a16="http://schemas.microsoft.com/office/drawing/2014/main" id="{80B61854-945F-5FCD-2783-7C2C7C2A2B93}"/>
              </a:ext>
            </a:extLst>
          </p:cNvPr>
          <p:cNvSpPr txBox="1">
            <a:spLocks/>
          </p:cNvSpPr>
          <p:nvPr/>
        </p:nvSpPr>
        <p:spPr>
          <a:xfrm>
            <a:off x="570340" y="5017866"/>
            <a:ext cx="11071882"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Empathy enables effective communication, interaction and collaboration. It is well-acknowledged that emotional intelligence and empathy can be improved through specific training (Goleman, 1998; </a:t>
            </a:r>
            <a:r>
              <a:rPr lang="en-US" sz="2200" dirty="0" err="1"/>
              <a:t>Cavallini</a:t>
            </a:r>
            <a:r>
              <a:rPr lang="en-US" sz="2200" dirty="0"/>
              <a:t>, Bianco, </a:t>
            </a:r>
            <a:r>
              <a:rPr lang="en-US" sz="2200" dirty="0" err="1"/>
              <a:t>Bottiroli</a:t>
            </a:r>
            <a:r>
              <a:rPr lang="en-US" sz="2200" dirty="0"/>
              <a:t>, </a:t>
            </a:r>
            <a:r>
              <a:rPr lang="en-US" sz="2200" dirty="0" err="1"/>
              <a:t>Rosi</a:t>
            </a:r>
            <a:r>
              <a:rPr lang="en-US" sz="2200" dirty="0"/>
              <a:t>, </a:t>
            </a:r>
            <a:r>
              <a:rPr lang="en-US" sz="2200" dirty="0" err="1"/>
              <a:t>Vecchi</a:t>
            </a:r>
            <a:r>
              <a:rPr lang="en-US" sz="2200" dirty="0"/>
              <a:t> &amp; Lecce, 2015) and it results in outstanding performance at work.</a:t>
            </a:r>
          </a:p>
          <a:p>
            <a:pPr algn="just">
              <a:lnSpc>
                <a:spcPts val="2440"/>
              </a:lnSpc>
            </a:pPr>
            <a:endParaRPr lang="en-US" sz="2200" dirty="0"/>
          </a:p>
        </p:txBody>
      </p:sp>
    </p:spTree>
    <p:extLst>
      <p:ext uri="{BB962C8B-B14F-4D97-AF65-F5344CB8AC3E}">
        <p14:creationId xmlns:p14="http://schemas.microsoft.com/office/powerpoint/2010/main" val="2295946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Leadership and responsibility</a:t>
            </a:r>
          </a:p>
          <a:p>
            <a:pPr marL="342900" indent="-342900">
              <a:lnSpc>
                <a:spcPts val="2440"/>
              </a:lnSpc>
              <a:buClr>
                <a:srgbClr val="186BA8"/>
              </a:buClr>
              <a:buFont typeface="Arial" panose="020B0604020202020204" pitchFamily="34" charset="0"/>
              <a:buChar char="•"/>
            </a:pPr>
            <a:r>
              <a:rPr lang="en-US" sz="2200" dirty="0"/>
              <a:t>Leadership and social influence</a:t>
            </a:r>
          </a:p>
          <a:p>
            <a:pPr marL="342900" indent="-342900">
              <a:lnSpc>
                <a:spcPts val="2440"/>
              </a:lnSpc>
              <a:buClr>
                <a:srgbClr val="186BA8"/>
              </a:buClr>
              <a:buFont typeface="Arial" panose="020B0604020202020204" pitchFamily="34" charset="0"/>
              <a:buChar char="•"/>
            </a:pPr>
            <a:r>
              <a:rPr lang="en-US" sz="2200" dirty="0"/>
              <a:t>Leadership and management</a:t>
            </a:r>
          </a:p>
          <a:p>
            <a:pPr marL="342900" indent="-342900">
              <a:lnSpc>
                <a:spcPts val="2440"/>
              </a:lnSpc>
              <a:buClr>
                <a:srgbClr val="186BA8"/>
              </a:buClr>
              <a:buFont typeface="Arial" panose="020B0604020202020204" pitchFamily="34" charset="0"/>
              <a:buChar char="•"/>
            </a:pPr>
            <a:r>
              <a:rPr lang="en-US" sz="2200" dirty="0"/>
              <a:t>Mobilizing others</a:t>
            </a:r>
          </a:p>
          <a:p>
            <a:pPr marL="342900" indent="-342900">
              <a:lnSpc>
                <a:spcPts val="2440"/>
              </a:lnSpc>
              <a:buClr>
                <a:srgbClr val="186BA8"/>
              </a:buClr>
              <a:buFont typeface="Arial" panose="020B0604020202020204" pitchFamily="34" charset="0"/>
              <a:buChar char="•"/>
            </a:pPr>
            <a:r>
              <a:rPr lang="en-US" sz="2200" dirty="0"/>
              <a:t>Persistence, grit</a:t>
            </a:r>
          </a:p>
          <a:p>
            <a:pPr marL="342900" indent="-342900">
              <a:lnSpc>
                <a:spcPts val="2440"/>
              </a:lnSpc>
              <a:buClr>
                <a:srgbClr val="186BA8"/>
              </a:buClr>
              <a:buFont typeface="Arial" panose="020B0604020202020204" pitchFamily="34" charset="0"/>
              <a:buChar char="•"/>
            </a:pPr>
            <a:r>
              <a:rPr lang="en-US" sz="2200" dirty="0"/>
              <a:t>Persuasion and negotiation</a:t>
            </a:r>
          </a:p>
          <a:p>
            <a:pPr marL="342900" indent="-342900">
              <a:lnSpc>
                <a:spcPts val="2440"/>
              </a:lnSpc>
              <a:buClr>
                <a:srgbClr val="186BA8"/>
              </a:buClr>
              <a:buFont typeface="Arial" panose="020B0604020202020204" pitchFamily="34" charset="0"/>
              <a:buChar char="•"/>
            </a:pPr>
            <a:r>
              <a:rPr lang="en-US" sz="2200" dirty="0"/>
              <a:t>Pro-activeness	</a:t>
            </a:r>
          </a:p>
          <a:p>
            <a:pPr marL="342900" indent="-342900">
              <a:lnSpc>
                <a:spcPts val="2440"/>
              </a:lnSpc>
              <a:buClr>
                <a:srgbClr val="186BA8"/>
              </a:buClr>
              <a:buFont typeface="Arial" panose="020B0604020202020204" pitchFamily="34" charset="0"/>
              <a:buChar char="•"/>
            </a:pPr>
            <a:r>
              <a:rPr lang="en-US" sz="2200" dirty="0"/>
              <a:t>Productivity, accountability</a:t>
            </a:r>
          </a:p>
          <a:p>
            <a:pPr marL="342900" indent="-342900">
              <a:lnSpc>
                <a:spcPts val="2440"/>
              </a:lnSpc>
              <a:buClr>
                <a:srgbClr val="186BA8"/>
              </a:buClr>
              <a:buFont typeface="Arial" panose="020B0604020202020204" pitchFamily="34" charset="0"/>
              <a:buChar char="•"/>
            </a:pPr>
            <a:r>
              <a:rPr lang="en-US" sz="2200" dirty="0"/>
              <a:t>Vision</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1146735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Critical Thinking, Problem-Solving and Systems Thinking</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12</a:t>
            </a:r>
          </a:p>
        </p:txBody>
      </p:sp>
      <p:grpSp>
        <p:nvGrpSpPr>
          <p:cNvPr id="12" name="Group 11">
            <a:extLst>
              <a:ext uri="{FF2B5EF4-FFF2-40B4-BE49-F238E27FC236}">
                <a16:creationId xmlns:a16="http://schemas.microsoft.com/office/drawing/2014/main" id="{F777C34B-2B14-D1D1-C836-D3ADA38D3176}"/>
              </a:ext>
            </a:extLst>
          </p:cNvPr>
          <p:cNvGrpSpPr/>
          <p:nvPr/>
        </p:nvGrpSpPr>
        <p:grpSpPr>
          <a:xfrm>
            <a:off x="9676725" y="3833461"/>
            <a:ext cx="1785498" cy="1783747"/>
            <a:chOff x="10376768" y="2334933"/>
            <a:chExt cx="920484" cy="919581"/>
          </a:xfrm>
          <a:solidFill>
            <a:srgbClr val="1C1442"/>
          </a:solidFill>
        </p:grpSpPr>
        <p:sp>
          <p:nvSpPr>
            <p:cNvPr id="13" name="Freeform 12">
              <a:extLst>
                <a:ext uri="{FF2B5EF4-FFF2-40B4-BE49-F238E27FC236}">
                  <a16:creationId xmlns:a16="http://schemas.microsoft.com/office/drawing/2014/main" id="{2E8EF930-9851-AB6C-5DD5-739793B18B85}"/>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CD80259-22F4-387C-FA53-4700CBE8115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a16="http://schemas.microsoft.com/office/drawing/2014/main" id="{86850591-699B-1B56-D982-1DA6E2D2D31F}"/>
                </a:ext>
              </a:extLst>
            </p:cNvPr>
            <p:cNvGrpSpPr/>
            <p:nvPr/>
          </p:nvGrpSpPr>
          <p:grpSpPr>
            <a:xfrm>
              <a:off x="10376768" y="2334933"/>
              <a:ext cx="920484" cy="919581"/>
              <a:chOff x="10376768" y="2334933"/>
              <a:chExt cx="920484" cy="919581"/>
            </a:xfrm>
            <a:grpFill/>
          </p:grpSpPr>
          <p:sp>
            <p:nvSpPr>
              <p:cNvPr id="16" name="Freeform 15">
                <a:extLst>
                  <a:ext uri="{FF2B5EF4-FFF2-40B4-BE49-F238E27FC236}">
                    <a16:creationId xmlns:a16="http://schemas.microsoft.com/office/drawing/2014/main" id="{02A1E508-142B-EEE2-3FAB-D0B918CB5EB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CBE4709-8139-33D7-8FCC-E37A9CF97DF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126751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37</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419783" y="757859"/>
            <a:ext cx="11352434" cy="107130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These skills are particularly important at any managerial position and entrepreneurial activity. Vision refers to a clear and inspiring idea of the future that guides an individual. It is a long-term goal or desired outcome that provides direction and purpose. According to research leadership is the ability to influence the activities of an individual or group toward the achievement of a goal (Addison, 1985). It is the ability to guide, motivate, and influence a group toward a common goal or vision. It involves setting a direction, creating a sense of purpose, and motivating and inspiring others to work together toward achieving that goal. Research from </a:t>
            </a:r>
            <a:r>
              <a:rPr lang="en-US" sz="2200" dirty="0" err="1"/>
              <a:t>Elmuti</a:t>
            </a:r>
            <a:r>
              <a:rPr lang="en-US" sz="2200" dirty="0"/>
              <a:t> et al. describes leadership as comprising mainly three elements: skills, perspectives, and dispositions (2005).</a:t>
            </a:r>
          </a:p>
          <a:p>
            <a:pPr algn="just">
              <a:lnSpc>
                <a:spcPts val="2440"/>
              </a:lnSpc>
            </a:pPr>
            <a:endParaRPr lang="en-US" sz="2200" dirty="0"/>
          </a:p>
        </p:txBody>
      </p:sp>
      <p:pic>
        <p:nvPicPr>
          <p:cNvPr id="2" name="Picture Placeholder 7">
            <a:extLst>
              <a:ext uri="{FF2B5EF4-FFF2-40B4-BE49-F238E27FC236}">
                <a16:creationId xmlns:a16="http://schemas.microsoft.com/office/drawing/2014/main" id="{2126E3A0-C31A-6AF8-E526-19EAC59B8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0312" b="30312"/>
          <a:stretch/>
        </p:blipFill>
        <p:spPr>
          <a:xfrm flipH="1">
            <a:off x="-1" y="3657601"/>
            <a:ext cx="12192000" cy="3200400"/>
          </a:xfrm>
          <a:prstGeom prst="rect">
            <a:avLst/>
          </a:prstGeom>
        </p:spPr>
      </p:pic>
    </p:spTree>
    <p:extLst>
      <p:ext uri="{BB962C8B-B14F-4D97-AF65-F5344CB8AC3E}">
        <p14:creationId xmlns:p14="http://schemas.microsoft.com/office/powerpoint/2010/main" val="3213350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268793" y="693175"/>
            <a:ext cx="7654413" cy="2609267"/>
          </a:xfrm>
        </p:spPr>
        <p:txBody>
          <a:bodyPr>
            <a:noAutofit/>
          </a:bodyPr>
          <a:lstStyle/>
          <a:p>
            <a:pPr algn="just">
              <a:lnSpc>
                <a:spcPts val="2340"/>
              </a:lnSpc>
            </a:pPr>
            <a:r>
              <a:rPr lang="en-US" sz="2200" dirty="0"/>
              <a:t>Managing refers to the process of organizing and coordinating resources to achieve goals. It involves planning, organizing, directing, and controlling activities to achieve specific </a:t>
            </a:r>
            <a:r>
              <a:rPr lang="en-US" sz="2200" dirty="0" err="1"/>
              <a:t>objectives.Mobilising</a:t>
            </a:r>
            <a:r>
              <a:rPr lang="en-US" sz="2200" dirty="0"/>
              <a:t> others entails inspiring, enthusing and getting others on board. According to the European Commission’s Entrepreneurship Competence Framework (</a:t>
            </a:r>
            <a:r>
              <a:rPr lang="en-US" sz="2200" dirty="0" err="1"/>
              <a:t>Bacigalupo</a:t>
            </a:r>
            <a:r>
              <a:rPr lang="en-US" sz="2200" dirty="0"/>
              <a:t>, </a:t>
            </a:r>
            <a:r>
              <a:rPr lang="en-US" sz="2200" dirty="0" err="1"/>
              <a:t>Kampylis</a:t>
            </a:r>
            <a:r>
              <a:rPr lang="en-US" sz="2200" dirty="0"/>
              <a:t>, Punie, Van den Brande, 2016), ability to </a:t>
            </a:r>
            <a:r>
              <a:rPr lang="en-US" sz="2200" dirty="0" err="1"/>
              <a:t>mobilise</a:t>
            </a:r>
            <a:r>
              <a:rPr lang="en-US" sz="2200" dirty="0"/>
              <a:t> others includes:</a:t>
            </a:r>
          </a:p>
          <a:p>
            <a:pPr algn="just">
              <a:lnSpc>
                <a:spcPts val="2340"/>
              </a:lnSpc>
            </a:pPr>
            <a:endParaRPr lang="en-US" sz="2200" dirty="0"/>
          </a:p>
          <a:p>
            <a:pPr marL="342900" indent="-342900" algn="l">
              <a:lnSpc>
                <a:spcPts val="2340"/>
              </a:lnSpc>
              <a:buClr>
                <a:srgbClr val="60A9DD"/>
              </a:buClr>
              <a:buFont typeface="Arial" panose="020B0604020202020204" pitchFamily="34" charset="0"/>
              <a:buChar char="•"/>
            </a:pPr>
            <a:r>
              <a:rPr lang="en-US" sz="2200" dirty="0"/>
              <a:t>Inspiring and enthusing relevant stakeholders.</a:t>
            </a:r>
          </a:p>
          <a:p>
            <a:pPr marL="342900" indent="-342900" algn="l">
              <a:lnSpc>
                <a:spcPts val="2340"/>
              </a:lnSpc>
              <a:buClr>
                <a:srgbClr val="60A9DD"/>
              </a:buClr>
              <a:buFont typeface="Arial" panose="020B0604020202020204" pitchFamily="34" charset="0"/>
              <a:buChar char="•"/>
            </a:pPr>
            <a:r>
              <a:rPr lang="en-US" sz="2200" dirty="0"/>
              <a:t>Getting the support needed to achieve valuable outcomes.</a:t>
            </a:r>
          </a:p>
          <a:p>
            <a:pPr marL="342900" indent="-342900" algn="l">
              <a:lnSpc>
                <a:spcPts val="2340"/>
              </a:lnSpc>
              <a:buClr>
                <a:srgbClr val="60A9DD"/>
              </a:buClr>
              <a:buFont typeface="Arial" panose="020B0604020202020204" pitchFamily="34" charset="0"/>
              <a:buChar char="•"/>
            </a:pPr>
            <a:r>
              <a:rPr lang="en-US" sz="2200" dirty="0"/>
              <a:t>Demonstrating effective communication, persuasion, negotiation and leadership.</a:t>
            </a:r>
          </a:p>
          <a:p>
            <a:pPr algn="just">
              <a:lnSpc>
                <a:spcPts val="2340"/>
              </a:lnSpc>
            </a:pPr>
            <a:endParaRPr lang="en-US" sz="2200" dirty="0"/>
          </a:p>
          <a:p>
            <a:pPr algn="just">
              <a:lnSpc>
                <a:spcPts val="2340"/>
              </a:lnSpc>
            </a:pPr>
            <a:endParaRPr lang="en-US" sz="2200" dirty="0"/>
          </a:p>
        </p:txBody>
      </p:sp>
      <p:pic>
        <p:nvPicPr>
          <p:cNvPr id="6" name="Picture Placeholder 5">
            <a:extLst>
              <a:ext uri="{FF2B5EF4-FFF2-40B4-BE49-F238E27FC236}">
                <a16:creationId xmlns:a16="http://schemas.microsoft.com/office/drawing/2014/main" id="{4DDF4182-52AB-9643-48E2-3632A828BB1F}"/>
              </a:ext>
            </a:extLst>
          </p:cNvPr>
          <p:cNvPicPr>
            <a:picLocks noGrp="1" noChangeAspect="1"/>
          </p:cNvPicPr>
          <p:nvPr>
            <p:ph type="pic" sz="quarter" idx="21"/>
          </p:nvPr>
        </p:nvPicPr>
        <p:blipFill rotWithShape="1">
          <a:blip r:embed="rId2"/>
          <a:srcRect l="583" r="13159" b="12576"/>
          <a:stretch/>
        </p:blipFill>
        <p:spPr>
          <a:xfrm>
            <a:off x="0" y="0"/>
            <a:ext cx="12192000" cy="6858000"/>
          </a:xfrm>
        </p:spPr>
      </p:pic>
    </p:spTree>
    <p:extLst>
      <p:ext uri="{BB962C8B-B14F-4D97-AF65-F5344CB8AC3E}">
        <p14:creationId xmlns:p14="http://schemas.microsoft.com/office/powerpoint/2010/main" val="1705186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39</a:t>
            </a:fld>
            <a:endParaRPr lang="en-US" dirty="0"/>
          </a:p>
        </p:txBody>
      </p:sp>
      <p:grpSp>
        <p:nvGrpSpPr>
          <p:cNvPr id="97" name="Group 96">
            <a:extLst>
              <a:ext uri="{FF2B5EF4-FFF2-40B4-BE49-F238E27FC236}">
                <a16:creationId xmlns:a16="http://schemas.microsoft.com/office/drawing/2014/main" id="{F02DA6CD-FFC4-7B90-EE9D-CA32AE079F50}"/>
              </a:ext>
            </a:extLst>
          </p:cNvPr>
          <p:cNvGrpSpPr/>
          <p:nvPr/>
        </p:nvGrpSpPr>
        <p:grpSpPr>
          <a:xfrm>
            <a:off x="10042065" y="5850412"/>
            <a:ext cx="1959435" cy="484201"/>
            <a:chOff x="0" y="9355361"/>
            <a:chExt cx="1959435" cy="484201"/>
          </a:xfrm>
        </p:grpSpPr>
        <p:sp>
          <p:nvSpPr>
            <p:cNvPr id="98" name="Rectangle 97">
              <a:extLst>
                <a:ext uri="{FF2B5EF4-FFF2-40B4-BE49-F238E27FC236}">
                  <a16:creationId xmlns:a16="http://schemas.microsoft.com/office/drawing/2014/main" id="{993FE277-16B5-D992-C8E0-D6E7163352CB}"/>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7E8791C6-1853-66E5-85ED-3379908568A0}"/>
                </a:ext>
              </a:extLst>
            </p:cNvPr>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41" r="23641"/>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2400" dirty="0">
                <a:solidFill>
                  <a:schemeClr val="bg1"/>
                </a:solidFill>
                <a:latin typeface="Calibri" panose="020F0502020204030204" pitchFamily="34" charset="0"/>
                <a:cs typeface="Calibri" panose="020F0502020204030204" pitchFamily="34" charset="0"/>
              </a:rPr>
              <a:t>Follow our journey here</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dirty="0">
                <a:solidFill>
                  <a:srgbClr val="1C1442"/>
                </a:solidFill>
              </a:rPr>
              <a:t>www.</a:t>
            </a:r>
            <a:r>
              <a:rPr lang="en-US" sz="2800" b="1" dirty="0">
                <a:solidFill>
                  <a:srgbClr val="1C1442"/>
                </a:solidFill>
              </a:rPr>
              <a:t>be21skilled</a:t>
            </a:r>
            <a:r>
              <a:rPr lang="en-US" sz="2800" dirty="0">
                <a:solidFill>
                  <a:srgbClr val="1C1442"/>
                </a:solidFill>
              </a:rPr>
              <a:t>.eu</a:t>
            </a:r>
          </a:p>
        </p:txBody>
      </p:sp>
    </p:spTree>
    <p:extLst>
      <p:ext uri="{BB962C8B-B14F-4D97-AF65-F5344CB8AC3E}">
        <p14:creationId xmlns:p14="http://schemas.microsoft.com/office/powerpoint/2010/main" val="4291396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39353" y="1473200"/>
            <a:ext cx="6852047" cy="3235130"/>
          </a:xfrm>
        </p:spPr>
        <p:txBody>
          <a:bodyPr/>
          <a:lstStyle/>
          <a:p>
            <a:r>
              <a:rPr lang="en-US" dirty="0"/>
              <a:t>It should be noted that the list of 21 CS has been developed to include general competencies and competencies that apply equally to all areas of STEM education. It does not cover professional skills or skills that are specific only to certain fields or occupations.</a:t>
            </a:r>
          </a:p>
          <a:p>
            <a:endParaRPr lang="en-US" dirty="0"/>
          </a:p>
          <a:p>
            <a:r>
              <a:rPr lang="en-US" dirty="0"/>
              <a:t>The following section of the report describes what the most important 21st century skills are and which sub-skills they include, based on the literature review. </a:t>
            </a:r>
          </a:p>
          <a:p>
            <a:endParaRPr lang="en-US" dirty="0"/>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202559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31562" y="3154373"/>
            <a:ext cx="8303305" cy="2035278"/>
          </a:xfrm>
        </p:spPr>
        <p:txBody>
          <a:bodyPr numCol="2"/>
          <a:lstStyle/>
          <a:p>
            <a:pPr marL="342900" indent="-342900">
              <a:lnSpc>
                <a:spcPts val="2440"/>
              </a:lnSpc>
              <a:buClr>
                <a:srgbClr val="186BA8"/>
              </a:buClr>
              <a:buFont typeface="Arial" panose="020B0604020202020204" pitchFamily="34" charset="0"/>
              <a:buChar char="•"/>
            </a:pPr>
            <a:r>
              <a:rPr lang="en-US" sz="2200" dirty="0"/>
              <a:t>Autonomy</a:t>
            </a:r>
          </a:p>
          <a:p>
            <a:pPr marL="342900" indent="-342900">
              <a:lnSpc>
                <a:spcPts val="2440"/>
              </a:lnSpc>
              <a:buClr>
                <a:srgbClr val="186BA8"/>
              </a:buClr>
              <a:buFont typeface="Arial" panose="020B0604020202020204" pitchFamily="34" charset="0"/>
              <a:buChar char="•"/>
            </a:pPr>
            <a:r>
              <a:rPr lang="en-US" sz="2200" dirty="0"/>
              <a:t>Self-efficacy</a:t>
            </a:r>
          </a:p>
          <a:p>
            <a:pPr marL="342900" indent="-342900">
              <a:lnSpc>
                <a:spcPts val="2440"/>
              </a:lnSpc>
              <a:buClr>
                <a:srgbClr val="186BA8"/>
              </a:buClr>
              <a:buFont typeface="Arial" panose="020B0604020202020204" pitchFamily="34" charset="0"/>
              <a:buChar char="•"/>
            </a:pPr>
            <a:r>
              <a:rPr lang="en-US" sz="2200" dirty="0"/>
              <a:t>Self-awareness and self-management</a:t>
            </a:r>
          </a:p>
          <a:p>
            <a:pPr marL="342900" indent="-342900">
              <a:lnSpc>
                <a:spcPts val="2440"/>
              </a:lnSpc>
              <a:buClr>
                <a:srgbClr val="186BA8"/>
              </a:buClr>
              <a:buFont typeface="Arial" panose="020B0604020202020204" pitchFamily="34" charset="0"/>
              <a:buChar char="•"/>
            </a:pPr>
            <a:r>
              <a:rPr lang="en-US" sz="2200" dirty="0"/>
              <a:t>Self-control, self-regulation, self-direction</a:t>
            </a:r>
          </a:p>
          <a:p>
            <a:pPr marL="342900" indent="-342900">
              <a:lnSpc>
                <a:spcPts val="2440"/>
              </a:lnSpc>
              <a:buClr>
                <a:srgbClr val="186BA8"/>
              </a:buClr>
              <a:buFont typeface="Arial" panose="020B0604020202020204" pitchFamily="34" charset="0"/>
              <a:buChar char="•"/>
            </a:pPr>
            <a:r>
              <a:rPr lang="en-US" sz="2200" dirty="0"/>
              <a:t>Goals achievement</a:t>
            </a:r>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r>
              <a:rPr lang="en-US" sz="2200" dirty="0"/>
              <a:t>Goal orientation and completion (e.g., grit, persistence) </a:t>
            </a:r>
          </a:p>
          <a:p>
            <a:pPr marL="342900" indent="-342900">
              <a:lnSpc>
                <a:spcPts val="2440"/>
              </a:lnSpc>
              <a:buClr>
                <a:srgbClr val="186BA8"/>
              </a:buClr>
              <a:buFont typeface="Arial" panose="020B0604020202020204" pitchFamily="34" charset="0"/>
              <a:buChar char="•"/>
            </a:pPr>
            <a:r>
              <a:rPr lang="en-US" sz="2200" dirty="0"/>
              <a:t>Decision making</a:t>
            </a:r>
          </a:p>
          <a:p>
            <a:pPr marL="342900" indent="-342900">
              <a:lnSpc>
                <a:spcPts val="2440"/>
              </a:lnSpc>
              <a:buClr>
                <a:srgbClr val="186BA8"/>
              </a:buClr>
              <a:buFont typeface="Arial" panose="020B0604020202020204" pitchFamily="34" charset="0"/>
              <a:buChar char="•"/>
            </a:pPr>
            <a:r>
              <a:rPr lang="en-US" sz="2200" dirty="0"/>
              <a:t>Motivation &amp; perseverance </a:t>
            </a:r>
          </a:p>
          <a:p>
            <a:pPr marL="342900" indent="-342900">
              <a:lnSpc>
                <a:spcPts val="2440"/>
              </a:lnSpc>
              <a:buClr>
                <a:srgbClr val="186BA8"/>
              </a:buClr>
              <a:buFont typeface="Arial" panose="020B0604020202020204" pitchFamily="34" charset="0"/>
              <a:buChar char="•"/>
            </a:pPr>
            <a:r>
              <a:rPr lang="en-US" sz="2200" dirty="0"/>
              <a:t>Planning &amp; management</a:t>
            </a:r>
          </a:p>
          <a:p>
            <a:pPr marL="342900" indent="-342900">
              <a:lnSpc>
                <a:spcPts val="2440"/>
              </a:lnSpc>
              <a:buClr>
                <a:srgbClr val="186BA8"/>
              </a:buClr>
              <a:buFont typeface="Arial" panose="020B0604020202020204" pitchFamily="34" charset="0"/>
              <a:buChar char="•"/>
            </a:pPr>
            <a:r>
              <a:rPr lang="en-US" sz="2200" dirty="0"/>
              <a:t>Project management </a:t>
            </a:r>
          </a:p>
          <a:p>
            <a:pPr marL="342900" indent="-342900">
              <a:lnSpc>
                <a:spcPts val="2440"/>
              </a:lnSpc>
              <a:buClr>
                <a:srgbClr val="186BA8"/>
              </a:buClr>
              <a:buFont typeface="Arial" panose="020B0604020202020204" pitchFamily="34" charset="0"/>
              <a:buChar char="•"/>
            </a:pPr>
            <a:r>
              <a:rPr lang="en-US" sz="2200" dirty="0"/>
              <a:t>Risk management</a:t>
            </a:r>
          </a:p>
          <a:p>
            <a:pPr marL="342900" indent="-342900">
              <a:lnSpc>
                <a:spcPts val="2440"/>
              </a:lnSpc>
              <a:buClr>
                <a:srgbClr val="186BA8"/>
              </a:buClr>
              <a:buFont typeface="Arial" panose="020B0604020202020204" pitchFamily="34" charset="0"/>
              <a:buChar char="•"/>
            </a:pPr>
            <a:r>
              <a:rPr lang="en-US" sz="2200" dirty="0"/>
              <a:t>Resource management</a:t>
            </a:r>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Self-management, Purposefulness, Perseverance</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02</a:t>
            </a:r>
          </a:p>
        </p:txBody>
      </p:sp>
      <p:sp>
        <p:nvSpPr>
          <p:cNvPr id="20" name="Text Placeholder 2">
            <a:extLst>
              <a:ext uri="{FF2B5EF4-FFF2-40B4-BE49-F238E27FC236}">
                <a16:creationId xmlns:a16="http://schemas.microsoft.com/office/drawing/2014/main" id="{87295F1B-9FD4-49EE-E2CB-C0612ACB747C}"/>
              </a:ext>
            </a:extLst>
          </p:cNvPr>
          <p:cNvSpPr txBox="1">
            <a:spLocks/>
          </p:cNvSpPr>
          <p:nvPr/>
        </p:nvSpPr>
        <p:spPr>
          <a:xfrm>
            <a:off x="3210591" y="1917290"/>
            <a:ext cx="8096804" cy="34331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The skills mentioned in the international skills framework, which the authors consider to be related to each other and which are combined in this group of skills, are:</a:t>
            </a:r>
          </a:p>
          <a:p>
            <a:pPr>
              <a:lnSpc>
                <a:spcPts val="2440"/>
              </a:lnSpc>
            </a:pPr>
            <a:endParaRPr lang="en-US" sz="2200" dirty="0"/>
          </a:p>
        </p:txBody>
      </p:sp>
    </p:spTree>
    <p:extLst>
      <p:ext uri="{BB962C8B-B14F-4D97-AF65-F5344CB8AC3E}">
        <p14:creationId xmlns:p14="http://schemas.microsoft.com/office/powerpoint/2010/main" val="185427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6A94DC-8B76-03D8-29C4-32FC3CEB2C59}"/>
              </a:ext>
            </a:extLst>
          </p:cNvPr>
          <p:cNvSpPr/>
          <p:nvPr/>
        </p:nvSpPr>
        <p:spPr>
          <a:xfrm>
            <a:off x="-1" y="655341"/>
            <a:ext cx="12192001" cy="510751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1" name="Rectangle 10">
            <a:extLst>
              <a:ext uri="{FF2B5EF4-FFF2-40B4-BE49-F238E27FC236}">
                <a16:creationId xmlns:a16="http://schemas.microsoft.com/office/drawing/2014/main" id="{5BF4ECF2-634B-9032-F71C-8EFE09D42E8C}"/>
              </a:ext>
            </a:extLst>
          </p:cNvPr>
          <p:cNvSpPr/>
          <p:nvPr/>
        </p:nvSpPr>
        <p:spPr>
          <a:xfrm>
            <a:off x="7591647" y="340242"/>
            <a:ext cx="3891516" cy="5862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930987" y="855458"/>
            <a:ext cx="6352382" cy="4716002"/>
          </a:xfrm>
        </p:spPr>
        <p:txBody>
          <a:bodyPr/>
          <a:lstStyle/>
          <a:p>
            <a:pPr algn="just">
              <a:lnSpc>
                <a:spcPts val="2580"/>
              </a:lnSpc>
            </a:pPr>
            <a:r>
              <a:rPr lang="en-US" dirty="0">
                <a:solidFill>
                  <a:schemeClr val="bg1"/>
                </a:solidFill>
              </a:rPr>
              <a:t>According to the ESCO (European Commission, n.d.), self-management skills and competences require individuals to understand and control their own capabilities and limitations and use this self-awareness to manage activities in a variety of contexts. </a:t>
            </a:r>
          </a:p>
          <a:p>
            <a:pPr algn="just">
              <a:lnSpc>
                <a:spcPts val="2580"/>
              </a:lnSpc>
            </a:pPr>
            <a:endParaRPr lang="en-US" dirty="0">
              <a:solidFill>
                <a:schemeClr val="bg1"/>
              </a:solidFill>
            </a:endParaRPr>
          </a:p>
          <a:p>
            <a:pPr algn="just">
              <a:lnSpc>
                <a:spcPts val="2580"/>
              </a:lnSpc>
            </a:pPr>
            <a:r>
              <a:rPr lang="en-US" dirty="0">
                <a:solidFill>
                  <a:schemeClr val="bg1"/>
                </a:solidFill>
              </a:rPr>
              <a:t>They include the ability to act reflectively and responsibly, to accept feedback, adapting to change and to seek opportunities for personal and professional development. Self-management skills and competencies can alternatively be called as:</a:t>
            </a:r>
          </a:p>
          <a:p>
            <a:pPr algn="just">
              <a:lnSpc>
                <a:spcPts val="2580"/>
              </a:lnSpc>
            </a:pPr>
            <a:endParaRPr lang="en-US" dirty="0">
              <a:solidFill>
                <a:schemeClr val="bg1"/>
              </a:solidFill>
            </a:endParaRPr>
          </a:p>
          <a:p>
            <a:pPr algn="just">
              <a:lnSpc>
                <a:spcPts val="2580"/>
              </a:lnSpc>
            </a:pPr>
            <a:endParaRPr lang="en-US" dirty="0">
              <a:solidFill>
                <a:schemeClr val="bg1"/>
              </a:solidFill>
            </a:endParaRPr>
          </a:p>
        </p:txBody>
      </p:sp>
      <p:sp>
        <p:nvSpPr>
          <p:cNvPr id="8" name="Text Placeholder 6">
            <a:extLst>
              <a:ext uri="{FF2B5EF4-FFF2-40B4-BE49-F238E27FC236}">
                <a16:creationId xmlns:a16="http://schemas.microsoft.com/office/drawing/2014/main" id="{12B9B110-3791-EBCE-21F0-5FEF9CA8896B}"/>
              </a:ext>
            </a:extLst>
          </p:cNvPr>
          <p:cNvSpPr txBox="1">
            <a:spLocks/>
          </p:cNvSpPr>
          <p:nvPr/>
        </p:nvSpPr>
        <p:spPr>
          <a:xfrm>
            <a:off x="7914422" y="1095143"/>
            <a:ext cx="4585856" cy="2118316"/>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buClr>
                <a:srgbClr val="AD4097"/>
              </a:buClr>
              <a:buFont typeface="Wingdings" pitchFamily="2" charset="2"/>
              <a:buChar char="q"/>
            </a:pPr>
            <a:r>
              <a:rPr lang="en-US" sz="2600" dirty="0"/>
              <a:t>self-control</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self-regulation</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self-management</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self-discipline and </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professional attitude</a:t>
            </a:r>
          </a:p>
          <a:p>
            <a:pPr lvl="0">
              <a:buClr>
                <a:srgbClr val="AD4097"/>
              </a:buClr>
            </a:pPr>
            <a:endParaRPr lang="en-US" sz="2600" dirty="0"/>
          </a:p>
          <a:p>
            <a:pPr lvl="0">
              <a:buClr>
                <a:srgbClr val="186BA8"/>
              </a:buClr>
            </a:pPr>
            <a:endParaRPr lang="en-US" sz="2600" dirty="0"/>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237107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9F4B9ABC-6259-930A-0A9E-F273E388CAF1}"/>
              </a:ext>
            </a:extLst>
          </p:cNvPr>
          <p:cNvPicPr>
            <a:picLocks noGrp="1" noChangeAspect="1"/>
          </p:cNvPicPr>
          <p:nvPr>
            <p:ph type="pic" sz="quarter" idx="21"/>
          </p:nvPr>
        </p:nvPicPr>
        <p:blipFill rotWithShape="1">
          <a:blip r:embed="rId2"/>
          <a:srcRect l="21084" r="21084"/>
          <a:stretch/>
        </p:blipFill>
        <p:spPr>
          <a:xfrm>
            <a:off x="884606" y="0"/>
            <a:ext cx="4431673" cy="6858000"/>
          </a:xfrm>
        </p:spPr>
      </p:pic>
      <p:sp>
        <p:nvSpPr>
          <p:cNvPr id="13" name="Text Placeholder 12">
            <a:extLst>
              <a:ext uri="{FF2B5EF4-FFF2-40B4-BE49-F238E27FC236}">
                <a16:creationId xmlns:a16="http://schemas.microsoft.com/office/drawing/2014/main" id="{C2BE2D06-0FEA-4779-44D7-D425554601D4}"/>
              </a:ext>
            </a:extLst>
          </p:cNvPr>
          <p:cNvSpPr>
            <a:spLocks noGrp="1"/>
          </p:cNvSpPr>
          <p:nvPr>
            <p:ph type="body" sz="quarter" idx="48"/>
          </p:nvPr>
        </p:nvSpPr>
        <p:spPr>
          <a:xfrm>
            <a:off x="5869172" y="616689"/>
            <a:ext cx="5798221" cy="5685258"/>
          </a:xfrm>
        </p:spPr>
        <p:txBody>
          <a:bodyPr/>
          <a:lstStyle/>
          <a:p>
            <a:pPr algn="just">
              <a:lnSpc>
                <a:spcPts val="2580"/>
              </a:lnSpc>
            </a:pPr>
            <a:r>
              <a:rPr lang="en-US" sz="2400" dirty="0"/>
              <a:t>According to research purposefulness is a volitional quality, that characterized by the goals and objectives, orderliness and balance of actions, thoughts, and feelings with a steady movement towards the goal. </a:t>
            </a:r>
          </a:p>
          <a:p>
            <a:pPr algn="just">
              <a:lnSpc>
                <a:spcPts val="2580"/>
              </a:lnSpc>
            </a:pPr>
            <a:endParaRPr lang="en-US" sz="2400" dirty="0"/>
          </a:p>
          <a:p>
            <a:pPr algn="just">
              <a:lnSpc>
                <a:spcPts val="2580"/>
              </a:lnSpc>
            </a:pPr>
            <a:r>
              <a:rPr lang="en-US" sz="2400" dirty="0"/>
              <a:t>It is the quality of having a sense of direction and a strong motivation to achieve a specific outcome. Perseverance is the human abilities to storage energy by long-term, to achieve the goal, to overcome the difficulties of varying magnitude (</a:t>
            </a:r>
            <a:r>
              <a:rPr lang="en-US" sz="2400" dirty="0" err="1"/>
              <a:t>Griban</a:t>
            </a:r>
            <a:r>
              <a:rPr lang="en-US" sz="2400" dirty="0"/>
              <a:t> et al., 2020). Together, purposefulness and perseverance are important qualities that can help an individual achieve their goals and overcome challenges.</a:t>
            </a:r>
          </a:p>
          <a:p>
            <a:pPr algn="just">
              <a:lnSpc>
                <a:spcPts val="2580"/>
              </a:lnSpc>
            </a:pPr>
            <a:endParaRPr lang="en-US" sz="2400" dirty="0"/>
          </a:p>
          <a:p>
            <a:pPr algn="just">
              <a:lnSpc>
                <a:spcPts val="2580"/>
              </a:lnSpc>
            </a:pPr>
            <a:endParaRPr lang="en-US" sz="2400" dirty="0"/>
          </a:p>
          <a:p>
            <a:pPr algn="just">
              <a:lnSpc>
                <a:spcPts val="2580"/>
              </a:lnSpc>
            </a:pPr>
            <a:endParaRPr lang="en-US" sz="2400" dirty="0"/>
          </a:p>
        </p:txBody>
      </p:sp>
    </p:spTree>
    <p:extLst>
      <p:ext uri="{BB962C8B-B14F-4D97-AF65-F5344CB8AC3E}">
        <p14:creationId xmlns:p14="http://schemas.microsoft.com/office/powerpoint/2010/main" val="659319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559800" cy="3731669"/>
          </a:xfrm>
        </p:spPr>
        <p:txBody>
          <a:bodyPr/>
          <a:lstStyle/>
          <a:p>
            <a:pPr algn="just">
              <a:lnSpc>
                <a:spcPts val="2440"/>
              </a:lnSpc>
            </a:pPr>
            <a:r>
              <a:rPr lang="en-US" sz="2200" b="1" dirty="0"/>
              <a:t>Related skills:</a:t>
            </a:r>
          </a:p>
          <a:p>
            <a:pPr algn="just">
              <a:lnSpc>
                <a:spcPts val="2440"/>
              </a:lnSpc>
            </a:pPr>
            <a:endParaRPr lang="en-US" sz="2200" dirty="0"/>
          </a:p>
          <a:p>
            <a:pPr marL="342900" indent="-342900" algn="just">
              <a:lnSpc>
                <a:spcPts val="2440"/>
              </a:lnSpc>
              <a:buClr>
                <a:srgbClr val="186BA8"/>
              </a:buClr>
              <a:buFont typeface="Arial" panose="020B0604020202020204" pitchFamily="34" charset="0"/>
              <a:buChar char="•"/>
            </a:pPr>
            <a:r>
              <a:rPr lang="en-US" sz="2200" dirty="0"/>
              <a:t>Analytical thinking </a:t>
            </a:r>
          </a:p>
          <a:p>
            <a:pPr marL="342900" indent="-342900" algn="just">
              <a:lnSpc>
                <a:spcPts val="2440"/>
              </a:lnSpc>
              <a:buClr>
                <a:srgbClr val="186BA8"/>
              </a:buClr>
              <a:buFont typeface="Arial" panose="020B0604020202020204" pitchFamily="34" charset="0"/>
              <a:buChar char="•"/>
            </a:pPr>
            <a:r>
              <a:rPr lang="en-US" sz="2200" dirty="0"/>
              <a:t>Cognitive processes and strategies</a:t>
            </a:r>
          </a:p>
          <a:p>
            <a:pPr marL="342900" indent="-342900" algn="just">
              <a:lnSpc>
                <a:spcPts val="2440"/>
              </a:lnSpc>
              <a:buClr>
                <a:srgbClr val="186BA8"/>
              </a:buClr>
              <a:buFont typeface="Arial" panose="020B0604020202020204" pitchFamily="34" charset="0"/>
              <a:buChar char="•"/>
            </a:pPr>
            <a:r>
              <a:rPr lang="en-US" sz="2200" dirty="0"/>
              <a:t>Critical thinking and decision making </a:t>
            </a:r>
          </a:p>
          <a:p>
            <a:pPr marL="342900" indent="-342900" algn="just">
              <a:lnSpc>
                <a:spcPts val="2440"/>
              </a:lnSpc>
              <a:buClr>
                <a:srgbClr val="186BA8"/>
              </a:buClr>
              <a:buFont typeface="Arial" panose="020B0604020202020204" pitchFamily="34" charset="0"/>
              <a:buChar char="•"/>
            </a:pPr>
            <a:r>
              <a:rPr lang="en-US" sz="2200" dirty="0"/>
              <a:t>Problem framing</a:t>
            </a:r>
          </a:p>
          <a:p>
            <a:pPr marL="342900" indent="-342900" algn="just">
              <a:lnSpc>
                <a:spcPts val="2440"/>
              </a:lnSpc>
              <a:buClr>
                <a:srgbClr val="186BA8"/>
              </a:buClr>
              <a:buFont typeface="Arial" panose="020B0604020202020204" pitchFamily="34" charset="0"/>
              <a:buChar char="•"/>
            </a:pPr>
            <a:r>
              <a:rPr lang="en-US" sz="2200" dirty="0"/>
              <a:t>Problem-solving, complex problem-solving</a:t>
            </a:r>
          </a:p>
          <a:p>
            <a:pPr marL="342900" indent="-342900" algn="just">
              <a:lnSpc>
                <a:spcPts val="2440"/>
              </a:lnSpc>
              <a:buClr>
                <a:srgbClr val="186BA8"/>
              </a:buClr>
              <a:buFont typeface="Arial" panose="020B0604020202020204" pitchFamily="34" charset="0"/>
              <a:buChar char="•"/>
            </a:pPr>
            <a:r>
              <a:rPr lang="en-US" sz="2200" dirty="0"/>
              <a:t>Reasoning, problem-solving and ideation</a:t>
            </a:r>
          </a:p>
          <a:p>
            <a:pPr marL="342900" indent="-342900" algn="just">
              <a:lnSpc>
                <a:spcPts val="2440"/>
              </a:lnSpc>
              <a:buClr>
                <a:srgbClr val="186BA8"/>
              </a:buClr>
              <a:buFont typeface="Arial" panose="020B0604020202020204" pitchFamily="34" charset="0"/>
              <a:buChar char="•"/>
            </a:pPr>
            <a:r>
              <a:rPr lang="en-US" sz="2200" dirty="0"/>
              <a:t>System skills</a:t>
            </a:r>
          </a:p>
          <a:p>
            <a:pPr marL="342900" indent="-342900" algn="just">
              <a:lnSpc>
                <a:spcPts val="2440"/>
              </a:lnSpc>
              <a:buClr>
                <a:srgbClr val="186BA8"/>
              </a:buClr>
              <a:buFont typeface="Arial" panose="020B0604020202020204" pitchFamily="34" charset="0"/>
              <a:buChar char="•"/>
            </a:pPr>
            <a:r>
              <a:rPr lang="en-US" sz="2200" dirty="0"/>
              <a:t>Systems analysis and evaluation</a:t>
            </a:r>
          </a:p>
          <a:p>
            <a:pPr marL="342900" indent="-342900" algn="just">
              <a:lnSpc>
                <a:spcPts val="2440"/>
              </a:lnSpc>
              <a:buClr>
                <a:srgbClr val="186BA8"/>
              </a:buClr>
              <a:buFont typeface="Arial" panose="020B0604020202020204" pitchFamily="34" charset="0"/>
              <a:buChar char="•"/>
            </a:pPr>
            <a:endParaRPr lang="en-US" sz="2200" dirty="0"/>
          </a:p>
          <a:p>
            <a:pPr algn="just">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10499063"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Critical Thinking, Problem-solving &amp; Systems Thinking</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03</a:t>
            </a:r>
          </a:p>
        </p:txBody>
      </p:sp>
      <p:grpSp>
        <p:nvGrpSpPr>
          <p:cNvPr id="14" name="Group 13">
            <a:extLst>
              <a:ext uri="{FF2B5EF4-FFF2-40B4-BE49-F238E27FC236}">
                <a16:creationId xmlns:a16="http://schemas.microsoft.com/office/drawing/2014/main" id="{29A7B4F8-011C-745C-43BA-B5D0EBCBD875}"/>
              </a:ext>
            </a:extLst>
          </p:cNvPr>
          <p:cNvGrpSpPr/>
          <p:nvPr/>
        </p:nvGrpSpPr>
        <p:grpSpPr>
          <a:xfrm>
            <a:off x="9199647" y="3445337"/>
            <a:ext cx="2075870" cy="2075908"/>
            <a:chOff x="8736336" y="773976"/>
            <a:chExt cx="925001" cy="925018"/>
          </a:xfrm>
          <a:solidFill>
            <a:srgbClr val="1C1442"/>
          </a:solidFill>
        </p:grpSpPr>
        <p:grpSp>
          <p:nvGrpSpPr>
            <p:cNvPr id="15" name="Graphic 2">
              <a:extLst>
                <a:ext uri="{FF2B5EF4-FFF2-40B4-BE49-F238E27FC236}">
                  <a16:creationId xmlns:a16="http://schemas.microsoft.com/office/drawing/2014/main" id="{8004D9A8-E78A-2610-91C2-FC81EEEA7124}"/>
                </a:ext>
              </a:extLst>
            </p:cNvPr>
            <p:cNvGrpSpPr/>
            <p:nvPr/>
          </p:nvGrpSpPr>
          <p:grpSpPr>
            <a:xfrm>
              <a:off x="8736336" y="773976"/>
              <a:ext cx="925001" cy="925018"/>
              <a:chOff x="8736336" y="773976"/>
              <a:chExt cx="925001" cy="925018"/>
            </a:xfrm>
            <a:grpFill/>
          </p:grpSpPr>
          <p:sp>
            <p:nvSpPr>
              <p:cNvPr id="18" name="Freeform 17">
                <a:extLst>
                  <a:ext uri="{FF2B5EF4-FFF2-40B4-BE49-F238E27FC236}">
                    <a16:creationId xmlns:a16="http://schemas.microsoft.com/office/drawing/2014/main" id="{AC1734E0-AD5C-9357-2075-BF6A258E5FA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6BDC4FF6-FD1A-2487-710B-3D01457F5CF9}"/>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7CE632A-8E89-10B3-EB00-7F33E0B45E7E}"/>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47A85407-60C7-55A9-7CDC-2F837A3B197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3D1838DC-692C-A880-D68B-AC6654713790}"/>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9D2126C-7B9D-9946-6704-0C68CD96E045}"/>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75A9A1C-CB37-A6B9-0E88-5061FCC9065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E9FF528D-C5FA-89BE-A2DD-09539F7DD35D}"/>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1AF6935-4F64-21D3-6C0C-4D322D90AC65}"/>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2582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75634" y="703386"/>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dirty="0"/>
              <a:t>According to the ESCO (European Commission, n.d.), thinking skills and competences are related to the ability to apply the mental processes of gathering, conceptualizing, </a:t>
            </a:r>
            <a:r>
              <a:rPr lang="en-US" dirty="0" err="1"/>
              <a:t>analysing</a:t>
            </a:r>
            <a:r>
              <a:rPr lang="en-US" dirty="0"/>
              <a:t>, synthesizing, and/or evaluating information gathered from, or generated by, observation, experience, reflection, reasoning, or communication. </a:t>
            </a:r>
          </a:p>
          <a:p>
            <a:pPr algn="just">
              <a:lnSpc>
                <a:spcPts val="2580"/>
              </a:lnSpc>
            </a:pPr>
            <a:endParaRPr lang="en-US" dirty="0"/>
          </a:p>
          <a:p>
            <a:pPr algn="just">
              <a:lnSpc>
                <a:spcPts val="2580"/>
              </a:lnSpc>
            </a:pPr>
            <a:r>
              <a:rPr lang="en-US" dirty="0"/>
              <a:t>They include the ability to evaluate and use information of different kinds to plan activities, achieve goals, solve problems, deal with issues and perform complex tasks in routine and novel ways. </a:t>
            </a:r>
          </a:p>
        </p:txBody>
      </p:sp>
      <p:sp>
        <p:nvSpPr>
          <p:cNvPr id="15" name="Rectangle 14">
            <a:extLst>
              <a:ext uri="{FF2B5EF4-FFF2-40B4-BE49-F238E27FC236}">
                <a16:creationId xmlns:a16="http://schemas.microsoft.com/office/drawing/2014/main" id="{90E4122C-8C3A-1C4D-6247-6F243F67E1F8}"/>
              </a:ext>
            </a:extLst>
          </p:cNvPr>
          <p:cNvSpPr/>
          <p:nvPr/>
        </p:nvSpPr>
        <p:spPr>
          <a:xfrm>
            <a:off x="8197362" y="479681"/>
            <a:ext cx="4005321" cy="436098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6" name="Rectangle 15">
            <a:extLst>
              <a:ext uri="{FF2B5EF4-FFF2-40B4-BE49-F238E27FC236}">
                <a16:creationId xmlns:a16="http://schemas.microsoft.com/office/drawing/2014/main" id="{A0BA4FDD-3DD1-E0BA-0E1C-66E2C6429DF2}"/>
              </a:ext>
            </a:extLst>
          </p:cNvPr>
          <p:cNvSpPr/>
          <p:nvPr/>
        </p:nvSpPr>
        <p:spPr>
          <a:xfrm>
            <a:off x="8208045" y="2402079"/>
            <a:ext cx="653562" cy="1922585"/>
          </a:xfrm>
          <a:prstGeom prst="rect">
            <a:avLst/>
          </a:prstGeom>
          <a:gradFill flip="none" rotWithShape="1">
            <a:gsLst>
              <a:gs pos="14000">
                <a:srgbClr val="186BA8"/>
              </a:gs>
              <a:gs pos="68000">
                <a:srgbClr val="8A2061"/>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914400"/>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580"/>
              </a:lnSpc>
            </a:pPr>
            <a:r>
              <a:rPr lang="en-US" b="1" dirty="0">
                <a:solidFill>
                  <a:schemeClr val="bg1"/>
                </a:solidFill>
              </a:rPr>
              <a:t>Thinking skills and competences can alternatively be called as:</a:t>
            </a:r>
          </a:p>
          <a:p>
            <a:pPr>
              <a:lnSpc>
                <a:spcPts val="2580"/>
              </a:lnSpc>
            </a:pPr>
            <a:endParaRPr lang="en-US" dirty="0">
              <a:solidFill>
                <a:schemeClr val="bg1"/>
              </a:solidFill>
            </a:endParaRPr>
          </a:p>
          <a:p>
            <a:pPr>
              <a:lnSpc>
                <a:spcPts val="2580"/>
              </a:lnSpc>
            </a:pPr>
            <a:endParaRPr lang="en-US" dirty="0">
              <a:solidFill>
                <a:schemeClr val="bg1"/>
              </a:solidFill>
            </a:endParaRPr>
          </a:p>
          <a:p>
            <a:pPr marL="590550" indent="-590550">
              <a:lnSpc>
                <a:spcPts val="2580"/>
              </a:lnSpc>
              <a:buClr>
                <a:schemeClr val="bg1"/>
              </a:buClr>
              <a:buFont typeface="+mj-lt"/>
              <a:buAutoNum type="arabicPeriod"/>
            </a:pPr>
            <a:r>
              <a:rPr lang="en-US" dirty="0">
                <a:solidFill>
                  <a:schemeClr val="bg1"/>
                </a:solidFill>
              </a:rPr>
              <a:t>Cognitive skills and competences</a:t>
            </a:r>
          </a:p>
          <a:p>
            <a:pPr marL="590550" indent="-590550">
              <a:lnSpc>
                <a:spcPts val="2580"/>
              </a:lnSpc>
              <a:buClr>
                <a:schemeClr val="bg1"/>
              </a:buClr>
              <a:buFont typeface="+mj-lt"/>
              <a:buAutoNum type="arabicPeriod"/>
            </a:pPr>
            <a:endParaRPr lang="en-US" dirty="0">
              <a:solidFill>
                <a:schemeClr val="bg1"/>
              </a:solidFill>
            </a:endParaRPr>
          </a:p>
          <a:p>
            <a:pPr marL="590550" indent="-590550">
              <a:lnSpc>
                <a:spcPts val="2580"/>
              </a:lnSpc>
              <a:buClr>
                <a:schemeClr val="bg1"/>
              </a:buClr>
              <a:buFont typeface="+mj-lt"/>
              <a:buAutoNum type="arabicPeriod"/>
            </a:pPr>
            <a:r>
              <a:rPr lang="en-US" dirty="0">
                <a:solidFill>
                  <a:schemeClr val="bg1"/>
                </a:solidFill>
              </a:rPr>
              <a:t>Use of reason and logic</a:t>
            </a:r>
          </a:p>
          <a:p>
            <a:pPr>
              <a:lnSpc>
                <a:spcPts val="2580"/>
              </a:lnSpc>
            </a:pPr>
            <a:endParaRPr lang="en-US" dirty="0">
              <a:solidFill>
                <a:schemeClr val="bg1"/>
              </a:solidFill>
            </a:endParaRPr>
          </a:p>
        </p:txBody>
      </p:sp>
    </p:spTree>
    <p:extLst>
      <p:ext uri="{BB962C8B-B14F-4D97-AF65-F5344CB8AC3E}">
        <p14:creationId xmlns:p14="http://schemas.microsoft.com/office/powerpoint/2010/main" val="348203365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D2295954AF1042ACC23876AF319FBF" ma:contentTypeVersion="16" ma:contentTypeDescription="Create a new document." ma:contentTypeScope="" ma:versionID="f28d89e83c69f0a3c9d560bcfccc4c52">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d7a1d0ac65e731a00ee01e87b2778442"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1e5ca055-2fcb-431f-9f0c-13148e81002f"/>
    <ds:schemaRef ds:uri="478cfa9a-b818-4e35-b564-971bd04e2ab8"/>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19037A9A-E5D3-4D8D-96EC-E3FC2730FC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5ca055-2fcb-431f-9f0c-13148e81002f"/>
    <ds:schemaRef ds:uri="478cfa9a-b818-4e35-b564-971bd04e2a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8390</TotalTime>
  <Words>3744</Words>
  <Application>Microsoft Office PowerPoint</Application>
  <PresentationFormat>Widescreen</PresentationFormat>
  <Paragraphs>370</Paragraphs>
  <Slides>39</Slides>
  <Notes>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Orla Casey</cp:lastModifiedBy>
  <cp:revision>467</cp:revision>
  <dcterms:created xsi:type="dcterms:W3CDTF">2021-06-15T11:45:52Z</dcterms:created>
  <dcterms:modified xsi:type="dcterms:W3CDTF">2024-04-23T14:36:28Z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0x010100F3D2295954AF1042ACC23876AF319FBF</vt:lpwstr>
  </property>
  <property fmtid="{D5CDD505-2E9C-101B-9397-08002B2CF9AE}" pid="3" name="MediaServiceImageTags">
    <vt:lpwstr/>
  </property>
</Properties>
</file>