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4"/>
  </p:notesMasterIdLst>
  <p:handoutMasterIdLst>
    <p:handoutMasterId r:id="rId45"/>
  </p:handoutMasterIdLst>
  <p:sldIdLst>
    <p:sldId id="690" r:id="rId5"/>
    <p:sldId id="695" r:id="rId6"/>
    <p:sldId id="678" r:id="rId7"/>
    <p:sldId id="672" r:id="rId8"/>
    <p:sldId id="719" r:id="rId9"/>
    <p:sldId id="694" r:id="rId10"/>
    <p:sldId id="692" r:id="rId11"/>
    <p:sldId id="696" r:id="rId12"/>
    <p:sldId id="697" r:id="rId13"/>
    <p:sldId id="699" r:id="rId14"/>
    <p:sldId id="698" r:id="rId15"/>
    <p:sldId id="700" r:id="rId16"/>
    <p:sldId id="701" r:id="rId17"/>
    <p:sldId id="702" r:id="rId18"/>
    <p:sldId id="703" r:id="rId19"/>
    <p:sldId id="704" r:id="rId20"/>
    <p:sldId id="705" r:id="rId21"/>
    <p:sldId id="706" r:id="rId22"/>
    <p:sldId id="707" r:id="rId23"/>
    <p:sldId id="708" r:id="rId24"/>
    <p:sldId id="709" r:id="rId25"/>
    <p:sldId id="710" r:id="rId26"/>
    <p:sldId id="711" r:id="rId27"/>
    <p:sldId id="712" r:id="rId28"/>
    <p:sldId id="713" r:id="rId29"/>
    <p:sldId id="714" r:id="rId30"/>
    <p:sldId id="715" r:id="rId31"/>
    <p:sldId id="716" r:id="rId32"/>
    <p:sldId id="717" r:id="rId33"/>
    <p:sldId id="718" r:id="rId34"/>
    <p:sldId id="720" r:id="rId35"/>
    <p:sldId id="721" r:id="rId36"/>
    <p:sldId id="722" r:id="rId37"/>
    <p:sldId id="723" r:id="rId38"/>
    <p:sldId id="724" r:id="rId39"/>
    <p:sldId id="725" r:id="rId40"/>
    <p:sldId id="726" r:id="rId41"/>
    <p:sldId id="671" r:id="rId42"/>
    <p:sldId id="677" r:id="rId43"/>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2061"/>
    <a:srgbClr val="1C1442"/>
    <a:srgbClr val="60A9DD"/>
    <a:srgbClr val="AD4097"/>
    <a:srgbClr val="186BA8"/>
    <a:srgbClr val="305C6F"/>
    <a:srgbClr val="7C946D"/>
    <a:srgbClr val="005744"/>
    <a:srgbClr val="94A2A2"/>
    <a:srgbClr val="151D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162CD9-2E3C-33CD-D41A-268FEA279A5E}" v="8" dt="2024-04-23T14:36:26.7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824" autoAdjust="0"/>
    <p:restoredTop sz="93978"/>
  </p:normalViewPr>
  <p:slideViewPr>
    <p:cSldViewPr snapToGrid="0" snapToObjects="1">
      <p:cViewPr varScale="1">
        <p:scale>
          <a:sx n="56" d="100"/>
          <a:sy n="56" d="100"/>
        </p:scale>
        <p:origin x="624" y="36"/>
      </p:cViewPr>
      <p:guideLst/>
    </p:cSldViewPr>
  </p:slideViewPr>
  <p:notesTextViewPr>
    <p:cViewPr>
      <p:scale>
        <a:sx n="1" d="1"/>
        <a:sy n="1" d="1"/>
      </p:scale>
      <p:origin x="0" y="0"/>
    </p:cViewPr>
  </p:notesTextViewPr>
  <p:sorterViewPr>
    <p:cViewPr>
      <p:scale>
        <a:sx n="46" d="100"/>
        <a:sy n="46"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erine" userId="S::catherine_euei.dk#ext#@rtucloud1.onmicrosoft.com::bb6bdfc0-f649-4909-b625-23dce1775d97" providerId="AD" clId="Web-{036130A4-F322-E065-3CA2-23985FEF5C82}"/>
    <pc:docChg chg="modSld">
      <pc:chgData name="Catherine" userId="S::catherine_euei.dk#ext#@rtucloud1.onmicrosoft.com::bb6bdfc0-f649-4909-b625-23dce1775d97" providerId="AD" clId="Web-{036130A4-F322-E065-3CA2-23985FEF5C82}" dt="2024-04-15T13:49:33.929" v="10" actId="14100"/>
      <pc:docMkLst>
        <pc:docMk/>
      </pc:docMkLst>
      <pc:sldChg chg="modSp">
        <pc:chgData name="Catherine" userId="S::catherine_euei.dk#ext#@rtucloud1.onmicrosoft.com::bb6bdfc0-f649-4909-b625-23dce1775d97" providerId="AD" clId="Web-{036130A4-F322-E065-3CA2-23985FEF5C82}" dt="2024-04-15T13:36:46.188" v="9" actId="1076"/>
        <pc:sldMkLst>
          <pc:docMk/>
          <pc:sldMk cId="2924682848" sldId="678"/>
        </pc:sldMkLst>
        <pc:spChg chg="mod">
          <ac:chgData name="Catherine" userId="S::catherine_euei.dk#ext#@rtucloud1.onmicrosoft.com::bb6bdfc0-f649-4909-b625-23dce1775d97" providerId="AD" clId="Web-{036130A4-F322-E065-3CA2-23985FEF5C82}" dt="2024-04-15T13:36:46.188" v="9" actId="1076"/>
          <ac:spMkLst>
            <pc:docMk/>
            <pc:sldMk cId="2924682848" sldId="678"/>
            <ac:spMk id="67" creationId="{76EC7856-B0EC-004E-A2BE-9CF77555B8D1}"/>
          </ac:spMkLst>
        </pc:spChg>
      </pc:sldChg>
      <pc:sldChg chg="modSp">
        <pc:chgData name="Catherine" userId="S::catherine_euei.dk#ext#@rtucloud1.onmicrosoft.com::bb6bdfc0-f649-4909-b625-23dce1775d97" providerId="AD" clId="Web-{036130A4-F322-E065-3CA2-23985FEF5C82}" dt="2024-04-15T13:49:33.929" v="10" actId="14100"/>
        <pc:sldMkLst>
          <pc:docMk/>
          <pc:sldMk cId="2371072668" sldId="694"/>
        </pc:sldMkLst>
        <pc:spChg chg="mod">
          <ac:chgData name="Catherine" userId="S::catherine_euei.dk#ext#@rtucloud1.onmicrosoft.com::bb6bdfc0-f649-4909-b625-23dce1775d97" providerId="AD" clId="Web-{036130A4-F322-E065-3CA2-23985FEF5C82}" dt="2024-04-15T13:49:33.929" v="10" actId="14100"/>
          <ac:spMkLst>
            <pc:docMk/>
            <pc:sldMk cId="2371072668" sldId="694"/>
            <ac:spMk id="7" creationId="{56C0938E-B6E7-5004-CBD5-39FB56FE7EB1}"/>
          </ac:spMkLst>
        </pc:spChg>
      </pc:sldChg>
    </pc:docChg>
  </pc:docChgLst>
  <pc:docChgLst>
    <pc:chgData name="Catherine" userId="S::catherine_euei.dk#ext#@rtucloud1.onmicrosoft.com::bb6bdfc0-f649-4909-b625-23dce1775d97" providerId="AD" clId="Web-{B3162CD9-2E3C-33CD-D41A-268FEA279A5E}"/>
    <pc:docChg chg="modSld">
      <pc:chgData name="Catherine" userId="S::catherine_euei.dk#ext#@rtucloud1.onmicrosoft.com::bb6bdfc0-f649-4909-b625-23dce1775d97" providerId="AD" clId="Web-{B3162CD9-2E3C-33CD-D41A-268FEA279A5E}" dt="2024-04-23T14:36:26.762" v="7" actId="20577"/>
      <pc:docMkLst>
        <pc:docMk/>
      </pc:docMkLst>
      <pc:sldChg chg="modSp">
        <pc:chgData name="Catherine" userId="S::catherine_euei.dk#ext#@rtucloud1.onmicrosoft.com::bb6bdfc0-f649-4909-b625-23dce1775d97" providerId="AD" clId="Web-{B3162CD9-2E3C-33CD-D41A-268FEA279A5E}" dt="2024-04-23T14:35:48.683" v="5" actId="20577"/>
        <pc:sldMkLst>
          <pc:docMk/>
          <pc:sldMk cId="3456156592" sldId="720"/>
        </pc:sldMkLst>
        <pc:spChg chg="mod">
          <ac:chgData name="Catherine" userId="S::catherine_euei.dk#ext#@rtucloud1.onmicrosoft.com::bb6bdfc0-f649-4909-b625-23dce1775d97" providerId="AD" clId="Web-{B3162CD9-2E3C-33CD-D41A-268FEA279A5E}" dt="2024-04-23T14:35:48.683" v="5" actId="20577"/>
          <ac:spMkLst>
            <pc:docMk/>
            <pc:sldMk cId="3456156592" sldId="720"/>
            <ac:spMk id="3" creationId="{06A3B45A-0AE8-A3F7-5467-3C9FA0B14E5C}"/>
          </ac:spMkLst>
        </pc:spChg>
      </pc:sldChg>
      <pc:sldChg chg="modSp">
        <pc:chgData name="Catherine" userId="S::catherine_euei.dk#ext#@rtucloud1.onmicrosoft.com::bb6bdfc0-f649-4909-b625-23dce1775d97" providerId="AD" clId="Web-{B3162CD9-2E3C-33CD-D41A-268FEA279A5E}" dt="2024-04-23T14:36:26.762" v="7" actId="20577"/>
        <pc:sldMkLst>
          <pc:docMk/>
          <pc:sldMk cId="2918842100" sldId="722"/>
        </pc:sldMkLst>
        <pc:spChg chg="mod">
          <ac:chgData name="Catherine" userId="S::catherine_euei.dk#ext#@rtucloud1.onmicrosoft.com::bb6bdfc0-f649-4909-b625-23dce1775d97" providerId="AD" clId="Web-{B3162CD9-2E3C-33CD-D41A-268FEA279A5E}" dt="2024-04-23T14:36:26.762" v="7" actId="20577"/>
          <ac:spMkLst>
            <pc:docMk/>
            <pc:sldMk cId="2918842100" sldId="722"/>
            <ac:spMk id="8" creationId="{50EA910B-7A4F-8A34-72EE-8C278DC4D72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4/23/2024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4/23/2024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39" t="-495" r="26263" b="495"/>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2054" r="4400"/>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l="10582" t="76647" r="53602" b="8387"/>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Rectangle 5">
            <a:extLst>
              <a:ext uri="{FF2B5EF4-FFF2-40B4-BE49-F238E27FC236}">
                <a16:creationId xmlns:a16="http://schemas.microsoft.com/office/drawing/2014/main" id="{373F6002-DCA8-D534-F7A1-14CEDC71621A}"/>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6046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8723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1767" t="564" r="21651" b="3139"/>
            <a:stretch/>
          </p:blipFill>
          <p:spPr>
            <a:xfrm>
              <a:off x="4206600" y="-29837"/>
              <a:ext cx="5748334"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2054" r="4400"/>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3850067" y="5961079"/>
            <a:ext cx="5121761" cy="538802"/>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062" r="700" b="83238"/>
          <a:stretch/>
        </p:blipFill>
        <p:spPr>
          <a:xfrm rot="16200000">
            <a:off x="-3150617" y="3130667"/>
            <a:ext cx="6877951" cy="576718"/>
          </a:xfrm>
          <a:prstGeom prst="rect">
            <a:avLst/>
          </a:prstGeom>
        </p:spPr>
      </p:pic>
      <p:grpSp>
        <p:nvGrpSpPr>
          <p:cNvPr id="24" name="Group 23">
            <a:extLst>
              <a:ext uri="{FF2B5EF4-FFF2-40B4-BE49-F238E27FC236}">
                <a16:creationId xmlns:a16="http://schemas.microsoft.com/office/drawing/2014/main" id="{CD3D894C-A703-31B5-66B2-710B7C9C47F4}"/>
              </a:ext>
            </a:extLst>
          </p:cNvPr>
          <p:cNvGrpSpPr/>
          <p:nvPr userDrawn="1"/>
        </p:nvGrpSpPr>
        <p:grpSpPr>
          <a:xfrm>
            <a:off x="3712795" y="839178"/>
            <a:ext cx="8204056" cy="4404561"/>
            <a:chOff x="4210682" y="941842"/>
            <a:chExt cx="7663872" cy="4404561"/>
          </a:xfrm>
        </p:grpSpPr>
        <p:grpSp>
          <p:nvGrpSpPr>
            <p:cNvPr id="5" name="Group 4">
              <a:extLst>
                <a:ext uri="{FF2B5EF4-FFF2-40B4-BE49-F238E27FC236}">
                  <a16:creationId xmlns:a16="http://schemas.microsoft.com/office/drawing/2014/main" id="{795E9240-C10D-8849-BAE0-7C438EC081DC}"/>
                </a:ext>
              </a:extLst>
            </p:cNvPr>
            <p:cNvGrpSpPr/>
            <p:nvPr userDrawn="1"/>
          </p:nvGrpSpPr>
          <p:grpSpPr>
            <a:xfrm>
              <a:off x="4210682" y="941842"/>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2" name="Group 1">
              <a:extLst>
                <a:ext uri="{FF2B5EF4-FFF2-40B4-BE49-F238E27FC236}">
                  <a16:creationId xmlns:a16="http://schemas.microsoft.com/office/drawing/2014/main" id="{ED2DECE2-97D6-D2EA-75BE-AD69E9D74137}"/>
                </a:ext>
              </a:extLst>
            </p:cNvPr>
            <p:cNvGrpSpPr/>
            <p:nvPr userDrawn="1"/>
          </p:nvGrpSpPr>
          <p:grpSpPr>
            <a:xfrm>
              <a:off x="4210682" y="4011805"/>
              <a:ext cx="7663872" cy="1334598"/>
              <a:chOff x="2315424" y="2709319"/>
              <a:chExt cx="7663872" cy="978369"/>
            </a:xfrm>
            <a:solidFill>
              <a:srgbClr val="186BA8"/>
            </a:solidFill>
          </p:grpSpPr>
          <p:grpSp>
            <p:nvGrpSpPr>
              <p:cNvPr id="4" name="Group 3">
                <a:extLst>
                  <a:ext uri="{FF2B5EF4-FFF2-40B4-BE49-F238E27FC236}">
                    <a16:creationId xmlns:a16="http://schemas.microsoft.com/office/drawing/2014/main" id="{658E29C2-989B-942F-D47A-217F63611725}"/>
                  </a:ext>
                </a:extLst>
              </p:cNvPr>
              <p:cNvGrpSpPr/>
              <p:nvPr userDrawn="1"/>
            </p:nvGrpSpPr>
            <p:grpSpPr>
              <a:xfrm>
                <a:off x="2315424" y="2709319"/>
                <a:ext cx="7663872" cy="656864"/>
                <a:chOff x="1265109" y="3229991"/>
                <a:chExt cx="4752000" cy="1024069"/>
              </a:xfrm>
              <a:grpFill/>
            </p:grpSpPr>
            <p:sp>
              <p:nvSpPr>
                <p:cNvPr id="11" name="Rectangle 10">
                  <a:extLst>
                    <a:ext uri="{FF2B5EF4-FFF2-40B4-BE49-F238E27FC236}">
                      <a16:creationId xmlns:a16="http://schemas.microsoft.com/office/drawing/2014/main" id="{8FB1725A-8DB5-011D-53DC-6A19FC9FA6EB}"/>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2" name="Rectangle 11">
                  <a:extLst>
                    <a:ext uri="{FF2B5EF4-FFF2-40B4-BE49-F238E27FC236}">
                      <a16:creationId xmlns:a16="http://schemas.microsoft.com/office/drawing/2014/main" id="{76F7F15D-FECD-B2BC-FE35-F75DBA9503FC}"/>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13" name="Rectangle 12">
                  <a:extLst>
                    <a:ext uri="{FF2B5EF4-FFF2-40B4-BE49-F238E27FC236}">
                      <a16:creationId xmlns:a16="http://schemas.microsoft.com/office/drawing/2014/main" id="{89502D62-6D24-E04F-51AD-8AF62C3EB65A}"/>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 name="Rectangle 6">
                <a:extLst>
                  <a:ext uri="{FF2B5EF4-FFF2-40B4-BE49-F238E27FC236}">
                    <a16:creationId xmlns:a16="http://schemas.microsoft.com/office/drawing/2014/main" id="{07DFD4FC-1E79-40A5-E8A9-8C9B1D5EDCEE}"/>
                  </a:ext>
                </a:extLst>
              </p:cNvPr>
              <p:cNvSpPr/>
              <p:nvPr userDrawn="1"/>
            </p:nvSpPr>
            <p:spPr>
              <a:xfrm>
                <a:off x="2315424" y="3673833"/>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7" name="Text Placeholder 32">
            <a:extLst>
              <a:ext uri="{FF2B5EF4-FFF2-40B4-BE49-F238E27FC236}">
                <a16:creationId xmlns:a16="http://schemas.microsoft.com/office/drawing/2014/main" id="{3A9DD07F-70F5-29AB-4B67-AC8CEBEB7D07}"/>
              </a:ext>
            </a:extLst>
          </p:cNvPr>
          <p:cNvSpPr>
            <a:spLocks noGrp="1"/>
          </p:cNvSpPr>
          <p:nvPr>
            <p:ph type="body" sz="quarter" idx="65" hasCustomPrompt="1"/>
          </p:nvPr>
        </p:nvSpPr>
        <p:spPr>
          <a:xfrm>
            <a:off x="4483127" y="401227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19" name="Text Placeholder 32">
            <a:extLst>
              <a:ext uri="{FF2B5EF4-FFF2-40B4-BE49-F238E27FC236}">
                <a16:creationId xmlns:a16="http://schemas.microsoft.com/office/drawing/2014/main" id="{5485F39D-8EDE-D892-C498-2DFA222C0350}"/>
              </a:ext>
            </a:extLst>
          </p:cNvPr>
          <p:cNvSpPr>
            <a:spLocks noGrp="1"/>
          </p:cNvSpPr>
          <p:nvPr>
            <p:ph type="body" sz="quarter" idx="67" hasCustomPrompt="1"/>
          </p:nvPr>
        </p:nvSpPr>
        <p:spPr>
          <a:xfrm>
            <a:off x="4483127" y="4438637"/>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1" name="Text Placeholder 32">
            <a:extLst>
              <a:ext uri="{FF2B5EF4-FFF2-40B4-BE49-F238E27FC236}">
                <a16:creationId xmlns:a16="http://schemas.microsoft.com/office/drawing/2014/main" id="{32C53DE6-D1A1-9F23-A801-48CFCB275B00}"/>
              </a:ext>
            </a:extLst>
          </p:cNvPr>
          <p:cNvSpPr>
            <a:spLocks noGrp="1"/>
          </p:cNvSpPr>
          <p:nvPr>
            <p:ph type="body" sz="quarter" idx="69" hasCustomPrompt="1"/>
          </p:nvPr>
        </p:nvSpPr>
        <p:spPr>
          <a:xfrm>
            <a:off x="4483127" y="4882578"/>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68" t="-5799" r="12668" b="81249"/>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2031600" y="-4917"/>
            <a:ext cx="8128800" cy="466550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8" r:id="rId15"/>
    <p:sldLayoutId id="2147483737"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image" Target="../media/image19.svg"/></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5.png"/><Relationship Id="rId1" Type="http://schemas.openxmlformats.org/officeDocument/2006/relationships/slideLayout" Target="../slideLayouts/slideLayout10.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jpe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dirty="0"/>
              <a:t>   www.</a:t>
            </a:r>
            <a:r>
              <a:rPr lang="en-US" sz="3400" b="1" dirty="0"/>
              <a:t>be21skilled</a:t>
            </a:r>
            <a:r>
              <a:rPr lang="en-US" sz="3400" dirty="0"/>
              <a:t>.eu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pPr/>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5" y="2560319"/>
            <a:ext cx="4633364" cy="231783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3200" b="1" dirty="0">
                <a:solidFill>
                  <a:schemeClr val="bg1"/>
                </a:solidFill>
              </a:rPr>
              <a:t>Elevate 21 CS in STEM teaching </a:t>
            </a:r>
            <a:endParaRPr lang="en-US" sz="32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5" y="515161"/>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MODULE 6</a:t>
            </a:r>
          </a:p>
        </p:txBody>
      </p:sp>
    </p:spTree>
    <p:extLst>
      <p:ext uri="{BB962C8B-B14F-4D97-AF65-F5344CB8AC3E}">
        <p14:creationId xmlns:p14="http://schemas.microsoft.com/office/powerpoint/2010/main" val="166775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1336431" y="510364"/>
            <a:ext cx="10279511" cy="5189591"/>
          </a:xfrm>
        </p:spPr>
        <p:txBody>
          <a:bodyPr/>
          <a:lstStyle/>
          <a:p>
            <a:pPr algn="just">
              <a:lnSpc>
                <a:spcPts val="2440"/>
              </a:lnSpc>
            </a:pPr>
            <a:r>
              <a:rPr lang="en-US" sz="2200" dirty="0"/>
              <a:t>Critical thinking is a higher-order thinking skill that is crucial to cope with uncertainty, complexity, and change. It entails a self-directed, </a:t>
            </a:r>
            <a:r>
              <a:rPr lang="en-US" sz="2200" dirty="0" err="1"/>
              <a:t>skilful</a:t>
            </a:r>
            <a:r>
              <a:rPr lang="en-US" sz="2200" dirty="0"/>
              <a:t> analysis of information, beliefs or knowledge, with an ongoing reconstruction of one’s thinking knowledge about methods to assess and produce new knowledge and strategies to solve problems. It assumes awareness of the egocentric and sociocentric tendencies of human thinking that may produce flaws in the quality of reasoning, as well as willingness to critically assess and evaluate information (Sala, Punie, </a:t>
            </a:r>
            <a:r>
              <a:rPr lang="en-US" sz="2200" dirty="0" err="1"/>
              <a:t>Garkov</a:t>
            </a:r>
            <a:r>
              <a:rPr lang="en-US" sz="2200" dirty="0"/>
              <a:t> and Cabrera, 2020).</a:t>
            </a:r>
          </a:p>
          <a:p>
            <a:pPr algn="just">
              <a:lnSpc>
                <a:spcPts val="2440"/>
              </a:lnSpc>
            </a:pPr>
            <a:endParaRPr lang="en-US" sz="2200" dirty="0"/>
          </a:p>
          <a:p>
            <a:pPr algn="just">
              <a:lnSpc>
                <a:spcPts val="2440"/>
              </a:lnSpc>
            </a:pPr>
            <a:r>
              <a:rPr lang="en-US" sz="2200" dirty="0"/>
              <a:t>Problem-solving is the process of finding solutions to difficult or complex issues’ (Simpson, Weiner, &amp; Oxford University Press, 1989). Problem-solving normally requires the use of a range of tools and information resources. The core characteristic of problem-solving is that it is impossible for a person to achieve the goal through routine actions. In problem-solving, one has to reflect on the situation in order to identify the proper arrangement of decisions and actions that may lead to a solution. It often involves interaction with other individuals, and thus communicating in spoken or written form may be one of the actions necessary to solve the problem. Tools and technologies can normally facilitate the resolution of the problems (OECD, 2012). </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Tree>
    <p:extLst>
      <p:ext uri="{BB962C8B-B14F-4D97-AF65-F5344CB8AC3E}">
        <p14:creationId xmlns:p14="http://schemas.microsoft.com/office/powerpoint/2010/main" val="3013949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78D6E0D-388E-4C72-414C-7DEA18A3F5DE}"/>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2">
            <a:extLst>
              <a:ext uri="{FF2B5EF4-FFF2-40B4-BE49-F238E27FC236}">
                <a16:creationId xmlns:a16="http://schemas.microsoft.com/office/drawing/2014/main" id="{A59D317A-09C5-65EE-C459-60B83F4D1C55}"/>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11</a:t>
            </a:fld>
            <a:endParaRPr lang="en-US" sz="1291" dirty="0"/>
          </a:p>
        </p:txBody>
      </p:sp>
      <p:sp>
        <p:nvSpPr>
          <p:cNvPr id="21" name="Text Placeholder 2">
            <a:extLst>
              <a:ext uri="{FF2B5EF4-FFF2-40B4-BE49-F238E27FC236}">
                <a16:creationId xmlns:a16="http://schemas.microsoft.com/office/drawing/2014/main" id="{280BA914-1873-D8A4-DA7C-7AF85B355ABA}"/>
              </a:ext>
            </a:extLst>
          </p:cNvPr>
          <p:cNvSpPr txBox="1">
            <a:spLocks/>
          </p:cNvSpPr>
          <p:nvPr/>
        </p:nvSpPr>
        <p:spPr>
          <a:xfrm>
            <a:off x="6431797" y="836908"/>
            <a:ext cx="5184145" cy="486304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a:t>Critical thinking and problem-solving skills are closely related to other employability competencies. According to Council of the EU (2018), a problem-solving attitude supports the learning process and the individual's ability to handle obstacles and change. </a:t>
            </a:r>
          </a:p>
          <a:p>
            <a:pPr algn="just">
              <a:lnSpc>
                <a:spcPts val="2440"/>
              </a:lnSpc>
            </a:pPr>
            <a:endParaRPr lang="en-US" sz="2400"/>
          </a:p>
          <a:p>
            <a:pPr algn="just">
              <a:lnSpc>
                <a:spcPts val="2440"/>
              </a:lnSpc>
            </a:pPr>
            <a:r>
              <a:rPr lang="en-US" sz="2400"/>
              <a:t>It includes the desire to apply prior learning and life experiences and the curiosity to look for opportunities to learn and develop in a variety of life contexts</a:t>
            </a:r>
            <a:endParaRPr lang="en-US" sz="2400" dirty="0"/>
          </a:p>
        </p:txBody>
      </p:sp>
      <p:pic>
        <p:nvPicPr>
          <p:cNvPr id="22" name="Picture 21">
            <a:extLst>
              <a:ext uri="{FF2B5EF4-FFF2-40B4-BE49-F238E27FC236}">
                <a16:creationId xmlns:a16="http://schemas.microsoft.com/office/drawing/2014/main" id="{FCCD25CE-1BA3-CA28-D6E6-52825FD9946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00" r="21300"/>
          <a:stretch/>
        </p:blipFill>
        <p:spPr>
          <a:xfrm>
            <a:off x="0" y="3952"/>
            <a:ext cx="5904854" cy="6858000"/>
          </a:xfrm>
          <a:prstGeom prst="rect">
            <a:avLst/>
          </a:prstGeom>
        </p:spPr>
      </p:pic>
      <p:pic>
        <p:nvPicPr>
          <p:cNvPr id="23" name="Picture 22">
            <a:extLst>
              <a:ext uri="{FF2B5EF4-FFF2-40B4-BE49-F238E27FC236}">
                <a16:creationId xmlns:a16="http://schemas.microsoft.com/office/drawing/2014/main" id="{945109C1-D346-D297-A651-C21CA5BA32A2}"/>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196000" y="5447636"/>
            <a:ext cx="1443600" cy="356400"/>
          </a:xfrm>
          <a:prstGeom prst="rect">
            <a:avLst/>
          </a:prstGeom>
        </p:spPr>
      </p:pic>
      <p:sp>
        <p:nvSpPr>
          <p:cNvPr id="24" name="Rectangle 23">
            <a:extLst>
              <a:ext uri="{FF2B5EF4-FFF2-40B4-BE49-F238E27FC236}">
                <a16:creationId xmlns:a16="http://schemas.microsoft.com/office/drawing/2014/main" id="{AA27278B-B5FF-A322-17B7-9217E4030C43}"/>
              </a:ext>
            </a:extLst>
          </p:cNvPr>
          <p:cNvSpPr/>
          <p:nvPr/>
        </p:nvSpPr>
        <p:spPr>
          <a:xfrm>
            <a:off x="0" y="-3952"/>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39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169976"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Collaboration</a:t>
            </a:r>
          </a:p>
          <a:p>
            <a:pPr marL="342900" lvl="0" indent="-342900">
              <a:lnSpc>
                <a:spcPts val="2440"/>
              </a:lnSpc>
              <a:buClr>
                <a:srgbClr val="186BA8"/>
              </a:buClr>
              <a:buFont typeface="Arial" panose="020B0604020202020204" pitchFamily="34" charset="0"/>
              <a:buChar char="•"/>
            </a:pPr>
            <a:r>
              <a:rPr lang="en-US" sz="2200" dirty="0"/>
              <a:t>Communication</a:t>
            </a:r>
          </a:p>
          <a:p>
            <a:pPr marL="342900" lvl="0" indent="-342900">
              <a:lnSpc>
                <a:spcPts val="2440"/>
              </a:lnSpc>
              <a:buClr>
                <a:srgbClr val="186BA8"/>
              </a:buClr>
              <a:buFont typeface="Arial" panose="020B0604020202020204" pitchFamily="34" charset="0"/>
              <a:buChar char="•"/>
            </a:pPr>
            <a:r>
              <a:rPr lang="en-US" sz="2200" dirty="0"/>
              <a:t>Developing relationships</a:t>
            </a:r>
          </a:p>
          <a:p>
            <a:pPr marL="342900" lvl="0" indent="-342900">
              <a:lnSpc>
                <a:spcPts val="2440"/>
              </a:lnSpc>
              <a:buClr>
                <a:srgbClr val="186BA8"/>
              </a:buClr>
              <a:buFont typeface="Arial" panose="020B0604020202020204" pitchFamily="34" charset="0"/>
              <a:buChar char="•"/>
            </a:pPr>
            <a:r>
              <a:rPr lang="en-US" sz="2200" dirty="0"/>
              <a:t>Engagement/ communication skills/ collaboration skills</a:t>
            </a:r>
          </a:p>
          <a:p>
            <a:pPr marL="342900" lvl="0" indent="-342900">
              <a:lnSpc>
                <a:spcPts val="2440"/>
              </a:lnSpc>
              <a:buClr>
                <a:srgbClr val="186BA8"/>
              </a:buClr>
              <a:buFont typeface="Arial" panose="020B0604020202020204" pitchFamily="34" charset="0"/>
              <a:buChar char="•"/>
            </a:pPr>
            <a:r>
              <a:rPr lang="en-US" sz="2200" dirty="0"/>
              <a:t>Generic skills/ competencies</a:t>
            </a:r>
          </a:p>
          <a:p>
            <a:pPr marL="342900" lvl="0" indent="-342900">
              <a:lnSpc>
                <a:spcPts val="2440"/>
              </a:lnSpc>
              <a:buClr>
                <a:srgbClr val="186BA8"/>
              </a:buClr>
              <a:buFont typeface="Arial" panose="020B0604020202020204" pitchFamily="34" charset="0"/>
              <a:buChar char="•"/>
            </a:pPr>
            <a:r>
              <a:rPr lang="en-US" sz="2200" dirty="0"/>
              <a:t>Interpersonal skills</a:t>
            </a:r>
          </a:p>
          <a:p>
            <a:pPr marL="342900" lvl="0" indent="-342900">
              <a:lnSpc>
                <a:spcPts val="2440"/>
              </a:lnSpc>
              <a:buClr>
                <a:srgbClr val="186BA8"/>
              </a:buClr>
              <a:buFont typeface="Arial" panose="020B0604020202020204" pitchFamily="34" charset="0"/>
              <a:buChar char="•"/>
            </a:pPr>
            <a:r>
              <a:rPr lang="en-US" sz="2200" dirty="0"/>
              <a:t>Selling, persuading, sales</a:t>
            </a:r>
          </a:p>
          <a:p>
            <a:pPr marL="342900" lvl="0" indent="-342900">
              <a:lnSpc>
                <a:spcPts val="2440"/>
              </a:lnSpc>
              <a:buClr>
                <a:srgbClr val="186BA8"/>
              </a:buClr>
              <a:buFont typeface="Arial" panose="020B0604020202020204" pitchFamily="34" charset="0"/>
              <a:buChar char="•"/>
            </a:pPr>
            <a:r>
              <a:rPr lang="en-US" sz="2200" dirty="0"/>
              <a:t>Serving, attending, including caring</a:t>
            </a:r>
          </a:p>
          <a:p>
            <a:pPr marL="342900" lvl="0" indent="-342900">
              <a:lnSpc>
                <a:spcPts val="2440"/>
              </a:lnSpc>
              <a:buClr>
                <a:srgbClr val="186BA8"/>
              </a:buClr>
              <a:buFont typeface="Arial" panose="020B0604020202020204" pitchFamily="34" charset="0"/>
              <a:buChar char="•"/>
            </a:pPr>
            <a:r>
              <a:rPr lang="en-US" sz="2200" dirty="0"/>
              <a:t>Social skills</a:t>
            </a:r>
          </a:p>
          <a:p>
            <a:pPr marL="342900" lvl="0" indent="-342900">
              <a:lnSpc>
                <a:spcPts val="2440"/>
              </a:lnSpc>
              <a:buClr>
                <a:srgbClr val="186BA8"/>
              </a:buClr>
              <a:buFont typeface="Arial" panose="020B0604020202020204" pitchFamily="34" charset="0"/>
              <a:buChar char="•"/>
            </a:pPr>
            <a:r>
              <a:rPr lang="en-US" sz="2200" dirty="0"/>
              <a:t>Teamwork, working with others, teamwork effectiveness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92329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Communication, Collaboration and Teamwork</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grpSp>
        <p:nvGrpSpPr>
          <p:cNvPr id="2" name="Group 1">
            <a:extLst>
              <a:ext uri="{FF2B5EF4-FFF2-40B4-BE49-F238E27FC236}">
                <a16:creationId xmlns:a16="http://schemas.microsoft.com/office/drawing/2014/main" id="{35A643EA-C8A5-83B4-B2A9-F94740ADE6DC}"/>
              </a:ext>
            </a:extLst>
          </p:cNvPr>
          <p:cNvGrpSpPr/>
          <p:nvPr/>
        </p:nvGrpSpPr>
        <p:grpSpPr>
          <a:xfrm>
            <a:off x="9619657" y="4156639"/>
            <a:ext cx="1683617" cy="1543315"/>
            <a:chOff x="5632524" y="3887743"/>
            <a:chExt cx="867188" cy="794922"/>
          </a:xfrm>
          <a:solidFill>
            <a:srgbClr val="1C1442"/>
          </a:solidFill>
        </p:grpSpPr>
        <p:sp>
          <p:nvSpPr>
            <p:cNvPr id="3" name="Freeform 2">
              <a:extLst>
                <a:ext uri="{FF2B5EF4-FFF2-40B4-BE49-F238E27FC236}">
                  <a16:creationId xmlns:a16="http://schemas.microsoft.com/office/drawing/2014/main" id="{F1030547-F1AE-4DEF-80CE-4F3805633F20}"/>
                </a:ext>
              </a:extLst>
            </p:cNvPr>
            <p:cNvSpPr/>
            <p:nvPr/>
          </p:nvSpPr>
          <p:spPr>
            <a:xfrm>
              <a:off x="6219683" y="3963622"/>
              <a:ext cx="173437" cy="160791"/>
            </a:xfrm>
            <a:custGeom>
              <a:avLst/>
              <a:gdLst>
                <a:gd name="connsiteX0" fmla="*/ 158985 w 173437"/>
                <a:gd name="connsiteY0" fmla="*/ 0 h 160791"/>
                <a:gd name="connsiteX1" fmla="*/ 173438 w 173437"/>
                <a:gd name="connsiteY1" fmla="*/ 14453 h 160791"/>
                <a:gd name="connsiteX2" fmla="*/ 173438 w 173437"/>
                <a:gd name="connsiteY2" fmla="*/ 101172 h 160791"/>
                <a:gd name="connsiteX3" fmla="*/ 158985 w 173437"/>
                <a:gd name="connsiteY3" fmla="*/ 115625 h 160791"/>
                <a:gd name="connsiteX4" fmla="*/ 144531 w 173437"/>
                <a:gd name="connsiteY4" fmla="*/ 130079 h 160791"/>
                <a:gd name="connsiteX5" fmla="*/ 144531 w 173437"/>
                <a:gd name="connsiteY5" fmla="*/ 160791 h 160791"/>
                <a:gd name="connsiteX6" fmla="*/ 80396 w 173437"/>
                <a:gd name="connsiteY6" fmla="*/ 118335 h 160791"/>
                <a:gd name="connsiteX7" fmla="*/ 72266 w 173437"/>
                <a:gd name="connsiteY7" fmla="*/ 115625 h 160791"/>
                <a:gd name="connsiteX8" fmla="*/ 14453 w 173437"/>
                <a:gd name="connsiteY8" fmla="*/ 115625 h 160791"/>
                <a:gd name="connsiteX9" fmla="*/ 0 w 173437"/>
                <a:gd name="connsiteY9" fmla="*/ 101172 h 160791"/>
                <a:gd name="connsiteX10" fmla="*/ 0 w 173437"/>
                <a:gd name="connsiteY10" fmla="*/ 89429 h 160791"/>
                <a:gd name="connsiteX11" fmla="*/ 4517 w 173437"/>
                <a:gd name="connsiteY11" fmla="*/ 86719 h 160791"/>
                <a:gd name="connsiteX12" fmla="*/ 57813 w 173437"/>
                <a:gd name="connsiteY12" fmla="*/ 86719 h 160791"/>
                <a:gd name="connsiteX13" fmla="*/ 101172 w 173437"/>
                <a:gd name="connsiteY13" fmla="*/ 43359 h 160791"/>
                <a:gd name="connsiteX14" fmla="*/ 101172 w 173437"/>
                <a:gd name="connsiteY14" fmla="*/ 0 h 160791"/>
                <a:gd name="connsiteX15" fmla="*/ 158985 w 173437"/>
                <a:gd name="connsiteY15" fmla="*/ 0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3437" h="160791">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45C9226-75AE-B966-31A7-864D1D1B5E15}"/>
                </a:ext>
              </a:extLst>
            </p:cNvPr>
            <p:cNvSpPr/>
            <p:nvPr/>
          </p:nvSpPr>
          <p:spPr>
            <a:xfrm>
              <a:off x="6118511" y="3905809"/>
              <a:ext cx="173437" cy="160791"/>
            </a:xfrm>
            <a:custGeom>
              <a:avLst/>
              <a:gdLst>
                <a:gd name="connsiteX0" fmla="*/ 0 w 173437"/>
                <a:gd name="connsiteY0" fmla="*/ 14453 h 160791"/>
                <a:gd name="connsiteX1" fmla="*/ 14453 w 173437"/>
                <a:gd name="connsiteY1" fmla="*/ 0 h 160791"/>
                <a:gd name="connsiteX2" fmla="*/ 158985 w 173437"/>
                <a:gd name="connsiteY2" fmla="*/ 0 h 160791"/>
                <a:gd name="connsiteX3" fmla="*/ 173438 w 173437"/>
                <a:gd name="connsiteY3" fmla="*/ 14453 h 160791"/>
                <a:gd name="connsiteX4" fmla="*/ 173438 w 173437"/>
                <a:gd name="connsiteY4" fmla="*/ 28906 h 160791"/>
                <a:gd name="connsiteX5" fmla="*/ 115625 w 173437"/>
                <a:gd name="connsiteY5" fmla="*/ 28906 h 160791"/>
                <a:gd name="connsiteX6" fmla="*/ 72266 w 173437"/>
                <a:gd name="connsiteY6" fmla="*/ 72266 h 160791"/>
                <a:gd name="connsiteX7" fmla="*/ 72266 w 173437"/>
                <a:gd name="connsiteY7" fmla="*/ 131885 h 160791"/>
                <a:gd name="connsiteX8" fmla="*/ 28906 w 173437"/>
                <a:gd name="connsiteY8" fmla="*/ 160791 h 160791"/>
                <a:gd name="connsiteX9" fmla="*/ 28906 w 173437"/>
                <a:gd name="connsiteY9" fmla="*/ 130078 h 160791"/>
                <a:gd name="connsiteX10" fmla="*/ 14453 w 173437"/>
                <a:gd name="connsiteY10" fmla="*/ 115625 h 160791"/>
                <a:gd name="connsiteX11" fmla="*/ 0 w 173437"/>
                <a:gd name="connsiteY11" fmla="*/ 101172 h 160791"/>
                <a:gd name="connsiteX12" fmla="*/ 0 w 173437"/>
                <a:gd name="connsiteY12"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3437" h="160791">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082EE541-D437-AD9B-4ED2-BDE914171CF7}"/>
                </a:ext>
              </a:extLst>
            </p:cNvPr>
            <p:cNvSpPr/>
            <p:nvPr/>
          </p:nvSpPr>
          <p:spPr>
            <a:xfrm>
              <a:off x="5699369" y="3949169"/>
              <a:ext cx="202343" cy="160791"/>
            </a:xfrm>
            <a:custGeom>
              <a:avLst/>
              <a:gdLst>
                <a:gd name="connsiteX0" fmla="*/ 0 w 202343"/>
                <a:gd name="connsiteY0" fmla="*/ 14453 h 160791"/>
                <a:gd name="connsiteX1" fmla="*/ 14453 w 202343"/>
                <a:gd name="connsiteY1" fmla="*/ 0 h 160791"/>
                <a:gd name="connsiteX2" fmla="*/ 187891 w 202343"/>
                <a:gd name="connsiteY2" fmla="*/ 0 h 160791"/>
                <a:gd name="connsiteX3" fmla="*/ 202344 w 202343"/>
                <a:gd name="connsiteY3" fmla="*/ 14453 h 160791"/>
                <a:gd name="connsiteX4" fmla="*/ 202344 w 202343"/>
                <a:gd name="connsiteY4" fmla="*/ 101172 h 160791"/>
                <a:gd name="connsiteX5" fmla="*/ 187891 w 202343"/>
                <a:gd name="connsiteY5" fmla="*/ 115625 h 160791"/>
                <a:gd name="connsiteX6" fmla="*/ 115625 w 202343"/>
                <a:gd name="connsiteY6" fmla="*/ 115625 h 160791"/>
                <a:gd name="connsiteX7" fmla="*/ 107495 w 202343"/>
                <a:gd name="connsiteY7" fmla="*/ 118335 h 160791"/>
                <a:gd name="connsiteX8" fmla="*/ 43360 w 202343"/>
                <a:gd name="connsiteY8" fmla="*/ 160791 h 160791"/>
                <a:gd name="connsiteX9" fmla="*/ 43360 w 202343"/>
                <a:gd name="connsiteY9" fmla="*/ 130078 h 160791"/>
                <a:gd name="connsiteX10" fmla="*/ 28906 w 202343"/>
                <a:gd name="connsiteY10" fmla="*/ 115625 h 160791"/>
                <a:gd name="connsiteX11" fmla="*/ 14453 w 202343"/>
                <a:gd name="connsiteY11" fmla="*/ 115625 h 160791"/>
                <a:gd name="connsiteX12" fmla="*/ 0 w 202343"/>
                <a:gd name="connsiteY12" fmla="*/ 101172 h 160791"/>
                <a:gd name="connsiteX13" fmla="*/ 0 w 202343"/>
                <a:gd name="connsiteY13" fmla="*/ 14453 h 160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2343" h="160791">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0" name="Graphic 2">
              <a:extLst>
                <a:ext uri="{FF2B5EF4-FFF2-40B4-BE49-F238E27FC236}">
                  <a16:creationId xmlns:a16="http://schemas.microsoft.com/office/drawing/2014/main" id="{ACD32211-D505-1042-8407-7754DD459E9F}"/>
                </a:ext>
              </a:extLst>
            </p:cNvPr>
            <p:cNvGrpSpPr/>
            <p:nvPr/>
          </p:nvGrpSpPr>
          <p:grpSpPr>
            <a:xfrm>
              <a:off x="5632524" y="3887743"/>
              <a:ext cx="867188" cy="794922"/>
              <a:chOff x="5632524" y="3887743"/>
              <a:chExt cx="867188" cy="794922"/>
            </a:xfrm>
            <a:grpFill/>
          </p:grpSpPr>
          <p:sp>
            <p:nvSpPr>
              <p:cNvPr id="11" name="Freeform 10">
                <a:extLst>
                  <a:ext uri="{FF2B5EF4-FFF2-40B4-BE49-F238E27FC236}">
                    <a16:creationId xmlns:a16="http://schemas.microsoft.com/office/drawing/2014/main" id="{F544A576-66B9-6F27-B1EF-26606120BC90}"/>
                  </a:ext>
                </a:extLst>
              </p:cNvPr>
              <p:cNvSpPr/>
              <p:nvPr/>
            </p:nvSpPr>
            <p:spPr>
              <a:xfrm>
                <a:off x="5632524" y="4290624"/>
                <a:ext cx="867188" cy="392041"/>
              </a:xfrm>
              <a:custGeom>
                <a:avLst/>
                <a:gdLst>
                  <a:gd name="connsiteX0" fmla="*/ 823829 w 867188"/>
                  <a:gd name="connsiteY0" fmla="*/ 30713 h 392041"/>
                  <a:gd name="connsiteX1" fmla="*/ 785890 w 867188"/>
                  <a:gd name="connsiteY1" fmla="*/ 47876 h 392041"/>
                  <a:gd name="connsiteX2" fmla="*/ 719044 w 867188"/>
                  <a:gd name="connsiteY2" fmla="*/ 88525 h 392041"/>
                  <a:gd name="connsiteX3" fmla="*/ 664845 w 867188"/>
                  <a:gd name="connsiteY3" fmla="*/ 88525 h 392041"/>
                  <a:gd name="connsiteX4" fmla="*/ 650391 w 867188"/>
                  <a:gd name="connsiteY4" fmla="*/ 102979 h 392041"/>
                  <a:gd name="connsiteX5" fmla="*/ 650391 w 867188"/>
                  <a:gd name="connsiteY5" fmla="*/ 131885 h 392041"/>
                  <a:gd name="connsiteX6" fmla="*/ 619679 w 867188"/>
                  <a:gd name="connsiteY6" fmla="*/ 131885 h 392041"/>
                  <a:gd name="connsiteX7" fmla="*/ 607032 w 867188"/>
                  <a:gd name="connsiteY7" fmla="*/ 56909 h 392041"/>
                  <a:gd name="connsiteX8" fmla="*/ 590772 w 867188"/>
                  <a:gd name="connsiteY8" fmla="*/ 45166 h 392041"/>
                  <a:gd name="connsiteX9" fmla="*/ 579029 w 867188"/>
                  <a:gd name="connsiteY9" fmla="*/ 61426 h 392041"/>
                  <a:gd name="connsiteX10" fmla="*/ 590772 w 867188"/>
                  <a:gd name="connsiteY10" fmla="*/ 130982 h 392041"/>
                  <a:gd name="connsiteX11" fmla="*/ 548316 w 867188"/>
                  <a:gd name="connsiteY11" fmla="*/ 130982 h 392041"/>
                  <a:gd name="connsiteX12" fmla="*/ 537476 w 867188"/>
                  <a:gd name="connsiteY12" fmla="*/ 56909 h 392041"/>
                  <a:gd name="connsiteX13" fmla="*/ 513990 w 867188"/>
                  <a:gd name="connsiteY13" fmla="*/ 24390 h 392041"/>
                  <a:gd name="connsiteX14" fmla="*/ 469727 w 867188"/>
                  <a:gd name="connsiteY14" fmla="*/ 1807 h 392041"/>
                  <a:gd name="connsiteX15" fmla="*/ 463404 w 867188"/>
                  <a:gd name="connsiteY15" fmla="*/ 0 h 392041"/>
                  <a:gd name="connsiteX16" fmla="*/ 405591 w 867188"/>
                  <a:gd name="connsiteY16" fmla="*/ 0 h 392041"/>
                  <a:gd name="connsiteX17" fmla="*/ 399268 w 867188"/>
                  <a:gd name="connsiteY17" fmla="*/ 1807 h 392041"/>
                  <a:gd name="connsiteX18" fmla="*/ 355005 w 867188"/>
                  <a:gd name="connsiteY18" fmla="*/ 24390 h 392041"/>
                  <a:gd name="connsiteX19" fmla="*/ 331519 w 867188"/>
                  <a:gd name="connsiteY19" fmla="*/ 56909 h 392041"/>
                  <a:gd name="connsiteX20" fmla="*/ 320679 w 867188"/>
                  <a:gd name="connsiteY20" fmla="*/ 130982 h 392041"/>
                  <a:gd name="connsiteX21" fmla="*/ 278223 w 867188"/>
                  <a:gd name="connsiteY21" fmla="*/ 130982 h 392041"/>
                  <a:gd name="connsiteX22" fmla="*/ 289966 w 867188"/>
                  <a:gd name="connsiteY22" fmla="*/ 61426 h 392041"/>
                  <a:gd name="connsiteX23" fmla="*/ 278223 w 867188"/>
                  <a:gd name="connsiteY23" fmla="*/ 45166 h 392041"/>
                  <a:gd name="connsiteX24" fmla="*/ 261963 w 867188"/>
                  <a:gd name="connsiteY24" fmla="*/ 56909 h 392041"/>
                  <a:gd name="connsiteX25" fmla="*/ 261963 w 867188"/>
                  <a:gd name="connsiteY25" fmla="*/ 56909 h 392041"/>
                  <a:gd name="connsiteX26" fmla="*/ 249317 w 867188"/>
                  <a:gd name="connsiteY26" fmla="*/ 131885 h 392041"/>
                  <a:gd name="connsiteX27" fmla="*/ 216797 w 867188"/>
                  <a:gd name="connsiteY27" fmla="*/ 131885 h 392041"/>
                  <a:gd name="connsiteX28" fmla="*/ 216797 w 867188"/>
                  <a:gd name="connsiteY28" fmla="*/ 102979 h 392041"/>
                  <a:gd name="connsiteX29" fmla="*/ 202344 w 867188"/>
                  <a:gd name="connsiteY29" fmla="*/ 88525 h 392041"/>
                  <a:gd name="connsiteX30" fmla="*/ 148145 w 867188"/>
                  <a:gd name="connsiteY30" fmla="*/ 88525 h 392041"/>
                  <a:gd name="connsiteX31" fmla="*/ 81299 w 867188"/>
                  <a:gd name="connsiteY31" fmla="*/ 47876 h 392041"/>
                  <a:gd name="connsiteX32" fmla="*/ 43359 w 867188"/>
                  <a:gd name="connsiteY32" fmla="*/ 30713 h 392041"/>
                  <a:gd name="connsiteX33" fmla="*/ 0 w 867188"/>
                  <a:gd name="connsiteY33" fmla="*/ 74072 h 392041"/>
                  <a:gd name="connsiteX34" fmla="*/ 0 w 867188"/>
                  <a:gd name="connsiteY34" fmla="*/ 247510 h 392041"/>
                  <a:gd name="connsiteX35" fmla="*/ 9937 w 867188"/>
                  <a:gd name="connsiteY35" fmla="*/ 261060 h 392041"/>
                  <a:gd name="connsiteX36" fmla="*/ 14453 w 867188"/>
                  <a:gd name="connsiteY36" fmla="*/ 262866 h 392041"/>
                  <a:gd name="connsiteX37" fmla="*/ 14453 w 867188"/>
                  <a:gd name="connsiteY37" fmla="*/ 363135 h 392041"/>
                  <a:gd name="connsiteX38" fmla="*/ 0 w 867188"/>
                  <a:gd name="connsiteY38" fmla="*/ 363135 h 392041"/>
                  <a:gd name="connsiteX39" fmla="*/ 0 w 867188"/>
                  <a:gd name="connsiteY39" fmla="*/ 392042 h 392041"/>
                  <a:gd name="connsiteX40" fmla="*/ 867189 w 867188"/>
                  <a:gd name="connsiteY40" fmla="*/ 392042 h 392041"/>
                  <a:gd name="connsiteX41" fmla="*/ 867189 w 867188"/>
                  <a:gd name="connsiteY41" fmla="*/ 363135 h 392041"/>
                  <a:gd name="connsiteX42" fmla="*/ 852735 w 867188"/>
                  <a:gd name="connsiteY42" fmla="*/ 363135 h 392041"/>
                  <a:gd name="connsiteX43" fmla="*/ 852735 w 867188"/>
                  <a:gd name="connsiteY43" fmla="*/ 233960 h 392041"/>
                  <a:gd name="connsiteX44" fmla="*/ 858155 w 867188"/>
                  <a:gd name="connsiteY44" fmla="*/ 231250 h 392041"/>
                  <a:gd name="connsiteX45" fmla="*/ 867189 w 867188"/>
                  <a:gd name="connsiteY45" fmla="*/ 217700 h 392041"/>
                  <a:gd name="connsiteX46" fmla="*/ 867189 w 867188"/>
                  <a:gd name="connsiteY46" fmla="*/ 73169 h 392041"/>
                  <a:gd name="connsiteX47" fmla="*/ 823829 w 867188"/>
                  <a:gd name="connsiteY47" fmla="*/ 30713 h 392041"/>
                  <a:gd name="connsiteX48" fmla="*/ 693751 w 867188"/>
                  <a:gd name="connsiteY48" fmla="*/ 303516 h 392041"/>
                  <a:gd name="connsiteX49" fmla="*/ 727174 w 867188"/>
                  <a:gd name="connsiteY49" fmla="*/ 363135 h 392041"/>
                  <a:gd name="connsiteX50" fmla="*/ 693751 w 867188"/>
                  <a:gd name="connsiteY50" fmla="*/ 363135 h 392041"/>
                  <a:gd name="connsiteX51" fmla="*/ 693751 w 867188"/>
                  <a:gd name="connsiteY51" fmla="*/ 303516 h 392041"/>
                  <a:gd name="connsiteX52" fmla="*/ 693751 w 867188"/>
                  <a:gd name="connsiteY52" fmla="*/ 160791 h 392041"/>
                  <a:gd name="connsiteX53" fmla="*/ 737110 w 867188"/>
                  <a:gd name="connsiteY53" fmla="*/ 160791 h 392041"/>
                  <a:gd name="connsiteX54" fmla="*/ 743433 w 867188"/>
                  <a:gd name="connsiteY54" fmla="*/ 158984 h 392041"/>
                  <a:gd name="connsiteX55" fmla="*/ 780470 w 867188"/>
                  <a:gd name="connsiteY55" fmla="*/ 140918 h 392041"/>
                  <a:gd name="connsiteX56" fmla="*/ 780470 w 867188"/>
                  <a:gd name="connsiteY56" fmla="*/ 167114 h 392041"/>
                  <a:gd name="connsiteX57" fmla="*/ 693751 w 867188"/>
                  <a:gd name="connsiteY57" fmla="*/ 221314 h 392041"/>
                  <a:gd name="connsiteX58" fmla="*/ 693751 w 867188"/>
                  <a:gd name="connsiteY58" fmla="*/ 160791 h 392041"/>
                  <a:gd name="connsiteX59" fmla="*/ 359522 w 867188"/>
                  <a:gd name="connsiteY59" fmla="*/ 62329 h 392041"/>
                  <a:gd name="connsiteX60" fmla="*/ 367652 w 867188"/>
                  <a:gd name="connsiteY60" fmla="*/ 51489 h 392041"/>
                  <a:gd name="connsiteX61" fmla="*/ 409205 w 867188"/>
                  <a:gd name="connsiteY61" fmla="*/ 30713 h 392041"/>
                  <a:gd name="connsiteX62" fmla="*/ 459791 w 867188"/>
                  <a:gd name="connsiteY62" fmla="*/ 30713 h 392041"/>
                  <a:gd name="connsiteX63" fmla="*/ 501343 w 867188"/>
                  <a:gd name="connsiteY63" fmla="*/ 51489 h 392041"/>
                  <a:gd name="connsiteX64" fmla="*/ 509473 w 867188"/>
                  <a:gd name="connsiteY64" fmla="*/ 62329 h 392041"/>
                  <a:gd name="connsiteX65" fmla="*/ 519410 w 867188"/>
                  <a:gd name="connsiteY65" fmla="*/ 131885 h 392041"/>
                  <a:gd name="connsiteX66" fmla="*/ 492310 w 867188"/>
                  <a:gd name="connsiteY66" fmla="*/ 131885 h 392041"/>
                  <a:gd name="connsiteX67" fmla="*/ 492310 w 867188"/>
                  <a:gd name="connsiteY67" fmla="*/ 74072 h 392041"/>
                  <a:gd name="connsiteX68" fmla="*/ 477857 w 867188"/>
                  <a:gd name="connsiteY68" fmla="*/ 59619 h 392041"/>
                  <a:gd name="connsiteX69" fmla="*/ 391138 w 867188"/>
                  <a:gd name="connsiteY69" fmla="*/ 59619 h 392041"/>
                  <a:gd name="connsiteX70" fmla="*/ 376685 w 867188"/>
                  <a:gd name="connsiteY70" fmla="*/ 74072 h 392041"/>
                  <a:gd name="connsiteX71" fmla="*/ 376685 w 867188"/>
                  <a:gd name="connsiteY71" fmla="*/ 131885 h 392041"/>
                  <a:gd name="connsiteX72" fmla="*/ 349586 w 867188"/>
                  <a:gd name="connsiteY72" fmla="*/ 131885 h 392041"/>
                  <a:gd name="connsiteX73" fmla="*/ 359522 w 867188"/>
                  <a:gd name="connsiteY73" fmla="*/ 62329 h 392041"/>
                  <a:gd name="connsiteX74" fmla="*/ 462501 w 867188"/>
                  <a:gd name="connsiteY74" fmla="*/ 131885 h 392041"/>
                  <a:gd name="connsiteX75" fmla="*/ 404688 w 867188"/>
                  <a:gd name="connsiteY75" fmla="*/ 131885 h 392041"/>
                  <a:gd name="connsiteX76" fmla="*/ 404688 w 867188"/>
                  <a:gd name="connsiteY76" fmla="*/ 88525 h 392041"/>
                  <a:gd name="connsiteX77" fmla="*/ 462501 w 867188"/>
                  <a:gd name="connsiteY77" fmla="*/ 88525 h 392041"/>
                  <a:gd name="connsiteX78" fmla="*/ 462501 w 867188"/>
                  <a:gd name="connsiteY78" fmla="*/ 131885 h 392041"/>
                  <a:gd name="connsiteX79" fmla="*/ 664845 w 867188"/>
                  <a:gd name="connsiteY79" fmla="*/ 160791 h 392041"/>
                  <a:gd name="connsiteX80" fmla="*/ 664845 w 867188"/>
                  <a:gd name="connsiteY80" fmla="*/ 189698 h 392041"/>
                  <a:gd name="connsiteX81" fmla="*/ 202344 w 867188"/>
                  <a:gd name="connsiteY81" fmla="*/ 189698 h 392041"/>
                  <a:gd name="connsiteX82" fmla="*/ 202344 w 867188"/>
                  <a:gd name="connsiteY82" fmla="*/ 160791 h 392041"/>
                  <a:gd name="connsiteX83" fmla="*/ 664845 w 867188"/>
                  <a:gd name="connsiteY83" fmla="*/ 160791 h 392041"/>
                  <a:gd name="connsiteX84" fmla="*/ 520313 w 867188"/>
                  <a:gd name="connsiteY84" fmla="*/ 221314 h 392041"/>
                  <a:gd name="connsiteX85" fmla="*/ 520313 w 867188"/>
                  <a:gd name="connsiteY85" fmla="*/ 218604 h 392041"/>
                  <a:gd name="connsiteX86" fmla="*/ 607032 w 867188"/>
                  <a:gd name="connsiteY86" fmla="*/ 218604 h 392041"/>
                  <a:gd name="connsiteX87" fmla="*/ 607032 w 867188"/>
                  <a:gd name="connsiteY87" fmla="*/ 363135 h 392041"/>
                  <a:gd name="connsiteX88" fmla="*/ 478760 w 867188"/>
                  <a:gd name="connsiteY88" fmla="*/ 363135 h 392041"/>
                  <a:gd name="connsiteX89" fmla="*/ 490503 w 867188"/>
                  <a:gd name="connsiteY89" fmla="*/ 268287 h 392041"/>
                  <a:gd name="connsiteX90" fmla="*/ 507667 w 867188"/>
                  <a:gd name="connsiteY90" fmla="*/ 251123 h 392041"/>
                  <a:gd name="connsiteX91" fmla="*/ 520313 w 867188"/>
                  <a:gd name="connsiteY91" fmla="*/ 221314 h 392041"/>
                  <a:gd name="connsiteX92" fmla="*/ 359522 w 867188"/>
                  <a:gd name="connsiteY92" fmla="*/ 252027 h 392041"/>
                  <a:gd name="connsiteX93" fmla="*/ 376685 w 867188"/>
                  <a:gd name="connsiteY93" fmla="*/ 269190 h 392041"/>
                  <a:gd name="connsiteX94" fmla="*/ 388428 w 867188"/>
                  <a:gd name="connsiteY94" fmla="*/ 364038 h 392041"/>
                  <a:gd name="connsiteX95" fmla="*/ 260156 w 867188"/>
                  <a:gd name="connsiteY95" fmla="*/ 364038 h 392041"/>
                  <a:gd name="connsiteX96" fmla="*/ 260156 w 867188"/>
                  <a:gd name="connsiteY96" fmla="*/ 219507 h 392041"/>
                  <a:gd name="connsiteX97" fmla="*/ 346875 w 867188"/>
                  <a:gd name="connsiteY97" fmla="*/ 219507 h 392041"/>
                  <a:gd name="connsiteX98" fmla="*/ 346875 w 867188"/>
                  <a:gd name="connsiteY98" fmla="*/ 222217 h 392041"/>
                  <a:gd name="connsiteX99" fmla="*/ 359522 w 867188"/>
                  <a:gd name="connsiteY99" fmla="*/ 252027 h 392041"/>
                  <a:gd name="connsiteX100" fmla="*/ 173438 w 867188"/>
                  <a:gd name="connsiteY100" fmla="*/ 279127 h 392041"/>
                  <a:gd name="connsiteX101" fmla="*/ 158081 w 867188"/>
                  <a:gd name="connsiteY101" fmla="*/ 228540 h 392041"/>
                  <a:gd name="connsiteX102" fmla="*/ 151758 w 867188"/>
                  <a:gd name="connsiteY102" fmla="*/ 220411 h 392041"/>
                  <a:gd name="connsiteX103" fmla="*/ 86719 w 867188"/>
                  <a:gd name="connsiteY103" fmla="*/ 181567 h 392041"/>
                  <a:gd name="connsiteX104" fmla="*/ 86719 w 867188"/>
                  <a:gd name="connsiteY104" fmla="*/ 140918 h 392041"/>
                  <a:gd name="connsiteX105" fmla="*/ 123755 w 867188"/>
                  <a:gd name="connsiteY105" fmla="*/ 158984 h 392041"/>
                  <a:gd name="connsiteX106" fmla="*/ 130078 w 867188"/>
                  <a:gd name="connsiteY106" fmla="*/ 160791 h 392041"/>
                  <a:gd name="connsiteX107" fmla="*/ 173438 w 867188"/>
                  <a:gd name="connsiteY107" fmla="*/ 160791 h 392041"/>
                  <a:gd name="connsiteX108" fmla="*/ 173438 w 867188"/>
                  <a:gd name="connsiteY108" fmla="*/ 279127 h 392041"/>
                  <a:gd name="connsiteX109" fmla="*/ 43359 w 867188"/>
                  <a:gd name="connsiteY109" fmla="*/ 272803 h 392041"/>
                  <a:gd name="connsiteX110" fmla="*/ 89429 w 867188"/>
                  <a:gd name="connsiteY110" fmla="*/ 288160 h 392041"/>
                  <a:gd name="connsiteX111" fmla="*/ 111108 w 867188"/>
                  <a:gd name="connsiteY111" fmla="*/ 363135 h 392041"/>
                  <a:gd name="connsiteX112" fmla="*/ 43359 w 867188"/>
                  <a:gd name="connsiteY112" fmla="*/ 363135 h 392041"/>
                  <a:gd name="connsiteX113" fmla="*/ 43359 w 867188"/>
                  <a:gd name="connsiteY113" fmla="*/ 272803 h 392041"/>
                  <a:gd name="connsiteX114" fmla="*/ 140918 w 867188"/>
                  <a:gd name="connsiteY114" fmla="*/ 363135 h 392041"/>
                  <a:gd name="connsiteX115" fmla="*/ 114722 w 867188"/>
                  <a:gd name="connsiteY115" fmla="*/ 272803 h 392041"/>
                  <a:gd name="connsiteX116" fmla="*/ 105689 w 867188"/>
                  <a:gd name="connsiteY116" fmla="*/ 262866 h 392041"/>
                  <a:gd name="connsiteX117" fmla="*/ 28906 w 867188"/>
                  <a:gd name="connsiteY117" fmla="*/ 237573 h 392041"/>
                  <a:gd name="connsiteX118" fmla="*/ 28906 w 867188"/>
                  <a:gd name="connsiteY118" fmla="*/ 74976 h 392041"/>
                  <a:gd name="connsiteX119" fmla="*/ 43359 w 867188"/>
                  <a:gd name="connsiteY119" fmla="*/ 60523 h 392041"/>
                  <a:gd name="connsiteX120" fmla="*/ 61426 w 867188"/>
                  <a:gd name="connsiteY120" fmla="*/ 70459 h 392041"/>
                  <a:gd name="connsiteX121" fmla="*/ 65039 w 867188"/>
                  <a:gd name="connsiteY121" fmla="*/ 73169 h 392041"/>
                  <a:gd name="connsiteX122" fmla="*/ 137305 w 867188"/>
                  <a:gd name="connsiteY122" fmla="*/ 116529 h 392041"/>
                  <a:gd name="connsiteX123" fmla="*/ 144531 w 867188"/>
                  <a:gd name="connsiteY123" fmla="*/ 118335 h 392041"/>
                  <a:gd name="connsiteX124" fmla="*/ 187891 w 867188"/>
                  <a:gd name="connsiteY124" fmla="*/ 118335 h 392041"/>
                  <a:gd name="connsiteX125" fmla="*/ 187891 w 867188"/>
                  <a:gd name="connsiteY125" fmla="*/ 132788 h 392041"/>
                  <a:gd name="connsiteX126" fmla="*/ 133691 w 867188"/>
                  <a:gd name="connsiteY126" fmla="*/ 132788 h 392041"/>
                  <a:gd name="connsiteX127" fmla="*/ 78589 w 867188"/>
                  <a:gd name="connsiteY127" fmla="*/ 105689 h 392041"/>
                  <a:gd name="connsiteX128" fmla="*/ 59619 w 867188"/>
                  <a:gd name="connsiteY128" fmla="*/ 112012 h 392041"/>
                  <a:gd name="connsiteX129" fmla="*/ 57813 w 867188"/>
                  <a:gd name="connsiteY129" fmla="*/ 118335 h 392041"/>
                  <a:gd name="connsiteX130" fmla="*/ 57813 w 867188"/>
                  <a:gd name="connsiteY130" fmla="*/ 190601 h 392041"/>
                  <a:gd name="connsiteX131" fmla="*/ 65039 w 867188"/>
                  <a:gd name="connsiteY131" fmla="*/ 203247 h 392041"/>
                  <a:gd name="connsiteX132" fmla="*/ 132788 w 867188"/>
                  <a:gd name="connsiteY132" fmla="*/ 243897 h 392041"/>
                  <a:gd name="connsiteX133" fmla="*/ 168921 w 867188"/>
                  <a:gd name="connsiteY133" fmla="*/ 364038 h 392041"/>
                  <a:gd name="connsiteX134" fmla="*/ 140918 w 867188"/>
                  <a:gd name="connsiteY134" fmla="*/ 364038 h 392041"/>
                  <a:gd name="connsiteX135" fmla="*/ 202344 w 867188"/>
                  <a:gd name="connsiteY135" fmla="*/ 363135 h 392041"/>
                  <a:gd name="connsiteX136" fmla="*/ 202344 w 867188"/>
                  <a:gd name="connsiteY136" fmla="*/ 218604 h 392041"/>
                  <a:gd name="connsiteX137" fmla="*/ 231250 w 867188"/>
                  <a:gd name="connsiteY137" fmla="*/ 218604 h 392041"/>
                  <a:gd name="connsiteX138" fmla="*/ 231250 w 867188"/>
                  <a:gd name="connsiteY138" fmla="*/ 363135 h 392041"/>
                  <a:gd name="connsiteX139" fmla="*/ 202344 w 867188"/>
                  <a:gd name="connsiteY139" fmla="*/ 363135 h 392041"/>
                  <a:gd name="connsiteX140" fmla="*/ 417335 w 867188"/>
                  <a:gd name="connsiteY140" fmla="*/ 363135 h 392041"/>
                  <a:gd name="connsiteX141" fmla="*/ 404688 w 867188"/>
                  <a:gd name="connsiteY141" fmla="*/ 260156 h 392041"/>
                  <a:gd name="connsiteX142" fmla="*/ 400171 w 867188"/>
                  <a:gd name="connsiteY142" fmla="*/ 252027 h 392041"/>
                  <a:gd name="connsiteX143" fmla="*/ 379395 w 867188"/>
                  <a:gd name="connsiteY143" fmla="*/ 231250 h 392041"/>
                  <a:gd name="connsiteX144" fmla="*/ 374878 w 867188"/>
                  <a:gd name="connsiteY144" fmla="*/ 221314 h 392041"/>
                  <a:gd name="connsiteX145" fmla="*/ 374878 w 867188"/>
                  <a:gd name="connsiteY145" fmla="*/ 218604 h 392041"/>
                  <a:gd name="connsiteX146" fmla="*/ 490503 w 867188"/>
                  <a:gd name="connsiteY146" fmla="*/ 218604 h 392041"/>
                  <a:gd name="connsiteX147" fmla="*/ 490503 w 867188"/>
                  <a:gd name="connsiteY147" fmla="*/ 221314 h 392041"/>
                  <a:gd name="connsiteX148" fmla="*/ 485987 w 867188"/>
                  <a:gd name="connsiteY148" fmla="*/ 231250 h 392041"/>
                  <a:gd name="connsiteX149" fmla="*/ 465211 w 867188"/>
                  <a:gd name="connsiteY149" fmla="*/ 252027 h 392041"/>
                  <a:gd name="connsiteX150" fmla="*/ 460694 w 867188"/>
                  <a:gd name="connsiteY150" fmla="*/ 260156 h 392041"/>
                  <a:gd name="connsiteX151" fmla="*/ 448048 w 867188"/>
                  <a:gd name="connsiteY151" fmla="*/ 363135 h 392041"/>
                  <a:gd name="connsiteX152" fmla="*/ 417335 w 867188"/>
                  <a:gd name="connsiteY152" fmla="*/ 363135 h 392041"/>
                  <a:gd name="connsiteX153" fmla="*/ 635938 w 867188"/>
                  <a:gd name="connsiteY153" fmla="*/ 363135 h 392041"/>
                  <a:gd name="connsiteX154" fmla="*/ 635938 w 867188"/>
                  <a:gd name="connsiteY154" fmla="*/ 218604 h 392041"/>
                  <a:gd name="connsiteX155" fmla="*/ 664845 w 867188"/>
                  <a:gd name="connsiteY155" fmla="*/ 218604 h 392041"/>
                  <a:gd name="connsiteX156" fmla="*/ 664845 w 867188"/>
                  <a:gd name="connsiteY156" fmla="*/ 363135 h 392041"/>
                  <a:gd name="connsiteX157" fmla="*/ 635938 w 867188"/>
                  <a:gd name="connsiteY157" fmla="*/ 363135 h 392041"/>
                  <a:gd name="connsiteX158" fmla="*/ 760597 w 867188"/>
                  <a:gd name="connsiteY158" fmla="*/ 363135 h 392041"/>
                  <a:gd name="connsiteX159" fmla="*/ 699171 w 867188"/>
                  <a:gd name="connsiteY159" fmla="*/ 252930 h 392041"/>
                  <a:gd name="connsiteX160" fmla="*/ 803053 w 867188"/>
                  <a:gd name="connsiteY160" fmla="*/ 187891 h 392041"/>
                  <a:gd name="connsiteX161" fmla="*/ 810279 w 867188"/>
                  <a:gd name="connsiteY161" fmla="*/ 175245 h 392041"/>
                  <a:gd name="connsiteX162" fmla="*/ 810279 w 867188"/>
                  <a:gd name="connsiteY162" fmla="*/ 117432 h 392041"/>
                  <a:gd name="connsiteX163" fmla="*/ 795826 w 867188"/>
                  <a:gd name="connsiteY163" fmla="*/ 102979 h 392041"/>
                  <a:gd name="connsiteX164" fmla="*/ 789503 w 867188"/>
                  <a:gd name="connsiteY164" fmla="*/ 104785 h 392041"/>
                  <a:gd name="connsiteX165" fmla="*/ 734400 w 867188"/>
                  <a:gd name="connsiteY165" fmla="*/ 131885 h 392041"/>
                  <a:gd name="connsiteX166" fmla="*/ 680201 w 867188"/>
                  <a:gd name="connsiteY166" fmla="*/ 131885 h 392041"/>
                  <a:gd name="connsiteX167" fmla="*/ 680201 w 867188"/>
                  <a:gd name="connsiteY167" fmla="*/ 117432 h 392041"/>
                  <a:gd name="connsiteX168" fmla="*/ 723561 w 867188"/>
                  <a:gd name="connsiteY168" fmla="*/ 117432 h 392041"/>
                  <a:gd name="connsiteX169" fmla="*/ 730787 w 867188"/>
                  <a:gd name="connsiteY169" fmla="*/ 115625 h 392041"/>
                  <a:gd name="connsiteX170" fmla="*/ 803053 w 867188"/>
                  <a:gd name="connsiteY170" fmla="*/ 72266 h 392041"/>
                  <a:gd name="connsiteX171" fmla="*/ 806666 w 867188"/>
                  <a:gd name="connsiteY171" fmla="*/ 69556 h 392041"/>
                  <a:gd name="connsiteX172" fmla="*/ 824732 w 867188"/>
                  <a:gd name="connsiteY172" fmla="*/ 59619 h 392041"/>
                  <a:gd name="connsiteX173" fmla="*/ 839186 w 867188"/>
                  <a:gd name="connsiteY173" fmla="*/ 74072 h 392041"/>
                  <a:gd name="connsiteX174" fmla="*/ 839186 w 867188"/>
                  <a:gd name="connsiteY174" fmla="*/ 208667 h 392041"/>
                  <a:gd name="connsiteX175" fmla="*/ 747047 w 867188"/>
                  <a:gd name="connsiteY175" fmla="*/ 248413 h 392041"/>
                  <a:gd name="connsiteX176" fmla="*/ 738917 w 867188"/>
                  <a:gd name="connsiteY176" fmla="*/ 265577 h 392041"/>
                  <a:gd name="connsiteX177" fmla="*/ 763307 w 867188"/>
                  <a:gd name="connsiteY177" fmla="*/ 363135 h 392041"/>
                  <a:gd name="connsiteX178" fmla="*/ 760597 w 867188"/>
                  <a:gd name="connsiteY178" fmla="*/ 363135 h 392041"/>
                  <a:gd name="connsiteX179" fmla="*/ 823829 w 867188"/>
                  <a:gd name="connsiteY179" fmla="*/ 363135 h 392041"/>
                  <a:gd name="connsiteX180" fmla="*/ 791310 w 867188"/>
                  <a:gd name="connsiteY180" fmla="*/ 363135 h 392041"/>
                  <a:gd name="connsiteX181" fmla="*/ 767823 w 867188"/>
                  <a:gd name="connsiteY181" fmla="*/ 270093 h 392041"/>
                  <a:gd name="connsiteX182" fmla="*/ 822926 w 867188"/>
                  <a:gd name="connsiteY182" fmla="*/ 246607 h 392041"/>
                  <a:gd name="connsiteX183" fmla="*/ 822926 w 867188"/>
                  <a:gd name="connsiteY183" fmla="*/ 363135 h 392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867188" h="392041">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A7335236-37EA-92BC-3E37-E1B1BE0E5B37}"/>
                  </a:ext>
                </a:extLst>
              </p:cNvPr>
              <p:cNvSpPr/>
              <p:nvPr/>
            </p:nvSpPr>
            <p:spPr>
              <a:xfrm>
                <a:off x="6080571" y="3887743"/>
                <a:ext cx="332422" cy="288861"/>
              </a:xfrm>
              <a:custGeom>
                <a:avLst/>
                <a:gdLst>
                  <a:gd name="connsiteX0" fmla="*/ 28906 w 332422"/>
                  <a:gd name="connsiteY0" fmla="*/ 170727 h 288861"/>
                  <a:gd name="connsiteX1" fmla="*/ 28906 w 332422"/>
                  <a:gd name="connsiteY1" fmla="*/ 216797 h 288861"/>
                  <a:gd name="connsiteX2" fmla="*/ 43359 w 332422"/>
                  <a:gd name="connsiteY2" fmla="*/ 231250 h 288861"/>
                  <a:gd name="connsiteX3" fmla="*/ 51489 w 332422"/>
                  <a:gd name="connsiteY3" fmla="*/ 228540 h 288861"/>
                  <a:gd name="connsiteX4" fmla="*/ 102075 w 332422"/>
                  <a:gd name="connsiteY4" fmla="*/ 195117 h 288861"/>
                  <a:gd name="connsiteX5" fmla="*/ 144531 w 332422"/>
                  <a:gd name="connsiteY5" fmla="*/ 231250 h 288861"/>
                  <a:gd name="connsiteX6" fmla="*/ 197827 w 332422"/>
                  <a:gd name="connsiteY6" fmla="*/ 231250 h 288861"/>
                  <a:gd name="connsiteX7" fmla="*/ 280933 w 332422"/>
                  <a:gd name="connsiteY7" fmla="*/ 286352 h 288861"/>
                  <a:gd name="connsiteX8" fmla="*/ 300806 w 332422"/>
                  <a:gd name="connsiteY8" fmla="*/ 282740 h 288861"/>
                  <a:gd name="connsiteX9" fmla="*/ 303516 w 332422"/>
                  <a:gd name="connsiteY9" fmla="*/ 274609 h 288861"/>
                  <a:gd name="connsiteX10" fmla="*/ 303516 w 332422"/>
                  <a:gd name="connsiteY10" fmla="*/ 228540 h 288861"/>
                  <a:gd name="connsiteX11" fmla="*/ 332422 w 332422"/>
                  <a:gd name="connsiteY11" fmla="*/ 187891 h 288861"/>
                  <a:gd name="connsiteX12" fmla="*/ 332422 w 332422"/>
                  <a:gd name="connsiteY12" fmla="*/ 101172 h 288861"/>
                  <a:gd name="connsiteX13" fmla="*/ 289063 w 332422"/>
                  <a:gd name="connsiteY13" fmla="*/ 57812 h 288861"/>
                  <a:gd name="connsiteX14" fmla="*/ 231250 w 332422"/>
                  <a:gd name="connsiteY14" fmla="*/ 57812 h 288861"/>
                  <a:gd name="connsiteX15" fmla="*/ 231250 w 332422"/>
                  <a:gd name="connsiteY15" fmla="*/ 43359 h 288861"/>
                  <a:gd name="connsiteX16" fmla="*/ 187891 w 332422"/>
                  <a:gd name="connsiteY16" fmla="*/ 0 h 288861"/>
                  <a:gd name="connsiteX17" fmla="*/ 43359 w 332422"/>
                  <a:gd name="connsiteY17" fmla="*/ 0 h 288861"/>
                  <a:gd name="connsiteX18" fmla="*/ 0 w 332422"/>
                  <a:gd name="connsiteY18" fmla="*/ 43359 h 288861"/>
                  <a:gd name="connsiteX19" fmla="*/ 0 w 332422"/>
                  <a:gd name="connsiteY19" fmla="*/ 130078 h 288861"/>
                  <a:gd name="connsiteX20" fmla="*/ 28906 w 332422"/>
                  <a:gd name="connsiteY20" fmla="*/ 170727 h 288861"/>
                  <a:gd name="connsiteX21" fmla="*/ 289063 w 332422"/>
                  <a:gd name="connsiteY21" fmla="*/ 86719 h 288861"/>
                  <a:gd name="connsiteX22" fmla="*/ 303516 w 332422"/>
                  <a:gd name="connsiteY22" fmla="*/ 101172 h 288861"/>
                  <a:gd name="connsiteX23" fmla="*/ 303516 w 332422"/>
                  <a:gd name="connsiteY23" fmla="*/ 187891 h 288861"/>
                  <a:gd name="connsiteX24" fmla="*/ 289063 w 332422"/>
                  <a:gd name="connsiteY24" fmla="*/ 202344 h 288861"/>
                  <a:gd name="connsiteX25" fmla="*/ 274610 w 332422"/>
                  <a:gd name="connsiteY25" fmla="*/ 216797 h 288861"/>
                  <a:gd name="connsiteX26" fmla="*/ 274610 w 332422"/>
                  <a:gd name="connsiteY26" fmla="*/ 247510 h 288861"/>
                  <a:gd name="connsiteX27" fmla="*/ 210474 w 332422"/>
                  <a:gd name="connsiteY27" fmla="*/ 205054 h 288861"/>
                  <a:gd name="connsiteX28" fmla="*/ 202344 w 332422"/>
                  <a:gd name="connsiteY28" fmla="*/ 202344 h 288861"/>
                  <a:gd name="connsiteX29" fmla="*/ 144531 w 332422"/>
                  <a:gd name="connsiteY29" fmla="*/ 202344 h 288861"/>
                  <a:gd name="connsiteX30" fmla="*/ 130078 w 332422"/>
                  <a:gd name="connsiteY30" fmla="*/ 187891 h 288861"/>
                  <a:gd name="connsiteX31" fmla="*/ 130078 w 332422"/>
                  <a:gd name="connsiteY31" fmla="*/ 176148 h 288861"/>
                  <a:gd name="connsiteX32" fmla="*/ 134595 w 332422"/>
                  <a:gd name="connsiteY32" fmla="*/ 173437 h 288861"/>
                  <a:gd name="connsiteX33" fmla="*/ 187891 w 332422"/>
                  <a:gd name="connsiteY33" fmla="*/ 173437 h 288861"/>
                  <a:gd name="connsiteX34" fmla="*/ 231250 w 332422"/>
                  <a:gd name="connsiteY34" fmla="*/ 130078 h 288861"/>
                  <a:gd name="connsiteX35" fmla="*/ 231250 w 332422"/>
                  <a:gd name="connsiteY35" fmla="*/ 86719 h 288861"/>
                  <a:gd name="connsiteX36" fmla="*/ 289063 w 332422"/>
                  <a:gd name="connsiteY36" fmla="*/ 86719 h 288861"/>
                  <a:gd name="connsiteX37" fmla="*/ 130078 w 332422"/>
                  <a:gd name="connsiteY37" fmla="*/ 144531 h 288861"/>
                  <a:gd name="connsiteX38" fmla="*/ 130078 w 332422"/>
                  <a:gd name="connsiteY38" fmla="*/ 101172 h 288861"/>
                  <a:gd name="connsiteX39" fmla="*/ 144531 w 332422"/>
                  <a:gd name="connsiteY39" fmla="*/ 86719 h 288861"/>
                  <a:gd name="connsiteX40" fmla="*/ 202344 w 332422"/>
                  <a:gd name="connsiteY40" fmla="*/ 86719 h 288861"/>
                  <a:gd name="connsiteX41" fmla="*/ 202344 w 332422"/>
                  <a:gd name="connsiteY41" fmla="*/ 130078 h 288861"/>
                  <a:gd name="connsiteX42" fmla="*/ 187891 w 332422"/>
                  <a:gd name="connsiteY42" fmla="*/ 144531 h 288861"/>
                  <a:gd name="connsiteX43" fmla="*/ 130078 w 332422"/>
                  <a:gd name="connsiteY43" fmla="*/ 144531 h 288861"/>
                  <a:gd name="connsiteX44" fmla="*/ 28906 w 332422"/>
                  <a:gd name="connsiteY44" fmla="*/ 43359 h 288861"/>
                  <a:gd name="connsiteX45" fmla="*/ 43359 w 332422"/>
                  <a:gd name="connsiteY45" fmla="*/ 28906 h 288861"/>
                  <a:gd name="connsiteX46" fmla="*/ 187891 w 332422"/>
                  <a:gd name="connsiteY46" fmla="*/ 28906 h 288861"/>
                  <a:gd name="connsiteX47" fmla="*/ 202344 w 332422"/>
                  <a:gd name="connsiteY47" fmla="*/ 43359 h 288861"/>
                  <a:gd name="connsiteX48" fmla="*/ 202344 w 332422"/>
                  <a:gd name="connsiteY48" fmla="*/ 57812 h 288861"/>
                  <a:gd name="connsiteX49" fmla="*/ 144531 w 332422"/>
                  <a:gd name="connsiteY49" fmla="*/ 57812 h 288861"/>
                  <a:gd name="connsiteX50" fmla="*/ 101172 w 332422"/>
                  <a:gd name="connsiteY50" fmla="*/ 101172 h 288861"/>
                  <a:gd name="connsiteX51" fmla="*/ 101172 w 332422"/>
                  <a:gd name="connsiteY51" fmla="*/ 160791 h 288861"/>
                  <a:gd name="connsiteX52" fmla="*/ 57813 w 332422"/>
                  <a:gd name="connsiteY52" fmla="*/ 189698 h 288861"/>
                  <a:gd name="connsiteX53" fmla="*/ 57813 w 332422"/>
                  <a:gd name="connsiteY53" fmla="*/ 158984 h 288861"/>
                  <a:gd name="connsiteX54" fmla="*/ 43359 w 332422"/>
                  <a:gd name="connsiteY54" fmla="*/ 144531 h 288861"/>
                  <a:gd name="connsiteX55" fmla="*/ 28906 w 332422"/>
                  <a:gd name="connsiteY55" fmla="*/ 130078 h 288861"/>
                  <a:gd name="connsiteX56" fmla="*/ 28906 w 332422"/>
                  <a:gd name="connsiteY56" fmla="*/ 43359 h 28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2422" h="288861">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7A604A90-60CA-3514-7D65-7AC1DC0E77B2}"/>
                  </a:ext>
                </a:extLst>
              </p:cNvPr>
              <p:cNvSpPr/>
              <p:nvPr/>
            </p:nvSpPr>
            <p:spPr>
              <a:xfrm>
                <a:off x="5661430" y="3931102"/>
                <a:ext cx="260156" cy="231250"/>
              </a:xfrm>
              <a:custGeom>
                <a:avLst/>
                <a:gdLst>
                  <a:gd name="connsiteX0" fmla="*/ 43359 w 260156"/>
                  <a:gd name="connsiteY0" fmla="*/ 173438 h 231250"/>
                  <a:gd name="connsiteX1" fmla="*/ 43359 w 260156"/>
                  <a:gd name="connsiteY1" fmla="*/ 216797 h 231250"/>
                  <a:gd name="connsiteX2" fmla="*/ 57813 w 260156"/>
                  <a:gd name="connsiteY2" fmla="*/ 231250 h 231250"/>
                  <a:gd name="connsiteX3" fmla="*/ 65942 w 260156"/>
                  <a:gd name="connsiteY3" fmla="*/ 228540 h 231250"/>
                  <a:gd name="connsiteX4" fmla="*/ 149048 w 260156"/>
                  <a:gd name="connsiteY4" fmla="*/ 173438 h 231250"/>
                  <a:gd name="connsiteX5" fmla="*/ 216797 w 260156"/>
                  <a:gd name="connsiteY5" fmla="*/ 173438 h 231250"/>
                  <a:gd name="connsiteX6" fmla="*/ 260156 w 260156"/>
                  <a:gd name="connsiteY6" fmla="*/ 130078 h 231250"/>
                  <a:gd name="connsiteX7" fmla="*/ 260156 w 260156"/>
                  <a:gd name="connsiteY7" fmla="*/ 43359 h 231250"/>
                  <a:gd name="connsiteX8" fmla="*/ 216797 w 260156"/>
                  <a:gd name="connsiteY8" fmla="*/ 0 h 231250"/>
                  <a:gd name="connsiteX9" fmla="*/ 43359 w 260156"/>
                  <a:gd name="connsiteY9" fmla="*/ 0 h 231250"/>
                  <a:gd name="connsiteX10" fmla="*/ 0 w 260156"/>
                  <a:gd name="connsiteY10" fmla="*/ 43359 h 231250"/>
                  <a:gd name="connsiteX11" fmla="*/ 0 w 260156"/>
                  <a:gd name="connsiteY11" fmla="*/ 130078 h 231250"/>
                  <a:gd name="connsiteX12" fmla="*/ 43359 w 260156"/>
                  <a:gd name="connsiteY12" fmla="*/ 173438 h 231250"/>
                  <a:gd name="connsiteX13" fmla="*/ 28906 w 260156"/>
                  <a:gd name="connsiteY13" fmla="*/ 43359 h 231250"/>
                  <a:gd name="connsiteX14" fmla="*/ 43359 w 260156"/>
                  <a:gd name="connsiteY14" fmla="*/ 28906 h 231250"/>
                  <a:gd name="connsiteX15" fmla="*/ 216797 w 260156"/>
                  <a:gd name="connsiteY15" fmla="*/ 28906 h 231250"/>
                  <a:gd name="connsiteX16" fmla="*/ 231250 w 260156"/>
                  <a:gd name="connsiteY16" fmla="*/ 43359 h 231250"/>
                  <a:gd name="connsiteX17" fmla="*/ 231250 w 260156"/>
                  <a:gd name="connsiteY17" fmla="*/ 130078 h 231250"/>
                  <a:gd name="connsiteX18" fmla="*/ 216797 w 260156"/>
                  <a:gd name="connsiteY18" fmla="*/ 144531 h 231250"/>
                  <a:gd name="connsiteX19" fmla="*/ 144531 w 260156"/>
                  <a:gd name="connsiteY19" fmla="*/ 144531 h 231250"/>
                  <a:gd name="connsiteX20" fmla="*/ 136401 w 260156"/>
                  <a:gd name="connsiteY20" fmla="*/ 147241 h 231250"/>
                  <a:gd name="connsiteX21" fmla="*/ 72266 w 260156"/>
                  <a:gd name="connsiteY21" fmla="*/ 189698 h 231250"/>
                  <a:gd name="connsiteX22" fmla="*/ 72266 w 260156"/>
                  <a:gd name="connsiteY22" fmla="*/ 158984 h 231250"/>
                  <a:gd name="connsiteX23" fmla="*/ 57813 w 260156"/>
                  <a:gd name="connsiteY23" fmla="*/ 144531 h 231250"/>
                  <a:gd name="connsiteX24" fmla="*/ 43359 w 260156"/>
                  <a:gd name="connsiteY24" fmla="*/ 144531 h 231250"/>
                  <a:gd name="connsiteX25" fmla="*/ 28906 w 260156"/>
                  <a:gd name="connsiteY25" fmla="*/ 130078 h 231250"/>
                  <a:gd name="connsiteX26" fmla="*/ 28906 w 260156"/>
                  <a:gd name="connsiteY26" fmla="*/ 43359 h 231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156" h="231250">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F4A8BDD6-FB7C-EEF5-DC95-E5A3B85EABD0}"/>
                  </a:ext>
                </a:extLst>
              </p:cNvPr>
              <p:cNvSpPr/>
              <p:nvPr/>
            </p:nvSpPr>
            <p:spPr>
              <a:xfrm>
                <a:off x="5719243"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15F7A42F-474F-CF5D-34A5-188A61C10FF9}"/>
                  </a:ext>
                </a:extLst>
              </p:cNvPr>
              <p:cNvSpPr/>
              <p:nvPr/>
            </p:nvSpPr>
            <p:spPr>
              <a:xfrm>
                <a:off x="5777055"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03937F23-43CE-CD50-AA79-3139AD5BB36C}"/>
                  </a:ext>
                </a:extLst>
              </p:cNvPr>
              <p:cNvSpPr/>
              <p:nvPr/>
            </p:nvSpPr>
            <p:spPr>
              <a:xfrm>
                <a:off x="5834868" y="4003368"/>
                <a:ext cx="28906" cy="28906"/>
              </a:xfrm>
              <a:custGeom>
                <a:avLst/>
                <a:gdLst>
                  <a:gd name="connsiteX0" fmla="*/ 0 w 28906"/>
                  <a:gd name="connsiteY0" fmla="*/ 0 h 28906"/>
                  <a:gd name="connsiteX1" fmla="*/ 28906 w 28906"/>
                  <a:gd name="connsiteY1" fmla="*/ 0 h 28906"/>
                  <a:gd name="connsiteX2" fmla="*/ 28906 w 28906"/>
                  <a:gd name="connsiteY2" fmla="*/ 28907 h 28906"/>
                  <a:gd name="connsiteX3" fmla="*/ 0 w 28906"/>
                  <a:gd name="connsiteY3" fmla="*/ 28907 h 28906"/>
                </a:gdLst>
                <a:ahLst/>
                <a:cxnLst>
                  <a:cxn ang="0">
                    <a:pos x="connsiteX0" y="connsiteY0"/>
                  </a:cxn>
                  <a:cxn ang="0">
                    <a:pos x="connsiteX1" y="connsiteY1"/>
                  </a:cxn>
                  <a:cxn ang="0">
                    <a:pos x="connsiteX2" y="connsiteY2"/>
                  </a:cxn>
                  <a:cxn ang="0">
                    <a:pos x="connsiteX3" y="connsiteY3"/>
                  </a:cxn>
                </a:cxnLst>
                <a:rect l="l" t="t" r="r" b="b"/>
                <a:pathLst>
                  <a:path w="28906" h="28906">
                    <a:moveTo>
                      <a:pt x="0" y="0"/>
                    </a:moveTo>
                    <a:lnTo>
                      <a:pt x="28906" y="0"/>
                    </a:lnTo>
                    <a:lnTo>
                      <a:pt x="28906" y="28907"/>
                    </a:lnTo>
                    <a:lnTo>
                      <a:pt x="0" y="2890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5F70142-5B81-2A8F-D175-E8D0566F5D4A}"/>
                  </a:ext>
                </a:extLst>
              </p:cNvPr>
              <p:cNvSpPr/>
              <p:nvPr/>
            </p:nvSpPr>
            <p:spPr>
              <a:xfrm>
                <a:off x="6008306" y="4162352"/>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8" name="Freeform 17">
                <a:extLst>
                  <a:ext uri="{FF2B5EF4-FFF2-40B4-BE49-F238E27FC236}">
                    <a16:creationId xmlns:a16="http://schemas.microsoft.com/office/drawing/2014/main" id="{95D9EEF1-96CA-3BF0-7FBA-8B2C9F98875E}"/>
                  </a:ext>
                </a:extLst>
              </p:cNvPr>
              <p:cNvSpPr/>
              <p:nvPr/>
            </p:nvSpPr>
            <p:spPr>
              <a:xfrm>
                <a:off x="6384087" y="4191259"/>
                <a:ext cx="115625" cy="115625"/>
              </a:xfrm>
              <a:custGeom>
                <a:avLst/>
                <a:gdLst>
                  <a:gd name="connsiteX0" fmla="*/ 0 w 115625"/>
                  <a:gd name="connsiteY0" fmla="*/ 57813 h 115625"/>
                  <a:gd name="connsiteX1" fmla="*/ 57813 w 115625"/>
                  <a:gd name="connsiteY1" fmla="*/ 115625 h 115625"/>
                  <a:gd name="connsiteX2" fmla="*/ 115625 w 115625"/>
                  <a:gd name="connsiteY2" fmla="*/ 57813 h 115625"/>
                  <a:gd name="connsiteX3" fmla="*/ 57813 w 115625"/>
                  <a:gd name="connsiteY3" fmla="*/ 0 h 115625"/>
                  <a:gd name="connsiteX4" fmla="*/ 0 w 115625"/>
                  <a:gd name="connsiteY4" fmla="*/ 57813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DAE8AC34-7AA1-9A8C-C4D1-49E20C54696F}"/>
                  </a:ext>
                </a:extLst>
              </p:cNvPr>
              <p:cNvSpPr/>
              <p:nvPr/>
            </p:nvSpPr>
            <p:spPr>
              <a:xfrm>
                <a:off x="5632524" y="4191259"/>
                <a:ext cx="115625" cy="115625"/>
              </a:xfrm>
              <a:custGeom>
                <a:avLst/>
                <a:gdLst>
                  <a:gd name="connsiteX0" fmla="*/ 57813 w 115625"/>
                  <a:gd name="connsiteY0" fmla="*/ 115625 h 115625"/>
                  <a:gd name="connsiteX1" fmla="*/ 115625 w 115625"/>
                  <a:gd name="connsiteY1" fmla="*/ 57813 h 115625"/>
                  <a:gd name="connsiteX2" fmla="*/ 57813 w 115625"/>
                  <a:gd name="connsiteY2" fmla="*/ 0 h 115625"/>
                  <a:gd name="connsiteX3" fmla="*/ 0 w 115625"/>
                  <a:gd name="connsiteY3" fmla="*/ 57813 h 115625"/>
                  <a:gd name="connsiteX4" fmla="*/ 57813 w 115625"/>
                  <a:gd name="connsiteY4" fmla="*/ 115625 h 115625"/>
                  <a:gd name="connsiteX5" fmla="*/ 57813 w 115625"/>
                  <a:gd name="connsiteY5" fmla="*/ 28906 h 115625"/>
                  <a:gd name="connsiteX6" fmla="*/ 86719 w 115625"/>
                  <a:gd name="connsiteY6" fmla="*/ 57813 h 115625"/>
                  <a:gd name="connsiteX7" fmla="*/ 57813 w 115625"/>
                  <a:gd name="connsiteY7" fmla="*/ 86719 h 115625"/>
                  <a:gd name="connsiteX8" fmla="*/ 28906 w 115625"/>
                  <a:gd name="connsiteY8" fmla="*/ 57813 h 115625"/>
                  <a:gd name="connsiteX9" fmla="*/ 57813 w 115625"/>
                  <a:gd name="connsiteY9" fmla="*/ 28906 h 11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25" h="115625">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756437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64951" y="813790"/>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social and communication skills and competences are related to the ability to interact positively and productively with others. </a:t>
            </a:r>
          </a:p>
          <a:p>
            <a:pPr algn="just">
              <a:lnSpc>
                <a:spcPts val="2580"/>
              </a:lnSpc>
            </a:pPr>
            <a:endParaRPr lang="en-US" dirty="0"/>
          </a:p>
          <a:p>
            <a:pPr algn="just">
              <a:lnSpc>
                <a:spcPts val="2580"/>
              </a:lnSpc>
            </a:pPr>
            <a:r>
              <a:rPr lang="en-US" dirty="0"/>
              <a:t>This is demonstrated by communicating ideas effectively and empathetically, coordinating one’s own objectives and actions with those of others and acting in ways which are structured according to values, ensuring the well-being and progress of others, and offering leadership. Social and communication skills and competences can alternatively be called as:</a:t>
            </a:r>
          </a:p>
          <a:p>
            <a:pPr algn="just">
              <a:lnSpc>
                <a:spcPts val="2580"/>
              </a:lnSpc>
            </a:pPr>
            <a:endParaRPr lang="en-US" dirty="0"/>
          </a:p>
        </p:txBody>
      </p:sp>
      <p:sp>
        <p:nvSpPr>
          <p:cNvPr id="15" name="Rectangle 14">
            <a:extLst>
              <a:ext uri="{FF2B5EF4-FFF2-40B4-BE49-F238E27FC236}">
                <a16:creationId xmlns:a16="http://schemas.microsoft.com/office/drawing/2014/main" id="{90E4122C-8C3A-1C4D-6247-6F243F67E1F8}"/>
              </a:ext>
            </a:extLst>
          </p:cNvPr>
          <p:cNvSpPr/>
          <p:nvPr/>
        </p:nvSpPr>
        <p:spPr>
          <a:xfrm>
            <a:off x="8197362" y="3556989"/>
            <a:ext cx="4005321" cy="2597627"/>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3991708"/>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abilities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Interpersonal skills</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interaction</a:t>
            </a:r>
          </a:p>
          <a:p>
            <a:pPr marL="342900" lvl="0" indent="-342900">
              <a:lnSpc>
                <a:spcPts val="2580"/>
              </a:lnSpc>
              <a:buClr>
                <a:schemeClr val="accent3">
                  <a:lumMod val="40000"/>
                  <a:lumOff val="60000"/>
                </a:schemeClr>
              </a:buClr>
              <a:buFont typeface="Arial" panose="020B0604020202020204" pitchFamily="34" charset="0"/>
              <a:buChar char="•"/>
            </a:pPr>
            <a:r>
              <a:rPr lang="en-US" dirty="0">
                <a:solidFill>
                  <a:schemeClr val="bg1"/>
                </a:solidFill>
              </a:rPr>
              <a:t>Social skills</a:t>
            </a:r>
          </a:p>
          <a:p>
            <a:pPr marL="342900" lvl="0" indent="-342900">
              <a:lnSpc>
                <a:spcPts val="2580"/>
              </a:lnSpc>
              <a:buClr>
                <a:schemeClr val="accent3">
                  <a:lumMod val="40000"/>
                  <a:lumOff val="60000"/>
                </a:schemeClr>
              </a:buClr>
              <a:buFont typeface="Arial" panose="020B0604020202020204" pitchFamily="34" charset="0"/>
              <a:buChar char="•"/>
            </a:pPr>
            <a:endParaRPr lang="en-US" dirty="0">
              <a:solidFill>
                <a:schemeClr val="bg1"/>
              </a:solidFill>
            </a:endParaRPr>
          </a:p>
        </p:txBody>
      </p:sp>
    </p:spTree>
    <p:extLst>
      <p:ext uri="{BB962C8B-B14F-4D97-AF65-F5344CB8AC3E}">
        <p14:creationId xmlns:p14="http://schemas.microsoft.com/office/powerpoint/2010/main" val="2447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3770425338"/>
              </p:ext>
            </p:extLst>
          </p:nvPr>
        </p:nvGraphicFramePr>
        <p:xfrm>
          <a:off x="1524407" y="1614751"/>
          <a:ext cx="9903557" cy="3176990"/>
        </p:xfrm>
        <a:graphic>
          <a:graphicData uri="http://schemas.openxmlformats.org/drawingml/2006/table">
            <a:tbl>
              <a:tblPr firstRow="1" firstCol="1" bandRow="1">
                <a:tableStyleId>{5C22544A-7EE6-4342-B048-85BDC9FD1C3A}</a:tableStyleId>
              </a:tblPr>
              <a:tblGrid>
                <a:gridCol w="3932993">
                  <a:extLst>
                    <a:ext uri="{9D8B030D-6E8A-4147-A177-3AD203B41FA5}">
                      <a16:colId xmlns:a16="http://schemas.microsoft.com/office/drawing/2014/main" val="1731353426"/>
                    </a:ext>
                  </a:extLst>
                </a:gridCol>
                <a:gridCol w="5970564">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Communication</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Use of relevant communication strategies,  domain-specific codes and tools, depending on the context and content </a:t>
                      </a:r>
                    </a:p>
                    <a:p>
                      <a:pPr marL="0" indent="-223838" algn="l">
                        <a:lnSpc>
                          <a:spcPct val="100000"/>
                        </a:lnSpc>
                        <a:spcBef>
                          <a:spcPts val="0"/>
                        </a:spcBef>
                        <a:spcAft>
                          <a:spcPts val="0"/>
                        </a:spcAft>
                        <a:tabLs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Awareness of the need for a variety of communication strategies, language registers, and tools that are adapted to context and content.</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Understanding and managing interactions and conversations in different socio-cultural contexts and domain-specific situations.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Listening to others and engaging in conversations with confidence, assertiveness, clarity and reciprocity, both in personal and social contexts.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74532248"/>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a:t>
            </a:r>
            <a:r>
              <a:rPr lang="en-US" sz="2200" dirty="0" err="1"/>
              <a:t>thef</a:t>
            </a:r>
            <a:r>
              <a:rPr lang="en-US" sz="2200" dirty="0"/>
              <a:t> </a:t>
            </a:r>
            <a:r>
              <a:rPr lang="en-US" sz="2200" dirty="0" err="1"/>
              <a:t>ollowing</a:t>
            </a:r>
            <a:r>
              <a:rPr lang="en-US" sz="2200" dirty="0"/>
              <a:t> definitions and descriptors for communication and collaboration (see Table below):</a:t>
            </a:r>
          </a:p>
          <a:p>
            <a:pPr algn="just">
              <a:lnSpc>
                <a:spcPts val="2440"/>
              </a:lnSpc>
            </a:pPr>
            <a:endParaRPr lang="en-US" sz="2200" dirty="0"/>
          </a:p>
        </p:txBody>
      </p:sp>
    </p:spTree>
    <p:extLst>
      <p:ext uri="{BB962C8B-B14F-4D97-AF65-F5344CB8AC3E}">
        <p14:creationId xmlns:p14="http://schemas.microsoft.com/office/powerpoint/2010/main" val="123529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graphicFrame>
        <p:nvGraphicFramePr>
          <p:cNvPr id="2" name="Table 1">
            <a:extLst>
              <a:ext uri="{FF2B5EF4-FFF2-40B4-BE49-F238E27FC236}">
                <a16:creationId xmlns:a16="http://schemas.microsoft.com/office/drawing/2014/main" id="{22B6EDF0-CB2D-077C-3DDB-069FE7DA6639}"/>
              </a:ext>
            </a:extLst>
          </p:cNvPr>
          <p:cNvGraphicFramePr>
            <a:graphicFrameLocks noGrp="1"/>
          </p:cNvGraphicFramePr>
          <p:nvPr>
            <p:extLst>
              <p:ext uri="{D42A27DB-BD31-4B8C-83A1-F6EECF244321}">
                <p14:modId xmlns:p14="http://schemas.microsoft.com/office/powerpoint/2010/main" val="2917948703"/>
              </p:ext>
            </p:extLst>
          </p:nvPr>
        </p:nvGraphicFramePr>
        <p:xfrm>
          <a:off x="1518206" y="1400486"/>
          <a:ext cx="9903557" cy="3756110"/>
        </p:xfrm>
        <a:graphic>
          <a:graphicData uri="http://schemas.openxmlformats.org/drawingml/2006/table">
            <a:tbl>
              <a:tblPr firstRow="1" firstCol="1" bandRow="1">
                <a:tableStyleId>{5C22544A-7EE6-4342-B048-85BDC9FD1C3A}</a:tableStyleId>
              </a:tblPr>
              <a:tblGrid>
                <a:gridCol w="3948491">
                  <a:extLst>
                    <a:ext uri="{9D8B030D-6E8A-4147-A177-3AD203B41FA5}">
                      <a16:colId xmlns:a16="http://schemas.microsoft.com/office/drawing/2014/main" val="1731353426"/>
                    </a:ext>
                  </a:extLst>
                </a:gridCol>
                <a:gridCol w="5955066">
                  <a:extLst>
                    <a:ext uri="{9D8B030D-6E8A-4147-A177-3AD203B41FA5}">
                      <a16:colId xmlns:a16="http://schemas.microsoft.com/office/drawing/2014/main" val="284806153"/>
                    </a:ext>
                  </a:extLst>
                </a:gridCol>
              </a:tblGrid>
              <a:tr h="354950">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774146">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Collaboration</a:t>
                      </a:r>
                      <a:endParaRPr lang="en-GB" sz="2200" b="0" dirty="0">
                        <a:solidFill>
                          <a:srgbClr val="AD4097"/>
                        </a:solidFill>
                        <a:effectLst/>
                        <a:latin typeface="Calibri" panose="020F0502020204030204" pitchFamily="34" charset="0"/>
                        <a:cs typeface="Calibri" panose="020F0502020204030204" pitchFamily="34" charset="0"/>
                      </a:endParaRP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Engagement in group activity and teamwork acknowledging and respecting others </a:t>
                      </a:r>
                    </a:p>
                    <a:p>
                      <a:pPr marL="0" indent="-226695" algn="l">
                        <a:lnSpc>
                          <a:spcPct val="100000"/>
                        </a:lnSpc>
                        <a:spcBef>
                          <a:spcPts val="0"/>
                        </a:spcBef>
                        <a:spcAft>
                          <a:spcPts val="0"/>
                        </a:spcAft>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Intention to contribute to the common good and awareness that others may have different cultural affiliations, backgrounds, beliefs, values, opinions or personal circumstances.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Understanding the importance of trust, respect for human dignity and equality, coping with conflicts and negotiating disagreements to build and sustain fair and respectful relationships.</a:t>
                      </a:r>
                    </a:p>
                    <a:p>
                      <a:pPr marL="285750" indent="-285750"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Fair sharing of tasks, resources and responsibility within a group taking into account its specific aim; eliciting the expression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9341720"/>
                  </a:ext>
                </a:extLst>
              </a:tr>
            </a:tbl>
          </a:graphicData>
        </a:graphic>
      </p:graphicFrame>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1336431" y="5281421"/>
            <a:ext cx="10279511" cy="41853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Most of the emerging jobs which are expected to expand between now and 2025 will require strong collaboration and communication skills (European Commission, Joint Research Centre, </a:t>
            </a:r>
            <a:r>
              <a:rPr lang="en-US" sz="2200" dirty="0" err="1"/>
              <a:t>Goenaga</a:t>
            </a:r>
            <a:r>
              <a:rPr lang="en-US" sz="2200" dirty="0"/>
              <a:t>, Gonzales, </a:t>
            </a:r>
            <a:r>
              <a:rPr lang="en-US" sz="2200" dirty="0" err="1"/>
              <a:t>Napierala</a:t>
            </a:r>
            <a:r>
              <a:rPr lang="en-US" sz="2200" dirty="0"/>
              <a:t>, et al., 2019).</a:t>
            </a:r>
          </a:p>
          <a:p>
            <a:pPr algn="just">
              <a:lnSpc>
                <a:spcPts val="2440"/>
              </a:lnSpc>
            </a:pPr>
            <a:endParaRPr lang="en-US" sz="2200" dirty="0"/>
          </a:p>
          <a:p>
            <a:pPr algn="just">
              <a:lnSpc>
                <a:spcPts val="2440"/>
              </a:lnSpc>
            </a:pPr>
            <a:endParaRPr lang="en-US" sz="2200"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Sala, Punie, </a:t>
            </a:r>
            <a:r>
              <a:rPr lang="en-US" sz="2200" dirty="0" err="1"/>
              <a:t>Garkov</a:t>
            </a:r>
            <a:r>
              <a:rPr lang="en-US" sz="2200" dirty="0"/>
              <a:t> and Cabrera (2020, p.20) offers </a:t>
            </a:r>
            <a:r>
              <a:rPr lang="en-US" sz="2200" dirty="0" err="1"/>
              <a:t>thef</a:t>
            </a:r>
            <a:r>
              <a:rPr lang="en-US" sz="2200" dirty="0"/>
              <a:t> </a:t>
            </a:r>
            <a:r>
              <a:rPr lang="en-US" sz="2200" dirty="0" err="1"/>
              <a:t>ollowing</a:t>
            </a:r>
            <a:r>
              <a:rPr lang="en-US" sz="2200" dirty="0"/>
              <a:t> definitions and descriptors for communication and collaboration (see Table below):</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39561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Active learning and learning strategies</a:t>
            </a:r>
          </a:p>
          <a:p>
            <a:pPr marL="342900" indent="-342900">
              <a:lnSpc>
                <a:spcPts val="2440"/>
              </a:lnSpc>
              <a:buClr>
                <a:srgbClr val="186BA8"/>
              </a:buClr>
              <a:buFont typeface="Arial" panose="020B0604020202020204" pitchFamily="34" charset="0"/>
              <a:buChar char="•"/>
            </a:pPr>
            <a:r>
              <a:rPr lang="en-US" sz="2200" dirty="0"/>
              <a:t>Continuous learning, lifelong learning</a:t>
            </a:r>
          </a:p>
          <a:p>
            <a:pPr marL="342900" indent="-342900">
              <a:lnSpc>
                <a:spcPts val="2440"/>
              </a:lnSpc>
              <a:buClr>
                <a:srgbClr val="186BA8"/>
              </a:buClr>
              <a:buFont typeface="Arial" panose="020B0604020202020204" pitchFamily="34" charset="0"/>
              <a:buChar char="•"/>
            </a:pPr>
            <a:r>
              <a:rPr lang="en-US" sz="2200" dirty="0"/>
              <a:t>Growth mindset</a:t>
            </a:r>
          </a:p>
          <a:p>
            <a:pPr marL="342900" indent="-342900">
              <a:lnSpc>
                <a:spcPts val="2440"/>
              </a:lnSpc>
              <a:buClr>
                <a:srgbClr val="186BA8"/>
              </a:buClr>
              <a:buFont typeface="Arial" panose="020B0604020202020204" pitchFamily="34" charset="0"/>
              <a:buChar char="•"/>
            </a:pPr>
            <a:r>
              <a:rPr lang="en-US" sz="2200" dirty="0"/>
              <a:t>Learning through experience</a:t>
            </a:r>
          </a:p>
          <a:p>
            <a:pPr marL="342900" indent="-342900">
              <a:lnSpc>
                <a:spcPts val="2440"/>
              </a:lnSpc>
              <a:buClr>
                <a:srgbClr val="186BA8"/>
              </a:buClr>
              <a:buFont typeface="Arial" panose="020B0604020202020204" pitchFamily="34" charset="0"/>
              <a:buChar char="•"/>
            </a:pPr>
            <a:r>
              <a:rPr lang="en-US" sz="2200" dirty="0"/>
              <a:t>Learning to learn, managing learning, meta-learning skills </a:t>
            </a:r>
          </a:p>
          <a:p>
            <a:pPr marL="342900" indent="-342900">
              <a:lnSpc>
                <a:spcPts val="2440"/>
              </a:lnSpc>
              <a:buClr>
                <a:srgbClr val="186BA8"/>
              </a:buClr>
              <a:buFont typeface="Arial" panose="020B0604020202020204" pitchFamily="34" charset="0"/>
              <a:buChar char="•"/>
            </a:pPr>
            <a:r>
              <a:rPr lang="en-US" sz="2200" dirty="0"/>
              <a:t>Manual skills for information and communication technology (related to learning strategies)</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6020947"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Growth Mindset and Learning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grpSp>
        <p:nvGrpSpPr>
          <p:cNvPr id="2" name="Graphic 3">
            <a:extLst>
              <a:ext uri="{FF2B5EF4-FFF2-40B4-BE49-F238E27FC236}">
                <a16:creationId xmlns:a16="http://schemas.microsoft.com/office/drawing/2014/main" id="{053F0558-2959-4B13-6C42-CF01D17B59BF}"/>
              </a:ext>
            </a:extLst>
          </p:cNvPr>
          <p:cNvGrpSpPr/>
          <p:nvPr/>
        </p:nvGrpSpPr>
        <p:grpSpPr>
          <a:xfrm>
            <a:off x="9303344" y="3429000"/>
            <a:ext cx="2004050" cy="2261451"/>
            <a:chOff x="4643578" y="432838"/>
            <a:chExt cx="1028134" cy="1160188"/>
          </a:xfrm>
          <a:solidFill>
            <a:srgbClr val="1C1442"/>
          </a:solidFill>
        </p:grpSpPr>
        <p:sp>
          <p:nvSpPr>
            <p:cNvPr id="3" name="Freeform 2">
              <a:extLst>
                <a:ext uri="{FF2B5EF4-FFF2-40B4-BE49-F238E27FC236}">
                  <a16:creationId xmlns:a16="http://schemas.microsoft.com/office/drawing/2014/main" id="{563BFA03-D16D-C62A-FA5D-52C90A570F6A}"/>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60A9DD"/>
            </a:solidFill>
            <a:ln w="27426"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DBA48769-4872-01A0-6BC9-F790DD56FF88}"/>
                </a:ext>
              </a:extLst>
            </p:cNvPr>
            <p:cNvGrpSpPr/>
            <p:nvPr/>
          </p:nvGrpSpPr>
          <p:grpSpPr>
            <a:xfrm>
              <a:off x="4643578" y="432838"/>
              <a:ext cx="1028134" cy="1160188"/>
              <a:chOff x="4643578" y="432838"/>
              <a:chExt cx="1028134" cy="1160188"/>
            </a:xfrm>
            <a:grpFill/>
          </p:grpSpPr>
          <p:sp>
            <p:nvSpPr>
              <p:cNvPr id="6" name="Freeform 5">
                <a:extLst>
                  <a:ext uri="{FF2B5EF4-FFF2-40B4-BE49-F238E27FC236}">
                    <a16:creationId xmlns:a16="http://schemas.microsoft.com/office/drawing/2014/main" id="{68971D8C-097E-5736-5192-24A63393D7F0}"/>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D03FCAD7-5ED8-CEC2-773C-1C7B9CFE850A}"/>
                  </a:ext>
                </a:extLst>
              </p:cNvPr>
              <p:cNvGrpSpPr/>
              <p:nvPr/>
            </p:nvGrpSpPr>
            <p:grpSpPr>
              <a:xfrm>
                <a:off x="4643578" y="432838"/>
                <a:ext cx="1028134" cy="1160188"/>
                <a:chOff x="4643578" y="432838"/>
                <a:chExt cx="1028134" cy="1160188"/>
              </a:xfrm>
              <a:grpFill/>
            </p:grpSpPr>
            <p:sp>
              <p:nvSpPr>
                <p:cNvPr id="11" name="Freeform 10">
                  <a:extLst>
                    <a:ext uri="{FF2B5EF4-FFF2-40B4-BE49-F238E27FC236}">
                      <a16:creationId xmlns:a16="http://schemas.microsoft.com/office/drawing/2014/main" id="{A2534983-E325-F564-9396-66054CC380D8}"/>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844413-B864-8360-1B6C-6526A1B528BF}"/>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68053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17</a:t>
            </a:fld>
            <a:endParaRPr lang="en-US" sz="1291" dirty="0"/>
          </a:p>
        </p:txBody>
      </p:sp>
      <p:pic>
        <p:nvPicPr>
          <p:cNvPr id="12" name="Picture Placeholder 11">
            <a:extLst>
              <a:ext uri="{FF2B5EF4-FFF2-40B4-BE49-F238E27FC236}">
                <a16:creationId xmlns:a16="http://schemas.microsoft.com/office/drawing/2014/main" id="{B3FB754C-8261-DF0A-DED0-53DE16CF0DFE}"/>
              </a:ext>
            </a:extLst>
          </p:cNvPr>
          <p:cNvPicPr>
            <a:picLocks noGrp="1" noChangeAspect="1"/>
          </p:cNvPicPr>
          <p:nvPr>
            <p:ph type="pic" sz="quarter" idx="21"/>
          </p:nvPr>
        </p:nvPicPr>
        <p:blipFill rotWithShape="1">
          <a:blip r:embed="rId2"/>
          <a:srcRect l="39568" r="19984"/>
          <a:stretch/>
        </p:blipFill>
        <p:spPr>
          <a:xfrm>
            <a:off x="884606" y="0"/>
            <a:ext cx="4993772" cy="6858000"/>
          </a:xfrm>
        </p:spPr>
      </p:pic>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13624" y="728420"/>
            <a:ext cx="5302318" cy="3868713"/>
          </a:xfrm>
        </p:spPr>
        <p:txBody>
          <a:bodyPr/>
          <a:lstStyle/>
          <a:p>
            <a:pPr algn="just">
              <a:lnSpc>
                <a:spcPts val="2440"/>
              </a:lnSpc>
            </a:pPr>
            <a:r>
              <a:rPr lang="en-US" sz="2200" dirty="0"/>
              <a:t>… views leaning to learn competence together with personal and social competencies and explains as ‘the ability to reflect upon oneself, effectively manage time and information, work with others in a constructive way, remain resilient and manage one’s own learning and career.</a:t>
            </a:r>
          </a:p>
          <a:p>
            <a:pPr algn="just">
              <a:lnSpc>
                <a:spcPts val="2440"/>
              </a:lnSpc>
            </a:pPr>
            <a:endParaRPr lang="en-US" sz="2200" dirty="0"/>
          </a:p>
          <a:p>
            <a:pPr algn="just">
              <a:lnSpc>
                <a:spcPts val="2440"/>
              </a:lnSpc>
            </a:pPr>
            <a:r>
              <a:rPr lang="en-US" sz="2200" dirty="0"/>
              <a:t> It includes the ability to cope with uncertainty and complexity, learn to learn, support one’s physical and emotional well-being, to maintain physical and mental health, and to be able to lead a health-conscious, future-oriented life, empathize and manage conflict in an inclusive and supportive context.’</a:t>
            </a:r>
          </a:p>
          <a:p>
            <a:pPr algn="just">
              <a:lnSpc>
                <a:spcPts val="2440"/>
              </a:lnSpc>
            </a:pPr>
            <a:endParaRPr lang="en-US" sz="2200" dirty="0"/>
          </a:p>
        </p:txBody>
      </p:sp>
      <p:sp>
        <p:nvSpPr>
          <p:cNvPr id="14" name="TextBox 13">
            <a:extLst>
              <a:ext uri="{FF2B5EF4-FFF2-40B4-BE49-F238E27FC236}">
                <a16:creationId xmlns:a16="http://schemas.microsoft.com/office/drawing/2014/main" id="{9954EB74-4661-6EF6-D84C-F8DF48E54211}"/>
              </a:ext>
            </a:extLst>
          </p:cNvPr>
          <p:cNvSpPr txBox="1"/>
          <p:nvPr/>
        </p:nvSpPr>
        <p:spPr>
          <a:xfrm>
            <a:off x="1220491" y="728420"/>
            <a:ext cx="3320511" cy="2400657"/>
          </a:xfrm>
          <a:prstGeom prst="rect">
            <a:avLst/>
          </a:prstGeom>
          <a:noFill/>
        </p:spPr>
        <p:txBody>
          <a:bodyPr wrap="square">
            <a:spAutoFit/>
          </a:bodyPr>
          <a:lstStyle/>
          <a:p>
            <a:r>
              <a:rPr lang="en-US" sz="2500" dirty="0">
                <a:solidFill>
                  <a:schemeClr val="bg1"/>
                </a:solidFill>
                <a:latin typeface="Calibri" panose="020F0502020204030204" pitchFamily="34" charset="0"/>
                <a:cs typeface="Calibri" panose="020F0502020204030204" pitchFamily="34" charset="0"/>
              </a:rPr>
              <a:t>The European framework of key competencies for lifelong learning (Council of the EU, 2018)….</a:t>
            </a:r>
          </a:p>
        </p:txBody>
      </p:sp>
    </p:spTree>
    <p:extLst>
      <p:ext uri="{BB962C8B-B14F-4D97-AF65-F5344CB8AC3E}">
        <p14:creationId xmlns:p14="http://schemas.microsoft.com/office/powerpoint/2010/main" val="161217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2200760"/>
            <a:ext cx="12192000" cy="367309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18</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865593" y="5590939"/>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882806" y="713762"/>
            <a:ext cx="10275974"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Growth mindset is critical starting point for anyone’s learning journey. According to Sala, Punie, </a:t>
            </a:r>
            <a:r>
              <a:rPr lang="en-US" sz="2200" dirty="0" err="1"/>
              <a:t>Garkov</a:t>
            </a:r>
            <a:r>
              <a:rPr lang="en-US" sz="2200" dirty="0"/>
              <a:t> and Cabrera (2020), growth mindset - belief in one’s and others’ potential to continuously learn and progress – can be described by the following descriptors:</a:t>
            </a:r>
          </a:p>
          <a:p>
            <a:pPr>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2603832"/>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and confidence in one's own and others’ abilities to learn, </a:t>
            </a:r>
          </a:p>
          <a:p>
            <a:r>
              <a:rPr lang="en-US" sz="2200" dirty="0">
                <a:solidFill>
                  <a:schemeClr val="bg1"/>
                </a:solidFill>
              </a:rPr>
              <a:t>improve and achieve with work and dedication.</a:t>
            </a:r>
          </a:p>
          <a:p>
            <a:endParaRPr lang="en-US" sz="2200" dirty="0">
              <a:solidFill>
                <a:schemeClr val="bg1"/>
              </a:solidFill>
            </a:endParaRPr>
          </a:p>
          <a:p>
            <a:r>
              <a:rPr lang="en-US" sz="2200" dirty="0">
                <a:solidFill>
                  <a:schemeClr val="bg1"/>
                </a:solidFill>
              </a:rPr>
              <a:t>Understanding that learning is a lifelong process that requires openness, curiosity and determination.</a:t>
            </a:r>
          </a:p>
          <a:p>
            <a:endParaRPr lang="en-US" sz="2200" dirty="0">
              <a:solidFill>
                <a:schemeClr val="bg1"/>
              </a:solidFill>
            </a:endParaRPr>
          </a:p>
          <a:p>
            <a:r>
              <a:rPr lang="en-US" sz="2200" dirty="0">
                <a:solidFill>
                  <a:schemeClr val="bg1"/>
                </a:solidFill>
              </a:rPr>
              <a:t>Reflecting on other people’s feedback as well as on successful and unsuccessful experiences to continue developing one’s potential.</a:t>
            </a:r>
          </a:p>
          <a:p>
            <a:endParaRPr lang="en-US" sz="2200" dirty="0">
              <a:solidFill>
                <a:schemeClr val="bg1"/>
              </a:solidFill>
            </a:endParaRPr>
          </a:p>
          <a:p>
            <a:endParaRPr lang="en-US" sz="2200" dirty="0">
              <a:solidFill>
                <a:schemeClr val="bg1"/>
              </a:solidFill>
            </a:endParaRPr>
          </a:p>
          <a:p>
            <a:endParaRPr lang="en-US" sz="2200" dirty="0">
              <a:solidFill>
                <a:schemeClr val="bg1"/>
              </a:solidFill>
            </a:endParaRP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2603832"/>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360234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464182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3423075"/>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450572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7777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78889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800044"/>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2068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6">
            <a:extLst>
              <a:ext uri="{FF2B5EF4-FFF2-40B4-BE49-F238E27FC236}">
                <a16:creationId xmlns:a16="http://schemas.microsoft.com/office/drawing/2014/main" id="{70AF831C-38DF-4AB2-C10B-3C1039BA3D8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1316" r="21316"/>
          <a:stretch/>
        </p:blipFill>
        <p:spPr>
          <a:xfrm>
            <a:off x="6274200" y="0"/>
            <a:ext cx="5917800" cy="6877001"/>
          </a:xfrm>
          <a:prstGeom prst="rect">
            <a:avLst/>
          </a:prstGeom>
          <a:solidFill>
            <a:schemeClr val="bg1">
              <a:lumMod val="95000"/>
            </a:schemeClr>
          </a:solidFill>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19</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5552400" y="5369695"/>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3" y="821410"/>
            <a:ext cx="5354628"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A person’s ability and willingness to proactively participate in lifelong learning and to adapt is essential in career success. Continuous lifelong learning is one way of staying fit in a job market context with shifting and ever-increasing employer demands (Tomlinson, 2012). </a:t>
            </a:r>
          </a:p>
          <a:p>
            <a:pPr algn="just">
              <a:lnSpc>
                <a:spcPts val="2440"/>
              </a:lnSpc>
            </a:pPr>
            <a:endParaRPr lang="en-US" sz="2400" dirty="0"/>
          </a:p>
          <a:p>
            <a:pPr algn="just">
              <a:lnSpc>
                <a:spcPts val="2440"/>
              </a:lnSpc>
            </a:pPr>
            <a:r>
              <a:rPr lang="en-US" sz="2400" dirty="0"/>
              <a:t>Developmental psychology also shows that competence development does not end at adolescence but continues through the adult years. In particular, the ability to think and act reflectively grows with maturity (OECD, 2005). It dispels myths about the limited ability of adults to learn.</a:t>
            </a:r>
          </a:p>
          <a:p>
            <a:pPr algn="just">
              <a:lnSpc>
                <a:spcPts val="2440"/>
              </a:lnSpc>
            </a:pPr>
            <a:endParaRPr lang="en-US" sz="2400" dirty="0"/>
          </a:p>
        </p:txBody>
      </p:sp>
    </p:spTree>
    <p:extLst>
      <p:ext uri="{BB962C8B-B14F-4D97-AF65-F5344CB8AC3E}">
        <p14:creationId xmlns:p14="http://schemas.microsoft.com/office/powerpoint/2010/main" val="65645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D3055C-9781-FA99-9926-B1CEEA97ED35}"/>
              </a:ext>
            </a:extLst>
          </p:cNvPr>
          <p:cNvSpPr>
            <a:spLocks noGrp="1"/>
          </p:cNvSpPr>
          <p:nvPr>
            <p:ph type="body" sz="quarter" idx="11"/>
          </p:nvPr>
        </p:nvSpPr>
        <p:spPr/>
        <p:txBody>
          <a:bodyPr/>
          <a:lstStyle/>
          <a:p>
            <a:pPr algn="l"/>
            <a:r>
              <a:rPr lang="en-US" dirty="0"/>
              <a:t>01</a:t>
            </a:r>
          </a:p>
        </p:txBody>
      </p:sp>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p:txBody>
          <a:bodyPr/>
          <a:lstStyle/>
          <a:p>
            <a:r>
              <a:rPr lang="en-US" dirty="0"/>
              <a:t>A meta-framework of 21st century skills</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02</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en-US" dirty="0"/>
              <a:t>Self-management, purposefulness, perseverance</a:t>
            </a:r>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03</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US" dirty="0"/>
              <a:t>Critical thinking, problem-solving and systems thinking</a:t>
            </a:r>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04</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p:txBody>
          <a:bodyPr/>
          <a:lstStyle/>
          <a:p>
            <a:r>
              <a:rPr lang="en-US" dirty="0"/>
              <a:t>Communication, collaboration and teamwork</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05</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US" dirty="0"/>
              <a:t>Growth mindset and learning </a:t>
            </a:r>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06</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p:txBody>
          <a:bodyPr/>
          <a:lstStyle/>
          <a:p>
            <a:r>
              <a:rPr lang="en-US" dirty="0"/>
              <a:t>Responsibility and fairness</a:t>
            </a:r>
          </a:p>
        </p:txBody>
      </p:sp>
      <p:sp>
        <p:nvSpPr>
          <p:cNvPr id="17" name="Text Placeholder 16">
            <a:extLst>
              <a:ext uri="{FF2B5EF4-FFF2-40B4-BE49-F238E27FC236}">
                <a16:creationId xmlns:a16="http://schemas.microsoft.com/office/drawing/2014/main" id="{CB87D9BE-C486-CCB4-4298-D2A6AC139445}"/>
              </a:ext>
            </a:extLst>
          </p:cNvPr>
          <p:cNvSpPr>
            <a:spLocks noGrp="1"/>
          </p:cNvSpPr>
          <p:nvPr>
            <p:ph type="body" sz="quarter" idx="53"/>
          </p:nvPr>
        </p:nvSpPr>
        <p:spPr/>
        <p:txBody>
          <a:bodyPr/>
          <a:lstStyle/>
          <a:p>
            <a:pPr algn="l"/>
            <a:r>
              <a:rPr lang="en-US" dirty="0"/>
              <a:t>07</a:t>
            </a:r>
          </a:p>
        </p:txBody>
      </p:sp>
      <p:sp>
        <p:nvSpPr>
          <p:cNvPr id="18" name="Text Placeholder 17">
            <a:extLst>
              <a:ext uri="{FF2B5EF4-FFF2-40B4-BE49-F238E27FC236}">
                <a16:creationId xmlns:a16="http://schemas.microsoft.com/office/drawing/2014/main" id="{31A884CA-68C3-1906-6747-E28913554F20}"/>
              </a:ext>
            </a:extLst>
          </p:cNvPr>
          <p:cNvSpPr>
            <a:spLocks noGrp="1"/>
          </p:cNvSpPr>
          <p:nvPr>
            <p:ph type="body" sz="quarter" idx="54"/>
          </p:nvPr>
        </p:nvSpPr>
        <p:spPr/>
        <p:txBody>
          <a:bodyPr/>
          <a:lstStyle/>
          <a:p>
            <a:r>
              <a:rPr lang="en-US" dirty="0"/>
              <a:t>Adaptability, resilience and stress resistance</a:t>
            </a:r>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dirty="0"/>
              <a:t>TABLES OF CONTENTS</a:t>
            </a:r>
          </a:p>
        </p:txBody>
      </p:sp>
      <p:sp>
        <p:nvSpPr>
          <p:cNvPr id="30" name="Text Placeholder 29">
            <a:extLst>
              <a:ext uri="{FF2B5EF4-FFF2-40B4-BE49-F238E27FC236}">
                <a16:creationId xmlns:a16="http://schemas.microsoft.com/office/drawing/2014/main" id="{AADEFCF9-1187-3089-D193-7F0C4A0F972F}"/>
              </a:ext>
            </a:extLst>
          </p:cNvPr>
          <p:cNvSpPr>
            <a:spLocks noGrp="1"/>
          </p:cNvSpPr>
          <p:nvPr>
            <p:ph type="body" sz="quarter" idx="62"/>
          </p:nvPr>
        </p:nvSpPr>
        <p:spPr/>
        <p:txBody>
          <a:bodyPr/>
          <a:lstStyle/>
          <a:p>
            <a:r>
              <a:rPr lang="en-US" dirty="0"/>
              <a:t>08</a:t>
            </a:r>
          </a:p>
        </p:txBody>
      </p:sp>
      <p:sp>
        <p:nvSpPr>
          <p:cNvPr id="31" name="Text Placeholder 30">
            <a:extLst>
              <a:ext uri="{FF2B5EF4-FFF2-40B4-BE49-F238E27FC236}">
                <a16:creationId xmlns:a16="http://schemas.microsoft.com/office/drawing/2014/main" id="{3BA71FCC-49CF-A9C4-3C79-B639DAC57B66}"/>
              </a:ext>
            </a:extLst>
          </p:cNvPr>
          <p:cNvSpPr>
            <a:spLocks noGrp="1"/>
          </p:cNvSpPr>
          <p:nvPr>
            <p:ph type="body" sz="quarter" idx="63"/>
          </p:nvPr>
        </p:nvSpPr>
        <p:spPr/>
        <p:txBody>
          <a:bodyPr/>
          <a:lstStyle/>
          <a:p>
            <a:r>
              <a:rPr lang="en-US" dirty="0"/>
              <a:t>Creativity, curiosity, open mindset, spotting opportunities</a:t>
            </a:r>
          </a:p>
        </p:txBody>
      </p:sp>
      <p:sp>
        <p:nvSpPr>
          <p:cNvPr id="32" name="Text Placeholder 31">
            <a:extLst>
              <a:ext uri="{FF2B5EF4-FFF2-40B4-BE49-F238E27FC236}">
                <a16:creationId xmlns:a16="http://schemas.microsoft.com/office/drawing/2014/main" id="{6F1E7ACD-1DE3-0916-207D-4405C10DC81F}"/>
              </a:ext>
            </a:extLst>
          </p:cNvPr>
          <p:cNvSpPr>
            <a:spLocks noGrp="1"/>
          </p:cNvSpPr>
          <p:nvPr>
            <p:ph type="body" sz="quarter" idx="64"/>
          </p:nvPr>
        </p:nvSpPr>
        <p:spPr/>
        <p:txBody>
          <a:bodyPr/>
          <a:lstStyle/>
          <a:p>
            <a:r>
              <a:rPr lang="en-US" dirty="0"/>
              <a:t>09</a:t>
            </a:r>
          </a:p>
        </p:txBody>
      </p:sp>
      <p:sp>
        <p:nvSpPr>
          <p:cNvPr id="33" name="Text Placeholder 32">
            <a:extLst>
              <a:ext uri="{FF2B5EF4-FFF2-40B4-BE49-F238E27FC236}">
                <a16:creationId xmlns:a16="http://schemas.microsoft.com/office/drawing/2014/main" id="{2F9D2025-E02B-F182-EAC7-5A5EDA0E6F43}"/>
              </a:ext>
            </a:extLst>
          </p:cNvPr>
          <p:cNvSpPr>
            <a:spLocks noGrp="1"/>
          </p:cNvSpPr>
          <p:nvPr>
            <p:ph type="body" sz="quarter" idx="65"/>
          </p:nvPr>
        </p:nvSpPr>
        <p:spPr/>
        <p:txBody>
          <a:bodyPr/>
          <a:lstStyle/>
          <a:p>
            <a:r>
              <a:rPr lang="en-US" dirty="0"/>
              <a:t>Information and data literacy, information interpretation</a:t>
            </a:r>
          </a:p>
        </p:txBody>
      </p:sp>
      <p:sp>
        <p:nvSpPr>
          <p:cNvPr id="34" name="Text Placeholder 33">
            <a:extLst>
              <a:ext uri="{FF2B5EF4-FFF2-40B4-BE49-F238E27FC236}">
                <a16:creationId xmlns:a16="http://schemas.microsoft.com/office/drawing/2014/main" id="{2717E457-2404-22E3-B1CB-2C6D1FA16E47}"/>
              </a:ext>
            </a:extLst>
          </p:cNvPr>
          <p:cNvSpPr>
            <a:spLocks noGrp="1"/>
          </p:cNvSpPr>
          <p:nvPr>
            <p:ph type="body" sz="quarter" idx="66"/>
          </p:nvPr>
        </p:nvSpPr>
        <p:spPr/>
        <p:txBody>
          <a:bodyPr/>
          <a:lstStyle/>
          <a:p>
            <a:r>
              <a:rPr lang="en-US" dirty="0"/>
              <a:t>10</a:t>
            </a:r>
          </a:p>
        </p:txBody>
      </p:sp>
      <p:sp>
        <p:nvSpPr>
          <p:cNvPr id="35" name="Text Placeholder 34">
            <a:extLst>
              <a:ext uri="{FF2B5EF4-FFF2-40B4-BE49-F238E27FC236}">
                <a16:creationId xmlns:a16="http://schemas.microsoft.com/office/drawing/2014/main" id="{D3F7A9ED-9566-267D-9947-D0D49BF41592}"/>
              </a:ext>
            </a:extLst>
          </p:cNvPr>
          <p:cNvSpPr>
            <a:spLocks noGrp="1"/>
          </p:cNvSpPr>
          <p:nvPr>
            <p:ph type="body" sz="quarter" idx="67"/>
          </p:nvPr>
        </p:nvSpPr>
        <p:spPr/>
        <p:txBody>
          <a:bodyPr/>
          <a:lstStyle/>
          <a:p>
            <a:r>
              <a:rPr lang="en-US" dirty="0"/>
              <a:t>Wellbeing, positive attitude and mindfulness</a:t>
            </a:r>
          </a:p>
        </p:txBody>
      </p:sp>
      <p:sp>
        <p:nvSpPr>
          <p:cNvPr id="36" name="Text Placeholder 35">
            <a:extLst>
              <a:ext uri="{FF2B5EF4-FFF2-40B4-BE49-F238E27FC236}">
                <a16:creationId xmlns:a16="http://schemas.microsoft.com/office/drawing/2014/main" id="{EDAE9258-F1E2-B789-A4FA-BA7E6062EF42}"/>
              </a:ext>
            </a:extLst>
          </p:cNvPr>
          <p:cNvSpPr>
            <a:spLocks noGrp="1"/>
          </p:cNvSpPr>
          <p:nvPr>
            <p:ph type="body" sz="quarter" idx="68"/>
          </p:nvPr>
        </p:nvSpPr>
        <p:spPr/>
        <p:txBody>
          <a:bodyPr/>
          <a:lstStyle/>
          <a:p>
            <a:r>
              <a:rPr lang="en-US" dirty="0"/>
              <a:t>11</a:t>
            </a:r>
          </a:p>
        </p:txBody>
      </p:sp>
      <p:sp>
        <p:nvSpPr>
          <p:cNvPr id="37" name="Text Placeholder 36">
            <a:extLst>
              <a:ext uri="{FF2B5EF4-FFF2-40B4-BE49-F238E27FC236}">
                <a16:creationId xmlns:a16="http://schemas.microsoft.com/office/drawing/2014/main" id="{9DF4CD54-E433-1976-E716-17623825697B}"/>
              </a:ext>
            </a:extLst>
          </p:cNvPr>
          <p:cNvSpPr>
            <a:spLocks noGrp="1"/>
          </p:cNvSpPr>
          <p:nvPr>
            <p:ph type="body" sz="quarter" idx="69"/>
          </p:nvPr>
        </p:nvSpPr>
        <p:spPr/>
        <p:txBody>
          <a:bodyPr/>
          <a:lstStyle/>
          <a:p>
            <a:r>
              <a:rPr lang="en-US" dirty="0"/>
              <a:t>Emotional intelligence and empathy</a:t>
            </a:r>
          </a:p>
        </p:txBody>
      </p:sp>
      <p:sp>
        <p:nvSpPr>
          <p:cNvPr id="38" name="Text Placeholder 37">
            <a:extLst>
              <a:ext uri="{FF2B5EF4-FFF2-40B4-BE49-F238E27FC236}">
                <a16:creationId xmlns:a16="http://schemas.microsoft.com/office/drawing/2014/main" id="{BB71887C-1236-CDE7-D59B-9A040726BF50}"/>
              </a:ext>
            </a:extLst>
          </p:cNvPr>
          <p:cNvSpPr>
            <a:spLocks noGrp="1"/>
          </p:cNvSpPr>
          <p:nvPr>
            <p:ph type="body" sz="quarter" idx="70"/>
          </p:nvPr>
        </p:nvSpPr>
        <p:spPr/>
        <p:txBody>
          <a:bodyPr/>
          <a:lstStyle/>
          <a:p>
            <a:r>
              <a:rPr lang="en-US" dirty="0"/>
              <a:t>12</a:t>
            </a:r>
          </a:p>
        </p:txBody>
      </p:sp>
      <p:sp>
        <p:nvSpPr>
          <p:cNvPr id="39" name="Text Placeholder 38">
            <a:extLst>
              <a:ext uri="{FF2B5EF4-FFF2-40B4-BE49-F238E27FC236}">
                <a16:creationId xmlns:a16="http://schemas.microsoft.com/office/drawing/2014/main" id="{3B7DDD5B-6276-8DEC-DBCE-64AED976E3F2}"/>
              </a:ext>
            </a:extLst>
          </p:cNvPr>
          <p:cNvSpPr>
            <a:spLocks noGrp="1"/>
          </p:cNvSpPr>
          <p:nvPr>
            <p:ph type="body" sz="quarter" idx="71"/>
          </p:nvPr>
        </p:nvSpPr>
        <p:spPr/>
        <p:txBody>
          <a:bodyPr/>
          <a:lstStyle/>
          <a:p>
            <a:r>
              <a:rPr lang="en-US" dirty="0"/>
              <a:t>Critical thinking, problem-solving and systems thinking</a:t>
            </a:r>
          </a:p>
        </p:txBody>
      </p:sp>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Integrity	</a:t>
            </a:r>
          </a:p>
          <a:p>
            <a:pPr marL="342900" lvl="0" indent="-342900">
              <a:lnSpc>
                <a:spcPts val="2440"/>
              </a:lnSpc>
              <a:buClr>
                <a:srgbClr val="186BA8"/>
              </a:buClr>
              <a:buFont typeface="Arial" panose="020B0604020202020204" pitchFamily="34" charset="0"/>
              <a:buChar char="•"/>
            </a:pPr>
            <a:r>
              <a:rPr lang="en-US" sz="2200" dirty="0"/>
              <a:t>Justice</a:t>
            </a:r>
          </a:p>
          <a:p>
            <a:pPr marL="342900" lvl="0" indent="-342900">
              <a:lnSpc>
                <a:spcPts val="2440"/>
              </a:lnSpc>
              <a:buClr>
                <a:srgbClr val="186BA8"/>
              </a:buClr>
              <a:buFont typeface="Arial" panose="020B0604020202020204" pitchFamily="34" charset="0"/>
              <a:buChar char="•"/>
            </a:pPr>
            <a:r>
              <a:rPr lang="en-US" sz="2200" dirty="0"/>
              <a:t>Productivity/ accountability</a:t>
            </a:r>
          </a:p>
          <a:p>
            <a:pPr marL="342900" lvl="0" indent="-342900">
              <a:lnSpc>
                <a:spcPts val="2440"/>
              </a:lnSpc>
              <a:buClr>
                <a:srgbClr val="186BA8"/>
              </a:buClr>
              <a:buFont typeface="Arial" panose="020B0604020202020204" pitchFamily="34" charset="0"/>
              <a:buChar char="•"/>
            </a:pPr>
            <a:r>
              <a:rPr lang="en-US" sz="2200" dirty="0"/>
              <a:t>Responsibility</a:t>
            </a:r>
          </a:p>
          <a:p>
            <a:pPr marL="342900" lvl="0" indent="-342900">
              <a:lnSpc>
                <a:spcPts val="2440"/>
              </a:lnSpc>
              <a:buClr>
                <a:srgbClr val="186BA8"/>
              </a:buClr>
              <a:buFont typeface="Arial" panose="020B0604020202020204" pitchFamily="34" charset="0"/>
              <a:buChar char="•"/>
            </a:pPr>
            <a:r>
              <a:rPr lang="en-US" sz="2200" dirty="0"/>
              <a:t>Supporting fairness</a:t>
            </a:r>
          </a:p>
          <a:p>
            <a:pPr marL="342900" lvl="0" indent="-342900">
              <a:lnSpc>
                <a:spcPts val="2440"/>
              </a:lnSpc>
              <a:buClr>
                <a:srgbClr val="186BA8"/>
              </a:buClr>
              <a:buFont typeface="Arial" panose="020B0604020202020204" pitchFamily="34" charset="0"/>
              <a:buChar char="•"/>
            </a:pPr>
            <a:r>
              <a:rPr lang="en-US" sz="2200" dirty="0"/>
              <a:t>Work ethic, conscientiousness</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549917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Responsibility and Fairness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06</a:t>
            </a:r>
          </a:p>
        </p:txBody>
      </p:sp>
      <p:grpSp>
        <p:nvGrpSpPr>
          <p:cNvPr id="13" name="Graphic 3">
            <a:extLst>
              <a:ext uri="{FF2B5EF4-FFF2-40B4-BE49-F238E27FC236}">
                <a16:creationId xmlns:a16="http://schemas.microsoft.com/office/drawing/2014/main" id="{749E4586-13FE-7CA5-5821-E937A4889721}"/>
              </a:ext>
            </a:extLst>
          </p:cNvPr>
          <p:cNvGrpSpPr/>
          <p:nvPr/>
        </p:nvGrpSpPr>
        <p:grpSpPr>
          <a:xfrm>
            <a:off x="8973519" y="3491656"/>
            <a:ext cx="2203894" cy="2208298"/>
            <a:chOff x="2694219" y="430095"/>
            <a:chExt cx="1090872" cy="1093052"/>
          </a:xfrm>
          <a:solidFill>
            <a:srgbClr val="1C1442"/>
          </a:solidFill>
        </p:grpSpPr>
        <p:sp>
          <p:nvSpPr>
            <p:cNvPr id="14" name="Freeform 13">
              <a:extLst>
                <a:ext uri="{FF2B5EF4-FFF2-40B4-BE49-F238E27FC236}">
                  <a16:creationId xmlns:a16="http://schemas.microsoft.com/office/drawing/2014/main" id="{8CCB595C-0E5A-C03D-256B-9539BB6FEC85}"/>
                </a:ext>
              </a:extLst>
            </p:cNvPr>
            <p:cNvSpPr/>
            <p:nvPr/>
          </p:nvSpPr>
          <p:spPr>
            <a:xfrm>
              <a:off x="2904664" y="463008"/>
              <a:ext cx="674720" cy="674719"/>
            </a:xfrm>
            <a:custGeom>
              <a:avLst/>
              <a:gdLst>
                <a:gd name="connsiteX0" fmla="*/ 647292 w 674720"/>
                <a:gd name="connsiteY0" fmla="*/ 282505 h 674719"/>
                <a:gd name="connsiteX1" fmla="*/ 625351 w 674720"/>
                <a:gd name="connsiteY1" fmla="*/ 260562 h 674719"/>
                <a:gd name="connsiteX2" fmla="*/ 595179 w 674720"/>
                <a:gd name="connsiteY2" fmla="*/ 189251 h 674719"/>
                <a:gd name="connsiteX3" fmla="*/ 595179 w 674720"/>
                <a:gd name="connsiteY3" fmla="*/ 156338 h 674719"/>
                <a:gd name="connsiteX4" fmla="*/ 589695 w 674720"/>
                <a:gd name="connsiteY4" fmla="*/ 112453 h 674719"/>
                <a:gd name="connsiteX5" fmla="*/ 562267 w 674720"/>
                <a:gd name="connsiteY5" fmla="*/ 85026 h 674719"/>
                <a:gd name="connsiteX6" fmla="*/ 518382 w 674720"/>
                <a:gd name="connsiteY6" fmla="*/ 79540 h 674719"/>
                <a:gd name="connsiteX7" fmla="*/ 485468 w 674720"/>
                <a:gd name="connsiteY7" fmla="*/ 79540 h 674719"/>
                <a:gd name="connsiteX8" fmla="*/ 414157 w 674720"/>
                <a:gd name="connsiteY8" fmla="*/ 49370 h 674719"/>
                <a:gd name="connsiteX9" fmla="*/ 392215 w 674720"/>
                <a:gd name="connsiteY9" fmla="*/ 27428 h 674719"/>
                <a:gd name="connsiteX10" fmla="*/ 356560 w 674720"/>
                <a:gd name="connsiteY10" fmla="*/ 0 h 674719"/>
                <a:gd name="connsiteX11" fmla="*/ 318160 w 674720"/>
                <a:gd name="connsiteY11" fmla="*/ 0 h 674719"/>
                <a:gd name="connsiteX12" fmla="*/ 282505 w 674720"/>
                <a:gd name="connsiteY12" fmla="*/ 27428 h 674719"/>
                <a:gd name="connsiteX13" fmla="*/ 260563 w 674720"/>
                <a:gd name="connsiteY13" fmla="*/ 49370 h 674719"/>
                <a:gd name="connsiteX14" fmla="*/ 189250 w 674720"/>
                <a:gd name="connsiteY14" fmla="*/ 79540 h 674719"/>
                <a:gd name="connsiteX15" fmla="*/ 156336 w 674720"/>
                <a:gd name="connsiteY15" fmla="*/ 79540 h 674719"/>
                <a:gd name="connsiteX16" fmla="*/ 112453 w 674720"/>
                <a:gd name="connsiteY16" fmla="*/ 85026 h 674719"/>
                <a:gd name="connsiteX17" fmla="*/ 85025 w 674720"/>
                <a:gd name="connsiteY17" fmla="*/ 112453 h 674719"/>
                <a:gd name="connsiteX18" fmla="*/ 79539 w 674720"/>
                <a:gd name="connsiteY18" fmla="*/ 156338 h 674719"/>
                <a:gd name="connsiteX19" fmla="*/ 79539 w 674720"/>
                <a:gd name="connsiteY19" fmla="*/ 189251 h 674719"/>
                <a:gd name="connsiteX20" fmla="*/ 49369 w 674720"/>
                <a:gd name="connsiteY20" fmla="*/ 260562 h 674719"/>
                <a:gd name="connsiteX21" fmla="*/ 27428 w 674720"/>
                <a:gd name="connsiteY21" fmla="*/ 282505 h 674719"/>
                <a:gd name="connsiteX22" fmla="*/ 0 w 674720"/>
                <a:gd name="connsiteY22" fmla="*/ 318161 h 674719"/>
                <a:gd name="connsiteX23" fmla="*/ 0 w 674720"/>
                <a:gd name="connsiteY23" fmla="*/ 318161 h 674719"/>
                <a:gd name="connsiteX24" fmla="*/ 0 w 674720"/>
                <a:gd name="connsiteY24" fmla="*/ 356559 h 674719"/>
                <a:gd name="connsiteX25" fmla="*/ 27428 w 674720"/>
                <a:gd name="connsiteY25" fmla="*/ 392215 h 674719"/>
                <a:gd name="connsiteX26" fmla="*/ 49369 w 674720"/>
                <a:gd name="connsiteY26" fmla="*/ 414157 h 674719"/>
                <a:gd name="connsiteX27" fmla="*/ 79539 w 674720"/>
                <a:gd name="connsiteY27" fmla="*/ 485469 h 674719"/>
                <a:gd name="connsiteX28" fmla="*/ 79539 w 674720"/>
                <a:gd name="connsiteY28" fmla="*/ 518382 h 674719"/>
                <a:gd name="connsiteX29" fmla="*/ 85025 w 674720"/>
                <a:gd name="connsiteY29" fmla="*/ 562266 h 674719"/>
                <a:gd name="connsiteX30" fmla="*/ 112453 w 674720"/>
                <a:gd name="connsiteY30" fmla="*/ 589694 h 674719"/>
                <a:gd name="connsiteX31" fmla="*/ 156336 w 674720"/>
                <a:gd name="connsiteY31" fmla="*/ 595180 h 674719"/>
                <a:gd name="connsiteX32" fmla="*/ 189250 w 674720"/>
                <a:gd name="connsiteY32" fmla="*/ 595180 h 674719"/>
                <a:gd name="connsiteX33" fmla="*/ 260563 w 674720"/>
                <a:gd name="connsiteY33" fmla="*/ 625350 h 674719"/>
                <a:gd name="connsiteX34" fmla="*/ 282505 w 674720"/>
                <a:gd name="connsiteY34" fmla="*/ 647292 h 674719"/>
                <a:gd name="connsiteX35" fmla="*/ 318160 w 674720"/>
                <a:gd name="connsiteY35" fmla="*/ 674720 h 674719"/>
                <a:gd name="connsiteX36" fmla="*/ 356560 w 674720"/>
                <a:gd name="connsiteY36" fmla="*/ 674720 h 674719"/>
                <a:gd name="connsiteX37" fmla="*/ 392215 w 674720"/>
                <a:gd name="connsiteY37" fmla="*/ 647292 h 674719"/>
                <a:gd name="connsiteX38" fmla="*/ 414157 w 674720"/>
                <a:gd name="connsiteY38" fmla="*/ 625350 h 674719"/>
                <a:gd name="connsiteX39" fmla="*/ 485468 w 674720"/>
                <a:gd name="connsiteY39" fmla="*/ 595180 h 674719"/>
                <a:gd name="connsiteX40" fmla="*/ 518382 w 674720"/>
                <a:gd name="connsiteY40" fmla="*/ 595180 h 674719"/>
                <a:gd name="connsiteX41" fmla="*/ 562267 w 674720"/>
                <a:gd name="connsiteY41" fmla="*/ 589694 h 674719"/>
                <a:gd name="connsiteX42" fmla="*/ 589695 w 674720"/>
                <a:gd name="connsiteY42" fmla="*/ 562266 h 674719"/>
                <a:gd name="connsiteX43" fmla="*/ 595179 w 674720"/>
                <a:gd name="connsiteY43" fmla="*/ 518382 h 674719"/>
                <a:gd name="connsiteX44" fmla="*/ 595179 w 674720"/>
                <a:gd name="connsiteY44" fmla="*/ 485469 h 674719"/>
                <a:gd name="connsiteX45" fmla="*/ 625351 w 674720"/>
                <a:gd name="connsiteY45" fmla="*/ 414157 h 674719"/>
                <a:gd name="connsiteX46" fmla="*/ 647292 w 674720"/>
                <a:gd name="connsiteY46" fmla="*/ 392215 h 674719"/>
                <a:gd name="connsiteX47" fmla="*/ 674720 w 674720"/>
                <a:gd name="connsiteY47" fmla="*/ 359302 h 674719"/>
                <a:gd name="connsiteX48" fmla="*/ 674720 w 674720"/>
                <a:gd name="connsiteY48" fmla="*/ 318161 h 674719"/>
                <a:gd name="connsiteX49" fmla="*/ 647292 w 674720"/>
                <a:gd name="connsiteY49" fmla="*/ 282505 h 674719"/>
                <a:gd name="connsiteX50" fmla="*/ 342846 w 674720"/>
                <a:gd name="connsiteY50" fmla="*/ 554038 h 674719"/>
                <a:gd name="connsiteX51" fmla="*/ 112453 w 674720"/>
                <a:gd name="connsiteY51" fmla="*/ 323646 h 674719"/>
                <a:gd name="connsiteX52" fmla="*/ 342846 w 674720"/>
                <a:gd name="connsiteY52" fmla="*/ 93254 h 674719"/>
                <a:gd name="connsiteX53" fmla="*/ 573237 w 674720"/>
                <a:gd name="connsiteY53" fmla="*/ 323646 h 674719"/>
                <a:gd name="connsiteX54" fmla="*/ 342846 w 674720"/>
                <a:gd name="connsiteY54" fmla="*/ 554038 h 674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674720" h="674719">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60A9DD"/>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5D7CE0C4-EA1B-F8B9-3102-111AB0F02CC0}"/>
                </a:ext>
              </a:extLst>
            </p:cNvPr>
            <p:cNvGrpSpPr/>
            <p:nvPr/>
          </p:nvGrpSpPr>
          <p:grpSpPr>
            <a:xfrm>
              <a:off x="2694219" y="430095"/>
              <a:ext cx="1090872" cy="1093052"/>
              <a:chOff x="2694219" y="430095"/>
              <a:chExt cx="1090872" cy="1093052"/>
            </a:xfrm>
            <a:grpFill/>
          </p:grpSpPr>
          <p:sp>
            <p:nvSpPr>
              <p:cNvPr id="16" name="Freeform 15">
                <a:extLst>
                  <a:ext uri="{FF2B5EF4-FFF2-40B4-BE49-F238E27FC236}">
                    <a16:creationId xmlns:a16="http://schemas.microsoft.com/office/drawing/2014/main" id="{6FD67CBD-1195-1E00-9781-60FF4D4CB087}"/>
                  </a:ext>
                </a:extLst>
              </p:cNvPr>
              <p:cNvSpPr/>
              <p:nvPr/>
            </p:nvSpPr>
            <p:spPr>
              <a:xfrm>
                <a:off x="2871751" y="430095"/>
                <a:ext cx="740547" cy="743288"/>
              </a:xfrm>
              <a:custGeom>
                <a:avLst/>
                <a:gdLst>
                  <a:gd name="connsiteX0" fmla="*/ 52112 w 740547"/>
                  <a:gd name="connsiteY0" fmla="*/ 458041 h 743288"/>
                  <a:gd name="connsiteX1" fmla="*/ 85025 w 740547"/>
                  <a:gd name="connsiteY1" fmla="*/ 534839 h 743288"/>
                  <a:gd name="connsiteX2" fmla="*/ 95997 w 740547"/>
                  <a:gd name="connsiteY2" fmla="*/ 619864 h 743288"/>
                  <a:gd name="connsiteX3" fmla="*/ 123425 w 740547"/>
                  <a:gd name="connsiteY3" fmla="*/ 647292 h 743288"/>
                  <a:gd name="connsiteX4" fmla="*/ 208450 w 740547"/>
                  <a:gd name="connsiteY4" fmla="*/ 658263 h 743288"/>
                  <a:gd name="connsiteX5" fmla="*/ 285247 w 740547"/>
                  <a:gd name="connsiteY5" fmla="*/ 691176 h 743288"/>
                  <a:gd name="connsiteX6" fmla="*/ 351074 w 740547"/>
                  <a:gd name="connsiteY6" fmla="*/ 743289 h 743288"/>
                  <a:gd name="connsiteX7" fmla="*/ 389473 w 740547"/>
                  <a:gd name="connsiteY7" fmla="*/ 743289 h 743288"/>
                  <a:gd name="connsiteX8" fmla="*/ 455299 w 740547"/>
                  <a:gd name="connsiteY8" fmla="*/ 691176 h 743288"/>
                  <a:gd name="connsiteX9" fmla="*/ 532096 w 740547"/>
                  <a:gd name="connsiteY9" fmla="*/ 658263 h 743288"/>
                  <a:gd name="connsiteX10" fmla="*/ 617123 w 740547"/>
                  <a:gd name="connsiteY10" fmla="*/ 647292 h 743288"/>
                  <a:gd name="connsiteX11" fmla="*/ 644550 w 740547"/>
                  <a:gd name="connsiteY11" fmla="*/ 619864 h 743288"/>
                  <a:gd name="connsiteX12" fmla="*/ 655520 w 740547"/>
                  <a:gd name="connsiteY12" fmla="*/ 534839 h 743288"/>
                  <a:gd name="connsiteX13" fmla="*/ 688434 w 740547"/>
                  <a:gd name="connsiteY13" fmla="*/ 458041 h 743288"/>
                  <a:gd name="connsiteX14" fmla="*/ 740547 w 740547"/>
                  <a:gd name="connsiteY14" fmla="*/ 392215 h 743288"/>
                  <a:gd name="connsiteX15" fmla="*/ 740547 w 740547"/>
                  <a:gd name="connsiteY15" fmla="*/ 351074 h 743288"/>
                  <a:gd name="connsiteX16" fmla="*/ 688434 w 740547"/>
                  <a:gd name="connsiteY16" fmla="*/ 285247 h 743288"/>
                  <a:gd name="connsiteX17" fmla="*/ 655520 w 740547"/>
                  <a:gd name="connsiteY17" fmla="*/ 208450 h 743288"/>
                  <a:gd name="connsiteX18" fmla="*/ 644550 w 740547"/>
                  <a:gd name="connsiteY18" fmla="*/ 123424 h 743288"/>
                  <a:gd name="connsiteX19" fmla="*/ 617123 w 740547"/>
                  <a:gd name="connsiteY19" fmla="*/ 95997 h 743288"/>
                  <a:gd name="connsiteX20" fmla="*/ 532096 w 740547"/>
                  <a:gd name="connsiteY20" fmla="*/ 85026 h 743288"/>
                  <a:gd name="connsiteX21" fmla="*/ 455299 w 740547"/>
                  <a:gd name="connsiteY21" fmla="*/ 52113 h 743288"/>
                  <a:gd name="connsiteX22" fmla="*/ 389473 w 740547"/>
                  <a:gd name="connsiteY22" fmla="*/ 0 h 743288"/>
                  <a:gd name="connsiteX23" fmla="*/ 351074 w 740547"/>
                  <a:gd name="connsiteY23" fmla="*/ 0 h 743288"/>
                  <a:gd name="connsiteX24" fmla="*/ 285247 w 740547"/>
                  <a:gd name="connsiteY24" fmla="*/ 52113 h 743288"/>
                  <a:gd name="connsiteX25" fmla="*/ 208450 w 740547"/>
                  <a:gd name="connsiteY25" fmla="*/ 85026 h 743288"/>
                  <a:gd name="connsiteX26" fmla="*/ 123425 w 740547"/>
                  <a:gd name="connsiteY26" fmla="*/ 95997 h 743288"/>
                  <a:gd name="connsiteX27" fmla="*/ 95997 w 740547"/>
                  <a:gd name="connsiteY27" fmla="*/ 123424 h 743288"/>
                  <a:gd name="connsiteX28" fmla="*/ 85025 w 740547"/>
                  <a:gd name="connsiteY28" fmla="*/ 208450 h 743288"/>
                  <a:gd name="connsiteX29" fmla="*/ 52112 w 740547"/>
                  <a:gd name="connsiteY29" fmla="*/ 285247 h 743288"/>
                  <a:gd name="connsiteX30" fmla="*/ 0 w 740547"/>
                  <a:gd name="connsiteY30" fmla="*/ 351074 h 743288"/>
                  <a:gd name="connsiteX31" fmla="*/ 0 w 740547"/>
                  <a:gd name="connsiteY31" fmla="*/ 389472 h 743288"/>
                  <a:gd name="connsiteX32" fmla="*/ 52112 w 740547"/>
                  <a:gd name="connsiteY32" fmla="*/ 458041 h 743288"/>
                  <a:gd name="connsiteX33" fmla="*/ 52112 w 740547"/>
                  <a:gd name="connsiteY33" fmla="*/ 458041 h 743288"/>
                  <a:gd name="connsiteX34" fmla="*/ 30170 w 740547"/>
                  <a:gd name="connsiteY34" fmla="*/ 351074 h 743288"/>
                  <a:gd name="connsiteX35" fmla="*/ 57597 w 740547"/>
                  <a:gd name="connsiteY35" fmla="*/ 315418 h 743288"/>
                  <a:gd name="connsiteX36" fmla="*/ 79539 w 740547"/>
                  <a:gd name="connsiteY36" fmla="*/ 293475 h 743288"/>
                  <a:gd name="connsiteX37" fmla="*/ 109711 w 740547"/>
                  <a:gd name="connsiteY37" fmla="*/ 222164 h 743288"/>
                  <a:gd name="connsiteX38" fmla="*/ 109711 w 740547"/>
                  <a:gd name="connsiteY38" fmla="*/ 189251 h 743288"/>
                  <a:gd name="connsiteX39" fmla="*/ 115197 w 740547"/>
                  <a:gd name="connsiteY39" fmla="*/ 145366 h 743288"/>
                  <a:gd name="connsiteX40" fmla="*/ 142624 w 740547"/>
                  <a:gd name="connsiteY40" fmla="*/ 117939 h 743288"/>
                  <a:gd name="connsiteX41" fmla="*/ 186508 w 740547"/>
                  <a:gd name="connsiteY41" fmla="*/ 112453 h 743288"/>
                  <a:gd name="connsiteX42" fmla="*/ 219421 w 740547"/>
                  <a:gd name="connsiteY42" fmla="*/ 112453 h 743288"/>
                  <a:gd name="connsiteX43" fmla="*/ 290733 w 740547"/>
                  <a:gd name="connsiteY43" fmla="*/ 82283 h 743288"/>
                  <a:gd name="connsiteX44" fmla="*/ 312674 w 740547"/>
                  <a:gd name="connsiteY44" fmla="*/ 60341 h 743288"/>
                  <a:gd name="connsiteX45" fmla="*/ 348332 w 740547"/>
                  <a:gd name="connsiteY45" fmla="*/ 32913 h 743288"/>
                  <a:gd name="connsiteX46" fmla="*/ 386730 w 740547"/>
                  <a:gd name="connsiteY46" fmla="*/ 32913 h 743288"/>
                  <a:gd name="connsiteX47" fmla="*/ 422385 w 740547"/>
                  <a:gd name="connsiteY47" fmla="*/ 60341 h 743288"/>
                  <a:gd name="connsiteX48" fmla="*/ 444329 w 740547"/>
                  <a:gd name="connsiteY48" fmla="*/ 82283 h 743288"/>
                  <a:gd name="connsiteX49" fmla="*/ 515640 w 740547"/>
                  <a:gd name="connsiteY49" fmla="*/ 112453 h 743288"/>
                  <a:gd name="connsiteX50" fmla="*/ 548553 w 740547"/>
                  <a:gd name="connsiteY50" fmla="*/ 112453 h 743288"/>
                  <a:gd name="connsiteX51" fmla="*/ 592437 w 740547"/>
                  <a:gd name="connsiteY51" fmla="*/ 117939 h 743288"/>
                  <a:gd name="connsiteX52" fmla="*/ 619865 w 740547"/>
                  <a:gd name="connsiteY52" fmla="*/ 145366 h 743288"/>
                  <a:gd name="connsiteX53" fmla="*/ 625351 w 740547"/>
                  <a:gd name="connsiteY53" fmla="*/ 189251 h 743288"/>
                  <a:gd name="connsiteX54" fmla="*/ 625351 w 740547"/>
                  <a:gd name="connsiteY54" fmla="*/ 222164 h 743288"/>
                  <a:gd name="connsiteX55" fmla="*/ 655520 w 740547"/>
                  <a:gd name="connsiteY55" fmla="*/ 293475 h 743288"/>
                  <a:gd name="connsiteX56" fmla="*/ 677464 w 740547"/>
                  <a:gd name="connsiteY56" fmla="*/ 315418 h 743288"/>
                  <a:gd name="connsiteX57" fmla="*/ 704892 w 740547"/>
                  <a:gd name="connsiteY57" fmla="*/ 348331 h 743288"/>
                  <a:gd name="connsiteX58" fmla="*/ 704892 w 740547"/>
                  <a:gd name="connsiteY58" fmla="*/ 389472 h 743288"/>
                  <a:gd name="connsiteX59" fmla="*/ 677464 w 740547"/>
                  <a:gd name="connsiteY59" fmla="*/ 422385 h 743288"/>
                  <a:gd name="connsiteX60" fmla="*/ 655520 w 740547"/>
                  <a:gd name="connsiteY60" fmla="*/ 444327 h 743288"/>
                  <a:gd name="connsiteX61" fmla="*/ 625351 w 740547"/>
                  <a:gd name="connsiteY61" fmla="*/ 515639 h 743288"/>
                  <a:gd name="connsiteX62" fmla="*/ 625351 w 740547"/>
                  <a:gd name="connsiteY62" fmla="*/ 548552 h 743288"/>
                  <a:gd name="connsiteX63" fmla="*/ 619865 w 740547"/>
                  <a:gd name="connsiteY63" fmla="*/ 592437 h 743288"/>
                  <a:gd name="connsiteX64" fmla="*/ 592437 w 740547"/>
                  <a:gd name="connsiteY64" fmla="*/ 619864 h 743288"/>
                  <a:gd name="connsiteX65" fmla="*/ 548553 w 740547"/>
                  <a:gd name="connsiteY65" fmla="*/ 625350 h 743288"/>
                  <a:gd name="connsiteX66" fmla="*/ 515640 w 740547"/>
                  <a:gd name="connsiteY66" fmla="*/ 625350 h 743288"/>
                  <a:gd name="connsiteX67" fmla="*/ 444329 w 740547"/>
                  <a:gd name="connsiteY67" fmla="*/ 655520 h 743288"/>
                  <a:gd name="connsiteX68" fmla="*/ 422385 w 740547"/>
                  <a:gd name="connsiteY68" fmla="*/ 677462 h 743288"/>
                  <a:gd name="connsiteX69" fmla="*/ 386730 w 740547"/>
                  <a:gd name="connsiteY69" fmla="*/ 704890 h 743288"/>
                  <a:gd name="connsiteX70" fmla="*/ 348332 w 740547"/>
                  <a:gd name="connsiteY70" fmla="*/ 704890 h 743288"/>
                  <a:gd name="connsiteX71" fmla="*/ 312674 w 740547"/>
                  <a:gd name="connsiteY71" fmla="*/ 677462 h 743288"/>
                  <a:gd name="connsiteX72" fmla="*/ 290733 w 740547"/>
                  <a:gd name="connsiteY72" fmla="*/ 655520 h 743288"/>
                  <a:gd name="connsiteX73" fmla="*/ 219421 w 740547"/>
                  <a:gd name="connsiteY73" fmla="*/ 625350 h 743288"/>
                  <a:gd name="connsiteX74" fmla="*/ 186508 w 740547"/>
                  <a:gd name="connsiteY74" fmla="*/ 625350 h 743288"/>
                  <a:gd name="connsiteX75" fmla="*/ 142624 w 740547"/>
                  <a:gd name="connsiteY75" fmla="*/ 619864 h 743288"/>
                  <a:gd name="connsiteX76" fmla="*/ 115197 w 740547"/>
                  <a:gd name="connsiteY76" fmla="*/ 592437 h 743288"/>
                  <a:gd name="connsiteX77" fmla="*/ 109711 w 740547"/>
                  <a:gd name="connsiteY77" fmla="*/ 548552 h 743288"/>
                  <a:gd name="connsiteX78" fmla="*/ 109711 w 740547"/>
                  <a:gd name="connsiteY78" fmla="*/ 515639 h 743288"/>
                  <a:gd name="connsiteX79" fmla="*/ 79539 w 740547"/>
                  <a:gd name="connsiteY79" fmla="*/ 444327 h 743288"/>
                  <a:gd name="connsiteX80" fmla="*/ 57597 w 740547"/>
                  <a:gd name="connsiteY80" fmla="*/ 422385 h 743288"/>
                  <a:gd name="connsiteX81" fmla="*/ 30170 w 740547"/>
                  <a:gd name="connsiteY81" fmla="*/ 386729 h 743288"/>
                  <a:gd name="connsiteX82" fmla="*/ 30170 w 740547"/>
                  <a:gd name="connsiteY82" fmla="*/ 351074 h 743288"/>
                  <a:gd name="connsiteX83" fmla="*/ 30170 w 740547"/>
                  <a:gd name="connsiteY83" fmla="*/ 351074 h 743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740547" h="743288">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grp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741154C8-D062-0415-5FA8-5A4438E185D6}"/>
                  </a:ext>
                </a:extLst>
              </p:cNvPr>
              <p:cNvGrpSpPr/>
              <p:nvPr/>
            </p:nvGrpSpPr>
            <p:grpSpPr>
              <a:xfrm>
                <a:off x="2694219" y="553519"/>
                <a:ext cx="1090872" cy="969628"/>
                <a:chOff x="2694219" y="553519"/>
                <a:chExt cx="1090872" cy="969628"/>
              </a:xfrm>
              <a:grpFill/>
            </p:grpSpPr>
            <p:sp>
              <p:nvSpPr>
                <p:cNvPr id="18" name="Freeform 17">
                  <a:extLst>
                    <a:ext uri="{FF2B5EF4-FFF2-40B4-BE49-F238E27FC236}">
                      <a16:creationId xmlns:a16="http://schemas.microsoft.com/office/drawing/2014/main" id="{AE35AED3-626E-8C39-4A1A-2A3F11924F46}"/>
                    </a:ext>
                  </a:extLst>
                </p:cNvPr>
                <p:cNvSpPr/>
                <p:nvPr/>
              </p:nvSpPr>
              <p:spPr>
                <a:xfrm>
                  <a:off x="2992431" y="553519"/>
                  <a:ext cx="499183" cy="496439"/>
                </a:xfrm>
                <a:custGeom>
                  <a:avLst/>
                  <a:gdLst>
                    <a:gd name="connsiteX0" fmla="*/ 35657 w 499183"/>
                    <a:gd name="connsiteY0" fmla="*/ 375758 h 496439"/>
                    <a:gd name="connsiteX1" fmla="*/ 249593 w 499183"/>
                    <a:gd name="connsiteY1" fmla="*/ 496440 h 496439"/>
                    <a:gd name="connsiteX2" fmla="*/ 463528 w 499183"/>
                    <a:gd name="connsiteY2" fmla="*/ 375758 h 496439"/>
                    <a:gd name="connsiteX3" fmla="*/ 463528 w 499183"/>
                    <a:gd name="connsiteY3" fmla="*/ 375758 h 496439"/>
                    <a:gd name="connsiteX4" fmla="*/ 499184 w 499183"/>
                    <a:gd name="connsiteY4" fmla="*/ 249591 h 496439"/>
                    <a:gd name="connsiteX5" fmla="*/ 249593 w 499183"/>
                    <a:gd name="connsiteY5" fmla="*/ 0 h 496439"/>
                    <a:gd name="connsiteX6" fmla="*/ 106969 w 499183"/>
                    <a:gd name="connsiteY6" fmla="*/ 43884 h 496439"/>
                    <a:gd name="connsiteX7" fmla="*/ 104227 w 499183"/>
                    <a:gd name="connsiteY7" fmla="*/ 65826 h 496439"/>
                    <a:gd name="connsiteX8" fmla="*/ 126168 w 499183"/>
                    <a:gd name="connsiteY8" fmla="*/ 68569 h 496439"/>
                    <a:gd name="connsiteX9" fmla="*/ 249593 w 499183"/>
                    <a:gd name="connsiteY9" fmla="*/ 30170 h 496439"/>
                    <a:gd name="connsiteX10" fmla="*/ 466270 w 499183"/>
                    <a:gd name="connsiteY10" fmla="*/ 246849 h 496439"/>
                    <a:gd name="connsiteX11" fmla="*/ 444329 w 499183"/>
                    <a:gd name="connsiteY11" fmla="*/ 340103 h 496439"/>
                    <a:gd name="connsiteX12" fmla="*/ 414159 w 499183"/>
                    <a:gd name="connsiteY12" fmla="*/ 323646 h 496439"/>
                    <a:gd name="connsiteX13" fmla="*/ 430615 w 499183"/>
                    <a:gd name="connsiteY13" fmla="*/ 277019 h 496439"/>
                    <a:gd name="connsiteX14" fmla="*/ 356560 w 499183"/>
                    <a:gd name="connsiteY14" fmla="*/ 202964 h 496439"/>
                    <a:gd name="connsiteX15" fmla="*/ 348332 w 499183"/>
                    <a:gd name="connsiteY15" fmla="*/ 202964 h 496439"/>
                    <a:gd name="connsiteX16" fmla="*/ 307190 w 499183"/>
                    <a:gd name="connsiteY16" fmla="*/ 175537 h 496439"/>
                    <a:gd name="connsiteX17" fmla="*/ 323648 w 499183"/>
                    <a:gd name="connsiteY17" fmla="*/ 128910 h 496439"/>
                    <a:gd name="connsiteX18" fmla="*/ 249593 w 499183"/>
                    <a:gd name="connsiteY18" fmla="*/ 54855 h 496439"/>
                    <a:gd name="connsiteX19" fmla="*/ 175538 w 499183"/>
                    <a:gd name="connsiteY19" fmla="*/ 128910 h 496439"/>
                    <a:gd name="connsiteX20" fmla="*/ 191994 w 499183"/>
                    <a:gd name="connsiteY20" fmla="*/ 175537 h 496439"/>
                    <a:gd name="connsiteX21" fmla="*/ 150852 w 499183"/>
                    <a:gd name="connsiteY21" fmla="*/ 202964 h 496439"/>
                    <a:gd name="connsiteX22" fmla="*/ 142624 w 499183"/>
                    <a:gd name="connsiteY22" fmla="*/ 202964 h 496439"/>
                    <a:gd name="connsiteX23" fmla="*/ 68569 w 499183"/>
                    <a:gd name="connsiteY23" fmla="*/ 277019 h 496439"/>
                    <a:gd name="connsiteX24" fmla="*/ 85027 w 499183"/>
                    <a:gd name="connsiteY24" fmla="*/ 323646 h 496439"/>
                    <a:gd name="connsiteX25" fmla="*/ 54855 w 499183"/>
                    <a:gd name="connsiteY25" fmla="*/ 340103 h 496439"/>
                    <a:gd name="connsiteX26" fmla="*/ 32914 w 499183"/>
                    <a:gd name="connsiteY26" fmla="*/ 246849 h 496439"/>
                    <a:gd name="connsiteX27" fmla="*/ 74055 w 499183"/>
                    <a:gd name="connsiteY27" fmla="*/ 117939 h 496439"/>
                    <a:gd name="connsiteX28" fmla="*/ 71313 w 499183"/>
                    <a:gd name="connsiteY28" fmla="*/ 95997 h 496439"/>
                    <a:gd name="connsiteX29" fmla="*/ 49371 w 499183"/>
                    <a:gd name="connsiteY29" fmla="*/ 98739 h 496439"/>
                    <a:gd name="connsiteX30" fmla="*/ 0 w 499183"/>
                    <a:gd name="connsiteY30" fmla="*/ 246849 h 496439"/>
                    <a:gd name="connsiteX31" fmla="*/ 35657 w 499183"/>
                    <a:gd name="connsiteY31" fmla="*/ 375758 h 496439"/>
                    <a:gd name="connsiteX32" fmla="*/ 35657 w 499183"/>
                    <a:gd name="connsiteY32" fmla="*/ 375758 h 496439"/>
                    <a:gd name="connsiteX33" fmla="*/ 35657 w 499183"/>
                    <a:gd name="connsiteY33" fmla="*/ 375758 h 496439"/>
                    <a:gd name="connsiteX34" fmla="*/ 263307 w 499183"/>
                    <a:gd name="connsiteY34" fmla="*/ 463527 h 496439"/>
                    <a:gd name="connsiteX35" fmla="*/ 263307 w 499183"/>
                    <a:gd name="connsiteY35" fmla="*/ 416900 h 496439"/>
                    <a:gd name="connsiteX36" fmla="*/ 329132 w 499183"/>
                    <a:gd name="connsiteY36" fmla="*/ 351074 h 496439"/>
                    <a:gd name="connsiteX37" fmla="*/ 383987 w 499183"/>
                    <a:gd name="connsiteY37" fmla="*/ 351074 h 496439"/>
                    <a:gd name="connsiteX38" fmla="*/ 427873 w 499183"/>
                    <a:gd name="connsiteY38" fmla="*/ 367530 h 496439"/>
                    <a:gd name="connsiteX39" fmla="*/ 263307 w 499183"/>
                    <a:gd name="connsiteY39" fmla="*/ 463527 h 496439"/>
                    <a:gd name="connsiteX40" fmla="*/ 263307 w 499183"/>
                    <a:gd name="connsiteY40" fmla="*/ 463527 h 496439"/>
                    <a:gd name="connsiteX41" fmla="*/ 397701 w 499183"/>
                    <a:gd name="connsiteY41" fmla="*/ 279762 h 496439"/>
                    <a:gd name="connsiteX42" fmla="*/ 364789 w 499183"/>
                    <a:gd name="connsiteY42" fmla="*/ 320903 h 496439"/>
                    <a:gd name="connsiteX43" fmla="*/ 345590 w 499183"/>
                    <a:gd name="connsiteY43" fmla="*/ 320903 h 496439"/>
                    <a:gd name="connsiteX44" fmla="*/ 312676 w 499183"/>
                    <a:gd name="connsiteY44" fmla="*/ 279762 h 496439"/>
                    <a:gd name="connsiteX45" fmla="*/ 356560 w 499183"/>
                    <a:gd name="connsiteY45" fmla="*/ 235878 h 496439"/>
                    <a:gd name="connsiteX46" fmla="*/ 397701 w 499183"/>
                    <a:gd name="connsiteY46" fmla="*/ 279762 h 496439"/>
                    <a:gd name="connsiteX47" fmla="*/ 397701 w 499183"/>
                    <a:gd name="connsiteY47" fmla="*/ 279762 h 496439"/>
                    <a:gd name="connsiteX48" fmla="*/ 246849 w 499183"/>
                    <a:gd name="connsiteY48" fmla="*/ 87768 h 496439"/>
                    <a:gd name="connsiteX49" fmla="*/ 290734 w 499183"/>
                    <a:gd name="connsiteY49" fmla="*/ 131653 h 496439"/>
                    <a:gd name="connsiteX50" fmla="*/ 257821 w 499183"/>
                    <a:gd name="connsiteY50" fmla="*/ 172794 h 496439"/>
                    <a:gd name="connsiteX51" fmla="*/ 238621 w 499183"/>
                    <a:gd name="connsiteY51" fmla="*/ 172794 h 496439"/>
                    <a:gd name="connsiteX52" fmla="*/ 205708 w 499183"/>
                    <a:gd name="connsiteY52" fmla="*/ 131653 h 496439"/>
                    <a:gd name="connsiteX53" fmla="*/ 246849 w 499183"/>
                    <a:gd name="connsiteY53" fmla="*/ 87768 h 496439"/>
                    <a:gd name="connsiteX54" fmla="*/ 246849 w 499183"/>
                    <a:gd name="connsiteY54" fmla="*/ 87768 h 496439"/>
                    <a:gd name="connsiteX55" fmla="*/ 219421 w 499183"/>
                    <a:gd name="connsiteY55" fmla="*/ 205707 h 496439"/>
                    <a:gd name="connsiteX56" fmla="*/ 274277 w 499183"/>
                    <a:gd name="connsiteY56" fmla="*/ 205707 h 496439"/>
                    <a:gd name="connsiteX57" fmla="*/ 312676 w 499183"/>
                    <a:gd name="connsiteY57" fmla="*/ 219421 h 496439"/>
                    <a:gd name="connsiteX58" fmla="*/ 279763 w 499183"/>
                    <a:gd name="connsiteY58" fmla="*/ 279762 h 496439"/>
                    <a:gd name="connsiteX59" fmla="*/ 296220 w 499183"/>
                    <a:gd name="connsiteY59" fmla="*/ 326389 h 496439"/>
                    <a:gd name="connsiteX60" fmla="*/ 246849 w 499183"/>
                    <a:gd name="connsiteY60" fmla="*/ 364787 h 496439"/>
                    <a:gd name="connsiteX61" fmla="*/ 197480 w 499183"/>
                    <a:gd name="connsiteY61" fmla="*/ 326389 h 496439"/>
                    <a:gd name="connsiteX62" fmla="*/ 213937 w 499183"/>
                    <a:gd name="connsiteY62" fmla="*/ 279762 h 496439"/>
                    <a:gd name="connsiteX63" fmla="*/ 181024 w 499183"/>
                    <a:gd name="connsiteY63" fmla="*/ 219421 h 496439"/>
                    <a:gd name="connsiteX64" fmla="*/ 219421 w 499183"/>
                    <a:gd name="connsiteY64" fmla="*/ 205707 h 496439"/>
                    <a:gd name="connsiteX65" fmla="*/ 219421 w 499183"/>
                    <a:gd name="connsiteY65" fmla="*/ 205707 h 496439"/>
                    <a:gd name="connsiteX66" fmla="*/ 139882 w 499183"/>
                    <a:gd name="connsiteY66" fmla="*/ 235878 h 496439"/>
                    <a:gd name="connsiteX67" fmla="*/ 183766 w 499183"/>
                    <a:gd name="connsiteY67" fmla="*/ 279762 h 496439"/>
                    <a:gd name="connsiteX68" fmla="*/ 150852 w 499183"/>
                    <a:gd name="connsiteY68" fmla="*/ 320903 h 496439"/>
                    <a:gd name="connsiteX69" fmla="*/ 131654 w 499183"/>
                    <a:gd name="connsiteY69" fmla="*/ 320903 h 496439"/>
                    <a:gd name="connsiteX70" fmla="*/ 98741 w 499183"/>
                    <a:gd name="connsiteY70" fmla="*/ 279762 h 496439"/>
                    <a:gd name="connsiteX71" fmla="*/ 139882 w 499183"/>
                    <a:gd name="connsiteY71" fmla="*/ 235878 h 496439"/>
                    <a:gd name="connsiteX72" fmla="*/ 139882 w 499183"/>
                    <a:gd name="connsiteY72" fmla="*/ 235878 h 496439"/>
                    <a:gd name="connsiteX73" fmla="*/ 112454 w 499183"/>
                    <a:gd name="connsiteY73" fmla="*/ 351074 h 496439"/>
                    <a:gd name="connsiteX74" fmla="*/ 167310 w 499183"/>
                    <a:gd name="connsiteY74" fmla="*/ 351074 h 496439"/>
                    <a:gd name="connsiteX75" fmla="*/ 233135 w 499183"/>
                    <a:gd name="connsiteY75" fmla="*/ 416900 h 496439"/>
                    <a:gd name="connsiteX76" fmla="*/ 233135 w 499183"/>
                    <a:gd name="connsiteY76" fmla="*/ 463527 h 496439"/>
                    <a:gd name="connsiteX77" fmla="*/ 68569 w 499183"/>
                    <a:gd name="connsiteY77" fmla="*/ 370273 h 496439"/>
                    <a:gd name="connsiteX78" fmla="*/ 112454 w 499183"/>
                    <a:gd name="connsiteY78" fmla="*/ 351074 h 496439"/>
                    <a:gd name="connsiteX79" fmla="*/ 112454 w 499183"/>
                    <a:gd name="connsiteY79" fmla="*/ 351074 h 496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499183" h="496439">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F77751A-8614-0C83-3150-4E909D3FDD14}"/>
                    </a:ext>
                  </a:extLst>
                </p:cNvPr>
                <p:cNvSpPr/>
                <p:nvPr/>
              </p:nvSpPr>
              <p:spPr>
                <a:xfrm>
                  <a:off x="2694219" y="1044474"/>
                  <a:ext cx="1090872" cy="478673"/>
                </a:xfrm>
                <a:custGeom>
                  <a:avLst/>
                  <a:gdLst>
                    <a:gd name="connsiteX0" fmla="*/ 1038759 w 1090872"/>
                    <a:gd name="connsiteY0" fmla="*/ 0 h 478673"/>
                    <a:gd name="connsiteX1" fmla="*/ 978420 w 1090872"/>
                    <a:gd name="connsiteY1" fmla="*/ 0 h 478673"/>
                    <a:gd name="connsiteX2" fmla="*/ 926306 w 1090872"/>
                    <a:gd name="connsiteY2" fmla="*/ 52113 h 478673"/>
                    <a:gd name="connsiteX3" fmla="*/ 926306 w 1090872"/>
                    <a:gd name="connsiteY3" fmla="*/ 74054 h 478673"/>
                    <a:gd name="connsiteX4" fmla="*/ 896137 w 1090872"/>
                    <a:gd name="connsiteY4" fmla="*/ 74054 h 478673"/>
                    <a:gd name="connsiteX5" fmla="*/ 706885 w 1090872"/>
                    <a:gd name="connsiteY5" fmla="*/ 126167 h 478673"/>
                    <a:gd name="connsiteX6" fmla="*/ 446322 w 1090872"/>
                    <a:gd name="connsiteY6" fmla="*/ 191993 h 478673"/>
                    <a:gd name="connsiteX7" fmla="*/ 353067 w 1090872"/>
                    <a:gd name="connsiteY7" fmla="*/ 285247 h 478673"/>
                    <a:gd name="connsiteX8" fmla="*/ 309184 w 1090872"/>
                    <a:gd name="connsiteY8" fmla="*/ 285247 h 478673"/>
                    <a:gd name="connsiteX9" fmla="*/ 270784 w 1090872"/>
                    <a:gd name="connsiteY9" fmla="*/ 274276 h 478673"/>
                    <a:gd name="connsiteX10" fmla="*/ 111704 w 1090872"/>
                    <a:gd name="connsiteY10" fmla="*/ 164566 h 478673"/>
                    <a:gd name="connsiteX11" fmla="*/ 18451 w 1090872"/>
                    <a:gd name="connsiteY11" fmla="*/ 175537 h 478673"/>
                    <a:gd name="connsiteX12" fmla="*/ 29421 w 1090872"/>
                    <a:gd name="connsiteY12" fmla="*/ 279762 h 478673"/>
                    <a:gd name="connsiteX13" fmla="*/ 396953 w 1090872"/>
                    <a:gd name="connsiteY13" fmla="*/ 471755 h 478673"/>
                    <a:gd name="connsiteX14" fmla="*/ 778196 w 1090872"/>
                    <a:gd name="connsiteY14" fmla="*/ 452556 h 478673"/>
                    <a:gd name="connsiteX15" fmla="*/ 778196 w 1090872"/>
                    <a:gd name="connsiteY15" fmla="*/ 452556 h 478673"/>
                    <a:gd name="connsiteX16" fmla="*/ 926306 w 1090872"/>
                    <a:gd name="connsiteY16" fmla="*/ 408672 h 478673"/>
                    <a:gd name="connsiteX17" fmla="*/ 978420 w 1090872"/>
                    <a:gd name="connsiteY17" fmla="*/ 455298 h 478673"/>
                    <a:gd name="connsiteX18" fmla="*/ 1038759 w 1090872"/>
                    <a:gd name="connsiteY18" fmla="*/ 455298 h 478673"/>
                    <a:gd name="connsiteX19" fmla="*/ 1090873 w 1090872"/>
                    <a:gd name="connsiteY19" fmla="*/ 403186 h 478673"/>
                    <a:gd name="connsiteX20" fmla="*/ 1090873 w 1090872"/>
                    <a:gd name="connsiteY20" fmla="*/ 52113 h 478673"/>
                    <a:gd name="connsiteX21" fmla="*/ 1038759 w 1090872"/>
                    <a:gd name="connsiteY21" fmla="*/ 0 h 478673"/>
                    <a:gd name="connsiteX22" fmla="*/ 1038759 w 1090872"/>
                    <a:gd name="connsiteY22" fmla="*/ 0 h 478673"/>
                    <a:gd name="connsiteX23" fmla="*/ 1057959 w 1090872"/>
                    <a:gd name="connsiteY23" fmla="*/ 400443 h 478673"/>
                    <a:gd name="connsiteX24" fmla="*/ 1038759 w 1090872"/>
                    <a:gd name="connsiteY24" fmla="*/ 419643 h 478673"/>
                    <a:gd name="connsiteX25" fmla="*/ 978420 w 1090872"/>
                    <a:gd name="connsiteY25" fmla="*/ 419643 h 478673"/>
                    <a:gd name="connsiteX26" fmla="*/ 959220 w 1090872"/>
                    <a:gd name="connsiteY26" fmla="*/ 400443 h 478673"/>
                    <a:gd name="connsiteX27" fmla="*/ 959220 w 1090872"/>
                    <a:gd name="connsiteY27" fmla="*/ 383987 h 478673"/>
                    <a:gd name="connsiteX28" fmla="*/ 959220 w 1090872"/>
                    <a:gd name="connsiteY28" fmla="*/ 383987 h 478673"/>
                    <a:gd name="connsiteX29" fmla="*/ 959220 w 1090872"/>
                    <a:gd name="connsiteY29" fmla="*/ 216678 h 478673"/>
                    <a:gd name="connsiteX30" fmla="*/ 942762 w 1090872"/>
                    <a:gd name="connsiteY30" fmla="*/ 200222 h 478673"/>
                    <a:gd name="connsiteX31" fmla="*/ 926306 w 1090872"/>
                    <a:gd name="connsiteY31" fmla="*/ 216678 h 478673"/>
                    <a:gd name="connsiteX32" fmla="*/ 926306 w 1090872"/>
                    <a:gd name="connsiteY32" fmla="*/ 373016 h 478673"/>
                    <a:gd name="connsiteX33" fmla="*/ 769968 w 1090872"/>
                    <a:gd name="connsiteY33" fmla="*/ 419643 h 478673"/>
                    <a:gd name="connsiteX34" fmla="*/ 399695 w 1090872"/>
                    <a:gd name="connsiteY34" fmla="*/ 436099 h 478673"/>
                    <a:gd name="connsiteX35" fmla="*/ 51363 w 1090872"/>
                    <a:gd name="connsiteY35" fmla="*/ 252334 h 478673"/>
                    <a:gd name="connsiteX36" fmla="*/ 45879 w 1090872"/>
                    <a:gd name="connsiteY36" fmla="*/ 194736 h 478673"/>
                    <a:gd name="connsiteX37" fmla="*/ 97990 w 1090872"/>
                    <a:gd name="connsiteY37" fmla="*/ 189251 h 478673"/>
                    <a:gd name="connsiteX38" fmla="*/ 257071 w 1090872"/>
                    <a:gd name="connsiteY38" fmla="*/ 298961 h 478673"/>
                    <a:gd name="connsiteX39" fmla="*/ 311926 w 1090872"/>
                    <a:gd name="connsiteY39" fmla="*/ 315418 h 478673"/>
                    <a:gd name="connsiteX40" fmla="*/ 690429 w 1090872"/>
                    <a:gd name="connsiteY40" fmla="*/ 315418 h 478673"/>
                    <a:gd name="connsiteX41" fmla="*/ 690429 w 1090872"/>
                    <a:gd name="connsiteY41" fmla="*/ 315418 h 478673"/>
                    <a:gd name="connsiteX42" fmla="*/ 745284 w 1090872"/>
                    <a:gd name="connsiteY42" fmla="*/ 252334 h 478673"/>
                    <a:gd name="connsiteX43" fmla="*/ 728827 w 1090872"/>
                    <a:gd name="connsiteY43" fmla="*/ 238620 h 478673"/>
                    <a:gd name="connsiteX44" fmla="*/ 715113 w 1090872"/>
                    <a:gd name="connsiteY44" fmla="*/ 255077 h 478673"/>
                    <a:gd name="connsiteX45" fmla="*/ 690429 w 1090872"/>
                    <a:gd name="connsiteY45" fmla="*/ 285247 h 478673"/>
                    <a:gd name="connsiteX46" fmla="*/ 388725 w 1090872"/>
                    <a:gd name="connsiteY46" fmla="*/ 285247 h 478673"/>
                    <a:gd name="connsiteX47" fmla="*/ 454550 w 1090872"/>
                    <a:gd name="connsiteY47" fmla="*/ 224906 h 478673"/>
                    <a:gd name="connsiteX48" fmla="*/ 454550 w 1090872"/>
                    <a:gd name="connsiteY48" fmla="*/ 224906 h 478673"/>
                    <a:gd name="connsiteX49" fmla="*/ 726085 w 1090872"/>
                    <a:gd name="connsiteY49" fmla="*/ 153595 h 478673"/>
                    <a:gd name="connsiteX50" fmla="*/ 898879 w 1090872"/>
                    <a:gd name="connsiteY50" fmla="*/ 106968 h 478673"/>
                    <a:gd name="connsiteX51" fmla="*/ 929049 w 1090872"/>
                    <a:gd name="connsiteY51" fmla="*/ 106968 h 478673"/>
                    <a:gd name="connsiteX52" fmla="*/ 929049 w 1090872"/>
                    <a:gd name="connsiteY52" fmla="*/ 142624 h 478673"/>
                    <a:gd name="connsiteX53" fmla="*/ 945506 w 1090872"/>
                    <a:gd name="connsiteY53" fmla="*/ 159080 h 478673"/>
                    <a:gd name="connsiteX54" fmla="*/ 961962 w 1090872"/>
                    <a:gd name="connsiteY54" fmla="*/ 142624 h 478673"/>
                    <a:gd name="connsiteX55" fmla="*/ 961962 w 1090872"/>
                    <a:gd name="connsiteY55" fmla="*/ 54855 h 478673"/>
                    <a:gd name="connsiteX56" fmla="*/ 981162 w 1090872"/>
                    <a:gd name="connsiteY56" fmla="*/ 35656 h 478673"/>
                    <a:gd name="connsiteX57" fmla="*/ 1041503 w 1090872"/>
                    <a:gd name="connsiteY57" fmla="*/ 35656 h 478673"/>
                    <a:gd name="connsiteX58" fmla="*/ 1060703 w 1090872"/>
                    <a:gd name="connsiteY58" fmla="*/ 54855 h 478673"/>
                    <a:gd name="connsiteX59" fmla="*/ 1057959 w 1090872"/>
                    <a:gd name="connsiteY59" fmla="*/ 400443 h 478673"/>
                    <a:gd name="connsiteX60" fmla="*/ 1057959 w 1090872"/>
                    <a:gd name="connsiteY60" fmla="*/ 400443 h 47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1090872" h="478673">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30007885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7">
            <a:extLst>
              <a:ext uri="{FF2B5EF4-FFF2-40B4-BE49-F238E27FC236}">
                <a16:creationId xmlns:a16="http://schemas.microsoft.com/office/drawing/2014/main" id="{92C446B6-53DF-BBD0-A416-1D4F09D7262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231" t="13852" r="34756" b="34522"/>
          <a:stretch/>
        </p:blipFill>
        <p:spPr>
          <a:xfrm flipH="1">
            <a:off x="1" y="0"/>
            <a:ext cx="11360859" cy="6858000"/>
          </a:xfrm>
          <a:prstGeom prst="rect">
            <a:avLst/>
          </a:prstGeom>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54554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0616293" y="5042911"/>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Responsibility is the state of being accountable for something, it involves being reliable, dependable, and accountable for one's actions and decisions, and taking ownership of their consequences.</a:t>
            </a:r>
          </a:p>
          <a:p>
            <a:pPr algn="just">
              <a:lnSpc>
                <a:spcPts val="2440"/>
              </a:lnSpc>
            </a:pPr>
            <a:endParaRPr lang="en-US" sz="2200" dirty="0"/>
          </a:p>
          <a:p>
            <a:pPr algn="just">
              <a:lnSpc>
                <a:spcPts val="2440"/>
              </a:lnSpc>
            </a:pPr>
            <a:r>
              <a:rPr lang="en-US" sz="2200" dirty="0"/>
              <a:t>Fairness is the quality of being equitable and impartial, it involves treating people equally and without bias and ensuring that everyone is given a fair and equal opportunity. According to new research there are two main principles of fairness: equity and equality. Equity means that everyone is treated the same, regardless of their individual differences. Equality means that everyone is treated fairly, but not necessarily the same (Team, 2023). These skills are important in nowadays multicultural society.  Responsibility and fairness are important principles that promote ethical </a:t>
            </a:r>
            <a:r>
              <a:rPr lang="en-US" sz="2200" dirty="0" err="1"/>
              <a:t>behaviour</a:t>
            </a:r>
            <a:r>
              <a:rPr lang="en-US" sz="2200" dirty="0"/>
              <a:t> and help to build trust and cooperation. </a:t>
            </a:r>
          </a:p>
          <a:p>
            <a:pPr algn="just">
              <a:lnSpc>
                <a:spcPts val="2440"/>
              </a:lnSpc>
            </a:pPr>
            <a:endParaRPr lang="en-US" sz="2200" dirty="0"/>
          </a:p>
        </p:txBody>
      </p:sp>
    </p:spTree>
    <p:extLst>
      <p:ext uri="{BB962C8B-B14F-4D97-AF65-F5344CB8AC3E}">
        <p14:creationId xmlns:p14="http://schemas.microsoft.com/office/powerpoint/2010/main" val="366712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Adaptability</a:t>
            </a:r>
          </a:p>
          <a:p>
            <a:pPr marL="342900" indent="-342900">
              <a:lnSpc>
                <a:spcPts val="2440"/>
              </a:lnSpc>
              <a:buClr>
                <a:srgbClr val="186BA8"/>
              </a:buClr>
              <a:buFont typeface="Arial" panose="020B0604020202020204" pitchFamily="34" charset="0"/>
              <a:buChar char="•"/>
            </a:pPr>
            <a:r>
              <a:rPr lang="en-US" sz="2200" dirty="0"/>
              <a:t>Agility</a:t>
            </a:r>
          </a:p>
          <a:p>
            <a:pPr marL="342900" indent="-342900">
              <a:lnSpc>
                <a:spcPts val="2440"/>
              </a:lnSpc>
              <a:buClr>
                <a:srgbClr val="186BA8"/>
              </a:buClr>
              <a:buFont typeface="Arial" panose="020B0604020202020204" pitchFamily="34" charset="0"/>
              <a:buChar char="•"/>
            </a:pPr>
            <a:r>
              <a:rPr lang="en-US" sz="2200" dirty="0"/>
              <a:t>Coping with uncertainty, ambiguity and risk</a:t>
            </a:r>
          </a:p>
          <a:p>
            <a:pPr marL="342900" indent="-342900">
              <a:lnSpc>
                <a:spcPts val="2440"/>
              </a:lnSpc>
              <a:buClr>
                <a:srgbClr val="186BA8"/>
              </a:buClr>
              <a:buFont typeface="Arial" panose="020B0604020202020204" pitchFamily="34" charset="0"/>
              <a:buChar char="•"/>
            </a:pPr>
            <a:r>
              <a:rPr lang="en-US" sz="2200" dirty="0"/>
              <a:t>Flexibility, adjustment, mental flexibility </a:t>
            </a:r>
          </a:p>
          <a:p>
            <a:pPr marL="342900" indent="-342900">
              <a:lnSpc>
                <a:spcPts val="2440"/>
              </a:lnSpc>
              <a:buClr>
                <a:srgbClr val="186BA8"/>
              </a:buClr>
              <a:buFont typeface="Arial" panose="020B0604020202020204" pitchFamily="34" charset="0"/>
              <a:buChar char="•"/>
            </a:pPr>
            <a:r>
              <a:rPr lang="en-US" sz="2200" dirty="0"/>
              <a:t>Perspective-taking and cognitive flexibility</a:t>
            </a:r>
          </a:p>
          <a:p>
            <a:pPr marL="342900" indent="-342900">
              <a:lnSpc>
                <a:spcPts val="2440"/>
              </a:lnSpc>
              <a:buClr>
                <a:srgbClr val="186BA8"/>
              </a:buClr>
              <a:buFont typeface="Arial" panose="020B0604020202020204" pitchFamily="34" charset="0"/>
              <a:buChar char="•"/>
            </a:pPr>
            <a:r>
              <a:rPr lang="en-US" sz="2200" dirty="0"/>
              <a:t>Resilience, stress resistance, stress tolerance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10761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Adaptability, Resilience and Stress Resistance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07</a:t>
            </a:r>
          </a:p>
        </p:txBody>
      </p:sp>
      <p:grpSp>
        <p:nvGrpSpPr>
          <p:cNvPr id="25" name="Group 24">
            <a:extLst>
              <a:ext uri="{FF2B5EF4-FFF2-40B4-BE49-F238E27FC236}">
                <a16:creationId xmlns:a16="http://schemas.microsoft.com/office/drawing/2014/main" id="{7ED94C4C-6429-BD3C-F799-94E2BAAEA804}"/>
              </a:ext>
            </a:extLst>
          </p:cNvPr>
          <p:cNvGrpSpPr/>
          <p:nvPr/>
        </p:nvGrpSpPr>
        <p:grpSpPr>
          <a:xfrm>
            <a:off x="9314213" y="3539613"/>
            <a:ext cx="1988417" cy="1997912"/>
            <a:chOff x="461015" y="3669140"/>
            <a:chExt cx="1204012" cy="1209761"/>
          </a:xfrm>
          <a:solidFill>
            <a:srgbClr val="1C1442"/>
          </a:solidFill>
        </p:grpSpPr>
        <p:sp>
          <p:nvSpPr>
            <p:cNvPr id="26" name="Graphic 178">
              <a:extLst>
                <a:ext uri="{FF2B5EF4-FFF2-40B4-BE49-F238E27FC236}">
                  <a16:creationId xmlns:a16="http://schemas.microsoft.com/office/drawing/2014/main" id="{D08439BE-9AFF-B350-0DD6-CE46AEC964CA}"/>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0A9DD"/>
            </a:solidFill>
            <a:ln w="9525" cap="flat">
              <a:noFill/>
              <a:prstDash val="solid"/>
              <a:miter/>
            </a:ln>
          </p:spPr>
          <p:txBody>
            <a:bodyPr rtlCol="0" anchor="ctr"/>
            <a:lstStyle/>
            <a:p>
              <a:endParaRPr lang="en-US"/>
            </a:p>
          </p:txBody>
        </p:sp>
        <p:pic>
          <p:nvPicPr>
            <p:cNvPr id="27" name="Graphic 26">
              <a:extLst>
                <a:ext uri="{FF2B5EF4-FFF2-40B4-BE49-F238E27FC236}">
                  <a16:creationId xmlns:a16="http://schemas.microsoft.com/office/drawing/2014/main" id="{E81125A4-3F85-22C7-AB73-AC86E5A35186}"/>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61015" y="3674890"/>
              <a:ext cx="1204012" cy="1204011"/>
            </a:xfrm>
            <a:prstGeom prst="rect">
              <a:avLst/>
            </a:prstGeom>
          </p:spPr>
        </p:pic>
      </p:grpSp>
    </p:spTree>
    <p:extLst>
      <p:ext uri="{BB962C8B-B14F-4D97-AF65-F5344CB8AC3E}">
        <p14:creationId xmlns:p14="http://schemas.microsoft.com/office/powerpoint/2010/main" val="365257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23</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Boundaries between jobs, </a:t>
            </a:r>
            <a:r>
              <a:rPr lang="en-US" sz="2200" dirty="0" err="1"/>
              <a:t>organisations</a:t>
            </a:r>
            <a:r>
              <a:rPr lang="en-US" sz="2200" dirty="0"/>
              <a:t> and life roles are becoming blurred and people commonly experience careers comprised of many positions with multiple </a:t>
            </a:r>
            <a:r>
              <a:rPr lang="en-US" sz="2200" dirty="0" err="1"/>
              <a:t>organisations</a:t>
            </a:r>
            <a:r>
              <a:rPr lang="en-US" sz="2200" dirty="0"/>
              <a:t> and even industries. In these conditions, ability to adapt to changing conditions and to learn new things have become one of the core competencies in the </a:t>
            </a:r>
            <a:r>
              <a:rPr lang="en-US" sz="2200" dirty="0" err="1"/>
              <a:t>labour</a:t>
            </a:r>
            <a:r>
              <a:rPr lang="en-US" sz="2200" dirty="0"/>
              <a:t> market (</a:t>
            </a:r>
            <a:r>
              <a:rPr lang="en-US" sz="2200" dirty="0" err="1"/>
              <a:t>Līce</a:t>
            </a:r>
            <a:r>
              <a:rPr lang="en-US" sz="2200" dirty="0"/>
              <a:t>, 2019). These working environments require workers to continually manage change – in themselves and their contexts (Fugate et al., 2004). </a:t>
            </a:r>
          </a:p>
          <a:p>
            <a:pPr algn="just">
              <a:lnSpc>
                <a:spcPts val="2440"/>
              </a:lnSpc>
            </a:pPr>
            <a:endParaRPr lang="en-US" sz="2200" dirty="0"/>
          </a:p>
          <a:p>
            <a:pPr algn="just">
              <a:lnSpc>
                <a:spcPts val="2440"/>
              </a:lnSpc>
            </a:pPr>
            <a:r>
              <a:rPr lang="en-US" sz="2200" dirty="0"/>
              <a:t>As formulated by Harvey in 2005, employers are looking for recruits who are going to be effective in a changing world. They want intelligent, flexible, adaptable employees who are quick to learn and can work on a range of tasks simultaneously. They need people who can deal with change and thrive on it. Graduates are much more likely than non-graduates to meet these criteria. Employers do not need people who are resistant to new approaches or slow to respond to cues (Harvey, 2005). Also Tomlinson agrees (2012), that if individuals can </a:t>
            </a:r>
            <a:r>
              <a:rPr lang="en-US" sz="2200" dirty="0" err="1"/>
              <a:t>capitalise</a:t>
            </a:r>
            <a:r>
              <a:rPr lang="en-US" sz="2200" dirty="0"/>
              <a:t> upon their education and training and adopt relatively flexible and proactive approaches to their working lives, then they will experience </a:t>
            </a:r>
            <a:r>
              <a:rPr lang="en-US" sz="2200" dirty="0" err="1"/>
              <a:t>favourable</a:t>
            </a:r>
            <a:r>
              <a:rPr lang="en-US" sz="2200" dirty="0"/>
              <a:t> </a:t>
            </a:r>
            <a:r>
              <a:rPr lang="en-US" sz="2200" dirty="0" err="1"/>
              <a:t>labour</a:t>
            </a:r>
            <a:r>
              <a:rPr lang="en-US" sz="2200" dirty="0"/>
              <a:t> market returns and conditions. Employees who are willing to adapt to different kinds of changes will also consider a broader spectrum of opportunities, for example, jobs that require the acquisition of additional skills (Wittekind et al., 2010).</a:t>
            </a:r>
          </a:p>
          <a:p>
            <a:pPr algn="just">
              <a:lnSpc>
                <a:spcPts val="2440"/>
              </a:lnSpc>
            </a:pPr>
            <a:endParaRPr lang="en-US" sz="2200" dirty="0"/>
          </a:p>
        </p:txBody>
      </p:sp>
    </p:spTree>
    <p:extLst>
      <p:ext uri="{BB962C8B-B14F-4D97-AF65-F5344CB8AC3E}">
        <p14:creationId xmlns:p14="http://schemas.microsoft.com/office/powerpoint/2010/main" val="42822702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Creative thinking, creativity</a:t>
            </a:r>
          </a:p>
          <a:p>
            <a:pPr marL="342900" indent="-342900">
              <a:lnSpc>
                <a:spcPts val="2440"/>
              </a:lnSpc>
              <a:buClr>
                <a:srgbClr val="186BA8"/>
              </a:buClr>
              <a:buFont typeface="Arial" panose="020B0604020202020204" pitchFamily="34" charset="0"/>
              <a:buChar char="•"/>
            </a:pPr>
            <a:r>
              <a:rPr lang="en-US" sz="2200" dirty="0"/>
              <a:t>Curiosity</a:t>
            </a:r>
          </a:p>
          <a:p>
            <a:pPr marL="342900" indent="-342900">
              <a:lnSpc>
                <a:spcPts val="2440"/>
              </a:lnSpc>
              <a:buClr>
                <a:srgbClr val="186BA8"/>
              </a:buClr>
              <a:buFont typeface="Arial" panose="020B0604020202020204" pitchFamily="34" charset="0"/>
              <a:buChar char="•"/>
            </a:pPr>
            <a:r>
              <a:rPr lang="en-US" sz="2200" dirty="0"/>
              <a:t>Exploratory thinking</a:t>
            </a:r>
          </a:p>
          <a:p>
            <a:pPr marL="342900" indent="-342900">
              <a:lnSpc>
                <a:spcPts val="2440"/>
              </a:lnSpc>
              <a:buClr>
                <a:srgbClr val="186BA8"/>
              </a:buClr>
              <a:buFont typeface="Arial" panose="020B0604020202020204" pitchFamily="34" charset="0"/>
              <a:buChar char="•"/>
            </a:pPr>
            <a:r>
              <a:rPr lang="en-US" sz="2200" dirty="0"/>
              <a:t>Innovation, inventive thinking</a:t>
            </a:r>
          </a:p>
          <a:p>
            <a:pPr marL="342900" indent="-342900">
              <a:lnSpc>
                <a:spcPts val="2440"/>
              </a:lnSpc>
              <a:buClr>
                <a:srgbClr val="186BA8"/>
              </a:buClr>
              <a:buFont typeface="Arial" panose="020B0604020202020204" pitchFamily="34" charset="0"/>
              <a:buChar char="•"/>
            </a:pPr>
            <a:r>
              <a:rPr lang="en-US" sz="2200" dirty="0"/>
              <a:t>Open Mindset, intellectual openness</a:t>
            </a:r>
          </a:p>
          <a:p>
            <a:pPr marL="342900" indent="-342900">
              <a:lnSpc>
                <a:spcPts val="2440"/>
              </a:lnSpc>
              <a:buClr>
                <a:srgbClr val="186BA8"/>
              </a:buClr>
              <a:buFont typeface="Arial" panose="020B0604020202020204" pitchFamily="34" charset="0"/>
              <a:buChar char="•"/>
            </a:pPr>
            <a:r>
              <a:rPr lang="en-US" sz="2200" dirty="0"/>
              <a:t>Originality and initiative</a:t>
            </a:r>
          </a:p>
          <a:p>
            <a:pPr marL="342900" indent="-342900">
              <a:lnSpc>
                <a:spcPts val="2440"/>
              </a:lnSpc>
              <a:buClr>
                <a:srgbClr val="186BA8"/>
              </a:buClr>
              <a:buFont typeface="Arial" panose="020B0604020202020204" pitchFamily="34" charset="0"/>
              <a:buChar char="•"/>
            </a:pPr>
            <a:r>
              <a:rPr lang="en-US" sz="2200" dirty="0"/>
              <a:t>Spotting opportunities </a:t>
            </a:r>
          </a:p>
          <a:p>
            <a:pPr marL="342900" indent="-342900">
              <a:lnSpc>
                <a:spcPts val="2440"/>
              </a:lnSpc>
              <a:buClr>
                <a:srgbClr val="186BA8"/>
              </a:buClr>
              <a:buFont typeface="Arial" panose="020B0604020202020204" pitchFamily="34" charset="0"/>
              <a:buChar char="•"/>
            </a:pPr>
            <a:r>
              <a:rPr lang="en-US" sz="2200" dirty="0"/>
              <a:t>Valuing ideas </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59517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Creativity, curiosity, open mindset, spotting opportunities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08</a:t>
            </a:r>
          </a:p>
        </p:txBody>
      </p:sp>
      <p:grpSp>
        <p:nvGrpSpPr>
          <p:cNvPr id="2" name="Group 1">
            <a:extLst>
              <a:ext uri="{FF2B5EF4-FFF2-40B4-BE49-F238E27FC236}">
                <a16:creationId xmlns:a16="http://schemas.microsoft.com/office/drawing/2014/main" id="{669C35DA-C760-2287-D473-5DED9CCECF4B}"/>
              </a:ext>
            </a:extLst>
          </p:cNvPr>
          <p:cNvGrpSpPr/>
          <p:nvPr/>
        </p:nvGrpSpPr>
        <p:grpSpPr>
          <a:xfrm>
            <a:off x="9225258" y="3429000"/>
            <a:ext cx="1961536" cy="2276481"/>
            <a:chOff x="8360213" y="3458151"/>
            <a:chExt cx="853935" cy="991043"/>
          </a:xfrm>
          <a:solidFill>
            <a:srgbClr val="1C1442"/>
          </a:solidFill>
        </p:grpSpPr>
        <p:grpSp>
          <p:nvGrpSpPr>
            <p:cNvPr id="3" name="Graphic 2">
              <a:extLst>
                <a:ext uri="{FF2B5EF4-FFF2-40B4-BE49-F238E27FC236}">
                  <a16:creationId xmlns:a16="http://schemas.microsoft.com/office/drawing/2014/main" id="{1D244375-683D-8AA9-841C-A6E5F963D924}"/>
                </a:ext>
              </a:extLst>
            </p:cNvPr>
            <p:cNvGrpSpPr/>
            <p:nvPr userDrawn="1"/>
          </p:nvGrpSpPr>
          <p:grpSpPr>
            <a:xfrm>
              <a:off x="8599192" y="3595917"/>
              <a:ext cx="375982" cy="204367"/>
              <a:chOff x="2642504" y="3763150"/>
              <a:chExt cx="375982" cy="204367"/>
            </a:xfrm>
            <a:grpFill/>
          </p:grpSpPr>
          <p:sp>
            <p:nvSpPr>
              <p:cNvPr id="20" name="Freeform 19">
                <a:extLst>
                  <a:ext uri="{FF2B5EF4-FFF2-40B4-BE49-F238E27FC236}">
                    <a16:creationId xmlns:a16="http://schemas.microsoft.com/office/drawing/2014/main" id="{85911744-A2A2-70B1-2156-05E882843BE7}"/>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60A9DD"/>
              </a:solidFill>
              <a:ln w="383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5400F4-5CC6-E340-7D1C-D1B7DE15184E}"/>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60A9DD"/>
              </a:solidFill>
              <a:ln w="3834" cap="flat">
                <a:noFill/>
                <a:prstDash val="solid"/>
                <a:miter/>
              </a:ln>
            </p:spPr>
            <p:txBody>
              <a:bodyPr rtlCol="0" anchor="ctr"/>
              <a:lstStyle/>
              <a:p>
                <a:endParaRPr lang="en-US"/>
              </a:p>
            </p:txBody>
          </p:sp>
        </p:grpSp>
        <p:grpSp>
          <p:nvGrpSpPr>
            <p:cNvPr id="5" name="Graphic 2">
              <a:extLst>
                <a:ext uri="{FF2B5EF4-FFF2-40B4-BE49-F238E27FC236}">
                  <a16:creationId xmlns:a16="http://schemas.microsoft.com/office/drawing/2014/main" id="{7B5B2DC7-0B0B-2786-AA8A-8918EA71BA3B}"/>
                </a:ext>
              </a:extLst>
            </p:cNvPr>
            <p:cNvGrpSpPr/>
            <p:nvPr userDrawn="1"/>
          </p:nvGrpSpPr>
          <p:grpSpPr>
            <a:xfrm>
              <a:off x="8360213" y="3458151"/>
              <a:ext cx="853935" cy="991043"/>
              <a:chOff x="2403525" y="3625384"/>
              <a:chExt cx="853935" cy="991043"/>
            </a:xfrm>
            <a:grpFill/>
          </p:grpSpPr>
          <p:sp>
            <p:nvSpPr>
              <p:cNvPr id="6" name="Freeform 5">
                <a:extLst>
                  <a:ext uri="{FF2B5EF4-FFF2-40B4-BE49-F238E27FC236}">
                    <a16:creationId xmlns:a16="http://schemas.microsoft.com/office/drawing/2014/main" id="{5917C6FE-D478-3C8D-34A5-7EFE85D755B5}"/>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8F40919-5F1F-E52A-DB67-40EA48B34154}"/>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1B636AF-CEB0-307D-D0FC-FD98B3918864}"/>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C4A692E-36C1-7BD1-9A9B-6DFF2F7BCF7E}"/>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290518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25</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a:t>
            </a:r>
            <a:r>
              <a:rPr lang="en-US" sz="2200" dirty="0" err="1"/>
              <a:t>Bacigalupo</a:t>
            </a:r>
            <a:r>
              <a:rPr lang="en-US" sz="2200" dirty="0"/>
              <a:t>, </a:t>
            </a:r>
            <a:r>
              <a:rPr lang="en-US" sz="2200" dirty="0" err="1"/>
              <a:t>Kampylis</a:t>
            </a:r>
            <a:r>
              <a:rPr lang="en-US" sz="2200" dirty="0"/>
              <a:t>, Punie, Van den Brande, 2016), describes these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3114699958"/>
              </p:ext>
            </p:extLst>
          </p:nvPr>
        </p:nvGraphicFramePr>
        <p:xfrm>
          <a:off x="1336431" y="1456841"/>
          <a:ext cx="9801595" cy="3798404"/>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2035277">
                <a:tc>
                  <a:txBody>
                    <a:bodyPr/>
                    <a:lstStyle/>
                    <a:p>
                      <a:pPr marL="0" indent="-223838" algn="l">
                        <a:lnSpc>
                          <a:spcPct val="100000"/>
                        </a:lnSpc>
                        <a:spcBef>
                          <a:spcPts val="0"/>
                        </a:spcBef>
                        <a:spcAft>
                          <a:spcPts val="0"/>
                        </a:spcAft>
                        <a:tabLst/>
                      </a:pPr>
                      <a:r>
                        <a:rPr lang="en-GB" sz="2200" b="1" dirty="0">
                          <a:solidFill>
                            <a:srgbClr val="AD4097"/>
                          </a:solidFill>
                          <a:effectLst/>
                          <a:latin typeface="Calibri" panose="020F0502020204030204" pitchFamily="34" charset="0"/>
                          <a:cs typeface="Calibri" panose="020F0502020204030204" pitchFamily="34" charset="0"/>
                        </a:rPr>
                        <a:t>Creativity</a:t>
                      </a:r>
                    </a:p>
                    <a:p>
                      <a:pPr marL="0" indent="-223838" algn="l">
                        <a:lnSpc>
                          <a:spcPct val="100000"/>
                        </a:lnSpc>
                        <a:spcBef>
                          <a:spcPts val="0"/>
                        </a:spcBef>
                        <a:spcAft>
                          <a:spcPts val="0"/>
                        </a:spcAft>
                        <a:tabLst/>
                      </a:pPr>
                      <a:r>
                        <a:rPr lang="en-GB" sz="1900" b="0" dirty="0">
                          <a:solidFill>
                            <a:srgbClr val="1C1442"/>
                          </a:solidFill>
                          <a:effectLst/>
                          <a:latin typeface="Calibri" panose="020F0502020204030204" pitchFamily="34" charset="0"/>
                          <a:cs typeface="Calibri" panose="020F0502020204030204" pitchFamily="34" charset="0"/>
                        </a:rPr>
                        <a:t>Develop creative and purposeful ideas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Develop several ideas and opportunities to create value, including better solutions to existing and new challenges.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Explore and experiment with innovative approaches.</a:t>
                      </a:r>
                    </a:p>
                    <a:p>
                      <a:pPr marL="188913" indent="-188913" algn="l">
                        <a:lnSpc>
                          <a:spcPct val="100000"/>
                        </a:lnSpc>
                        <a:spcBef>
                          <a:spcPts val="0"/>
                        </a:spcBef>
                        <a:spcAft>
                          <a:spcPts val="0"/>
                        </a:spcAft>
                        <a:buClr>
                          <a:srgbClr val="63C7CA"/>
                        </a:buClr>
                        <a:buFont typeface="Arial" panose="020B0604020202020204" pitchFamily="34" charset="0"/>
                        <a:buChar char="•"/>
                        <a:tabLst/>
                      </a:pPr>
                      <a:r>
                        <a:rPr lang="en-GB" sz="1900" dirty="0">
                          <a:solidFill>
                            <a:srgbClr val="1C1442"/>
                          </a:solidFill>
                          <a:effectLst/>
                          <a:latin typeface="Calibri" panose="020F0502020204030204" pitchFamily="34" charset="0"/>
                          <a:cs typeface="Calibri" panose="020F0502020204030204" pitchFamily="34" charset="0"/>
                        </a:rPr>
                        <a:t>Combine knowledge and resources to achieve valuable effects.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74532248"/>
                  </a:ext>
                </a:extLst>
              </a:tr>
              <a:tr h="1300627">
                <a:tc>
                  <a:txBody>
                    <a:bodyPr/>
                    <a:lstStyle/>
                    <a:p>
                      <a:pPr marL="0" marR="0" lvl="0" indent="-226695" algn="l" defTabSz="2072941" rtl="0" eaLnBrk="1" fontAlgn="auto" latinLnBrk="0" hangingPunct="1">
                        <a:lnSpc>
                          <a:spcPct val="100000"/>
                        </a:lnSpc>
                        <a:spcBef>
                          <a:spcPts val="0"/>
                        </a:spcBef>
                        <a:spcAft>
                          <a:spcPts val="0"/>
                        </a:spcAft>
                        <a:buClrTx/>
                        <a:buSzTx/>
                        <a:buFontTx/>
                        <a:buNone/>
                        <a:tabLst/>
                        <a:defRPr/>
                      </a:pPr>
                      <a:r>
                        <a:rPr lang="en-GB" sz="2200" b="1" dirty="0">
                          <a:solidFill>
                            <a:srgbClr val="AD4097"/>
                          </a:solidFill>
                          <a:effectLst/>
                          <a:latin typeface="Calibri" panose="020F0502020204030204" pitchFamily="34" charset="0"/>
                          <a:cs typeface="Calibri" panose="020F0502020204030204" pitchFamily="34" charset="0"/>
                        </a:rPr>
                        <a:t>Valuing ideas </a:t>
                      </a:r>
                    </a:p>
                    <a:p>
                      <a:pPr marL="0" indent="-226695" algn="l">
                        <a:lnSpc>
                          <a:spcPct val="100000"/>
                        </a:lnSpc>
                        <a:spcBef>
                          <a:spcPts val="0"/>
                        </a:spcBef>
                        <a:spcAft>
                          <a:spcPts val="0"/>
                        </a:spcAft>
                      </a:pPr>
                      <a:r>
                        <a:rPr lang="en-GB" sz="1900" b="0" dirty="0">
                          <a:solidFill>
                            <a:srgbClr val="1C1442"/>
                          </a:solidFill>
                          <a:effectLst/>
                          <a:latin typeface="Calibri" panose="020F0502020204030204" pitchFamily="34" charset="0"/>
                          <a:cs typeface="Calibri" panose="020F0502020204030204" pitchFamily="34" charset="0"/>
                        </a:rPr>
                        <a:t>Make the most of ideas and opportunities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Judge what value is in social, cultural and economic terms.</a:t>
                      </a:r>
                    </a:p>
                    <a:p>
                      <a:pPr marL="233363" indent="-233363" algn="l">
                        <a:lnSpc>
                          <a:spcPct val="100000"/>
                        </a:lnSpc>
                        <a:spcBef>
                          <a:spcPts val="0"/>
                        </a:spcBef>
                        <a:spcAft>
                          <a:spcPts val="0"/>
                        </a:spcAft>
                        <a:buClr>
                          <a:srgbClr val="63C7CA"/>
                        </a:buClr>
                        <a:buFont typeface="Arial" panose="020B0604020202020204" pitchFamily="34" charset="0"/>
                        <a:buChar char="•"/>
                        <a:tabLst/>
                      </a:pPr>
                      <a:r>
                        <a:rPr lang="en-GB" sz="1900" kern="1200" dirty="0">
                          <a:solidFill>
                            <a:srgbClr val="1C1442"/>
                          </a:solidFill>
                          <a:effectLst/>
                          <a:latin typeface="Calibri" panose="020F0502020204030204" pitchFamily="34" charset="0"/>
                          <a:ea typeface="+mn-ea"/>
                          <a:cs typeface="Calibri" panose="020F0502020204030204" pitchFamily="34" charset="0"/>
                        </a:rPr>
                        <a:t>Recognise the potential an idea has for creating value and identify suitable ways of making the most out of it. </a:t>
                      </a: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9341720"/>
                  </a:ext>
                </a:extLst>
              </a:tr>
            </a:tbl>
          </a:graphicData>
        </a:graphic>
      </p:graphicFrame>
    </p:spTree>
    <p:extLst>
      <p:ext uri="{BB962C8B-B14F-4D97-AF65-F5344CB8AC3E}">
        <p14:creationId xmlns:p14="http://schemas.microsoft.com/office/powerpoint/2010/main" val="35948144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26</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279511"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European Commission’s Entrepreneurship Competence Framework (</a:t>
            </a:r>
            <a:r>
              <a:rPr lang="en-US" sz="2200" dirty="0" err="1"/>
              <a:t>Bacigalupo</a:t>
            </a:r>
            <a:r>
              <a:rPr lang="en-US" sz="2200" dirty="0"/>
              <a:t>, </a:t>
            </a:r>
            <a:r>
              <a:rPr lang="en-US" sz="2200" dirty="0" err="1"/>
              <a:t>Kampylis</a:t>
            </a:r>
            <a:r>
              <a:rPr lang="en-US" sz="2200" dirty="0"/>
              <a:t>, Punie, Van den Brande, 2016), describes these skills as follows:</a:t>
            </a:r>
          </a:p>
          <a:p>
            <a:pPr algn="just">
              <a:lnSpc>
                <a:spcPts val="2440"/>
              </a:lnSpc>
            </a:pPr>
            <a:endParaRPr lang="en-US" sz="2200" dirty="0"/>
          </a:p>
        </p:txBody>
      </p:sp>
      <p:graphicFrame>
        <p:nvGraphicFramePr>
          <p:cNvPr id="5" name="Table 4">
            <a:extLst>
              <a:ext uri="{FF2B5EF4-FFF2-40B4-BE49-F238E27FC236}">
                <a16:creationId xmlns:a16="http://schemas.microsoft.com/office/drawing/2014/main" id="{8B4CD8EC-C949-BFF5-D8E4-EAB42C28012D}"/>
              </a:ext>
            </a:extLst>
          </p:cNvPr>
          <p:cNvGraphicFramePr>
            <a:graphicFrameLocks noGrp="1"/>
          </p:cNvGraphicFramePr>
          <p:nvPr>
            <p:extLst>
              <p:ext uri="{D42A27DB-BD31-4B8C-83A1-F6EECF244321}">
                <p14:modId xmlns:p14="http://schemas.microsoft.com/office/powerpoint/2010/main" val="4130977867"/>
              </p:ext>
            </p:extLst>
          </p:nvPr>
        </p:nvGraphicFramePr>
        <p:xfrm>
          <a:off x="1336431" y="1471589"/>
          <a:ext cx="9801595" cy="4071906"/>
        </p:xfrm>
        <a:graphic>
          <a:graphicData uri="http://schemas.openxmlformats.org/drawingml/2006/table">
            <a:tbl>
              <a:tblPr firstRow="1" firstCol="1" bandRow="1">
                <a:tableStyleId>{5C22544A-7EE6-4342-B048-85BDC9FD1C3A}</a:tableStyleId>
              </a:tblPr>
              <a:tblGrid>
                <a:gridCol w="3844617">
                  <a:extLst>
                    <a:ext uri="{9D8B030D-6E8A-4147-A177-3AD203B41FA5}">
                      <a16:colId xmlns:a16="http://schemas.microsoft.com/office/drawing/2014/main" val="1731353426"/>
                    </a:ext>
                  </a:extLst>
                </a:gridCol>
                <a:gridCol w="5956978">
                  <a:extLst>
                    <a:ext uri="{9D8B030D-6E8A-4147-A177-3AD203B41FA5}">
                      <a16:colId xmlns:a16="http://schemas.microsoft.com/office/drawing/2014/main" val="284806153"/>
                    </a:ext>
                  </a:extLst>
                </a:gridCol>
              </a:tblGrid>
              <a:tr h="388887">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COMPETENCE AND ITS DEFINITION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tc>
                  <a:txBody>
                    <a:bodyPr/>
                    <a:lstStyle/>
                    <a:p>
                      <a:pPr marL="223838" indent="-223838" algn="l">
                        <a:lnSpc>
                          <a:spcPct val="107000"/>
                        </a:lnSpc>
                        <a:spcBef>
                          <a:spcPts val="1600"/>
                        </a:spcBef>
                        <a:spcAft>
                          <a:spcPts val="1200"/>
                        </a:spcAft>
                        <a:tabLst/>
                      </a:pPr>
                      <a:r>
                        <a:rPr lang="en-GB" sz="1900" dirty="0">
                          <a:solidFill>
                            <a:schemeClr val="bg1"/>
                          </a:solidFill>
                          <a:effectLst/>
                          <a:latin typeface="Calibri" panose="020F0502020204030204" pitchFamily="34" charset="0"/>
                          <a:cs typeface="Calibri" panose="020F0502020204030204" pitchFamily="34" charset="0"/>
                        </a:rPr>
                        <a:t>DESCRIPTORS </a:t>
                      </a:r>
                      <a:endParaRPr lang="en-LB" sz="19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6BA8"/>
                    </a:solidFill>
                  </a:tcPr>
                </a:tc>
                <a:extLst>
                  <a:ext uri="{0D108BD9-81ED-4DB2-BD59-A6C34878D82A}">
                    <a16:rowId xmlns:a16="http://schemas.microsoft.com/office/drawing/2014/main" val="297222362"/>
                  </a:ext>
                </a:extLst>
              </a:tr>
              <a:tr h="1501696">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Taking the initiative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Go for it </a:t>
                      </a:r>
                    </a:p>
                    <a:p>
                      <a:pPr marL="0" marR="0" indent="-226695" algn="l" defTabSz="2072941" rtl="0" eaLnBrk="1" fontAlgn="auto" latinLnBrk="0" hangingPunct="1">
                        <a:lnSpc>
                          <a:spcPct val="100000"/>
                        </a:lnSpc>
                        <a:spcBef>
                          <a:spcPts val="0"/>
                        </a:spcBef>
                        <a:spcAft>
                          <a:spcPts val="0"/>
                        </a:spcAft>
                        <a:buClrTx/>
                        <a:buSzTx/>
                        <a:buFontTx/>
                        <a:buNone/>
                        <a:tabLst/>
                        <a:defRPr/>
                      </a:pP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Initiate processes that create value.</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Take up challenges.</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Act and work independently to achieve goals, stick to intentions and carry out planned tasks.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6870734"/>
                  </a:ext>
                </a:extLst>
              </a:tr>
              <a:tr h="2181323">
                <a:tc>
                  <a:txBody>
                    <a:bodyPr/>
                    <a:lstStyle/>
                    <a:p>
                      <a:pPr marL="0" marR="0" indent="-226695" algn="l" defTabSz="2072941" rtl="0" eaLnBrk="1" fontAlgn="auto" latinLnBrk="0" hangingPunct="1">
                        <a:lnSpc>
                          <a:spcPct val="100000"/>
                        </a:lnSpc>
                        <a:spcBef>
                          <a:spcPts val="0"/>
                        </a:spcBef>
                        <a:spcAft>
                          <a:spcPts val="0"/>
                        </a:spcAft>
                        <a:buClrTx/>
                        <a:buSzTx/>
                        <a:buFontTx/>
                        <a:buNone/>
                        <a:tabLst/>
                        <a:defRPr/>
                      </a:pPr>
                      <a:r>
                        <a:rPr lang="en-US" sz="2200" b="1" kern="1200" dirty="0">
                          <a:solidFill>
                            <a:srgbClr val="AD4097"/>
                          </a:solidFill>
                          <a:effectLst/>
                          <a:latin typeface="Calibri" panose="020F0502020204030204" pitchFamily="34" charset="0"/>
                          <a:ea typeface="+mn-ea"/>
                          <a:cs typeface="Calibri" panose="020F0502020204030204" pitchFamily="34" charset="0"/>
                        </a:rPr>
                        <a:t>Spotting opportunities </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Use your imagination and abilities to identify opportunities for creating value.</a:t>
                      </a:r>
                    </a:p>
                    <a:p>
                      <a:pPr marL="0" marR="0" indent="-226695" algn="l" defTabSz="2072941" rtl="0" eaLnBrk="1" fontAlgn="auto" latinLnBrk="0" hangingPunct="1">
                        <a:lnSpc>
                          <a:spcPct val="100000"/>
                        </a:lnSpc>
                        <a:spcBef>
                          <a:spcPts val="0"/>
                        </a:spcBef>
                        <a:spcAft>
                          <a:spcPts val="0"/>
                        </a:spcAft>
                        <a:buClrTx/>
                        <a:buSzTx/>
                        <a:buFontTx/>
                        <a:buNone/>
                        <a:tabLst/>
                        <a:defRPr/>
                      </a:pPr>
                      <a:r>
                        <a:rPr lang="en-US" sz="1900" b="0" dirty="0">
                          <a:solidFill>
                            <a:srgbClr val="1C1442"/>
                          </a:solidFill>
                          <a:effectLst/>
                          <a:latin typeface="Calibri" panose="020F0502020204030204" pitchFamily="34" charset="0"/>
                          <a:ea typeface="Calibri" panose="020F0502020204030204" pitchFamily="34" charset="0"/>
                          <a:cs typeface="Calibri" panose="020F0502020204030204" pitchFamily="34" charset="0"/>
                        </a:rPr>
                        <a:t> </a:t>
                      </a:r>
                      <a:endParaRPr lang="en-LB" sz="1900" b="0">
                        <a:solidFill>
                          <a:srgbClr val="1C1442"/>
                        </a:solidFill>
                        <a:effectLst/>
                        <a:latin typeface="Calibri" panose="020F0502020204030204" pitchFamily="34" charset="0"/>
                        <a:ea typeface="Calibri" panose="020F0502020204030204" pitchFamily="34" charset="0"/>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and seize opportunities to create value by exploring the social, cultural and economic landscape. </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Identify needs and challenges that need to be met.</a:t>
                      </a:r>
                    </a:p>
                    <a:p>
                      <a:pPr marL="233363" marR="0" lvl="0" indent="-233363" algn="l" defTabSz="2072941" rtl="0" eaLnBrk="1" fontAlgn="auto" latinLnBrk="0" hangingPunct="1">
                        <a:lnSpc>
                          <a:spcPct val="100000"/>
                        </a:lnSpc>
                        <a:spcBef>
                          <a:spcPts val="0"/>
                        </a:spcBef>
                        <a:spcAft>
                          <a:spcPts val="0"/>
                        </a:spcAft>
                        <a:buClr>
                          <a:srgbClr val="63C7CA"/>
                        </a:buClr>
                        <a:buSzTx/>
                        <a:buFont typeface="Arial" panose="020B0604020202020204" pitchFamily="34" charset="0"/>
                        <a:buChar char="•"/>
                        <a:tabLst/>
                        <a:defRPr/>
                      </a:pPr>
                      <a:r>
                        <a:rPr lang="en-US" sz="1900" kern="1200" dirty="0">
                          <a:solidFill>
                            <a:srgbClr val="1C1442"/>
                          </a:solidFill>
                          <a:effectLst/>
                          <a:latin typeface="Calibri" panose="020F0502020204030204" pitchFamily="34" charset="0"/>
                          <a:ea typeface="+mn-ea"/>
                          <a:cs typeface="Calibri" panose="020F0502020204030204" pitchFamily="34" charset="0"/>
                        </a:rPr>
                        <a:t>Establish new connections and bring together scattered elements of the landscape to create opportunities to create value. </a:t>
                      </a:r>
                      <a:endParaRPr lang="ru-RU" sz="1900" kern="1200" dirty="0">
                        <a:solidFill>
                          <a:srgbClr val="1C1442"/>
                        </a:solidFill>
                        <a:effectLst/>
                        <a:latin typeface="Calibri" panose="020F0502020204030204" pitchFamily="34" charset="0"/>
                        <a:ea typeface="+mn-ea"/>
                        <a:cs typeface="Calibri" panose="020F0502020204030204" pitchFamily="34" charset="0"/>
                      </a:endParaRPr>
                    </a:p>
                  </a:txBody>
                  <a:tcPr marL="108000" marR="108000" marT="108000" marB="108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7982129"/>
                  </a:ext>
                </a:extLst>
              </a:tr>
            </a:tbl>
          </a:graphicData>
        </a:graphic>
      </p:graphicFrame>
    </p:spTree>
    <p:extLst>
      <p:ext uri="{BB962C8B-B14F-4D97-AF65-F5344CB8AC3E}">
        <p14:creationId xmlns:p14="http://schemas.microsoft.com/office/powerpoint/2010/main" val="3554874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27</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5696919"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Complex information processing and interpretation</a:t>
            </a:r>
          </a:p>
          <a:p>
            <a:pPr marL="342900" lvl="0" indent="-342900">
              <a:lnSpc>
                <a:spcPts val="2440"/>
              </a:lnSpc>
              <a:buClr>
                <a:srgbClr val="186BA8"/>
              </a:buClr>
              <a:buFont typeface="Arial" panose="020B0604020202020204" pitchFamily="34" charset="0"/>
              <a:buChar char="•"/>
            </a:pPr>
            <a:r>
              <a:rPr lang="en-US" sz="2200" dirty="0"/>
              <a:t>Information and data literacy</a:t>
            </a:r>
          </a:p>
          <a:p>
            <a:pPr marL="342900" lvl="0" indent="-342900">
              <a:lnSpc>
                <a:spcPts val="2440"/>
              </a:lnSpc>
              <a:buClr>
                <a:srgbClr val="186BA8"/>
              </a:buClr>
              <a:buFont typeface="Arial" panose="020B0604020202020204" pitchFamily="34" charset="0"/>
              <a:buChar char="•"/>
            </a:pPr>
            <a:r>
              <a:rPr lang="en-US" sz="2200" dirty="0"/>
              <a:t>Information literacy</a:t>
            </a:r>
          </a:p>
          <a:p>
            <a:pPr marL="342900" lvl="0" indent="-342900">
              <a:lnSpc>
                <a:spcPts val="2440"/>
              </a:lnSpc>
              <a:buClr>
                <a:srgbClr val="186BA8"/>
              </a:buClr>
              <a:buFont typeface="Arial" panose="020B0604020202020204" pitchFamily="34" charset="0"/>
              <a:buChar char="•"/>
            </a:pPr>
            <a:r>
              <a:rPr lang="en-US" sz="2200" dirty="0"/>
              <a:t>Media literacy</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11187131"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Information and data literacy, information interpretation</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09</a:t>
            </a:r>
          </a:p>
        </p:txBody>
      </p:sp>
      <p:grpSp>
        <p:nvGrpSpPr>
          <p:cNvPr id="34" name="Group 33">
            <a:extLst>
              <a:ext uri="{FF2B5EF4-FFF2-40B4-BE49-F238E27FC236}">
                <a16:creationId xmlns:a16="http://schemas.microsoft.com/office/drawing/2014/main" id="{16BEA6A1-8294-A7DF-19FC-C7A64A79188D}"/>
              </a:ext>
            </a:extLst>
          </p:cNvPr>
          <p:cNvGrpSpPr/>
          <p:nvPr/>
        </p:nvGrpSpPr>
        <p:grpSpPr>
          <a:xfrm>
            <a:off x="8973519" y="3465335"/>
            <a:ext cx="2025128" cy="2029907"/>
            <a:chOff x="5700273" y="5386353"/>
            <a:chExt cx="766016" cy="767823"/>
          </a:xfrm>
          <a:solidFill>
            <a:srgbClr val="1C1442"/>
          </a:solidFill>
        </p:grpSpPr>
        <p:grpSp>
          <p:nvGrpSpPr>
            <p:cNvPr id="35" name="Graphic 2">
              <a:extLst>
                <a:ext uri="{FF2B5EF4-FFF2-40B4-BE49-F238E27FC236}">
                  <a16:creationId xmlns:a16="http://schemas.microsoft.com/office/drawing/2014/main" id="{6315E0A5-B130-AE9B-C774-A45BF6DA3514}"/>
                </a:ext>
              </a:extLst>
            </p:cNvPr>
            <p:cNvGrpSpPr/>
            <p:nvPr/>
          </p:nvGrpSpPr>
          <p:grpSpPr>
            <a:xfrm>
              <a:off x="5844804" y="5531788"/>
              <a:ext cx="476953" cy="420947"/>
              <a:chOff x="5844804" y="5531788"/>
              <a:chExt cx="476953" cy="420947"/>
            </a:xfrm>
            <a:grpFill/>
          </p:grpSpPr>
          <p:sp>
            <p:nvSpPr>
              <p:cNvPr id="51" name="Freeform 50">
                <a:extLst>
                  <a:ext uri="{FF2B5EF4-FFF2-40B4-BE49-F238E27FC236}">
                    <a16:creationId xmlns:a16="http://schemas.microsoft.com/office/drawing/2014/main" id="{063AEB07-9E90-4798-42CB-5C05D4F949B3}"/>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AC8C1599-368F-9FDE-5D29-FA4E776F36F1}"/>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36" name="Graphic 2">
              <a:extLst>
                <a:ext uri="{FF2B5EF4-FFF2-40B4-BE49-F238E27FC236}">
                  <a16:creationId xmlns:a16="http://schemas.microsoft.com/office/drawing/2014/main" id="{EC973855-9DFF-B87B-AEFE-1DCAE12BC281}"/>
                </a:ext>
              </a:extLst>
            </p:cNvPr>
            <p:cNvGrpSpPr/>
            <p:nvPr/>
          </p:nvGrpSpPr>
          <p:grpSpPr>
            <a:xfrm>
              <a:off x="5700273" y="5386353"/>
              <a:ext cx="766016" cy="767823"/>
              <a:chOff x="5700273" y="5386353"/>
              <a:chExt cx="766016" cy="767823"/>
            </a:xfrm>
            <a:grpFill/>
          </p:grpSpPr>
          <p:sp>
            <p:nvSpPr>
              <p:cNvPr id="37" name="Freeform 36">
                <a:extLst>
                  <a:ext uri="{FF2B5EF4-FFF2-40B4-BE49-F238E27FC236}">
                    <a16:creationId xmlns:a16="http://schemas.microsoft.com/office/drawing/2014/main" id="{680EAE1B-EE00-270E-2959-C6FF7ECB1ABE}"/>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AEAC7BAE-F974-5342-4E84-5DBA91BBD5CC}"/>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9" name="Freeform 38">
                <a:extLst>
                  <a:ext uri="{FF2B5EF4-FFF2-40B4-BE49-F238E27FC236}">
                    <a16:creationId xmlns:a16="http://schemas.microsoft.com/office/drawing/2014/main" id="{964723FB-7FF3-A99E-DD55-E9ECDBCEA7E6}"/>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26124C31-E5E0-DC78-AB28-4693F3541331}"/>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1" name="Freeform 40">
                <a:extLst>
                  <a:ext uri="{FF2B5EF4-FFF2-40B4-BE49-F238E27FC236}">
                    <a16:creationId xmlns:a16="http://schemas.microsoft.com/office/drawing/2014/main" id="{535AF9A4-071A-04C1-BC96-3D689E6F0337}"/>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3F1C8E29-B0FF-4E03-E882-9565CFBB4D12}"/>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0B0B8AB4-6243-51EF-CC6E-3850AB11F896}"/>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1C794E44-CF8B-31BD-9CED-CD153FB5A364}"/>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5" name="Freeform 44">
                <a:extLst>
                  <a:ext uri="{FF2B5EF4-FFF2-40B4-BE49-F238E27FC236}">
                    <a16:creationId xmlns:a16="http://schemas.microsoft.com/office/drawing/2014/main" id="{AC72F896-11C0-716C-A611-B64EA65B0D38}"/>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3DF3D11A-0AB0-9458-0C42-78AC940D7920}"/>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7" name="Freeform 46">
                <a:extLst>
                  <a:ext uri="{FF2B5EF4-FFF2-40B4-BE49-F238E27FC236}">
                    <a16:creationId xmlns:a16="http://schemas.microsoft.com/office/drawing/2014/main" id="{073CF303-45E3-1203-1E89-7559D868C356}"/>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BD66BC3C-466C-8FE4-08C4-0E2FDD0BCFB9}"/>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71DFF5D7-9E67-1DA3-2D69-A7C312402CB8}"/>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DC461E6D-7E56-6556-DB98-6E27F7203A2C}"/>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30255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28</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2503100" y="1217862"/>
            <a:ext cx="7079226" cy="221113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ctr"/>
            <a:r>
              <a:rPr lang="en-US" sz="2800" dirty="0"/>
              <a:t>A </a:t>
            </a:r>
            <a:r>
              <a:rPr lang="en-US" sz="2800" b="1" dirty="0"/>
              <a:t>vital skill </a:t>
            </a:r>
            <a:r>
              <a:rPr lang="en-US" sz="2800" dirty="0"/>
              <a:t>these days is data </a:t>
            </a:r>
            <a:r>
              <a:rPr lang="en-US" sz="2800" b="1" dirty="0"/>
              <a:t>literacy and information literacy</a:t>
            </a:r>
            <a:r>
              <a:rPr lang="en-US" sz="2800" dirty="0"/>
              <a:t>. In research from </a:t>
            </a:r>
            <a:r>
              <a:rPr lang="en-US" sz="2800" dirty="0" err="1"/>
              <a:t>Schield</a:t>
            </a:r>
            <a:r>
              <a:rPr lang="en-US" sz="2800" dirty="0"/>
              <a:t> information literacy is a set of abilities requiring individuals to recognize when information is needed and can locate, evaluate, and use effectively the needed information. </a:t>
            </a:r>
          </a:p>
          <a:p>
            <a:pPr algn="ctr"/>
            <a:endParaRPr lang="en-US" sz="2800" dirty="0"/>
          </a:p>
        </p:txBody>
      </p:sp>
      <p:pic>
        <p:nvPicPr>
          <p:cNvPr id="14" name="Picture Placeholder 13">
            <a:extLst>
              <a:ext uri="{FF2B5EF4-FFF2-40B4-BE49-F238E27FC236}">
                <a16:creationId xmlns:a16="http://schemas.microsoft.com/office/drawing/2014/main" id="{C5634FDD-E6D9-7F67-57A4-988087CD8ABF}"/>
              </a:ext>
            </a:extLst>
          </p:cNvPr>
          <p:cNvPicPr>
            <a:picLocks noGrp="1" noChangeAspect="1"/>
          </p:cNvPicPr>
          <p:nvPr>
            <p:ph type="pic" sz="quarter" idx="21"/>
          </p:nvPr>
        </p:nvPicPr>
        <p:blipFill>
          <a:blip r:embed="rId2"/>
          <a:srcRect t="29684" b="29684"/>
          <a:stretch>
            <a:fillRect/>
          </a:stretch>
        </p:blipFill>
        <p:spPr/>
      </p:pic>
    </p:spTree>
    <p:extLst>
      <p:ext uri="{BB962C8B-B14F-4D97-AF65-F5344CB8AC3E}">
        <p14:creationId xmlns:p14="http://schemas.microsoft.com/office/powerpoint/2010/main" val="31923960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29</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3648524" y="510364"/>
            <a:ext cx="8135437"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An information literate individual is able to: determine the extent of information needed, access the needed information effectively and efficiently, evaluate information and its sources critically, incorporate selected information into one’s knowledge base, use information effectively to accomplish a specific purpose and understand the economic, legal and social issues surrounding the use of information, and access and use information ethically and legally (</a:t>
            </a:r>
            <a:r>
              <a:rPr lang="en-US" sz="2200" dirty="0" err="1"/>
              <a:t>Schield</a:t>
            </a:r>
            <a:r>
              <a:rPr lang="en-US" sz="2200" dirty="0"/>
              <a:t>, n.d.). </a:t>
            </a:r>
          </a:p>
          <a:p>
            <a:pPr algn="just">
              <a:lnSpc>
                <a:spcPts val="2440"/>
              </a:lnSpc>
            </a:pPr>
            <a:endParaRPr lang="en-US" sz="2200" dirty="0"/>
          </a:p>
          <a:p>
            <a:pPr algn="just">
              <a:lnSpc>
                <a:spcPts val="2440"/>
              </a:lnSpc>
            </a:pPr>
            <a:r>
              <a:rPr lang="en-US" sz="2200" dirty="0"/>
              <a:t>Information literacy refers to the ability to find, evaluate and use information effectively and ethically. According to research data literacy is the ability  to  understand  and  use  data  effectively  to  inform  decisions (View of Creating an Understanding of Data Literacy for a Data-driven Society, n.d.). It includes skills such as researching, </a:t>
            </a:r>
            <a:r>
              <a:rPr lang="en-US" sz="2200" dirty="0" err="1"/>
              <a:t>analysing</a:t>
            </a:r>
            <a:r>
              <a:rPr lang="en-US" sz="2200" dirty="0"/>
              <a:t> and communicating information. Data literacy refers to the ability to understand and work with data, including skills such as collecting and </a:t>
            </a:r>
            <a:r>
              <a:rPr lang="en-US" sz="2200" dirty="0" err="1"/>
              <a:t>analysing</a:t>
            </a:r>
            <a:r>
              <a:rPr lang="en-US" sz="2200" dirty="0"/>
              <a:t> data. Information interpretation refers to the process of understanding and making sense of information, including the ability to identify bias, assess credibility, and contextualize information.</a:t>
            </a:r>
          </a:p>
          <a:p>
            <a:pPr algn="just">
              <a:lnSpc>
                <a:spcPts val="2440"/>
              </a:lnSpc>
            </a:pPr>
            <a:endParaRPr lang="en-US" sz="2200" dirty="0"/>
          </a:p>
          <a:p>
            <a:pPr algn="just">
              <a:lnSpc>
                <a:spcPts val="2440"/>
              </a:lnSpc>
            </a:pPr>
            <a:endParaRPr lang="en-US" sz="2200" dirty="0"/>
          </a:p>
        </p:txBody>
      </p:sp>
      <p:pic>
        <p:nvPicPr>
          <p:cNvPr id="2" name="Picture Placeholder 47">
            <a:extLst>
              <a:ext uri="{FF2B5EF4-FFF2-40B4-BE49-F238E27FC236}">
                <a16:creationId xmlns:a16="http://schemas.microsoft.com/office/drawing/2014/main" id="{D9AA9119-3750-349C-B602-84D1B6000AE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9180" r="19180"/>
          <a:stretch/>
        </p:blipFill>
        <p:spPr>
          <a:xfrm>
            <a:off x="0" y="0"/>
            <a:ext cx="3126658" cy="6858000"/>
          </a:xfrm>
          <a:prstGeom prst="rect">
            <a:avLst/>
          </a:prstGeom>
          <a:solidFill>
            <a:schemeClr val="bg1">
              <a:lumMod val="85000"/>
            </a:schemeClr>
          </a:solidFill>
        </p:spPr>
      </p:pic>
      <p:pic>
        <p:nvPicPr>
          <p:cNvPr id="5" name="Picture 4">
            <a:extLst>
              <a:ext uri="{FF2B5EF4-FFF2-40B4-BE49-F238E27FC236}">
                <a16:creationId xmlns:a16="http://schemas.microsoft.com/office/drawing/2014/main" id="{0F7D4016-63B6-EC43-08D2-1B28B15AB126}"/>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2387586" y="5519934"/>
            <a:ext cx="1443600" cy="356400"/>
          </a:xfrm>
          <a:prstGeom prst="rect">
            <a:avLst/>
          </a:prstGeom>
        </p:spPr>
      </p:pic>
    </p:spTree>
    <p:extLst>
      <p:ext uri="{BB962C8B-B14F-4D97-AF65-F5344CB8AC3E}">
        <p14:creationId xmlns:p14="http://schemas.microsoft.com/office/powerpoint/2010/main" val="3004750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046353" y="2057656"/>
            <a:ext cx="8559800" cy="3731669"/>
          </a:xfrm>
        </p:spPr>
        <p:txBody>
          <a:bodyPr/>
          <a:lstStyle/>
          <a:p>
            <a:pPr algn="just">
              <a:lnSpc>
                <a:spcPts val="2440"/>
              </a:lnSpc>
            </a:pPr>
            <a:r>
              <a:rPr lang="en-US" sz="2200" dirty="0"/>
              <a:t>The list of 21st century skills used in the employer survey was developed by conducting a meta-analysis of ten recent (published in 2018 – 2022) and research-based skills frameworks describing the future and </a:t>
            </a:r>
            <a:r>
              <a:rPr lang="en-US" sz="2200" dirty="0" err="1"/>
              <a:t>labour</a:t>
            </a:r>
            <a:r>
              <a:rPr lang="en-US" sz="2200" dirty="0"/>
              <a:t> market-relevant skills.</a:t>
            </a:r>
          </a:p>
          <a:p>
            <a:pPr algn="just">
              <a:lnSpc>
                <a:spcPts val="2440"/>
              </a:lnSpc>
            </a:pPr>
            <a:endParaRPr lang="en-US" sz="2200" dirty="0"/>
          </a:p>
          <a:p>
            <a:pPr algn="just">
              <a:lnSpc>
                <a:spcPts val="2440"/>
              </a:lnSpc>
            </a:pPr>
            <a:r>
              <a:rPr lang="en-US" sz="2200">
                <a:latin typeface="Calibri"/>
                <a:ea typeface="Open Sans"/>
                <a:cs typeface="Calibri"/>
              </a:rPr>
              <a:t>All the selected skills frameworks have been developed by international </a:t>
            </a:r>
            <a:r>
              <a:rPr lang="en-US" sz="2200" err="1">
                <a:latin typeface="Calibri"/>
                <a:ea typeface="Open Sans"/>
                <a:cs typeface="Calibri"/>
              </a:rPr>
              <a:t>organisations</a:t>
            </a:r>
            <a:r>
              <a:rPr lang="en-US" sz="2200" dirty="0">
                <a:latin typeface="Calibri"/>
                <a:ea typeface="Open Sans"/>
                <a:cs typeface="Calibri"/>
              </a:rPr>
              <a:t>, including by the European Commission (</a:t>
            </a:r>
            <a:r>
              <a:rPr lang="en-US" sz="2200" err="1">
                <a:latin typeface="Calibri"/>
                <a:ea typeface="Open Sans"/>
                <a:cs typeface="Calibri"/>
              </a:rPr>
              <a:t>McCallumn</a:t>
            </a:r>
            <a:r>
              <a:rPr lang="en-US" sz="2200" dirty="0">
                <a:latin typeface="Calibri"/>
                <a:ea typeface="Open Sans"/>
                <a:cs typeface="Calibri"/>
              </a:rPr>
              <a:t>, Weicht, McMullan, &amp; Price, 2018; Sala, Punie, </a:t>
            </a:r>
            <a:r>
              <a:rPr lang="en-US" sz="2200" err="1">
                <a:latin typeface="Calibri"/>
                <a:ea typeface="Open Sans"/>
                <a:cs typeface="Calibri"/>
              </a:rPr>
              <a:t>Garkov</a:t>
            </a:r>
            <a:r>
              <a:rPr lang="en-US" sz="2200" dirty="0">
                <a:latin typeface="Calibri"/>
                <a:ea typeface="Open Sans"/>
                <a:cs typeface="Calibri"/>
              </a:rPr>
              <a:t>, &amp; Cabrera, 2020; Bianchi, </a:t>
            </a:r>
            <a:r>
              <a:rPr lang="en-US" sz="2200" err="1">
                <a:latin typeface="Calibri"/>
                <a:ea typeface="Open Sans"/>
                <a:cs typeface="Calibri"/>
              </a:rPr>
              <a:t>Pisiotis</a:t>
            </a:r>
            <a:r>
              <a:rPr lang="en-US" sz="2200" dirty="0">
                <a:latin typeface="Calibri"/>
                <a:ea typeface="Open Sans"/>
                <a:cs typeface="Calibri"/>
              </a:rPr>
              <a:t>, &amp; Cabrera Giraldez, 2022; </a:t>
            </a:r>
            <a:r>
              <a:rPr lang="en-US" sz="2200" err="1">
                <a:latin typeface="Calibri"/>
                <a:ea typeface="Open Sans"/>
                <a:cs typeface="Calibri"/>
              </a:rPr>
              <a:t>Vuorikari</a:t>
            </a:r>
            <a:r>
              <a:rPr lang="en-US" sz="2200" dirty="0">
                <a:latin typeface="Calibri"/>
                <a:ea typeface="Open Sans"/>
                <a:cs typeface="Calibri"/>
              </a:rPr>
              <a:t>, </a:t>
            </a:r>
            <a:r>
              <a:rPr lang="en-US" sz="2200" err="1">
                <a:latin typeface="Calibri"/>
                <a:ea typeface="Open Sans"/>
                <a:cs typeface="Calibri"/>
              </a:rPr>
              <a:t>Kluzer</a:t>
            </a:r>
            <a:r>
              <a:rPr lang="en-US" sz="2200" dirty="0">
                <a:latin typeface="Calibri"/>
                <a:ea typeface="Open Sans"/>
                <a:cs typeface="Calibri"/>
              </a:rPr>
              <a:t>, &amp; Punie, 2022), OECD (2018), World Economic Forum (2020), McKinsey &amp; Company (2021), Coursera (2021), </a:t>
            </a:r>
            <a:r>
              <a:rPr lang="en-US" sz="2200" dirty="0" err="1">
                <a:latin typeface="Calibri"/>
                <a:ea typeface="Open Sans"/>
                <a:cs typeface="Calibri"/>
              </a:rPr>
              <a:t>Cedefop</a:t>
            </a:r>
            <a:r>
              <a:rPr lang="en-US" sz="2200" dirty="0">
                <a:latin typeface="Calibri"/>
                <a:ea typeface="Open Sans"/>
                <a:cs typeface="Calibri"/>
              </a:rPr>
              <a:t> and </a:t>
            </a:r>
            <a:r>
              <a:rPr lang="en-US" sz="2200" dirty="0" err="1">
                <a:latin typeface="Calibri"/>
                <a:ea typeface="Open Sans"/>
                <a:cs typeface="Calibri"/>
              </a:rPr>
              <a:t>Eurofound</a:t>
            </a:r>
            <a:r>
              <a:rPr lang="en-US" sz="2200" dirty="0">
                <a:latin typeface="Calibri"/>
                <a:ea typeface="Open Sans"/>
                <a:cs typeface="Calibri"/>
              </a:rPr>
              <a:t> (2018). Each 21st century skills identified as a result of this analysis describes a group of interrelated skills that were included in the skills frameworks. </a:t>
            </a: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7" y="736612"/>
            <a:ext cx="797378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 meta-framework of 21st century skills </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30</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Aspiration</a:t>
            </a:r>
          </a:p>
          <a:p>
            <a:pPr marL="342900" indent="-342900">
              <a:lnSpc>
                <a:spcPts val="2440"/>
              </a:lnSpc>
              <a:buClr>
                <a:srgbClr val="186BA8"/>
              </a:buClr>
              <a:buFont typeface="Arial" panose="020B0604020202020204" pitchFamily="34" charset="0"/>
              <a:buChar char="•"/>
            </a:pPr>
            <a:r>
              <a:rPr lang="en-US" sz="2200" dirty="0"/>
              <a:t>Efficacy and beliefs</a:t>
            </a:r>
          </a:p>
          <a:p>
            <a:pPr marL="342900" indent="-342900">
              <a:lnSpc>
                <a:spcPts val="2440"/>
              </a:lnSpc>
              <a:buClr>
                <a:srgbClr val="186BA8"/>
              </a:buClr>
              <a:buFont typeface="Arial" panose="020B0604020202020204" pitchFamily="34" charset="0"/>
              <a:buChar char="•"/>
            </a:pPr>
            <a:r>
              <a:rPr lang="en-US" sz="2200" dirty="0"/>
              <a:t>Gratitude and hope</a:t>
            </a:r>
          </a:p>
          <a:p>
            <a:pPr marL="342900" indent="-342900">
              <a:lnSpc>
                <a:spcPts val="2440"/>
              </a:lnSpc>
              <a:buClr>
                <a:srgbClr val="186BA8"/>
              </a:buClr>
              <a:buFont typeface="Arial" panose="020B0604020202020204" pitchFamily="34" charset="0"/>
              <a:buChar char="•"/>
            </a:pPr>
            <a:r>
              <a:rPr lang="en-US" sz="2200" dirty="0"/>
              <a:t>Identity, spiritual identity </a:t>
            </a:r>
          </a:p>
          <a:p>
            <a:pPr marL="342900" indent="-342900">
              <a:lnSpc>
                <a:spcPts val="2440"/>
              </a:lnSpc>
              <a:buClr>
                <a:srgbClr val="186BA8"/>
              </a:buClr>
              <a:buFont typeface="Arial" panose="020B0604020202020204" pitchFamily="34" charset="0"/>
              <a:buChar char="•"/>
            </a:pPr>
            <a:r>
              <a:rPr lang="en-US" sz="2200" dirty="0"/>
              <a:t>Metacognition</a:t>
            </a:r>
          </a:p>
          <a:p>
            <a:pPr marL="342900" indent="-342900">
              <a:lnSpc>
                <a:spcPts val="2440"/>
              </a:lnSpc>
              <a:buClr>
                <a:srgbClr val="186BA8"/>
              </a:buClr>
              <a:buFont typeface="Arial" panose="020B0604020202020204" pitchFamily="34" charset="0"/>
              <a:buChar char="•"/>
            </a:pPr>
            <a:r>
              <a:rPr lang="en-US" sz="2200" dirty="0"/>
              <a:t>Mindfulness</a:t>
            </a:r>
          </a:p>
          <a:p>
            <a:pPr marL="342900" indent="-342900">
              <a:lnSpc>
                <a:spcPts val="2440"/>
              </a:lnSpc>
              <a:buClr>
                <a:srgbClr val="186BA8"/>
              </a:buClr>
              <a:buFont typeface="Arial" panose="020B0604020202020204" pitchFamily="34" charset="0"/>
              <a:buChar char="•"/>
            </a:pPr>
            <a:r>
              <a:rPr lang="en-US" sz="2200" dirty="0"/>
              <a:t>Motivation and willingness, taking the initiative</a:t>
            </a:r>
          </a:p>
          <a:p>
            <a:pPr marL="342900" indent="-342900">
              <a:lnSpc>
                <a:spcPts val="2440"/>
              </a:lnSpc>
              <a:buClr>
                <a:srgbClr val="186BA8"/>
              </a:buClr>
              <a:buFont typeface="Arial" panose="020B0604020202020204" pitchFamily="34" charset="0"/>
              <a:buChar char="•"/>
            </a:pPr>
            <a:r>
              <a:rPr lang="en-US" sz="2200" dirty="0"/>
              <a:t>Positive core self-evaluation </a:t>
            </a:r>
          </a:p>
          <a:p>
            <a:pPr marL="342900" indent="-342900">
              <a:lnSpc>
                <a:spcPts val="2440"/>
              </a:lnSpc>
              <a:buClr>
                <a:srgbClr val="186BA8"/>
              </a:buClr>
              <a:buFont typeface="Arial" panose="020B0604020202020204" pitchFamily="34" charset="0"/>
              <a:buChar char="•"/>
            </a:pPr>
            <a:r>
              <a:rPr lang="en-US" sz="2200" dirty="0"/>
              <a:t>Reflection, reflective thinking, evaluating, monitoring</a:t>
            </a:r>
          </a:p>
          <a:p>
            <a:pPr marL="342900" indent="-342900">
              <a:lnSpc>
                <a:spcPts val="2440"/>
              </a:lnSpc>
              <a:buClr>
                <a:srgbClr val="186BA8"/>
              </a:buClr>
              <a:buFont typeface="Arial" panose="020B0604020202020204" pitchFamily="34" charset="0"/>
              <a:buChar char="•"/>
            </a:pPr>
            <a:r>
              <a:rPr lang="en-US" sz="2200" dirty="0"/>
              <a:t>Self-competencies, self-efficacy, positive self-orientation</a:t>
            </a:r>
          </a:p>
          <a:p>
            <a:pPr marL="342900" indent="-342900">
              <a:lnSpc>
                <a:spcPts val="2440"/>
              </a:lnSpc>
              <a:buClr>
                <a:srgbClr val="186BA8"/>
              </a:buClr>
              <a:buFont typeface="Arial" panose="020B0604020202020204" pitchFamily="34" charset="0"/>
              <a:buChar char="•"/>
            </a:pPr>
            <a:r>
              <a:rPr lang="en-US" sz="2200" dirty="0"/>
              <a:t>Trust (in self, others, institutions)</a:t>
            </a:r>
          </a:p>
          <a:p>
            <a:pPr marL="342900" indent="-342900">
              <a:lnSpc>
                <a:spcPts val="2440"/>
              </a:lnSpc>
              <a:buClr>
                <a:srgbClr val="186BA8"/>
              </a:buClr>
              <a:buFont typeface="Arial" panose="020B0604020202020204" pitchFamily="34" charset="0"/>
              <a:buChar char="•"/>
            </a:pPr>
            <a:r>
              <a:rPr lang="en-US" sz="2200" dirty="0"/>
              <a:t>Wellbeing</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8988138"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Wellbeing, Positive Attitude and Mindfulness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10</a:t>
            </a:r>
          </a:p>
        </p:txBody>
      </p:sp>
      <p:grpSp>
        <p:nvGrpSpPr>
          <p:cNvPr id="2" name="Group 1">
            <a:extLst>
              <a:ext uri="{FF2B5EF4-FFF2-40B4-BE49-F238E27FC236}">
                <a16:creationId xmlns:a16="http://schemas.microsoft.com/office/drawing/2014/main" id="{D9152638-223A-94DC-D184-0D27CEB1D700}"/>
              </a:ext>
            </a:extLst>
          </p:cNvPr>
          <p:cNvGrpSpPr/>
          <p:nvPr/>
        </p:nvGrpSpPr>
        <p:grpSpPr>
          <a:xfrm>
            <a:off x="9718999" y="2212225"/>
            <a:ext cx="1628021" cy="1879991"/>
            <a:chOff x="8823055" y="3850915"/>
            <a:chExt cx="751563" cy="867883"/>
          </a:xfrm>
          <a:solidFill>
            <a:srgbClr val="1C1442"/>
          </a:solidFill>
        </p:grpSpPr>
        <p:sp>
          <p:nvSpPr>
            <p:cNvPr id="3" name="Freeform 2">
              <a:extLst>
                <a:ext uri="{FF2B5EF4-FFF2-40B4-BE49-F238E27FC236}">
                  <a16:creationId xmlns:a16="http://schemas.microsoft.com/office/drawing/2014/main" id="{858CD173-11B7-FDD9-95D1-11B9DAE65B44}"/>
                </a:ext>
              </a:extLst>
            </p:cNvPr>
            <p:cNvSpPr/>
            <p:nvPr/>
          </p:nvSpPr>
          <p:spPr>
            <a:xfrm>
              <a:off x="9039852" y="3869676"/>
              <a:ext cx="346875" cy="361328"/>
            </a:xfrm>
            <a:custGeom>
              <a:avLst/>
              <a:gdLst>
                <a:gd name="connsiteX0" fmla="*/ 0 w 346875"/>
                <a:gd name="connsiteY0" fmla="*/ 173437 h 361328"/>
                <a:gd name="connsiteX1" fmla="*/ 173438 w 346875"/>
                <a:gd name="connsiteY1" fmla="*/ 0 h 361328"/>
                <a:gd name="connsiteX2" fmla="*/ 346875 w 346875"/>
                <a:gd name="connsiteY2" fmla="*/ 173437 h 361328"/>
                <a:gd name="connsiteX3" fmla="*/ 240283 w 346875"/>
                <a:gd name="connsiteY3" fmla="*/ 333325 h 361328"/>
                <a:gd name="connsiteX4" fmla="*/ 231250 w 346875"/>
                <a:gd name="connsiteY4" fmla="*/ 346875 h 361328"/>
                <a:gd name="connsiteX5" fmla="*/ 231250 w 346875"/>
                <a:gd name="connsiteY5" fmla="*/ 361329 h 361328"/>
                <a:gd name="connsiteX6" fmla="*/ 115625 w 346875"/>
                <a:gd name="connsiteY6" fmla="*/ 361329 h 361328"/>
                <a:gd name="connsiteX7" fmla="*/ 115625 w 346875"/>
                <a:gd name="connsiteY7" fmla="*/ 346875 h 361328"/>
                <a:gd name="connsiteX8" fmla="*/ 106592 w 346875"/>
                <a:gd name="connsiteY8" fmla="*/ 333325 h 361328"/>
                <a:gd name="connsiteX9" fmla="*/ 0 w 346875"/>
                <a:gd name="connsiteY9" fmla="*/ 173437 h 361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6875" h="361328">
                  <a:moveTo>
                    <a:pt x="0" y="173437"/>
                  </a:moveTo>
                  <a:cubicBezTo>
                    <a:pt x="0" y="77685"/>
                    <a:pt x="77685" y="0"/>
                    <a:pt x="173438" y="0"/>
                  </a:cubicBezTo>
                  <a:cubicBezTo>
                    <a:pt x="269190" y="0"/>
                    <a:pt x="346875" y="77685"/>
                    <a:pt x="346875" y="173437"/>
                  </a:cubicBezTo>
                  <a:cubicBezTo>
                    <a:pt x="346875" y="242993"/>
                    <a:pt x="304419" y="306226"/>
                    <a:pt x="240283" y="333325"/>
                  </a:cubicBezTo>
                  <a:cubicBezTo>
                    <a:pt x="234864" y="335132"/>
                    <a:pt x="231250" y="340552"/>
                    <a:pt x="231250" y="346875"/>
                  </a:cubicBezTo>
                  <a:lnTo>
                    <a:pt x="231250" y="361329"/>
                  </a:lnTo>
                  <a:lnTo>
                    <a:pt x="115625" y="361329"/>
                  </a:lnTo>
                  <a:lnTo>
                    <a:pt x="115625" y="346875"/>
                  </a:lnTo>
                  <a:cubicBezTo>
                    <a:pt x="115625" y="341455"/>
                    <a:pt x="112012" y="336035"/>
                    <a:pt x="106592" y="333325"/>
                  </a:cubicBezTo>
                  <a:cubicBezTo>
                    <a:pt x="42456" y="307129"/>
                    <a:pt x="0" y="243897"/>
                    <a:pt x="0" y="173437"/>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 name="Graphic 2">
              <a:extLst>
                <a:ext uri="{FF2B5EF4-FFF2-40B4-BE49-F238E27FC236}">
                  <a16:creationId xmlns:a16="http://schemas.microsoft.com/office/drawing/2014/main" id="{01F23517-5D25-473B-E33D-B58B5C482D4E}"/>
                </a:ext>
              </a:extLst>
            </p:cNvPr>
            <p:cNvGrpSpPr/>
            <p:nvPr/>
          </p:nvGrpSpPr>
          <p:grpSpPr>
            <a:xfrm>
              <a:off x="8823055" y="3850915"/>
              <a:ext cx="751563" cy="867883"/>
              <a:chOff x="8823055" y="3850915"/>
              <a:chExt cx="751563" cy="867883"/>
            </a:xfrm>
            <a:grpFill/>
          </p:grpSpPr>
          <p:sp>
            <p:nvSpPr>
              <p:cNvPr id="6" name="Freeform 5">
                <a:extLst>
                  <a:ext uri="{FF2B5EF4-FFF2-40B4-BE49-F238E27FC236}">
                    <a16:creationId xmlns:a16="http://schemas.microsoft.com/office/drawing/2014/main" id="{69DB36C8-D703-A339-2871-81CF7060608C}"/>
                  </a:ext>
                </a:extLst>
              </p:cNvPr>
              <p:cNvSpPr/>
              <p:nvPr/>
            </p:nvSpPr>
            <p:spPr>
              <a:xfrm>
                <a:off x="9444540"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2" y="0"/>
                      <a:pt x="72266" y="6323"/>
                      <a:pt x="72266" y="14453"/>
                    </a:cubicBezTo>
                    <a:cubicBezTo>
                      <a:pt x="72266" y="22583"/>
                      <a:pt x="65942"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A69D7F10-59A2-FC2C-B836-5A5AF641897D}"/>
                  </a:ext>
                </a:extLst>
              </p:cNvPr>
              <p:cNvSpPr/>
              <p:nvPr/>
            </p:nvSpPr>
            <p:spPr>
              <a:xfrm>
                <a:off x="9413827" y="3902196"/>
                <a:ext cx="66846" cy="50585"/>
              </a:xfrm>
              <a:custGeom>
                <a:avLst/>
                <a:gdLst>
                  <a:gd name="connsiteX0" fmla="*/ 14453 w 66846"/>
                  <a:gd name="connsiteY0" fmla="*/ 50586 h 50585"/>
                  <a:gd name="connsiteX1" fmla="*/ 0 w 66846"/>
                  <a:gd name="connsiteY1" fmla="*/ 36133 h 50585"/>
                  <a:gd name="connsiteX2" fmla="*/ 7227 w 66846"/>
                  <a:gd name="connsiteY2" fmla="*/ 23486 h 50585"/>
                  <a:gd name="connsiteX3" fmla="*/ 45166 w 66846"/>
                  <a:gd name="connsiteY3" fmla="*/ 1807 h 50585"/>
                  <a:gd name="connsiteX4" fmla="*/ 65039 w 66846"/>
                  <a:gd name="connsiteY4" fmla="*/ 7226 h 50585"/>
                  <a:gd name="connsiteX5" fmla="*/ 59620 w 66846"/>
                  <a:gd name="connsiteY5" fmla="*/ 27100 h 50585"/>
                  <a:gd name="connsiteX6" fmla="*/ 21680 w 66846"/>
                  <a:gd name="connsiteY6" fmla="*/ 48780 h 50585"/>
                  <a:gd name="connsiteX7" fmla="*/ 14453 w 66846"/>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6" h="50585">
                    <a:moveTo>
                      <a:pt x="14453" y="50586"/>
                    </a:moveTo>
                    <a:cubicBezTo>
                      <a:pt x="6323" y="50586"/>
                      <a:pt x="0" y="44263"/>
                      <a:pt x="0" y="36133"/>
                    </a:cubicBezTo>
                    <a:cubicBezTo>
                      <a:pt x="0" y="30713"/>
                      <a:pt x="2710" y="26197"/>
                      <a:pt x="7227" y="23486"/>
                    </a:cubicBezTo>
                    <a:lnTo>
                      <a:pt x="45166" y="1807"/>
                    </a:lnTo>
                    <a:cubicBezTo>
                      <a:pt x="52393" y="-1807"/>
                      <a:pt x="60523" y="0"/>
                      <a:pt x="65039" y="7226"/>
                    </a:cubicBezTo>
                    <a:cubicBezTo>
                      <a:pt x="68653" y="14453"/>
                      <a:pt x="66846" y="22583"/>
                      <a:pt x="59620" y="27100"/>
                    </a:cubicBezTo>
                    <a:lnTo>
                      <a:pt x="21680"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A750FC2B-4125-617C-1080-364E204EC4C6}"/>
                  </a:ext>
                </a:extLst>
              </p:cNvPr>
              <p:cNvSpPr/>
              <p:nvPr/>
            </p:nvSpPr>
            <p:spPr>
              <a:xfrm>
                <a:off x="8880867" y="4039501"/>
                <a:ext cx="72265" cy="28906"/>
              </a:xfrm>
              <a:custGeom>
                <a:avLst/>
                <a:gdLst>
                  <a:gd name="connsiteX0" fmla="*/ 57813 w 72265"/>
                  <a:gd name="connsiteY0" fmla="*/ 28906 h 28906"/>
                  <a:gd name="connsiteX1" fmla="*/ 14453 w 72265"/>
                  <a:gd name="connsiteY1" fmla="*/ 28906 h 28906"/>
                  <a:gd name="connsiteX2" fmla="*/ 0 w 72265"/>
                  <a:gd name="connsiteY2" fmla="*/ 14453 h 28906"/>
                  <a:gd name="connsiteX3" fmla="*/ 14453 w 72265"/>
                  <a:gd name="connsiteY3" fmla="*/ 0 h 28906"/>
                  <a:gd name="connsiteX4" fmla="*/ 57813 w 72265"/>
                  <a:gd name="connsiteY4" fmla="*/ 0 h 28906"/>
                  <a:gd name="connsiteX5" fmla="*/ 72266 w 72265"/>
                  <a:gd name="connsiteY5" fmla="*/ 14453 h 28906"/>
                  <a:gd name="connsiteX6" fmla="*/ 57813 w 72265"/>
                  <a:gd name="connsiteY6" fmla="*/ 28906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5" h="28906">
                    <a:moveTo>
                      <a:pt x="57813" y="28906"/>
                    </a:moveTo>
                    <a:lnTo>
                      <a:pt x="14453" y="28906"/>
                    </a:lnTo>
                    <a:cubicBezTo>
                      <a:pt x="6323" y="28906"/>
                      <a:pt x="0" y="22583"/>
                      <a:pt x="0" y="14453"/>
                    </a:cubicBezTo>
                    <a:cubicBezTo>
                      <a:pt x="0" y="6323"/>
                      <a:pt x="6323" y="0"/>
                      <a:pt x="14453" y="0"/>
                    </a:cubicBezTo>
                    <a:lnTo>
                      <a:pt x="57813" y="0"/>
                    </a:lnTo>
                    <a:cubicBezTo>
                      <a:pt x="65943" y="0"/>
                      <a:pt x="72266" y="6323"/>
                      <a:pt x="72266" y="14453"/>
                    </a:cubicBezTo>
                    <a:cubicBezTo>
                      <a:pt x="72266" y="22583"/>
                      <a:pt x="65943" y="28906"/>
                      <a:pt x="5781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97E778AA-9C92-C76E-DB39-4E6BF7A70970}"/>
                  </a:ext>
                </a:extLst>
              </p:cNvPr>
              <p:cNvSpPr/>
              <p:nvPr/>
            </p:nvSpPr>
            <p:spPr>
              <a:xfrm>
                <a:off x="8917904" y="3902196"/>
                <a:ext cx="66845" cy="50585"/>
              </a:xfrm>
              <a:custGeom>
                <a:avLst/>
                <a:gdLst>
                  <a:gd name="connsiteX0" fmla="*/ 52393 w 66845"/>
                  <a:gd name="connsiteY0" fmla="*/ 50586 h 50585"/>
                  <a:gd name="connsiteX1" fmla="*/ 45166 w 66845"/>
                  <a:gd name="connsiteY1" fmla="*/ 48780 h 50585"/>
                  <a:gd name="connsiteX2" fmla="*/ 7226 w 66845"/>
                  <a:gd name="connsiteY2" fmla="*/ 27100 h 50585"/>
                  <a:gd name="connsiteX3" fmla="*/ 1807 w 66845"/>
                  <a:gd name="connsiteY3" fmla="*/ 7226 h 50585"/>
                  <a:gd name="connsiteX4" fmla="*/ 21679 w 66845"/>
                  <a:gd name="connsiteY4" fmla="*/ 1807 h 50585"/>
                  <a:gd name="connsiteX5" fmla="*/ 59619 w 66845"/>
                  <a:gd name="connsiteY5" fmla="*/ 23486 h 50585"/>
                  <a:gd name="connsiteX6" fmla="*/ 65039 w 66845"/>
                  <a:gd name="connsiteY6" fmla="*/ 43359 h 50585"/>
                  <a:gd name="connsiteX7" fmla="*/ 5239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52393" y="50586"/>
                    </a:moveTo>
                    <a:cubicBezTo>
                      <a:pt x="49683" y="50586"/>
                      <a:pt x="46973" y="49683"/>
                      <a:pt x="45166" y="48780"/>
                    </a:cubicBezTo>
                    <a:lnTo>
                      <a:pt x="7226" y="27100"/>
                    </a:lnTo>
                    <a:cubicBezTo>
                      <a:pt x="0" y="23486"/>
                      <a:pt x="-1807" y="14453"/>
                      <a:pt x="1807" y="7226"/>
                    </a:cubicBezTo>
                    <a:cubicBezTo>
                      <a:pt x="5420" y="0"/>
                      <a:pt x="14453" y="-1807"/>
                      <a:pt x="21679" y="1807"/>
                    </a:cubicBezTo>
                    <a:lnTo>
                      <a:pt x="59619" y="23486"/>
                    </a:lnTo>
                    <a:cubicBezTo>
                      <a:pt x="66845" y="27100"/>
                      <a:pt x="68652" y="36133"/>
                      <a:pt x="65039" y="43359"/>
                    </a:cubicBezTo>
                    <a:cubicBezTo>
                      <a:pt x="62329" y="47876"/>
                      <a:pt x="56909" y="50586"/>
                      <a:pt x="5239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EC640B71-81A6-0C34-C416-CE0CBF86E6CA}"/>
                  </a:ext>
                </a:extLst>
              </p:cNvPr>
              <p:cNvSpPr/>
              <p:nvPr/>
            </p:nvSpPr>
            <p:spPr>
              <a:xfrm>
                <a:off x="8917904" y="4155126"/>
                <a:ext cx="66845" cy="50585"/>
              </a:xfrm>
              <a:custGeom>
                <a:avLst/>
                <a:gdLst>
                  <a:gd name="connsiteX0" fmla="*/ 14453 w 66845"/>
                  <a:gd name="connsiteY0" fmla="*/ 50586 h 50585"/>
                  <a:gd name="connsiteX1" fmla="*/ 0 w 66845"/>
                  <a:gd name="connsiteY1" fmla="*/ 36133 h 50585"/>
                  <a:gd name="connsiteX2" fmla="*/ 7226 w 66845"/>
                  <a:gd name="connsiteY2" fmla="*/ 23486 h 50585"/>
                  <a:gd name="connsiteX3" fmla="*/ 45166 w 66845"/>
                  <a:gd name="connsiteY3" fmla="*/ 1807 h 50585"/>
                  <a:gd name="connsiteX4" fmla="*/ 65039 w 66845"/>
                  <a:gd name="connsiteY4" fmla="*/ 7226 h 50585"/>
                  <a:gd name="connsiteX5" fmla="*/ 59619 w 66845"/>
                  <a:gd name="connsiteY5" fmla="*/ 27100 h 50585"/>
                  <a:gd name="connsiteX6" fmla="*/ 21679 w 66845"/>
                  <a:gd name="connsiteY6" fmla="*/ 48780 h 50585"/>
                  <a:gd name="connsiteX7" fmla="*/ 14453 w 66845"/>
                  <a:gd name="connsiteY7" fmla="*/ 50586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5" h="50585">
                    <a:moveTo>
                      <a:pt x="14453" y="50586"/>
                    </a:moveTo>
                    <a:cubicBezTo>
                      <a:pt x="6323" y="50586"/>
                      <a:pt x="0" y="44263"/>
                      <a:pt x="0" y="36133"/>
                    </a:cubicBezTo>
                    <a:cubicBezTo>
                      <a:pt x="0" y="30713"/>
                      <a:pt x="2710" y="26197"/>
                      <a:pt x="7226" y="23486"/>
                    </a:cubicBezTo>
                    <a:lnTo>
                      <a:pt x="45166" y="1807"/>
                    </a:lnTo>
                    <a:cubicBezTo>
                      <a:pt x="52393" y="-1807"/>
                      <a:pt x="60523" y="0"/>
                      <a:pt x="65039" y="7226"/>
                    </a:cubicBezTo>
                    <a:cubicBezTo>
                      <a:pt x="68652" y="14453"/>
                      <a:pt x="66845" y="22583"/>
                      <a:pt x="59619" y="27100"/>
                    </a:cubicBezTo>
                    <a:lnTo>
                      <a:pt x="21679" y="48780"/>
                    </a:lnTo>
                    <a:cubicBezTo>
                      <a:pt x="19873" y="49683"/>
                      <a:pt x="17163" y="50586"/>
                      <a:pt x="14453" y="5058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C388947D-7B79-F785-07D9-D6CE1A52356E}"/>
                  </a:ext>
                </a:extLst>
              </p:cNvPr>
              <p:cNvSpPr/>
              <p:nvPr/>
            </p:nvSpPr>
            <p:spPr>
              <a:xfrm>
                <a:off x="9213290" y="3952782"/>
                <a:ext cx="130155" cy="202344"/>
              </a:xfrm>
              <a:custGeom>
                <a:avLst/>
                <a:gdLst>
                  <a:gd name="connsiteX0" fmla="*/ 43359 w 130155"/>
                  <a:gd name="connsiteY0" fmla="*/ 202344 h 202344"/>
                  <a:gd name="connsiteX1" fmla="*/ 0 w 130155"/>
                  <a:gd name="connsiteY1" fmla="*/ 158985 h 202344"/>
                  <a:gd name="connsiteX2" fmla="*/ 0 w 130155"/>
                  <a:gd name="connsiteY2" fmla="*/ 43360 h 202344"/>
                  <a:gd name="connsiteX3" fmla="*/ 43359 w 130155"/>
                  <a:gd name="connsiteY3" fmla="*/ 0 h 202344"/>
                  <a:gd name="connsiteX4" fmla="*/ 86719 w 130155"/>
                  <a:gd name="connsiteY4" fmla="*/ 43360 h 202344"/>
                  <a:gd name="connsiteX5" fmla="*/ 86719 w 130155"/>
                  <a:gd name="connsiteY5" fmla="*/ 45166 h 202344"/>
                  <a:gd name="connsiteX6" fmla="*/ 128271 w 130155"/>
                  <a:gd name="connsiteY6" fmla="*/ 115626 h 202344"/>
                  <a:gd name="connsiteX7" fmla="*/ 86719 w 130155"/>
                  <a:gd name="connsiteY7" fmla="*/ 157178 h 202344"/>
                  <a:gd name="connsiteX8" fmla="*/ 86719 w 130155"/>
                  <a:gd name="connsiteY8" fmla="*/ 158985 h 202344"/>
                  <a:gd name="connsiteX9" fmla="*/ 43359 w 130155"/>
                  <a:gd name="connsiteY9" fmla="*/ 202344 h 202344"/>
                  <a:gd name="connsiteX10" fmla="*/ 43359 w 130155"/>
                  <a:gd name="connsiteY10" fmla="*/ 28906 h 202344"/>
                  <a:gd name="connsiteX11" fmla="*/ 28906 w 130155"/>
                  <a:gd name="connsiteY11" fmla="*/ 43360 h 202344"/>
                  <a:gd name="connsiteX12" fmla="*/ 28906 w 130155"/>
                  <a:gd name="connsiteY12" fmla="*/ 158985 h 202344"/>
                  <a:gd name="connsiteX13" fmla="*/ 43359 w 130155"/>
                  <a:gd name="connsiteY13" fmla="*/ 173438 h 202344"/>
                  <a:gd name="connsiteX14" fmla="*/ 57812 w 130155"/>
                  <a:gd name="connsiteY14" fmla="*/ 158985 h 202344"/>
                  <a:gd name="connsiteX15" fmla="*/ 56005 w 130155"/>
                  <a:gd name="connsiteY15" fmla="*/ 151758 h 202344"/>
                  <a:gd name="connsiteX16" fmla="*/ 60522 w 130155"/>
                  <a:gd name="connsiteY16" fmla="*/ 131885 h 202344"/>
                  <a:gd name="connsiteX17" fmla="*/ 71362 w 130155"/>
                  <a:gd name="connsiteY17" fmla="*/ 130079 h 202344"/>
                  <a:gd name="connsiteX18" fmla="*/ 101172 w 130155"/>
                  <a:gd name="connsiteY18" fmla="*/ 101172 h 202344"/>
                  <a:gd name="connsiteX19" fmla="*/ 101172 w 130155"/>
                  <a:gd name="connsiteY19" fmla="*/ 101172 h 202344"/>
                  <a:gd name="connsiteX20" fmla="*/ 72266 w 130155"/>
                  <a:gd name="connsiteY20" fmla="*/ 72266 h 202344"/>
                  <a:gd name="connsiteX21" fmla="*/ 56909 w 130155"/>
                  <a:gd name="connsiteY21" fmla="*/ 66846 h 202344"/>
                  <a:gd name="connsiteX22" fmla="*/ 56005 w 130155"/>
                  <a:gd name="connsiteY22" fmla="*/ 50586 h 202344"/>
                  <a:gd name="connsiteX23" fmla="*/ 57812 w 130155"/>
                  <a:gd name="connsiteY23" fmla="*/ 43360 h 202344"/>
                  <a:gd name="connsiteX24" fmla="*/ 43359 w 130155"/>
                  <a:gd name="connsiteY24" fmla="*/ 28906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0155" h="202344">
                    <a:moveTo>
                      <a:pt x="43359" y="202344"/>
                    </a:moveTo>
                    <a:cubicBezTo>
                      <a:pt x="18970" y="202344"/>
                      <a:pt x="0" y="183375"/>
                      <a:pt x="0" y="158985"/>
                    </a:cubicBezTo>
                    <a:lnTo>
                      <a:pt x="0" y="43360"/>
                    </a:lnTo>
                    <a:cubicBezTo>
                      <a:pt x="0" y="18970"/>
                      <a:pt x="18970" y="0"/>
                      <a:pt x="43359" y="0"/>
                    </a:cubicBezTo>
                    <a:cubicBezTo>
                      <a:pt x="67749" y="0"/>
                      <a:pt x="86719" y="18970"/>
                      <a:pt x="86719" y="43360"/>
                    </a:cubicBezTo>
                    <a:cubicBezTo>
                      <a:pt x="86719" y="44263"/>
                      <a:pt x="86719" y="44263"/>
                      <a:pt x="86719" y="45166"/>
                    </a:cubicBezTo>
                    <a:cubicBezTo>
                      <a:pt x="117432" y="53296"/>
                      <a:pt x="136401" y="84912"/>
                      <a:pt x="128271" y="115626"/>
                    </a:cubicBezTo>
                    <a:cubicBezTo>
                      <a:pt x="122852" y="136402"/>
                      <a:pt x="107495" y="151758"/>
                      <a:pt x="86719" y="157178"/>
                    </a:cubicBezTo>
                    <a:cubicBezTo>
                      <a:pt x="86719" y="158081"/>
                      <a:pt x="86719" y="158081"/>
                      <a:pt x="86719" y="158985"/>
                    </a:cubicBezTo>
                    <a:cubicBezTo>
                      <a:pt x="86719" y="183375"/>
                      <a:pt x="67749" y="202344"/>
                      <a:pt x="43359" y="202344"/>
                    </a:cubicBezTo>
                    <a:close/>
                    <a:moveTo>
                      <a:pt x="43359" y="28906"/>
                    </a:moveTo>
                    <a:cubicBezTo>
                      <a:pt x="35229" y="28906"/>
                      <a:pt x="28906" y="35230"/>
                      <a:pt x="28906" y="43360"/>
                    </a:cubicBezTo>
                    <a:lnTo>
                      <a:pt x="28906" y="158985"/>
                    </a:lnTo>
                    <a:cubicBezTo>
                      <a:pt x="28906" y="167114"/>
                      <a:pt x="35229" y="173438"/>
                      <a:pt x="43359" y="173438"/>
                    </a:cubicBezTo>
                    <a:cubicBezTo>
                      <a:pt x="51489" y="173438"/>
                      <a:pt x="57812" y="167114"/>
                      <a:pt x="57812" y="158985"/>
                    </a:cubicBezTo>
                    <a:cubicBezTo>
                      <a:pt x="57812" y="156275"/>
                      <a:pt x="56909" y="153565"/>
                      <a:pt x="56005" y="151758"/>
                    </a:cubicBezTo>
                    <a:cubicBezTo>
                      <a:pt x="51489" y="144531"/>
                      <a:pt x="54199" y="136402"/>
                      <a:pt x="60522" y="131885"/>
                    </a:cubicBezTo>
                    <a:cubicBezTo>
                      <a:pt x="64136" y="130079"/>
                      <a:pt x="67749" y="129175"/>
                      <a:pt x="71362" y="130079"/>
                    </a:cubicBezTo>
                    <a:cubicBezTo>
                      <a:pt x="87622" y="130079"/>
                      <a:pt x="101172" y="117432"/>
                      <a:pt x="101172" y="101172"/>
                    </a:cubicBezTo>
                    <a:cubicBezTo>
                      <a:pt x="101172" y="101172"/>
                      <a:pt x="101172" y="101172"/>
                      <a:pt x="101172" y="101172"/>
                    </a:cubicBezTo>
                    <a:cubicBezTo>
                      <a:pt x="101172" y="84912"/>
                      <a:pt x="88525" y="72266"/>
                      <a:pt x="72266" y="72266"/>
                    </a:cubicBezTo>
                    <a:cubicBezTo>
                      <a:pt x="66845" y="73169"/>
                      <a:pt x="60522" y="71363"/>
                      <a:pt x="56909" y="66846"/>
                    </a:cubicBezTo>
                    <a:cubicBezTo>
                      <a:pt x="53296" y="62329"/>
                      <a:pt x="53296" y="56006"/>
                      <a:pt x="56005" y="50586"/>
                    </a:cubicBezTo>
                    <a:cubicBezTo>
                      <a:pt x="56909" y="48780"/>
                      <a:pt x="57812" y="46070"/>
                      <a:pt x="57812" y="43360"/>
                    </a:cubicBezTo>
                    <a:cubicBezTo>
                      <a:pt x="57812" y="35230"/>
                      <a:pt x="51489" y="28906"/>
                      <a:pt x="43359"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Freeform 14">
                <a:extLst>
                  <a:ext uri="{FF2B5EF4-FFF2-40B4-BE49-F238E27FC236}">
                    <a16:creationId xmlns:a16="http://schemas.microsoft.com/office/drawing/2014/main" id="{5C451615-41C9-9113-8D56-FE5B82886B1C}"/>
                  </a:ext>
                </a:extLst>
              </p:cNvPr>
              <p:cNvSpPr/>
              <p:nvPr/>
            </p:nvSpPr>
            <p:spPr>
              <a:xfrm>
                <a:off x="9054227" y="3952782"/>
                <a:ext cx="130156" cy="202344"/>
              </a:xfrm>
              <a:custGeom>
                <a:avLst/>
                <a:gdLst>
                  <a:gd name="connsiteX0" fmla="*/ 86797 w 130156"/>
                  <a:gd name="connsiteY0" fmla="*/ 202344 h 202344"/>
                  <a:gd name="connsiteX1" fmla="*/ 43437 w 130156"/>
                  <a:gd name="connsiteY1" fmla="*/ 158985 h 202344"/>
                  <a:gd name="connsiteX2" fmla="*/ 43437 w 130156"/>
                  <a:gd name="connsiteY2" fmla="*/ 157178 h 202344"/>
                  <a:gd name="connsiteX3" fmla="*/ 1885 w 130156"/>
                  <a:gd name="connsiteY3" fmla="*/ 86719 h 202344"/>
                  <a:gd name="connsiteX4" fmla="*/ 43437 w 130156"/>
                  <a:gd name="connsiteY4" fmla="*/ 45166 h 202344"/>
                  <a:gd name="connsiteX5" fmla="*/ 43437 w 130156"/>
                  <a:gd name="connsiteY5" fmla="*/ 43360 h 202344"/>
                  <a:gd name="connsiteX6" fmla="*/ 86797 w 130156"/>
                  <a:gd name="connsiteY6" fmla="*/ 0 h 202344"/>
                  <a:gd name="connsiteX7" fmla="*/ 130156 w 130156"/>
                  <a:gd name="connsiteY7" fmla="*/ 43360 h 202344"/>
                  <a:gd name="connsiteX8" fmla="*/ 130156 w 130156"/>
                  <a:gd name="connsiteY8" fmla="*/ 158985 h 202344"/>
                  <a:gd name="connsiteX9" fmla="*/ 86797 w 130156"/>
                  <a:gd name="connsiteY9" fmla="*/ 202344 h 202344"/>
                  <a:gd name="connsiteX10" fmla="*/ 61504 w 130156"/>
                  <a:gd name="connsiteY10" fmla="*/ 130079 h 202344"/>
                  <a:gd name="connsiteX11" fmla="*/ 73247 w 130156"/>
                  <a:gd name="connsiteY11" fmla="*/ 136402 h 202344"/>
                  <a:gd name="connsiteX12" fmla="*/ 74150 w 130156"/>
                  <a:gd name="connsiteY12" fmla="*/ 152662 h 202344"/>
                  <a:gd name="connsiteX13" fmla="*/ 72344 w 130156"/>
                  <a:gd name="connsiteY13" fmla="*/ 159888 h 202344"/>
                  <a:gd name="connsiteX14" fmla="*/ 86797 w 130156"/>
                  <a:gd name="connsiteY14" fmla="*/ 174341 h 202344"/>
                  <a:gd name="connsiteX15" fmla="*/ 101250 w 130156"/>
                  <a:gd name="connsiteY15" fmla="*/ 159888 h 202344"/>
                  <a:gd name="connsiteX16" fmla="*/ 101250 w 130156"/>
                  <a:gd name="connsiteY16" fmla="*/ 44263 h 202344"/>
                  <a:gd name="connsiteX17" fmla="*/ 86797 w 130156"/>
                  <a:gd name="connsiteY17" fmla="*/ 29810 h 202344"/>
                  <a:gd name="connsiteX18" fmla="*/ 72344 w 130156"/>
                  <a:gd name="connsiteY18" fmla="*/ 44263 h 202344"/>
                  <a:gd name="connsiteX19" fmla="*/ 74150 w 130156"/>
                  <a:gd name="connsiteY19" fmla="*/ 51489 h 202344"/>
                  <a:gd name="connsiteX20" fmla="*/ 69634 w 130156"/>
                  <a:gd name="connsiteY20" fmla="*/ 71363 h 202344"/>
                  <a:gd name="connsiteX21" fmla="*/ 58794 w 130156"/>
                  <a:gd name="connsiteY21" fmla="*/ 73169 h 202344"/>
                  <a:gd name="connsiteX22" fmla="*/ 28984 w 130156"/>
                  <a:gd name="connsiteY22" fmla="*/ 102076 h 202344"/>
                  <a:gd name="connsiteX23" fmla="*/ 28984 w 130156"/>
                  <a:gd name="connsiteY23" fmla="*/ 102076 h 202344"/>
                  <a:gd name="connsiteX24" fmla="*/ 57891 w 130156"/>
                  <a:gd name="connsiteY24" fmla="*/ 130982 h 202344"/>
                  <a:gd name="connsiteX25" fmla="*/ 61504 w 130156"/>
                  <a:gd name="connsiteY25" fmla="*/ 130079 h 202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156" h="202344">
                    <a:moveTo>
                      <a:pt x="86797" y="202344"/>
                    </a:moveTo>
                    <a:cubicBezTo>
                      <a:pt x="62407" y="202344"/>
                      <a:pt x="43437" y="183375"/>
                      <a:pt x="43437" y="158985"/>
                    </a:cubicBezTo>
                    <a:cubicBezTo>
                      <a:pt x="43437" y="158081"/>
                      <a:pt x="43437" y="158081"/>
                      <a:pt x="43437" y="157178"/>
                    </a:cubicBezTo>
                    <a:cubicBezTo>
                      <a:pt x="12725" y="149048"/>
                      <a:pt x="-6245" y="117432"/>
                      <a:pt x="1885" y="86719"/>
                    </a:cubicBezTo>
                    <a:cubicBezTo>
                      <a:pt x="7304" y="65943"/>
                      <a:pt x="22661" y="50586"/>
                      <a:pt x="43437" y="45166"/>
                    </a:cubicBezTo>
                    <a:cubicBezTo>
                      <a:pt x="43437" y="44263"/>
                      <a:pt x="43437" y="44263"/>
                      <a:pt x="43437" y="43360"/>
                    </a:cubicBezTo>
                    <a:cubicBezTo>
                      <a:pt x="43437" y="18970"/>
                      <a:pt x="62407" y="0"/>
                      <a:pt x="86797" y="0"/>
                    </a:cubicBezTo>
                    <a:cubicBezTo>
                      <a:pt x="111186" y="0"/>
                      <a:pt x="130156" y="18970"/>
                      <a:pt x="130156" y="43360"/>
                    </a:cubicBezTo>
                    <a:lnTo>
                      <a:pt x="130156" y="158985"/>
                    </a:lnTo>
                    <a:cubicBezTo>
                      <a:pt x="130156" y="183375"/>
                      <a:pt x="111186" y="202344"/>
                      <a:pt x="86797" y="202344"/>
                    </a:cubicBezTo>
                    <a:close/>
                    <a:moveTo>
                      <a:pt x="61504" y="130079"/>
                    </a:moveTo>
                    <a:cubicBezTo>
                      <a:pt x="66020" y="130079"/>
                      <a:pt x="70537" y="131885"/>
                      <a:pt x="73247" y="136402"/>
                    </a:cubicBezTo>
                    <a:cubicBezTo>
                      <a:pt x="76860" y="140918"/>
                      <a:pt x="76860" y="147242"/>
                      <a:pt x="74150" y="152662"/>
                    </a:cubicBezTo>
                    <a:cubicBezTo>
                      <a:pt x="73247" y="154468"/>
                      <a:pt x="72344" y="157178"/>
                      <a:pt x="72344" y="159888"/>
                    </a:cubicBezTo>
                    <a:cubicBezTo>
                      <a:pt x="72344" y="168018"/>
                      <a:pt x="78667" y="174341"/>
                      <a:pt x="86797" y="174341"/>
                    </a:cubicBezTo>
                    <a:cubicBezTo>
                      <a:pt x="94927" y="174341"/>
                      <a:pt x="101250" y="168018"/>
                      <a:pt x="101250" y="159888"/>
                    </a:cubicBezTo>
                    <a:lnTo>
                      <a:pt x="101250" y="44263"/>
                    </a:lnTo>
                    <a:cubicBezTo>
                      <a:pt x="101250" y="36133"/>
                      <a:pt x="94927" y="29810"/>
                      <a:pt x="86797" y="29810"/>
                    </a:cubicBezTo>
                    <a:cubicBezTo>
                      <a:pt x="78667" y="29810"/>
                      <a:pt x="72344" y="36133"/>
                      <a:pt x="72344" y="44263"/>
                    </a:cubicBezTo>
                    <a:cubicBezTo>
                      <a:pt x="72344" y="46973"/>
                      <a:pt x="73247" y="49683"/>
                      <a:pt x="74150" y="51489"/>
                    </a:cubicBezTo>
                    <a:cubicBezTo>
                      <a:pt x="78667" y="58716"/>
                      <a:pt x="75957" y="66846"/>
                      <a:pt x="69634" y="71363"/>
                    </a:cubicBezTo>
                    <a:cubicBezTo>
                      <a:pt x="66020" y="73169"/>
                      <a:pt x="62407" y="74072"/>
                      <a:pt x="58794" y="73169"/>
                    </a:cubicBezTo>
                    <a:cubicBezTo>
                      <a:pt x="42534" y="73169"/>
                      <a:pt x="28984" y="85816"/>
                      <a:pt x="28984" y="102076"/>
                    </a:cubicBezTo>
                    <a:cubicBezTo>
                      <a:pt x="28984" y="102076"/>
                      <a:pt x="28984" y="102076"/>
                      <a:pt x="28984" y="102076"/>
                    </a:cubicBezTo>
                    <a:cubicBezTo>
                      <a:pt x="28984" y="118335"/>
                      <a:pt x="41631" y="130982"/>
                      <a:pt x="57891" y="130982"/>
                    </a:cubicBezTo>
                    <a:cubicBezTo>
                      <a:pt x="58794" y="130079"/>
                      <a:pt x="60601" y="130079"/>
                      <a:pt x="61504" y="13007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6B48345D-A3DB-8D21-6D32-B53B08EAAEC3}"/>
                  </a:ext>
                </a:extLst>
              </p:cNvPr>
              <p:cNvSpPr/>
              <p:nvPr/>
            </p:nvSpPr>
            <p:spPr>
              <a:xfrm>
                <a:off x="9413426" y="4155126"/>
                <a:ext cx="67247" cy="50585"/>
              </a:xfrm>
              <a:custGeom>
                <a:avLst/>
                <a:gdLst>
                  <a:gd name="connsiteX0" fmla="*/ 7628 w 67247"/>
                  <a:gd name="connsiteY0" fmla="*/ 27100 h 50585"/>
                  <a:gd name="connsiteX1" fmla="*/ 45567 w 67247"/>
                  <a:gd name="connsiteY1" fmla="*/ 48780 h 50585"/>
                  <a:gd name="connsiteX2" fmla="*/ 65441 w 67247"/>
                  <a:gd name="connsiteY2" fmla="*/ 43359 h 50585"/>
                  <a:gd name="connsiteX3" fmla="*/ 60021 w 67247"/>
                  <a:gd name="connsiteY3" fmla="*/ 23486 h 50585"/>
                  <a:gd name="connsiteX4" fmla="*/ 22081 w 67247"/>
                  <a:gd name="connsiteY4" fmla="*/ 1807 h 50585"/>
                  <a:gd name="connsiteX5" fmla="*/ 2208 w 67247"/>
                  <a:gd name="connsiteY5" fmla="*/ 7226 h 50585"/>
                  <a:gd name="connsiteX6" fmla="*/ 7628 w 67247"/>
                  <a:gd name="connsiteY6" fmla="*/ 27100 h 50585"/>
                  <a:gd name="connsiteX7" fmla="*/ 7628 w 67247"/>
                  <a:gd name="connsiteY7" fmla="*/ 27100 h 50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47" h="50585">
                    <a:moveTo>
                      <a:pt x="7628" y="27100"/>
                    </a:moveTo>
                    <a:lnTo>
                      <a:pt x="45567" y="48780"/>
                    </a:lnTo>
                    <a:cubicBezTo>
                      <a:pt x="52794" y="52393"/>
                      <a:pt x="60924" y="50586"/>
                      <a:pt x="65441" y="43359"/>
                    </a:cubicBezTo>
                    <a:cubicBezTo>
                      <a:pt x="69054" y="36133"/>
                      <a:pt x="67247" y="28003"/>
                      <a:pt x="60021" y="23486"/>
                    </a:cubicBezTo>
                    <a:lnTo>
                      <a:pt x="22081" y="1807"/>
                    </a:lnTo>
                    <a:cubicBezTo>
                      <a:pt x="14855" y="-1807"/>
                      <a:pt x="6725" y="0"/>
                      <a:pt x="2208" y="7226"/>
                    </a:cubicBezTo>
                    <a:cubicBezTo>
                      <a:pt x="-2308" y="14453"/>
                      <a:pt x="401" y="22583"/>
                      <a:pt x="7628" y="27100"/>
                    </a:cubicBezTo>
                    <a:cubicBezTo>
                      <a:pt x="7628" y="27100"/>
                      <a:pt x="7628" y="27100"/>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03B4358-8EAE-3961-7885-813A107B6BDC}"/>
                  </a:ext>
                </a:extLst>
              </p:cNvPr>
              <p:cNvSpPr/>
              <p:nvPr/>
            </p:nvSpPr>
            <p:spPr>
              <a:xfrm>
                <a:off x="8823055" y="3850915"/>
                <a:ext cx="751563" cy="867883"/>
              </a:xfrm>
              <a:custGeom>
                <a:avLst/>
                <a:gdLst>
                  <a:gd name="connsiteX0" fmla="*/ 653101 w 751563"/>
                  <a:gd name="connsiteY0" fmla="*/ 546301 h 867883"/>
                  <a:gd name="connsiteX1" fmla="*/ 519410 w 751563"/>
                  <a:gd name="connsiteY1" fmla="*/ 512878 h 867883"/>
                  <a:gd name="connsiteX2" fmla="*/ 520313 w 751563"/>
                  <a:gd name="connsiteY2" fmla="*/ 509265 h 867883"/>
                  <a:gd name="connsiteX3" fmla="*/ 509473 w 751563"/>
                  <a:gd name="connsiteY3" fmla="*/ 492101 h 867883"/>
                  <a:gd name="connsiteX4" fmla="*/ 462501 w 751563"/>
                  <a:gd name="connsiteY4" fmla="*/ 480358 h 867883"/>
                  <a:gd name="connsiteX5" fmla="*/ 462501 w 751563"/>
                  <a:gd name="connsiteY5" fmla="*/ 476745 h 867883"/>
                  <a:gd name="connsiteX6" fmla="*/ 476954 w 751563"/>
                  <a:gd name="connsiteY6" fmla="*/ 476745 h 867883"/>
                  <a:gd name="connsiteX7" fmla="*/ 491407 w 751563"/>
                  <a:gd name="connsiteY7" fmla="*/ 462292 h 867883"/>
                  <a:gd name="connsiteX8" fmla="*/ 491407 w 751563"/>
                  <a:gd name="connsiteY8" fmla="*/ 404479 h 867883"/>
                  <a:gd name="connsiteX9" fmla="*/ 476954 w 751563"/>
                  <a:gd name="connsiteY9" fmla="*/ 390026 h 867883"/>
                  <a:gd name="connsiteX10" fmla="*/ 462501 w 751563"/>
                  <a:gd name="connsiteY10" fmla="*/ 390026 h 867883"/>
                  <a:gd name="connsiteX11" fmla="*/ 462501 w 751563"/>
                  <a:gd name="connsiteY11" fmla="*/ 384606 h 867883"/>
                  <a:gd name="connsiteX12" fmla="*/ 558253 w 751563"/>
                  <a:gd name="connsiteY12" fmla="*/ 115416 h 867883"/>
                  <a:gd name="connsiteX13" fmla="*/ 289063 w 751563"/>
                  <a:gd name="connsiteY13" fmla="*/ 19664 h 867883"/>
                  <a:gd name="connsiteX14" fmla="*/ 193310 w 751563"/>
                  <a:gd name="connsiteY14" fmla="*/ 288854 h 867883"/>
                  <a:gd name="connsiteX15" fmla="*/ 289063 w 751563"/>
                  <a:gd name="connsiteY15" fmla="*/ 384606 h 867883"/>
                  <a:gd name="connsiteX16" fmla="*/ 289063 w 751563"/>
                  <a:gd name="connsiteY16" fmla="*/ 390026 h 867883"/>
                  <a:gd name="connsiteX17" fmla="*/ 274609 w 751563"/>
                  <a:gd name="connsiteY17" fmla="*/ 390026 h 867883"/>
                  <a:gd name="connsiteX18" fmla="*/ 260156 w 751563"/>
                  <a:gd name="connsiteY18" fmla="*/ 404479 h 867883"/>
                  <a:gd name="connsiteX19" fmla="*/ 260156 w 751563"/>
                  <a:gd name="connsiteY19" fmla="*/ 462292 h 867883"/>
                  <a:gd name="connsiteX20" fmla="*/ 274609 w 751563"/>
                  <a:gd name="connsiteY20" fmla="*/ 476745 h 867883"/>
                  <a:gd name="connsiteX21" fmla="*/ 289063 w 751563"/>
                  <a:gd name="connsiteY21" fmla="*/ 476745 h 867883"/>
                  <a:gd name="connsiteX22" fmla="*/ 289063 w 751563"/>
                  <a:gd name="connsiteY22" fmla="*/ 480358 h 867883"/>
                  <a:gd name="connsiteX23" fmla="*/ 242090 w 751563"/>
                  <a:gd name="connsiteY23" fmla="*/ 492101 h 867883"/>
                  <a:gd name="connsiteX24" fmla="*/ 231250 w 751563"/>
                  <a:gd name="connsiteY24" fmla="*/ 509265 h 867883"/>
                  <a:gd name="connsiteX25" fmla="*/ 232154 w 751563"/>
                  <a:gd name="connsiteY25" fmla="*/ 512878 h 867883"/>
                  <a:gd name="connsiteX26" fmla="*/ 98462 w 751563"/>
                  <a:gd name="connsiteY26" fmla="*/ 546301 h 867883"/>
                  <a:gd name="connsiteX27" fmla="*/ 0 w 751563"/>
                  <a:gd name="connsiteY27" fmla="*/ 672766 h 867883"/>
                  <a:gd name="connsiteX28" fmla="*/ 0 w 751563"/>
                  <a:gd name="connsiteY28" fmla="*/ 853430 h 867883"/>
                  <a:gd name="connsiteX29" fmla="*/ 14453 w 751563"/>
                  <a:gd name="connsiteY29" fmla="*/ 867883 h 867883"/>
                  <a:gd name="connsiteX30" fmla="*/ 737110 w 751563"/>
                  <a:gd name="connsiteY30" fmla="*/ 867883 h 867883"/>
                  <a:gd name="connsiteX31" fmla="*/ 751564 w 751563"/>
                  <a:gd name="connsiteY31" fmla="*/ 853430 h 867883"/>
                  <a:gd name="connsiteX32" fmla="*/ 751564 w 751563"/>
                  <a:gd name="connsiteY32" fmla="*/ 672766 h 867883"/>
                  <a:gd name="connsiteX33" fmla="*/ 653101 w 751563"/>
                  <a:gd name="connsiteY33" fmla="*/ 546301 h 867883"/>
                  <a:gd name="connsiteX34" fmla="*/ 488697 w 751563"/>
                  <a:gd name="connsiteY34" fmla="*/ 517394 h 867883"/>
                  <a:gd name="connsiteX35" fmla="*/ 475147 w 751563"/>
                  <a:gd name="connsiteY35" fmla="*/ 582433 h 867883"/>
                  <a:gd name="connsiteX36" fmla="*/ 401978 w 751563"/>
                  <a:gd name="connsiteY36" fmla="*/ 558044 h 867883"/>
                  <a:gd name="connsiteX37" fmla="*/ 451661 w 751563"/>
                  <a:gd name="connsiteY37" fmla="*/ 508361 h 867883"/>
                  <a:gd name="connsiteX38" fmla="*/ 488697 w 751563"/>
                  <a:gd name="connsiteY38" fmla="*/ 517394 h 867883"/>
                  <a:gd name="connsiteX39" fmla="*/ 375782 w 751563"/>
                  <a:gd name="connsiteY39" fmla="*/ 544494 h 867883"/>
                  <a:gd name="connsiteX40" fmla="*/ 317969 w 751563"/>
                  <a:gd name="connsiteY40" fmla="*/ 486682 h 867883"/>
                  <a:gd name="connsiteX41" fmla="*/ 317969 w 751563"/>
                  <a:gd name="connsiteY41" fmla="*/ 478551 h 867883"/>
                  <a:gd name="connsiteX42" fmla="*/ 433594 w 751563"/>
                  <a:gd name="connsiteY42" fmla="*/ 478551 h 867883"/>
                  <a:gd name="connsiteX43" fmla="*/ 433594 w 751563"/>
                  <a:gd name="connsiteY43" fmla="*/ 486682 h 867883"/>
                  <a:gd name="connsiteX44" fmla="*/ 375782 w 751563"/>
                  <a:gd name="connsiteY44" fmla="*/ 544494 h 867883"/>
                  <a:gd name="connsiteX45" fmla="*/ 395655 w 751563"/>
                  <a:gd name="connsiteY45" fmla="*/ 614953 h 867883"/>
                  <a:gd name="connsiteX46" fmla="*/ 376685 w 751563"/>
                  <a:gd name="connsiteY46" fmla="*/ 621276 h 867883"/>
                  <a:gd name="connsiteX47" fmla="*/ 356812 w 751563"/>
                  <a:gd name="connsiteY47" fmla="*/ 614953 h 867883"/>
                  <a:gd name="connsiteX48" fmla="*/ 359522 w 751563"/>
                  <a:gd name="connsiteY48" fmla="*/ 585143 h 867883"/>
                  <a:gd name="connsiteX49" fmla="*/ 375782 w 751563"/>
                  <a:gd name="connsiteY49" fmla="*/ 579724 h 867883"/>
                  <a:gd name="connsiteX50" fmla="*/ 392041 w 751563"/>
                  <a:gd name="connsiteY50" fmla="*/ 585143 h 867883"/>
                  <a:gd name="connsiteX51" fmla="*/ 395655 w 751563"/>
                  <a:gd name="connsiteY51" fmla="*/ 614953 h 867883"/>
                  <a:gd name="connsiteX52" fmla="*/ 202344 w 751563"/>
                  <a:gd name="connsiteY52" fmla="*/ 203038 h 867883"/>
                  <a:gd name="connsiteX53" fmla="*/ 375782 w 751563"/>
                  <a:gd name="connsiteY53" fmla="*/ 29601 h 867883"/>
                  <a:gd name="connsiteX54" fmla="*/ 549219 w 751563"/>
                  <a:gd name="connsiteY54" fmla="*/ 203038 h 867883"/>
                  <a:gd name="connsiteX55" fmla="*/ 442628 w 751563"/>
                  <a:gd name="connsiteY55" fmla="*/ 362926 h 867883"/>
                  <a:gd name="connsiteX56" fmla="*/ 433594 w 751563"/>
                  <a:gd name="connsiteY56" fmla="*/ 376476 h 867883"/>
                  <a:gd name="connsiteX57" fmla="*/ 433594 w 751563"/>
                  <a:gd name="connsiteY57" fmla="*/ 390929 h 867883"/>
                  <a:gd name="connsiteX58" fmla="*/ 317969 w 751563"/>
                  <a:gd name="connsiteY58" fmla="*/ 390929 h 867883"/>
                  <a:gd name="connsiteX59" fmla="*/ 317969 w 751563"/>
                  <a:gd name="connsiteY59" fmla="*/ 376476 h 867883"/>
                  <a:gd name="connsiteX60" fmla="*/ 308936 w 751563"/>
                  <a:gd name="connsiteY60" fmla="*/ 362926 h 867883"/>
                  <a:gd name="connsiteX61" fmla="*/ 202344 w 751563"/>
                  <a:gd name="connsiteY61" fmla="*/ 203038 h 867883"/>
                  <a:gd name="connsiteX62" fmla="*/ 289063 w 751563"/>
                  <a:gd name="connsiteY62" fmla="*/ 419836 h 867883"/>
                  <a:gd name="connsiteX63" fmla="*/ 462501 w 751563"/>
                  <a:gd name="connsiteY63" fmla="*/ 419836 h 867883"/>
                  <a:gd name="connsiteX64" fmla="*/ 462501 w 751563"/>
                  <a:gd name="connsiteY64" fmla="*/ 448742 h 867883"/>
                  <a:gd name="connsiteX65" fmla="*/ 289063 w 751563"/>
                  <a:gd name="connsiteY65" fmla="*/ 448742 h 867883"/>
                  <a:gd name="connsiteX66" fmla="*/ 289063 w 751563"/>
                  <a:gd name="connsiteY66" fmla="*/ 419836 h 867883"/>
                  <a:gd name="connsiteX67" fmla="*/ 298999 w 751563"/>
                  <a:gd name="connsiteY67" fmla="*/ 508361 h 867883"/>
                  <a:gd name="connsiteX68" fmla="*/ 348682 w 751563"/>
                  <a:gd name="connsiteY68" fmla="*/ 558044 h 867883"/>
                  <a:gd name="connsiteX69" fmla="*/ 275513 w 751563"/>
                  <a:gd name="connsiteY69" fmla="*/ 582433 h 867883"/>
                  <a:gd name="connsiteX70" fmla="*/ 261963 w 751563"/>
                  <a:gd name="connsiteY70" fmla="*/ 517394 h 867883"/>
                  <a:gd name="connsiteX71" fmla="*/ 298999 w 751563"/>
                  <a:gd name="connsiteY71" fmla="*/ 508361 h 867883"/>
                  <a:gd name="connsiteX72" fmla="*/ 173438 w 751563"/>
                  <a:gd name="connsiteY72" fmla="*/ 838977 h 867883"/>
                  <a:gd name="connsiteX73" fmla="*/ 173438 w 751563"/>
                  <a:gd name="connsiteY73" fmla="*/ 708898 h 867883"/>
                  <a:gd name="connsiteX74" fmla="*/ 158984 w 751563"/>
                  <a:gd name="connsiteY74" fmla="*/ 694445 h 867883"/>
                  <a:gd name="connsiteX75" fmla="*/ 144531 w 751563"/>
                  <a:gd name="connsiteY75" fmla="*/ 708898 h 867883"/>
                  <a:gd name="connsiteX76" fmla="*/ 144531 w 751563"/>
                  <a:gd name="connsiteY76" fmla="*/ 838977 h 867883"/>
                  <a:gd name="connsiteX77" fmla="*/ 28906 w 751563"/>
                  <a:gd name="connsiteY77" fmla="*/ 838977 h 867883"/>
                  <a:gd name="connsiteX78" fmla="*/ 28906 w 751563"/>
                  <a:gd name="connsiteY78" fmla="*/ 672766 h 867883"/>
                  <a:gd name="connsiteX79" fmla="*/ 105689 w 751563"/>
                  <a:gd name="connsiteY79" fmla="*/ 574304 h 867883"/>
                  <a:gd name="connsiteX80" fmla="*/ 225830 w 751563"/>
                  <a:gd name="connsiteY80" fmla="*/ 544494 h 867883"/>
                  <a:gd name="connsiteX81" fmla="*/ 176148 w 751563"/>
                  <a:gd name="connsiteY81" fmla="*/ 614050 h 867883"/>
                  <a:gd name="connsiteX82" fmla="*/ 177954 w 751563"/>
                  <a:gd name="connsiteY82" fmla="*/ 633020 h 867883"/>
                  <a:gd name="connsiteX83" fmla="*/ 225830 w 751563"/>
                  <a:gd name="connsiteY83" fmla="*/ 680896 h 867883"/>
                  <a:gd name="connsiteX84" fmla="*/ 206860 w 751563"/>
                  <a:gd name="connsiteY84" fmla="*/ 699865 h 867883"/>
                  <a:gd name="connsiteX85" fmla="*/ 203247 w 751563"/>
                  <a:gd name="connsiteY85" fmla="*/ 714319 h 867883"/>
                  <a:gd name="connsiteX86" fmla="*/ 241187 w 751563"/>
                  <a:gd name="connsiteY86" fmla="*/ 839880 h 867883"/>
                  <a:gd name="connsiteX87" fmla="*/ 173438 w 751563"/>
                  <a:gd name="connsiteY87" fmla="*/ 839880 h 867883"/>
                  <a:gd name="connsiteX88" fmla="*/ 270996 w 751563"/>
                  <a:gd name="connsiteY88" fmla="*/ 838977 h 867883"/>
                  <a:gd name="connsiteX89" fmla="*/ 233057 w 751563"/>
                  <a:gd name="connsiteY89" fmla="*/ 712512 h 867883"/>
                  <a:gd name="connsiteX90" fmla="*/ 255640 w 751563"/>
                  <a:gd name="connsiteY90" fmla="*/ 689929 h 867883"/>
                  <a:gd name="connsiteX91" fmla="*/ 255640 w 751563"/>
                  <a:gd name="connsiteY91" fmla="*/ 669153 h 867883"/>
                  <a:gd name="connsiteX92" fmla="*/ 206860 w 751563"/>
                  <a:gd name="connsiteY92" fmla="*/ 620373 h 867883"/>
                  <a:gd name="connsiteX93" fmla="*/ 243897 w 751563"/>
                  <a:gd name="connsiteY93" fmla="*/ 568884 h 867883"/>
                  <a:gd name="connsiteX94" fmla="*/ 299903 w 751563"/>
                  <a:gd name="connsiteY94" fmla="*/ 838977 h 867883"/>
                  <a:gd name="connsiteX95" fmla="*/ 270996 w 751563"/>
                  <a:gd name="connsiteY95" fmla="*/ 838977 h 867883"/>
                  <a:gd name="connsiteX96" fmla="*/ 313453 w 751563"/>
                  <a:gd name="connsiteY96" fmla="*/ 758581 h 867883"/>
                  <a:gd name="connsiteX97" fmla="*/ 282740 w 751563"/>
                  <a:gd name="connsiteY97" fmla="*/ 611340 h 867883"/>
                  <a:gd name="connsiteX98" fmla="*/ 329712 w 751563"/>
                  <a:gd name="connsiteY98" fmla="*/ 595983 h 867883"/>
                  <a:gd name="connsiteX99" fmla="*/ 313453 w 751563"/>
                  <a:gd name="connsiteY99" fmla="*/ 758581 h 867883"/>
                  <a:gd name="connsiteX100" fmla="*/ 334229 w 751563"/>
                  <a:gd name="connsiteY100" fmla="*/ 838977 h 867883"/>
                  <a:gd name="connsiteX101" fmla="*/ 353198 w 751563"/>
                  <a:gd name="connsiteY101" fmla="*/ 644763 h 867883"/>
                  <a:gd name="connsiteX102" fmla="*/ 371265 w 751563"/>
                  <a:gd name="connsiteY102" fmla="*/ 651086 h 867883"/>
                  <a:gd name="connsiteX103" fmla="*/ 375782 w 751563"/>
                  <a:gd name="connsiteY103" fmla="*/ 651989 h 867883"/>
                  <a:gd name="connsiteX104" fmla="*/ 380298 w 751563"/>
                  <a:gd name="connsiteY104" fmla="*/ 651086 h 867883"/>
                  <a:gd name="connsiteX105" fmla="*/ 398365 w 751563"/>
                  <a:gd name="connsiteY105" fmla="*/ 644763 h 867883"/>
                  <a:gd name="connsiteX106" fmla="*/ 417335 w 751563"/>
                  <a:gd name="connsiteY106" fmla="*/ 838977 h 867883"/>
                  <a:gd name="connsiteX107" fmla="*/ 334229 w 751563"/>
                  <a:gd name="connsiteY107" fmla="*/ 838977 h 867883"/>
                  <a:gd name="connsiteX108" fmla="*/ 422754 w 751563"/>
                  <a:gd name="connsiteY108" fmla="*/ 595080 h 867883"/>
                  <a:gd name="connsiteX109" fmla="*/ 469727 w 751563"/>
                  <a:gd name="connsiteY109" fmla="*/ 610437 h 867883"/>
                  <a:gd name="connsiteX110" fmla="*/ 439014 w 751563"/>
                  <a:gd name="connsiteY110" fmla="*/ 758581 h 867883"/>
                  <a:gd name="connsiteX111" fmla="*/ 422754 w 751563"/>
                  <a:gd name="connsiteY111" fmla="*/ 595080 h 867883"/>
                  <a:gd name="connsiteX112" fmla="*/ 451661 w 751563"/>
                  <a:gd name="connsiteY112" fmla="*/ 838977 h 867883"/>
                  <a:gd name="connsiteX113" fmla="*/ 507667 w 751563"/>
                  <a:gd name="connsiteY113" fmla="*/ 568884 h 867883"/>
                  <a:gd name="connsiteX114" fmla="*/ 544703 w 751563"/>
                  <a:gd name="connsiteY114" fmla="*/ 620373 h 867883"/>
                  <a:gd name="connsiteX115" fmla="*/ 495923 w 751563"/>
                  <a:gd name="connsiteY115" fmla="*/ 669153 h 867883"/>
                  <a:gd name="connsiteX116" fmla="*/ 495923 w 751563"/>
                  <a:gd name="connsiteY116" fmla="*/ 689929 h 867883"/>
                  <a:gd name="connsiteX117" fmla="*/ 518506 w 751563"/>
                  <a:gd name="connsiteY117" fmla="*/ 712512 h 867883"/>
                  <a:gd name="connsiteX118" fmla="*/ 480567 w 751563"/>
                  <a:gd name="connsiteY118" fmla="*/ 838977 h 867883"/>
                  <a:gd name="connsiteX119" fmla="*/ 451661 w 751563"/>
                  <a:gd name="connsiteY119" fmla="*/ 838977 h 867883"/>
                  <a:gd name="connsiteX120" fmla="*/ 722657 w 751563"/>
                  <a:gd name="connsiteY120" fmla="*/ 838977 h 867883"/>
                  <a:gd name="connsiteX121" fmla="*/ 607032 w 751563"/>
                  <a:gd name="connsiteY121" fmla="*/ 838977 h 867883"/>
                  <a:gd name="connsiteX122" fmla="*/ 607032 w 751563"/>
                  <a:gd name="connsiteY122" fmla="*/ 708898 h 867883"/>
                  <a:gd name="connsiteX123" fmla="*/ 592579 w 751563"/>
                  <a:gd name="connsiteY123" fmla="*/ 694445 h 867883"/>
                  <a:gd name="connsiteX124" fmla="*/ 578126 w 751563"/>
                  <a:gd name="connsiteY124" fmla="*/ 708898 h 867883"/>
                  <a:gd name="connsiteX125" fmla="*/ 578126 w 751563"/>
                  <a:gd name="connsiteY125" fmla="*/ 838977 h 867883"/>
                  <a:gd name="connsiteX126" fmla="*/ 510377 w 751563"/>
                  <a:gd name="connsiteY126" fmla="*/ 838977 h 867883"/>
                  <a:gd name="connsiteX127" fmla="*/ 548316 w 751563"/>
                  <a:gd name="connsiteY127" fmla="*/ 713415 h 867883"/>
                  <a:gd name="connsiteX128" fmla="*/ 544703 w 751563"/>
                  <a:gd name="connsiteY128" fmla="*/ 698962 h 867883"/>
                  <a:gd name="connsiteX129" fmla="*/ 525733 w 751563"/>
                  <a:gd name="connsiteY129" fmla="*/ 679992 h 867883"/>
                  <a:gd name="connsiteX130" fmla="*/ 573609 w 751563"/>
                  <a:gd name="connsiteY130" fmla="*/ 632116 h 867883"/>
                  <a:gd name="connsiteX131" fmla="*/ 575416 w 751563"/>
                  <a:gd name="connsiteY131" fmla="*/ 613147 h 867883"/>
                  <a:gd name="connsiteX132" fmla="*/ 525733 w 751563"/>
                  <a:gd name="connsiteY132" fmla="*/ 543591 h 867883"/>
                  <a:gd name="connsiteX133" fmla="*/ 645875 w 751563"/>
                  <a:gd name="connsiteY133" fmla="*/ 573400 h 867883"/>
                  <a:gd name="connsiteX134" fmla="*/ 722657 w 751563"/>
                  <a:gd name="connsiteY134" fmla="*/ 671862 h 867883"/>
                  <a:gd name="connsiteX135" fmla="*/ 722657 w 751563"/>
                  <a:gd name="connsiteY135" fmla="*/ 838977 h 86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751563" h="867883">
                    <a:moveTo>
                      <a:pt x="653101" y="546301"/>
                    </a:moveTo>
                    <a:lnTo>
                      <a:pt x="519410" y="512878"/>
                    </a:lnTo>
                    <a:lnTo>
                      <a:pt x="520313" y="509265"/>
                    </a:lnTo>
                    <a:cubicBezTo>
                      <a:pt x="522120" y="502038"/>
                      <a:pt x="517603" y="493908"/>
                      <a:pt x="509473" y="492101"/>
                    </a:cubicBezTo>
                    <a:lnTo>
                      <a:pt x="462501" y="480358"/>
                    </a:lnTo>
                    <a:lnTo>
                      <a:pt x="462501" y="476745"/>
                    </a:lnTo>
                    <a:lnTo>
                      <a:pt x="476954" y="476745"/>
                    </a:lnTo>
                    <a:cubicBezTo>
                      <a:pt x="485084" y="476745"/>
                      <a:pt x="491407" y="470422"/>
                      <a:pt x="491407" y="462292"/>
                    </a:cubicBezTo>
                    <a:lnTo>
                      <a:pt x="491407" y="404479"/>
                    </a:lnTo>
                    <a:cubicBezTo>
                      <a:pt x="491407" y="396349"/>
                      <a:pt x="485084" y="390026"/>
                      <a:pt x="476954" y="390026"/>
                    </a:cubicBezTo>
                    <a:lnTo>
                      <a:pt x="462501" y="390026"/>
                    </a:lnTo>
                    <a:lnTo>
                      <a:pt x="462501" y="384606"/>
                    </a:lnTo>
                    <a:cubicBezTo>
                      <a:pt x="563672" y="336730"/>
                      <a:pt x="606129" y="215685"/>
                      <a:pt x="558253" y="115416"/>
                    </a:cubicBezTo>
                    <a:cubicBezTo>
                      <a:pt x="510377" y="14244"/>
                      <a:pt x="389331" y="-28212"/>
                      <a:pt x="289063" y="19664"/>
                    </a:cubicBezTo>
                    <a:cubicBezTo>
                      <a:pt x="187891" y="67540"/>
                      <a:pt x="145435" y="188585"/>
                      <a:pt x="193310" y="288854"/>
                    </a:cubicBezTo>
                    <a:cubicBezTo>
                      <a:pt x="213184" y="331310"/>
                      <a:pt x="247510" y="364733"/>
                      <a:pt x="289063" y="384606"/>
                    </a:cubicBezTo>
                    <a:lnTo>
                      <a:pt x="289063" y="390026"/>
                    </a:lnTo>
                    <a:lnTo>
                      <a:pt x="274609" y="390026"/>
                    </a:lnTo>
                    <a:cubicBezTo>
                      <a:pt x="266480" y="390026"/>
                      <a:pt x="260156" y="396349"/>
                      <a:pt x="260156" y="404479"/>
                    </a:cubicBezTo>
                    <a:lnTo>
                      <a:pt x="260156" y="462292"/>
                    </a:lnTo>
                    <a:cubicBezTo>
                      <a:pt x="260156" y="470422"/>
                      <a:pt x="266480" y="476745"/>
                      <a:pt x="274609" y="476745"/>
                    </a:cubicBezTo>
                    <a:lnTo>
                      <a:pt x="289063" y="476745"/>
                    </a:lnTo>
                    <a:lnTo>
                      <a:pt x="289063" y="480358"/>
                    </a:lnTo>
                    <a:lnTo>
                      <a:pt x="242090" y="492101"/>
                    </a:lnTo>
                    <a:cubicBezTo>
                      <a:pt x="234864" y="493908"/>
                      <a:pt x="229443" y="501134"/>
                      <a:pt x="231250" y="509265"/>
                    </a:cubicBezTo>
                    <a:lnTo>
                      <a:pt x="232154" y="512878"/>
                    </a:lnTo>
                    <a:lnTo>
                      <a:pt x="98462" y="546301"/>
                    </a:lnTo>
                    <a:cubicBezTo>
                      <a:pt x="40649" y="560754"/>
                      <a:pt x="0" y="613147"/>
                      <a:pt x="0" y="672766"/>
                    </a:cubicBezTo>
                    <a:lnTo>
                      <a:pt x="0" y="853430"/>
                    </a:lnTo>
                    <a:cubicBezTo>
                      <a:pt x="0" y="861560"/>
                      <a:pt x="6323" y="867883"/>
                      <a:pt x="14453" y="867883"/>
                    </a:cubicBezTo>
                    <a:lnTo>
                      <a:pt x="737110" y="867883"/>
                    </a:lnTo>
                    <a:cubicBezTo>
                      <a:pt x="745240" y="867883"/>
                      <a:pt x="751564" y="861560"/>
                      <a:pt x="751564" y="853430"/>
                    </a:cubicBezTo>
                    <a:lnTo>
                      <a:pt x="751564" y="672766"/>
                    </a:lnTo>
                    <a:cubicBezTo>
                      <a:pt x="751564" y="613147"/>
                      <a:pt x="710914" y="560754"/>
                      <a:pt x="653101" y="546301"/>
                    </a:cubicBezTo>
                    <a:close/>
                    <a:moveTo>
                      <a:pt x="488697" y="517394"/>
                    </a:moveTo>
                    <a:lnTo>
                      <a:pt x="475147" y="582433"/>
                    </a:lnTo>
                    <a:lnTo>
                      <a:pt x="401978" y="558044"/>
                    </a:lnTo>
                    <a:lnTo>
                      <a:pt x="451661" y="508361"/>
                    </a:lnTo>
                    <a:lnTo>
                      <a:pt x="488697" y="517394"/>
                    </a:lnTo>
                    <a:close/>
                    <a:moveTo>
                      <a:pt x="375782" y="544494"/>
                    </a:moveTo>
                    <a:lnTo>
                      <a:pt x="317969" y="486682"/>
                    </a:lnTo>
                    <a:lnTo>
                      <a:pt x="317969" y="478551"/>
                    </a:lnTo>
                    <a:lnTo>
                      <a:pt x="433594" y="478551"/>
                    </a:lnTo>
                    <a:lnTo>
                      <a:pt x="433594" y="486682"/>
                    </a:lnTo>
                    <a:lnTo>
                      <a:pt x="375782" y="544494"/>
                    </a:lnTo>
                    <a:close/>
                    <a:moveTo>
                      <a:pt x="395655" y="614953"/>
                    </a:moveTo>
                    <a:lnTo>
                      <a:pt x="376685" y="621276"/>
                    </a:lnTo>
                    <a:lnTo>
                      <a:pt x="356812" y="614953"/>
                    </a:lnTo>
                    <a:lnTo>
                      <a:pt x="359522" y="585143"/>
                    </a:lnTo>
                    <a:lnTo>
                      <a:pt x="375782" y="579724"/>
                    </a:lnTo>
                    <a:lnTo>
                      <a:pt x="392041" y="585143"/>
                    </a:lnTo>
                    <a:lnTo>
                      <a:pt x="395655" y="614953"/>
                    </a:lnTo>
                    <a:close/>
                    <a:moveTo>
                      <a:pt x="202344" y="203038"/>
                    </a:moveTo>
                    <a:cubicBezTo>
                      <a:pt x="202344" y="107286"/>
                      <a:pt x="280030" y="29601"/>
                      <a:pt x="375782" y="29601"/>
                    </a:cubicBezTo>
                    <a:cubicBezTo>
                      <a:pt x="471534" y="29601"/>
                      <a:pt x="549219" y="107286"/>
                      <a:pt x="549219" y="203038"/>
                    </a:cubicBezTo>
                    <a:cubicBezTo>
                      <a:pt x="549219" y="272594"/>
                      <a:pt x="506763" y="335827"/>
                      <a:pt x="442628" y="362926"/>
                    </a:cubicBezTo>
                    <a:cubicBezTo>
                      <a:pt x="437207" y="364733"/>
                      <a:pt x="433594" y="370153"/>
                      <a:pt x="433594" y="376476"/>
                    </a:cubicBezTo>
                    <a:lnTo>
                      <a:pt x="433594" y="390929"/>
                    </a:lnTo>
                    <a:lnTo>
                      <a:pt x="317969" y="390929"/>
                    </a:lnTo>
                    <a:lnTo>
                      <a:pt x="317969" y="376476"/>
                    </a:lnTo>
                    <a:cubicBezTo>
                      <a:pt x="317969" y="371056"/>
                      <a:pt x="314356" y="365636"/>
                      <a:pt x="308936" y="362926"/>
                    </a:cubicBezTo>
                    <a:cubicBezTo>
                      <a:pt x="244800" y="336730"/>
                      <a:pt x="202344" y="273497"/>
                      <a:pt x="202344" y="203038"/>
                    </a:cubicBezTo>
                    <a:close/>
                    <a:moveTo>
                      <a:pt x="289063" y="419836"/>
                    </a:moveTo>
                    <a:lnTo>
                      <a:pt x="462501" y="419836"/>
                    </a:lnTo>
                    <a:lnTo>
                      <a:pt x="462501" y="448742"/>
                    </a:lnTo>
                    <a:lnTo>
                      <a:pt x="289063" y="448742"/>
                    </a:lnTo>
                    <a:lnTo>
                      <a:pt x="289063" y="419836"/>
                    </a:lnTo>
                    <a:close/>
                    <a:moveTo>
                      <a:pt x="298999" y="508361"/>
                    </a:moveTo>
                    <a:lnTo>
                      <a:pt x="348682" y="558044"/>
                    </a:lnTo>
                    <a:lnTo>
                      <a:pt x="275513" y="582433"/>
                    </a:lnTo>
                    <a:lnTo>
                      <a:pt x="261963" y="517394"/>
                    </a:lnTo>
                    <a:lnTo>
                      <a:pt x="298999" y="508361"/>
                    </a:lnTo>
                    <a:close/>
                    <a:moveTo>
                      <a:pt x="173438" y="838977"/>
                    </a:moveTo>
                    <a:lnTo>
                      <a:pt x="173438" y="708898"/>
                    </a:lnTo>
                    <a:cubicBezTo>
                      <a:pt x="173438" y="700769"/>
                      <a:pt x="167114" y="694445"/>
                      <a:pt x="158984" y="694445"/>
                    </a:cubicBezTo>
                    <a:cubicBezTo>
                      <a:pt x="150855" y="694445"/>
                      <a:pt x="144531" y="700769"/>
                      <a:pt x="144531" y="708898"/>
                    </a:cubicBezTo>
                    <a:lnTo>
                      <a:pt x="144531" y="838977"/>
                    </a:lnTo>
                    <a:lnTo>
                      <a:pt x="28906" y="838977"/>
                    </a:lnTo>
                    <a:lnTo>
                      <a:pt x="28906" y="672766"/>
                    </a:lnTo>
                    <a:cubicBezTo>
                      <a:pt x="28906" y="626696"/>
                      <a:pt x="60523" y="586047"/>
                      <a:pt x="105689" y="574304"/>
                    </a:cubicBezTo>
                    <a:lnTo>
                      <a:pt x="225830" y="544494"/>
                    </a:lnTo>
                    <a:lnTo>
                      <a:pt x="176148" y="614050"/>
                    </a:lnTo>
                    <a:cubicBezTo>
                      <a:pt x="171631" y="619470"/>
                      <a:pt x="172534" y="627599"/>
                      <a:pt x="177954" y="633020"/>
                    </a:cubicBezTo>
                    <a:lnTo>
                      <a:pt x="225830" y="680896"/>
                    </a:lnTo>
                    <a:lnTo>
                      <a:pt x="206860" y="699865"/>
                    </a:lnTo>
                    <a:cubicBezTo>
                      <a:pt x="203247" y="703479"/>
                      <a:pt x="201441" y="708898"/>
                      <a:pt x="203247" y="714319"/>
                    </a:cubicBezTo>
                    <a:lnTo>
                      <a:pt x="241187" y="839880"/>
                    </a:lnTo>
                    <a:lnTo>
                      <a:pt x="173438" y="839880"/>
                    </a:lnTo>
                    <a:close/>
                    <a:moveTo>
                      <a:pt x="270996" y="838977"/>
                    </a:moveTo>
                    <a:lnTo>
                      <a:pt x="233057" y="712512"/>
                    </a:lnTo>
                    <a:lnTo>
                      <a:pt x="255640" y="689929"/>
                    </a:lnTo>
                    <a:cubicBezTo>
                      <a:pt x="261060" y="684509"/>
                      <a:pt x="261060" y="675475"/>
                      <a:pt x="255640" y="669153"/>
                    </a:cubicBezTo>
                    <a:lnTo>
                      <a:pt x="206860" y="620373"/>
                    </a:lnTo>
                    <a:lnTo>
                      <a:pt x="243897" y="568884"/>
                    </a:lnTo>
                    <a:lnTo>
                      <a:pt x="299903" y="838977"/>
                    </a:lnTo>
                    <a:lnTo>
                      <a:pt x="270996" y="838977"/>
                    </a:lnTo>
                    <a:close/>
                    <a:moveTo>
                      <a:pt x="313453" y="758581"/>
                    </a:moveTo>
                    <a:lnTo>
                      <a:pt x="282740" y="611340"/>
                    </a:lnTo>
                    <a:lnTo>
                      <a:pt x="329712" y="595983"/>
                    </a:lnTo>
                    <a:lnTo>
                      <a:pt x="313453" y="758581"/>
                    </a:lnTo>
                    <a:close/>
                    <a:moveTo>
                      <a:pt x="334229" y="838977"/>
                    </a:moveTo>
                    <a:lnTo>
                      <a:pt x="353198" y="644763"/>
                    </a:lnTo>
                    <a:lnTo>
                      <a:pt x="371265" y="651086"/>
                    </a:lnTo>
                    <a:cubicBezTo>
                      <a:pt x="373072" y="651086"/>
                      <a:pt x="373975" y="651989"/>
                      <a:pt x="375782" y="651989"/>
                    </a:cubicBezTo>
                    <a:cubicBezTo>
                      <a:pt x="377588" y="651989"/>
                      <a:pt x="378491" y="651989"/>
                      <a:pt x="380298" y="651086"/>
                    </a:cubicBezTo>
                    <a:lnTo>
                      <a:pt x="398365" y="644763"/>
                    </a:lnTo>
                    <a:lnTo>
                      <a:pt x="417335" y="838977"/>
                    </a:lnTo>
                    <a:lnTo>
                      <a:pt x="334229" y="838977"/>
                    </a:lnTo>
                    <a:close/>
                    <a:moveTo>
                      <a:pt x="422754" y="595080"/>
                    </a:moveTo>
                    <a:lnTo>
                      <a:pt x="469727" y="610437"/>
                    </a:lnTo>
                    <a:lnTo>
                      <a:pt x="439014" y="758581"/>
                    </a:lnTo>
                    <a:lnTo>
                      <a:pt x="422754" y="595080"/>
                    </a:lnTo>
                    <a:close/>
                    <a:moveTo>
                      <a:pt x="451661" y="838977"/>
                    </a:moveTo>
                    <a:lnTo>
                      <a:pt x="507667" y="568884"/>
                    </a:lnTo>
                    <a:lnTo>
                      <a:pt x="544703" y="620373"/>
                    </a:lnTo>
                    <a:lnTo>
                      <a:pt x="495923" y="669153"/>
                    </a:lnTo>
                    <a:cubicBezTo>
                      <a:pt x="490503" y="674572"/>
                      <a:pt x="490503" y="683606"/>
                      <a:pt x="495923" y="689929"/>
                    </a:cubicBezTo>
                    <a:lnTo>
                      <a:pt x="518506" y="712512"/>
                    </a:lnTo>
                    <a:lnTo>
                      <a:pt x="480567" y="838977"/>
                    </a:lnTo>
                    <a:lnTo>
                      <a:pt x="451661" y="838977"/>
                    </a:lnTo>
                    <a:close/>
                    <a:moveTo>
                      <a:pt x="722657" y="838977"/>
                    </a:moveTo>
                    <a:lnTo>
                      <a:pt x="607032" y="838977"/>
                    </a:lnTo>
                    <a:lnTo>
                      <a:pt x="607032" y="708898"/>
                    </a:lnTo>
                    <a:cubicBezTo>
                      <a:pt x="607032" y="700769"/>
                      <a:pt x="600709" y="694445"/>
                      <a:pt x="592579" y="694445"/>
                    </a:cubicBezTo>
                    <a:cubicBezTo>
                      <a:pt x="584449" y="694445"/>
                      <a:pt x="578126" y="700769"/>
                      <a:pt x="578126" y="708898"/>
                    </a:cubicBezTo>
                    <a:lnTo>
                      <a:pt x="578126" y="838977"/>
                    </a:lnTo>
                    <a:lnTo>
                      <a:pt x="510377" y="838977"/>
                    </a:lnTo>
                    <a:lnTo>
                      <a:pt x="548316" y="713415"/>
                    </a:lnTo>
                    <a:cubicBezTo>
                      <a:pt x="550122" y="707995"/>
                      <a:pt x="548316" y="702575"/>
                      <a:pt x="544703" y="698962"/>
                    </a:cubicBezTo>
                    <a:lnTo>
                      <a:pt x="525733" y="679992"/>
                    </a:lnTo>
                    <a:lnTo>
                      <a:pt x="573609" y="632116"/>
                    </a:lnTo>
                    <a:cubicBezTo>
                      <a:pt x="579029" y="626696"/>
                      <a:pt x="579029" y="619470"/>
                      <a:pt x="575416" y="613147"/>
                    </a:cubicBezTo>
                    <a:lnTo>
                      <a:pt x="525733" y="543591"/>
                    </a:lnTo>
                    <a:lnTo>
                      <a:pt x="645875" y="573400"/>
                    </a:lnTo>
                    <a:cubicBezTo>
                      <a:pt x="691041" y="584240"/>
                      <a:pt x="722657" y="624890"/>
                      <a:pt x="722657" y="671862"/>
                    </a:cubicBezTo>
                    <a:lnTo>
                      <a:pt x="722657" y="838977"/>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17894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31</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5400000">
            <a:off x="161006" y="5401946"/>
            <a:ext cx="1443600" cy="356400"/>
          </a:xfrm>
          <a:prstGeom prst="rect">
            <a:avLst/>
          </a:prstGeom>
        </p:spPr>
      </p:pic>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1336431" y="510364"/>
            <a:ext cx="10447530" cy="946477"/>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latin typeface="Calibri"/>
                <a:ea typeface="Open Sans"/>
                <a:cs typeface="Calibri"/>
              </a:rPr>
              <a:t>Positive attitudes, optimism and a sense of personal purpose enhances the motivation to actively pursue long-term goals. Oxford English dictionary defines motivation as ‘a reason or reasons for acting or behaving in a particular way’ (Simpson, Weiner, &amp; Oxford University Press, 1989). Someone who is motivated to get results notices ways to do better, to be entrepreneurial, to innovate, or to find a competitive advantage (Goleman, </a:t>
            </a:r>
            <a:r>
              <a:rPr lang="en-US" sz="2200">
                <a:latin typeface="Calibri"/>
                <a:ea typeface="Open Sans"/>
                <a:cs typeface="Calibri"/>
              </a:rPr>
              <a:t>1998). </a:t>
            </a:r>
            <a:endParaRPr lang="en-US"/>
          </a:p>
          <a:p>
            <a:pPr algn="just">
              <a:lnSpc>
                <a:spcPts val="2440"/>
              </a:lnSpc>
            </a:pPr>
            <a:endParaRPr lang="en-US" sz="2200" dirty="0">
              <a:latin typeface="Calibri"/>
              <a:ea typeface="Open Sans"/>
              <a:cs typeface="Calibri"/>
            </a:endParaRPr>
          </a:p>
          <a:p>
            <a:pPr algn="just">
              <a:lnSpc>
                <a:spcPts val="2440"/>
              </a:lnSpc>
            </a:pPr>
            <a:r>
              <a:rPr lang="en-US" sz="2200" dirty="0">
                <a:latin typeface="Calibri"/>
                <a:ea typeface="Open Sans"/>
                <a:cs typeface="Calibri"/>
              </a:rPr>
              <a:t>Motivation is a starting point for successful participation in education and career development. Studies have found out that students with high intrinsic motivation and career self‐efficacy are likely to attain strong educational results (Evans &amp; Burck, 1992).  A research by Judge and Bono (2001) has confirmed that individuals which are motivated seem generally more satisfied with their work and perform significantly better than others.  </a:t>
            </a:r>
            <a:endParaRPr lang="en-US" sz="1750"/>
          </a:p>
          <a:p>
            <a:pPr algn="just">
              <a:lnSpc>
                <a:spcPts val="2440"/>
              </a:lnSpc>
            </a:pPr>
            <a:endParaRPr lang="en-US" sz="2200" dirty="0"/>
          </a:p>
          <a:p>
            <a:pPr algn="just">
              <a:lnSpc>
                <a:spcPts val="2440"/>
              </a:lnSpc>
            </a:pPr>
            <a:r>
              <a:rPr lang="en-US" sz="2200" dirty="0"/>
              <a:t>Optimism implies nurturing positive expectations about the possibility of succeeding in the present and the future. Self-efficacy is the sense of one’s worth, and positive belief and confidence in one’s own ability to successfully complete a task, and to obtain a positive outcome in a specific situation. Self-efficacy positively correlates with performance, as it contributes to perseverance and trying harder to succeed (Sala, Punie, </a:t>
            </a:r>
            <a:r>
              <a:rPr lang="en-US" sz="2200" dirty="0" err="1"/>
              <a:t>Garkov</a:t>
            </a:r>
            <a:r>
              <a:rPr lang="en-US" sz="2200" dirty="0"/>
              <a:t> and Cabrera, 2020). </a:t>
            </a:r>
          </a:p>
          <a:p>
            <a:pPr algn="just">
              <a:lnSpc>
                <a:spcPts val="2440"/>
              </a:lnSpc>
            </a:pPr>
            <a:endParaRPr lang="en-US" sz="2200" dirty="0"/>
          </a:p>
          <a:p>
            <a:pPr algn="just">
              <a:lnSpc>
                <a:spcPts val="2440"/>
              </a:lnSpc>
            </a:pPr>
            <a:endParaRPr lang="en-US" sz="2200" dirty="0"/>
          </a:p>
        </p:txBody>
      </p:sp>
    </p:spTree>
    <p:extLst>
      <p:ext uri="{BB962C8B-B14F-4D97-AF65-F5344CB8AC3E}">
        <p14:creationId xmlns:p14="http://schemas.microsoft.com/office/powerpoint/2010/main" val="3456156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32</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lvl="0" indent="-342900">
              <a:lnSpc>
                <a:spcPts val="2440"/>
              </a:lnSpc>
              <a:buClr>
                <a:srgbClr val="186BA8"/>
              </a:buClr>
              <a:buFont typeface="Arial" panose="020B0604020202020204" pitchFamily="34" charset="0"/>
              <a:buChar char="•"/>
            </a:pPr>
            <a:r>
              <a:rPr lang="en-US" sz="2200" dirty="0"/>
              <a:t>Compassion</a:t>
            </a:r>
          </a:p>
          <a:p>
            <a:pPr marL="342900" lvl="0" indent="-342900">
              <a:lnSpc>
                <a:spcPts val="2440"/>
              </a:lnSpc>
              <a:buClr>
                <a:srgbClr val="186BA8"/>
              </a:buClr>
              <a:buFont typeface="Arial" panose="020B0604020202020204" pitchFamily="34" charset="0"/>
              <a:buChar char="•"/>
            </a:pPr>
            <a:r>
              <a:rPr lang="en-US" sz="2200" dirty="0"/>
              <a:t>Conflict resolution</a:t>
            </a:r>
          </a:p>
          <a:p>
            <a:pPr marL="342900" lvl="0" indent="-342900">
              <a:lnSpc>
                <a:spcPts val="2440"/>
              </a:lnSpc>
              <a:buClr>
                <a:srgbClr val="186BA8"/>
              </a:buClr>
              <a:buFont typeface="Arial" panose="020B0604020202020204" pitchFamily="34" charset="0"/>
              <a:buChar char="•"/>
            </a:pPr>
            <a:r>
              <a:rPr lang="en-US" sz="2200" dirty="0"/>
              <a:t>Emotional intelligence</a:t>
            </a:r>
          </a:p>
          <a:p>
            <a:pPr marL="342900" lvl="0" indent="-342900">
              <a:lnSpc>
                <a:spcPts val="2440"/>
              </a:lnSpc>
              <a:buClr>
                <a:srgbClr val="186BA8"/>
              </a:buClr>
              <a:buFont typeface="Arial" panose="020B0604020202020204" pitchFamily="34" charset="0"/>
              <a:buChar char="•"/>
            </a:pPr>
            <a:r>
              <a:rPr lang="en-US" sz="2200" dirty="0"/>
              <a:t>Empathy</a:t>
            </a:r>
          </a:p>
          <a:p>
            <a:pPr marL="342900" lvl="0" indent="-342900">
              <a:lnSpc>
                <a:spcPts val="2440"/>
              </a:lnSpc>
              <a:buClr>
                <a:srgbClr val="186BA8"/>
              </a:buClr>
              <a:buFont typeface="Arial" panose="020B0604020202020204" pitchFamily="34" charset="0"/>
              <a:buChar char="•"/>
            </a:pPr>
            <a:r>
              <a:rPr lang="en-US" sz="2200" dirty="0"/>
              <a:t>Equality, equity</a:t>
            </a:r>
          </a:p>
          <a:p>
            <a:pPr marL="342900" lvl="0" indent="-342900">
              <a:lnSpc>
                <a:spcPts val="2440"/>
              </a:lnSpc>
              <a:buClr>
                <a:srgbClr val="186BA8"/>
              </a:buClr>
              <a:buFont typeface="Arial" panose="020B0604020202020204" pitchFamily="34" charset="0"/>
              <a:buChar char="•"/>
            </a:pPr>
            <a:r>
              <a:rPr lang="en-US" sz="2200" dirty="0"/>
              <a:t>Human dignity</a:t>
            </a:r>
          </a:p>
          <a:p>
            <a:pPr marL="342900" lvl="0" indent="-342900">
              <a:lnSpc>
                <a:spcPts val="2440"/>
              </a:lnSpc>
              <a:buClr>
                <a:srgbClr val="186BA8"/>
              </a:buClr>
              <a:buFont typeface="Arial" panose="020B0604020202020204" pitchFamily="34" charset="0"/>
              <a:buChar char="•"/>
            </a:pPr>
            <a:r>
              <a:rPr lang="en-US" sz="2200" dirty="0"/>
              <a:t>Personal traits</a:t>
            </a:r>
          </a:p>
          <a:p>
            <a:pPr marL="342900" lvl="0" indent="-342900">
              <a:lnSpc>
                <a:spcPts val="2440"/>
              </a:lnSpc>
              <a:buClr>
                <a:srgbClr val="186BA8"/>
              </a:buClr>
              <a:buFont typeface="Arial" panose="020B0604020202020204" pitchFamily="34" charset="0"/>
              <a:buChar char="•"/>
            </a:pPr>
            <a:r>
              <a:rPr lang="en-US" sz="2200" dirty="0"/>
              <a:t>Service orientation</a:t>
            </a:r>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726405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Emotional Intelligence and Empathy</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11</a:t>
            </a:r>
          </a:p>
        </p:txBody>
      </p:sp>
      <p:grpSp>
        <p:nvGrpSpPr>
          <p:cNvPr id="18" name="Group 17">
            <a:extLst>
              <a:ext uri="{FF2B5EF4-FFF2-40B4-BE49-F238E27FC236}">
                <a16:creationId xmlns:a16="http://schemas.microsoft.com/office/drawing/2014/main" id="{3A072715-F6A3-E361-E474-EA1D45FC2825}"/>
              </a:ext>
            </a:extLst>
          </p:cNvPr>
          <p:cNvGrpSpPr/>
          <p:nvPr/>
        </p:nvGrpSpPr>
        <p:grpSpPr>
          <a:xfrm>
            <a:off x="9610438" y="3796183"/>
            <a:ext cx="1819562" cy="1840919"/>
            <a:chOff x="7190753" y="5365577"/>
            <a:chExt cx="745522" cy="754273"/>
          </a:xfrm>
          <a:solidFill>
            <a:srgbClr val="1C1442"/>
          </a:solidFill>
        </p:grpSpPr>
        <p:grpSp>
          <p:nvGrpSpPr>
            <p:cNvPr id="19" name="Graphic 2">
              <a:extLst>
                <a:ext uri="{FF2B5EF4-FFF2-40B4-BE49-F238E27FC236}">
                  <a16:creationId xmlns:a16="http://schemas.microsoft.com/office/drawing/2014/main" id="{EADE37B2-1E22-681A-395D-51CAB6301C79}"/>
                </a:ext>
              </a:extLst>
            </p:cNvPr>
            <p:cNvGrpSpPr/>
            <p:nvPr/>
          </p:nvGrpSpPr>
          <p:grpSpPr>
            <a:xfrm>
              <a:off x="7353351" y="5647412"/>
              <a:ext cx="420044" cy="75879"/>
              <a:chOff x="7353351" y="5647412"/>
              <a:chExt cx="420044" cy="75879"/>
            </a:xfrm>
            <a:grpFill/>
          </p:grpSpPr>
          <p:sp>
            <p:nvSpPr>
              <p:cNvPr id="30" name="Freeform 29">
                <a:extLst>
                  <a:ext uri="{FF2B5EF4-FFF2-40B4-BE49-F238E27FC236}">
                    <a16:creationId xmlns:a16="http://schemas.microsoft.com/office/drawing/2014/main" id="{54708071-BC0C-28DA-51D2-C40EAFD6578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1" name="Freeform 30">
                <a:extLst>
                  <a:ext uri="{FF2B5EF4-FFF2-40B4-BE49-F238E27FC236}">
                    <a16:creationId xmlns:a16="http://schemas.microsoft.com/office/drawing/2014/main" id="{A42EE86D-73C9-4980-9177-06D26C5038D1}"/>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20" name="Graphic 2">
              <a:extLst>
                <a:ext uri="{FF2B5EF4-FFF2-40B4-BE49-F238E27FC236}">
                  <a16:creationId xmlns:a16="http://schemas.microsoft.com/office/drawing/2014/main" id="{EF034051-B4D9-0A6D-5F3C-89945078B877}"/>
                </a:ext>
              </a:extLst>
            </p:cNvPr>
            <p:cNvGrpSpPr/>
            <p:nvPr/>
          </p:nvGrpSpPr>
          <p:grpSpPr>
            <a:xfrm>
              <a:off x="7190753" y="5365577"/>
              <a:ext cx="745522" cy="754273"/>
              <a:chOff x="7190753" y="5365577"/>
              <a:chExt cx="745522" cy="754273"/>
            </a:xfrm>
            <a:grpFill/>
          </p:grpSpPr>
          <p:sp>
            <p:nvSpPr>
              <p:cNvPr id="21" name="Freeform 20">
                <a:extLst>
                  <a:ext uri="{FF2B5EF4-FFF2-40B4-BE49-F238E27FC236}">
                    <a16:creationId xmlns:a16="http://schemas.microsoft.com/office/drawing/2014/main" id="{5C848ED1-5EC8-2E2D-7493-48AC12F663BA}"/>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46C72E68-5786-DD2F-9F9A-478E4D92D67D}"/>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BC596D5D-F9D6-75A8-3DBF-AB2EBC8CF5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1D9F29E4-87BD-75C5-C4DA-E02E79699C1B}"/>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50748762-9940-7398-543D-6CF601ADC6A2}"/>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2C3F0EE8-6F85-EBA9-1702-EAA1FB973102}"/>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7" name="Freeform 26">
                <a:extLst>
                  <a:ext uri="{FF2B5EF4-FFF2-40B4-BE49-F238E27FC236}">
                    <a16:creationId xmlns:a16="http://schemas.microsoft.com/office/drawing/2014/main" id="{326331FD-3714-41DE-F396-16A0643987E1}"/>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Freeform 27">
                <a:extLst>
                  <a:ext uri="{FF2B5EF4-FFF2-40B4-BE49-F238E27FC236}">
                    <a16:creationId xmlns:a16="http://schemas.microsoft.com/office/drawing/2014/main" id="{3E594A5E-16C0-36E3-5CAC-091E392D0CFF}"/>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D92DF854-20AA-CADC-460D-079041C24659}"/>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22638057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1">
            <a:extLst>
              <a:ext uri="{FF2B5EF4-FFF2-40B4-BE49-F238E27FC236}">
                <a16:creationId xmlns:a16="http://schemas.microsoft.com/office/drawing/2014/main" id="{86CCE2D7-9E96-97A4-9C66-C3845ED57C3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55" t="18534" r="13285" b="39840"/>
          <a:stretch/>
        </p:blipFill>
        <p:spPr>
          <a:xfrm flipH="1">
            <a:off x="7352051" y="-19001"/>
            <a:ext cx="4815434" cy="6896002"/>
          </a:xfrm>
          <a:prstGeom prst="rect">
            <a:avLst/>
          </a:prstGeom>
        </p:spPr>
      </p:pic>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33</a:t>
            </a:fld>
            <a:endParaRPr lang="en-US" sz="1291" dirty="0"/>
          </a:p>
        </p:txBody>
      </p:sp>
      <p:pic>
        <p:nvPicPr>
          <p:cNvPr id="16" name="Picture 15">
            <a:extLst>
              <a:ext uri="{FF2B5EF4-FFF2-40B4-BE49-F238E27FC236}">
                <a16:creationId xmlns:a16="http://schemas.microsoft.com/office/drawing/2014/main" id="{8805F9E6-4C46-8E8E-E7A0-9B8BA2046B71}"/>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6630251" y="5534680"/>
            <a:ext cx="1443600" cy="356400"/>
          </a:xfrm>
          <a:prstGeom prst="rect">
            <a:avLst/>
          </a:prstGeom>
        </p:spPr>
      </p:pic>
      <p:sp>
        <p:nvSpPr>
          <p:cNvPr id="2" name="Rectangle 1">
            <a:extLst>
              <a:ext uri="{FF2B5EF4-FFF2-40B4-BE49-F238E27FC236}">
                <a16:creationId xmlns:a16="http://schemas.microsoft.com/office/drawing/2014/main" id="{4E0B9EB2-911F-7D9B-FE35-C77FB3E5E0D8}"/>
              </a:ext>
            </a:extLst>
          </p:cNvPr>
          <p:cNvSpPr/>
          <p:nvPr/>
        </p:nvSpPr>
        <p:spPr>
          <a:xfrm>
            <a:off x="11312769" y="0"/>
            <a:ext cx="879231" cy="6858000"/>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66EA9-8609-A795-B0A2-1480D450D8F5}"/>
              </a:ext>
            </a:extLst>
          </p:cNvPr>
          <p:cNvSpPr/>
          <p:nvPr/>
        </p:nvSpPr>
        <p:spPr>
          <a:xfrm>
            <a:off x="433952" y="4339524"/>
            <a:ext cx="1069383" cy="19624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50EA910B-7A4F-8A34-72EE-8C278DC4D723}"/>
              </a:ext>
            </a:extLst>
          </p:cNvPr>
          <p:cNvSpPr txBox="1">
            <a:spLocks/>
          </p:cNvSpPr>
          <p:nvPr/>
        </p:nvSpPr>
        <p:spPr>
          <a:xfrm>
            <a:off x="433952" y="821410"/>
            <a:ext cx="6365053" cy="472648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400" dirty="0"/>
              <a:t>In 1990, Mayer and Salovey developed their first theory of emotional intelligence. They elaborated a model of emotional intelligence, which consisted of four different dimensions including perception of emotion, emotional facilitation, understanding emotions, and management of emotions (Mayer &amp; Salovey, 1997). </a:t>
            </a:r>
          </a:p>
          <a:p>
            <a:pPr algn="just">
              <a:lnSpc>
                <a:spcPts val="2440"/>
              </a:lnSpc>
            </a:pPr>
            <a:endParaRPr lang="en-US" sz="2400" dirty="0"/>
          </a:p>
          <a:p>
            <a:pPr algn="just">
              <a:lnSpc>
                <a:spcPts val="2440"/>
              </a:lnSpc>
            </a:pPr>
            <a:r>
              <a:rPr lang="en-US" sz="2400" dirty="0">
                <a:latin typeface="Calibri"/>
                <a:ea typeface="Open Sans"/>
                <a:cs typeface="Calibri"/>
              </a:rPr>
              <a:t>They also proposed that emotional intelligence was a cognitive ability which is separate but also associated to, general intelligence. Their theory was subsequently popularized by Goleman. Goleman proposed (1998) that emotional intelligence was integral for life success. Emotional intelligence is not fixed genetically but develops throughout life alongside becoming more mature.</a:t>
            </a:r>
          </a:p>
        </p:txBody>
      </p:sp>
    </p:spTree>
    <p:extLst>
      <p:ext uri="{BB962C8B-B14F-4D97-AF65-F5344CB8AC3E}">
        <p14:creationId xmlns:p14="http://schemas.microsoft.com/office/powerpoint/2010/main" val="2918842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4">
            <a:extLst>
              <a:ext uri="{FF2B5EF4-FFF2-40B4-BE49-F238E27FC236}">
                <a16:creationId xmlns:a16="http://schemas.microsoft.com/office/drawing/2014/main" id="{416EC14C-9C25-AA9A-0F58-29C2662D13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28475" b="28475"/>
          <a:stretch/>
        </p:blipFill>
        <p:spPr>
          <a:xfrm>
            <a:off x="-1" y="0"/>
            <a:ext cx="11360859" cy="6912244"/>
          </a:xfrm>
          <a:prstGeom prst="rect">
            <a:avLst/>
          </a:prstGeom>
          <a:solidFill>
            <a:schemeClr val="bg1">
              <a:lumMod val="85000"/>
            </a:schemeClr>
          </a:solidFill>
        </p:spPr>
      </p:pic>
      <p:sp>
        <p:nvSpPr>
          <p:cNvPr id="4" name="Rectangle 3">
            <a:extLst>
              <a:ext uri="{FF2B5EF4-FFF2-40B4-BE49-F238E27FC236}">
                <a16:creationId xmlns:a16="http://schemas.microsoft.com/office/drawing/2014/main" id="{EC6AED2C-27E4-CC45-818F-445D4452A105}"/>
              </a:ext>
            </a:extLst>
          </p:cNvPr>
          <p:cNvSpPr/>
          <p:nvPr/>
        </p:nvSpPr>
        <p:spPr>
          <a:xfrm>
            <a:off x="2634712" y="728420"/>
            <a:ext cx="8726149" cy="37708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34</a:t>
            </a:fld>
            <a:endParaRPr lang="en-US" sz="1291" dirty="0"/>
          </a:p>
        </p:txBody>
      </p:sp>
      <p:sp>
        <p:nvSpPr>
          <p:cNvPr id="10" name="Rectangle 9">
            <a:extLst>
              <a:ext uri="{FF2B5EF4-FFF2-40B4-BE49-F238E27FC236}">
                <a16:creationId xmlns:a16="http://schemas.microsoft.com/office/drawing/2014/main" id="{44C11648-3B79-8E0E-35B4-5A9B75C4CF1D}"/>
              </a:ext>
            </a:extLst>
          </p:cNvPr>
          <p:cNvSpPr/>
          <p:nvPr/>
        </p:nvSpPr>
        <p:spPr>
          <a:xfrm>
            <a:off x="1136086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3" cstate="screen">
            <a:extLst>
              <a:ext uri="{28A0092B-C50C-407E-A947-70E740481C1C}">
                <a14:useLocalDpi xmlns:a14="http://schemas.microsoft.com/office/drawing/2010/main"/>
              </a:ext>
            </a:extLst>
          </a:blip>
          <a:srcRect l="10582" t="76647" r="53602" b="8387"/>
          <a:stretch/>
        </p:blipFill>
        <p:spPr>
          <a:xfrm rot="5400000">
            <a:off x="1909141" y="3277922"/>
            <a:ext cx="1443600" cy="356400"/>
          </a:xfrm>
          <a:prstGeom prst="rect">
            <a:avLst/>
          </a:prstGeom>
        </p:spPr>
      </p:pic>
      <p:sp>
        <p:nvSpPr>
          <p:cNvPr id="6" name="Text Placeholder 2">
            <a:extLst>
              <a:ext uri="{FF2B5EF4-FFF2-40B4-BE49-F238E27FC236}">
                <a16:creationId xmlns:a16="http://schemas.microsoft.com/office/drawing/2014/main" id="{6C7E59BC-531A-D81A-CBF6-5C30614184E6}"/>
              </a:ext>
            </a:extLst>
          </p:cNvPr>
          <p:cNvSpPr txBox="1">
            <a:spLocks/>
          </p:cNvSpPr>
          <p:nvPr/>
        </p:nvSpPr>
        <p:spPr>
          <a:xfrm>
            <a:off x="3037669" y="1132554"/>
            <a:ext cx="7763158" cy="4369343"/>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He agreed that emotional intelligence skills are synergetic with cognitive ones; and top performers have both. Emotional intelligence is especially important in complex jobs because a deficiency of these abilities can hinder the use of whatever technical expertise or intellect a person may have. Goleman divided competencies as purely cognitive, such as analytic reasoning or technical expertise (‘mind’) and emotional competencies, which combine thoughts and feelings (‘heart’) (Goleman, 1998). </a:t>
            </a:r>
          </a:p>
          <a:p>
            <a:pPr algn="just">
              <a:lnSpc>
                <a:spcPts val="2440"/>
              </a:lnSpc>
            </a:pPr>
            <a:endParaRPr lang="en-US" sz="2200" dirty="0"/>
          </a:p>
        </p:txBody>
      </p:sp>
    </p:spTree>
    <p:extLst>
      <p:ext uri="{BB962C8B-B14F-4D97-AF65-F5344CB8AC3E}">
        <p14:creationId xmlns:p14="http://schemas.microsoft.com/office/powerpoint/2010/main" val="372583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36263E2-A365-9AA9-5AED-0A623D831ABA}"/>
              </a:ext>
            </a:extLst>
          </p:cNvPr>
          <p:cNvSpPr/>
          <p:nvPr/>
        </p:nvSpPr>
        <p:spPr>
          <a:xfrm>
            <a:off x="121403" y="3114045"/>
            <a:ext cx="3939153" cy="36242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0" name="Rectangle 9">
            <a:extLst>
              <a:ext uri="{FF2B5EF4-FFF2-40B4-BE49-F238E27FC236}">
                <a16:creationId xmlns:a16="http://schemas.microsoft.com/office/drawing/2014/main" id="{44C11648-3B79-8E0E-35B4-5A9B75C4CF1D}"/>
              </a:ext>
            </a:extLst>
          </p:cNvPr>
          <p:cNvSpPr/>
          <p:nvPr/>
        </p:nvSpPr>
        <p:spPr>
          <a:xfrm>
            <a:off x="0" y="1594489"/>
            <a:ext cx="12192000" cy="3034054"/>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35</a:t>
            </a:fld>
            <a:endParaRPr lang="en-US" sz="1291" dirty="0"/>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l="10582" t="76647" r="53602" b="8387"/>
          <a:stretch/>
        </p:blipFill>
        <p:spPr>
          <a:xfrm rot="10800000">
            <a:off x="9998676" y="4482850"/>
            <a:ext cx="1443600" cy="356400"/>
          </a:xfrm>
          <a:prstGeom prst="rect">
            <a:avLst/>
          </a:prstGeom>
        </p:spPr>
      </p:pic>
      <p:sp>
        <p:nvSpPr>
          <p:cNvPr id="5" name="Text Placeholder 2">
            <a:extLst>
              <a:ext uri="{FF2B5EF4-FFF2-40B4-BE49-F238E27FC236}">
                <a16:creationId xmlns:a16="http://schemas.microsoft.com/office/drawing/2014/main" id="{4ADB796C-E8B4-F8EB-6119-E7FC904DA4EA}"/>
              </a:ext>
            </a:extLst>
          </p:cNvPr>
          <p:cNvSpPr txBox="1">
            <a:spLocks/>
          </p:cNvSpPr>
          <p:nvPr/>
        </p:nvSpPr>
        <p:spPr>
          <a:xfrm>
            <a:off x="482222" y="417996"/>
            <a:ext cx="11133720"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According to Sala, Punie, </a:t>
            </a:r>
            <a:r>
              <a:rPr lang="en-US" sz="2200" dirty="0" err="1"/>
              <a:t>Garkov</a:t>
            </a:r>
            <a:r>
              <a:rPr lang="en-US" sz="2200" dirty="0"/>
              <a:t> and Cabrera (2020), empathy is the understanding of another person’s emotions, experiences and values, and the provision of appropriate responses. It can be described by the following descriptors:</a:t>
            </a:r>
          </a:p>
          <a:p>
            <a:pPr algn="just">
              <a:lnSpc>
                <a:spcPts val="2440"/>
              </a:lnSpc>
            </a:pPr>
            <a:endParaRPr lang="en-US" sz="2200" dirty="0"/>
          </a:p>
        </p:txBody>
      </p:sp>
      <p:sp>
        <p:nvSpPr>
          <p:cNvPr id="7" name="Text Placeholder 10">
            <a:extLst>
              <a:ext uri="{FF2B5EF4-FFF2-40B4-BE49-F238E27FC236}">
                <a16:creationId xmlns:a16="http://schemas.microsoft.com/office/drawing/2014/main" id="{A7EE469B-2031-E368-7E7C-264D7327B1F1}"/>
              </a:ext>
            </a:extLst>
          </p:cNvPr>
          <p:cNvSpPr txBox="1">
            <a:spLocks/>
          </p:cNvSpPr>
          <p:nvPr/>
        </p:nvSpPr>
        <p:spPr>
          <a:xfrm>
            <a:off x="2303888" y="1954920"/>
            <a:ext cx="9312055" cy="1718895"/>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US" sz="2200" dirty="0">
                <a:solidFill>
                  <a:schemeClr val="bg1"/>
                </a:solidFill>
              </a:rPr>
              <a:t>Awareness of another person’s emotions, experiences and values.</a:t>
            </a:r>
          </a:p>
          <a:p>
            <a:endParaRPr lang="en-US" sz="900" dirty="0">
              <a:solidFill>
                <a:schemeClr val="bg1"/>
              </a:solidFill>
            </a:endParaRPr>
          </a:p>
          <a:p>
            <a:endParaRPr lang="en-US" sz="2200" dirty="0">
              <a:solidFill>
                <a:schemeClr val="bg1"/>
              </a:solidFill>
            </a:endParaRPr>
          </a:p>
          <a:p>
            <a:r>
              <a:rPr lang="en-US" sz="2200" dirty="0">
                <a:solidFill>
                  <a:schemeClr val="bg1"/>
                </a:solidFill>
              </a:rPr>
              <a:t>Understanding another person's emotions and experiences, and the ability to proactively take their perspective.</a:t>
            </a:r>
          </a:p>
          <a:p>
            <a:endParaRPr lang="en-US" sz="3600" dirty="0">
              <a:solidFill>
                <a:schemeClr val="bg1"/>
              </a:solidFill>
            </a:endParaRPr>
          </a:p>
          <a:p>
            <a:r>
              <a:rPr lang="en-US" sz="2200" dirty="0">
                <a:solidFill>
                  <a:schemeClr val="bg1"/>
                </a:solidFill>
              </a:rPr>
              <a:t>Responsiveness to another person’s emotions </a:t>
            </a:r>
          </a:p>
        </p:txBody>
      </p:sp>
      <p:sp>
        <p:nvSpPr>
          <p:cNvPr id="8" name="Text Placeholder 10">
            <a:extLst>
              <a:ext uri="{FF2B5EF4-FFF2-40B4-BE49-F238E27FC236}">
                <a16:creationId xmlns:a16="http://schemas.microsoft.com/office/drawing/2014/main" id="{898589AC-01B7-2A26-80E4-D83801F3A192}"/>
              </a:ext>
            </a:extLst>
          </p:cNvPr>
          <p:cNvSpPr txBox="1">
            <a:spLocks/>
          </p:cNvSpPr>
          <p:nvPr/>
        </p:nvSpPr>
        <p:spPr>
          <a:xfrm>
            <a:off x="749724" y="1836934"/>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01</a:t>
            </a:r>
          </a:p>
        </p:txBody>
      </p:sp>
      <p:sp>
        <p:nvSpPr>
          <p:cNvPr id="9" name="Text Placeholder 10">
            <a:extLst>
              <a:ext uri="{FF2B5EF4-FFF2-40B4-BE49-F238E27FC236}">
                <a16:creationId xmlns:a16="http://schemas.microsoft.com/office/drawing/2014/main" id="{0155CC77-B50B-4F3C-8A04-706A56ADDD83}"/>
              </a:ext>
            </a:extLst>
          </p:cNvPr>
          <p:cNvSpPr txBox="1">
            <a:spLocks/>
          </p:cNvSpPr>
          <p:nvPr/>
        </p:nvSpPr>
        <p:spPr>
          <a:xfrm>
            <a:off x="749724" y="2835448"/>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02</a:t>
            </a:r>
          </a:p>
        </p:txBody>
      </p:sp>
      <p:sp>
        <p:nvSpPr>
          <p:cNvPr id="12" name="Text Placeholder 10">
            <a:extLst>
              <a:ext uri="{FF2B5EF4-FFF2-40B4-BE49-F238E27FC236}">
                <a16:creationId xmlns:a16="http://schemas.microsoft.com/office/drawing/2014/main" id="{E3D0E89E-2BAE-70D6-600A-B04DD7B7B049}"/>
              </a:ext>
            </a:extLst>
          </p:cNvPr>
          <p:cNvSpPr txBox="1">
            <a:spLocks/>
          </p:cNvSpPr>
          <p:nvPr/>
        </p:nvSpPr>
        <p:spPr>
          <a:xfrm>
            <a:off x="749724" y="3874926"/>
            <a:ext cx="1130871" cy="613248"/>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4000" b="1" dirty="0"/>
              <a:t>03</a:t>
            </a:r>
          </a:p>
        </p:txBody>
      </p:sp>
      <p:sp>
        <p:nvSpPr>
          <p:cNvPr id="13" name="Rectangle 12">
            <a:extLst>
              <a:ext uri="{FF2B5EF4-FFF2-40B4-BE49-F238E27FC236}">
                <a16:creationId xmlns:a16="http://schemas.microsoft.com/office/drawing/2014/main" id="{6F791082-0483-D4EF-130B-FDB5D813CA60}"/>
              </a:ext>
            </a:extLst>
          </p:cNvPr>
          <p:cNvSpPr/>
          <p:nvPr/>
        </p:nvSpPr>
        <p:spPr>
          <a:xfrm>
            <a:off x="482222" y="2656177"/>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4" name="Rectangle 13">
            <a:extLst>
              <a:ext uri="{FF2B5EF4-FFF2-40B4-BE49-F238E27FC236}">
                <a16:creationId xmlns:a16="http://schemas.microsoft.com/office/drawing/2014/main" id="{27851991-1D2A-5F10-43BC-37E343D344A1}"/>
              </a:ext>
            </a:extLst>
          </p:cNvPr>
          <p:cNvSpPr/>
          <p:nvPr/>
        </p:nvSpPr>
        <p:spPr>
          <a:xfrm>
            <a:off x="482222" y="3738829"/>
            <a:ext cx="11160000" cy="15749"/>
          </a:xfrm>
          <a:prstGeom prst="rect">
            <a:avLst/>
          </a:prstGeom>
          <a:solidFill>
            <a:srgbClr val="60A9DD"/>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Calibri" panose="020F0502020204030204" pitchFamily="34" charset="0"/>
              <a:cs typeface="Calibri" panose="020F0502020204030204" pitchFamily="34" charset="0"/>
            </a:endParaRPr>
          </a:p>
        </p:txBody>
      </p:sp>
      <p:sp>
        <p:nvSpPr>
          <p:cNvPr id="15" name="Triangle 14">
            <a:extLst>
              <a:ext uri="{FF2B5EF4-FFF2-40B4-BE49-F238E27FC236}">
                <a16:creationId xmlns:a16="http://schemas.microsoft.com/office/drawing/2014/main" id="{FCB083AA-8172-3A7F-D2A7-2EF6A9D172BD}"/>
              </a:ext>
            </a:extLst>
          </p:cNvPr>
          <p:cNvSpPr/>
          <p:nvPr/>
        </p:nvSpPr>
        <p:spPr>
          <a:xfrm rot="5400000">
            <a:off x="1802794" y="20108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6" name="Triangle 15">
            <a:extLst>
              <a:ext uri="{FF2B5EF4-FFF2-40B4-BE49-F238E27FC236}">
                <a16:creationId xmlns:a16="http://schemas.microsoft.com/office/drawing/2014/main" id="{FE448F9E-EE6D-794C-38F1-A1D603BD1710}"/>
              </a:ext>
            </a:extLst>
          </p:cNvPr>
          <p:cNvSpPr/>
          <p:nvPr/>
        </p:nvSpPr>
        <p:spPr>
          <a:xfrm rot="5400000">
            <a:off x="1802794" y="302199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17" name="Triangle 16">
            <a:extLst>
              <a:ext uri="{FF2B5EF4-FFF2-40B4-BE49-F238E27FC236}">
                <a16:creationId xmlns:a16="http://schemas.microsoft.com/office/drawing/2014/main" id="{A665726E-3733-A158-EA7B-EE6FB744E79A}"/>
              </a:ext>
            </a:extLst>
          </p:cNvPr>
          <p:cNvSpPr/>
          <p:nvPr/>
        </p:nvSpPr>
        <p:spPr>
          <a:xfrm rot="5400000">
            <a:off x="1802794" y="4033146"/>
            <a:ext cx="344297" cy="296808"/>
          </a:xfrm>
          <a:prstGeom prst="triangle">
            <a:avLst/>
          </a:prstGeom>
          <a:solidFill>
            <a:srgbClr val="60A9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solidFill>
                <a:schemeClr val="bg1"/>
              </a:solidFill>
              <a:latin typeface="Calibri" panose="020F0502020204030204" pitchFamily="34" charset="0"/>
              <a:cs typeface="Calibri" panose="020F0502020204030204" pitchFamily="34" charset="0"/>
            </a:endParaRPr>
          </a:p>
        </p:txBody>
      </p:sp>
      <p:sp>
        <p:nvSpPr>
          <p:cNvPr id="2" name="Text Placeholder 2">
            <a:extLst>
              <a:ext uri="{FF2B5EF4-FFF2-40B4-BE49-F238E27FC236}">
                <a16:creationId xmlns:a16="http://schemas.microsoft.com/office/drawing/2014/main" id="{80B61854-945F-5FCD-2783-7C2C7C2A2B93}"/>
              </a:ext>
            </a:extLst>
          </p:cNvPr>
          <p:cNvSpPr txBox="1">
            <a:spLocks/>
          </p:cNvSpPr>
          <p:nvPr/>
        </p:nvSpPr>
        <p:spPr>
          <a:xfrm>
            <a:off x="570340" y="5017866"/>
            <a:ext cx="11071882" cy="14869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Empathy enables effective communication, interaction and collaboration. It is well-acknowledged that emotional intelligence and empathy can be improved through specific training (Goleman, 1998; </a:t>
            </a:r>
            <a:r>
              <a:rPr lang="en-US" sz="2200" dirty="0" err="1"/>
              <a:t>Cavallini</a:t>
            </a:r>
            <a:r>
              <a:rPr lang="en-US" sz="2200" dirty="0"/>
              <a:t>, Bianco, </a:t>
            </a:r>
            <a:r>
              <a:rPr lang="en-US" sz="2200" dirty="0" err="1"/>
              <a:t>Bottiroli</a:t>
            </a:r>
            <a:r>
              <a:rPr lang="en-US" sz="2200" dirty="0"/>
              <a:t>, </a:t>
            </a:r>
            <a:r>
              <a:rPr lang="en-US" sz="2200" dirty="0" err="1"/>
              <a:t>Rosi</a:t>
            </a:r>
            <a:r>
              <a:rPr lang="en-US" sz="2200" dirty="0"/>
              <a:t>, </a:t>
            </a:r>
            <a:r>
              <a:rPr lang="en-US" sz="2200" dirty="0" err="1"/>
              <a:t>Vecchi</a:t>
            </a:r>
            <a:r>
              <a:rPr lang="en-US" sz="2200" dirty="0"/>
              <a:t> &amp; Lecce, 2015) and it results in outstanding performance at work.</a:t>
            </a:r>
          </a:p>
          <a:p>
            <a:pPr algn="just">
              <a:lnSpc>
                <a:spcPts val="2440"/>
              </a:lnSpc>
            </a:pPr>
            <a:endParaRPr lang="en-US" sz="2200" dirty="0"/>
          </a:p>
        </p:txBody>
      </p:sp>
    </p:spTree>
    <p:extLst>
      <p:ext uri="{BB962C8B-B14F-4D97-AF65-F5344CB8AC3E}">
        <p14:creationId xmlns:p14="http://schemas.microsoft.com/office/powerpoint/2010/main" val="22959461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36</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153400" cy="3731669"/>
          </a:xfrm>
        </p:spPr>
        <p:txBody>
          <a:bodyPr/>
          <a:lstStyle/>
          <a:p>
            <a:pPr>
              <a:lnSpc>
                <a:spcPts val="2440"/>
              </a:lnSpc>
            </a:pPr>
            <a:r>
              <a:rPr lang="en-US" sz="2200" b="1" dirty="0"/>
              <a:t>Related skills:</a:t>
            </a:r>
          </a:p>
          <a:p>
            <a:pPr>
              <a:lnSpc>
                <a:spcPts val="2440"/>
              </a:lnSpc>
            </a:pPr>
            <a:endParaRPr lang="en-US" sz="2200" dirty="0"/>
          </a:p>
          <a:p>
            <a:pPr marL="342900" indent="-342900">
              <a:lnSpc>
                <a:spcPts val="2440"/>
              </a:lnSpc>
              <a:buClr>
                <a:srgbClr val="186BA8"/>
              </a:buClr>
              <a:buFont typeface="Arial" panose="020B0604020202020204" pitchFamily="34" charset="0"/>
              <a:buChar char="•"/>
            </a:pPr>
            <a:r>
              <a:rPr lang="en-US" sz="2200" dirty="0"/>
              <a:t>Leadership and responsibility</a:t>
            </a:r>
          </a:p>
          <a:p>
            <a:pPr marL="342900" indent="-342900">
              <a:lnSpc>
                <a:spcPts val="2440"/>
              </a:lnSpc>
              <a:buClr>
                <a:srgbClr val="186BA8"/>
              </a:buClr>
              <a:buFont typeface="Arial" panose="020B0604020202020204" pitchFamily="34" charset="0"/>
              <a:buChar char="•"/>
            </a:pPr>
            <a:r>
              <a:rPr lang="en-US" sz="2200" dirty="0"/>
              <a:t>Leadership and social influence</a:t>
            </a:r>
          </a:p>
          <a:p>
            <a:pPr marL="342900" indent="-342900">
              <a:lnSpc>
                <a:spcPts val="2440"/>
              </a:lnSpc>
              <a:buClr>
                <a:srgbClr val="186BA8"/>
              </a:buClr>
              <a:buFont typeface="Arial" panose="020B0604020202020204" pitchFamily="34" charset="0"/>
              <a:buChar char="•"/>
            </a:pPr>
            <a:r>
              <a:rPr lang="en-US" sz="2200" dirty="0"/>
              <a:t>Leadership and management</a:t>
            </a:r>
          </a:p>
          <a:p>
            <a:pPr marL="342900" indent="-342900">
              <a:lnSpc>
                <a:spcPts val="2440"/>
              </a:lnSpc>
              <a:buClr>
                <a:srgbClr val="186BA8"/>
              </a:buClr>
              <a:buFont typeface="Arial" panose="020B0604020202020204" pitchFamily="34" charset="0"/>
              <a:buChar char="•"/>
            </a:pPr>
            <a:r>
              <a:rPr lang="en-US" sz="2200" dirty="0"/>
              <a:t>Mobilizing others</a:t>
            </a:r>
          </a:p>
          <a:p>
            <a:pPr marL="342900" indent="-342900">
              <a:lnSpc>
                <a:spcPts val="2440"/>
              </a:lnSpc>
              <a:buClr>
                <a:srgbClr val="186BA8"/>
              </a:buClr>
              <a:buFont typeface="Arial" panose="020B0604020202020204" pitchFamily="34" charset="0"/>
              <a:buChar char="•"/>
            </a:pPr>
            <a:r>
              <a:rPr lang="en-US" sz="2200" dirty="0"/>
              <a:t>Persistence, grit</a:t>
            </a:r>
          </a:p>
          <a:p>
            <a:pPr marL="342900" indent="-342900">
              <a:lnSpc>
                <a:spcPts val="2440"/>
              </a:lnSpc>
              <a:buClr>
                <a:srgbClr val="186BA8"/>
              </a:buClr>
              <a:buFont typeface="Arial" panose="020B0604020202020204" pitchFamily="34" charset="0"/>
              <a:buChar char="•"/>
            </a:pPr>
            <a:r>
              <a:rPr lang="en-US" sz="2200" dirty="0"/>
              <a:t>Persuasion and negotiation</a:t>
            </a:r>
          </a:p>
          <a:p>
            <a:pPr marL="342900" indent="-342900">
              <a:lnSpc>
                <a:spcPts val="2440"/>
              </a:lnSpc>
              <a:buClr>
                <a:srgbClr val="186BA8"/>
              </a:buClr>
              <a:buFont typeface="Arial" panose="020B0604020202020204" pitchFamily="34" charset="0"/>
              <a:buChar char="•"/>
            </a:pPr>
            <a:r>
              <a:rPr lang="en-US" sz="2200" dirty="0"/>
              <a:t>Pro-activeness	</a:t>
            </a:r>
          </a:p>
          <a:p>
            <a:pPr marL="342900" indent="-342900">
              <a:lnSpc>
                <a:spcPts val="2440"/>
              </a:lnSpc>
              <a:buClr>
                <a:srgbClr val="186BA8"/>
              </a:buClr>
              <a:buFont typeface="Arial" panose="020B0604020202020204" pitchFamily="34" charset="0"/>
              <a:buChar char="•"/>
            </a:pPr>
            <a:r>
              <a:rPr lang="en-US" sz="2200" dirty="0"/>
              <a:t>Productivity, accountability</a:t>
            </a:r>
          </a:p>
          <a:p>
            <a:pPr marL="342900" indent="-342900">
              <a:lnSpc>
                <a:spcPts val="2440"/>
              </a:lnSpc>
              <a:buClr>
                <a:srgbClr val="186BA8"/>
              </a:buClr>
              <a:buFont typeface="Arial" panose="020B0604020202020204" pitchFamily="34" charset="0"/>
              <a:buChar char="•"/>
            </a:pPr>
            <a:r>
              <a:rPr lang="en-US" sz="2200" dirty="0"/>
              <a:t>Vision</a:t>
            </a:r>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lvl="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1" y="643158"/>
            <a:ext cx="11467350"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Critical Thinking, Problem-Solving and Systems Thinking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12</a:t>
            </a:r>
          </a:p>
        </p:txBody>
      </p:sp>
      <p:grpSp>
        <p:nvGrpSpPr>
          <p:cNvPr id="12" name="Group 11">
            <a:extLst>
              <a:ext uri="{FF2B5EF4-FFF2-40B4-BE49-F238E27FC236}">
                <a16:creationId xmlns:a16="http://schemas.microsoft.com/office/drawing/2014/main" id="{F777C34B-2B14-D1D1-C836-D3ADA38D3176}"/>
              </a:ext>
            </a:extLst>
          </p:cNvPr>
          <p:cNvGrpSpPr/>
          <p:nvPr/>
        </p:nvGrpSpPr>
        <p:grpSpPr>
          <a:xfrm>
            <a:off x="9676725" y="3833461"/>
            <a:ext cx="1785498" cy="1783747"/>
            <a:chOff x="10376768" y="2334933"/>
            <a:chExt cx="920484" cy="919581"/>
          </a:xfrm>
          <a:solidFill>
            <a:srgbClr val="1C1442"/>
          </a:solidFill>
        </p:grpSpPr>
        <p:sp>
          <p:nvSpPr>
            <p:cNvPr id="13" name="Freeform 12">
              <a:extLst>
                <a:ext uri="{FF2B5EF4-FFF2-40B4-BE49-F238E27FC236}">
                  <a16:creationId xmlns:a16="http://schemas.microsoft.com/office/drawing/2014/main" id="{2E8EF930-9851-AB6C-5DD5-739793B18B85}"/>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Freeform 13">
              <a:extLst>
                <a:ext uri="{FF2B5EF4-FFF2-40B4-BE49-F238E27FC236}">
                  <a16:creationId xmlns:a16="http://schemas.microsoft.com/office/drawing/2014/main" id="{ECD80259-22F4-387C-FA53-4700CBE8115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15" name="Graphic 2">
              <a:extLst>
                <a:ext uri="{FF2B5EF4-FFF2-40B4-BE49-F238E27FC236}">
                  <a16:creationId xmlns:a16="http://schemas.microsoft.com/office/drawing/2014/main" id="{86850591-699B-1B56-D982-1DA6E2D2D31F}"/>
                </a:ext>
              </a:extLst>
            </p:cNvPr>
            <p:cNvGrpSpPr/>
            <p:nvPr/>
          </p:nvGrpSpPr>
          <p:grpSpPr>
            <a:xfrm>
              <a:off x="10376768" y="2334933"/>
              <a:ext cx="920484" cy="919581"/>
              <a:chOff x="10376768" y="2334933"/>
              <a:chExt cx="920484" cy="919581"/>
            </a:xfrm>
            <a:grpFill/>
          </p:grpSpPr>
          <p:sp>
            <p:nvSpPr>
              <p:cNvPr id="16" name="Freeform 15">
                <a:extLst>
                  <a:ext uri="{FF2B5EF4-FFF2-40B4-BE49-F238E27FC236}">
                    <a16:creationId xmlns:a16="http://schemas.microsoft.com/office/drawing/2014/main" id="{02A1E508-142B-EEE2-3FAB-D0B918CB5EB2}"/>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FCBE4709-8139-33D7-8FCC-E37A9CF97DFD}"/>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Tree>
    <p:extLst>
      <p:ext uri="{BB962C8B-B14F-4D97-AF65-F5344CB8AC3E}">
        <p14:creationId xmlns:p14="http://schemas.microsoft.com/office/powerpoint/2010/main" val="4126751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37</a:t>
            </a:fld>
            <a:endParaRPr lang="en-US" sz="1291" dirty="0"/>
          </a:p>
        </p:txBody>
      </p:sp>
      <p:sp>
        <p:nvSpPr>
          <p:cNvPr id="3" name="Text Placeholder 2">
            <a:extLst>
              <a:ext uri="{FF2B5EF4-FFF2-40B4-BE49-F238E27FC236}">
                <a16:creationId xmlns:a16="http://schemas.microsoft.com/office/drawing/2014/main" id="{06A3B45A-0AE8-A3F7-5467-3C9FA0B14E5C}"/>
              </a:ext>
            </a:extLst>
          </p:cNvPr>
          <p:cNvSpPr txBox="1">
            <a:spLocks/>
          </p:cNvSpPr>
          <p:nvPr/>
        </p:nvSpPr>
        <p:spPr>
          <a:xfrm>
            <a:off x="419783" y="757859"/>
            <a:ext cx="11352434" cy="1071302"/>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440"/>
              </a:lnSpc>
            </a:pPr>
            <a:r>
              <a:rPr lang="en-US" sz="2200" dirty="0"/>
              <a:t>These skills are particularly important at any managerial position and entrepreneurial activity. Vision refers to a clear and inspiring idea of the future that guides an individual. It is a long-term goal or desired outcome that provides direction and purpose. According to research leadership is the ability to influence the activities of an individual or group toward the achievement of a goal (Addison, 1985). It is the ability to guide, motivate, and influence a group toward a common goal or vision. It involves setting a direction, creating a sense of purpose, and motivating and inspiring others to work together toward achieving that goal. Research from </a:t>
            </a:r>
            <a:r>
              <a:rPr lang="en-US" sz="2200" dirty="0" err="1"/>
              <a:t>Elmuti</a:t>
            </a:r>
            <a:r>
              <a:rPr lang="en-US" sz="2200" dirty="0"/>
              <a:t> et al. describes leadership as comprising mainly three elements: skills, perspectives, and dispositions (2005).</a:t>
            </a:r>
          </a:p>
          <a:p>
            <a:pPr algn="just">
              <a:lnSpc>
                <a:spcPts val="2440"/>
              </a:lnSpc>
            </a:pPr>
            <a:endParaRPr lang="en-US" sz="2200" dirty="0"/>
          </a:p>
        </p:txBody>
      </p:sp>
      <p:pic>
        <p:nvPicPr>
          <p:cNvPr id="2" name="Picture Placeholder 7">
            <a:extLst>
              <a:ext uri="{FF2B5EF4-FFF2-40B4-BE49-F238E27FC236}">
                <a16:creationId xmlns:a16="http://schemas.microsoft.com/office/drawing/2014/main" id="{2126E3A0-C31A-6AF8-E526-19EAC59B830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30312" b="30312"/>
          <a:stretch/>
        </p:blipFill>
        <p:spPr>
          <a:xfrm flipH="1">
            <a:off x="-1" y="3657601"/>
            <a:ext cx="12192000" cy="3200400"/>
          </a:xfrm>
          <a:prstGeom prst="rect">
            <a:avLst/>
          </a:prstGeom>
        </p:spPr>
      </p:pic>
    </p:spTree>
    <p:extLst>
      <p:ext uri="{BB962C8B-B14F-4D97-AF65-F5344CB8AC3E}">
        <p14:creationId xmlns:p14="http://schemas.microsoft.com/office/powerpoint/2010/main" val="321335079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F9620A6D-EEDA-A543-BCD1-C308C18EBD19}"/>
              </a:ext>
            </a:extLst>
          </p:cNvPr>
          <p:cNvSpPr>
            <a:spLocks noGrp="1"/>
          </p:cNvSpPr>
          <p:nvPr>
            <p:ph type="body" sz="quarter" idx="48"/>
          </p:nvPr>
        </p:nvSpPr>
        <p:spPr>
          <a:xfrm>
            <a:off x="2268793" y="693175"/>
            <a:ext cx="7654413" cy="2609267"/>
          </a:xfrm>
        </p:spPr>
        <p:txBody>
          <a:bodyPr>
            <a:noAutofit/>
          </a:bodyPr>
          <a:lstStyle/>
          <a:p>
            <a:pPr algn="just">
              <a:lnSpc>
                <a:spcPts val="2340"/>
              </a:lnSpc>
            </a:pPr>
            <a:r>
              <a:rPr lang="en-US" sz="2200" dirty="0"/>
              <a:t>Managing refers to the process of organizing and coordinating resources to achieve goals. It involves planning, organizing, directing, and controlling activities to achieve specific </a:t>
            </a:r>
            <a:r>
              <a:rPr lang="en-US" sz="2200" dirty="0" err="1"/>
              <a:t>objectives.Mobilising</a:t>
            </a:r>
            <a:r>
              <a:rPr lang="en-US" sz="2200" dirty="0"/>
              <a:t> others entails inspiring, enthusing and getting others on board. According to the European Commission’s Entrepreneurship Competence Framework (</a:t>
            </a:r>
            <a:r>
              <a:rPr lang="en-US" sz="2200" dirty="0" err="1"/>
              <a:t>Bacigalupo</a:t>
            </a:r>
            <a:r>
              <a:rPr lang="en-US" sz="2200" dirty="0"/>
              <a:t>, </a:t>
            </a:r>
            <a:r>
              <a:rPr lang="en-US" sz="2200" dirty="0" err="1"/>
              <a:t>Kampylis</a:t>
            </a:r>
            <a:r>
              <a:rPr lang="en-US" sz="2200" dirty="0"/>
              <a:t>, Punie, Van den Brande, 2016), ability to </a:t>
            </a:r>
            <a:r>
              <a:rPr lang="en-US" sz="2200" dirty="0" err="1"/>
              <a:t>mobilise</a:t>
            </a:r>
            <a:r>
              <a:rPr lang="en-US" sz="2200" dirty="0"/>
              <a:t> others includes:</a:t>
            </a:r>
          </a:p>
          <a:p>
            <a:pPr algn="just">
              <a:lnSpc>
                <a:spcPts val="2340"/>
              </a:lnSpc>
            </a:pPr>
            <a:endParaRPr lang="en-US" sz="2200" dirty="0"/>
          </a:p>
          <a:p>
            <a:pPr marL="342900" indent="-342900" algn="l">
              <a:lnSpc>
                <a:spcPts val="2340"/>
              </a:lnSpc>
              <a:buClr>
                <a:srgbClr val="60A9DD"/>
              </a:buClr>
              <a:buFont typeface="Arial" panose="020B0604020202020204" pitchFamily="34" charset="0"/>
              <a:buChar char="•"/>
            </a:pPr>
            <a:r>
              <a:rPr lang="en-US" sz="2200" dirty="0"/>
              <a:t>Inspiring and enthusing relevant stakeholders.</a:t>
            </a:r>
          </a:p>
          <a:p>
            <a:pPr marL="342900" indent="-342900" algn="l">
              <a:lnSpc>
                <a:spcPts val="2340"/>
              </a:lnSpc>
              <a:buClr>
                <a:srgbClr val="60A9DD"/>
              </a:buClr>
              <a:buFont typeface="Arial" panose="020B0604020202020204" pitchFamily="34" charset="0"/>
              <a:buChar char="•"/>
            </a:pPr>
            <a:r>
              <a:rPr lang="en-US" sz="2200" dirty="0"/>
              <a:t>Getting the support needed to achieve valuable outcomes.</a:t>
            </a:r>
          </a:p>
          <a:p>
            <a:pPr marL="342900" indent="-342900" algn="l">
              <a:lnSpc>
                <a:spcPts val="2340"/>
              </a:lnSpc>
              <a:buClr>
                <a:srgbClr val="60A9DD"/>
              </a:buClr>
              <a:buFont typeface="Arial" panose="020B0604020202020204" pitchFamily="34" charset="0"/>
              <a:buChar char="•"/>
            </a:pPr>
            <a:r>
              <a:rPr lang="en-US" sz="2200" dirty="0"/>
              <a:t>Demonstrating effective communication, persuasion, negotiation and leadership.</a:t>
            </a:r>
          </a:p>
          <a:p>
            <a:pPr algn="just">
              <a:lnSpc>
                <a:spcPts val="2340"/>
              </a:lnSpc>
            </a:pPr>
            <a:endParaRPr lang="en-US" sz="2200" dirty="0"/>
          </a:p>
          <a:p>
            <a:pPr algn="just">
              <a:lnSpc>
                <a:spcPts val="2340"/>
              </a:lnSpc>
            </a:pPr>
            <a:endParaRPr lang="en-US" sz="2200" dirty="0"/>
          </a:p>
        </p:txBody>
      </p:sp>
      <p:pic>
        <p:nvPicPr>
          <p:cNvPr id="6" name="Picture Placeholder 5">
            <a:extLst>
              <a:ext uri="{FF2B5EF4-FFF2-40B4-BE49-F238E27FC236}">
                <a16:creationId xmlns:a16="http://schemas.microsoft.com/office/drawing/2014/main" id="{4DDF4182-52AB-9643-48E2-3632A828BB1F}"/>
              </a:ext>
            </a:extLst>
          </p:cNvPr>
          <p:cNvPicPr>
            <a:picLocks noGrp="1" noChangeAspect="1"/>
          </p:cNvPicPr>
          <p:nvPr>
            <p:ph type="pic" sz="quarter" idx="21"/>
          </p:nvPr>
        </p:nvPicPr>
        <p:blipFill rotWithShape="1">
          <a:blip r:embed="rId2"/>
          <a:srcRect l="583" r="13159" b="12576"/>
          <a:stretch/>
        </p:blipFill>
        <p:spPr>
          <a:xfrm>
            <a:off x="0" y="0"/>
            <a:ext cx="12192000" cy="6858000"/>
          </a:xfrm>
        </p:spPr>
      </p:pic>
    </p:spTree>
    <p:extLst>
      <p:ext uri="{BB962C8B-B14F-4D97-AF65-F5344CB8AC3E}">
        <p14:creationId xmlns:p14="http://schemas.microsoft.com/office/powerpoint/2010/main" val="17051861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a:srcRect t="9140" b="9140"/>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pPr/>
              <a:t>39</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3641" r="23641"/>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Follow our journey here</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dirty="0">
                <a:solidFill>
                  <a:srgbClr val="1C1442"/>
                </a:solidFill>
              </a:rPr>
              <a:t>www.</a:t>
            </a:r>
            <a:r>
              <a:rPr lang="en-US" sz="2800" b="1" dirty="0">
                <a:solidFill>
                  <a:srgbClr val="1C1442"/>
                </a:solidFill>
              </a:rPr>
              <a:t>be21skilled</a:t>
            </a:r>
            <a:r>
              <a:rPr lang="en-US" sz="2800" dirty="0">
                <a:solidFill>
                  <a:srgbClr val="1C1442"/>
                </a:solidFill>
              </a:rPr>
              <a:t>.eu</a:t>
            </a:r>
          </a:p>
        </p:txBody>
      </p:sp>
    </p:spTree>
    <p:extLst>
      <p:ext uri="{BB962C8B-B14F-4D97-AF65-F5344CB8AC3E}">
        <p14:creationId xmlns:p14="http://schemas.microsoft.com/office/powerpoint/2010/main" val="4291396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8185877-CE4C-0943-802D-DB4598E712B0}"/>
              </a:ext>
            </a:extLst>
          </p:cNvPr>
          <p:cNvSpPr>
            <a:spLocks noGrp="1"/>
          </p:cNvSpPr>
          <p:nvPr>
            <p:ph type="body" sz="quarter" idx="48"/>
          </p:nvPr>
        </p:nvSpPr>
        <p:spPr>
          <a:xfrm>
            <a:off x="539353" y="1473200"/>
            <a:ext cx="6852047" cy="3235130"/>
          </a:xfrm>
        </p:spPr>
        <p:txBody>
          <a:bodyPr/>
          <a:lstStyle/>
          <a:p>
            <a:r>
              <a:rPr lang="en-US" dirty="0"/>
              <a:t>It should be noted that the list of 21 CS has been developed to include general competencies and competencies that apply equally to all areas of STEM education. It does not cover professional skills or skills that are specific only to certain fields or occupations.</a:t>
            </a:r>
          </a:p>
          <a:p>
            <a:endParaRPr lang="en-US" dirty="0"/>
          </a:p>
          <a:p>
            <a:r>
              <a:rPr lang="en-US" dirty="0"/>
              <a:t>The following section of the report describes what the most important 21st century skills are and which sub-skills they include, based on the literature review. </a:t>
            </a:r>
          </a:p>
          <a:p>
            <a:endParaRPr lang="en-US" dirty="0"/>
          </a:p>
        </p:txBody>
      </p:sp>
      <p:pic>
        <p:nvPicPr>
          <p:cNvPr id="14" name="Picture Placeholder 13">
            <a:extLst>
              <a:ext uri="{FF2B5EF4-FFF2-40B4-BE49-F238E27FC236}">
                <a16:creationId xmlns:a16="http://schemas.microsoft.com/office/drawing/2014/main" id="{1669E9A9-4FAD-5167-C79A-DCB89ED3CD46}"/>
              </a:ext>
            </a:extLst>
          </p:cNvPr>
          <p:cNvPicPr>
            <a:picLocks noGrp="1" noChangeAspect="1"/>
          </p:cNvPicPr>
          <p:nvPr>
            <p:ph type="pic" sz="quarter" idx="21"/>
          </p:nvPr>
        </p:nvPicPr>
        <p:blipFill>
          <a:blip r:embed="rId2"/>
          <a:srcRect l="667" r="667"/>
          <a:stretch>
            <a:fillRect/>
          </a:stretch>
        </p:blipFill>
        <p:spPr/>
      </p:pic>
    </p:spTree>
    <p:extLst>
      <p:ext uri="{BB962C8B-B14F-4D97-AF65-F5344CB8AC3E}">
        <p14:creationId xmlns:p14="http://schemas.microsoft.com/office/powerpoint/2010/main" val="2025595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5</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31562" y="3154373"/>
            <a:ext cx="8303305" cy="2035278"/>
          </a:xfrm>
        </p:spPr>
        <p:txBody>
          <a:bodyPr numCol="2"/>
          <a:lstStyle/>
          <a:p>
            <a:pPr marL="342900" indent="-342900">
              <a:lnSpc>
                <a:spcPts val="2440"/>
              </a:lnSpc>
              <a:buClr>
                <a:srgbClr val="186BA8"/>
              </a:buClr>
              <a:buFont typeface="Arial" panose="020B0604020202020204" pitchFamily="34" charset="0"/>
              <a:buChar char="•"/>
            </a:pPr>
            <a:r>
              <a:rPr lang="en-US" sz="2200" dirty="0"/>
              <a:t>Autonomy</a:t>
            </a:r>
          </a:p>
          <a:p>
            <a:pPr marL="342900" indent="-342900">
              <a:lnSpc>
                <a:spcPts val="2440"/>
              </a:lnSpc>
              <a:buClr>
                <a:srgbClr val="186BA8"/>
              </a:buClr>
              <a:buFont typeface="Arial" panose="020B0604020202020204" pitchFamily="34" charset="0"/>
              <a:buChar char="•"/>
            </a:pPr>
            <a:r>
              <a:rPr lang="en-US" sz="2200" dirty="0"/>
              <a:t>Self-efficacy</a:t>
            </a:r>
          </a:p>
          <a:p>
            <a:pPr marL="342900" indent="-342900">
              <a:lnSpc>
                <a:spcPts val="2440"/>
              </a:lnSpc>
              <a:buClr>
                <a:srgbClr val="186BA8"/>
              </a:buClr>
              <a:buFont typeface="Arial" panose="020B0604020202020204" pitchFamily="34" charset="0"/>
              <a:buChar char="•"/>
            </a:pPr>
            <a:r>
              <a:rPr lang="en-US" sz="2200" dirty="0"/>
              <a:t>Self-awareness and self-management</a:t>
            </a:r>
          </a:p>
          <a:p>
            <a:pPr marL="342900" indent="-342900">
              <a:lnSpc>
                <a:spcPts val="2440"/>
              </a:lnSpc>
              <a:buClr>
                <a:srgbClr val="186BA8"/>
              </a:buClr>
              <a:buFont typeface="Arial" panose="020B0604020202020204" pitchFamily="34" charset="0"/>
              <a:buChar char="•"/>
            </a:pPr>
            <a:r>
              <a:rPr lang="en-US" sz="2200" dirty="0"/>
              <a:t>Self-control, self-regulation, self-direction</a:t>
            </a:r>
          </a:p>
          <a:p>
            <a:pPr marL="342900" indent="-342900">
              <a:lnSpc>
                <a:spcPts val="2440"/>
              </a:lnSpc>
              <a:buClr>
                <a:srgbClr val="186BA8"/>
              </a:buClr>
              <a:buFont typeface="Arial" panose="020B0604020202020204" pitchFamily="34" charset="0"/>
              <a:buChar char="•"/>
            </a:pPr>
            <a:r>
              <a:rPr lang="en-US" sz="2200" dirty="0"/>
              <a:t>Goals achievement</a:t>
            </a:r>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endParaRPr lang="en-US" sz="2200" dirty="0"/>
          </a:p>
          <a:p>
            <a:pPr marL="342900" indent="-342900">
              <a:lnSpc>
                <a:spcPts val="2440"/>
              </a:lnSpc>
              <a:buClr>
                <a:srgbClr val="186BA8"/>
              </a:buClr>
              <a:buFont typeface="Arial" panose="020B0604020202020204" pitchFamily="34" charset="0"/>
              <a:buChar char="•"/>
            </a:pPr>
            <a:r>
              <a:rPr lang="en-US" sz="2200" dirty="0"/>
              <a:t>Goal orientation and completion (e.g., grit, persistence) </a:t>
            </a:r>
          </a:p>
          <a:p>
            <a:pPr marL="342900" indent="-342900">
              <a:lnSpc>
                <a:spcPts val="2440"/>
              </a:lnSpc>
              <a:buClr>
                <a:srgbClr val="186BA8"/>
              </a:buClr>
              <a:buFont typeface="Arial" panose="020B0604020202020204" pitchFamily="34" charset="0"/>
              <a:buChar char="•"/>
            </a:pPr>
            <a:r>
              <a:rPr lang="en-US" sz="2200" dirty="0"/>
              <a:t>Decision making</a:t>
            </a:r>
          </a:p>
          <a:p>
            <a:pPr marL="342900" indent="-342900">
              <a:lnSpc>
                <a:spcPts val="2440"/>
              </a:lnSpc>
              <a:buClr>
                <a:srgbClr val="186BA8"/>
              </a:buClr>
              <a:buFont typeface="Arial" panose="020B0604020202020204" pitchFamily="34" charset="0"/>
              <a:buChar char="•"/>
            </a:pPr>
            <a:r>
              <a:rPr lang="en-US" sz="2200" dirty="0"/>
              <a:t>Motivation &amp; perseverance </a:t>
            </a:r>
          </a:p>
          <a:p>
            <a:pPr marL="342900" indent="-342900">
              <a:lnSpc>
                <a:spcPts val="2440"/>
              </a:lnSpc>
              <a:buClr>
                <a:srgbClr val="186BA8"/>
              </a:buClr>
              <a:buFont typeface="Arial" panose="020B0604020202020204" pitchFamily="34" charset="0"/>
              <a:buChar char="•"/>
            </a:pPr>
            <a:r>
              <a:rPr lang="en-US" sz="2200" dirty="0"/>
              <a:t>Planning &amp; management</a:t>
            </a:r>
          </a:p>
          <a:p>
            <a:pPr marL="342900" indent="-342900">
              <a:lnSpc>
                <a:spcPts val="2440"/>
              </a:lnSpc>
              <a:buClr>
                <a:srgbClr val="186BA8"/>
              </a:buClr>
              <a:buFont typeface="Arial" panose="020B0604020202020204" pitchFamily="34" charset="0"/>
              <a:buChar char="•"/>
            </a:pPr>
            <a:r>
              <a:rPr lang="en-US" sz="2200" dirty="0"/>
              <a:t>Project management </a:t>
            </a:r>
          </a:p>
          <a:p>
            <a:pPr marL="342900" indent="-342900">
              <a:lnSpc>
                <a:spcPts val="2440"/>
              </a:lnSpc>
              <a:buClr>
                <a:srgbClr val="186BA8"/>
              </a:buClr>
              <a:buFont typeface="Arial" panose="020B0604020202020204" pitchFamily="34" charset="0"/>
              <a:buChar char="•"/>
            </a:pPr>
            <a:r>
              <a:rPr lang="en-US" sz="2200" dirty="0"/>
              <a:t>Risk management</a:t>
            </a:r>
          </a:p>
          <a:p>
            <a:pPr marL="342900" indent="-342900">
              <a:lnSpc>
                <a:spcPts val="2440"/>
              </a:lnSpc>
              <a:buClr>
                <a:srgbClr val="186BA8"/>
              </a:buClr>
              <a:buFont typeface="Arial" panose="020B0604020202020204" pitchFamily="34" charset="0"/>
              <a:buChar char="•"/>
            </a:pPr>
            <a:r>
              <a:rPr lang="en-US" sz="2200" dirty="0"/>
              <a:t>Resource management</a:t>
            </a:r>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30" y="643158"/>
            <a:ext cx="9752396"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Self-management, Purposefulness, Perseverance</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sp>
        <p:nvSpPr>
          <p:cNvPr id="20" name="Text Placeholder 2">
            <a:extLst>
              <a:ext uri="{FF2B5EF4-FFF2-40B4-BE49-F238E27FC236}">
                <a16:creationId xmlns:a16="http://schemas.microsoft.com/office/drawing/2014/main" id="{87295F1B-9FD4-49EE-E2CB-C0612ACB747C}"/>
              </a:ext>
            </a:extLst>
          </p:cNvPr>
          <p:cNvSpPr txBox="1">
            <a:spLocks/>
          </p:cNvSpPr>
          <p:nvPr/>
        </p:nvSpPr>
        <p:spPr>
          <a:xfrm>
            <a:off x="3210591" y="1917290"/>
            <a:ext cx="8096804" cy="3433198"/>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1774"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440"/>
              </a:lnSpc>
            </a:pPr>
            <a:r>
              <a:rPr lang="en-US" sz="2200" dirty="0"/>
              <a:t>The skills mentioned in the international skills framework, which the authors consider to be related to each other and which are combined in this group of skills, are:</a:t>
            </a:r>
          </a:p>
          <a:p>
            <a:pPr>
              <a:lnSpc>
                <a:spcPts val="2440"/>
              </a:lnSpc>
            </a:pPr>
            <a:endParaRPr lang="en-US" sz="2200" dirty="0"/>
          </a:p>
        </p:txBody>
      </p:sp>
    </p:spTree>
    <p:extLst>
      <p:ext uri="{BB962C8B-B14F-4D97-AF65-F5344CB8AC3E}">
        <p14:creationId xmlns:p14="http://schemas.microsoft.com/office/powerpoint/2010/main" val="1854277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B6A94DC-8B76-03D8-29C4-32FC3CEB2C59}"/>
              </a:ext>
            </a:extLst>
          </p:cNvPr>
          <p:cNvSpPr/>
          <p:nvPr/>
        </p:nvSpPr>
        <p:spPr>
          <a:xfrm>
            <a:off x="-1" y="655341"/>
            <a:ext cx="12192001" cy="510751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1" name="Rectangle 10">
            <a:extLst>
              <a:ext uri="{FF2B5EF4-FFF2-40B4-BE49-F238E27FC236}">
                <a16:creationId xmlns:a16="http://schemas.microsoft.com/office/drawing/2014/main" id="{5BF4ECF2-634B-9032-F71C-8EFE09D42E8C}"/>
              </a:ext>
            </a:extLst>
          </p:cNvPr>
          <p:cNvSpPr/>
          <p:nvPr/>
        </p:nvSpPr>
        <p:spPr>
          <a:xfrm>
            <a:off x="7591647" y="340242"/>
            <a:ext cx="3891516" cy="58624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56C0938E-B6E7-5004-CBD5-39FB56FE7EB1}"/>
              </a:ext>
            </a:extLst>
          </p:cNvPr>
          <p:cNvSpPr>
            <a:spLocks noGrp="1"/>
          </p:cNvSpPr>
          <p:nvPr>
            <p:ph type="body" sz="quarter" idx="48"/>
          </p:nvPr>
        </p:nvSpPr>
        <p:spPr>
          <a:xfrm>
            <a:off x="930987" y="855458"/>
            <a:ext cx="6352382" cy="4716002"/>
          </a:xfrm>
        </p:spPr>
        <p:txBody>
          <a:bodyPr/>
          <a:lstStyle/>
          <a:p>
            <a:pPr algn="just">
              <a:lnSpc>
                <a:spcPts val="2580"/>
              </a:lnSpc>
            </a:pPr>
            <a:r>
              <a:rPr lang="en-US" dirty="0">
                <a:solidFill>
                  <a:schemeClr val="bg1"/>
                </a:solidFill>
              </a:rPr>
              <a:t>According to the ESCO (European Commission, n.d.), self-management skills and competences require individuals to understand and control their own capabilities and limitations and use this self-awareness to manage activities in a variety of contexts. </a:t>
            </a:r>
          </a:p>
          <a:p>
            <a:pPr algn="just">
              <a:lnSpc>
                <a:spcPts val="2580"/>
              </a:lnSpc>
            </a:pPr>
            <a:endParaRPr lang="en-US" dirty="0">
              <a:solidFill>
                <a:schemeClr val="bg1"/>
              </a:solidFill>
            </a:endParaRPr>
          </a:p>
          <a:p>
            <a:pPr algn="just">
              <a:lnSpc>
                <a:spcPts val="2580"/>
              </a:lnSpc>
            </a:pPr>
            <a:r>
              <a:rPr lang="en-US" dirty="0">
                <a:solidFill>
                  <a:schemeClr val="bg1"/>
                </a:solidFill>
              </a:rPr>
              <a:t>They include the ability to act reflectively and responsibly, to accept feedback, adapting to change and to seek opportunities for personal and professional development. Self-management skills and competencies can alternatively be called as:</a:t>
            </a:r>
          </a:p>
          <a:p>
            <a:pPr algn="just">
              <a:lnSpc>
                <a:spcPts val="2580"/>
              </a:lnSpc>
            </a:pPr>
            <a:endParaRPr lang="en-US" dirty="0">
              <a:solidFill>
                <a:schemeClr val="bg1"/>
              </a:solidFill>
            </a:endParaRPr>
          </a:p>
          <a:p>
            <a:pPr algn="just">
              <a:lnSpc>
                <a:spcPts val="2580"/>
              </a:lnSpc>
            </a:pPr>
            <a:endParaRPr lang="en-US" dirty="0">
              <a:solidFill>
                <a:schemeClr val="bg1"/>
              </a:solidFill>
            </a:endParaRPr>
          </a:p>
        </p:txBody>
      </p:sp>
      <p:sp>
        <p:nvSpPr>
          <p:cNvPr id="8" name="Text Placeholder 6">
            <a:extLst>
              <a:ext uri="{FF2B5EF4-FFF2-40B4-BE49-F238E27FC236}">
                <a16:creationId xmlns:a16="http://schemas.microsoft.com/office/drawing/2014/main" id="{12B9B110-3791-EBCE-21F0-5FEF9CA8896B}"/>
              </a:ext>
            </a:extLst>
          </p:cNvPr>
          <p:cNvSpPr txBox="1">
            <a:spLocks/>
          </p:cNvSpPr>
          <p:nvPr/>
        </p:nvSpPr>
        <p:spPr>
          <a:xfrm>
            <a:off x="7914422" y="1095143"/>
            <a:ext cx="4585856" cy="2118316"/>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342900" lvl="0" indent="-342900">
              <a:buClr>
                <a:srgbClr val="AD4097"/>
              </a:buClr>
              <a:buFont typeface="Wingdings" pitchFamily="2" charset="2"/>
              <a:buChar char="q"/>
            </a:pPr>
            <a:r>
              <a:rPr lang="en-US" sz="2600" dirty="0"/>
              <a:t>self-control</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self-regulation</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self-management</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self-discipline and </a:t>
            </a:r>
          </a:p>
          <a:p>
            <a:pPr marL="342900" lvl="0" indent="-342900">
              <a:buClr>
                <a:srgbClr val="AD4097"/>
              </a:buClr>
              <a:buFont typeface="Wingdings" pitchFamily="2" charset="2"/>
              <a:buChar char="q"/>
            </a:pPr>
            <a:endParaRPr lang="en-US" sz="2600" dirty="0"/>
          </a:p>
          <a:p>
            <a:pPr marL="342900" lvl="0" indent="-342900">
              <a:buClr>
                <a:srgbClr val="AD4097"/>
              </a:buClr>
              <a:buFont typeface="Wingdings" pitchFamily="2" charset="2"/>
              <a:buChar char="q"/>
            </a:pPr>
            <a:r>
              <a:rPr lang="en-US" sz="2600" dirty="0"/>
              <a:t>professional attitude</a:t>
            </a:r>
          </a:p>
          <a:p>
            <a:pPr lvl="0">
              <a:buClr>
                <a:srgbClr val="AD4097"/>
              </a:buClr>
            </a:pPr>
            <a:endParaRPr lang="en-US" sz="2600" dirty="0"/>
          </a:p>
          <a:p>
            <a:pPr lvl="0">
              <a:buClr>
                <a:srgbClr val="186BA8"/>
              </a:buClr>
            </a:pPr>
            <a:endParaRPr lang="en-US" sz="2600" dirty="0"/>
          </a:p>
        </p:txBody>
      </p:sp>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Tree>
    <p:extLst>
      <p:ext uri="{BB962C8B-B14F-4D97-AF65-F5344CB8AC3E}">
        <p14:creationId xmlns:p14="http://schemas.microsoft.com/office/powerpoint/2010/main" val="2371072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9F4B9ABC-6259-930A-0A9E-F273E388CAF1}"/>
              </a:ext>
            </a:extLst>
          </p:cNvPr>
          <p:cNvPicPr>
            <a:picLocks noGrp="1" noChangeAspect="1"/>
          </p:cNvPicPr>
          <p:nvPr>
            <p:ph type="pic" sz="quarter" idx="21"/>
          </p:nvPr>
        </p:nvPicPr>
        <p:blipFill rotWithShape="1">
          <a:blip r:embed="rId2"/>
          <a:srcRect l="21084" r="21084"/>
          <a:stretch/>
        </p:blipFill>
        <p:spPr>
          <a:xfrm>
            <a:off x="884606" y="0"/>
            <a:ext cx="4431673" cy="6858000"/>
          </a:xfrm>
        </p:spPr>
      </p:pic>
      <p:sp>
        <p:nvSpPr>
          <p:cNvPr id="13" name="Text Placeholder 12">
            <a:extLst>
              <a:ext uri="{FF2B5EF4-FFF2-40B4-BE49-F238E27FC236}">
                <a16:creationId xmlns:a16="http://schemas.microsoft.com/office/drawing/2014/main" id="{C2BE2D06-0FEA-4779-44D7-D425554601D4}"/>
              </a:ext>
            </a:extLst>
          </p:cNvPr>
          <p:cNvSpPr>
            <a:spLocks noGrp="1"/>
          </p:cNvSpPr>
          <p:nvPr>
            <p:ph type="body" sz="quarter" idx="48"/>
          </p:nvPr>
        </p:nvSpPr>
        <p:spPr>
          <a:xfrm>
            <a:off x="5869172" y="616689"/>
            <a:ext cx="5798221" cy="5685258"/>
          </a:xfrm>
        </p:spPr>
        <p:txBody>
          <a:bodyPr/>
          <a:lstStyle/>
          <a:p>
            <a:pPr algn="just">
              <a:lnSpc>
                <a:spcPts val="2580"/>
              </a:lnSpc>
            </a:pPr>
            <a:r>
              <a:rPr lang="en-US" sz="2400" dirty="0"/>
              <a:t>According to research purposefulness is a volitional quality, that characterized by the goals and objectives, orderliness and balance of actions, thoughts, and feelings with a steady movement towards the goal. </a:t>
            </a:r>
          </a:p>
          <a:p>
            <a:pPr algn="just">
              <a:lnSpc>
                <a:spcPts val="2580"/>
              </a:lnSpc>
            </a:pPr>
            <a:endParaRPr lang="en-US" sz="2400" dirty="0"/>
          </a:p>
          <a:p>
            <a:pPr algn="just">
              <a:lnSpc>
                <a:spcPts val="2580"/>
              </a:lnSpc>
            </a:pPr>
            <a:r>
              <a:rPr lang="en-US" sz="2400" dirty="0"/>
              <a:t>It is the quality of having a sense of direction and a strong motivation to achieve a specific outcome. Perseverance is the human abilities to storage energy by long-term, to achieve the goal, to overcome the difficulties of varying magnitude (</a:t>
            </a:r>
            <a:r>
              <a:rPr lang="en-US" sz="2400" dirty="0" err="1"/>
              <a:t>Griban</a:t>
            </a:r>
            <a:r>
              <a:rPr lang="en-US" sz="2400" dirty="0"/>
              <a:t> et al., 2020). Together, purposefulness and perseverance are important qualities that can help an individual achieve their goals and overcome challenges.</a:t>
            </a:r>
          </a:p>
          <a:p>
            <a:pPr algn="just">
              <a:lnSpc>
                <a:spcPts val="2580"/>
              </a:lnSpc>
            </a:pPr>
            <a:endParaRPr lang="en-US" sz="2400" dirty="0"/>
          </a:p>
          <a:p>
            <a:pPr algn="just">
              <a:lnSpc>
                <a:spcPts val="2580"/>
              </a:lnSpc>
            </a:pPr>
            <a:endParaRPr lang="en-US" sz="2400" dirty="0"/>
          </a:p>
          <a:p>
            <a:pPr algn="just">
              <a:lnSpc>
                <a:spcPts val="2580"/>
              </a:lnSpc>
            </a:pPr>
            <a:endParaRPr lang="en-US" sz="2400" dirty="0"/>
          </a:p>
        </p:txBody>
      </p:sp>
    </p:spTree>
    <p:extLst>
      <p:ext uri="{BB962C8B-B14F-4D97-AF65-F5344CB8AC3E}">
        <p14:creationId xmlns:p14="http://schemas.microsoft.com/office/powerpoint/2010/main" val="659319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a:srcRect l="54079" r="18975"/>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8</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3276600" y="1968285"/>
            <a:ext cx="8559800" cy="3731669"/>
          </a:xfrm>
        </p:spPr>
        <p:txBody>
          <a:bodyPr/>
          <a:lstStyle/>
          <a:p>
            <a:pPr algn="just">
              <a:lnSpc>
                <a:spcPts val="2440"/>
              </a:lnSpc>
            </a:pPr>
            <a:r>
              <a:rPr lang="en-US" sz="2200" b="1" dirty="0"/>
              <a:t>Related skills:</a:t>
            </a:r>
          </a:p>
          <a:p>
            <a:pPr algn="just">
              <a:lnSpc>
                <a:spcPts val="2440"/>
              </a:lnSpc>
            </a:pPr>
            <a:endParaRPr lang="en-US" sz="2200" dirty="0"/>
          </a:p>
          <a:p>
            <a:pPr marL="342900" indent="-342900" algn="just">
              <a:lnSpc>
                <a:spcPts val="2440"/>
              </a:lnSpc>
              <a:buClr>
                <a:srgbClr val="186BA8"/>
              </a:buClr>
              <a:buFont typeface="Arial" panose="020B0604020202020204" pitchFamily="34" charset="0"/>
              <a:buChar char="•"/>
            </a:pPr>
            <a:r>
              <a:rPr lang="en-US" sz="2200" dirty="0"/>
              <a:t>Analytical thinking </a:t>
            </a:r>
          </a:p>
          <a:p>
            <a:pPr marL="342900" indent="-342900" algn="just">
              <a:lnSpc>
                <a:spcPts val="2440"/>
              </a:lnSpc>
              <a:buClr>
                <a:srgbClr val="186BA8"/>
              </a:buClr>
              <a:buFont typeface="Arial" panose="020B0604020202020204" pitchFamily="34" charset="0"/>
              <a:buChar char="•"/>
            </a:pPr>
            <a:r>
              <a:rPr lang="en-US" sz="2200" dirty="0"/>
              <a:t>Cognitive processes and strategies</a:t>
            </a:r>
          </a:p>
          <a:p>
            <a:pPr marL="342900" indent="-342900" algn="just">
              <a:lnSpc>
                <a:spcPts val="2440"/>
              </a:lnSpc>
              <a:buClr>
                <a:srgbClr val="186BA8"/>
              </a:buClr>
              <a:buFont typeface="Arial" panose="020B0604020202020204" pitchFamily="34" charset="0"/>
              <a:buChar char="•"/>
            </a:pPr>
            <a:r>
              <a:rPr lang="en-US" sz="2200" dirty="0"/>
              <a:t>Critical thinking and decision making </a:t>
            </a:r>
          </a:p>
          <a:p>
            <a:pPr marL="342900" indent="-342900" algn="just">
              <a:lnSpc>
                <a:spcPts val="2440"/>
              </a:lnSpc>
              <a:buClr>
                <a:srgbClr val="186BA8"/>
              </a:buClr>
              <a:buFont typeface="Arial" panose="020B0604020202020204" pitchFamily="34" charset="0"/>
              <a:buChar char="•"/>
            </a:pPr>
            <a:r>
              <a:rPr lang="en-US" sz="2200" dirty="0"/>
              <a:t>Problem framing</a:t>
            </a:r>
          </a:p>
          <a:p>
            <a:pPr marL="342900" indent="-342900" algn="just">
              <a:lnSpc>
                <a:spcPts val="2440"/>
              </a:lnSpc>
              <a:buClr>
                <a:srgbClr val="186BA8"/>
              </a:buClr>
              <a:buFont typeface="Arial" panose="020B0604020202020204" pitchFamily="34" charset="0"/>
              <a:buChar char="•"/>
            </a:pPr>
            <a:r>
              <a:rPr lang="en-US" sz="2200" dirty="0"/>
              <a:t>Problem-solving, complex problem-solving</a:t>
            </a:r>
          </a:p>
          <a:p>
            <a:pPr marL="342900" indent="-342900" algn="just">
              <a:lnSpc>
                <a:spcPts val="2440"/>
              </a:lnSpc>
              <a:buClr>
                <a:srgbClr val="186BA8"/>
              </a:buClr>
              <a:buFont typeface="Arial" panose="020B0604020202020204" pitchFamily="34" charset="0"/>
              <a:buChar char="•"/>
            </a:pPr>
            <a:r>
              <a:rPr lang="en-US" sz="2200" dirty="0"/>
              <a:t>Reasoning, problem-solving and ideation</a:t>
            </a:r>
          </a:p>
          <a:p>
            <a:pPr marL="342900" indent="-342900" algn="just">
              <a:lnSpc>
                <a:spcPts val="2440"/>
              </a:lnSpc>
              <a:buClr>
                <a:srgbClr val="186BA8"/>
              </a:buClr>
              <a:buFont typeface="Arial" panose="020B0604020202020204" pitchFamily="34" charset="0"/>
              <a:buChar char="•"/>
            </a:pPr>
            <a:r>
              <a:rPr lang="en-US" sz="2200" dirty="0"/>
              <a:t>System skills</a:t>
            </a:r>
          </a:p>
          <a:p>
            <a:pPr marL="342900" indent="-342900" algn="just">
              <a:lnSpc>
                <a:spcPts val="2440"/>
              </a:lnSpc>
              <a:buClr>
                <a:srgbClr val="186BA8"/>
              </a:buClr>
              <a:buFont typeface="Arial" panose="020B0604020202020204" pitchFamily="34" charset="0"/>
              <a:buChar char="•"/>
            </a:pPr>
            <a:r>
              <a:rPr lang="en-US" sz="2200" dirty="0"/>
              <a:t>Systems analysis and evaluation</a:t>
            </a:r>
          </a:p>
          <a:p>
            <a:pPr marL="342900" indent="-342900" algn="just">
              <a:lnSpc>
                <a:spcPts val="2440"/>
              </a:lnSpc>
              <a:buClr>
                <a:srgbClr val="186BA8"/>
              </a:buClr>
              <a:buFont typeface="Arial" panose="020B0604020202020204" pitchFamily="34" charset="0"/>
              <a:buChar char="•"/>
            </a:pPr>
            <a:endParaRPr lang="en-US" sz="2200" dirty="0"/>
          </a:p>
          <a:p>
            <a:pPr algn="just">
              <a:lnSpc>
                <a:spcPts val="2440"/>
              </a:lnSpc>
            </a:pPr>
            <a:endParaRPr lang="en-US" sz="22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596829" y="643158"/>
            <a:ext cx="10499063"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Critical Thinking, Problem-solving &amp; Systems Thinking</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grpSp>
        <p:nvGrpSpPr>
          <p:cNvPr id="14" name="Group 13">
            <a:extLst>
              <a:ext uri="{FF2B5EF4-FFF2-40B4-BE49-F238E27FC236}">
                <a16:creationId xmlns:a16="http://schemas.microsoft.com/office/drawing/2014/main" id="{29A7B4F8-011C-745C-43BA-B5D0EBCBD875}"/>
              </a:ext>
            </a:extLst>
          </p:cNvPr>
          <p:cNvGrpSpPr/>
          <p:nvPr/>
        </p:nvGrpSpPr>
        <p:grpSpPr>
          <a:xfrm>
            <a:off x="9199647" y="3445337"/>
            <a:ext cx="2075870" cy="2075908"/>
            <a:chOff x="8736336" y="773976"/>
            <a:chExt cx="925001" cy="925018"/>
          </a:xfrm>
          <a:solidFill>
            <a:srgbClr val="1C1442"/>
          </a:solidFill>
        </p:grpSpPr>
        <p:grpSp>
          <p:nvGrpSpPr>
            <p:cNvPr id="15" name="Graphic 2">
              <a:extLst>
                <a:ext uri="{FF2B5EF4-FFF2-40B4-BE49-F238E27FC236}">
                  <a16:creationId xmlns:a16="http://schemas.microsoft.com/office/drawing/2014/main" id="{8004D9A8-E78A-2610-91C2-FC81EEEA7124}"/>
                </a:ext>
              </a:extLst>
            </p:cNvPr>
            <p:cNvGrpSpPr/>
            <p:nvPr/>
          </p:nvGrpSpPr>
          <p:grpSpPr>
            <a:xfrm>
              <a:off x="8736336" y="773976"/>
              <a:ext cx="925001" cy="925018"/>
              <a:chOff x="8736336" y="773976"/>
              <a:chExt cx="925001" cy="925018"/>
            </a:xfrm>
            <a:grpFill/>
          </p:grpSpPr>
          <p:sp>
            <p:nvSpPr>
              <p:cNvPr id="18" name="Freeform 17">
                <a:extLst>
                  <a:ext uri="{FF2B5EF4-FFF2-40B4-BE49-F238E27FC236}">
                    <a16:creationId xmlns:a16="http://schemas.microsoft.com/office/drawing/2014/main" id="{AC1734E0-AD5C-9357-2075-BF6A258E5FA6}"/>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6BDC4FF6-FD1A-2487-710B-3D01457F5CF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0" name="Freeform 19">
                <a:extLst>
                  <a:ext uri="{FF2B5EF4-FFF2-40B4-BE49-F238E27FC236}">
                    <a16:creationId xmlns:a16="http://schemas.microsoft.com/office/drawing/2014/main" id="{A7CE632A-8E89-10B3-EB00-7F33E0B45E7E}"/>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1" name="Freeform 20">
                <a:extLst>
                  <a:ext uri="{FF2B5EF4-FFF2-40B4-BE49-F238E27FC236}">
                    <a16:creationId xmlns:a16="http://schemas.microsoft.com/office/drawing/2014/main" id="{47A85407-60C7-55A9-7CDC-2F837A3B1971}"/>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3D1838DC-692C-A880-D68B-AC6654713790}"/>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3" name="Freeform 22">
                <a:extLst>
                  <a:ext uri="{FF2B5EF4-FFF2-40B4-BE49-F238E27FC236}">
                    <a16:creationId xmlns:a16="http://schemas.microsoft.com/office/drawing/2014/main" id="{49D2126C-7B9D-9946-6704-0C68CD96E045}"/>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4" name="Freeform 23">
                <a:extLst>
                  <a:ext uri="{FF2B5EF4-FFF2-40B4-BE49-F238E27FC236}">
                    <a16:creationId xmlns:a16="http://schemas.microsoft.com/office/drawing/2014/main" id="{A75A9A1C-CB37-A6B9-0E88-5061FCC90656}"/>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grp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16" name="Freeform 15">
              <a:extLst>
                <a:ext uri="{FF2B5EF4-FFF2-40B4-BE49-F238E27FC236}">
                  <a16:creationId xmlns:a16="http://schemas.microsoft.com/office/drawing/2014/main" id="{E9FF528D-C5FA-89BE-A2DD-09539F7DD35D}"/>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31AF6935-4F64-21D3-6C0C-4D322D90AC65}"/>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60A9DD"/>
            </a:solidFill>
            <a:ln w="902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02582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6">
            <a:extLst>
              <a:ext uri="{FF2B5EF4-FFF2-40B4-BE49-F238E27FC236}">
                <a16:creationId xmlns:a16="http://schemas.microsoft.com/office/drawing/2014/main" id="{6BCBB65E-66D6-C0CB-ADA1-AB0E953948E4}"/>
              </a:ext>
            </a:extLst>
          </p:cNvPr>
          <p:cNvPicPr>
            <a:picLocks noChangeAspect="1"/>
          </p:cNvPicPr>
          <p:nvPr/>
        </p:nvPicPr>
        <p:blipFill rotWithShape="1">
          <a:blip r:embed="rId2"/>
          <a:srcRect t="25012" b="25012"/>
          <a:stretch/>
        </p:blipFill>
        <p:spPr>
          <a:xfrm>
            <a:off x="475634" y="703386"/>
            <a:ext cx="11716366" cy="5240214"/>
          </a:xfrm>
          <a:prstGeom prst="rect">
            <a:avLst/>
          </a:prstGeom>
        </p:spPr>
      </p:pic>
      <p:sp>
        <p:nvSpPr>
          <p:cNvPr id="10" name="Rectangle 5">
            <a:extLst>
              <a:ext uri="{FF2B5EF4-FFF2-40B4-BE49-F238E27FC236}">
                <a16:creationId xmlns:a16="http://schemas.microsoft.com/office/drawing/2014/main" id="{1954BE25-5EFF-E2E4-DEB8-8931C7D7FBAF}"/>
              </a:ext>
            </a:extLst>
          </p:cNvPr>
          <p:cNvSpPr/>
          <p:nvPr/>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3" cstate="screen">
              <a:extLst>
                <a:ext uri="{28A0092B-C50C-407E-A947-70E740481C1C}">
                  <a14:useLocalDpi xmlns:a14="http://schemas.microsoft.com/office/drawing/2010/main"/>
                </a:ext>
              </a:extLst>
            </a:blip>
            <a:stretch>
              <a:fillRect t="-525975" b="-525975"/>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6" name="Rectangle 5">
            <a:extLst>
              <a:ext uri="{FF2B5EF4-FFF2-40B4-BE49-F238E27FC236}">
                <a16:creationId xmlns:a16="http://schemas.microsoft.com/office/drawing/2014/main" id="{4386C55F-E51E-4846-5B44-99295B228726}"/>
              </a:ext>
            </a:extLst>
          </p:cNvPr>
          <p:cNvSpPr/>
          <p:nvPr/>
        </p:nvSpPr>
        <p:spPr>
          <a:xfrm>
            <a:off x="475634" y="1160584"/>
            <a:ext cx="8228751" cy="4519431"/>
          </a:xfrm>
          <a:prstGeom prst="rect">
            <a:avLst/>
          </a:prstGeom>
          <a:solidFill>
            <a:schemeClr val="bg1">
              <a:alpha val="8887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4" name="Text Placeholder 6">
            <a:extLst>
              <a:ext uri="{FF2B5EF4-FFF2-40B4-BE49-F238E27FC236}">
                <a16:creationId xmlns:a16="http://schemas.microsoft.com/office/drawing/2014/main" id="{E42492D1-106C-CDDF-FF87-D037535A81E4}"/>
              </a:ext>
            </a:extLst>
          </p:cNvPr>
          <p:cNvSpPr txBox="1">
            <a:spLocks/>
          </p:cNvSpPr>
          <p:nvPr/>
        </p:nvSpPr>
        <p:spPr>
          <a:xfrm>
            <a:off x="896815" y="1406768"/>
            <a:ext cx="6921438" cy="5011429"/>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gn="just">
              <a:lnSpc>
                <a:spcPts val="2580"/>
              </a:lnSpc>
            </a:pPr>
            <a:r>
              <a:rPr lang="en-US" dirty="0"/>
              <a:t>According to the ESCO (European Commission, n.d.), thinking skills and competences are related to the ability to apply the mental processes of gathering, conceptualizing, </a:t>
            </a:r>
            <a:r>
              <a:rPr lang="en-US" dirty="0" err="1"/>
              <a:t>analysing</a:t>
            </a:r>
            <a:r>
              <a:rPr lang="en-US" dirty="0"/>
              <a:t>, synthesizing, and/or evaluating information gathered from, or generated by, observation, experience, reflection, reasoning, or communication. </a:t>
            </a:r>
          </a:p>
          <a:p>
            <a:pPr algn="just">
              <a:lnSpc>
                <a:spcPts val="2580"/>
              </a:lnSpc>
            </a:pPr>
            <a:endParaRPr lang="en-US" dirty="0"/>
          </a:p>
          <a:p>
            <a:pPr algn="just">
              <a:lnSpc>
                <a:spcPts val="2580"/>
              </a:lnSpc>
            </a:pPr>
            <a:r>
              <a:rPr lang="en-US" dirty="0"/>
              <a:t>They include the ability to evaluate and use information of different kinds to plan activities, achieve goals, solve problems, deal with issues and perform complex tasks in routine and novel ways. </a:t>
            </a:r>
          </a:p>
        </p:txBody>
      </p:sp>
      <p:sp>
        <p:nvSpPr>
          <p:cNvPr id="15" name="Rectangle 14">
            <a:extLst>
              <a:ext uri="{FF2B5EF4-FFF2-40B4-BE49-F238E27FC236}">
                <a16:creationId xmlns:a16="http://schemas.microsoft.com/office/drawing/2014/main" id="{90E4122C-8C3A-1C4D-6247-6F243F67E1F8}"/>
              </a:ext>
            </a:extLst>
          </p:cNvPr>
          <p:cNvSpPr/>
          <p:nvPr/>
        </p:nvSpPr>
        <p:spPr>
          <a:xfrm>
            <a:off x="8197362" y="479681"/>
            <a:ext cx="4005321" cy="436098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6" name="Rectangle 15">
            <a:extLst>
              <a:ext uri="{FF2B5EF4-FFF2-40B4-BE49-F238E27FC236}">
                <a16:creationId xmlns:a16="http://schemas.microsoft.com/office/drawing/2014/main" id="{A0BA4FDD-3DD1-E0BA-0E1C-66E2C6429DF2}"/>
              </a:ext>
            </a:extLst>
          </p:cNvPr>
          <p:cNvSpPr/>
          <p:nvPr/>
        </p:nvSpPr>
        <p:spPr>
          <a:xfrm>
            <a:off x="8208045" y="2402079"/>
            <a:ext cx="653562" cy="1922585"/>
          </a:xfrm>
          <a:prstGeom prst="rect">
            <a:avLst/>
          </a:prstGeom>
          <a:gradFill flip="none" rotWithShape="1">
            <a:gsLst>
              <a:gs pos="14000">
                <a:srgbClr val="186BA8"/>
              </a:gs>
              <a:gs pos="68000">
                <a:srgbClr val="8A2061"/>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17" name="Text Placeholder 6">
            <a:extLst>
              <a:ext uri="{FF2B5EF4-FFF2-40B4-BE49-F238E27FC236}">
                <a16:creationId xmlns:a16="http://schemas.microsoft.com/office/drawing/2014/main" id="{ADBA7926-5FF1-007E-B468-62198D00F6DB}"/>
              </a:ext>
            </a:extLst>
          </p:cNvPr>
          <p:cNvSpPr txBox="1">
            <a:spLocks/>
          </p:cNvSpPr>
          <p:nvPr/>
        </p:nvSpPr>
        <p:spPr>
          <a:xfrm>
            <a:off x="8401475" y="914400"/>
            <a:ext cx="3411416" cy="5240214"/>
          </a:xfrm>
          <a:prstGeom prst="rect">
            <a:avLst/>
          </a:prstGeom>
        </p:spPr>
        <p:txBody>
          <a:bodyPr vert="horz" lIns="91440" tIns="45720" rIns="91440" bIns="45720" numCol="1" spcCol="288000" rtlCol="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lnSpc>
                <a:spcPts val="2580"/>
              </a:lnSpc>
            </a:pPr>
            <a:r>
              <a:rPr lang="en-US" b="1" dirty="0">
                <a:solidFill>
                  <a:schemeClr val="bg1"/>
                </a:solidFill>
              </a:rPr>
              <a:t>Thinking skills and competences can alternatively be called as:</a:t>
            </a:r>
          </a:p>
          <a:p>
            <a:pPr>
              <a:lnSpc>
                <a:spcPts val="2580"/>
              </a:lnSpc>
            </a:pPr>
            <a:endParaRPr lang="en-US" dirty="0">
              <a:solidFill>
                <a:schemeClr val="bg1"/>
              </a:solidFill>
            </a:endParaRPr>
          </a:p>
          <a:p>
            <a:pPr>
              <a:lnSpc>
                <a:spcPts val="2580"/>
              </a:lnSpc>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Cognitive skills and competences</a:t>
            </a:r>
          </a:p>
          <a:p>
            <a:pPr marL="590550" indent="-590550">
              <a:lnSpc>
                <a:spcPts val="2580"/>
              </a:lnSpc>
              <a:buClr>
                <a:schemeClr val="bg1"/>
              </a:buClr>
              <a:buFont typeface="+mj-lt"/>
              <a:buAutoNum type="arabicPeriod"/>
            </a:pPr>
            <a:endParaRPr lang="en-US" dirty="0">
              <a:solidFill>
                <a:schemeClr val="bg1"/>
              </a:solidFill>
            </a:endParaRPr>
          </a:p>
          <a:p>
            <a:pPr marL="590550" indent="-590550">
              <a:lnSpc>
                <a:spcPts val="2580"/>
              </a:lnSpc>
              <a:buClr>
                <a:schemeClr val="bg1"/>
              </a:buClr>
              <a:buFont typeface="+mj-lt"/>
              <a:buAutoNum type="arabicPeriod"/>
            </a:pPr>
            <a:r>
              <a:rPr lang="en-US" dirty="0">
                <a:solidFill>
                  <a:schemeClr val="bg1"/>
                </a:solidFill>
              </a:rPr>
              <a:t>Use of reason and logic</a:t>
            </a:r>
          </a:p>
          <a:p>
            <a:pPr>
              <a:lnSpc>
                <a:spcPts val="2580"/>
              </a:lnSpc>
            </a:pPr>
            <a:endParaRPr lang="en-US" dirty="0">
              <a:solidFill>
                <a:schemeClr val="bg1"/>
              </a:solidFill>
            </a:endParaRPr>
          </a:p>
        </p:txBody>
      </p:sp>
    </p:spTree>
    <p:extLst>
      <p:ext uri="{BB962C8B-B14F-4D97-AF65-F5344CB8AC3E}">
        <p14:creationId xmlns:p14="http://schemas.microsoft.com/office/powerpoint/2010/main" val="3482033653"/>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1e5ca055-2fcb-431f-9f0c-13148e81002f" xsi:nil="true"/>
    <lcf76f155ced4ddcb4097134ff3c332f xmlns="1e5ca055-2fcb-431f-9f0c-13148e81002f">
      <Terms xmlns="http://schemas.microsoft.com/office/infopath/2007/PartnerControls"/>
    </lcf76f155ced4ddcb4097134ff3c332f>
    <TaxCatchAll xmlns="478cfa9a-b818-4e35-b564-971bd04e2ab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D2295954AF1042ACC23876AF319FBF" ma:contentTypeVersion="16" ma:contentTypeDescription="Create a new document." ma:contentTypeScope="" ma:versionID="f28d89e83c69f0a3c9d560bcfccc4c52">
  <xsd:schema xmlns:xsd="http://www.w3.org/2001/XMLSchema" xmlns:xs="http://www.w3.org/2001/XMLSchema" xmlns:p="http://schemas.microsoft.com/office/2006/metadata/properties" xmlns:ns2="1e5ca055-2fcb-431f-9f0c-13148e81002f" xmlns:ns3="478cfa9a-b818-4e35-b564-971bd04e2ab8" targetNamespace="http://schemas.microsoft.com/office/2006/metadata/properties" ma:root="true" ma:fieldsID="d7a1d0ac65e731a00ee01e87b2778442" ns2:_="" ns3:_="">
    <xsd:import namespace="1e5ca055-2fcb-431f-9f0c-13148e81002f"/>
    <xsd:import namespace="478cfa9a-b818-4e35-b564-971bd04e2ab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5ca055-2fcb-431f-9f0c-13148e8100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32bf106-b365-443e-bdf9-9561cb4f30d8"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8cfa9a-b818-4e35-b564-971bd04e2ab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516d3d-1bfe-44fe-867d-95fe1bd01696}" ma:internalName="TaxCatchAll" ma:showField="CatchAllData" ma:web="478cfa9a-b818-4e35-b564-971bd04e2ab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19037A9A-E5D3-4D8D-96EC-E3FC2730FC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5ca055-2fcb-431f-9f0c-13148e81002f"/>
    <ds:schemaRef ds:uri="478cfa9a-b818-4e35-b564-971bd04e2a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8390</TotalTime>
  <Words>3744</Words>
  <Application>Microsoft Office PowerPoint</Application>
  <PresentationFormat>Widescreen</PresentationFormat>
  <Paragraphs>370</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467</cp:revision>
  <dcterms:created xsi:type="dcterms:W3CDTF">2021-06-15T11:45:52Z</dcterms:created>
  <dcterms:modified xsi:type="dcterms:W3CDTF">2024-04-23T14:36:28Z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0x010100F3D2295954AF1042ACC23876AF319FBF</vt:lpwstr>
  </property>
  <property fmtid="{D5CDD505-2E9C-101B-9397-08002B2CF9AE}" pid="3" name="MediaServiceImageTags">
    <vt:lpwstr/>
  </property>
</Properties>
</file>