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0"/>
  </p:notesMasterIdLst>
  <p:handoutMasterIdLst>
    <p:handoutMasterId r:id="rId61"/>
  </p:handoutMasterIdLst>
  <p:sldIdLst>
    <p:sldId id="691" r:id="rId5"/>
    <p:sldId id="695" r:id="rId6"/>
    <p:sldId id="678" r:id="rId7"/>
    <p:sldId id="733" r:id="rId8"/>
    <p:sldId id="753" r:id="rId9"/>
    <p:sldId id="772" r:id="rId10"/>
    <p:sldId id="773" r:id="rId11"/>
    <p:sldId id="774" r:id="rId12"/>
    <p:sldId id="775" r:id="rId13"/>
    <p:sldId id="754" r:id="rId14"/>
    <p:sldId id="776" r:id="rId15"/>
    <p:sldId id="830" r:id="rId16"/>
    <p:sldId id="833" r:id="rId17"/>
    <p:sldId id="834" r:id="rId18"/>
    <p:sldId id="835" r:id="rId19"/>
    <p:sldId id="836" r:id="rId20"/>
    <p:sldId id="831" r:id="rId21"/>
    <p:sldId id="837" r:id="rId22"/>
    <p:sldId id="797" r:id="rId23"/>
    <p:sldId id="798" r:id="rId24"/>
    <p:sldId id="800" r:id="rId25"/>
    <p:sldId id="801" r:id="rId26"/>
    <p:sldId id="812" r:id="rId27"/>
    <p:sldId id="813" r:id="rId28"/>
    <p:sldId id="755" r:id="rId29"/>
    <p:sldId id="803" r:id="rId30"/>
    <p:sldId id="802" r:id="rId31"/>
    <p:sldId id="804" r:id="rId32"/>
    <p:sldId id="805" r:id="rId33"/>
    <p:sldId id="807" r:id="rId34"/>
    <p:sldId id="809" r:id="rId35"/>
    <p:sldId id="806" r:id="rId36"/>
    <p:sldId id="811" r:id="rId37"/>
    <p:sldId id="810" r:id="rId38"/>
    <p:sldId id="823" r:id="rId39"/>
    <p:sldId id="756" r:id="rId40"/>
    <p:sldId id="814" r:id="rId41"/>
    <p:sldId id="815" r:id="rId42"/>
    <p:sldId id="818" r:id="rId43"/>
    <p:sldId id="816" r:id="rId44"/>
    <p:sldId id="817" r:id="rId45"/>
    <p:sldId id="819" r:id="rId46"/>
    <p:sldId id="821" r:id="rId47"/>
    <p:sldId id="820" r:id="rId48"/>
    <p:sldId id="822" r:id="rId49"/>
    <p:sldId id="824" r:id="rId50"/>
    <p:sldId id="757" r:id="rId51"/>
    <p:sldId id="689" r:id="rId52"/>
    <p:sldId id="825" r:id="rId53"/>
    <p:sldId id="828" r:id="rId54"/>
    <p:sldId id="829" r:id="rId55"/>
    <p:sldId id="826" r:id="rId56"/>
    <p:sldId id="827" r:id="rId57"/>
    <p:sldId id="771" r:id="rId58"/>
    <p:sldId id="677" r:id="rId59"/>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BA8"/>
    <a:srgbClr val="8A2061"/>
    <a:srgbClr val="1C1442"/>
    <a:srgbClr val="AD4097"/>
    <a:srgbClr val="305C6F"/>
    <a:srgbClr val="7C946D"/>
    <a:srgbClr val="005744"/>
    <a:srgbClr val="94A2A2"/>
    <a:srgbClr val="151D24"/>
    <a:srgbClr val="56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52" autoAdjust="0"/>
    <p:restoredTop sz="93934"/>
  </p:normalViewPr>
  <p:slideViewPr>
    <p:cSldViewPr snapToGrid="0" snapToObjects="1">
      <p:cViewPr varScale="1">
        <p:scale>
          <a:sx n="73" d="100"/>
          <a:sy n="73" d="100"/>
        </p:scale>
        <p:origin x="60" y="27"/>
      </p:cViewPr>
      <p:guideLst/>
    </p:cSldViewPr>
  </p:slideViewPr>
  <p:notesTextViewPr>
    <p:cViewPr>
      <p:scale>
        <a:sx n="1" d="1"/>
        <a:sy n="1" d="1"/>
      </p:scale>
      <p:origin x="0" y="0"/>
    </p:cViewPr>
  </p:notesTextViewPr>
  <p:sorterViewPr>
    <p:cViewPr>
      <p:scale>
        <a:sx n="46" d="100"/>
        <a:sy n="46" d="100"/>
      </p:scale>
      <p:origin x="0" y="-3333"/>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4/3/2024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4/3/2024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138449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362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12537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97"/>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3150617" y="3130667"/>
            <a:ext cx="6877951" cy="576718"/>
          </a:xfrm>
          <a:prstGeom prst="rect">
            <a:avLst/>
          </a:prstGeom>
        </p:spPr>
      </p:pic>
      <p:grpSp>
        <p:nvGrpSpPr>
          <p:cNvPr id="5" name="Group 4">
            <a:extLst>
              <a:ext uri="{FF2B5EF4-FFF2-40B4-BE49-F238E27FC236}">
                <a16:creationId xmlns:a16="http://schemas.microsoft.com/office/drawing/2014/main" id="{795E9240-C10D-8849-BAE0-7C438EC081DC}"/>
              </a:ext>
            </a:extLst>
          </p:cNvPr>
          <p:cNvGrpSpPr/>
          <p:nvPr userDrawn="1"/>
        </p:nvGrpSpPr>
        <p:grpSpPr>
          <a:xfrm>
            <a:off x="3712795" y="839176"/>
            <a:ext cx="8204056" cy="1773167"/>
            <a:chOff x="2315424" y="2387814"/>
            <a:chExt cx="7663872" cy="1299876"/>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75" name="Rectangle 74">
              <a:extLst>
                <a:ext uri="{FF2B5EF4-FFF2-40B4-BE49-F238E27FC236}">
                  <a16:creationId xmlns:a16="http://schemas.microsoft.com/office/drawing/2014/main" id="{35748608-FDE9-4648-BB0B-46BD9D014EC5}"/>
                </a:ext>
              </a:extLst>
            </p:cNvPr>
            <p:cNvSpPr/>
            <p:nvPr userDrawn="1"/>
          </p:nvSpPr>
          <p:spPr>
            <a:xfrm>
              <a:off x="2315424" y="3673835"/>
              <a:ext cx="7663872" cy="13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Tree>
    <p:extLst>
      <p:ext uri="{BB962C8B-B14F-4D97-AF65-F5344CB8AC3E}">
        <p14:creationId xmlns:p14="http://schemas.microsoft.com/office/powerpoint/2010/main" val="2072111878"/>
      </p:ext>
    </p:extLst>
  </p:cSld>
  <p:clrMapOvr>
    <a:masterClrMapping/>
  </p:clrMapOvr>
  <p:extLst>
    <p:ext uri="{DCECCB84-F9BA-43D5-87BE-67443E8EF086}">
      <p15:sldGuideLst xmlns:p15="http://schemas.microsoft.com/office/powerpoint/2012/main">
        <p15:guide id="1" pos="4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467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3"/>
            <a:stretch/>
          </p:blipFill>
          <p:spPr>
            <a:xfrm>
              <a:off x="5200702" y="-2983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272203" y="5894140"/>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p:spPr>
        <p:txBody>
          <a:bodyPr anchor="ctr">
            <a:noAutofit/>
          </a:bodyPr>
          <a:lstStyle>
            <a:lvl1pPr marL="0" indent="0" algn="ctr">
              <a:buNone/>
              <a:defRPr sz="24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p:spPr>
        <p:txBody>
          <a:bodyPr anchor="ctr">
            <a:noAutofit/>
          </a:bodyPr>
          <a:lstStyle>
            <a:lvl1pPr marL="0" indent="0" algn="l">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p:spPr>
        <p:txBody>
          <a:bodyPr anchor="ctr">
            <a:noAutofit/>
          </a:bodyPr>
          <a:lstStyle>
            <a:lvl1pPr marL="0" indent="0" algn="ctr">
              <a:buNone/>
              <a:defRPr sz="24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p:spPr>
        <p:txBody>
          <a:bodyPr anchor="ctr">
            <a:noAutofit/>
          </a:bodyPr>
          <a:lstStyle>
            <a:lvl1pPr marL="0" indent="0" algn="ctr">
              <a:buNone/>
              <a:defRPr sz="24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p:spPr>
        <p:txBody>
          <a:bodyPr anchor="ctr">
            <a:noAutofit/>
          </a:bodyPr>
          <a:lstStyle>
            <a:lvl1pPr marL="0" indent="0" algn="l">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p:spPr>
        <p:txBody>
          <a:bodyPr anchor="ctr">
            <a:noAutofit/>
          </a:bodyPr>
          <a:lstStyle>
            <a:lvl1pPr marL="0" indent="0" algn="ctr">
              <a:buNone/>
              <a:defRPr sz="24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p:spPr>
        <p:txBody>
          <a:bodyPr anchor="ctr">
            <a:noAutofit/>
          </a:bodyPr>
          <a:lstStyle>
            <a:lvl1pPr marL="0" indent="0" algn="l">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p:spPr>
        <p:txBody>
          <a:bodyPr anchor="ctr">
            <a:noAutofit/>
          </a:bodyPr>
          <a:lstStyle>
            <a:lvl1pPr marL="0" indent="0" algn="ctr">
              <a:buNone/>
              <a:defRPr sz="24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p:spPr>
        <p:txBody>
          <a:bodyPr anchor="ctr">
            <a:noAutofit/>
          </a:bodyPr>
          <a:lstStyle>
            <a:lvl1pPr marL="0" indent="0" algn="l">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p:spPr>
        <p:txBody>
          <a:bodyPr anchor="ctr">
            <a:noAutofit/>
          </a:bodyPr>
          <a:lstStyle>
            <a:lvl1pPr marL="0" indent="0" algn="ctr">
              <a:buNone/>
              <a:defRPr sz="24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p:spPr>
        <p:txBody>
          <a:bodyPr anchor="ctr">
            <a:noAutofit/>
          </a:bodyPr>
          <a:lstStyle>
            <a:lvl1pPr marL="0" indent="0" algn="l">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p:spPr>
        <p:txBody>
          <a:bodyPr anchor="ctr">
            <a:noAutofit/>
          </a:bodyPr>
          <a:lstStyle>
            <a:lvl1pPr marL="0" indent="0" algn="ctr">
              <a:buNone/>
              <a:defRPr sz="24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p:spPr>
        <p:txBody>
          <a:bodyPr anchor="ctr">
            <a:noAutofit/>
          </a:bodyPr>
          <a:lstStyle>
            <a:lvl1pPr marL="0" indent="0" algn="l">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418144" y="5551985"/>
            <a:ext cx="4194233" cy="687624"/>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5" name="Group 4">
            <a:extLst>
              <a:ext uri="{FF2B5EF4-FFF2-40B4-BE49-F238E27FC236}">
                <a16:creationId xmlns:a16="http://schemas.microsoft.com/office/drawing/2014/main" id="{795E9240-C10D-8849-BAE0-7C438EC081DC}"/>
              </a:ext>
            </a:extLst>
          </p:cNvPr>
          <p:cNvGrpSpPr/>
          <p:nvPr userDrawn="1"/>
        </p:nvGrpSpPr>
        <p:grpSpPr>
          <a:xfrm>
            <a:off x="2315424" y="2387814"/>
            <a:ext cx="7663872" cy="2650297"/>
            <a:chOff x="2315424" y="2387814"/>
            <a:chExt cx="7663872" cy="1942883"/>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243303" y="5675526"/>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3150617" y="3130667"/>
            <a:ext cx="6877951" cy="576718"/>
          </a:xfrm>
          <a:prstGeom prst="rect">
            <a:avLst/>
          </a:prstGeom>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926"/>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391886" y="-4917"/>
            <a:ext cx="9768514" cy="556316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BE 21 SKILLED</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7" r:id="rId15"/>
    <p:sldLayoutId id="2147483738"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be21skilled.eu/"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vilniustech.lt/about-university/news/portal-an-interactive-bridge-to-unity-connects-two-countries/73472?nid=328416" TargetMode="External"/><Relationship Id="rId7"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s://vilniustech.lt/linkmenu-fabrikas/10379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vilniustech.lt/linkmenu-fabrikas/103790"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vilniustech.lt/linkmenu-fabrikas/103790" TargetMode="External"/><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hyperlink" Target="https://www.uu.nl/en/organisation/uulab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learnrobotics.org/blog/engineering-activities-middle-school/amp/" TargetMode="External"/><Relationship Id="rId2" Type="http://schemas.openxmlformats.org/officeDocument/2006/relationships/image" Target="../media/image42.jpeg"/><Relationship Id="rId1" Type="http://schemas.openxmlformats.org/officeDocument/2006/relationships/slideLayout" Target="../slideLayouts/slideLayout9.xml"/><Relationship Id="rId4" Type="http://schemas.openxmlformats.org/officeDocument/2006/relationships/hyperlink" Target="https://creativecommons.org/licenses/by/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blog.ucem.ac.uk/onlineeducation/posts/date/2019/03" TargetMode="Externa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excellentstreetimages.com/dublin-street-photography/areas-of-dublin/grangegorman/tu-grangegorman-campus-oct-2019/" TargetMode="External"/><Relationship Id="rId7" Type="http://schemas.openxmlformats.org/officeDocument/2006/relationships/hyperlink" Target="https://vilniustech.lt/linkmenu-fabrikas/103790" TargetMode="External"/><Relationship Id="rId2" Type="http://schemas.openxmlformats.org/officeDocument/2006/relationships/image" Target="../media/image44.jpeg"/><Relationship Id="rId1" Type="http://schemas.openxmlformats.org/officeDocument/2006/relationships/slideLayout" Target="../slideLayouts/slideLayout8.xml"/><Relationship Id="rId6" Type="http://schemas.openxmlformats.org/officeDocument/2006/relationships/hyperlink" Target="https://www.tudublin.ie/explore/news/tu-dublin-selected-to-deliver-training-in-vr-through-bodyswaps-and-meta-immersive-learning-grant-.html" TargetMode="External"/><Relationship Id="rId5" Type="http://schemas.openxmlformats.org/officeDocument/2006/relationships/hyperlink" Target="https://eur05.safelinks.protection.outlook.com/?url=https%3A%2F%2Fabout.meta.com%2Fimmersive-learning%2Four-story%2F%3Futm_source%3Dabout.facebook.com%26utm_medium%3Dredirect&amp;data=05%7C01%7Caileen.holmes%40TUDublin.ie%7C626e14f577b64ff447a808db0a7ccb5a%7C766317cbe9484e5f8cecdabc8e2fd5da%7C0%7C0%7C638115303317889762%7CUnknown%7CTWFpbGZsb3d8eyJWIjoiMC4wLjAwMDAiLCJQIjoiV2luMzIiLCJBTiI6Ik1haWwiLCJXVCI6Mn0%3D%7C3000%7C%7C%7C&amp;sdata=r9fnLs8l9Isf3sjIqeL%2FJctKa9S%2FjcBregVXZsTcELI%3D&amp;reserved=0" TargetMode="External"/><Relationship Id="rId4" Type="http://schemas.openxmlformats.org/officeDocument/2006/relationships/hyperlink" Target="https://eur05.safelinks.protection.outlook.com/?url=https%3A%2F%2Fbodyswaps.co%2F&amp;data=05%7C01%7Caileen.holmes%40TUDublin.ie%7C626e14f577b64ff447a808db0a7ccb5a%7C766317cbe9484e5f8cecdabc8e2fd5da%7C0%7C0%7C638115303317889762%7CUnknown%7CTWFpbGZsb3d8eyJWIjoiMC4wLjAwMDAiLCJQIjoiV2luMzIiLCJBTiI6Ik1haWwiLCJXVCI6Mn0%3D%7C3000%7C%7C%7C&amp;sdata=QJZJr8kJm%2BA28n58K7FoLKDD9%2FIhvpfSlvJCxMMH2gE%3D&amp;reserved=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s://www.maynoothuniversity.ie/mu/chemistry/virtual-labs-hci-p3-initiative" TargetMode="Externa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hyperlink" Target="https://vilniustech.lt/linkmenu-fabrikas/10379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vilniustech.lt/linkmenu-fabrikas/103790" TargetMode="External"/><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cloudlabs.u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vilniustech.lt/linkmenu-fabrikas/10379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8.png"/><Relationship Id="rId1" Type="http://schemas.openxmlformats.org/officeDocument/2006/relationships/slideLayout" Target="../slideLayouts/slideLayout1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6" y="3007566"/>
            <a:ext cx="4645654"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21CS INTEGRATION</a:t>
            </a:r>
          </a:p>
        </p:txBody>
      </p:sp>
      <p:sp>
        <p:nvSpPr>
          <p:cNvPr id="7" name="Text Placeholder 7">
            <a:extLst>
              <a:ext uri="{FF2B5EF4-FFF2-40B4-BE49-F238E27FC236}">
                <a16:creationId xmlns:a16="http://schemas.microsoft.com/office/drawing/2014/main" id="{E0DF6BD4-E3C3-0E89-0CF6-E683BE63AE7E}"/>
              </a:ext>
            </a:extLst>
          </p:cNvPr>
          <p:cNvSpPr txBox="1">
            <a:spLocks/>
          </p:cNvSpPr>
          <p:nvPr/>
        </p:nvSpPr>
        <p:spPr>
          <a:xfrm>
            <a:off x="1996035" y="3951781"/>
            <a:ext cx="4375735"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INTO CURRICULUM</a:t>
            </a: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96036" y="2027367"/>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MODULE 5</a:t>
            </a:r>
          </a:p>
        </p:txBody>
      </p:sp>
      <p:pic>
        <p:nvPicPr>
          <p:cNvPr id="6" name="Picture 5">
            <a:extLst>
              <a:ext uri="{FF2B5EF4-FFF2-40B4-BE49-F238E27FC236}">
                <a16:creationId xmlns:a16="http://schemas.microsoft.com/office/drawing/2014/main" id="{820433B1-71D7-F83E-6081-63DA8A3A9B8E}"/>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9" name="TextBox 8">
            <a:extLst>
              <a:ext uri="{FF2B5EF4-FFF2-40B4-BE49-F238E27FC236}">
                <a16:creationId xmlns:a16="http://schemas.microsoft.com/office/drawing/2014/main" id="{749E2888-F3E3-A934-BD54-42A6D7253C66}"/>
              </a:ext>
            </a:extLst>
          </p:cNvPr>
          <p:cNvSpPr txBox="1"/>
          <p:nvPr/>
        </p:nvSpPr>
        <p:spPr>
          <a:xfrm>
            <a:off x="1996036" y="898989"/>
            <a:ext cx="3164687" cy="707886"/>
          </a:xfrm>
          <a:prstGeom prst="rect">
            <a:avLst/>
          </a:prstGeom>
          <a:solidFill>
            <a:srgbClr val="186BA8"/>
          </a:solid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2617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6" y="736612"/>
            <a:ext cx="855979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r>
              <a:rPr lang="en-GB" dirty="0">
                <a:solidFill>
                  <a:schemeClr val="bg1"/>
                </a:solidFill>
              </a:rPr>
              <a:t>Mapping 21CS to STEM Subjects</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02</a:t>
            </a:r>
          </a:p>
        </p:txBody>
      </p:sp>
      <p:pic>
        <p:nvPicPr>
          <p:cNvPr id="6" name="Picture 5" descr="Scientist viewing DNA test results on a computer screen in the laboratory">
            <a:extLst>
              <a:ext uri="{FF2B5EF4-FFF2-40B4-BE49-F238E27FC236}">
                <a16:creationId xmlns:a16="http://schemas.microsoft.com/office/drawing/2014/main" id="{DD2F5603-047A-EB61-BA76-8C274BF176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23906" y="1762585"/>
            <a:ext cx="6903328" cy="5093227"/>
          </a:xfrm>
          <a:prstGeom prst="rect">
            <a:avLst/>
          </a:prstGeom>
        </p:spPr>
      </p:pic>
    </p:spTree>
    <p:extLst>
      <p:ext uri="{BB962C8B-B14F-4D97-AF65-F5344CB8AC3E}">
        <p14:creationId xmlns:p14="http://schemas.microsoft.com/office/powerpoint/2010/main" val="3704971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ormulas on a background">
            <a:extLst>
              <a:ext uri="{FF2B5EF4-FFF2-40B4-BE49-F238E27FC236}">
                <a16:creationId xmlns:a16="http://schemas.microsoft.com/office/drawing/2014/main" id="{DFFDA863-66EE-EC0F-EA41-55FCB9F65602}"/>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34225FD-712A-591A-7F8C-21B9DDC56B2D}"/>
              </a:ext>
            </a:extLst>
          </p:cNvPr>
          <p:cNvSpPr>
            <a:spLocks noGrp="1"/>
          </p:cNvSpPr>
          <p:nvPr>
            <p:ph type="body" sz="quarter" idx="30"/>
          </p:nvPr>
        </p:nvSpPr>
        <p:spPr/>
        <p:txBody>
          <a:bodyPr/>
          <a:lstStyle/>
          <a:p>
            <a:r>
              <a:rPr lang="en-GB" dirty="0">
                <a:solidFill>
                  <a:srgbClr val="186BA8"/>
                </a:solidFill>
              </a:rPr>
              <a:t>Mapping 21CS to STEM Subjects</a:t>
            </a:r>
            <a:endParaRPr lang="en-IE" dirty="0">
              <a:solidFill>
                <a:srgbClr val="186BA8"/>
              </a:solidFill>
            </a:endParaRPr>
          </a:p>
        </p:txBody>
      </p:sp>
      <p:sp>
        <p:nvSpPr>
          <p:cNvPr id="4" name="Text Placeholder 3">
            <a:extLst>
              <a:ext uri="{FF2B5EF4-FFF2-40B4-BE49-F238E27FC236}">
                <a16:creationId xmlns:a16="http://schemas.microsoft.com/office/drawing/2014/main" id="{395714BD-1E68-AC0D-6E68-7843E3FA0660}"/>
              </a:ext>
            </a:extLst>
          </p:cNvPr>
          <p:cNvSpPr>
            <a:spLocks noGrp="1"/>
          </p:cNvSpPr>
          <p:nvPr>
            <p:ph type="body" sz="quarter" idx="48"/>
          </p:nvPr>
        </p:nvSpPr>
        <p:spPr>
          <a:xfrm>
            <a:off x="516856" y="2330537"/>
            <a:ext cx="6749339" cy="2965622"/>
          </a:xfrm>
        </p:spPr>
        <p:txBody>
          <a:bodyPr/>
          <a:lstStyle/>
          <a:p>
            <a:r>
              <a:rPr lang="en-GB" b="0" i="0" dirty="0">
                <a:solidFill>
                  <a:srgbClr val="0D0D0D"/>
                </a:solidFill>
                <a:effectLst/>
                <a:highlight>
                  <a:srgbClr val="FFFFFF"/>
                </a:highlight>
                <a:latin typeface="Söhne"/>
              </a:rPr>
              <a:t>Mapping 21st-century skills (21CS) to specific STEM curricula is a critical process for educators aiming to prepare students for the complexities of modern and future workplaces. </a:t>
            </a:r>
            <a:br>
              <a:rPr lang="en-GB" b="0" i="0" dirty="0">
                <a:solidFill>
                  <a:srgbClr val="0D0D0D"/>
                </a:solidFill>
                <a:effectLst/>
                <a:highlight>
                  <a:srgbClr val="FFFFFF"/>
                </a:highlight>
                <a:latin typeface="Söhne"/>
              </a:rPr>
            </a:br>
            <a:br>
              <a:rPr lang="en-GB" b="0" i="0" dirty="0">
                <a:solidFill>
                  <a:srgbClr val="0D0D0D"/>
                </a:solidFill>
                <a:effectLst/>
                <a:highlight>
                  <a:srgbClr val="FFFFFF"/>
                </a:highlight>
                <a:latin typeface="Söhne"/>
              </a:rPr>
            </a:br>
            <a:r>
              <a:rPr lang="en-GB" b="0" i="0" dirty="0">
                <a:solidFill>
                  <a:srgbClr val="0D0D0D"/>
                </a:solidFill>
                <a:effectLst/>
                <a:highlight>
                  <a:srgbClr val="FFFFFF"/>
                </a:highlight>
                <a:latin typeface="Söhne"/>
              </a:rPr>
              <a:t>In the slides which follow, we provide some inspiration on how </a:t>
            </a:r>
            <a:r>
              <a:rPr lang="en-GB" dirty="0">
                <a:solidFill>
                  <a:srgbClr val="0D0D0D"/>
                </a:solidFill>
                <a:highlight>
                  <a:srgbClr val="FFFFFF"/>
                </a:highlight>
                <a:latin typeface="Söhne"/>
              </a:rPr>
              <a:t>key</a:t>
            </a:r>
            <a:r>
              <a:rPr lang="en-GB" b="0" i="0" dirty="0">
                <a:solidFill>
                  <a:srgbClr val="0D0D0D"/>
                </a:solidFill>
                <a:effectLst/>
                <a:highlight>
                  <a:srgbClr val="FFFFFF"/>
                </a:highlight>
                <a:latin typeface="Söhne"/>
              </a:rPr>
              <a:t> 21CS can be integrated into various STEM fields.</a:t>
            </a:r>
            <a:endParaRPr lang="en-IE" dirty="0"/>
          </a:p>
        </p:txBody>
      </p:sp>
    </p:spTree>
    <p:extLst>
      <p:ext uri="{BB962C8B-B14F-4D97-AF65-F5344CB8AC3E}">
        <p14:creationId xmlns:p14="http://schemas.microsoft.com/office/powerpoint/2010/main" val="1298951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007AA-50E8-233A-51A3-999A8ECE4CEF}"/>
              </a:ext>
            </a:extLst>
          </p:cNvPr>
          <p:cNvSpPr>
            <a:spLocks noGrp="1"/>
          </p:cNvSpPr>
          <p:nvPr>
            <p:ph type="body" sz="quarter" idx="30"/>
          </p:nvPr>
        </p:nvSpPr>
        <p:spPr>
          <a:xfrm>
            <a:off x="442800" y="553870"/>
            <a:ext cx="10483431" cy="804265"/>
          </a:xfrm>
        </p:spPr>
        <p:txBody>
          <a:bodyPr/>
          <a:lstStyle/>
          <a:p>
            <a:r>
              <a:rPr lang="en-GB" dirty="0"/>
              <a:t>Case Based Guide to Mapping 21CS in STEM Subjects </a:t>
            </a:r>
            <a:endParaRPr lang="en-IE" dirty="0"/>
          </a:p>
        </p:txBody>
      </p:sp>
      <p:sp>
        <p:nvSpPr>
          <p:cNvPr id="3" name="Text Placeholder 2">
            <a:extLst>
              <a:ext uri="{FF2B5EF4-FFF2-40B4-BE49-F238E27FC236}">
                <a16:creationId xmlns:a16="http://schemas.microsoft.com/office/drawing/2014/main" id="{B2EB533B-DF84-79E9-884B-94EF15EBDE8B}"/>
              </a:ext>
            </a:extLst>
          </p:cNvPr>
          <p:cNvSpPr>
            <a:spLocks noGrp="1"/>
          </p:cNvSpPr>
          <p:nvPr>
            <p:ph type="body" sz="quarter" idx="48"/>
          </p:nvPr>
        </p:nvSpPr>
        <p:spPr>
          <a:xfrm>
            <a:off x="442800" y="1407353"/>
            <a:ext cx="11150486" cy="4439577"/>
          </a:xfrm>
        </p:spPr>
        <p:txBody>
          <a:bodyPr/>
          <a:lstStyle/>
          <a:p>
            <a:pPr algn="l"/>
            <a:r>
              <a:rPr lang="en-GB" b="1" i="0" dirty="0">
                <a:solidFill>
                  <a:srgbClr val="8A2061"/>
                </a:solidFill>
                <a:effectLst/>
                <a:latin typeface="Söhne"/>
              </a:rPr>
              <a:t>Background:</a:t>
            </a:r>
          </a:p>
          <a:p>
            <a:pPr algn="l"/>
            <a:r>
              <a:rPr lang="en-GB" b="0" i="0" dirty="0">
                <a:solidFill>
                  <a:srgbClr val="0D0D0D"/>
                </a:solidFill>
                <a:effectLst/>
                <a:latin typeface="Söhne"/>
              </a:rPr>
              <a:t>At a prominent university's engineering department, faculty members noticed a gap between the technical skills taught in their courses and the competencies graduates needed in the workforce, particularly in terms of problem-solving, teamwork, and digital literacy. To address this, the department embarked on a curriculum mapping process aimed at integrating 21st Century Skills (21CS) into their existing programmes.</a:t>
            </a:r>
          </a:p>
          <a:p>
            <a:pPr algn="l"/>
            <a:endParaRPr lang="en-GB" dirty="0">
              <a:solidFill>
                <a:srgbClr val="0D0D0D"/>
              </a:solidFill>
              <a:latin typeface="Söhne"/>
            </a:endParaRPr>
          </a:p>
          <a:p>
            <a:pPr algn="l"/>
            <a:r>
              <a:rPr lang="en-GB" b="1" i="0" dirty="0">
                <a:solidFill>
                  <a:srgbClr val="8A2061"/>
                </a:solidFill>
                <a:effectLst/>
                <a:latin typeface="Söhne"/>
              </a:rPr>
              <a:t>The Challenge:</a:t>
            </a:r>
          </a:p>
          <a:p>
            <a:pPr algn="l"/>
            <a:r>
              <a:rPr lang="en-GB" b="0" i="0" dirty="0">
                <a:solidFill>
                  <a:srgbClr val="0D0D0D"/>
                </a:solidFill>
                <a:effectLst/>
                <a:latin typeface="Söhne"/>
              </a:rPr>
              <a:t>The primary challenge was ensuring that the integration of 21CS did not dilute the technical rigour of the engineering curriculum but instead complemented and enhanced it. Educators needed to identify where in the curriculum these skills could naturally align with technical content to foster a holistic educational experience.</a:t>
            </a:r>
          </a:p>
          <a:p>
            <a:pPr algn="l"/>
            <a:endParaRPr lang="en-GB" b="0" i="0" dirty="0">
              <a:solidFill>
                <a:srgbClr val="0D0D0D"/>
              </a:solidFill>
              <a:effectLst/>
              <a:latin typeface="Söhne"/>
            </a:endParaRPr>
          </a:p>
          <a:p>
            <a:pPr algn="just"/>
            <a:endParaRPr lang="en-IE" dirty="0"/>
          </a:p>
        </p:txBody>
      </p:sp>
    </p:spTree>
    <p:extLst>
      <p:ext uri="{BB962C8B-B14F-4D97-AF65-F5344CB8AC3E}">
        <p14:creationId xmlns:p14="http://schemas.microsoft.com/office/powerpoint/2010/main" val="3454512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007AA-50E8-233A-51A3-999A8ECE4CEF}"/>
              </a:ext>
            </a:extLst>
          </p:cNvPr>
          <p:cNvSpPr>
            <a:spLocks noGrp="1"/>
          </p:cNvSpPr>
          <p:nvPr>
            <p:ph type="body" sz="quarter" idx="30"/>
          </p:nvPr>
        </p:nvSpPr>
        <p:spPr>
          <a:xfrm>
            <a:off x="442800" y="553870"/>
            <a:ext cx="10483431" cy="804265"/>
          </a:xfrm>
        </p:spPr>
        <p:txBody>
          <a:bodyPr/>
          <a:lstStyle/>
          <a:p>
            <a:r>
              <a:rPr lang="en-GB"/>
              <a:t>Case Based Guide to 21CS to STEM Subjects </a:t>
            </a:r>
            <a:endParaRPr lang="en-IE" dirty="0"/>
          </a:p>
        </p:txBody>
      </p:sp>
      <p:sp>
        <p:nvSpPr>
          <p:cNvPr id="3" name="Text Placeholder 2">
            <a:extLst>
              <a:ext uri="{FF2B5EF4-FFF2-40B4-BE49-F238E27FC236}">
                <a16:creationId xmlns:a16="http://schemas.microsoft.com/office/drawing/2014/main" id="{B2EB533B-DF84-79E9-884B-94EF15EBDE8B}"/>
              </a:ext>
            </a:extLst>
          </p:cNvPr>
          <p:cNvSpPr>
            <a:spLocks noGrp="1"/>
          </p:cNvSpPr>
          <p:nvPr>
            <p:ph type="body" sz="quarter" idx="48"/>
          </p:nvPr>
        </p:nvSpPr>
        <p:spPr>
          <a:xfrm>
            <a:off x="370954" y="1283256"/>
            <a:ext cx="7479824" cy="4439577"/>
          </a:xfrm>
        </p:spPr>
        <p:txBody>
          <a:bodyPr/>
          <a:lstStyle/>
          <a:p>
            <a:pPr algn="l"/>
            <a:r>
              <a:rPr lang="en-GB" b="1" i="0">
                <a:solidFill>
                  <a:srgbClr val="8A2061"/>
                </a:solidFill>
                <a:effectLst/>
                <a:latin typeface="Söhne"/>
              </a:rPr>
              <a:t>The Mapping Process:</a:t>
            </a:r>
          </a:p>
          <a:p>
            <a:pPr algn="l"/>
            <a:endParaRPr lang="en-GB" sz="1400" b="0" i="0">
              <a:solidFill>
                <a:srgbClr val="0D0D0D"/>
              </a:solidFill>
              <a:effectLst/>
              <a:latin typeface="Söhne"/>
            </a:endParaRPr>
          </a:p>
          <a:p>
            <a:pPr algn="l">
              <a:buFont typeface="+mj-lt"/>
              <a:buAutoNum type="arabicPeriod"/>
            </a:pPr>
            <a:r>
              <a:rPr lang="en-GB" b="1" i="0">
                <a:solidFill>
                  <a:srgbClr val="8A2061"/>
                </a:solidFill>
                <a:effectLst/>
                <a:latin typeface="Söhne"/>
              </a:rPr>
              <a:t>Identification of 21CS Competencies</a:t>
            </a:r>
            <a:r>
              <a:rPr lang="en-GB" b="0" i="0">
                <a:solidFill>
                  <a:srgbClr val="8A2061"/>
                </a:solidFill>
                <a:effectLst/>
                <a:latin typeface="Söhne"/>
              </a:rPr>
              <a:t>: </a:t>
            </a:r>
            <a:r>
              <a:rPr lang="en-GB" b="0" i="0">
                <a:solidFill>
                  <a:srgbClr val="0D0D0D"/>
                </a:solidFill>
                <a:effectLst/>
                <a:latin typeface="Söhne"/>
              </a:rPr>
              <a:t>The team started by defining the specific 21CS critical to engineering careers</a:t>
            </a:r>
            <a:r>
              <a:rPr lang="en-GB">
                <a:solidFill>
                  <a:srgbClr val="0D0D0D"/>
                </a:solidFill>
                <a:latin typeface="Söhne"/>
              </a:rPr>
              <a:t> using the Be 21 Skilled Toolkit which categorises  21CS  into 7 key areas (download from </a:t>
            </a:r>
            <a:r>
              <a:rPr lang="en-GB" b="1">
                <a:solidFill>
                  <a:srgbClr val="186BA8"/>
                </a:solidFill>
                <a:latin typeface="Söhne"/>
                <a:hlinkClick r:id="rId2">
                  <a:extLst>
                    <a:ext uri="{A12FA001-AC4F-418D-AE19-62706E023703}">
                      <ahyp:hlinkClr xmlns:ahyp="http://schemas.microsoft.com/office/drawing/2018/hyperlinkcolor" val="tx"/>
                    </a:ext>
                  </a:extLst>
                </a:hlinkClick>
              </a:rPr>
              <a:t>https://be21skilled.eu/</a:t>
            </a:r>
            <a:r>
              <a:rPr lang="en-GB" b="1">
                <a:solidFill>
                  <a:srgbClr val="186BA8"/>
                </a:solidFill>
                <a:latin typeface="Söhne"/>
              </a:rPr>
              <a:t> </a:t>
            </a:r>
            <a:r>
              <a:rPr lang="en-GB">
                <a:solidFill>
                  <a:srgbClr val="0D0D0D"/>
                </a:solidFill>
                <a:latin typeface="Söhne"/>
              </a:rPr>
              <a:t>)</a:t>
            </a:r>
          </a:p>
          <a:p>
            <a:pPr algn="l"/>
            <a:endParaRPr lang="en-GB" b="0" i="0">
              <a:solidFill>
                <a:srgbClr val="0D0D0D"/>
              </a:solidFill>
              <a:effectLst/>
              <a:latin typeface="Söhne"/>
            </a:endParaRPr>
          </a:p>
          <a:p>
            <a:pPr algn="l"/>
            <a:r>
              <a:rPr lang="en-GB" b="1" i="0">
                <a:solidFill>
                  <a:srgbClr val="186BA8"/>
                </a:solidFill>
                <a:effectLst/>
                <a:latin typeface="Söhne"/>
              </a:rPr>
              <a:t>01: Self-Management, Purposefulness, Perseverance</a:t>
            </a:r>
          </a:p>
          <a:p>
            <a:pPr algn="l"/>
            <a:r>
              <a:rPr lang="en-GB" b="1" i="0">
                <a:solidFill>
                  <a:srgbClr val="186BA8"/>
                </a:solidFill>
                <a:effectLst/>
                <a:latin typeface="Söhne"/>
              </a:rPr>
              <a:t>Relevance to Engineering: </a:t>
            </a:r>
            <a:r>
              <a:rPr lang="en-GB" b="0" i="0">
                <a:solidFill>
                  <a:srgbClr val="0D0D0D"/>
                </a:solidFill>
                <a:effectLst/>
                <a:latin typeface="Söhne"/>
              </a:rPr>
              <a:t>Engineering projects often span long periods and involve complex, sometimes frustrating, phases of development, testing, and implementation. The ability to manage one’s time, stay focused on objectives despite setbacks, and persist through challenges is critical for success.</a:t>
            </a:r>
          </a:p>
          <a:p>
            <a:pPr algn="l"/>
            <a:endParaRPr lang="en-GB" sz="800" b="0" i="0">
              <a:solidFill>
                <a:srgbClr val="0D0D0D"/>
              </a:solidFill>
              <a:effectLst/>
              <a:latin typeface="Söhne"/>
            </a:endParaRPr>
          </a:p>
          <a:p>
            <a:pPr algn="l"/>
            <a:endParaRPr lang="en-GB" b="0" i="0">
              <a:solidFill>
                <a:srgbClr val="0D0D0D"/>
              </a:solidFill>
              <a:effectLst/>
              <a:latin typeface="Söhne"/>
            </a:endParaRPr>
          </a:p>
          <a:p>
            <a:pPr algn="just"/>
            <a:endParaRPr lang="en-IE" dirty="0"/>
          </a:p>
        </p:txBody>
      </p:sp>
      <p:pic>
        <p:nvPicPr>
          <p:cNvPr id="9" name="Picture 8" descr="Head made from puzzle pieces">
            <a:extLst>
              <a:ext uri="{FF2B5EF4-FFF2-40B4-BE49-F238E27FC236}">
                <a16:creationId xmlns:a16="http://schemas.microsoft.com/office/drawing/2014/main" id="{FA38E4B3-E8DE-8B01-1791-A9F87DCB9828}"/>
              </a:ext>
            </a:extLst>
          </p:cNvPr>
          <p:cNvPicPr>
            <a:picLocks noChangeAspect="1"/>
          </p:cNvPicPr>
          <p:nvPr/>
        </p:nvPicPr>
        <p:blipFill>
          <a:blip r:embed="rId3"/>
          <a:stretch>
            <a:fillRect/>
          </a:stretch>
        </p:blipFill>
        <p:spPr>
          <a:xfrm>
            <a:off x="8019009" y="1771134"/>
            <a:ext cx="3802037" cy="4073611"/>
          </a:xfrm>
          <a:prstGeom prst="rect">
            <a:avLst/>
          </a:prstGeom>
        </p:spPr>
      </p:pic>
    </p:spTree>
    <p:extLst>
      <p:ext uri="{BB962C8B-B14F-4D97-AF65-F5344CB8AC3E}">
        <p14:creationId xmlns:p14="http://schemas.microsoft.com/office/powerpoint/2010/main" val="3882708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lloon being pricked by a pin">
            <a:extLst>
              <a:ext uri="{FF2B5EF4-FFF2-40B4-BE49-F238E27FC236}">
                <a16:creationId xmlns:a16="http://schemas.microsoft.com/office/drawing/2014/main" id="{2A758C7B-9E7C-C415-6D69-9FC89CDBFF80}"/>
              </a:ext>
            </a:extLst>
          </p:cNvPr>
          <p:cNvPicPr>
            <a:picLocks noChangeAspect="1"/>
          </p:cNvPicPr>
          <p:nvPr/>
        </p:nvPicPr>
        <p:blipFill rotWithShape="1">
          <a:blip r:embed="rId2"/>
          <a:srcRect l="29045" r="22532"/>
          <a:stretch/>
        </p:blipFill>
        <p:spPr>
          <a:xfrm>
            <a:off x="884606" y="10"/>
            <a:ext cx="4993772" cy="685799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noFill/>
        </p:spPr>
      </p:pic>
      <p:sp>
        <p:nvSpPr>
          <p:cNvPr id="2" name="Text Placeholder 1">
            <a:extLst>
              <a:ext uri="{FF2B5EF4-FFF2-40B4-BE49-F238E27FC236}">
                <a16:creationId xmlns:a16="http://schemas.microsoft.com/office/drawing/2014/main" id="{364007AA-50E8-233A-51A3-999A8ECE4CEF}"/>
              </a:ext>
            </a:extLst>
          </p:cNvPr>
          <p:cNvSpPr>
            <a:spLocks noGrp="1"/>
          </p:cNvSpPr>
          <p:nvPr>
            <p:ph type="body" sz="quarter" idx="30"/>
          </p:nvPr>
        </p:nvSpPr>
        <p:spPr>
          <a:xfrm>
            <a:off x="942606" y="354643"/>
            <a:ext cx="4720143" cy="696918"/>
          </a:xfrm>
        </p:spPr>
        <p:txBody>
          <a:bodyPr>
            <a:normAutofit fontScale="92500" lnSpcReduction="20000"/>
          </a:bodyPr>
          <a:lstStyle/>
          <a:p>
            <a:pPr>
              <a:lnSpc>
                <a:spcPct val="90000"/>
              </a:lnSpc>
            </a:pPr>
            <a:r>
              <a:rPr lang="en-GB" sz="2800" dirty="0">
                <a:solidFill>
                  <a:schemeClr val="bg1"/>
                </a:solidFill>
              </a:rPr>
              <a:t>Case Based Guide to 21CS to STEM Subjects </a:t>
            </a:r>
            <a:endParaRPr lang="en-IE" sz="2800" dirty="0">
              <a:solidFill>
                <a:schemeClr val="bg1"/>
              </a:solidFill>
            </a:endParaRPr>
          </a:p>
        </p:txBody>
      </p:sp>
      <p:sp>
        <p:nvSpPr>
          <p:cNvPr id="3" name="Text Placeholder 2">
            <a:extLst>
              <a:ext uri="{FF2B5EF4-FFF2-40B4-BE49-F238E27FC236}">
                <a16:creationId xmlns:a16="http://schemas.microsoft.com/office/drawing/2014/main" id="{B2EB533B-DF84-79E9-884B-94EF15EBDE8B}"/>
              </a:ext>
            </a:extLst>
          </p:cNvPr>
          <p:cNvSpPr>
            <a:spLocks noGrp="1"/>
          </p:cNvSpPr>
          <p:nvPr>
            <p:ph type="body" sz="quarter" idx="48"/>
          </p:nvPr>
        </p:nvSpPr>
        <p:spPr>
          <a:xfrm>
            <a:off x="6095999" y="278302"/>
            <a:ext cx="6096001" cy="5974826"/>
          </a:xfrm>
        </p:spPr>
        <p:txBody>
          <a:bodyPr anchor="t">
            <a:normAutofit fontScale="92500" lnSpcReduction="10000"/>
          </a:bodyPr>
          <a:lstStyle/>
          <a:p>
            <a:pPr>
              <a:lnSpc>
                <a:spcPct val="90000"/>
              </a:lnSpc>
              <a:spcAft>
                <a:spcPts val="600"/>
              </a:spcAft>
            </a:pPr>
            <a:r>
              <a:rPr lang="en-GB" sz="2400" b="1" i="0" dirty="0">
                <a:solidFill>
                  <a:srgbClr val="186BA8"/>
                </a:solidFill>
                <a:effectLst/>
              </a:rPr>
              <a:t>02:  Critical Thinking, Problem-Solving, Systems Thinking</a:t>
            </a:r>
          </a:p>
          <a:p>
            <a:pPr>
              <a:lnSpc>
                <a:spcPct val="90000"/>
              </a:lnSpc>
              <a:spcAft>
                <a:spcPts val="600"/>
              </a:spcAft>
            </a:pPr>
            <a:endParaRPr lang="en-GB" sz="200" b="1" i="0" dirty="0">
              <a:solidFill>
                <a:srgbClr val="186BA8"/>
              </a:solidFill>
              <a:effectLst/>
            </a:endParaRPr>
          </a:p>
          <a:p>
            <a:pPr>
              <a:lnSpc>
                <a:spcPct val="90000"/>
              </a:lnSpc>
              <a:spcAft>
                <a:spcPts val="600"/>
              </a:spcAft>
            </a:pPr>
            <a:r>
              <a:rPr lang="en-GB" sz="2400" b="1" i="0" dirty="0">
                <a:solidFill>
                  <a:srgbClr val="186BA8"/>
                </a:solidFill>
                <a:effectLst/>
              </a:rPr>
              <a:t>Relevance to Engineering</a:t>
            </a:r>
            <a:r>
              <a:rPr lang="en-GB" sz="2400" b="1" i="0" dirty="0">
                <a:effectLst/>
              </a:rPr>
              <a:t>: </a:t>
            </a:r>
            <a:r>
              <a:rPr lang="en-GB" sz="2400" dirty="0"/>
              <a:t>En</a:t>
            </a:r>
            <a:r>
              <a:rPr lang="en-GB" sz="2400" i="0" dirty="0">
                <a:effectLst/>
              </a:rPr>
              <a:t>gineering is fundamentally about solving problems—designing solutions that meet specific needs or address particular challenges. Critical thinking allows engineers to evaluate alternatives and make decisions based on evidence and logic. Systems thinking enables them to see the bigger picture, understanding how different parts of a system interact and affect each other.</a:t>
            </a:r>
          </a:p>
          <a:p>
            <a:pPr>
              <a:lnSpc>
                <a:spcPct val="90000"/>
              </a:lnSpc>
              <a:spcAft>
                <a:spcPts val="600"/>
              </a:spcAft>
            </a:pPr>
            <a:endParaRPr lang="en-GB" sz="2400" dirty="0"/>
          </a:p>
          <a:p>
            <a:pPr>
              <a:lnSpc>
                <a:spcPct val="90000"/>
              </a:lnSpc>
              <a:spcAft>
                <a:spcPts val="600"/>
              </a:spcAft>
            </a:pPr>
            <a:r>
              <a:rPr lang="en-GB" sz="2400" b="1" i="0" dirty="0">
                <a:solidFill>
                  <a:srgbClr val="186BA8"/>
                </a:solidFill>
                <a:effectLst/>
              </a:rPr>
              <a:t>03:  Communication, Collaboration, Teamwork</a:t>
            </a:r>
          </a:p>
          <a:p>
            <a:pPr>
              <a:lnSpc>
                <a:spcPct val="90000"/>
              </a:lnSpc>
              <a:spcAft>
                <a:spcPts val="600"/>
              </a:spcAft>
            </a:pPr>
            <a:r>
              <a:rPr lang="en-GB" sz="2400" b="1" i="0" dirty="0">
                <a:solidFill>
                  <a:srgbClr val="186BA8"/>
                </a:solidFill>
                <a:effectLst/>
                <a:latin typeface="Söhne"/>
              </a:rPr>
              <a:t>Relevance to Engineering</a:t>
            </a:r>
            <a:r>
              <a:rPr lang="en-GB" sz="2400" b="1" i="0" dirty="0">
                <a:solidFill>
                  <a:srgbClr val="0D0D0D"/>
                </a:solidFill>
                <a:effectLst/>
                <a:latin typeface="Söhne"/>
              </a:rPr>
              <a:t>:</a:t>
            </a:r>
            <a:r>
              <a:rPr lang="en-GB" sz="2400" b="0" i="0" dirty="0">
                <a:solidFill>
                  <a:srgbClr val="0D0D0D"/>
                </a:solidFill>
                <a:effectLst/>
                <a:latin typeface="Söhne"/>
              </a:rPr>
              <a:t> Effective communication and teamwork are vital in engineering, where projects often require multidisciplinary collaboration. Engineers must articulate ideas clearly and work well with others, including those from different backgrounds and with different perspectives.</a:t>
            </a:r>
            <a:endParaRPr lang="en-GB" sz="2400" i="0" dirty="0">
              <a:effectLst/>
            </a:endParaRPr>
          </a:p>
          <a:p>
            <a:pPr>
              <a:lnSpc>
                <a:spcPct val="90000"/>
              </a:lnSpc>
              <a:spcAft>
                <a:spcPts val="600"/>
              </a:spcAft>
            </a:pPr>
            <a:endParaRPr lang="en-GB" sz="2100" b="0" i="0" dirty="0">
              <a:effectLst/>
            </a:endParaRPr>
          </a:p>
          <a:p>
            <a:pPr>
              <a:lnSpc>
                <a:spcPct val="90000"/>
              </a:lnSpc>
              <a:spcAft>
                <a:spcPts val="600"/>
              </a:spcAft>
            </a:pPr>
            <a:endParaRPr lang="en-IE" sz="1500" dirty="0"/>
          </a:p>
        </p:txBody>
      </p:sp>
    </p:spTree>
    <p:extLst>
      <p:ext uri="{BB962C8B-B14F-4D97-AF65-F5344CB8AC3E}">
        <p14:creationId xmlns:p14="http://schemas.microsoft.com/office/powerpoint/2010/main" val="1968718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007AA-50E8-233A-51A3-999A8ECE4CEF}"/>
              </a:ext>
            </a:extLst>
          </p:cNvPr>
          <p:cNvSpPr>
            <a:spLocks noGrp="1"/>
          </p:cNvSpPr>
          <p:nvPr>
            <p:ph type="body" sz="quarter" idx="30"/>
          </p:nvPr>
        </p:nvSpPr>
        <p:spPr>
          <a:xfrm>
            <a:off x="6316116" y="149348"/>
            <a:ext cx="5793153" cy="845139"/>
          </a:xfrm>
        </p:spPr>
        <p:txBody>
          <a:bodyPr>
            <a:noAutofit/>
          </a:bodyPr>
          <a:lstStyle/>
          <a:p>
            <a:pPr>
              <a:lnSpc>
                <a:spcPct val="90000"/>
              </a:lnSpc>
            </a:pPr>
            <a:r>
              <a:rPr lang="en-GB" sz="2400" dirty="0">
                <a:solidFill>
                  <a:srgbClr val="186BA8"/>
                </a:solidFill>
              </a:rPr>
              <a:t>04: Adaptability, Resilience, and Stress Resistance                                                                Relevance to Engineering: </a:t>
            </a:r>
            <a:r>
              <a:rPr lang="en-GB" sz="2400" b="0" dirty="0"/>
              <a:t>The field of engineering is constantly evolving with technological advances and shifting societal needs. Engineers must adapt to new tools, processes, and regulations. Resilience and stress resistance are crucial for navigating tight deadlines and high-stakes projects.</a:t>
            </a:r>
          </a:p>
          <a:p>
            <a:pPr>
              <a:lnSpc>
                <a:spcPct val="90000"/>
              </a:lnSpc>
            </a:pPr>
            <a:r>
              <a:rPr lang="en-GB" sz="2400" dirty="0">
                <a:solidFill>
                  <a:srgbClr val="186BA8"/>
                </a:solidFill>
              </a:rPr>
              <a:t>05: Creativity, Curiosity, Open Mindset, Spotting Opportunities                                          Relevance to Engineering: </a:t>
            </a:r>
            <a:r>
              <a:rPr lang="en-GB" sz="2400" b="0" dirty="0"/>
              <a:t>Creativity and curiosity drive innovation in engineering. An open mindset allows engineers to explore unconventional solutions and spot opportunities for improvement or innovation within existing systems.</a:t>
            </a:r>
          </a:p>
        </p:txBody>
      </p:sp>
      <p:pic>
        <p:nvPicPr>
          <p:cNvPr id="10" name="Picture 9" descr="A golden egg standing out from a group of white eggs">
            <a:extLst>
              <a:ext uri="{FF2B5EF4-FFF2-40B4-BE49-F238E27FC236}">
                <a16:creationId xmlns:a16="http://schemas.microsoft.com/office/drawing/2014/main" id="{FEC1310B-7EAC-FF15-8FE1-C4A9A447CE3E}"/>
              </a:ext>
            </a:extLst>
          </p:cNvPr>
          <p:cNvPicPr>
            <a:picLocks noChangeAspect="1"/>
          </p:cNvPicPr>
          <p:nvPr/>
        </p:nvPicPr>
        <p:blipFill>
          <a:blip r:embed="rId3"/>
          <a:stretch>
            <a:fillRect/>
          </a:stretch>
        </p:blipFill>
        <p:spPr>
          <a:xfrm>
            <a:off x="-4109357" y="0"/>
            <a:ext cx="10287000" cy="6858000"/>
          </a:xfrm>
          <a:prstGeom prst="rect">
            <a:avLst/>
          </a:prstGeom>
        </p:spPr>
      </p:pic>
    </p:spTree>
    <p:extLst>
      <p:ext uri="{BB962C8B-B14F-4D97-AF65-F5344CB8AC3E}">
        <p14:creationId xmlns:p14="http://schemas.microsoft.com/office/powerpoint/2010/main" val="2856512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007AA-50E8-233A-51A3-999A8ECE4CEF}"/>
              </a:ext>
            </a:extLst>
          </p:cNvPr>
          <p:cNvSpPr>
            <a:spLocks noGrp="1"/>
          </p:cNvSpPr>
          <p:nvPr>
            <p:ph type="body" sz="quarter" idx="30"/>
          </p:nvPr>
        </p:nvSpPr>
        <p:spPr>
          <a:xfrm>
            <a:off x="6257333" y="364885"/>
            <a:ext cx="6015221" cy="845139"/>
          </a:xfrm>
        </p:spPr>
        <p:txBody>
          <a:bodyPr>
            <a:noAutofit/>
          </a:bodyPr>
          <a:lstStyle/>
          <a:p>
            <a:pPr>
              <a:lnSpc>
                <a:spcPct val="90000"/>
              </a:lnSpc>
            </a:pPr>
            <a:r>
              <a:rPr lang="en-GB" sz="2400" dirty="0">
                <a:solidFill>
                  <a:srgbClr val="186BA8"/>
                </a:solidFill>
              </a:rPr>
              <a:t>06: Wellbeing, Positive Attitude, Mindfulness                                                                      Relevance to Engineering:</a:t>
            </a:r>
            <a:r>
              <a:rPr lang="en-GB" sz="2400" b="0" dirty="0"/>
              <a:t> The demanding nature of engineering work can impact personal wellbeing. A positive attitude and mindfulness can enhance mental health, improve focus, and foster a supportive work environment. </a:t>
            </a:r>
          </a:p>
          <a:p>
            <a:pPr>
              <a:lnSpc>
                <a:spcPct val="90000"/>
              </a:lnSpc>
            </a:pPr>
            <a:r>
              <a:rPr lang="en-GB" sz="2400" dirty="0">
                <a:solidFill>
                  <a:srgbClr val="186BA8"/>
                </a:solidFill>
              </a:rPr>
              <a:t>07:  Emotional Intelligence and Empathy  Relevance to Engineering: </a:t>
            </a:r>
            <a:r>
              <a:rPr lang="en-GB" sz="2400" b="0" dirty="0"/>
              <a:t>Emotional intelligence and empathy are key for working effectively with diverse teams, understanding user needs, and leading projects with compassion and understanding. They enhance the capacity to respond to feedback, navigate interpersonal challenges, and ensure that engineering solutions are human-centered. </a:t>
            </a:r>
          </a:p>
        </p:txBody>
      </p:sp>
      <p:pic>
        <p:nvPicPr>
          <p:cNvPr id="4" name="Picture 3" descr="Paper head with rainbow and clouds">
            <a:extLst>
              <a:ext uri="{FF2B5EF4-FFF2-40B4-BE49-F238E27FC236}">
                <a16:creationId xmlns:a16="http://schemas.microsoft.com/office/drawing/2014/main" id="{57BC5C38-F3AE-D69F-F404-DD0BA1CC136D}"/>
              </a:ext>
            </a:extLst>
          </p:cNvPr>
          <p:cNvPicPr>
            <a:picLocks noChangeAspect="1"/>
          </p:cNvPicPr>
          <p:nvPr/>
        </p:nvPicPr>
        <p:blipFill>
          <a:blip r:embed="rId3"/>
          <a:stretch>
            <a:fillRect/>
          </a:stretch>
        </p:blipFill>
        <p:spPr>
          <a:xfrm>
            <a:off x="-1" y="0"/>
            <a:ext cx="5695407" cy="6858000"/>
          </a:xfrm>
          <a:prstGeom prst="rect">
            <a:avLst/>
          </a:prstGeom>
        </p:spPr>
      </p:pic>
    </p:spTree>
    <p:extLst>
      <p:ext uri="{BB962C8B-B14F-4D97-AF65-F5344CB8AC3E}">
        <p14:creationId xmlns:p14="http://schemas.microsoft.com/office/powerpoint/2010/main" val="2697811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007AA-50E8-233A-51A3-999A8ECE4CEF}"/>
              </a:ext>
            </a:extLst>
          </p:cNvPr>
          <p:cNvSpPr>
            <a:spLocks noGrp="1"/>
          </p:cNvSpPr>
          <p:nvPr>
            <p:ph type="body" sz="quarter" idx="30"/>
          </p:nvPr>
        </p:nvSpPr>
        <p:spPr>
          <a:xfrm>
            <a:off x="442800" y="553870"/>
            <a:ext cx="10483431" cy="804265"/>
          </a:xfrm>
        </p:spPr>
        <p:txBody>
          <a:bodyPr/>
          <a:lstStyle/>
          <a:p>
            <a:r>
              <a:rPr lang="en-GB" dirty="0"/>
              <a:t>Case Based Guide to 21CS to STEM Subjects </a:t>
            </a:r>
            <a:endParaRPr lang="en-IE" dirty="0"/>
          </a:p>
        </p:txBody>
      </p:sp>
      <p:sp>
        <p:nvSpPr>
          <p:cNvPr id="3" name="Text Placeholder 2">
            <a:extLst>
              <a:ext uri="{FF2B5EF4-FFF2-40B4-BE49-F238E27FC236}">
                <a16:creationId xmlns:a16="http://schemas.microsoft.com/office/drawing/2014/main" id="{B2EB533B-DF84-79E9-884B-94EF15EBDE8B}"/>
              </a:ext>
            </a:extLst>
          </p:cNvPr>
          <p:cNvSpPr>
            <a:spLocks noGrp="1"/>
          </p:cNvSpPr>
          <p:nvPr>
            <p:ph type="body" sz="quarter" idx="48"/>
          </p:nvPr>
        </p:nvSpPr>
        <p:spPr>
          <a:xfrm>
            <a:off x="331766" y="1407353"/>
            <a:ext cx="11529308" cy="4439577"/>
          </a:xfrm>
        </p:spPr>
        <p:txBody>
          <a:bodyPr/>
          <a:lstStyle/>
          <a:p>
            <a:pPr algn="l"/>
            <a:r>
              <a:rPr lang="en-GB" b="1" i="0" dirty="0">
                <a:solidFill>
                  <a:srgbClr val="8A2061"/>
                </a:solidFill>
                <a:effectLst/>
                <a:latin typeface="Söhne"/>
              </a:rPr>
              <a:t>The Mapping Process:</a:t>
            </a:r>
          </a:p>
          <a:p>
            <a:pPr algn="l"/>
            <a:endParaRPr lang="en-GB" b="0" i="0" dirty="0">
              <a:solidFill>
                <a:srgbClr val="0D0D0D"/>
              </a:solidFill>
              <a:effectLst/>
              <a:latin typeface="Söhne"/>
            </a:endParaRPr>
          </a:p>
          <a:p>
            <a:pPr algn="l"/>
            <a:r>
              <a:rPr lang="en-GB" b="1" i="0" dirty="0">
                <a:solidFill>
                  <a:srgbClr val="8A2061"/>
                </a:solidFill>
                <a:effectLst/>
                <a:latin typeface="Söhne"/>
              </a:rPr>
              <a:t>2. Curriculum Review</a:t>
            </a:r>
            <a:r>
              <a:rPr lang="en-GB" b="0" i="0" dirty="0">
                <a:solidFill>
                  <a:srgbClr val="8A2061"/>
                </a:solidFill>
                <a:effectLst/>
                <a:latin typeface="Söhne"/>
              </a:rPr>
              <a:t>: </a:t>
            </a:r>
            <a:r>
              <a:rPr lang="en-GB" b="0" i="0" dirty="0">
                <a:solidFill>
                  <a:srgbClr val="0D0D0D"/>
                </a:solidFill>
                <a:effectLst/>
                <a:latin typeface="Söhne"/>
              </a:rPr>
              <a:t>Faculty members conducted a thorough review of the existing curriculum to identify courses and modules where 21CS were already being addressed and where there were gaps.</a:t>
            </a:r>
          </a:p>
          <a:p>
            <a:pPr algn="l"/>
            <a:endParaRPr lang="en-GB" sz="1050" dirty="0">
              <a:solidFill>
                <a:srgbClr val="0D0D0D"/>
              </a:solidFill>
              <a:latin typeface="Söhne"/>
            </a:endParaRPr>
          </a:p>
          <a:p>
            <a:pPr algn="l"/>
            <a:r>
              <a:rPr lang="en-GB" b="1" i="0" dirty="0">
                <a:solidFill>
                  <a:srgbClr val="8A2061"/>
                </a:solidFill>
                <a:effectLst/>
                <a:latin typeface="Söhne"/>
              </a:rPr>
              <a:t>3. Gap Analysis</a:t>
            </a:r>
            <a:r>
              <a:rPr lang="en-GB" b="0" i="0" dirty="0">
                <a:solidFill>
                  <a:srgbClr val="8A2061"/>
                </a:solidFill>
                <a:effectLst/>
                <a:latin typeface="Söhne"/>
              </a:rPr>
              <a:t>: </a:t>
            </a:r>
            <a:r>
              <a:rPr lang="en-GB" b="0" i="0" dirty="0">
                <a:solidFill>
                  <a:srgbClr val="0D0D0D"/>
                </a:solidFill>
                <a:effectLst/>
                <a:latin typeface="Söhne"/>
              </a:rPr>
              <a:t>The team performed a gap analysis, comparing the current state of the curriculum against industry needs and the identified 21CS competencies. </a:t>
            </a:r>
            <a:r>
              <a:rPr lang="en-GB" dirty="0">
                <a:solidFill>
                  <a:srgbClr val="0D0D0D"/>
                </a:solidFill>
                <a:latin typeface="Söhne"/>
              </a:rPr>
              <a:t>The o</a:t>
            </a:r>
            <a:r>
              <a:rPr lang="en-GB" b="0" i="0" dirty="0">
                <a:solidFill>
                  <a:srgbClr val="0D0D0D"/>
                </a:solidFill>
                <a:effectLst/>
                <a:latin typeface="Söhne"/>
              </a:rPr>
              <a:t>ne key 21CS skill that was not taught </a:t>
            </a:r>
            <a:r>
              <a:rPr lang="en-GB" dirty="0">
                <a:solidFill>
                  <a:srgbClr val="0D0D0D"/>
                </a:solidFill>
                <a:latin typeface="Söhne"/>
              </a:rPr>
              <a:t>f</a:t>
            </a:r>
            <a:r>
              <a:rPr lang="en-GB" b="0" i="0" dirty="0">
                <a:solidFill>
                  <a:srgbClr val="0D0D0D"/>
                </a:solidFill>
                <a:effectLst/>
                <a:latin typeface="Söhne"/>
              </a:rPr>
              <a:t>ormally was Communications.  In engineering , the ability to convey complex technical information clearly and persuasively to a variety of audiences, including technical and non-technical stakeholders encompasses written, oral, and visual communication skills. Engineers must be able to explain their ideas, designs, and solutions to others, including clients, project managers, and the public. Effective communication ensures that ideas are understood, projects are implemented correctly, and innovations are successfully adopted.</a:t>
            </a:r>
          </a:p>
          <a:p>
            <a:pPr algn="l"/>
            <a:endParaRPr lang="en-GB" b="0" i="0" dirty="0">
              <a:solidFill>
                <a:srgbClr val="0D0D0D"/>
              </a:solidFill>
              <a:effectLst/>
              <a:latin typeface="Söhne"/>
            </a:endParaRPr>
          </a:p>
          <a:p>
            <a:pPr algn="l"/>
            <a:endParaRPr lang="en-GB" b="0" i="0" dirty="0">
              <a:solidFill>
                <a:srgbClr val="0D0D0D"/>
              </a:solidFill>
              <a:effectLst/>
              <a:latin typeface="Söhne"/>
            </a:endParaRPr>
          </a:p>
          <a:p>
            <a:pPr algn="l"/>
            <a:endParaRPr lang="en-GB" b="0" i="0" dirty="0">
              <a:solidFill>
                <a:srgbClr val="0D0D0D"/>
              </a:solidFill>
              <a:effectLst/>
              <a:latin typeface="Söhne"/>
            </a:endParaRPr>
          </a:p>
          <a:p>
            <a:pPr algn="just"/>
            <a:endParaRPr lang="en-IE" dirty="0"/>
          </a:p>
        </p:txBody>
      </p:sp>
    </p:spTree>
    <p:extLst>
      <p:ext uri="{BB962C8B-B14F-4D97-AF65-F5344CB8AC3E}">
        <p14:creationId xmlns:p14="http://schemas.microsoft.com/office/powerpoint/2010/main" val="3280917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007AA-50E8-233A-51A3-999A8ECE4CEF}"/>
              </a:ext>
            </a:extLst>
          </p:cNvPr>
          <p:cNvSpPr>
            <a:spLocks noGrp="1"/>
          </p:cNvSpPr>
          <p:nvPr>
            <p:ph type="body" sz="quarter" idx="30"/>
          </p:nvPr>
        </p:nvSpPr>
        <p:spPr>
          <a:xfrm>
            <a:off x="442800" y="553870"/>
            <a:ext cx="10483431" cy="804265"/>
          </a:xfrm>
        </p:spPr>
        <p:txBody>
          <a:bodyPr/>
          <a:lstStyle/>
          <a:p>
            <a:r>
              <a:rPr lang="en-GB" dirty="0"/>
              <a:t>Case Based Guide to 21CS to STEM Subjects </a:t>
            </a:r>
            <a:endParaRPr lang="en-IE" dirty="0"/>
          </a:p>
        </p:txBody>
      </p:sp>
      <p:sp>
        <p:nvSpPr>
          <p:cNvPr id="3" name="Text Placeholder 2">
            <a:extLst>
              <a:ext uri="{FF2B5EF4-FFF2-40B4-BE49-F238E27FC236}">
                <a16:creationId xmlns:a16="http://schemas.microsoft.com/office/drawing/2014/main" id="{B2EB533B-DF84-79E9-884B-94EF15EBDE8B}"/>
              </a:ext>
            </a:extLst>
          </p:cNvPr>
          <p:cNvSpPr>
            <a:spLocks noGrp="1"/>
          </p:cNvSpPr>
          <p:nvPr>
            <p:ph type="body" sz="quarter" idx="48"/>
          </p:nvPr>
        </p:nvSpPr>
        <p:spPr>
          <a:xfrm>
            <a:off x="394903" y="1106907"/>
            <a:ext cx="11797097" cy="4439577"/>
          </a:xfrm>
        </p:spPr>
        <p:txBody>
          <a:bodyPr/>
          <a:lstStyle/>
          <a:p>
            <a:pPr algn="l"/>
            <a:r>
              <a:rPr lang="en-GB" b="1" i="0" dirty="0">
                <a:solidFill>
                  <a:srgbClr val="8A2061"/>
                </a:solidFill>
                <a:effectLst/>
                <a:latin typeface="Söhne"/>
              </a:rPr>
              <a:t>The Mapping Process:</a:t>
            </a:r>
          </a:p>
          <a:p>
            <a:pPr algn="l"/>
            <a:endParaRPr lang="en-GB" b="0" i="0" dirty="0">
              <a:solidFill>
                <a:srgbClr val="0D0D0D"/>
              </a:solidFill>
              <a:effectLst/>
              <a:latin typeface="Söhne"/>
            </a:endParaRPr>
          </a:p>
          <a:p>
            <a:pPr algn="l"/>
            <a:r>
              <a:rPr lang="en-GB" b="1" dirty="0">
                <a:solidFill>
                  <a:srgbClr val="8A2061"/>
                </a:solidFill>
                <a:latin typeface="Söhne"/>
              </a:rPr>
              <a:t>4</a:t>
            </a:r>
            <a:r>
              <a:rPr lang="en-GB" b="1" i="0" dirty="0">
                <a:solidFill>
                  <a:srgbClr val="8A2061"/>
                </a:solidFill>
                <a:effectLst/>
                <a:latin typeface="Söhne"/>
              </a:rPr>
              <a:t>. </a:t>
            </a:r>
            <a:r>
              <a:rPr lang="en-GB" b="1" dirty="0">
                <a:solidFill>
                  <a:srgbClr val="8A2061"/>
                </a:solidFill>
                <a:latin typeface="Söhne"/>
              </a:rPr>
              <a:t>I</a:t>
            </a:r>
            <a:r>
              <a:rPr lang="en-GB" b="1" i="0" dirty="0">
                <a:solidFill>
                  <a:srgbClr val="8A2061"/>
                </a:solidFill>
                <a:effectLst/>
                <a:latin typeface="Söhne"/>
              </a:rPr>
              <a:t>ntegration Strategy Development: </a:t>
            </a:r>
            <a:r>
              <a:rPr lang="en-GB" b="0" i="0" dirty="0">
                <a:solidFill>
                  <a:srgbClr val="0D0D0D"/>
                </a:solidFill>
                <a:effectLst/>
                <a:latin typeface="Söhne"/>
              </a:rPr>
              <a:t>For each gap identified, the team developed strategies for integration. This included revising learning outcomes, developing new projects and assignments, and incorporating new teaching technologies.</a:t>
            </a:r>
          </a:p>
          <a:p>
            <a:pPr algn="l"/>
            <a:endParaRPr lang="en-GB" b="0" i="0" dirty="0">
              <a:solidFill>
                <a:srgbClr val="0D0D0D"/>
              </a:solidFill>
              <a:effectLst/>
              <a:latin typeface="Söhne"/>
            </a:endParaRPr>
          </a:p>
          <a:p>
            <a:pPr algn="l"/>
            <a:r>
              <a:rPr lang="en-GB" b="1" i="0" dirty="0">
                <a:solidFill>
                  <a:srgbClr val="186BA8"/>
                </a:solidFill>
                <a:effectLst/>
                <a:latin typeface="Söhne"/>
              </a:rPr>
              <a:t>Implementation:</a:t>
            </a:r>
          </a:p>
          <a:p>
            <a:pPr algn="l"/>
            <a:endParaRPr lang="en-IE" dirty="0"/>
          </a:p>
        </p:txBody>
      </p:sp>
      <p:graphicFrame>
        <p:nvGraphicFramePr>
          <p:cNvPr id="4" name="Table 3">
            <a:extLst>
              <a:ext uri="{FF2B5EF4-FFF2-40B4-BE49-F238E27FC236}">
                <a16:creationId xmlns:a16="http://schemas.microsoft.com/office/drawing/2014/main" id="{B78339A2-34DA-E0D3-841D-376AB72B3920}"/>
              </a:ext>
            </a:extLst>
          </p:cNvPr>
          <p:cNvGraphicFramePr>
            <a:graphicFrameLocks noGrp="1"/>
          </p:cNvGraphicFramePr>
          <p:nvPr>
            <p:extLst>
              <p:ext uri="{D42A27DB-BD31-4B8C-83A1-F6EECF244321}">
                <p14:modId xmlns:p14="http://schemas.microsoft.com/office/powerpoint/2010/main" val="117665505"/>
              </p:ext>
            </p:extLst>
          </p:nvPr>
        </p:nvGraphicFramePr>
        <p:xfrm>
          <a:off x="574767" y="3789438"/>
          <a:ext cx="10835640" cy="2971800"/>
        </p:xfrm>
        <a:graphic>
          <a:graphicData uri="http://schemas.openxmlformats.org/drawingml/2006/table">
            <a:tbl>
              <a:tblPr firstRow="1" bandRow="1">
                <a:tableStyleId>{5C22544A-7EE6-4342-B048-85BDC9FD1C3A}</a:tableStyleId>
              </a:tblPr>
              <a:tblGrid>
                <a:gridCol w="3592284">
                  <a:extLst>
                    <a:ext uri="{9D8B030D-6E8A-4147-A177-3AD203B41FA5}">
                      <a16:colId xmlns:a16="http://schemas.microsoft.com/office/drawing/2014/main" val="1117939732"/>
                    </a:ext>
                  </a:extLst>
                </a:gridCol>
                <a:gridCol w="3516404">
                  <a:extLst>
                    <a:ext uri="{9D8B030D-6E8A-4147-A177-3AD203B41FA5}">
                      <a16:colId xmlns:a16="http://schemas.microsoft.com/office/drawing/2014/main" val="2152766261"/>
                    </a:ext>
                  </a:extLst>
                </a:gridCol>
                <a:gridCol w="3726952">
                  <a:extLst>
                    <a:ext uri="{9D8B030D-6E8A-4147-A177-3AD203B41FA5}">
                      <a16:colId xmlns:a16="http://schemas.microsoft.com/office/drawing/2014/main" val="3709494520"/>
                    </a:ext>
                  </a:extLst>
                </a:gridCol>
              </a:tblGrid>
              <a:tr h="370840">
                <a:tc>
                  <a:txBody>
                    <a:bodyPr/>
                    <a:lstStyle/>
                    <a:p>
                      <a:r>
                        <a:rPr lang="en-GB" sz="2100" dirty="0">
                          <a:latin typeface="Calibri" panose="020F0502020204030204" pitchFamily="34" charset="0"/>
                          <a:ea typeface="Calibri" panose="020F0502020204030204" pitchFamily="34" charset="0"/>
                          <a:cs typeface="Calibri" panose="020F0502020204030204" pitchFamily="34" charset="0"/>
                        </a:rPr>
                        <a:t>Project-Based Learning (PBL): </a:t>
                      </a:r>
                      <a:r>
                        <a:rPr lang="en-GB" sz="2100" b="0" dirty="0">
                          <a:latin typeface="Calibri" panose="020F0502020204030204" pitchFamily="34" charset="0"/>
                          <a:ea typeface="Calibri" panose="020F0502020204030204" pitchFamily="34" charset="0"/>
                          <a:cs typeface="Calibri" panose="020F0502020204030204" pitchFamily="34" charset="0"/>
                        </a:rPr>
                        <a:t>The department introduced PBL in several core courses, where students worked in teams to solve real-world engineering problems, fostering collaboration, problem-solving, and technical skills. </a:t>
                      </a:r>
                      <a:endParaRPr lang="en-IE" sz="2100"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GB" sz="2100" b="1" i="0"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Communication Skills</a:t>
                      </a:r>
                      <a:r>
                        <a:rPr lang="en-GB" sz="2100" b="0" i="0" kern="1200" dirty="0">
                          <a:solidFill>
                            <a:schemeClr val="lt1"/>
                          </a:solidFill>
                          <a:effectLst/>
                          <a:latin typeface="Calibri" panose="020F0502020204030204" pitchFamily="34" charset="0"/>
                          <a:ea typeface="Calibri" panose="020F0502020204030204" pitchFamily="34" charset="0"/>
                          <a:cs typeface="Calibri" panose="020F0502020204030204" pitchFamily="34" charset="0"/>
                        </a:rPr>
                        <a:t>: Courses were introduced that focused on technical writing and presentation skills, requiring students to present their projects to an audience of peers and faculty.</a:t>
                      </a:r>
                      <a:endParaRPr lang="en-IE" sz="21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IE" dirty="0"/>
                    </a:p>
                  </a:txBody>
                  <a:tcPr/>
                </a:tc>
                <a:extLst>
                  <a:ext uri="{0D108BD9-81ED-4DB2-BD59-A6C34878D82A}">
                    <a16:rowId xmlns:a16="http://schemas.microsoft.com/office/drawing/2014/main" val="867994241"/>
                  </a:ext>
                </a:extLst>
              </a:tr>
            </a:tbl>
          </a:graphicData>
        </a:graphic>
      </p:graphicFrame>
    </p:spTree>
    <p:extLst>
      <p:ext uri="{BB962C8B-B14F-4D97-AF65-F5344CB8AC3E}">
        <p14:creationId xmlns:p14="http://schemas.microsoft.com/office/powerpoint/2010/main" val="3752895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90616D-4347-A077-8275-2CA40BD5EC47}"/>
              </a:ext>
            </a:extLst>
          </p:cNvPr>
          <p:cNvSpPr>
            <a:spLocks noGrp="1"/>
          </p:cNvSpPr>
          <p:nvPr>
            <p:ph type="body" sz="quarter" idx="48"/>
          </p:nvPr>
        </p:nvSpPr>
        <p:spPr>
          <a:xfrm>
            <a:off x="4773477" y="611913"/>
            <a:ext cx="7094673" cy="5703161"/>
          </a:xfrm>
        </p:spPr>
        <p:txBody>
          <a:bodyPr/>
          <a:lstStyle/>
          <a:p>
            <a:pPr marL="342900" indent="-342900" algn="just">
              <a:buFont typeface="Wingdings" panose="05000000000000000000" pitchFamily="2" charset="2"/>
              <a:buChar char="ü"/>
            </a:pPr>
            <a:r>
              <a:rPr lang="en-GB" b="1" dirty="0"/>
              <a:t>Inquiry-Based Learning: </a:t>
            </a:r>
            <a:r>
              <a:rPr lang="en-GB" dirty="0"/>
              <a:t>Science education benefits greatly from inquiry-based approaches, where students are encouraged to ask questions, conduct experiments, and derive conclusions based on evidence. This method fosters a deep understanding of scientific concepts and the scientific method itself.</a:t>
            </a:r>
          </a:p>
          <a:p>
            <a:pPr algn="just"/>
            <a:endParaRPr lang="en-GB" dirty="0"/>
          </a:p>
          <a:p>
            <a:pPr marL="342900" indent="-342900" algn="just">
              <a:buFont typeface="Wingdings" panose="05000000000000000000" pitchFamily="2" charset="2"/>
              <a:buChar char="ü"/>
            </a:pPr>
            <a:r>
              <a:rPr lang="en-GB" b="1" dirty="0"/>
              <a:t>Collaboration: </a:t>
            </a:r>
            <a:r>
              <a:rPr lang="en-GB" dirty="0"/>
              <a:t>Group projects and laboratory work in science classes provide ample opportunities for students to work together, share findings, and debate conclusions, mirroring the collaborative nature of real scientific research.</a:t>
            </a:r>
            <a:endParaRPr lang="en-IE" dirty="0"/>
          </a:p>
        </p:txBody>
      </p:sp>
      <p:sp>
        <p:nvSpPr>
          <p:cNvPr id="3" name="Text Placeholder 2">
            <a:extLst>
              <a:ext uri="{FF2B5EF4-FFF2-40B4-BE49-F238E27FC236}">
                <a16:creationId xmlns:a16="http://schemas.microsoft.com/office/drawing/2014/main" id="{6627600B-4F4B-D972-D608-E19C09DBCDCF}"/>
              </a:ext>
            </a:extLst>
          </p:cNvPr>
          <p:cNvSpPr>
            <a:spLocks noGrp="1"/>
          </p:cNvSpPr>
          <p:nvPr>
            <p:ph type="body" sz="quarter" idx="30"/>
          </p:nvPr>
        </p:nvSpPr>
        <p:spPr>
          <a:xfrm>
            <a:off x="717120" y="318257"/>
            <a:ext cx="3554434" cy="2375459"/>
          </a:xfrm>
        </p:spPr>
        <p:txBody>
          <a:bodyPr/>
          <a:lstStyle/>
          <a:p>
            <a:r>
              <a:rPr lang="en-GB" dirty="0"/>
              <a:t>Other Implementation Approaches </a:t>
            </a:r>
          </a:p>
          <a:p>
            <a:r>
              <a:rPr lang="en-GB" dirty="0"/>
              <a:t> </a:t>
            </a:r>
          </a:p>
          <a:p>
            <a:r>
              <a:rPr lang="en-GB" dirty="0"/>
              <a:t>Science: </a:t>
            </a:r>
          </a:p>
          <a:p>
            <a:endParaRPr lang="en-GB" dirty="0"/>
          </a:p>
          <a:p>
            <a:r>
              <a:rPr lang="en-GB" dirty="0"/>
              <a:t>Inquiry-Based Learning and Collaboration</a:t>
            </a:r>
            <a:endParaRPr lang="en-IE" dirty="0"/>
          </a:p>
        </p:txBody>
      </p:sp>
    </p:spTree>
    <p:extLst>
      <p:ext uri="{BB962C8B-B14F-4D97-AF65-F5344CB8AC3E}">
        <p14:creationId xmlns:p14="http://schemas.microsoft.com/office/powerpoint/2010/main" val="413719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a:xfrm>
            <a:off x="4483127" y="552799"/>
            <a:ext cx="7236000" cy="223473"/>
          </a:xfrm>
        </p:spPr>
        <p:txBody>
          <a:bodyPr/>
          <a:lstStyle/>
          <a:p>
            <a:r>
              <a:rPr lang="en-US" dirty="0"/>
              <a:t>Module 5 Introduction </a:t>
            </a:r>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dirty="0"/>
              <a:t>01</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en-US" dirty="0"/>
              <a:t>Curriculum Design for 21CS</a:t>
            </a:r>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dirty="0"/>
              <a:t>02</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GB" dirty="0"/>
              <a:t>Mapping 21CS to STEM Subjects</a:t>
            </a:r>
            <a:endParaRPr lang="en-US" dirty="0"/>
          </a:p>
        </p:txBody>
      </p:sp>
      <p:sp>
        <p:nvSpPr>
          <p:cNvPr id="9" name="Text Placeholder 8">
            <a:extLst>
              <a:ext uri="{FF2B5EF4-FFF2-40B4-BE49-F238E27FC236}">
                <a16:creationId xmlns:a16="http://schemas.microsoft.com/office/drawing/2014/main" id="{DA4BE5F8-1635-8C12-4AC3-ACF341B6F9A4}"/>
              </a:ext>
            </a:extLst>
          </p:cNvPr>
          <p:cNvSpPr>
            <a:spLocks noGrp="1"/>
          </p:cNvSpPr>
          <p:nvPr>
            <p:ph type="body" sz="quarter" idx="17"/>
          </p:nvPr>
        </p:nvSpPr>
        <p:spPr/>
        <p:txBody>
          <a:bodyPr/>
          <a:lstStyle/>
          <a:p>
            <a:pPr algn="l"/>
            <a:r>
              <a:rPr lang="en-US" dirty="0"/>
              <a:t>03</a:t>
            </a:r>
          </a:p>
        </p:txBody>
      </p:sp>
      <p:sp>
        <p:nvSpPr>
          <p:cNvPr id="11" name="Text Placeholder 10">
            <a:extLst>
              <a:ext uri="{FF2B5EF4-FFF2-40B4-BE49-F238E27FC236}">
                <a16:creationId xmlns:a16="http://schemas.microsoft.com/office/drawing/2014/main" id="{1FF22282-CC35-4A74-8E9A-BAC48469C8EB}"/>
              </a:ext>
            </a:extLst>
          </p:cNvPr>
          <p:cNvSpPr>
            <a:spLocks noGrp="1"/>
          </p:cNvSpPr>
          <p:nvPr>
            <p:ph type="body" sz="quarter" idx="20"/>
          </p:nvPr>
        </p:nvSpPr>
        <p:spPr>
          <a:xfrm>
            <a:off x="4483127" y="1810152"/>
            <a:ext cx="7236000" cy="223473"/>
          </a:xfrm>
        </p:spPr>
        <p:txBody>
          <a:bodyPr/>
          <a:lstStyle/>
          <a:p>
            <a:r>
              <a:rPr lang="en-US" dirty="0"/>
              <a:t>Interdisciplinary Approaches</a:t>
            </a:r>
          </a:p>
        </p:txBody>
      </p:sp>
      <p:sp>
        <p:nvSpPr>
          <p:cNvPr id="12" name="Text Placeholder 11">
            <a:extLst>
              <a:ext uri="{FF2B5EF4-FFF2-40B4-BE49-F238E27FC236}">
                <a16:creationId xmlns:a16="http://schemas.microsoft.com/office/drawing/2014/main" id="{CADB9DF9-3ABF-9644-76D5-BB7BF77E4257}"/>
              </a:ext>
            </a:extLst>
          </p:cNvPr>
          <p:cNvSpPr>
            <a:spLocks noGrp="1"/>
          </p:cNvSpPr>
          <p:nvPr>
            <p:ph type="body" sz="quarter" idx="21"/>
          </p:nvPr>
        </p:nvSpPr>
        <p:spPr/>
        <p:txBody>
          <a:bodyPr/>
          <a:lstStyle/>
          <a:p>
            <a:pPr algn="l"/>
            <a:r>
              <a:rPr lang="en-US" dirty="0"/>
              <a:t>04</a:t>
            </a:r>
          </a:p>
        </p:txBody>
      </p:sp>
      <p:sp>
        <p:nvSpPr>
          <p:cNvPr id="13" name="Text Placeholder 12">
            <a:extLst>
              <a:ext uri="{FF2B5EF4-FFF2-40B4-BE49-F238E27FC236}">
                <a16:creationId xmlns:a16="http://schemas.microsoft.com/office/drawing/2014/main" id="{7C5567E9-1822-A0E5-738F-FB917DF0ADE1}"/>
              </a:ext>
            </a:extLst>
          </p:cNvPr>
          <p:cNvSpPr>
            <a:spLocks noGrp="1"/>
          </p:cNvSpPr>
          <p:nvPr>
            <p:ph type="body" sz="quarter" idx="22"/>
          </p:nvPr>
        </p:nvSpPr>
        <p:spPr/>
        <p:txBody>
          <a:bodyPr/>
          <a:lstStyle/>
          <a:p>
            <a:r>
              <a:rPr lang="en-GB" dirty="0"/>
              <a:t>Leveraging Technology for Curriculum Integration</a:t>
            </a:r>
            <a:endParaRPr lang="en-US" dirty="0"/>
          </a:p>
        </p:txBody>
      </p:sp>
      <p:sp>
        <p:nvSpPr>
          <p:cNvPr id="15" name="Text Placeholder 14">
            <a:extLst>
              <a:ext uri="{FF2B5EF4-FFF2-40B4-BE49-F238E27FC236}">
                <a16:creationId xmlns:a16="http://schemas.microsoft.com/office/drawing/2014/main" id="{783B62C8-37B9-190D-DBFE-EF0AA6ECA067}"/>
              </a:ext>
            </a:extLst>
          </p:cNvPr>
          <p:cNvSpPr>
            <a:spLocks noGrp="1"/>
          </p:cNvSpPr>
          <p:nvPr>
            <p:ph type="body" sz="quarter" idx="51"/>
          </p:nvPr>
        </p:nvSpPr>
        <p:spPr/>
        <p:txBody>
          <a:bodyPr/>
          <a:lstStyle/>
          <a:p>
            <a:pPr algn="l"/>
            <a:r>
              <a:rPr lang="en-US" dirty="0"/>
              <a:t>05</a:t>
            </a:r>
          </a:p>
        </p:txBody>
      </p:sp>
      <p:sp>
        <p:nvSpPr>
          <p:cNvPr id="16" name="Text Placeholder 15">
            <a:extLst>
              <a:ext uri="{FF2B5EF4-FFF2-40B4-BE49-F238E27FC236}">
                <a16:creationId xmlns:a16="http://schemas.microsoft.com/office/drawing/2014/main" id="{B8E468A1-4C81-1D08-48FB-A17942B1CE2D}"/>
              </a:ext>
            </a:extLst>
          </p:cNvPr>
          <p:cNvSpPr>
            <a:spLocks noGrp="1"/>
          </p:cNvSpPr>
          <p:nvPr>
            <p:ph type="body" sz="quarter" idx="52"/>
          </p:nvPr>
        </p:nvSpPr>
        <p:spPr>
          <a:xfrm>
            <a:off x="4483127" y="2561342"/>
            <a:ext cx="7236000" cy="558586"/>
          </a:xfrm>
        </p:spPr>
        <p:txBody>
          <a:bodyPr/>
          <a:lstStyle/>
          <a:p>
            <a:r>
              <a:rPr lang="en-GB" dirty="0"/>
              <a:t>Professional Development and Continuous Learning</a:t>
            </a:r>
            <a:endParaRPr lang="en-US" dirty="0"/>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r>
              <a:rPr lang="en-US" dirty="0"/>
              <a:t>TABLES OF CONTENTS</a:t>
            </a:r>
          </a:p>
        </p:txBody>
      </p:sp>
      <p:sp>
        <p:nvSpPr>
          <p:cNvPr id="28" name="TextBox 27">
            <a:extLst>
              <a:ext uri="{FF2B5EF4-FFF2-40B4-BE49-F238E27FC236}">
                <a16:creationId xmlns:a16="http://schemas.microsoft.com/office/drawing/2014/main" id="{AE22B02D-A4E0-AD45-F798-1FBFD564F0B7}"/>
              </a:ext>
            </a:extLst>
          </p:cNvPr>
          <p:cNvSpPr txBox="1"/>
          <p:nvPr/>
        </p:nvSpPr>
        <p:spPr>
          <a:xfrm>
            <a:off x="697724" y="5032672"/>
            <a:ext cx="3348183" cy="1474314"/>
          </a:xfrm>
          <a:prstGeom prst="rect">
            <a:avLst/>
          </a:prstGeom>
          <a:noFill/>
        </p:spPr>
        <p:txBody>
          <a:bodyPr wrap="square">
            <a:spAutoFit/>
          </a:bodyPr>
          <a:lstStyle/>
          <a:p>
            <a:r>
              <a:rPr lang="lv-LV" dirty="0">
                <a:latin typeface="Calibri" panose="020F0502020204030204" pitchFamily="34" charset="0"/>
                <a:ea typeface="Calibri" panose="020F0502020204030204" pitchFamily="34" charset="0"/>
                <a:cs typeface="Calibri" panose="020F0502020204030204" pitchFamily="34" charset="0"/>
              </a:rPr>
              <a:t>This work is licensed under a Creative Commons Attribution-Non-Commercial-No Derivatives 4.0 International License (CC BY-NC-4.0) International License. </a:t>
            </a:r>
          </a:p>
          <a:p>
            <a:endParaRPr lang="en-GB" b="1" dirty="0">
              <a:solidFill>
                <a:srgbClr val="186BA8"/>
              </a:solidFill>
              <a:latin typeface="Calibri" panose="020F0502020204030204" pitchFamily="34" charset="0"/>
              <a:ea typeface="Calibri" panose="020F0502020204030204" pitchFamily="34" charset="0"/>
              <a:cs typeface="Calibri" panose="020F0502020204030204" pitchFamily="34" charset="0"/>
            </a:endParaRPr>
          </a:p>
          <a:p>
            <a:r>
              <a:rPr lang="lv-LV" b="1" dirty="0">
                <a:solidFill>
                  <a:srgbClr val="186BA8"/>
                </a:solidFill>
                <a:latin typeface="Calibri" panose="020F0502020204030204" pitchFamily="34" charset="0"/>
                <a:ea typeface="Calibri" panose="020F0502020204030204" pitchFamily="34" charset="0"/>
                <a:cs typeface="Calibri" panose="020F0502020204030204" pitchFamily="34" charset="0"/>
              </a:rPr>
              <a:t>Project number:</a:t>
            </a:r>
            <a:r>
              <a:rPr lang="en-GB" b="1" dirty="0">
                <a:solidFill>
                  <a:srgbClr val="186BA8"/>
                </a:solidFill>
                <a:latin typeface="Calibri" panose="020F0502020204030204" pitchFamily="34" charset="0"/>
                <a:ea typeface="Calibri" panose="020F0502020204030204" pitchFamily="34" charset="0"/>
                <a:cs typeface="Calibri" panose="020F0502020204030204" pitchFamily="34" charset="0"/>
              </a:rPr>
              <a:t> </a:t>
            </a:r>
            <a:r>
              <a:rPr lang="lv-LV" dirty="0">
                <a:latin typeface="Calibri" panose="020F0502020204030204" pitchFamily="34" charset="0"/>
                <a:ea typeface="Calibri" panose="020F0502020204030204" pitchFamily="34" charset="0"/>
                <a:cs typeface="Calibri" panose="020F0502020204030204" pitchFamily="34" charset="0"/>
              </a:rPr>
              <a:t>2021-1-LV01-KA220-HED-000027581 </a:t>
            </a:r>
            <a:endParaRPr lang="lv-LV"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BA9BFD05-B60C-E67D-3A62-041B5E71FD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724" y="4282773"/>
            <a:ext cx="2070528" cy="705345"/>
          </a:xfrm>
          <a:prstGeom prst="rect">
            <a:avLst/>
          </a:prstGeom>
        </p:spPr>
      </p:pic>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90616D-4347-A077-8275-2CA40BD5EC47}"/>
              </a:ext>
            </a:extLst>
          </p:cNvPr>
          <p:cNvSpPr>
            <a:spLocks noGrp="1"/>
          </p:cNvSpPr>
          <p:nvPr>
            <p:ph type="body" sz="quarter" idx="48"/>
          </p:nvPr>
        </p:nvSpPr>
        <p:spPr>
          <a:xfrm>
            <a:off x="4773477" y="611913"/>
            <a:ext cx="7094673" cy="5703161"/>
          </a:xfrm>
        </p:spPr>
        <p:txBody>
          <a:bodyPr/>
          <a:lstStyle/>
          <a:p>
            <a:pPr marL="342900" indent="-342900" algn="just">
              <a:buFont typeface="Wingdings" panose="05000000000000000000" pitchFamily="2" charset="2"/>
              <a:buChar char="ü"/>
            </a:pPr>
            <a:r>
              <a:rPr lang="en-GB" b="1" dirty="0"/>
              <a:t>Digital Literacy: </a:t>
            </a:r>
            <a:r>
              <a:rPr lang="en-GB" dirty="0"/>
              <a:t>Given the rapid evolution of technology, fostering digital literacy is crucial for Technology students. Digital Literacy is achieved by integrating coding exercises, software development projects, and the use of various digital tools and platforms into the curriculum.</a:t>
            </a:r>
          </a:p>
          <a:p>
            <a:pPr algn="just"/>
            <a:endParaRPr lang="en-GB" dirty="0"/>
          </a:p>
          <a:p>
            <a:pPr marL="342900" indent="-342900" algn="just">
              <a:buFont typeface="Wingdings" panose="05000000000000000000" pitchFamily="2" charset="2"/>
              <a:buChar char="ü"/>
            </a:pPr>
            <a:r>
              <a:rPr lang="en-GB" b="1" dirty="0"/>
              <a:t>Computational Thinking: </a:t>
            </a:r>
            <a:r>
              <a:rPr lang="en-GB" dirty="0"/>
              <a:t>Teaching students to approach problems in a systematic, logical way, as is done in computer programming, enhances their ability to break down complex tasks into more manageable parts, a skill that is widely applicable across all STEM fields and beyond.</a:t>
            </a:r>
            <a:endParaRPr lang="en-IE" dirty="0"/>
          </a:p>
        </p:txBody>
      </p:sp>
      <p:sp>
        <p:nvSpPr>
          <p:cNvPr id="3" name="Text Placeholder 2">
            <a:extLst>
              <a:ext uri="{FF2B5EF4-FFF2-40B4-BE49-F238E27FC236}">
                <a16:creationId xmlns:a16="http://schemas.microsoft.com/office/drawing/2014/main" id="{6627600B-4F4B-D972-D608-E19C09DBCDCF}"/>
              </a:ext>
            </a:extLst>
          </p:cNvPr>
          <p:cNvSpPr>
            <a:spLocks noGrp="1"/>
          </p:cNvSpPr>
          <p:nvPr>
            <p:ph type="body" sz="quarter" idx="30"/>
          </p:nvPr>
        </p:nvSpPr>
        <p:spPr>
          <a:xfrm>
            <a:off x="704057" y="298663"/>
            <a:ext cx="3626280" cy="2375459"/>
          </a:xfrm>
        </p:spPr>
        <p:txBody>
          <a:bodyPr/>
          <a:lstStyle/>
          <a:p>
            <a:r>
              <a:rPr lang="en-GB" dirty="0"/>
              <a:t>Other Implementation Approaches </a:t>
            </a:r>
          </a:p>
          <a:p>
            <a:endParaRPr lang="en-GB" dirty="0"/>
          </a:p>
          <a:p>
            <a:r>
              <a:rPr lang="en-GB" dirty="0"/>
              <a:t>Technology and Computer Science: Digital Literacy and Computational Thinking</a:t>
            </a:r>
            <a:endParaRPr lang="en-IE" dirty="0"/>
          </a:p>
        </p:txBody>
      </p:sp>
    </p:spTree>
    <p:extLst>
      <p:ext uri="{BB962C8B-B14F-4D97-AF65-F5344CB8AC3E}">
        <p14:creationId xmlns:p14="http://schemas.microsoft.com/office/powerpoint/2010/main" val="3124274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90616D-4347-A077-8275-2CA40BD5EC47}"/>
              </a:ext>
            </a:extLst>
          </p:cNvPr>
          <p:cNvSpPr>
            <a:spLocks noGrp="1"/>
          </p:cNvSpPr>
          <p:nvPr>
            <p:ph type="body" sz="quarter" idx="48"/>
          </p:nvPr>
        </p:nvSpPr>
        <p:spPr>
          <a:xfrm>
            <a:off x="4773477" y="611913"/>
            <a:ext cx="7094673" cy="5703161"/>
          </a:xfrm>
        </p:spPr>
        <p:txBody>
          <a:bodyPr/>
          <a:lstStyle/>
          <a:p>
            <a:pPr marL="342900" indent="-342900">
              <a:buFont typeface="Wingdings" panose="05000000000000000000" pitchFamily="2" charset="2"/>
              <a:buChar char="ü"/>
            </a:pPr>
            <a:r>
              <a:rPr lang="en-GB" b="1" dirty="0"/>
              <a:t>Critical Thinking: </a:t>
            </a:r>
            <a:r>
              <a:rPr lang="en-GB" dirty="0"/>
              <a:t>Mathematics educators can design curricula that challenge students to question assumptions, evaluate arguments, and analyse complex problems. Emphasis on introducing topics through real-world scenarios can encourage students to apply logical reasoning and abstract thinking to find solutions.</a:t>
            </a:r>
            <a:br>
              <a:rPr lang="en-GB" dirty="0"/>
            </a:br>
            <a:endParaRPr lang="en-GB" dirty="0"/>
          </a:p>
          <a:p>
            <a:pPr marL="342900" indent="-342900" algn="just">
              <a:buFont typeface="Wingdings" panose="05000000000000000000" pitchFamily="2" charset="2"/>
              <a:buChar char="ü"/>
            </a:pPr>
            <a:r>
              <a:rPr lang="en-GB" b="1" dirty="0"/>
              <a:t>Problem-Solving: </a:t>
            </a:r>
            <a:r>
              <a:rPr lang="en-GB" dirty="0"/>
              <a:t>Incorporating open-ended problems that have multiple solutions or approaches teaches students that there can be several paths to a correct answer, fostering flexibility in thinking and resilience in facing challenges.</a:t>
            </a:r>
            <a:endParaRPr lang="en-IE" dirty="0"/>
          </a:p>
        </p:txBody>
      </p:sp>
      <p:sp>
        <p:nvSpPr>
          <p:cNvPr id="3" name="Text Placeholder 2">
            <a:extLst>
              <a:ext uri="{FF2B5EF4-FFF2-40B4-BE49-F238E27FC236}">
                <a16:creationId xmlns:a16="http://schemas.microsoft.com/office/drawing/2014/main" id="{6627600B-4F4B-D972-D608-E19C09DBCDCF}"/>
              </a:ext>
            </a:extLst>
          </p:cNvPr>
          <p:cNvSpPr>
            <a:spLocks noGrp="1"/>
          </p:cNvSpPr>
          <p:nvPr>
            <p:ph type="body" sz="quarter" idx="30"/>
          </p:nvPr>
        </p:nvSpPr>
        <p:spPr>
          <a:xfrm>
            <a:off x="854280" y="925680"/>
            <a:ext cx="3384617" cy="2375459"/>
          </a:xfrm>
        </p:spPr>
        <p:txBody>
          <a:bodyPr/>
          <a:lstStyle/>
          <a:p>
            <a:r>
              <a:rPr lang="en-GB" dirty="0"/>
              <a:t>Other Implementation Approaches </a:t>
            </a:r>
          </a:p>
          <a:p>
            <a:endParaRPr lang="en-GB" dirty="0"/>
          </a:p>
          <a:p>
            <a:r>
              <a:rPr lang="en-GB" dirty="0"/>
              <a:t>Mathematics: Critical Thinking and Problem-Solving</a:t>
            </a:r>
            <a:endParaRPr lang="en-IE" dirty="0"/>
          </a:p>
        </p:txBody>
      </p:sp>
    </p:spTree>
    <p:extLst>
      <p:ext uri="{BB962C8B-B14F-4D97-AF65-F5344CB8AC3E}">
        <p14:creationId xmlns:p14="http://schemas.microsoft.com/office/powerpoint/2010/main" val="3890158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90616D-4347-A077-8275-2CA40BD5EC47}"/>
              </a:ext>
            </a:extLst>
          </p:cNvPr>
          <p:cNvSpPr>
            <a:spLocks noGrp="1"/>
          </p:cNvSpPr>
          <p:nvPr>
            <p:ph type="body" sz="quarter" idx="48"/>
          </p:nvPr>
        </p:nvSpPr>
        <p:spPr>
          <a:xfrm>
            <a:off x="4773477" y="604656"/>
            <a:ext cx="7094673" cy="5703161"/>
          </a:xfrm>
        </p:spPr>
        <p:txBody>
          <a:bodyPr/>
          <a:lstStyle/>
          <a:p>
            <a:pPr marL="342900" indent="-342900" algn="just">
              <a:buFont typeface="Wingdings" panose="05000000000000000000" pitchFamily="2" charset="2"/>
              <a:buChar char="ü"/>
            </a:pPr>
            <a:r>
              <a:rPr lang="en-GB" b="1" dirty="0"/>
              <a:t>Communication: </a:t>
            </a:r>
            <a:r>
              <a:rPr lang="en-GB" dirty="0"/>
              <a:t>Effective communication is essential in all STEM fields, especially as projects become more interdisciplinary. Students can be tasked with presenting their findings to diverse audiences, writing technical reports, or collaborating with peers from different STEM disciplines.</a:t>
            </a:r>
          </a:p>
          <a:p>
            <a:pPr marL="342900" indent="-342900" algn="just">
              <a:buFont typeface="Wingdings" panose="05000000000000000000" pitchFamily="2" charset="2"/>
              <a:buChar char="ü"/>
            </a:pPr>
            <a:endParaRPr lang="en-GB" dirty="0"/>
          </a:p>
          <a:p>
            <a:pPr marL="342900" indent="-342900" algn="just">
              <a:buFont typeface="Wingdings" panose="05000000000000000000" pitchFamily="2" charset="2"/>
              <a:buChar char="ü"/>
            </a:pPr>
            <a:r>
              <a:rPr lang="en-GB" b="1" dirty="0"/>
              <a:t>Socio-Emotional Skills: </a:t>
            </a:r>
            <a:r>
              <a:rPr lang="en-GB" dirty="0"/>
              <a:t>Group projects and collaborative learning environments also serve as platforms for developing socio-emotional skills such as empathy, leadership, and conflict resolution. These skills are critical for teamwork and leadership in STEM careers.</a:t>
            </a:r>
            <a:endParaRPr lang="en-IE" dirty="0"/>
          </a:p>
        </p:txBody>
      </p:sp>
      <p:sp>
        <p:nvSpPr>
          <p:cNvPr id="3" name="Text Placeholder 2">
            <a:extLst>
              <a:ext uri="{FF2B5EF4-FFF2-40B4-BE49-F238E27FC236}">
                <a16:creationId xmlns:a16="http://schemas.microsoft.com/office/drawing/2014/main" id="{6627600B-4F4B-D972-D608-E19C09DBCDCF}"/>
              </a:ext>
            </a:extLst>
          </p:cNvPr>
          <p:cNvSpPr>
            <a:spLocks noGrp="1"/>
          </p:cNvSpPr>
          <p:nvPr>
            <p:ph type="body" sz="quarter" idx="30"/>
          </p:nvPr>
        </p:nvSpPr>
        <p:spPr>
          <a:xfrm>
            <a:off x="638743" y="435823"/>
            <a:ext cx="3325834" cy="2375459"/>
          </a:xfrm>
        </p:spPr>
        <p:txBody>
          <a:bodyPr/>
          <a:lstStyle/>
          <a:p>
            <a:r>
              <a:rPr lang="en-GB" dirty="0"/>
              <a:t>Other Implementation Approaches </a:t>
            </a:r>
          </a:p>
          <a:p>
            <a:endParaRPr lang="en-GB" dirty="0"/>
          </a:p>
          <a:p>
            <a:r>
              <a:rPr lang="en-GB" dirty="0"/>
              <a:t>Interdisciplinary STEM Projects: Communication and Socio-Emotional Skills</a:t>
            </a:r>
            <a:endParaRPr lang="en-IE" dirty="0"/>
          </a:p>
        </p:txBody>
      </p:sp>
    </p:spTree>
    <p:extLst>
      <p:ext uri="{BB962C8B-B14F-4D97-AF65-F5344CB8AC3E}">
        <p14:creationId xmlns:p14="http://schemas.microsoft.com/office/powerpoint/2010/main" val="801371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aterfall between large hills">
            <a:extLst>
              <a:ext uri="{FF2B5EF4-FFF2-40B4-BE49-F238E27FC236}">
                <a16:creationId xmlns:a16="http://schemas.microsoft.com/office/drawing/2014/main" id="{AADC1EEF-91DA-6DC7-F8A1-9D19E02FBCF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9B822F5B-9DC4-E6F0-D5EA-3C3E4C5CD160}"/>
              </a:ext>
            </a:extLst>
          </p:cNvPr>
          <p:cNvSpPr>
            <a:spLocks noGrp="1"/>
          </p:cNvSpPr>
          <p:nvPr>
            <p:ph type="body" sz="quarter" idx="30"/>
          </p:nvPr>
        </p:nvSpPr>
        <p:spPr>
          <a:xfrm>
            <a:off x="640956" y="974462"/>
            <a:ext cx="6749339" cy="808098"/>
          </a:xfrm>
        </p:spPr>
        <p:txBody>
          <a:bodyPr/>
          <a:lstStyle/>
          <a:p>
            <a:r>
              <a:rPr lang="en-GB" dirty="0"/>
              <a:t>An example of 21CS integration into engineering curriculum</a:t>
            </a:r>
            <a:endParaRPr lang="en-IE" dirty="0"/>
          </a:p>
        </p:txBody>
      </p:sp>
      <p:sp>
        <p:nvSpPr>
          <p:cNvPr id="4" name="Text Placeholder 3">
            <a:extLst>
              <a:ext uri="{FF2B5EF4-FFF2-40B4-BE49-F238E27FC236}">
                <a16:creationId xmlns:a16="http://schemas.microsoft.com/office/drawing/2014/main" id="{999A142E-BB38-CD10-716C-DC1EC726143F}"/>
              </a:ext>
            </a:extLst>
          </p:cNvPr>
          <p:cNvSpPr>
            <a:spLocks noGrp="1"/>
          </p:cNvSpPr>
          <p:nvPr>
            <p:ph type="body" sz="quarter" idx="48"/>
          </p:nvPr>
        </p:nvSpPr>
        <p:spPr>
          <a:xfrm>
            <a:off x="640956" y="2203536"/>
            <a:ext cx="6749339" cy="2965622"/>
          </a:xfrm>
        </p:spPr>
        <p:txBody>
          <a:bodyPr/>
          <a:lstStyle/>
          <a:p>
            <a:pPr algn="just"/>
            <a:r>
              <a:rPr lang="en-GB" sz="2200" dirty="0"/>
              <a:t>A semester-long project-based learning module is introduced where students are tasked with designing sustainable water solutions for rural communities, requiring them to apply their engineering knowledge to a real-world problem. Throughout the project, students deploy 21CS skills such as critical thinking, collaboration with peers and industry professionals, and the use of digital simulation tools, culminating in a comprehensive understanding of both the technical and socio-economic aspects of their solutions.</a:t>
            </a:r>
            <a:endParaRPr lang="en-IE" sz="2200" dirty="0"/>
          </a:p>
        </p:txBody>
      </p:sp>
    </p:spTree>
    <p:extLst>
      <p:ext uri="{BB962C8B-B14F-4D97-AF65-F5344CB8AC3E}">
        <p14:creationId xmlns:p14="http://schemas.microsoft.com/office/powerpoint/2010/main" val="3388115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ADC1EEF-91DA-6DC7-F8A1-9D19E02FBCFF}"/>
              </a:ext>
            </a:extLst>
          </p:cNvPr>
          <p:cNvPicPr>
            <a:picLocks noGrp="1" noChangeAspect="1"/>
          </p:cNvPicPr>
          <p:nvPr>
            <p:ph type="pic" sz="quarter" idx="21"/>
          </p:nvPr>
        </p:nvPicPr>
        <p:blipFill>
          <a:blip r:embed="rId2"/>
          <a:srcRect/>
          <a:stretch/>
        </p:blipFill>
        <p:spPr/>
      </p:pic>
      <p:sp>
        <p:nvSpPr>
          <p:cNvPr id="3" name="Text Placeholder 2">
            <a:extLst>
              <a:ext uri="{FF2B5EF4-FFF2-40B4-BE49-F238E27FC236}">
                <a16:creationId xmlns:a16="http://schemas.microsoft.com/office/drawing/2014/main" id="{9B822F5B-9DC4-E6F0-D5EA-3C3E4C5CD160}"/>
              </a:ext>
            </a:extLst>
          </p:cNvPr>
          <p:cNvSpPr>
            <a:spLocks noGrp="1"/>
          </p:cNvSpPr>
          <p:nvPr>
            <p:ph type="body" sz="quarter" idx="30"/>
          </p:nvPr>
        </p:nvSpPr>
        <p:spPr>
          <a:xfrm>
            <a:off x="640956" y="974462"/>
            <a:ext cx="6749339" cy="808098"/>
          </a:xfrm>
        </p:spPr>
        <p:txBody>
          <a:bodyPr/>
          <a:lstStyle/>
          <a:p>
            <a:r>
              <a:rPr lang="en-GB" dirty="0"/>
              <a:t>An example of 21CS integration into maths curriculum</a:t>
            </a:r>
            <a:endParaRPr lang="en-IE" dirty="0"/>
          </a:p>
        </p:txBody>
      </p:sp>
      <p:sp>
        <p:nvSpPr>
          <p:cNvPr id="4" name="Text Placeholder 3">
            <a:extLst>
              <a:ext uri="{FF2B5EF4-FFF2-40B4-BE49-F238E27FC236}">
                <a16:creationId xmlns:a16="http://schemas.microsoft.com/office/drawing/2014/main" id="{999A142E-BB38-CD10-716C-DC1EC726143F}"/>
              </a:ext>
            </a:extLst>
          </p:cNvPr>
          <p:cNvSpPr>
            <a:spLocks noGrp="1"/>
          </p:cNvSpPr>
          <p:nvPr>
            <p:ph type="body" sz="quarter" idx="48"/>
          </p:nvPr>
        </p:nvSpPr>
        <p:spPr>
          <a:xfrm>
            <a:off x="640956" y="2203536"/>
            <a:ext cx="6749339" cy="2965622"/>
          </a:xfrm>
        </p:spPr>
        <p:txBody>
          <a:bodyPr/>
          <a:lstStyle/>
          <a:p>
            <a:pPr algn="just"/>
            <a:r>
              <a:rPr lang="en-GB" sz="2200" dirty="0"/>
              <a:t>The idea is to create an immersive learning experience for maths students by developing AR applications that visualise complex mathematical concepts. By tackling mathematical problems in a dynamic, interactive AR setting, students are encouraged to explore, experiment, and collaborate. This forward-thinking approach not only enhances students' understanding and retention of mathematical theories but also cultivates critical 21st-century skills such as problem-solving, creativity, and technological proficiency. </a:t>
            </a:r>
            <a:endParaRPr lang="en-IE" sz="2200" dirty="0"/>
          </a:p>
        </p:txBody>
      </p:sp>
    </p:spTree>
    <p:extLst>
      <p:ext uri="{BB962C8B-B14F-4D97-AF65-F5344CB8AC3E}">
        <p14:creationId xmlns:p14="http://schemas.microsoft.com/office/powerpoint/2010/main" val="243433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25</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6" y="736612"/>
            <a:ext cx="855979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Interdisciplinary Approaches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03</a:t>
            </a:r>
          </a:p>
        </p:txBody>
      </p:sp>
      <p:pic>
        <p:nvPicPr>
          <p:cNvPr id="6" name="Picture 5" descr="Businessman using digital tablet in meeting">
            <a:extLst>
              <a:ext uri="{FF2B5EF4-FFF2-40B4-BE49-F238E27FC236}">
                <a16:creationId xmlns:a16="http://schemas.microsoft.com/office/drawing/2014/main" id="{DD2F5603-047A-EB61-BA76-8C274BF176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82236" y="1914227"/>
            <a:ext cx="7186669" cy="4789942"/>
          </a:xfrm>
          <a:prstGeom prst="rect">
            <a:avLst/>
          </a:prstGeom>
        </p:spPr>
      </p:pic>
    </p:spTree>
    <p:extLst>
      <p:ext uri="{BB962C8B-B14F-4D97-AF65-F5344CB8AC3E}">
        <p14:creationId xmlns:p14="http://schemas.microsoft.com/office/powerpoint/2010/main" val="43926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olleagues planning on board with sticky notes">
            <a:extLst>
              <a:ext uri="{FF2B5EF4-FFF2-40B4-BE49-F238E27FC236}">
                <a16:creationId xmlns:a16="http://schemas.microsoft.com/office/drawing/2014/main" id="{635A8225-41AD-6FC7-A3B5-AC82F10798AC}"/>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33D2532-2398-104F-B305-5A31AF1808FA}"/>
              </a:ext>
            </a:extLst>
          </p:cNvPr>
          <p:cNvSpPr>
            <a:spLocks noGrp="1"/>
          </p:cNvSpPr>
          <p:nvPr>
            <p:ph type="body" sz="quarter" idx="30"/>
          </p:nvPr>
        </p:nvSpPr>
        <p:spPr>
          <a:xfrm>
            <a:off x="2363461" y="502176"/>
            <a:ext cx="7465079" cy="723352"/>
          </a:xfrm>
        </p:spPr>
        <p:txBody>
          <a:bodyPr/>
          <a:lstStyle/>
          <a:p>
            <a:r>
              <a:rPr lang="en-GB" dirty="0"/>
              <a:t>Interdisciplinary Approaches in STEM for 21CS Development</a:t>
            </a:r>
          </a:p>
          <a:p>
            <a:endParaRPr lang="en-IE" dirty="0"/>
          </a:p>
        </p:txBody>
      </p:sp>
      <p:sp>
        <p:nvSpPr>
          <p:cNvPr id="4" name="Text Placeholder 3">
            <a:extLst>
              <a:ext uri="{FF2B5EF4-FFF2-40B4-BE49-F238E27FC236}">
                <a16:creationId xmlns:a16="http://schemas.microsoft.com/office/drawing/2014/main" id="{53E38CE6-223D-657E-BD3F-DBE52B8E889F}"/>
              </a:ext>
            </a:extLst>
          </p:cNvPr>
          <p:cNvSpPr>
            <a:spLocks noGrp="1"/>
          </p:cNvSpPr>
          <p:nvPr>
            <p:ph type="body" sz="quarter" idx="48"/>
          </p:nvPr>
        </p:nvSpPr>
        <p:spPr>
          <a:xfrm>
            <a:off x="2133600" y="1694964"/>
            <a:ext cx="7975599" cy="2654613"/>
          </a:xfrm>
        </p:spPr>
        <p:txBody>
          <a:bodyPr/>
          <a:lstStyle/>
          <a:p>
            <a:r>
              <a:rPr lang="en-GB" sz="2200" dirty="0"/>
              <a:t>The interdisciplinary nature of STEM education provides a fertile ground for integrating and teaching 21st-century skills (21CS) by breaking down the traditional silos between science, technology, engineering, and mathematics. </a:t>
            </a:r>
          </a:p>
          <a:p>
            <a:r>
              <a:rPr lang="en-GB" sz="2200" dirty="0"/>
              <a:t>This approach not only enriches students' learning experiences but also mirrors the complexity and interconnectedness of real-world problems, where solutions often require knowledge and skills from multiple disciplines.</a:t>
            </a:r>
          </a:p>
          <a:p>
            <a:endParaRPr lang="en-IE" sz="2000" dirty="0"/>
          </a:p>
        </p:txBody>
      </p:sp>
    </p:spTree>
    <p:extLst>
      <p:ext uri="{BB962C8B-B14F-4D97-AF65-F5344CB8AC3E}">
        <p14:creationId xmlns:p14="http://schemas.microsoft.com/office/powerpoint/2010/main" val="18742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036DA3-068C-F872-394B-53197D517ADF}"/>
              </a:ext>
            </a:extLst>
          </p:cNvPr>
          <p:cNvSpPr>
            <a:spLocks noGrp="1"/>
          </p:cNvSpPr>
          <p:nvPr>
            <p:ph type="body" sz="quarter" idx="30"/>
          </p:nvPr>
        </p:nvSpPr>
        <p:spPr>
          <a:xfrm>
            <a:off x="854280" y="641113"/>
            <a:ext cx="10483431" cy="804265"/>
          </a:xfrm>
        </p:spPr>
        <p:txBody>
          <a:bodyPr/>
          <a:lstStyle/>
          <a:p>
            <a:r>
              <a:rPr lang="en-GB" dirty="0"/>
              <a:t>Leveraging the Interdisciplinary Nature of STEM to Teach 21CS</a:t>
            </a:r>
            <a:endParaRPr lang="en-IE" dirty="0"/>
          </a:p>
        </p:txBody>
      </p:sp>
      <p:sp>
        <p:nvSpPr>
          <p:cNvPr id="3" name="Text Placeholder 2">
            <a:extLst>
              <a:ext uri="{FF2B5EF4-FFF2-40B4-BE49-F238E27FC236}">
                <a16:creationId xmlns:a16="http://schemas.microsoft.com/office/drawing/2014/main" id="{3270DDDC-3C33-C342-4451-6F3A7388C1AE}"/>
              </a:ext>
            </a:extLst>
          </p:cNvPr>
          <p:cNvSpPr>
            <a:spLocks noGrp="1"/>
          </p:cNvSpPr>
          <p:nvPr>
            <p:ph type="body" sz="quarter" idx="48"/>
          </p:nvPr>
        </p:nvSpPr>
        <p:spPr/>
        <p:txBody>
          <a:bodyPr/>
          <a:lstStyle/>
          <a:p>
            <a:pPr algn="just"/>
            <a:r>
              <a:rPr lang="en-GB" dirty="0"/>
              <a:t>Interdisciplinary STEM education encourages students to draw connections between different fields, fostering a holistic understanding of concepts and their applications. </a:t>
            </a:r>
          </a:p>
          <a:p>
            <a:pPr algn="just"/>
            <a:endParaRPr lang="en-GB" b="1" dirty="0">
              <a:solidFill>
                <a:srgbClr val="AD4097"/>
              </a:solidFill>
            </a:endParaRPr>
          </a:p>
          <a:p>
            <a:pPr algn="just"/>
            <a:r>
              <a:rPr lang="en-GB" b="1" dirty="0">
                <a:solidFill>
                  <a:srgbClr val="AD4097"/>
                </a:solidFill>
              </a:rPr>
              <a:t>For instance, a project on renewable energy systems can integrate physics (energy principles), engineering (system design), technology (simulation software), and mathematics (data analysis), providing students with a comprehensive learning experience. </a:t>
            </a:r>
          </a:p>
          <a:p>
            <a:pPr algn="just"/>
            <a:endParaRPr lang="en-GB" dirty="0"/>
          </a:p>
          <a:p>
            <a:pPr algn="just"/>
            <a:r>
              <a:rPr lang="en-GB" dirty="0"/>
              <a:t>Such projects not only deepen content knowledge but also cultivate 21CS like critical thinking (evaluating energy solutions), problem-solving (designing efficient systems), and collaboration (working in multidisciplinary teams).</a:t>
            </a:r>
            <a:endParaRPr lang="en-IE" dirty="0"/>
          </a:p>
        </p:txBody>
      </p:sp>
    </p:spTree>
    <p:extLst>
      <p:ext uri="{BB962C8B-B14F-4D97-AF65-F5344CB8AC3E}">
        <p14:creationId xmlns:p14="http://schemas.microsoft.com/office/powerpoint/2010/main" val="3860288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036DA3-068C-F872-394B-53197D517ADF}"/>
              </a:ext>
            </a:extLst>
          </p:cNvPr>
          <p:cNvSpPr>
            <a:spLocks noGrp="1"/>
          </p:cNvSpPr>
          <p:nvPr>
            <p:ph type="body" sz="quarter" idx="30"/>
          </p:nvPr>
        </p:nvSpPr>
        <p:spPr>
          <a:xfrm>
            <a:off x="854282" y="523547"/>
            <a:ext cx="10483431" cy="804265"/>
          </a:xfrm>
        </p:spPr>
        <p:txBody>
          <a:bodyPr/>
          <a:lstStyle/>
          <a:p>
            <a:r>
              <a:rPr lang="en-GB" dirty="0"/>
              <a:t>Spotlight on Collaborative Teaching Strategies </a:t>
            </a:r>
            <a:endParaRPr lang="en-IE" dirty="0"/>
          </a:p>
        </p:txBody>
      </p:sp>
      <p:sp>
        <p:nvSpPr>
          <p:cNvPr id="3" name="Text Placeholder 2">
            <a:extLst>
              <a:ext uri="{FF2B5EF4-FFF2-40B4-BE49-F238E27FC236}">
                <a16:creationId xmlns:a16="http://schemas.microsoft.com/office/drawing/2014/main" id="{3270DDDC-3C33-C342-4451-6F3A7388C1AE}"/>
              </a:ext>
            </a:extLst>
          </p:cNvPr>
          <p:cNvSpPr>
            <a:spLocks noGrp="1"/>
          </p:cNvSpPr>
          <p:nvPr>
            <p:ph type="body" sz="quarter" idx="48"/>
          </p:nvPr>
        </p:nvSpPr>
        <p:spPr/>
        <p:txBody>
          <a:bodyPr/>
          <a:lstStyle/>
          <a:p>
            <a:pPr algn="just"/>
            <a:r>
              <a:rPr lang="en-GB" dirty="0"/>
              <a:t>Implementing collaborative teaching strategies involves coordinated planning and instruction by teachers from different STEM disciplines.</a:t>
            </a:r>
          </a:p>
          <a:p>
            <a:pPr algn="just"/>
            <a:endParaRPr lang="en-GB" dirty="0"/>
          </a:p>
        </p:txBody>
      </p:sp>
      <p:sp>
        <p:nvSpPr>
          <p:cNvPr id="7" name="TextBox 6">
            <a:extLst>
              <a:ext uri="{FF2B5EF4-FFF2-40B4-BE49-F238E27FC236}">
                <a16:creationId xmlns:a16="http://schemas.microsoft.com/office/drawing/2014/main" id="{CB93AA5A-D1A6-7568-2620-9F7FDF5AF0F6}"/>
              </a:ext>
            </a:extLst>
          </p:cNvPr>
          <p:cNvSpPr txBox="1"/>
          <p:nvPr/>
        </p:nvSpPr>
        <p:spPr>
          <a:xfrm>
            <a:off x="3839029" y="3273869"/>
            <a:ext cx="7598227" cy="2677656"/>
          </a:xfrm>
          <a:prstGeom prst="rect">
            <a:avLst/>
          </a:prstGeom>
          <a:noFill/>
        </p:spPr>
        <p:txBody>
          <a:bodyPr wrap="square">
            <a:spAutoFit/>
          </a:bodyPr>
          <a:lstStyle/>
          <a:p>
            <a:pPr marL="0" marR="0" lvl="0" indent="0" algn="just"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AD4097"/>
                </a:solidFill>
                <a:effectLst/>
                <a:uLnTx/>
                <a:uFillTx/>
                <a:latin typeface="Calibri" panose="020F0502020204030204" pitchFamily="34" charset="0"/>
                <a:ea typeface="Open Sans" panose="020B0606030504020204" pitchFamily="34" charset="0"/>
                <a:cs typeface="Calibri" panose="020F0502020204030204" pitchFamily="34" charset="0"/>
              </a:rPr>
              <a:t>1. Co-Teaching Models: </a:t>
            </a:r>
            <a:r>
              <a:rPr kumimoji="0" lang="en-GB" sz="2400" b="0" i="0" u="none" strike="noStrike" kern="1200" cap="none" spc="0" normalizeH="0" baseline="0" noProof="0" dirty="0">
                <a:ln>
                  <a:noFill/>
                </a:ln>
                <a:solidFill>
                  <a:srgbClr val="1C1442"/>
                </a:solidFill>
                <a:effectLst/>
                <a:uLnTx/>
                <a:uFillTx/>
                <a:latin typeface="Calibri" panose="020F0502020204030204" pitchFamily="34" charset="0"/>
                <a:ea typeface="Open Sans" panose="020B0606030504020204" pitchFamily="34" charset="0"/>
                <a:cs typeface="Calibri" panose="020F0502020204030204" pitchFamily="34" charset="0"/>
              </a:rPr>
              <a:t>Teachers from different disciplines jointly plan and deliver lessons that highlight the interconnections between their subjects. For example, a mathematics and science teacher might co-teach a unit on statistics and probability with applications in biological experiments, emphasizing both the mathematical methods and scientific inquiry processes.</a:t>
            </a:r>
            <a:endParaRPr kumimoji="0" lang="en-IE" sz="2400" b="0" i="0" u="none" strike="noStrike" kern="1200" cap="none" spc="0" normalizeH="0" baseline="0" noProof="0" dirty="0">
              <a:ln>
                <a:noFill/>
              </a:ln>
              <a:solidFill>
                <a:srgbClr val="1C1442"/>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9" name="Picture 8" descr="Two business people communicating and sharing">
            <a:extLst>
              <a:ext uri="{FF2B5EF4-FFF2-40B4-BE49-F238E27FC236}">
                <a16:creationId xmlns:a16="http://schemas.microsoft.com/office/drawing/2014/main" id="{6F683A09-901B-77C6-6FAA-C11D591DED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5200" y="3414486"/>
            <a:ext cx="2757156" cy="2495475"/>
          </a:xfrm>
          <a:prstGeom prst="rect">
            <a:avLst/>
          </a:prstGeom>
        </p:spPr>
      </p:pic>
    </p:spTree>
    <p:extLst>
      <p:ext uri="{BB962C8B-B14F-4D97-AF65-F5344CB8AC3E}">
        <p14:creationId xmlns:p14="http://schemas.microsoft.com/office/powerpoint/2010/main" val="296622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036DA3-068C-F872-394B-53197D517ADF}"/>
              </a:ext>
            </a:extLst>
          </p:cNvPr>
          <p:cNvSpPr>
            <a:spLocks noGrp="1"/>
          </p:cNvSpPr>
          <p:nvPr>
            <p:ph type="body" sz="quarter" idx="30"/>
          </p:nvPr>
        </p:nvSpPr>
        <p:spPr>
          <a:xfrm>
            <a:off x="854282" y="523547"/>
            <a:ext cx="10483431" cy="804265"/>
          </a:xfrm>
        </p:spPr>
        <p:txBody>
          <a:bodyPr/>
          <a:lstStyle/>
          <a:p>
            <a:r>
              <a:rPr lang="en-GB" dirty="0"/>
              <a:t>Spotlight on Collaborative Teaching Strategies </a:t>
            </a:r>
            <a:endParaRPr lang="en-IE" dirty="0"/>
          </a:p>
        </p:txBody>
      </p:sp>
      <p:sp>
        <p:nvSpPr>
          <p:cNvPr id="7" name="TextBox 6">
            <a:extLst>
              <a:ext uri="{FF2B5EF4-FFF2-40B4-BE49-F238E27FC236}">
                <a16:creationId xmlns:a16="http://schemas.microsoft.com/office/drawing/2014/main" id="{CB93AA5A-D1A6-7568-2620-9F7FDF5AF0F6}"/>
              </a:ext>
            </a:extLst>
          </p:cNvPr>
          <p:cNvSpPr txBox="1"/>
          <p:nvPr/>
        </p:nvSpPr>
        <p:spPr>
          <a:xfrm>
            <a:off x="3839029" y="1871695"/>
            <a:ext cx="7598227" cy="3416320"/>
          </a:xfrm>
          <a:prstGeom prst="rect">
            <a:avLst/>
          </a:prstGeom>
          <a:noFill/>
        </p:spPr>
        <p:txBody>
          <a:bodyPr wrap="square">
            <a:spAutoFit/>
          </a:bodyPr>
          <a:lstStyle/>
          <a:p>
            <a:pPr marL="0" marR="0" lvl="0" indent="0" algn="just"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400" b="1" dirty="0">
                <a:solidFill>
                  <a:srgbClr val="AD4097"/>
                </a:solidFill>
                <a:latin typeface="Calibri" panose="020F0502020204030204" pitchFamily="34" charset="0"/>
                <a:ea typeface="Open Sans" panose="020B0606030504020204" pitchFamily="34" charset="0"/>
                <a:cs typeface="Calibri" panose="020F0502020204030204" pitchFamily="34" charset="0"/>
              </a:rPr>
              <a:t>2. Integrated Projects: </a:t>
            </a:r>
            <a:r>
              <a:rPr lang="en-GB" sz="2400" dirty="0">
                <a:solidFill>
                  <a:srgbClr val="1C1442"/>
                </a:solidFill>
                <a:latin typeface="Calibri" panose="020F0502020204030204" pitchFamily="34" charset="0"/>
                <a:ea typeface="Open Sans" panose="020B0606030504020204" pitchFamily="34" charset="0"/>
                <a:cs typeface="Calibri" panose="020F0502020204030204" pitchFamily="34" charset="0"/>
              </a:rPr>
              <a:t>Design projects that require input from multiple STEM areas, encouraging students to apply diverse skills and knowledge. </a:t>
            </a:r>
          </a:p>
          <a:p>
            <a:pPr marL="0" marR="0" lvl="0" indent="0" algn="just" defTabSz="334328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400" dirty="0">
              <a:solidFill>
                <a:srgbClr val="1C1442"/>
              </a:solidFill>
              <a:latin typeface="Calibri" panose="020F0502020204030204" pitchFamily="34" charset="0"/>
              <a:ea typeface="Open Sans" panose="020B0606030504020204" pitchFamily="34" charset="0"/>
              <a:cs typeface="Calibri" panose="020F0502020204030204" pitchFamily="34" charset="0"/>
            </a:endParaRPr>
          </a:p>
          <a:p>
            <a:pPr marL="0" marR="0" lvl="0" indent="0" algn="just"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400" dirty="0">
                <a:solidFill>
                  <a:srgbClr val="1C1442"/>
                </a:solidFill>
                <a:latin typeface="Calibri" panose="020F0502020204030204" pitchFamily="34" charset="0"/>
                <a:ea typeface="Open Sans" panose="020B0606030504020204" pitchFamily="34" charset="0"/>
                <a:cs typeface="Calibri" panose="020F0502020204030204" pitchFamily="34" charset="0"/>
              </a:rPr>
              <a:t>For example, a robotics project that requires coding (technology), understanding of mechanical systems (engineering), and application of physical laws (science) can be an excellent way to teach programming, mechanical design, and physics through a single, integrated project.</a:t>
            </a:r>
            <a:endParaRPr kumimoji="0" lang="en-IE" sz="2400" b="0" i="0" u="none" strike="noStrike" kern="1200" cap="none" spc="0" normalizeH="0" baseline="0" noProof="0" dirty="0">
              <a:ln>
                <a:noFill/>
              </a:ln>
              <a:solidFill>
                <a:srgbClr val="1C1442"/>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9" name="Picture 8" descr="Group of people communicating around a table">
            <a:extLst>
              <a:ext uri="{FF2B5EF4-FFF2-40B4-BE49-F238E27FC236}">
                <a16:creationId xmlns:a16="http://schemas.microsoft.com/office/drawing/2014/main" id="{6F683A09-901B-77C6-6FAA-C11D591DED0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54282" y="1942936"/>
            <a:ext cx="2757156" cy="2495475"/>
          </a:xfrm>
          <a:prstGeom prst="rect">
            <a:avLst/>
          </a:prstGeom>
        </p:spPr>
      </p:pic>
    </p:spTree>
    <p:extLst>
      <p:ext uri="{BB962C8B-B14F-4D97-AF65-F5344CB8AC3E}">
        <p14:creationId xmlns:p14="http://schemas.microsoft.com/office/powerpoint/2010/main" val="109017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48B2801-D9ED-7A55-DE2B-BE7A07EF7C54}"/>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67723" y="1501838"/>
            <a:ext cx="5613819" cy="3889855"/>
          </a:xfrm>
        </p:spPr>
        <p:txBody>
          <a:bodyPr/>
          <a:lstStyle/>
          <a:p>
            <a:pPr algn="just"/>
            <a:r>
              <a:rPr lang="en-GB" sz="2200" dirty="0"/>
              <a:t>Module 5 is designed to equip educators with the inspiration and knowledge of approaches, strategies and tools to bring 21CS into and across their STEM curricula. </a:t>
            </a:r>
          </a:p>
          <a:p>
            <a:pPr algn="just"/>
            <a:br>
              <a:rPr lang="en-GB" sz="2200" dirty="0"/>
            </a:br>
            <a:r>
              <a:rPr lang="en-GB" sz="2200" dirty="0"/>
              <a:t>It introduces a blend of pedagogical frameworks, practical strategies, and real-world case studies, to help educators learn how to redesign or reframe their curricula to not only convey disciplinary knowledge but also foster the broad range of skills students need to thrive in an increasingly complex and technology-driven world.</a:t>
            </a: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p:txBody>
          <a:bodyPr/>
          <a:lstStyle/>
          <a:p>
            <a:r>
              <a:rPr lang="en-US" dirty="0"/>
              <a:t>MODULE 5 INTRODUCTION</a:t>
            </a:r>
          </a:p>
          <a:p>
            <a:endParaRPr lang="en-US" dirty="0"/>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5B5CB7-CF2C-E5EC-3F32-E2851286F9DF}"/>
              </a:ext>
            </a:extLst>
          </p:cNvPr>
          <p:cNvSpPr>
            <a:spLocks noGrp="1"/>
          </p:cNvSpPr>
          <p:nvPr>
            <p:ph type="body" sz="quarter" idx="30"/>
          </p:nvPr>
        </p:nvSpPr>
        <p:spPr>
          <a:xfrm>
            <a:off x="946246" y="4823756"/>
            <a:ext cx="4403214" cy="1346830"/>
          </a:xfrm>
        </p:spPr>
        <p:txBody>
          <a:bodyPr/>
          <a:lstStyle/>
          <a:p>
            <a:r>
              <a:rPr lang="en-IE" sz="3000" dirty="0"/>
              <a:t>Vilnius TECH Creativity and Innovation Centre “</a:t>
            </a:r>
            <a:r>
              <a:rPr lang="lt-LT" sz="3000" dirty="0"/>
              <a:t>LinkMenų fabrikas</a:t>
            </a:r>
            <a:endParaRPr lang="en-IE" sz="3000" dirty="0"/>
          </a:p>
        </p:txBody>
      </p:sp>
      <p:sp>
        <p:nvSpPr>
          <p:cNvPr id="3" name="Text Placeholder 2">
            <a:extLst>
              <a:ext uri="{FF2B5EF4-FFF2-40B4-BE49-F238E27FC236}">
                <a16:creationId xmlns:a16="http://schemas.microsoft.com/office/drawing/2014/main" id="{1B923D81-7EC9-A2B2-BB57-C87259F9299D}"/>
              </a:ext>
            </a:extLst>
          </p:cNvPr>
          <p:cNvSpPr>
            <a:spLocks noGrp="1"/>
          </p:cNvSpPr>
          <p:nvPr>
            <p:ph type="body" sz="quarter" idx="48"/>
          </p:nvPr>
        </p:nvSpPr>
        <p:spPr>
          <a:xfrm>
            <a:off x="4890447" y="4890443"/>
            <a:ext cx="6953429" cy="1346831"/>
          </a:xfrm>
        </p:spPr>
        <p:txBody>
          <a:bodyPr/>
          <a:lstStyle/>
          <a:p>
            <a:pPr algn="just"/>
            <a:r>
              <a:rPr lang="en-GB" sz="2000" dirty="0"/>
              <a:t>Resembling the wheel of time, the Portal is a large circle which is connected to another Portal in Lublin. Staff and students from Vilnius Tech worked on the project, some for design, some for construction, some for marketing etc. Engineers from the Vilnius Tech creativity and innovation centre </a:t>
            </a:r>
            <a:r>
              <a:rPr lang="en-GB" sz="2000" dirty="0" err="1"/>
              <a:t>LinkMenų</a:t>
            </a:r>
            <a:r>
              <a:rPr lang="en-GB" sz="2000" dirty="0"/>
              <a:t> </a:t>
            </a:r>
            <a:r>
              <a:rPr lang="en-GB" sz="2000" dirty="0" err="1"/>
              <a:t>Fabrikas</a:t>
            </a:r>
            <a:r>
              <a:rPr lang="en-GB" sz="2000" dirty="0"/>
              <a:t> built the Portal.  </a:t>
            </a:r>
            <a:endParaRPr lang="en-IE" sz="2000" dirty="0"/>
          </a:p>
        </p:txBody>
      </p:sp>
      <p:pic>
        <p:nvPicPr>
          <p:cNvPr id="8" name="Picture Placeholder 6">
            <a:extLst>
              <a:ext uri="{FF2B5EF4-FFF2-40B4-BE49-F238E27FC236}">
                <a16:creationId xmlns:a16="http://schemas.microsoft.com/office/drawing/2014/main" id="{F4B6778D-CC6E-D9CB-99B2-AE5420CA9BC2}"/>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Lst>
          </a:blip>
          <a:srcRect/>
          <a:stretch>
            <a:fillRect/>
          </a:stretch>
        </p:blipFill>
        <p:spPr bwMode="auto">
          <a:xfrm>
            <a:off x="730250" y="554038"/>
            <a:ext cx="4278313" cy="19478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hlinkClick r:id="rId3"/>
            <a:extLst>
              <a:ext uri="{FF2B5EF4-FFF2-40B4-BE49-F238E27FC236}">
                <a16:creationId xmlns:a16="http://schemas.microsoft.com/office/drawing/2014/main" id="{2CEDDED8-05BD-22B3-6DE9-3445D1912707}"/>
              </a:ext>
            </a:extLst>
          </p:cNvPr>
          <p:cNvSpPr txBox="1"/>
          <p:nvPr/>
        </p:nvSpPr>
        <p:spPr>
          <a:xfrm>
            <a:off x="653142" y="6303962"/>
            <a:ext cx="4146550" cy="400110"/>
          </a:xfrm>
          <a:prstGeom prst="rect">
            <a:avLst/>
          </a:prstGeom>
          <a:solidFill>
            <a:srgbClr val="AD4097"/>
          </a:solidFill>
        </p:spPr>
        <p:txBody>
          <a:bodyPr wrap="square" rtlCol="0">
            <a:spAutoFit/>
          </a:bodyPr>
          <a:lstStyle/>
          <a:p>
            <a:pPr algn="ct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Learn more about the Portal Project</a:t>
            </a:r>
          </a:p>
        </p:txBody>
      </p:sp>
      <p:sp>
        <p:nvSpPr>
          <p:cNvPr id="18" name="TextBox 17">
            <a:hlinkClick r:id="rId4"/>
            <a:extLst>
              <a:ext uri="{FF2B5EF4-FFF2-40B4-BE49-F238E27FC236}">
                <a16:creationId xmlns:a16="http://schemas.microsoft.com/office/drawing/2014/main" id="{A0371E89-07E3-BB7C-4E55-95174EDD10BE}"/>
              </a:ext>
            </a:extLst>
          </p:cNvPr>
          <p:cNvSpPr txBox="1"/>
          <p:nvPr/>
        </p:nvSpPr>
        <p:spPr>
          <a:xfrm>
            <a:off x="0" y="106799"/>
            <a:ext cx="3530504" cy="400110"/>
          </a:xfrm>
          <a:prstGeom prst="rect">
            <a:avLst/>
          </a:prstGeom>
          <a:solidFill>
            <a:srgbClr val="60A9DD"/>
          </a:solidFill>
        </p:spPr>
        <p:txBody>
          <a:bodyPr wrap="square" rtlCol="0">
            <a:spAutoFit/>
          </a:bodyPr>
          <a:lstStyle/>
          <a:p>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EU HEI SPOTLIGHT</a:t>
            </a:r>
          </a:p>
        </p:txBody>
      </p:sp>
      <p:pic>
        <p:nvPicPr>
          <p:cNvPr id="1026" name="Picture 2">
            <a:extLst>
              <a:ext uri="{FF2B5EF4-FFF2-40B4-BE49-F238E27FC236}">
                <a16:creationId xmlns:a16="http://schemas.microsoft.com/office/drawing/2014/main" id="{0AF0C803-0996-4BEB-5B2B-7CE88E6475B2}"/>
              </a:ext>
            </a:extLst>
          </p:cNvPr>
          <p:cNvPicPr>
            <a:picLocks noGrp="1" noChangeAspect="1" noChangeArrowheads="1"/>
          </p:cNvPicPr>
          <p:nvPr>
            <p:ph type="pic" sz="quarter" idx="21"/>
          </p:nvPr>
        </p:nvPicPr>
        <p:blipFill>
          <a:blip r:embed="rId5"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TO 9">
            <a:extLst>
              <a:ext uri="{FF2B5EF4-FFF2-40B4-BE49-F238E27FC236}">
                <a16:creationId xmlns:a16="http://schemas.microsoft.com/office/drawing/2014/main" id="{BE9BA5F0-D959-2910-907D-851C97BBDE9F}"/>
              </a:ext>
            </a:extLst>
          </p:cNvPr>
          <p:cNvPicPr>
            <a:picLocks noGrp="1" noChangeAspect="1" noChangeArrowheads="1"/>
          </p:cNvPicPr>
          <p:nvPr>
            <p:ph type="pic" sz="quarter" idx="49"/>
          </p:nvPr>
        </p:nvPicPr>
        <p:blipFill>
          <a:blip r:embed="rId6"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OTO 3">
            <a:extLst>
              <a:ext uri="{FF2B5EF4-FFF2-40B4-BE49-F238E27FC236}">
                <a16:creationId xmlns:a16="http://schemas.microsoft.com/office/drawing/2014/main" id="{7FB49D07-490B-B47E-83EF-72A9B7D2A77F}"/>
              </a:ext>
            </a:extLst>
          </p:cNvPr>
          <p:cNvPicPr>
            <a:picLocks noGrp="1" noChangeAspect="1" noChangeArrowheads="1"/>
          </p:cNvPicPr>
          <p:nvPr>
            <p:ph type="pic" sz="quarter" idx="50"/>
          </p:nvPr>
        </p:nvPicPr>
        <p:blipFill>
          <a:blip r:embed="rId7"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635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0D0595-7E57-B940-844B-7DB3DEE01C8F}"/>
              </a:ext>
            </a:extLst>
          </p:cNvPr>
          <p:cNvSpPr>
            <a:spLocks noGrp="1"/>
          </p:cNvSpPr>
          <p:nvPr>
            <p:ph type="body" sz="quarter" idx="48"/>
          </p:nvPr>
        </p:nvSpPr>
        <p:spPr>
          <a:xfrm>
            <a:off x="6454514" y="244467"/>
            <a:ext cx="5570571" cy="3466570"/>
          </a:xfrm>
        </p:spPr>
        <p:txBody>
          <a:bodyPr/>
          <a:lstStyle/>
          <a:p>
            <a:pPr algn="just"/>
            <a:r>
              <a:rPr lang="en-GB" sz="2000" dirty="0"/>
              <a:t>Vilnius Tech feel very strongly that students must learn by doing and must learn to work in teams, especially multidiscipline teams. The main learning outcome for the students who participated was the experience gained from working on a real market project, real communication with business… learning by doing. The students learned how to use technology to bring people together. Students learned digital design, they were involved in the design of each piece. They gained insights into the digital media element, for example how to make the screen work during the day and also during the night. All of the students learned about digital marketing in this project. The project received global recognition and was picked up and featured by BBC News. In terms of digital learning, because of COVID nearly all of the meetings for the project were held online. This gave students and staff a real taste of remote, multidiscipline work and project management. </a:t>
            </a:r>
            <a:endParaRPr lang="en-IE" sz="2000" dirty="0"/>
          </a:p>
        </p:txBody>
      </p:sp>
      <p:pic>
        <p:nvPicPr>
          <p:cNvPr id="6" name="Picture Placeholder 5">
            <a:extLst>
              <a:ext uri="{FF2B5EF4-FFF2-40B4-BE49-F238E27FC236}">
                <a16:creationId xmlns:a16="http://schemas.microsoft.com/office/drawing/2014/main" id="{9EA42954-07C8-4686-F728-DEC108257E48}"/>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p:blipFill>
        <p:spPr>
          <a:xfrm>
            <a:off x="0" y="0"/>
            <a:ext cx="5875338" cy="6858000"/>
          </a:xfrm>
        </p:spPr>
      </p:pic>
      <p:sp>
        <p:nvSpPr>
          <p:cNvPr id="5" name="TextBox 4">
            <a:hlinkClick r:id="rId3"/>
            <a:extLst>
              <a:ext uri="{FF2B5EF4-FFF2-40B4-BE49-F238E27FC236}">
                <a16:creationId xmlns:a16="http://schemas.microsoft.com/office/drawing/2014/main" id="{C46201B8-B0D7-6EB2-F14E-AE1918C60ECA}"/>
              </a:ext>
            </a:extLst>
          </p:cNvPr>
          <p:cNvSpPr txBox="1"/>
          <p:nvPr/>
        </p:nvSpPr>
        <p:spPr>
          <a:xfrm>
            <a:off x="0" y="106799"/>
            <a:ext cx="3530504" cy="400110"/>
          </a:xfrm>
          <a:prstGeom prst="rect">
            <a:avLst/>
          </a:prstGeom>
          <a:solidFill>
            <a:srgbClr val="60A9DD"/>
          </a:solidFill>
        </p:spPr>
        <p:txBody>
          <a:bodyPr wrap="square" rtlCol="0">
            <a:spAutoFit/>
          </a:bodyPr>
          <a:lstStyle/>
          <a:p>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EU HEI SPOTLIGHT</a:t>
            </a:r>
          </a:p>
        </p:txBody>
      </p:sp>
    </p:spTree>
    <p:extLst>
      <p:ext uri="{BB962C8B-B14F-4D97-AF65-F5344CB8AC3E}">
        <p14:creationId xmlns:p14="http://schemas.microsoft.com/office/powerpoint/2010/main" val="1463970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036DA3-068C-F872-394B-53197D517ADF}"/>
              </a:ext>
            </a:extLst>
          </p:cNvPr>
          <p:cNvSpPr>
            <a:spLocks noGrp="1"/>
          </p:cNvSpPr>
          <p:nvPr>
            <p:ph type="body" sz="quarter" idx="30"/>
          </p:nvPr>
        </p:nvSpPr>
        <p:spPr>
          <a:xfrm>
            <a:off x="854282" y="523547"/>
            <a:ext cx="10483431" cy="804265"/>
          </a:xfrm>
        </p:spPr>
        <p:txBody>
          <a:bodyPr/>
          <a:lstStyle/>
          <a:p>
            <a:r>
              <a:rPr lang="en-GB" dirty="0"/>
              <a:t>Spotlight on Collaborative Teaching Strategies </a:t>
            </a:r>
            <a:endParaRPr lang="en-IE" dirty="0"/>
          </a:p>
        </p:txBody>
      </p:sp>
      <p:sp>
        <p:nvSpPr>
          <p:cNvPr id="7" name="TextBox 6">
            <a:extLst>
              <a:ext uri="{FF2B5EF4-FFF2-40B4-BE49-F238E27FC236}">
                <a16:creationId xmlns:a16="http://schemas.microsoft.com/office/drawing/2014/main" id="{CB93AA5A-D1A6-7568-2620-9F7FDF5AF0F6}"/>
              </a:ext>
            </a:extLst>
          </p:cNvPr>
          <p:cNvSpPr txBox="1"/>
          <p:nvPr/>
        </p:nvSpPr>
        <p:spPr>
          <a:xfrm>
            <a:off x="3839029" y="1871695"/>
            <a:ext cx="7598227" cy="2677656"/>
          </a:xfrm>
          <a:prstGeom prst="rect">
            <a:avLst/>
          </a:prstGeom>
          <a:noFill/>
        </p:spPr>
        <p:txBody>
          <a:bodyPr wrap="square">
            <a:spAutoFit/>
          </a:bodyPr>
          <a:lstStyle/>
          <a:p>
            <a:pPr marL="0" marR="0" lvl="0" indent="0" algn="just"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AD4097"/>
                </a:solidFill>
                <a:effectLst/>
                <a:uLnTx/>
                <a:uFillTx/>
                <a:latin typeface="Calibri" panose="020F0502020204030204" pitchFamily="34" charset="0"/>
                <a:ea typeface="Open Sans" panose="020B0606030504020204" pitchFamily="34" charset="0"/>
                <a:cs typeface="Calibri" panose="020F0502020204030204" pitchFamily="34" charset="0"/>
              </a:rPr>
              <a:t>3. Cross-Disciplinary Problem-Solving Sessions: </a:t>
            </a:r>
            <a:r>
              <a:rPr kumimoji="0" lang="en-GB" sz="2400" i="0" u="none" strike="noStrike" kern="1200" cap="none" spc="0" normalizeH="0" baseline="0" noProof="0" dirty="0">
                <a:ln>
                  <a:noFill/>
                </a:ln>
                <a:effectLst/>
                <a:uLnTx/>
                <a:uFillTx/>
                <a:latin typeface="Calibri" panose="020F0502020204030204" pitchFamily="34" charset="0"/>
                <a:ea typeface="Open Sans" panose="020B0606030504020204" pitchFamily="34" charset="0"/>
                <a:cs typeface="Calibri" panose="020F0502020204030204" pitchFamily="34" charset="0"/>
              </a:rPr>
              <a:t>Organise sessions where students are presented with a problem that requires knowledge from various STEM disciplines to solve. </a:t>
            </a:r>
          </a:p>
          <a:p>
            <a:pPr marL="0" marR="0" lvl="0" indent="0" algn="just" defTabSz="334328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400" dirty="0">
              <a:latin typeface="Calibri" panose="020F0502020204030204" pitchFamily="34" charset="0"/>
              <a:ea typeface="Open Sans" panose="020B0606030504020204" pitchFamily="34" charset="0"/>
              <a:cs typeface="Calibri" panose="020F0502020204030204" pitchFamily="34" charset="0"/>
            </a:endParaRPr>
          </a:p>
          <a:p>
            <a:pPr marL="0" marR="0" lvl="0" indent="0" algn="just" defTabSz="3343281"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effectLst/>
                <a:uLnTx/>
                <a:uFillTx/>
                <a:latin typeface="Calibri" panose="020F0502020204030204" pitchFamily="34" charset="0"/>
                <a:ea typeface="Open Sans" panose="020B0606030504020204" pitchFamily="34" charset="0"/>
                <a:cs typeface="Calibri" panose="020F0502020204030204" pitchFamily="34" charset="0"/>
              </a:rPr>
              <a:t>Facilitators from each discipline guide students in applying concepts and methods from their areas of expertise, encouraging cross-disciplinary thinking and collaboration.</a:t>
            </a:r>
            <a:endParaRPr kumimoji="0" lang="en-IE" sz="2400" i="0" u="none" strike="noStrike" kern="1200" cap="none" spc="0" normalizeH="0" baseline="0" noProof="0" dirty="0">
              <a:ln>
                <a:noFill/>
              </a:ln>
              <a:effectLst/>
              <a:uLnTx/>
              <a:uFillTx/>
              <a:latin typeface="Calibri" panose="020F0502020204030204" pitchFamily="34" charset="0"/>
              <a:ea typeface="Open Sans" panose="020B0606030504020204" pitchFamily="34" charset="0"/>
              <a:cs typeface="Calibri" panose="020F0502020204030204" pitchFamily="34" charset="0"/>
            </a:endParaRPr>
          </a:p>
        </p:txBody>
      </p:sp>
      <p:pic>
        <p:nvPicPr>
          <p:cNvPr id="9" name="Picture 8" descr="Person looking at computer screen">
            <a:extLst>
              <a:ext uri="{FF2B5EF4-FFF2-40B4-BE49-F238E27FC236}">
                <a16:creationId xmlns:a16="http://schemas.microsoft.com/office/drawing/2014/main" id="{6F683A09-901B-77C6-6FAA-C11D591DED0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54282" y="1942936"/>
            <a:ext cx="2757156" cy="2495475"/>
          </a:xfrm>
          <a:prstGeom prst="rect">
            <a:avLst/>
          </a:prstGeom>
        </p:spPr>
      </p:pic>
    </p:spTree>
    <p:extLst>
      <p:ext uri="{BB962C8B-B14F-4D97-AF65-F5344CB8AC3E}">
        <p14:creationId xmlns:p14="http://schemas.microsoft.com/office/powerpoint/2010/main" val="2491519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9E259E-C118-30E2-7233-07CB277C1C65}"/>
              </a:ext>
            </a:extLst>
          </p:cNvPr>
          <p:cNvSpPr>
            <a:spLocks noGrp="1"/>
          </p:cNvSpPr>
          <p:nvPr>
            <p:ph type="body" sz="quarter" idx="30"/>
          </p:nvPr>
        </p:nvSpPr>
        <p:spPr/>
        <p:txBody>
          <a:bodyPr/>
          <a:lstStyle/>
          <a:p>
            <a:r>
              <a:rPr lang="en-GB" dirty="0"/>
              <a:t>Living Labs as Interdisciplinary Teaching Platforms</a:t>
            </a:r>
            <a:endParaRPr lang="en-IE" dirty="0"/>
          </a:p>
        </p:txBody>
      </p:sp>
      <p:sp>
        <p:nvSpPr>
          <p:cNvPr id="3" name="Text Placeholder 2">
            <a:extLst>
              <a:ext uri="{FF2B5EF4-FFF2-40B4-BE49-F238E27FC236}">
                <a16:creationId xmlns:a16="http://schemas.microsoft.com/office/drawing/2014/main" id="{CA4B8F30-6A77-2297-CC5C-BCFD47726B04}"/>
              </a:ext>
            </a:extLst>
          </p:cNvPr>
          <p:cNvSpPr>
            <a:spLocks noGrp="1"/>
          </p:cNvSpPr>
          <p:nvPr>
            <p:ph type="body" sz="quarter" idx="48"/>
          </p:nvPr>
        </p:nvSpPr>
        <p:spPr>
          <a:xfrm>
            <a:off x="1001486" y="1864553"/>
            <a:ext cx="10336225" cy="4439577"/>
          </a:xfrm>
        </p:spPr>
        <p:txBody>
          <a:bodyPr/>
          <a:lstStyle/>
          <a:p>
            <a:pPr algn="just"/>
            <a:r>
              <a:rPr lang="en-GB" dirty="0"/>
              <a:t>Living Labs represent a cutting-edge approach to interdisciplinary learning in STEM education, blending the acquisition of 21st-century skills (21CS) with real-world application. Characterised by their dynamic, user-</a:t>
            </a:r>
            <a:r>
              <a:rPr lang="en-GB" dirty="0" err="1"/>
              <a:t>centered</a:t>
            </a:r>
            <a:r>
              <a:rPr lang="en-GB" dirty="0"/>
              <a:t> environments, Living Labs facilitate innovation and learning by involving students directly in the research, development, and testing phases of projects that address societal needs. </a:t>
            </a:r>
          </a:p>
          <a:p>
            <a:pPr algn="just"/>
            <a:endParaRPr lang="en-GB" dirty="0"/>
          </a:p>
          <a:p>
            <a:pPr algn="just"/>
            <a:r>
              <a:rPr lang="en-GB" dirty="0"/>
              <a:t>These labs transcend traditional classroom boundaries, offering a participatory platform where students, faculty, industry professionals, and community members collaborate to co-create solutions.</a:t>
            </a:r>
          </a:p>
          <a:p>
            <a:pPr algn="just"/>
            <a:endParaRPr lang="en-GB" dirty="0"/>
          </a:p>
        </p:txBody>
      </p:sp>
    </p:spTree>
    <p:extLst>
      <p:ext uri="{BB962C8B-B14F-4D97-AF65-F5344CB8AC3E}">
        <p14:creationId xmlns:p14="http://schemas.microsoft.com/office/powerpoint/2010/main" val="2159604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9E259E-C118-30E2-7233-07CB277C1C65}"/>
              </a:ext>
            </a:extLst>
          </p:cNvPr>
          <p:cNvSpPr>
            <a:spLocks noGrp="1"/>
          </p:cNvSpPr>
          <p:nvPr>
            <p:ph type="body" sz="quarter" idx="30"/>
          </p:nvPr>
        </p:nvSpPr>
        <p:spPr/>
        <p:txBody>
          <a:bodyPr/>
          <a:lstStyle/>
          <a:p>
            <a:r>
              <a:rPr lang="en-GB" dirty="0"/>
              <a:t>Living Labs as Interdisciplinary Teaching Platforms</a:t>
            </a:r>
            <a:endParaRPr lang="en-IE" dirty="0"/>
          </a:p>
        </p:txBody>
      </p:sp>
      <p:sp>
        <p:nvSpPr>
          <p:cNvPr id="3" name="Text Placeholder 2">
            <a:extLst>
              <a:ext uri="{FF2B5EF4-FFF2-40B4-BE49-F238E27FC236}">
                <a16:creationId xmlns:a16="http://schemas.microsoft.com/office/drawing/2014/main" id="{CA4B8F30-6A77-2297-CC5C-BCFD47726B04}"/>
              </a:ext>
            </a:extLst>
          </p:cNvPr>
          <p:cNvSpPr>
            <a:spLocks noGrp="1"/>
          </p:cNvSpPr>
          <p:nvPr>
            <p:ph type="body" sz="quarter" idx="48"/>
          </p:nvPr>
        </p:nvSpPr>
        <p:spPr/>
        <p:txBody>
          <a:bodyPr/>
          <a:lstStyle/>
          <a:p>
            <a:pPr algn="just"/>
            <a:r>
              <a:rPr lang="en-GB" dirty="0"/>
              <a:t>In a Living Lab, students from various STEM disciplines come together to tackle challenges that demand a broad spectrum of skills—from environmental science and engineering to data analysis and technology design. For example, a Living Lab focused on urban sustainability might engage students in projects like designing green infrastructure, developing smart city technologies, or analysing data to optimize resource use. </a:t>
            </a:r>
          </a:p>
          <a:p>
            <a:pPr algn="just"/>
            <a:endParaRPr lang="en-GB" dirty="0"/>
          </a:p>
          <a:p>
            <a:pPr algn="just"/>
            <a:r>
              <a:rPr lang="en-GB" dirty="0"/>
              <a:t>Through these projects, students not only apply their disciplinary knowledge but also develop essential 21CS, including critical thinking, as they evaluate different sustainability models; collaboration, as they work in multidisciplinary teams; and communication, as they present their findings to stakeholders.</a:t>
            </a:r>
            <a:endParaRPr lang="en-IE" dirty="0"/>
          </a:p>
        </p:txBody>
      </p:sp>
    </p:spTree>
    <p:extLst>
      <p:ext uri="{BB962C8B-B14F-4D97-AF65-F5344CB8AC3E}">
        <p14:creationId xmlns:p14="http://schemas.microsoft.com/office/powerpoint/2010/main" val="4282644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4E09C8B-9ED3-3B99-3122-FCC9FD1035B6}"/>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t="153" b="153"/>
          <a:stretch/>
        </p:blipFill>
        <p:spPr/>
      </p:pic>
      <p:sp>
        <p:nvSpPr>
          <p:cNvPr id="6" name="TextBox 5">
            <a:hlinkClick r:id="rId3"/>
            <a:extLst>
              <a:ext uri="{FF2B5EF4-FFF2-40B4-BE49-F238E27FC236}">
                <a16:creationId xmlns:a16="http://schemas.microsoft.com/office/drawing/2014/main" id="{88183EBB-7C62-39AE-18F0-5F58EAF3258D}"/>
              </a:ext>
            </a:extLst>
          </p:cNvPr>
          <p:cNvSpPr txBox="1"/>
          <p:nvPr/>
        </p:nvSpPr>
        <p:spPr>
          <a:xfrm>
            <a:off x="0" y="235245"/>
            <a:ext cx="6248400" cy="400110"/>
          </a:xfrm>
          <a:prstGeom prst="rect">
            <a:avLst/>
          </a:prstGeom>
          <a:solidFill>
            <a:srgbClr val="60A9DD"/>
          </a:solidFill>
        </p:spPr>
        <p:txBody>
          <a:bodyPr wrap="square" rtlCol="0">
            <a:spAutoFit/>
          </a:bodyPr>
          <a:lstStyle/>
          <a:p>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EU HEI SPOTLIGHT ON UTRECHT UNIVERSITY - </a:t>
            </a: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UULabs</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9" name="TextBox 8">
            <a:hlinkClick r:id="rId4"/>
            <a:extLst>
              <a:ext uri="{FF2B5EF4-FFF2-40B4-BE49-F238E27FC236}">
                <a16:creationId xmlns:a16="http://schemas.microsoft.com/office/drawing/2014/main" id="{EAE2AB6E-EBA9-E4F5-5375-DE55233442A0}"/>
              </a:ext>
            </a:extLst>
          </p:cNvPr>
          <p:cNvSpPr txBox="1"/>
          <p:nvPr/>
        </p:nvSpPr>
        <p:spPr>
          <a:xfrm>
            <a:off x="0" y="640306"/>
            <a:ext cx="1698171" cy="400110"/>
          </a:xfrm>
          <a:prstGeom prst="rect">
            <a:avLst/>
          </a:prstGeom>
          <a:solidFill>
            <a:srgbClr val="AD4097"/>
          </a:solidFill>
        </p:spPr>
        <p:txBody>
          <a:bodyPr wrap="square" rtlCol="0">
            <a:spAutoFit/>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Find out more</a:t>
            </a:r>
            <a:endPar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013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36</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6" y="329446"/>
            <a:ext cx="8559799" cy="1250034"/>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GB" dirty="0">
                <a:solidFill>
                  <a:schemeClr val="bg1"/>
                </a:solidFill>
              </a:rPr>
              <a:t>Leveraging Technology for Curriculum Integration</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04</a:t>
            </a:r>
          </a:p>
        </p:txBody>
      </p:sp>
      <p:pic>
        <p:nvPicPr>
          <p:cNvPr id="6" name="Picture 5" descr="Engineers with digital tablet and projected plans">
            <a:extLst>
              <a:ext uri="{FF2B5EF4-FFF2-40B4-BE49-F238E27FC236}">
                <a16:creationId xmlns:a16="http://schemas.microsoft.com/office/drawing/2014/main" id="{DD2F5603-047A-EB61-BA76-8C274BF176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82236" y="1910718"/>
            <a:ext cx="7186669" cy="4796961"/>
          </a:xfrm>
          <a:prstGeom prst="rect">
            <a:avLst/>
          </a:prstGeom>
        </p:spPr>
      </p:pic>
    </p:spTree>
    <p:extLst>
      <p:ext uri="{BB962C8B-B14F-4D97-AF65-F5344CB8AC3E}">
        <p14:creationId xmlns:p14="http://schemas.microsoft.com/office/powerpoint/2010/main" val="3994088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6EC7ABD-78CB-2E80-10AD-BCD484743B86}"/>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DCAB7596-658E-71BF-20C9-6630C0C34843}"/>
              </a:ext>
            </a:extLst>
          </p:cNvPr>
          <p:cNvSpPr>
            <a:spLocks noGrp="1"/>
          </p:cNvSpPr>
          <p:nvPr>
            <p:ph type="body" sz="quarter" idx="30"/>
          </p:nvPr>
        </p:nvSpPr>
        <p:spPr>
          <a:xfrm>
            <a:off x="640956" y="1134116"/>
            <a:ext cx="6749339" cy="808098"/>
          </a:xfrm>
        </p:spPr>
        <p:txBody>
          <a:bodyPr/>
          <a:lstStyle/>
          <a:p>
            <a:r>
              <a:rPr lang="en-GB" dirty="0"/>
              <a:t>Embracing Digital Tools for 21CS Enhancement</a:t>
            </a:r>
            <a:endParaRPr lang="en-IE" dirty="0"/>
          </a:p>
        </p:txBody>
      </p:sp>
      <p:sp>
        <p:nvSpPr>
          <p:cNvPr id="4" name="Text Placeholder 3">
            <a:extLst>
              <a:ext uri="{FF2B5EF4-FFF2-40B4-BE49-F238E27FC236}">
                <a16:creationId xmlns:a16="http://schemas.microsoft.com/office/drawing/2014/main" id="{4854C5BC-A9E7-E79A-6CCE-4404BA0E577A}"/>
              </a:ext>
            </a:extLst>
          </p:cNvPr>
          <p:cNvSpPr>
            <a:spLocks noGrp="1"/>
          </p:cNvSpPr>
          <p:nvPr>
            <p:ph type="body" sz="quarter" idx="48"/>
          </p:nvPr>
        </p:nvSpPr>
        <p:spPr>
          <a:xfrm>
            <a:off x="640953" y="2290625"/>
            <a:ext cx="6749339" cy="2965622"/>
          </a:xfrm>
        </p:spPr>
        <p:txBody>
          <a:bodyPr/>
          <a:lstStyle/>
          <a:p>
            <a:pPr algn="just"/>
            <a:r>
              <a:rPr lang="en-GB" sz="2200" dirty="0"/>
              <a:t>The integration of digital tools into the curriculum can aid the development of 21st-century skills (21CS) across all disciplines. Leveraging technology in education not only enhances traditional learning methods but also introduces students to the digital competencies essential in today's workforce. Digital tools like interactive VR simulations and coding platforms, particularly useful in STEM education, can foster logical thinking and creativity</a:t>
            </a:r>
            <a:r>
              <a:rPr lang="en-IE" sz="2200" dirty="0"/>
              <a:t> </a:t>
            </a:r>
            <a:r>
              <a:rPr lang="en-GB" sz="2200" dirty="0"/>
              <a:t>provide dynamic, engaging ways to learn complex concepts and solve problems.</a:t>
            </a:r>
            <a:endParaRPr lang="en-IE" sz="2200" dirty="0"/>
          </a:p>
        </p:txBody>
      </p:sp>
      <p:sp>
        <p:nvSpPr>
          <p:cNvPr id="7" name="TextBox 6">
            <a:extLst>
              <a:ext uri="{FF2B5EF4-FFF2-40B4-BE49-F238E27FC236}">
                <a16:creationId xmlns:a16="http://schemas.microsoft.com/office/drawing/2014/main" id="{2E5736A5-C75E-032B-3FA5-90B0030D2398}"/>
              </a:ext>
            </a:extLst>
          </p:cNvPr>
          <p:cNvSpPr txBox="1"/>
          <p:nvPr/>
        </p:nvSpPr>
        <p:spPr>
          <a:xfrm>
            <a:off x="0" y="6858000"/>
            <a:ext cx="12192000" cy="230832"/>
          </a:xfrm>
          <a:prstGeom prst="rect">
            <a:avLst/>
          </a:prstGeom>
          <a:noFill/>
        </p:spPr>
        <p:txBody>
          <a:bodyPr wrap="square" rtlCol="0">
            <a:spAutoFit/>
          </a:bodyPr>
          <a:lstStyle/>
          <a:p>
            <a:r>
              <a:rPr lang="en-IE" sz="900">
                <a:hlinkClick r:id="rId3" tooltip="https://www.learnrobotics.org/blog/engineering-activities-middle-school/amp/"/>
              </a:rPr>
              <a:t>This Photo</a:t>
            </a:r>
            <a:r>
              <a:rPr lang="en-IE" sz="900"/>
              <a:t> by Unknown Author is licensed under </a:t>
            </a:r>
            <a:r>
              <a:rPr lang="en-IE" sz="900">
                <a:hlinkClick r:id="rId4" tooltip="https://creativecommons.org/licenses/by/3.0/"/>
              </a:rPr>
              <a:t>CC BY</a:t>
            </a:r>
            <a:endParaRPr lang="en-IE" sz="900"/>
          </a:p>
        </p:txBody>
      </p:sp>
    </p:spTree>
    <p:extLst>
      <p:ext uri="{BB962C8B-B14F-4D97-AF65-F5344CB8AC3E}">
        <p14:creationId xmlns:p14="http://schemas.microsoft.com/office/powerpoint/2010/main" val="1763131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DCC5B81-97B6-5A6C-19A8-1E7116F5EFB3}"/>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12554C0A-B073-4DCB-076F-F3ADDB39BEAE}"/>
              </a:ext>
            </a:extLst>
          </p:cNvPr>
          <p:cNvSpPr>
            <a:spLocks noGrp="1"/>
          </p:cNvSpPr>
          <p:nvPr>
            <p:ph type="body" sz="quarter" idx="30"/>
          </p:nvPr>
        </p:nvSpPr>
        <p:spPr>
          <a:xfrm>
            <a:off x="6541601" y="142192"/>
            <a:ext cx="4951851" cy="845139"/>
          </a:xfrm>
        </p:spPr>
        <p:txBody>
          <a:bodyPr/>
          <a:lstStyle/>
          <a:p>
            <a:r>
              <a:rPr lang="en-GB" dirty="0"/>
              <a:t>Spotlight on Virtual VR  Learning Environments</a:t>
            </a:r>
            <a:endParaRPr lang="en-IE" dirty="0"/>
          </a:p>
        </p:txBody>
      </p:sp>
      <p:sp>
        <p:nvSpPr>
          <p:cNvPr id="4" name="Text Placeholder 3">
            <a:extLst>
              <a:ext uri="{FF2B5EF4-FFF2-40B4-BE49-F238E27FC236}">
                <a16:creationId xmlns:a16="http://schemas.microsoft.com/office/drawing/2014/main" id="{14FB5074-4BF6-0847-8929-78EFA17A2ECE}"/>
              </a:ext>
            </a:extLst>
          </p:cNvPr>
          <p:cNvSpPr>
            <a:spLocks noGrp="1"/>
          </p:cNvSpPr>
          <p:nvPr>
            <p:ph type="body" sz="quarter" idx="48"/>
          </p:nvPr>
        </p:nvSpPr>
        <p:spPr>
          <a:xfrm>
            <a:off x="6621429" y="1311086"/>
            <a:ext cx="5222228" cy="4874950"/>
          </a:xfrm>
        </p:spPr>
        <p:txBody>
          <a:bodyPr/>
          <a:lstStyle/>
          <a:p>
            <a:pPr algn="just"/>
            <a:r>
              <a:rPr lang="en-GB" sz="2000" dirty="0"/>
              <a:t>By simulating real-world environments and complex scenarios, VR can provide a unique platform for students to explore, experiment, and engage with learning content and topics in a deeply personal and impactful way. </a:t>
            </a:r>
          </a:p>
          <a:p>
            <a:pPr algn="just"/>
            <a:endParaRPr lang="en-GB" sz="2000" dirty="0"/>
          </a:p>
          <a:p>
            <a:pPr algn="just"/>
            <a:r>
              <a:rPr lang="en-GB" sz="2000" dirty="0"/>
              <a:t>VR technology is particularly potent in STEM education, where abstract concepts can be visualised and experienced firsthand, fostering a deeper understanding and retention of knowledge. From conducting virtual lab experiments in science to exploring engineering principles through simulated constructions, VR in learning not only enhances the acquisition of 21st-century skills (21CS) such as critical thinking and problem-solving but also cultivates digital literacy and technological fluency</a:t>
            </a:r>
            <a:endParaRPr lang="en-IE" sz="2000" dirty="0"/>
          </a:p>
        </p:txBody>
      </p:sp>
      <p:sp>
        <p:nvSpPr>
          <p:cNvPr id="7" name="TextBox 6">
            <a:extLst>
              <a:ext uri="{FF2B5EF4-FFF2-40B4-BE49-F238E27FC236}">
                <a16:creationId xmlns:a16="http://schemas.microsoft.com/office/drawing/2014/main" id="{5B059168-4C5E-7CA7-4217-91C0AE054347}"/>
              </a:ext>
            </a:extLst>
          </p:cNvPr>
          <p:cNvSpPr txBox="1"/>
          <p:nvPr/>
        </p:nvSpPr>
        <p:spPr>
          <a:xfrm>
            <a:off x="0" y="6858000"/>
            <a:ext cx="5875886" cy="230832"/>
          </a:xfrm>
          <a:prstGeom prst="rect">
            <a:avLst/>
          </a:prstGeom>
          <a:noFill/>
        </p:spPr>
        <p:txBody>
          <a:bodyPr wrap="square" rtlCol="0">
            <a:spAutoFit/>
          </a:bodyPr>
          <a:lstStyle/>
          <a:p>
            <a:r>
              <a:rPr lang="en-IE" sz="900">
                <a:hlinkClick r:id="rId3" tooltip="https://blog.ucem.ac.uk/onlineeducation/posts/date/2019/03"/>
              </a:rPr>
              <a:t>This Photo</a:t>
            </a:r>
            <a:r>
              <a:rPr lang="en-IE" sz="900"/>
              <a:t> by Unknown Author is licensed under </a:t>
            </a:r>
            <a:r>
              <a:rPr lang="en-IE" sz="900">
                <a:hlinkClick r:id="rId4" tooltip="https://creativecommons.org/licenses/by-sa/3.0/"/>
              </a:rPr>
              <a:t>CC BY-SA</a:t>
            </a:r>
            <a:endParaRPr lang="en-IE" sz="900"/>
          </a:p>
        </p:txBody>
      </p:sp>
    </p:spTree>
    <p:extLst>
      <p:ext uri="{BB962C8B-B14F-4D97-AF65-F5344CB8AC3E}">
        <p14:creationId xmlns:p14="http://schemas.microsoft.com/office/powerpoint/2010/main" val="627397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BFB760-C480-0C88-D499-1E61187315E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5EED02AB-80BD-A301-5D89-59CB7BEA222F}"/>
              </a:ext>
            </a:extLst>
          </p:cNvPr>
          <p:cNvSpPr>
            <a:spLocks noGrp="1"/>
          </p:cNvSpPr>
          <p:nvPr>
            <p:ph type="body" sz="quarter" idx="30"/>
          </p:nvPr>
        </p:nvSpPr>
        <p:spPr>
          <a:xfrm>
            <a:off x="2363461" y="509433"/>
            <a:ext cx="7465079" cy="723352"/>
          </a:xfrm>
        </p:spPr>
        <p:txBody>
          <a:bodyPr/>
          <a:lstStyle/>
          <a:p>
            <a:r>
              <a:rPr lang="en-GB" dirty="0"/>
              <a:t>TU Dublin selected to deliver training in VR through </a:t>
            </a:r>
            <a:r>
              <a:rPr lang="en-GB" dirty="0" err="1"/>
              <a:t>Bodyswaps</a:t>
            </a:r>
            <a:r>
              <a:rPr lang="en-GB" dirty="0"/>
              <a:t> and Meta Immersive Learning grant</a:t>
            </a:r>
            <a:endParaRPr lang="en-IE" dirty="0"/>
          </a:p>
        </p:txBody>
      </p:sp>
      <p:sp>
        <p:nvSpPr>
          <p:cNvPr id="4" name="Text Placeholder 3">
            <a:extLst>
              <a:ext uri="{FF2B5EF4-FFF2-40B4-BE49-F238E27FC236}">
                <a16:creationId xmlns:a16="http://schemas.microsoft.com/office/drawing/2014/main" id="{E9FDD2C3-2B57-6250-A451-5A7F578B6C07}"/>
              </a:ext>
            </a:extLst>
          </p:cNvPr>
          <p:cNvSpPr>
            <a:spLocks noGrp="1"/>
          </p:cNvSpPr>
          <p:nvPr>
            <p:ph type="body" sz="quarter" idx="48"/>
          </p:nvPr>
        </p:nvSpPr>
        <p:spPr>
          <a:xfrm>
            <a:off x="2363461" y="2235202"/>
            <a:ext cx="7465079" cy="1766034"/>
          </a:xfrm>
        </p:spPr>
        <p:txBody>
          <a:bodyPr/>
          <a:lstStyle/>
          <a:p>
            <a:r>
              <a:rPr lang="en-GB" sz="2000" b="0" i="0" dirty="0">
                <a:effectLst/>
                <a:ea typeface="Calibri" panose="020F0502020204030204" pitchFamily="34" charset="0"/>
              </a:rPr>
              <a:t>TU Dublin is one of eight Irish HEIs successful to get a grant for </a:t>
            </a:r>
            <a:r>
              <a:rPr lang="en-GB" sz="2000" b="0" i="0" u="none" strike="noStrike" dirty="0" err="1">
                <a:solidFill>
                  <a:srgbClr val="008296"/>
                </a:solidFill>
                <a:effectLst/>
                <a:ea typeface="Calibri" panose="020F0502020204030204" pitchFamily="34" charset="0"/>
                <a:hlinkClick r:id="rId4" tooltip="Original URL: https://bodyswaps.co/. Click or tap if you trust this link."/>
              </a:rPr>
              <a:t>Bodyswaps</a:t>
            </a:r>
            <a:r>
              <a:rPr lang="en-GB" sz="2000" b="0" i="0" dirty="0">
                <a:solidFill>
                  <a:srgbClr val="555555"/>
                </a:solidFill>
                <a:effectLst/>
                <a:ea typeface="Calibri" panose="020F0502020204030204" pitchFamily="34" charset="0"/>
              </a:rPr>
              <a:t>, </a:t>
            </a:r>
            <a:r>
              <a:rPr lang="en-GB" sz="2000" b="0" i="0" dirty="0">
                <a:effectLst/>
                <a:ea typeface="Calibri" panose="020F0502020204030204" pitchFamily="34" charset="0"/>
              </a:rPr>
              <a:t>together with </a:t>
            </a:r>
            <a:r>
              <a:rPr lang="en-GB" sz="2000" b="0" i="0" u="none" strike="noStrike" dirty="0">
                <a:solidFill>
                  <a:srgbClr val="008296"/>
                </a:solidFill>
                <a:effectLst/>
                <a:ea typeface="Calibri" panose="020F0502020204030204" pitchFamily="34" charset="0"/>
                <a:hlinkClick r:id="rId5" tooltip="Original URL: https://about.meta.com/immersive-learning/our-story/?utm_source=about.facebook.com&amp;utm_medium=redirect. Click or tap if you trust this link."/>
              </a:rPr>
              <a:t>Meta Immersive Learning</a:t>
            </a:r>
            <a:r>
              <a:rPr lang="en-GB" sz="2000" b="0" i="0" dirty="0">
                <a:solidFill>
                  <a:srgbClr val="555555"/>
                </a:solidFill>
                <a:effectLst/>
                <a:ea typeface="Calibri" panose="020F0502020204030204" pitchFamily="34" charset="0"/>
              </a:rPr>
              <a:t>, </a:t>
            </a:r>
            <a:r>
              <a:rPr lang="en-GB" sz="2000" b="0" i="0" dirty="0">
                <a:effectLst/>
                <a:ea typeface="Calibri" panose="020F0502020204030204" pitchFamily="34" charset="0"/>
              </a:rPr>
              <a:t>to participate in their Immersive Learning Pilot Programme. The programme aims to allow wider access to immersive learning technologies in education and supports students in gaining the necessary soft skills needed to compete and stand out in a global job market. </a:t>
            </a:r>
            <a:endParaRPr lang="en-IE" sz="2000" dirty="0">
              <a:ea typeface="Calibri" panose="020F0502020204030204" pitchFamily="34" charset="0"/>
            </a:endParaRPr>
          </a:p>
        </p:txBody>
      </p:sp>
      <p:sp>
        <p:nvSpPr>
          <p:cNvPr id="5" name="TextBox 4">
            <a:hlinkClick r:id="rId6"/>
            <a:extLst>
              <a:ext uri="{FF2B5EF4-FFF2-40B4-BE49-F238E27FC236}">
                <a16:creationId xmlns:a16="http://schemas.microsoft.com/office/drawing/2014/main" id="{E6FCCBB2-876D-352C-2BC2-53444C0A893F}"/>
              </a:ext>
            </a:extLst>
          </p:cNvPr>
          <p:cNvSpPr txBox="1"/>
          <p:nvPr/>
        </p:nvSpPr>
        <p:spPr>
          <a:xfrm>
            <a:off x="4767943" y="4187371"/>
            <a:ext cx="2873829" cy="400110"/>
          </a:xfrm>
          <a:prstGeom prst="rect">
            <a:avLst/>
          </a:prstGeom>
          <a:solidFill>
            <a:srgbClr val="AD4097"/>
          </a:solidFill>
        </p:spPr>
        <p:txBody>
          <a:bodyPr wrap="square" rtlCol="0">
            <a:spAutoFit/>
          </a:bodyPr>
          <a:lstStyle/>
          <a:p>
            <a:pPr algn="ct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Read more</a:t>
            </a:r>
            <a:endPar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hlinkClick r:id="rId7"/>
            <a:extLst>
              <a:ext uri="{FF2B5EF4-FFF2-40B4-BE49-F238E27FC236}">
                <a16:creationId xmlns:a16="http://schemas.microsoft.com/office/drawing/2014/main" id="{3BE3F49A-4AB5-9186-34CB-C15BFC30CCA3}"/>
              </a:ext>
            </a:extLst>
          </p:cNvPr>
          <p:cNvSpPr txBox="1"/>
          <p:nvPr/>
        </p:nvSpPr>
        <p:spPr>
          <a:xfrm>
            <a:off x="0" y="123243"/>
            <a:ext cx="3530504" cy="400110"/>
          </a:xfrm>
          <a:prstGeom prst="rect">
            <a:avLst/>
          </a:prstGeom>
          <a:solidFill>
            <a:srgbClr val="60A9DD"/>
          </a:solidFill>
        </p:spPr>
        <p:txBody>
          <a:bodyPr wrap="square" rtlCol="0">
            <a:spAutoFit/>
          </a:bodyPr>
          <a:lstStyle/>
          <a:p>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EU HEI SPOTLIGHT ON</a:t>
            </a:r>
          </a:p>
        </p:txBody>
      </p:sp>
    </p:spTree>
    <p:extLst>
      <p:ext uri="{BB962C8B-B14F-4D97-AF65-F5344CB8AC3E}">
        <p14:creationId xmlns:p14="http://schemas.microsoft.com/office/powerpoint/2010/main" val="3947659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879231" y="22684"/>
            <a:ext cx="10279511" cy="6425741"/>
          </a:xfrm>
        </p:spPr>
        <p:txBody>
          <a:bodyPr/>
          <a:lstStyle/>
          <a:p>
            <a:pPr marL="226695" algn="just">
              <a:spcBef>
                <a:spcPts val="1400"/>
              </a:spcBef>
              <a:spcAft>
                <a:spcPts val="600"/>
              </a:spcAft>
            </a:pPr>
            <a:r>
              <a:rPr lang="en-GB" sz="2400" b="1" dirty="0"/>
              <a:t>INTRODUCTION                                                                                                                                         </a:t>
            </a:r>
            <a:r>
              <a:rPr lang="en-GB" sz="2400" dirty="0"/>
              <a:t>By completing Module 5, our educators will acquire learning in 4 key competencies :</a:t>
            </a:r>
          </a:p>
          <a:p>
            <a:pPr marL="683895" indent="-457200" algn="just">
              <a:spcBef>
                <a:spcPts val="1400"/>
              </a:spcBef>
              <a:spcAft>
                <a:spcPts val="600"/>
              </a:spcAft>
              <a:buAutoNum type="arabicPeriod"/>
            </a:pPr>
            <a:r>
              <a:rPr lang="en-GB" sz="2000" b="1" dirty="0">
                <a:solidFill>
                  <a:srgbClr val="AD4097"/>
                </a:solidFill>
              </a:rPr>
              <a:t>Curriculum Integration Skills: </a:t>
            </a:r>
            <a:r>
              <a:rPr lang="en-GB" sz="2000" dirty="0">
                <a:solidFill>
                  <a:schemeClr val="tx1"/>
                </a:solidFill>
              </a:rPr>
              <a:t>Educators will develop the ability to integrate 21st-century skills (21CS) into STEM curricula and create engaging learning environments and experiences that fosters interdisciplinary knowledge and practical application of these essential skills.</a:t>
            </a:r>
          </a:p>
          <a:p>
            <a:pPr marL="683895" indent="-457200" algn="just">
              <a:spcBef>
                <a:spcPts val="1400"/>
              </a:spcBef>
              <a:spcAft>
                <a:spcPts val="600"/>
              </a:spcAft>
              <a:buAutoNum type="arabicPeriod"/>
            </a:pPr>
            <a:r>
              <a:rPr lang="en-GB" sz="2000" b="1" dirty="0">
                <a:solidFill>
                  <a:srgbClr val="AD4097"/>
                </a:solidFill>
              </a:rPr>
              <a:t>Proficiency in Mapping 21CS to STEM Subjects: </a:t>
            </a:r>
            <a:r>
              <a:rPr lang="en-GB" sz="2000" dirty="0">
                <a:solidFill>
                  <a:schemeClr val="tx1"/>
                </a:solidFill>
              </a:rPr>
              <a:t>Educators will gain an understanding of how to effectively align the fundamental elements of 21CS with the learning objectives and content of STEM.</a:t>
            </a:r>
          </a:p>
          <a:p>
            <a:pPr marL="683895" indent="-457200" algn="just">
              <a:spcBef>
                <a:spcPts val="1400"/>
              </a:spcBef>
              <a:spcAft>
                <a:spcPts val="600"/>
              </a:spcAft>
              <a:buAutoNum type="arabicPeriod"/>
            </a:pPr>
            <a:r>
              <a:rPr lang="en-GB" sz="2000" b="1" dirty="0">
                <a:solidFill>
                  <a:srgbClr val="AD4097"/>
                </a:solidFill>
              </a:rPr>
              <a:t>Instructional Design for 21CS: </a:t>
            </a:r>
            <a:r>
              <a:rPr lang="en-GB" sz="2000" dirty="0">
                <a:solidFill>
                  <a:schemeClr val="tx1"/>
                </a:solidFill>
              </a:rPr>
              <a:t>Educators will gain insights on the application of pedagogical approaches such as project-based learning, inquiry-based learning, and problem-based learning, for engaging students in active learning and real-world problem-solving.</a:t>
            </a:r>
          </a:p>
          <a:p>
            <a:pPr marL="683895" indent="-457200" algn="just">
              <a:spcBef>
                <a:spcPts val="1400"/>
              </a:spcBef>
              <a:spcAft>
                <a:spcPts val="600"/>
              </a:spcAft>
              <a:buAutoNum type="arabicPeriod"/>
            </a:pPr>
            <a:r>
              <a:rPr lang="en-GB" sz="2000" b="1" dirty="0">
                <a:solidFill>
                  <a:srgbClr val="AD4097"/>
                </a:solidFill>
              </a:rPr>
              <a:t>Enhanced CDP: </a:t>
            </a:r>
            <a:r>
              <a:rPr lang="en-GB" sz="2000" dirty="0">
                <a:solidFill>
                  <a:schemeClr val="tx1"/>
                </a:solidFill>
              </a:rPr>
              <a:t>The module will enhance educators' capabilities in pursuing continuous professional development focused on 21CS education. Participants will engage in a reflective/foresight exercise to consider strategies for building and participating in communities of practice and promoting a culture of continuous improvement and innovation in STEM education.</a:t>
            </a: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rot="5400000">
            <a:off x="161006" y="5401946"/>
            <a:ext cx="1443600" cy="356400"/>
          </a:xfrm>
          <a:prstGeom prst="rect">
            <a:avLst/>
          </a:prstGeom>
        </p:spPr>
      </p:pic>
    </p:spTree>
    <p:extLst>
      <p:ext uri="{BB962C8B-B14F-4D97-AF65-F5344CB8AC3E}">
        <p14:creationId xmlns:p14="http://schemas.microsoft.com/office/powerpoint/2010/main" val="3302874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E81EE60-F170-22ED-FD6D-1DA2D5FD93F5}"/>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35432D67-B47E-6D7A-025F-7174A7ADC52B}"/>
              </a:ext>
            </a:extLst>
          </p:cNvPr>
          <p:cNvSpPr>
            <a:spLocks noGrp="1"/>
          </p:cNvSpPr>
          <p:nvPr>
            <p:ph type="body" sz="quarter" idx="30"/>
          </p:nvPr>
        </p:nvSpPr>
        <p:spPr>
          <a:xfrm>
            <a:off x="0" y="270385"/>
            <a:ext cx="5152571" cy="970586"/>
          </a:xfrm>
          <a:solidFill>
            <a:schemeClr val="accent2"/>
          </a:solidFill>
        </p:spPr>
        <p:txBody>
          <a:bodyPr/>
          <a:lstStyle/>
          <a:p>
            <a:r>
              <a:rPr lang="en-GB" sz="2400" dirty="0"/>
              <a:t>Skills for Educators:</a:t>
            </a:r>
            <a:br>
              <a:rPr lang="en-GB" sz="2400" dirty="0"/>
            </a:br>
            <a:r>
              <a:rPr lang="en-GB" sz="2400" dirty="0"/>
              <a:t>EU HEI Learning Resource – scan QR</a:t>
            </a:r>
            <a:endParaRPr lang="en-IE" sz="2400" dirty="0"/>
          </a:p>
        </p:txBody>
      </p:sp>
    </p:spTree>
    <p:extLst>
      <p:ext uri="{BB962C8B-B14F-4D97-AF65-F5344CB8AC3E}">
        <p14:creationId xmlns:p14="http://schemas.microsoft.com/office/powerpoint/2010/main" val="1270341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8F766EB-FD0D-D0B1-294E-3E58D4EFD450}"/>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l="6930" r="6930"/>
          <a:stretch/>
        </p:blipFill>
        <p:spPr/>
      </p:pic>
      <p:sp>
        <p:nvSpPr>
          <p:cNvPr id="3" name="Text Placeholder 2">
            <a:extLst>
              <a:ext uri="{FF2B5EF4-FFF2-40B4-BE49-F238E27FC236}">
                <a16:creationId xmlns:a16="http://schemas.microsoft.com/office/drawing/2014/main" id="{CF35CD70-BC08-4141-53E7-03F76149B838}"/>
              </a:ext>
            </a:extLst>
          </p:cNvPr>
          <p:cNvSpPr>
            <a:spLocks noGrp="1"/>
          </p:cNvSpPr>
          <p:nvPr>
            <p:ph type="body" sz="quarter" idx="30"/>
          </p:nvPr>
        </p:nvSpPr>
        <p:spPr/>
        <p:txBody>
          <a:bodyPr/>
          <a:lstStyle/>
          <a:p>
            <a:endParaRPr lang="en-IE"/>
          </a:p>
        </p:txBody>
      </p:sp>
      <p:pic>
        <p:nvPicPr>
          <p:cNvPr id="7" name="Picture 6">
            <a:extLst>
              <a:ext uri="{FF2B5EF4-FFF2-40B4-BE49-F238E27FC236}">
                <a16:creationId xmlns:a16="http://schemas.microsoft.com/office/drawing/2014/main" id="{979BB22C-8983-FF3C-E42A-2622834A0902}"/>
              </a:ext>
            </a:extLst>
          </p:cNvPr>
          <p:cNvPicPr>
            <a:picLocks noChangeAspect="1"/>
          </p:cNvPicPr>
          <p:nvPr/>
        </p:nvPicPr>
        <p:blipFill>
          <a:blip r:embed="rId3"/>
          <a:stretch>
            <a:fillRect/>
          </a:stretch>
        </p:blipFill>
        <p:spPr>
          <a:xfrm>
            <a:off x="152400" y="9128"/>
            <a:ext cx="2169464" cy="1117600"/>
          </a:xfrm>
          <a:prstGeom prst="rect">
            <a:avLst/>
          </a:prstGeom>
        </p:spPr>
      </p:pic>
      <p:sp>
        <p:nvSpPr>
          <p:cNvPr id="11" name="Text Placeholder 2">
            <a:extLst>
              <a:ext uri="{FF2B5EF4-FFF2-40B4-BE49-F238E27FC236}">
                <a16:creationId xmlns:a16="http://schemas.microsoft.com/office/drawing/2014/main" id="{7BD8063B-35E1-2D58-78B0-B531F6466791}"/>
              </a:ext>
            </a:extLst>
          </p:cNvPr>
          <p:cNvSpPr txBox="1">
            <a:spLocks/>
          </p:cNvSpPr>
          <p:nvPr/>
        </p:nvSpPr>
        <p:spPr>
          <a:xfrm>
            <a:off x="1" y="864647"/>
            <a:ext cx="3875314" cy="1196381"/>
          </a:xfrm>
          <a:prstGeom prst="rect">
            <a:avLst/>
          </a:prstGeom>
          <a:solidFill>
            <a:schemeClr val="accent2"/>
          </a:solidFill>
        </p:spPr>
        <p:txBody>
          <a:bodyPr vert="horz" lIns="91440" tIns="45720" rIns="91440" bIns="45720" rtlCol="0">
            <a:noAutofit/>
          </a:bodyPr>
          <a:lstStyle>
            <a:lvl1pPr marL="0" indent="0" algn="l" defTabSz="3343281" rtl="0" eaLnBrk="1" latinLnBrk="0" hangingPunct="1">
              <a:lnSpc>
                <a:spcPct val="100000"/>
              </a:lnSpc>
              <a:spcBef>
                <a:spcPts val="3657"/>
              </a:spcBef>
              <a:buFont typeface="Arial" panose="020B0604020202020204" pitchFamily="34" charset="0"/>
              <a:buNone/>
              <a:defRPr sz="36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2400" dirty="0"/>
              <a:t>Skills for Educators: </a:t>
            </a:r>
            <a:br>
              <a:rPr lang="en-GB" sz="2400" dirty="0"/>
            </a:br>
            <a:r>
              <a:rPr lang="en-GB" sz="2400" dirty="0"/>
              <a:t>HEI Learning Resource – Meta Learning</a:t>
            </a:r>
            <a:endParaRPr lang="en-IE" sz="2400" dirty="0"/>
          </a:p>
        </p:txBody>
      </p:sp>
      <p:sp>
        <p:nvSpPr>
          <p:cNvPr id="15" name="TextBox 14">
            <a:extLst>
              <a:ext uri="{FF2B5EF4-FFF2-40B4-BE49-F238E27FC236}">
                <a16:creationId xmlns:a16="http://schemas.microsoft.com/office/drawing/2014/main" id="{7F9578C0-8860-067B-2181-5039F9A03AF2}"/>
              </a:ext>
            </a:extLst>
          </p:cNvPr>
          <p:cNvSpPr txBox="1"/>
          <p:nvPr/>
        </p:nvSpPr>
        <p:spPr>
          <a:xfrm>
            <a:off x="-1" y="6388128"/>
            <a:ext cx="6143170" cy="400110"/>
          </a:xfrm>
          <a:prstGeom prst="rect">
            <a:avLst/>
          </a:prstGeom>
          <a:solidFill>
            <a:srgbClr val="186BA8"/>
          </a:solidFill>
        </p:spPr>
        <p:txBody>
          <a:bodyPr wrap="square">
            <a:spAutoFit/>
          </a:bodyPr>
          <a:lstStyle/>
          <a:p>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https://about.meta.com/immersive-learning/</a:t>
            </a:r>
          </a:p>
        </p:txBody>
      </p:sp>
    </p:spTree>
    <p:extLst>
      <p:ext uri="{BB962C8B-B14F-4D97-AF65-F5344CB8AC3E}">
        <p14:creationId xmlns:p14="http://schemas.microsoft.com/office/powerpoint/2010/main" val="4274091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sinessperson on a computer">
            <a:extLst>
              <a:ext uri="{FF2B5EF4-FFF2-40B4-BE49-F238E27FC236}">
                <a16:creationId xmlns:a16="http://schemas.microsoft.com/office/drawing/2014/main" id="{F56B00F5-0CF6-07CB-D6FD-E32049274F4E}"/>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ED475DFF-0BD7-F443-BE32-2FF3D258449A}"/>
              </a:ext>
            </a:extLst>
          </p:cNvPr>
          <p:cNvSpPr>
            <a:spLocks noGrp="1"/>
          </p:cNvSpPr>
          <p:nvPr>
            <p:ph type="body" sz="quarter" idx="30"/>
          </p:nvPr>
        </p:nvSpPr>
        <p:spPr/>
        <p:txBody>
          <a:bodyPr/>
          <a:lstStyle/>
          <a:p>
            <a:r>
              <a:rPr lang="en-GB" dirty="0"/>
              <a:t>Spotlight on Virtual Labs</a:t>
            </a:r>
            <a:endParaRPr lang="en-IE" dirty="0"/>
          </a:p>
        </p:txBody>
      </p:sp>
      <p:sp>
        <p:nvSpPr>
          <p:cNvPr id="4" name="Text Placeholder 3">
            <a:extLst>
              <a:ext uri="{FF2B5EF4-FFF2-40B4-BE49-F238E27FC236}">
                <a16:creationId xmlns:a16="http://schemas.microsoft.com/office/drawing/2014/main" id="{2CAB69CD-F17A-6B99-0AE0-0D296914EE0F}"/>
              </a:ext>
            </a:extLst>
          </p:cNvPr>
          <p:cNvSpPr>
            <a:spLocks noGrp="1"/>
          </p:cNvSpPr>
          <p:nvPr>
            <p:ph type="body" sz="quarter" idx="48"/>
          </p:nvPr>
        </p:nvSpPr>
        <p:spPr/>
        <p:txBody>
          <a:bodyPr/>
          <a:lstStyle/>
          <a:p>
            <a:r>
              <a:rPr lang="en-GB" dirty="0"/>
              <a:t>Virtual labs allow students to conduct scientific experiments in a safe, controlled, online environment, breaking down geographical and financial barriers to advanced educational resources.</a:t>
            </a:r>
            <a:endParaRPr lang="en-IE" dirty="0"/>
          </a:p>
        </p:txBody>
      </p:sp>
    </p:spTree>
    <p:extLst>
      <p:ext uri="{BB962C8B-B14F-4D97-AF65-F5344CB8AC3E}">
        <p14:creationId xmlns:p14="http://schemas.microsoft.com/office/powerpoint/2010/main" val="751029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AA7EA9-0CE4-A9BB-C4FA-DDC0FF858FB1}"/>
              </a:ext>
            </a:extLst>
          </p:cNvPr>
          <p:cNvSpPr>
            <a:spLocks noGrp="1"/>
          </p:cNvSpPr>
          <p:nvPr>
            <p:ph type="body" sz="quarter" idx="30"/>
          </p:nvPr>
        </p:nvSpPr>
        <p:spPr>
          <a:xfrm>
            <a:off x="6175830" y="80825"/>
            <a:ext cx="6471508" cy="845139"/>
          </a:xfrm>
        </p:spPr>
        <p:txBody>
          <a:bodyPr/>
          <a:lstStyle/>
          <a:p>
            <a:r>
              <a:rPr lang="en-GB" dirty="0"/>
              <a:t>Virtual Labs HCI P3 Initiative</a:t>
            </a:r>
            <a:endParaRPr lang="en-IE" dirty="0"/>
          </a:p>
        </p:txBody>
      </p:sp>
      <p:sp>
        <p:nvSpPr>
          <p:cNvPr id="4" name="Text Placeholder 3">
            <a:extLst>
              <a:ext uri="{FF2B5EF4-FFF2-40B4-BE49-F238E27FC236}">
                <a16:creationId xmlns:a16="http://schemas.microsoft.com/office/drawing/2014/main" id="{2447772A-8C2B-EE48-371A-D11FC3EA8130}"/>
              </a:ext>
            </a:extLst>
          </p:cNvPr>
          <p:cNvSpPr>
            <a:spLocks noGrp="1"/>
          </p:cNvSpPr>
          <p:nvPr>
            <p:ph type="body" sz="quarter" idx="48"/>
          </p:nvPr>
        </p:nvSpPr>
        <p:spPr>
          <a:xfrm>
            <a:off x="6258570" y="770905"/>
            <a:ext cx="5490743" cy="3466570"/>
          </a:xfrm>
        </p:spPr>
        <p:txBody>
          <a:bodyPr/>
          <a:lstStyle/>
          <a:p>
            <a:pPr algn="just"/>
            <a:r>
              <a:rPr lang="en-GB" sz="2000" dirty="0"/>
              <a:t>This initiative brings 5 Irish Universities together to work on an innovative project focused on the use of virtual laboratories as a teaching tool for the chemical sciences.</a:t>
            </a:r>
          </a:p>
          <a:p>
            <a:pPr algn="just"/>
            <a:endParaRPr lang="en-GB" sz="2000" dirty="0"/>
          </a:p>
          <a:p>
            <a:pPr algn="just"/>
            <a:r>
              <a:rPr lang="en-GB" sz="2000" dirty="0">
                <a:solidFill>
                  <a:srgbClr val="AD4097"/>
                </a:solidFill>
              </a:rPr>
              <a:t>The mission is to develop work ready graduates with enhanced practical, project management, communication and team working skills through design of an agile and responsive curriculum where students are afforded the opportunity to experience a real-work environment through virtual training and engagement with enterprise partners and industrially relevant workplace problems. </a:t>
            </a:r>
          </a:p>
          <a:p>
            <a:pPr algn="just"/>
            <a:endParaRPr lang="en-GB" sz="2000" dirty="0">
              <a:solidFill>
                <a:srgbClr val="AD4097"/>
              </a:solidFill>
            </a:endParaRPr>
          </a:p>
          <a:p>
            <a:pPr algn="just"/>
            <a:r>
              <a:rPr lang="en-GB" sz="2000" dirty="0"/>
              <a:t>This ambitious venture, with enterprise partners and education technology providers will involve up to 5,000 students across the five partner higher education institutes over its lifetime. </a:t>
            </a:r>
            <a:endParaRPr lang="en-IE" sz="2000" dirty="0"/>
          </a:p>
        </p:txBody>
      </p:sp>
      <p:pic>
        <p:nvPicPr>
          <p:cNvPr id="2050" name="Picture 2">
            <a:extLst>
              <a:ext uri="{FF2B5EF4-FFF2-40B4-BE49-F238E27FC236}">
                <a16:creationId xmlns:a16="http://schemas.microsoft.com/office/drawing/2014/main" id="{67B10AFD-63F2-CC76-80CE-43EACDC5B149}"/>
              </a:ext>
            </a:extLst>
          </p:cNvPr>
          <p:cNvPicPr>
            <a:picLocks noGrp="1" noChangeAspect="1" noChangeArrowheads="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3"/>
            <a:extLst>
              <a:ext uri="{FF2B5EF4-FFF2-40B4-BE49-F238E27FC236}">
                <a16:creationId xmlns:a16="http://schemas.microsoft.com/office/drawing/2014/main" id="{D808080B-D207-5215-F259-60C86EFAB8F1}"/>
              </a:ext>
            </a:extLst>
          </p:cNvPr>
          <p:cNvSpPr txBox="1"/>
          <p:nvPr/>
        </p:nvSpPr>
        <p:spPr>
          <a:xfrm>
            <a:off x="1117600" y="6161314"/>
            <a:ext cx="3309257" cy="461665"/>
          </a:xfrm>
          <a:prstGeom prst="rect">
            <a:avLst/>
          </a:prstGeom>
          <a:solidFill>
            <a:srgbClr val="AD4097"/>
          </a:solidFill>
        </p:spPr>
        <p:txBody>
          <a:bodyPr wrap="square" rtlCol="0">
            <a:spAutoFit/>
          </a:bodyPr>
          <a:lstStyle/>
          <a:p>
            <a:pPr algn="ct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Learn More</a:t>
            </a:r>
            <a:endPar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hlinkClick r:id="rId4"/>
            <a:extLst>
              <a:ext uri="{FF2B5EF4-FFF2-40B4-BE49-F238E27FC236}">
                <a16:creationId xmlns:a16="http://schemas.microsoft.com/office/drawing/2014/main" id="{79C807A7-EB26-3836-C27A-BAA29514D5F0}"/>
              </a:ext>
            </a:extLst>
          </p:cNvPr>
          <p:cNvSpPr txBox="1"/>
          <p:nvPr/>
        </p:nvSpPr>
        <p:spPr>
          <a:xfrm>
            <a:off x="0" y="655970"/>
            <a:ext cx="3530504" cy="400110"/>
          </a:xfrm>
          <a:prstGeom prst="rect">
            <a:avLst/>
          </a:prstGeom>
          <a:solidFill>
            <a:srgbClr val="60A9DD"/>
          </a:solidFill>
        </p:spPr>
        <p:txBody>
          <a:bodyPr wrap="square" rtlCol="0">
            <a:spAutoFit/>
          </a:bodyPr>
          <a:lstStyle/>
          <a:p>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EU HEI SPOTLIGHT ON</a:t>
            </a:r>
          </a:p>
        </p:txBody>
      </p:sp>
    </p:spTree>
    <p:extLst>
      <p:ext uri="{BB962C8B-B14F-4D97-AF65-F5344CB8AC3E}">
        <p14:creationId xmlns:p14="http://schemas.microsoft.com/office/powerpoint/2010/main" val="104392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848948-3CA3-75F9-AF96-165540A554C3}"/>
              </a:ext>
            </a:extLst>
          </p:cNvPr>
          <p:cNvSpPr>
            <a:spLocks noGrp="1"/>
          </p:cNvSpPr>
          <p:nvPr>
            <p:ph type="body" sz="quarter" idx="30"/>
          </p:nvPr>
        </p:nvSpPr>
        <p:spPr/>
        <p:txBody>
          <a:bodyPr/>
          <a:lstStyle/>
          <a:p>
            <a:endParaRPr lang="en-IE"/>
          </a:p>
        </p:txBody>
      </p:sp>
      <p:pic>
        <p:nvPicPr>
          <p:cNvPr id="4" name="Picture 2">
            <a:extLst>
              <a:ext uri="{FF2B5EF4-FFF2-40B4-BE49-F238E27FC236}">
                <a16:creationId xmlns:a16="http://schemas.microsoft.com/office/drawing/2014/main" id="{FC5989B0-E023-92CB-5602-AE3AADC23F42}"/>
              </a:ext>
            </a:extLst>
          </p:cNvPr>
          <p:cNvPicPr>
            <a:picLocks noGrp="1" noChangeAspect="1" noChangeArrowheads="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rId3"/>
            <a:extLst>
              <a:ext uri="{FF2B5EF4-FFF2-40B4-BE49-F238E27FC236}">
                <a16:creationId xmlns:a16="http://schemas.microsoft.com/office/drawing/2014/main" id="{F88DC93F-C918-91B5-BEC3-F97FC93F75E2}"/>
              </a:ext>
            </a:extLst>
          </p:cNvPr>
          <p:cNvSpPr txBox="1"/>
          <p:nvPr/>
        </p:nvSpPr>
        <p:spPr>
          <a:xfrm>
            <a:off x="0" y="655970"/>
            <a:ext cx="3530504" cy="400110"/>
          </a:xfrm>
          <a:prstGeom prst="rect">
            <a:avLst/>
          </a:prstGeom>
          <a:solidFill>
            <a:srgbClr val="60A9DD"/>
          </a:solidFill>
        </p:spPr>
        <p:txBody>
          <a:bodyPr wrap="square" rtlCol="0">
            <a:spAutoFit/>
          </a:bodyPr>
          <a:lstStyle/>
          <a:p>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EU HEI SPOTLIGHT ON</a:t>
            </a:r>
          </a:p>
        </p:txBody>
      </p:sp>
    </p:spTree>
    <p:extLst>
      <p:ext uri="{BB962C8B-B14F-4D97-AF65-F5344CB8AC3E}">
        <p14:creationId xmlns:p14="http://schemas.microsoft.com/office/powerpoint/2010/main" val="1408226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570DF0-0CB3-9479-501C-476C614F6A6A}"/>
              </a:ext>
            </a:extLst>
          </p:cNvPr>
          <p:cNvSpPr>
            <a:spLocks noGrp="1"/>
          </p:cNvSpPr>
          <p:nvPr>
            <p:ph type="body" sz="quarter" idx="30"/>
          </p:nvPr>
        </p:nvSpPr>
        <p:spPr/>
        <p:txBody>
          <a:bodyPr/>
          <a:lstStyle/>
          <a:p>
            <a:r>
              <a:rPr lang="en-IE" dirty="0" err="1"/>
              <a:t>CloudLabs</a:t>
            </a:r>
            <a:r>
              <a:rPr lang="en-IE" dirty="0"/>
              <a:t> Virtual STEM</a:t>
            </a:r>
          </a:p>
        </p:txBody>
      </p:sp>
      <p:sp>
        <p:nvSpPr>
          <p:cNvPr id="3" name="Text Placeholder 2">
            <a:extLst>
              <a:ext uri="{FF2B5EF4-FFF2-40B4-BE49-F238E27FC236}">
                <a16:creationId xmlns:a16="http://schemas.microsoft.com/office/drawing/2014/main" id="{D42AEC1A-6153-D673-E406-AF2117674C34}"/>
              </a:ext>
            </a:extLst>
          </p:cNvPr>
          <p:cNvSpPr>
            <a:spLocks noGrp="1"/>
          </p:cNvSpPr>
          <p:nvPr>
            <p:ph type="body" sz="quarter" idx="48"/>
          </p:nvPr>
        </p:nvSpPr>
        <p:spPr>
          <a:xfrm>
            <a:off x="705208" y="2122019"/>
            <a:ext cx="5322123" cy="2538354"/>
          </a:xfrm>
        </p:spPr>
        <p:txBody>
          <a:bodyPr/>
          <a:lstStyle/>
          <a:p>
            <a:pPr algn="just"/>
            <a:r>
              <a:rPr lang="en-GB" dirty="0" err="1"/>
              <a:t>CloudLabs</a:t>
            </a:r>
            <a:r>
              <a:rPr lang="en-GB" dirty="0"/>
              <a:t> Virtual STEM, is an educational platform </a:t>
            </a:r>
            <a:r>
              <a:rPr lang="en-GB" dirty="0" err="1"/>
              <a:t>centered</a:t>
            </a:r>
            <a:r>
              <a:rPr lang="en-GB" dirty="0"/>
              <a:t> on the STEM model, featuring over 600 simulations in fields such as physics, chemistry, biology, and mathematics, as well as vocational areas like agriculture, automation, industrial, technology, and electrical networks. It currently has 266 Simulations and 71 Learning Units</a:t>
            </a:r>
            <a:endParaRPr lang="en-IE" dirty="0"/>
          </a:p>
        </p:txBody>
      </p:sp>
      <p:pic>
        <p:nvPicPr>
          <p:cNvPr id="6" name="Picture Placeholder 5">
            <a:extLst>
              <a:ext uri="{FF2B5EF4-FFF2-40B4-BE49-F238E27FC236}">
                <a16:creationId xmlns:a16="http://schemas.microsoft.com/office/drawing/2014/main" id="{4C7A7134-FCD1-C053-00AE-A96E9E2EBD2D}"/>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p:blipFill>
        <p:spPr/>
      </p:pic>
      <p:sp>
        <p:nvSpPr>
          <p:cNvPr id="7" name="TextBox 6">
            <a:hlinkClick r:id="rId4"/>
            <a:extLst>
              <a:ext uri="{FF2B5EF4-FFF2-40B4-BE49-F238E27FC236}">
                <a16:creationId xmlns:a16="http://schemas.microsoft.com/office/drawing/2014/main" id="{9CE36DF7-1D6F-2A8B-6EA4-A78E64560FD8}"/>
              </a:ext>
            </a:extLst>
          </p:cNvPr>
          <p:cNvSpPr txBox="1"/>
          <p:nvPr/>
        </p:nvSpPr>
        <p:spPr>
          <a:xfrm>
            <a:off x="0" y="149537"/>
            <a:ext cx="5322122" cy="400110"/>
          </a:xfrm>
          <a:prstGeom prst="rect">
            <a:avLst/>
          </a:prstGeom>
          <a:solidFill>
            <a:srgbClr val="AD4097"/>
          </a:solidFill>
        </p:spPr>
        <p:txBody>
          <a:bodyPr wrap="square" rtlCol="0">
            <a:spAutoFit/>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VIRTUAL LEARNING</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TOOLS FOR EXPLORATION</a:t>
            </a:r>
          </a:p>
        </p:txBody>
      </p:sp>
      <p:pic>
        <p:nvPicPr>
          <p:cNvPr id="11" name="Picture 10">
            <a:extLst>
              <a:ext uri="{FF2B5EF4-FFF2-40B4-BE49-F238E27FC236}">
                <a16:creationId xmlns:a16="http://schemas.microsoft.com/office/drawing/2014/main" id="{B5716E44-B271-5F32-D127-6DDFF1841A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3576" y="4844519"/>
            <a:ext cx="876306" cy="1143008"/>
          </a:xfrm>
          <a:prstGeom prst="rect">
            <a:avLst/>
          </a:prstGeom>
        </p:spPr>
      </p:pic>
      <p:pic>
        <p:nvPicPr>
          <p:cNvPr id="9" name="Picture 8">
            <a:extLst>
              <a:ext uri="{FF2B5EF4-FFF2-40B4-BE49-F238E27FC236}">
                <a16:creationId xmlns:a16="http://schemas.microsoft.com/office/drawing/2014/main" id="{C4A9F6CE-C015-BDF4-2119-D7E868AA38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55099" y="3164915"/>
            <a:ext cx="1784502" cy="2822612"/>
          </a:xfrm>
          <a:prstGeom prst="rect">
            <a:avLst/>
          </a:prstGeom>
        </p:spPr>
      </p:pic>
      <p:sp>
        <p:nvSpPr>
          <p:cNvPr id="13" name="TextBox 12">
            <a:extLst>
              <a:ext uri="{FF2B5EF4-FFF2-40B4-BE49-F238E27FC236}">
                <a16:creationId xmlns:a16="http://schemas.microsoft.com/office/drawing/2014/main" id="{B9DAD53C-80D4-4E9B-937E-BB557A5FFC19}"/>
              </a:ext>
            </a:extLst>
          </p:cNvPr>
          <p:cNvSpPr txBox="1"/>
          <p:nvPr/>
        </p:nvSpPr>
        <p:spPr>
          <a:xfrm>
            <a:off x="953562" y="5904334"/>
            <a:ext cx="6128656" cy="461665"/>
          </a:xfrm>
          <a:prstGeom prst="rect">
            <a:avLst/>
          </a:prstGeom>
          <a:noFill/>
        </p:spPr>
        <p:txBody>
          <a:bodyPr wrap="square">
            <a:spAutoFit/>
          </a:bodyPr>
          <a:lstStyle/>
          <a:p>
            <a:r>
              <a:rPr lang="en-IE" sz="2400" dirty="0">
                <a:latin typeface="Calibri" panose="020F0502020204030204" pitchFamily="34" charset="0"/>
                <a:ea typeface="Calibri" panose="020F0502020204030204" pitchFamily="34" charset="0"/>
                <a:cs typeface="Calibri" panose="020F0502020204030204" pitchFamily="34" charset="0"/>
                <a:hlinkClick r:id="rId7"/>
              </a:rPr>
              <a:t>https://cloudlabs.us</a:t>
            </a:r>
            <a:r>
              <a:rPr lang="en-IE" sz="24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25607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E434A7-2A67-7926-4E6E-7E84E72FDB5C}"/>
              </a:ext>
            </a:extLst>
          </p:cNvPr>
          <p:cNvSpPr>
            <a:spLocks noGrp="1"/>
          </p:cNvSpPr>
          <p:nvPr>
            <p:ph type="body" sz="quarter" idx="30"/>
          </p:nvPr>
        </p:nvSpPr>
        <p:spPr/>
        <p:txBody>
          <a:bodyPr/>
          <a:lstStyle/>
          <a:p>
            <a:r>
              <a:rPr lang="en-GB" dirty="0"/>
              <a:t>Other key tools and platforms:</a:t>
            </a:r>
            <a:endParaRPr lang="en-IE" dirty="0"/>
          </a:p>
        </p:txBody>
      </p:sp>
      <p:sp>
        <p:nvSpPr>
          <p:cNvPr id="3" name="Text Placeholder 2">
            <a:extLst>
              <a:ext uri="{FF2B5EF4-FFF2-40B4-BE49-F238E27FC236}">
                <a16:creationId xmlns:a16="http://schemas.microsoft.com/office/drawing/2014/main" id="{D595F313-6AA8-8C4E-EAC6-D09D0DD8DB72}"/>
              </a:ext>
            </a:extLst>
          </p:cNvPr>
          <p:cNvSpPr>
            <a:spLocks noGrp="1"/>
          </p:cNvSpPr>
          <p:nvPr>
            <p:ph type="body" sz="quarter" idx="48"/>
          </p:nvPr>
        </p:nvSpPr>
        <p:spPr/>
        <p:txBody>
          <a:bodyPr/>
          <a:lstStyle/>
          <a:p>
            <a:pPr marL="342900" indent="-342900" algn="just">
              <a:buFont typeface="Arial" panose="020B0604020202020204" pitchFamily="34" charset="0"/>
              <a:buChar char="•"/>
            </a:pPr>
            <a:r>
              <a:rPr lang="en-GB" dirty="0"/>
              <a:t>Digital platforms like virtual labs, coding sandboxes, and collaborative online workspaces transform the learning experience, making it more interactive and accessible.</a:t>
            </a:r>
          </a:p>
          <a:p>
            <a:pPr marL="342900" indent="-342900" algn="just">
              <a:buFont typeface="Arial" panose="020B0604020202020204" pitchFamily="34" charset="0"/>
              <a:buChar char="•"/>
            </a:pPr>
            <a:r>
              <a:rPr lang="en-GB" dirty="0"/>
              <a:t>Coding platforms such as Scratch or GitHub Classroom engage students in creating, sharing, and collaborating on software projects, enhancing their digital literacy and problem-solving skills.</a:t>
            </a:r>
          </a:p>
          <a:p>
            <a:pPr marL="342900" indent="-342900" algn="just">
              <a:buFont typeface="Arial" panose="020B0604020202020204" pitchFamily="34" charset="0"/>
              <a:buChar char="•"/>
            </a:pPr>
            <a:r>
              <a:rPr lang="en-GB" dirty="0"/>
              <a:t>Tools such as TED-Ed, National Geographic Education, and PBS </a:t>
            </a:r>
            <a:r>
              <a:rPr lang="en-GB" dirty="0" err="1"/>
              <a:t>LearningMedia</a:t>
            </a:r>
            <a:r>
              <a:rPr lang="en-GB" dirty="0"/>
              <a:t> provide engaging, high-quality content that can bring subjects to life, sparking students' interest and inspiring further exploration.</a:t>
            </a:r>
            <a:br>
              <a:rPr lang="en-GB" dirty="0"/>
            </a:br>
            <a:endParaRPr lang="en-GB" dirty="0"/>
          </a:p>
          <a:p>
            <a:pPr algn="just"/>
            <a:r>
              <a:rPr lang="en-GB" dirty="0"/>
              <a:t>By thoughtfully selecting and incorporating these technologies into your curriculum, educators can offer students a rich, varied educational experience that prepares them for the challenges and opportunities of the digital age.</a:t>
            </a:r>
          </a:p>
        </p:txBody>
      </p:sp>
    </p:spTree>
    <p:extLst>
      <p:ext uri="{BB962C8B-B14F-4D97-AF65-F5344CB8AC3E}">
        <p14:creationId xmlns:p14="http://schemas.microsoft.com/office/powerpoint/2010/main" val="3575256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47</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6" y="329446"/>
            <a:ext cx="8559799" cy="1250034"/>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GB" dirty="0">
                <a:solidFill>
                  <a:schemeClr val="bg1"/>
                </a:solidFill>
              </a:rPr>
              <a:t>Professional Development and Continuous Learning</a:t>
            </a:r>
            <a:endParaRPr lang="en-US"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05</a:t>
            </a:r>
          </a:p>
        </p:txBody>
      </p:sp>
      <p:pic>
        <p:nvPicPr>
          <p:cNvPr id="6" name="Picture 5" descr="Doctors monitoring patient condition on monitors">
            <a:extLst>
              <a:ext uri="{FF2B5EF4-FFF2-40B4-BE49-F238E27FC236}">
                <a16:creationId xmlns:a16="http://schemas.microsoft.com/office/drawing/2014/main" id="{DD2F5603-047A-EB61-BA76-8C274BF176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82236" y="1914227"/>
            <a:ext cx="7186669" cy="4789942"/>
          </a:xfrm>
          <a:prstGeom prst="rect">
            <a:avLst/>
          </a:prstGeom>
        </p:spPr>
      </p:pic>
    </p:spTree>
    <p:extLst>
      <p:ext uri="{BB962C8B-B14F-4D97-AF65-F5344CB8AC3E}">
        <p14:creationId xmlns:p14="http://schemas.microsoft.com/office/powerpoint/2010/main" val="1068001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The need for Continuous Professional Development</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p:txBody>
          <a:bodyPr/>
          <a:lstStyle/>
          <a:p>
            <a:pPr algn="just"/>
            <a:r>
              <a:rPr lang="en-US" dirty="0"/>
              <a:t>As we have been uncovering, </a:t>
            </a:r>
            <a:r>
              <a:rPr lang="en-GB" dirty="0">
                <a:solidFill>
                  <a:srgbClr val="0D0D0D"/>
                </a:solidFill>
                <a:highlight>
                  <a:srgbClr val="FFFFFF"/>
                </a:highlight>
                <a:latin typeface="Söhne"/>
              </a:rPr>
              <a:t>i</a:t>
            </a:r>
            <a:r>
              <a:rPr lang="en-GB" b="0" i="0" dirty="0">
                <a:solidFill>
                  <a:srgbClr val="0D0D0D"/>
                </a:solidFill>
                <a:effectLst/>
                <a:highlight>
                  <a:srgbClr val="FFFFFF"/>
                </a:highlight>
                <a:latin typeface="Söhne"/>
              </a:rPr>
              <a:t>n this swiftly evolving educational landscape, the need for us as educators to pursue continuous professional development (CPD) has never been more crucial.</a:t>
            </a:r>
          </a:p>
          <a:p>
            <a:pPr algn="just"/>
            <a:endParaRPr lang="en-GB" dirty="0">
              <a:solidFill>
                <a:srgbClr val="0D0D0D"/>
              </a:solidFill>
              <a:highlight>
                <a:srgbClr val="FFFFFF"/>
              </a:highlight>
              <a:latin typeface="Söhne"/>
            </a:endParaRPr>
          </a:p>
          <a:p>
            <a:pPr algn="just"/>
            <a:r>
              <a:rPr lang="en-GB" dirty="0">
                <a:solidFill>
                  <a:srgbClr val="0D0D0D"/>
                </a:solidFill>
                <a:highlight>
                  <a:srgbClr val="FFFFFF"/>
                </a:highlight>
                <a:latin typeface="Söhne"/>
              </a:rPr>
              <a:t>A</a:t>
            </a:r>
            <a:r>
              <a:rPr lang="en-GB" b="0" i="0" dirty="0">
                <a:solidFill>
                  <a:srgbClr val="0D0D0D"/>
                </a:solidFill>
                <a:effectLst/>
                <a:highlight>
                  <a:srgbClr val="FFFFFF"/>
                </a:highlight>
                <a:latin typeface="Söhne"/>
              </a:rPr>
              <a:t> dedication to lifelong learning ensures that, we as educators, we remain at the forefront of pedagogical innovation, technological advancements, and the latest strategies in 21st-century skills (21CS) education. </a:t>
            </a:r>
          </a:p>
          <a:p>
            <a:pPr algn="just"/>
            <a:endParaRPr lang="en-GB" dirty="0">
              <a:solidFill>
                <a:srgbClr val="0D0D0D"/>
              </a:solidFill>
              <a:highlight>
                <a:srgbClr val="FFFFFF"/>
              </a:highlight>
              <a:latin typeface="Söhne"/>
            </a:endParaRPr>
          </a:p>
          <a:p>
            <a:pPr algn="just"/>
            <a:r>
              <a:rPr lang="en-GB" b="0" i="0" dirty="0">
                <a:solidFill>
                  <a:srgbClr val="0D0D0D"/>
                </a:solidFill>
                <a:effectLst/>
                <a:highlight>
                  <a:srgbClr val="FFFFFF"/>
                </a:highlight>
                <a:latin typeface="Söhne"/>
              </a:rPr>
              <a:t>Embracing CPD enhances personal expertise</a:t>
            </a:r>
            <a:r>
              <a:rPr lang="en-GB" dirty="0">
                <a:solidFill>
                  <a:srgbClr val="0D0D0D"/>
                </a:solidFill>
                <a:highlight>
                  <a:srgbClr val="FFFFFF"/>
                </a:highlight>
                <a:latin typeface="Söhne"/>
              </a:rPr>
              <a:t> and </a:t>
            </a:r>
            <a:r>
              <a:rPr lang="en-GB" b="0" i="0" dirty="0">
                <a:solidFill>
                  <a:srgbClr val="0D0D0D"/>
                </a:solidFill>
                <a:effectLst/>
                <a:highlight>
                  <a:srgbClr val="FFFFFF"/>
                </a:highlight>
                <a:latin typeface="Söhne"/>
              </a:rPr>
              <a:t>enrich</a:t>
            </a:r>
            <a:r>
              <a:rPr lang="en-GB" dirty="0">
                <a:solidFill>
                  <a:srgbClr val="0D0D0D"/>
                </a:solidFill>
                <a:highlight>
                  <a:srgbClr val="FFFFFF"/>
                </a:highlight>
                <a:latin typeface="Söhne"/>
              </a:rPr>
              <a:t>es</a:t>
            </a:r>
            <a:r>
              <a:rPr lang="en-GB" b="0" i="0" dirty="0">
                <a:solidFill>
                  <a:srgbClr val="0D0D0D"/>
                </a:solidFill>
                <a:effectLst/>
                <a:highlight>
                  <a:srgbClr val="FFFFFF"/>
                </a:highlight>
                <a:latin typeface="Söhne"/>
              </a:rPr>
              <a:t> the educational experience for our students and better preparing them to navigate and succeed in a complex, digital world.</a:t>
            </a:r>
            <a:endParaRPr lang="en-US" dirty="0"/>
          </a:p>
        </p:txBody>
      </p:sp>
    </p:spTree>
    <p:extLst>
      <p:ext uri="{BB962C8B-B14F-4D97-AF65-F5344CB8AC3E}">
        <p14:creationId xmlns:p14="http://schemas.microsoft.com/office/powerpoint/2010/main" val="3578671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ot air balloon in foggy mountains">
            <a:extLst>
              <a:ext uri="{FF2B5EF4-FFF2-40B4-BE49-F238E27FC236}">
                <a16:creationId xmlns:a16="http://schemas.microsoft.com/office/drawing/2014/main" id="{9393014C-B064-CA92-29F7-7A3D1AEC842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F266A8BE-AC5B-297F-BEF5-AE37D00AA7C4}"/>
              </a:ext>
            </a:extLst>
          </p:cNvPr>
          <p:cNvSpPr>
            <a:spLocks noGrp="1"/>
          </p:cNvSpPr>
          <p:nvPr>
            <p:ph type="body" sz="quarter" idx="30"/>
          </p:nvPr>
        </p:nvSpPr>
        <p:spPr/>
        <p:txBody>
          <a:bodyPr/>
          <a:lstStyle/>
          <a:p>
            <a:r>
              <a:rPr lang="en-GB" dirty="0"/>
              <a:t>Reflective learning and foresight:</a:t>
            </a:r>
            <a:endParaRPr lang="en-IE" dirty="0"/>
          </a:p>
        </p:txBody>
      </p:sp>
      <p:sp>
        <p:nvSpPr>
          <p:cNvPr id="4" name="Text Placeholder 3">
            <a:extLst>
              <a:ext uri="{FF2B5EF4-FFF2-40B4-BE49-F238E27FC236}">
                <a16:creationId xmlns:a16="http://schemas.microsoft.com/office/drawing/2014/main" id="{346195A5-7AFC-BE23-1F30-5C9309BE1FBA}"/>
              </a:ext>
            </a:extLst>
          </p:cNvPr>
          <p:cNvSpPr>
            <a:spLocks noGrp="1"/>
          </p:cNvSpPr>
          <p:nvPr>
            <p:ph type="body" sz="quarter" idx="48"/>
          </p:nvPr>
        </p:nvSpPr>
        <p:spPr/>
        <p:txBody>
          <a:bodyPr/>
          <a:lstStyle/>
          <a:p>
            <a:r>
              <a:rPr lang="en-GB" dirty="0"/>
              <a:t>How can you, as an educator identify the most impactful CPD opportunities in the realm of 21CS?</a:t>
            </a:r>
            <a:br>
              <a:rPr lang="en-GB" dirty="0"/>
            </a:br>
            <a:endParaRPr lang="en-GB" dirty="0"/>
          </a:p>
          <a:p>
            <a:r>
              <a:rPr lang="en-GB" dirty="0"/>
              <a:t>For discussion – in what ways does ongoing professional development influence student outcomes and educational innovation?</a:t>
            </a:r>
            <a:endParaRPr lang="en-IE" dirty="0"/>
          </a:p>
        </p:txBody>
      </p:sp>
    </p:spTree>
    <p:extLst>
      <p:ext uri="{BB962C8B-B14F-4D97-AF65-F5344CB8AC3E}">
        <p14:creationId xmlns:p14="http://schemas.microsoft.com/office/powerpoint/2010/main" val="915946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cstate="screen">
            <a:extLst>
              <a:ext uri="{28A0092B-C50C-407E-A947-70E740481C1C}">
                <a14:useLocalDpi xmlns:a14="http://schemas.microsoft.com/office/drawing/2010/main"/>
              </a:ext>
            </a:extLst>
          </a:blip>
          <a:srcRect/>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09106" y="736612"/>
            <a:ext cx="855979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Curriculum Design for 21CS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01</a:t>
            </a:r>
          </a:p>
        </p:txBody>
      </p:sp>
      <p:pic>
        <p:nvPicPr>
          <p:cNvPr id="6" name="Picture 5" descr="Magnifying glass on clear background">
            <a:extLst>
              <a:ext uri="{FF2B5EF4-FFF2-40B4-BE49-F238E27FC236}">
                <a16:creationId xmlns:a16="http://schemas.microsoft.com/office/drawing/2014/main" id="{DD2F5603-047A-EB61-BA76-8C274BF176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82236" y="1910718"/>
            <a:ext cx="7186669" cy="4796961"/>
          </a:xfrm>
          <a:prstGeom prst="rect">
            <a:avLst/>
          </a:prstGeom>
        </p:spPr>
      </p:pic>
    </p:spTree>
    <p:extLst>
      <p:ext uri="{BB962C8B-B14F-4D97-AF65-F5344CB8AC3E}">
        <p14:creationId xmlns:p14="http://schemas.microsoft.com/office/powerpoint/2010/main" val="33372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CFE049-05EB-E956-8F63-C1D19AE3AF61}"/>
              </a:ext>
            </a:extLst>
          </p:cNvPr>
          <p:cNvSpPr>
            <a:spLocks noGrp="1"/>
          </p:cNvSpPr>
          <p:nvPr>
            <p:ph type="body" sz="quarter" idx="30"/>
          </p:nvPr>
        </p:nvSpPr>
        <p:spPr/>
        <p:txBody>
          <a:bodyPr/>
          <a:lstStyle/>
          <a:p>
            <a:r>
              <a:rPr lang="en-GB" dirty="0"/>
              <a:t>Cultivating a Community of Practice</a:t>
            </a:r>
            <a:endParaRPr lang="en-IE" dirty="0"/>
          </a:p>
        </p:txBody>
      </p:sp>
      <p:sp>
        <p:nvSpPr>
          <p:cNvPr id="3" name="Text Placeholder 2">
            <a:extLst>
              <a:ext uri="{FF2B5EF4-FFF2-40B4-BE49-F238E27FC236}">
                <a16:creationId xmlns:a16="http://schemas.microsoft.com/office/drawing/2014/main" id="{9038912F-A65F-B4F9-FFBE-019A7F91D76A}"/>
              </a:ext>
            </a:extLst>
          </p:cNvPr>
          <p:cNvSpPr>
            <a:spLocks noGrp="1"/>
          </p:cNvSpPr>
          <p:nvPr>
            <p:ph type="body" sz="quarter" idx="48"/>
          </p:nvPr>
        </p:nvSpPr>
        <p:spPr/>
        <p:txBody>
          <a:bodyPr/>
          <a:lstStyle/>
          <a:p>
            <a:pPr algn="just"/>
            <a:r>
              <a:rPr lang="en-GB" dirty="0"/>
              <a:t>The establishment of a community of practice among educators acts as a catalyst for shared learning and the exchange of innovative teaching strategies. </a:t>
            </a:r>
          </a:p>
          <a:p>
            <a:pPr algn="just"/>
            <a:endParaRPr lang="en-GB" dirty="0"/>
          </a:p>
          <a:p>
            <a:pPr algn="just"/>
            <a:r>
              <a:rPr lang="en-GB" dirty="0"/>
              <a:t>Such communities encourage collaboration, discussion, and the sharing of experiences and resources related to the integration of 21CS in education. </a:t>
            </a:r>
          </a:p>
          <a:p>
            <a:pPr algn="just"/>
            <a:endParaRPr lang="en-GB" dirty="0"/>
          </a:p>
          <a:p>
            <a:pPr algn="just"/>
            <a:r>
              <a:rPr lang="en-GB" dirty="0"/>
              <a:t>Within these communities, educators can find support, inspiration, and a sense of belonging, all of which are invaluable for personal and professional development.</a:t>
            </a:r>
            <a:endParaRPr lang="en-IE" dirty="0"/>
          </a:p>
        </p:txBody>
      </p:sp>
    </p:spTree>
    <p:extLst>
      <p:ext uri="{BB962C8B-B14F-4D97-AF65-F5344CB8AC3E}">
        <p14:creationId xmlns:p14="http://schemas.microsoft.com/office/powerpoint/2010/main" val="983086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66A8BE-AC5B-297F-BEF5-AE37D00AA7C4}"/>
              </a:ext>
            </a:extLst>
          </p:cNvPr>
          <p:cNvSpPr>
            <a:spLocks noGrp="1"/>
          </p:cNvSpPr>
          <p:nvPr>
            <p:ph type="body" sz="quarter" idx="30"/>
          </p:nvPr>
        </p:nvSpPr>
        <p:spPr/>
        <p:txBody>
          <a:bodyPr/>
          <a:lstStyle/>
          <a:p>
            <a:r>
              <a:rPr lang="en-GB" dirty="0"/>
              <a:t>Reflective learning and foresight:</a:t>
            </a:r>
            <a:endParaRPr lang="en-IE" dirty="0"/>
          </a:p>
        </p:txBody>
      </p:sp>
      <p:sp>
        <p:nvSpPr>
          <p:cNvPr id="4" name="Text Placeholder 3">
            <a:extLst>
              <a:ext uri="{FF2B5EF4-FFF2-40B4-BE49-F238E27FC236}">
                <a16:creationId xmlns:a16="http://schemas.microsoft.com/office/drawing/2014/main" id="{346195A5-7AFC-BE23-1F30-5C9309BE1FBA}"/>
              </a:ext>
            </a:extLst>
          </p:cNvPr>
          <p:cNvSpPr>
            <a:spLocks noGrp="1"/>
          </p:cNvSpPr>
          <p:nvPr>
            <p:ph type="body" sz="quarter" idx="48"/>
          </p:nvPr>
        </p:nvSpPr>
        <p:spPr/>
        <p:txBody>
          <a:bodyPr/>
          <a:lstStyle/>
          <a:p>
            <a:r>
              <a:rPr lang="en-GB" dirty="0"/>
              <a:t>What are the key benefits of participating in a community of practice for educators focusing on 21CS?</a:t>
            </a:r>
          </a:p>
          <a:p>
            <a:endParaRPr lang="en-GB" dirty="0"/>
          </a:p>
          <a:p>
            <a:r>
              <a:rPr lang="en-GB" dirty="0"/>
              <a:t>How can we as educators initiate or become actively involved in such communities to maximize our professional development?</a:t>
            </a:r>
            <a:endParaRPr lang="en-IE" dirty="0"/>
          </a:p>
        </p:txBody>
      </p:sp>
      <p:pic>
        <p:nvPicPr>
          <p:cNvPr id="7" name="Picture Placeholder 6" descr="A group of people discussing work in conference room meeting">
            <a:extLst>
              <a:ext uri="{FF2B5EF4-FFF2-40B4-BE49-F238E27FC236}">
                <a16:creationId xmlns:a16="http://schemas.microsoft.com/office/drawing/2014/main" id="{7C316EFA-18B6-F56B-8E72-949B575408C4}"/>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69602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629AA6-3E87-8B3B-F2DC-A80D0609E032}"/>
              </a:ext>
            </a:extLst>
          </p:cNvPr>
          <p:cNvSpPr>
            <a:spLocks noGrp="1"/>
          </p:cNvSpPr>
          <p:nvPr>
            <p:ph type="body" sz="quarter" idx="30"/>
          </p:nvPr>
        </p:nvSpPr>
        <p:spPr/>
        <p:txBody>
          <a:bodyPr/>
          <a:lstStyle/>
          <a:p>
            <a:r>
              <a:rPr lang="en-GB" dirty="0"/>
              <a:t>Navigating Resources for 21CS Enhancement</a:t>
            </a:r>
            <a:endParaRPr lang="en-IE" dirty="0"/>
          </a:p>
        </p:txBody>
      </p:sp>
      <p:sp>
        <p:nvSpPr>
          <p:cNvPr id="3" name="Text Placeholder 2">
            <a:extLst>
              <a:ext uri="{FF2B5EF4-FFF2-40B4-BE49-F238E27FC236}">
                <a16:creationId xmlns:a16="http://schemas.microsoft.com/office/drawing/2014/main" id="{DA835D1F-4F19-4DAC-B362-C246CE308B4B}"/>
              </a:ext>
            </a:extLst>
          </p:cNvPr>
          <p:cNvSpPr>
            <a:spLocks noGrp="1"/>
          </p:cNvSpPr>
          <p:nvPr>
            <p:ph type="body" sz="quarter" idx="48"/>
          </p:nvPr>
        </p:nvSpPr>
        <p:spPr/>
        <p:txBody>
          <a:bodyPr/>
          <a:lstStyle/>
          <a:p>
            <a:pPr algn="just"/>
            <a:r>
              <a:rPr lang="en-GB" dirty="0"/>
              <a:t>The journey towards integrating 21CS into teaching practices is supported by an array of resources, from online professional courses and webinars to interactive workshops and educational conferences. </a:t>
            </a:r>
          </a:p>
          <a:p>
            <a:pPr algn="just"/>
            <a:endParaRPr lang="en-GB" dirty="0"/>
          </a:p>
          <a:p>
            <a:pPr algn="just"/>
            <a:r>
              <a:rPr lang="en-GB" dirty="0"/>
              <a:t>These resources provide educators with insights into effective 21CS teaching methodologies, offering strategies to embed critical thinking, creativity, and digital literacy within the curriculum. </a:t>
            </a:r>
          </a:p>
          <a:p>
            <a:pPr algn="just"/>
            <a:endParaRPr lang="en-GB" dirty="0"/>
          </a:p>
          <a:p>
            <a:pPr algn="just"/>
            <a:r>
              <a:rPr lang="en-GB" dirty="0"/>
              <a:t>Identifying and utilising these resources is pivotal for educators aiming to cultivate a learning environment that is both dynamic and relevant.</a:t>
            </a:r>
            <a:endParaRPr lang="en-IE" dirty="0"/>
          </a:p>
        </p:txBody>
      </p:sp>
    </p:spTree>
    <p:extLst>
      <p:ext uri="{BB962C8B-B14F-4D97-AF65-F5344CB8AC3E}">
        <p14:creationId xmlns:p14="http://schemas.microsoft.com/office/powerpoint/2010/main" val="1860416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66A8BE-AC5B-297F-BEF5-AE37D00AA7C4}"/>
              </a:ext>
            </a:extLst>
          </p:cNvPr>
          <p:cNvSpPr>
            <a:spLocks noGrp="1"/>
          </p:cNvSpPr>
          <p:nvPr>
            <p:ph type="body" sz="quarter" idx="30"/>
          </p:nvPr>
        </p:nvSpPr>
        <p:spPr/>
        <p:txBody>
          <a:bodyPr/>
          <a:lstStyle/>
          <a:p>
            <a:r>
              <a:rPr lang="en-GB" dirty="0"/>
              <a:t>Reflective learning and foresight:</a:t>
            </a:r>
            <a:endParaRPr lang="en-IE" dirty="0"/>
          </a:p>
        </p:txBody>
      </p:sp>
      <p:sp>
        <p:nvSpPr>
          <p:cNvPr id="4" name="Text Placeholder 3">
            <a:extLst>
              <a:ext uri="{FF2B5EF4-FFF2-40B4-BE49-F238E27FC236}">
                <a16:creationId xmlns:a16="http://schemas.microsoft.com/office/drawing/2014/main" id="{346195A5-7AFC-BE23-1F30-5C9309BE1FBA}"/>
              </a:ext>
            </a:extLst>
          </p:cNvPr>
          <p:cNvSpPr>
            <a:spLocks noGrp="1"/>
          </p:cNvSpPr>
          <p:nvPr>
            <p:ph type="body" sz="quarter" idx="48"/>
          </p:nvPr>
        </p:nvSpPr>
        <p:spPr/>
        <p:txBody>
          <a:bodyPr/>
          <a:lstStyle/>
          <a:p>
            <a:r>
              <a:rPr lang="en-GB" dirty="0"/>
              <a:t>Which resources offer the most value for educators seeking to enhance their 21CS teaching skills?</a:t>
            </a:r>
          </a:p>
          <a:p>
            <a:endParaRPr lang="en-GB" dirty="0"/>
          </a:p>
          <a:p>
            <a:r>
              <a:rPr lang="en-GB" dirty="0"/>
              <a:t>How can we as educators effectively incorporate new learning from these resources into their existing teaching practices? How open or flexible are our curricula to allow for this?</a:t>
            </a:r>
            <a:endParaRPr lang="en-IE" dirty="0"/>
          </a:p>
        </p:txBody>
      </p:sp>
      <p:pic>
        <p:nvPicPr>
          <p:cNvPr id="10" name="Picture Placeholder 9" descr="Close up of beakers with solutions on a shelf in a lab">
            <a:extLst>
              <a:ext uri="{FF2B5EF4-FFF2-40B4-BE49-F238E27FC236}">
                <a16:creationId xmlns:a16="http://schemas.microsoft.com/office/drawing/2014/main" id="{8B0048B7-A6AA-C196-C7F0-F37233CD2D47}"/>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06060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54</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2080876" y="3417216"/>
            <a:ext cx="4633364" cy="2317835"/>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GB" sz="3200" b="1" dirty="0">
                <a:solidFill>
                  <a:schemeClr val="bg1"/>
                </a:solidFill>
              </a:rPr>
              <a:t>Elevate 21CS in STEM Teaching</a:t>
            </a: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2080876" y="2475936"/>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MODULE 6</a:t>
            </a:r>
          </a:p>
        </p:txBody>
      </p:sp>
      <p:sp>
        <p:nvSpPr>
          <p:cNvPr id="5" name="TextBox 4">
            <a:extLst>
              <a:ext uri="{FF2B5EF4-FFF2-40B4-BE49-F238E27FC236}">
                <a16:creationId xmlns:a16="http://schemas.microsoft.com/office/drawing/2014/main" id="{0B0CD788-2B21-6C44-76B3-0F1C2C95866A}"/>
              </a:ext>
            </a:extLst>
          </p:cNvPr>
          <p:cNvSpPr txBox="1"/>
          <p:nvPr/>
        </p:nvSpPr>
        <p:spPr>
          <a:xfrm>
            <a:off x="2098456" y="1457737"/>
            <a:ext cx="3164687" cy="707886"/>
          </a:xfrm>
          <a:prstGeom prst="rect">
            <a:avLst/>
          </a:prstGeom>
          <a:solidFill>
            <a:srgbClr val="186BA8"/>
          </a:solid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B759425-BAF3-0662-FA7C-4AD55A03AFBC}"/>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7" name="TextBox 6">
            <a:extLst>
              <a:ext uri="{FF2B5EF4-FFF2-40B4-BE49-F238E27FC236}">
                <a16:creationId xmlns:a16="http://schemas.microsoft.com/office/drawing/2014/main" id="{2C43C6DD-5CB2-C5FC-2E33-ECEC803B3657}"/>
              </a:ext>
            </a:extLst>
          </p:cNvPr>
          <p:cNvSpPr txBox="1"/>
          <p:nvPr/>
        </p:nvSpPr>
        <p:spPr>
          <a:xfrm>
            <a:off x="1750938" y="85091"/>
            <a:ext cx="3358390" cy="923330"/>
          </a:xfrm>
          <a:prstGeom prst="rect">
            <a:avLst/>
          </a:prstGeom>
          <a:noFill/>
        </p:spPr>
        <p:txBody>
          <a:bodyPr wrap="square" rtlCol="0">
            <a:spAutoFit/>
          </a:bodyPr>
          <a:lstStyle/>
          <a:p>
            <a:r>
              <a:rPr lang="en-IE" sz="1800" b="1" dirty="0">
                <a:latin typeface="Calibri" panose="020F0502020204030204" pitchFamily="34" charset="0"/>
                <a:ea typeface="Calibri" panose="020F0502020204030204" pitchFamily="34" charset="0"/>
                <a:cs typeface="Calibri" panose="020F0502020204030204" pitchFamily="34" charset="0"/>
              </a:rPr>
              <a:t>Our next Module turns the focus to our students and innovative pedagogical practices.</a:t>
            </a:r>
          </a:p>
        </p:txBody>
      </p:sp>
    </p:spTree>
    <p:extLst>
      <p:ext uri="{BB962C8B-B14F-4D97-AF65-F5344CB8AC3E}">
        <p14:creationId xmlns:p14="http://schemas.microsoft.com/office/powerpoint/2010/main" val="2643103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55</a:t>
            </a:fld>
            <a:endParaRPr lang="en-US" dirty="0"/>
          </a:p>
        </p:txBody>
      </p:sp>
      <p:grpSp>
        <p:nvGrpSpPr>
          <p:cNvPr id="97" name="Group 96">
            <a:extLst>
              <a:ext uri="{FF2B5EF4-FFF2-40B4-BE49-F238E27FC236}">
                <a16:creationId xmlns:a16="http://schemas.microsoft.com/office/drawing/2014/main" id="{F02DA6CD-FFC4-7B90-EE9D-CA32AE079F50}"/>
              </a:ext>
            </a:extLst>
          </p:cNvPr>
          <p:cNvGrpSpPr/>
          <p:nvPr/>
        </p:nvGrpSpPr>
        <p:grpSpPr>
          <a:xfrm>
            <a:off x="10042065" y="5850412"/>
            <a:ext cx="1959435" cy="484201"/>
            <a:chOff x="0" y="9355361"/>
            <a:chExt cx="1959435" cy="484201"/>
          </a:xfrm>
        </p:grpSpPr>
        <p:sp>
          <p:nvSpPr>
            <p:cNvPr id="98" name="Rectangle 97">
              <a:extLst>
                <a:ext uri="{FF2B5EF4-FFF2-40B4-BE49-F238E27FC236}">
                  <a16:creationId xmlns:a16="http://schemas.microsoft.com/office/drawing/2014/main" id="{993FE277-16B5-D992-C8E0-D6E7163352CB}"/>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7E8791C6-1853-66E5-85ED-3379908568A0}"/>
                </a:ext>
              </a:extLst>
            </p:cNvPr>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2400" dirty="0">
                <a:solidFill>
                  <a:schemeClr val="bg1"/>
                </a:solidFill>
                <a:latin typeface="Calibri" panose="020F0502020204030204" pitchFamily="34" charset="0"/>
                <a:cs typeface="Calibri" panose="020F0502020204030204" pitchFamily="34" charset="0"/>
              </a:rPr>
              <a:t>Follow our journey here</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dirty="0">
                <a:solidFill>
                  <a:srgbClr val="1C1442"/>
                </a:solidFill>
              </a:rPr>
              <a:t>www.</a:t>
            </a:r>
            <a:r>
              <a:rPr lang="en-US" sz="2800" b="1" dirty="0">
                <a:solidFill>
                  <a:srgbClr val="1C1442"/>
                </a:solidFill>
              </a:rPr>
              <a:t>be21skilled</a:t>
            </a:r>
            <a:r>
              <a:rPr lang="en-US" sz="2800" dirty="0">
                <a:solidFill>
                  <a:srgbClr val="1C1442"/>
                </a:solidFill>
              </a:rPr>
              <a:t>.eu</a:t>
            </a:r>
          </a:p>
        </p:txBody>
      </p:sp>
    </p:spTree>
    <p:extLst>
      <p:ext uri="{BB962C8B-B14F-4D97-AF65-F5344CB8AC3E}">
        <p14:creationId xmlns:p14="http://schemas.microsoft.com/office/powerpoint/2010/main" val="429139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B7B74C-3ADF-E6F9-B615-465FB1CACF99}"/>
              </a:ext>
            </a:extLst>
          </p:cNvPr>
          <p:cNvSpPr>
            <a:spLocks noGrp="1"/>
          </p:cNvSpPr>
          <p:nvPr>
            <p:ph type="body" sz="quarter" idx="30"/>
          </p:nvPr>
        </p:nvSpPr>
        <p:spPr>
          <a:xfrm>
            <a:off x="854280" y="553870"/>
            <a:ext cx="10483431" cy="1176075"/>
          </a:xfrm>
        </p:spPr>
        <p:txBody>
          <a:bodyPr/>
          <a:lstStyle/>
          <a:p>
            <a:r>
              <a:rPr lang="en-GB" dirty="0"/>
              <a:t>Foundations of Curriculum Design for 21CS Integration</a:t>
            </a:r>
            <a:endParaRPr lang="en-IE" dirty="0"/>
          </a:p>
        </p:txBody>
      </p:sp>
      <p:sp>
        <p:nvSpPr>
          <p:cNvPr id="3" name="Text Placeholder 2">
            <a:extLst>
              <a:ext uri="{FF2B5EF4-FFF2-40B4-BE49-F238E27FC236}">
                <a16:creationId xmlns:a16="http://schemas.microsoft.com/office/drawing/2014/main" id="{80FFAC69-B1A9-5763-4B6D-12F933083DC9}"/>
              </a:ext>
            </a:extLst>
          </p:cNvPr>
          <p:cNvSpPr>
            <a:spLocks noGrp="1"/>
          </p:cNvSpPr>
          <p:nvPr>
            <p:ph type="body" sz="quarter" idx="48"/>
          </p:nvPr>
        </p:nvSpPr>
        <p:spPr/>
        <p:txBody>
          <a:bodyPr/>
          <a:lstStyle/>
          <a:p>
            <a:pPr algn="just"/>
            <a:r>
              <a:rPr lang="en-GB" b="0" i="0" dirty="0">
                <a:solidFill>
                  <a:srgbClr val="0D0D0D"/>
                </a:solidFill>
                <a:effectLst/>
                <a:highlight>
                  <a:srgbClr val="FFFFFF"/>
                </a:highlight>
                <a:latin typeface="Söhne"/>
              </a:rPr>
              <a:t>Curriculum design in the context of higher education increasingly demands the integration of 21st-century skills (21CS) to address the gap between traditional academic objectives and the competencies required in modern and future workplaces. In many cases, this necessitates a strategic overhaul of curriculum frameworks to embed critical thinking, problem-solving, collaboration, and digital literacy as core components. </a:t>
            </a:r>
          </a:p>
          <a:p>
            <a:pPr algn="just"/>
            <a:endParaRPr lang="en-GB" dirty="0">
              <a:solidFill>
                <a:srgbClr val="0D0D0D"/>
              </a:solidFill>
              <a:highlight>
                <a:srgbClr val="FFFFFF"/>
              </a:highlight>
              <a:latin typeface="Söhne"/>
            </a:endParaRPr>
          </a:p>
          <a:p>
            <a:pPr algn="just"/>
            <a:r>
              <a:rPr lang="en-GB" dirty="0">
                <a:solidFill>
                  <a:srgbClr val="0D0D0D"/>
                </a:solidFill>
                <a:highlight>
                  <a:srgbClr val="FFFFFF"/>
                </a:highlight>
                <a:latin typeface="Söhne"/>
              </a:rPr>
              <a:t>The type of </a:t>
            </a:r>
            <a:r>
              <a:rPr lang="en-GB" b="0" i="0" dirty="0">
                <a:solidFill>
                  <a:srgbClr val="0D0D0D"/>
                </a:solidFill>
                <a:effectLst/>
                <a:highlight>
                  <a:srgbClr val="FFFFFF"/>
                </a:highlight>
                <a:latin typeface="Söhne"/>
              </a:rPr>
              <a:t>curriculum we are suggesting transcends disciplinary boundaries, fostering a learning environment that is not only interdisciplinary but also deeply connected to real-world contexts and challenges.</a:t>
            </a:r>
            <a:endParaRPr lang="en-IE" dirty="0"/>
          </a:p>
        </p:txBody>
      </p:sp>
    </p:spTree>
    <p:extLst>
      <p:ext uri="{BB962C8B-B14F-4D97-AF65-F5344CB8AC3E}">
        <p14:creationId xmlns:p14="http://schemas.microsoft.com/office/powerpoint/2010/main" val="3154771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ircraft jet engine turbine">
            <a:extLst>
              <a:ext uri="{FF2B5EF4-FFF2-40B4-BE49-F238E27FC236}">
                <a16:creationId xmlns:a16="http://schemas.microsoft.com/office/drawing/2014/main" id="{98C21692-5517-E3A0-D913-EB3C6180F1E7}"/>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7558B384-78FE-B9E7-7E0B-C8C991D6FCFF}"/>
              </a:ext>
            </a:extLst>
          </p:cNvPr>
          <p:cNvSpPr>
            <a:spLocks noGrp="1"/>
          </p:cNvSpPr>
          <p:nvPr>
            <p:ph type="body" sz="quarter" idx="30"/>
          </p:nvPr>
        </p:nvSpPr>
        <p:spPr>
          <a:xfrm>
            <a:off x="2039257" y="485806"/>
            <a:ext cx="8273143" cy="723352"/>
          </a:xfrm>
        </p:spPr>
        <p:txBody>
          <a:bodyPr/>
          <a:lstStyle/>
          <a:p>
            <a:r>
              <a:rPr lang="en-GB" sz="3100" dirty="0"/>
              <a:t>3 Principles for Integrating 21CS into Curriculum</a:t>
            </a:r>
            <a:endParaRPr lang="en-IE" sz="3100" dirty="0"/>
          </a:p>
        </p:txBody>
      </p:sp>
      <p:sp>
        <p:nvSpPr>
          <p:cNvPr id="4" name="Text Placeholder 3">
            <a:extLst>
              <a:ext uri="{FF2B5EF4-FFF2-40B4-BE49-F238E27FC236}">
                <a16:creationId xmlns:a16="http://schemas.microsoft.com/office/drawing/2014/main" id="{415F084A-EFD7-7155-71A0-F017B322D9FE}"/>
              </a:ext>
            </a:extLst>
          </p:cNvPr>
          <p:cNvSpPr>
            <a:spLocks noGrp="1"/>
          </p:cNvSpPr>
          <p:nvPr>
            <p:ph type="body" sz="quarter" idx="48"/>
          </p:nvPr>
        </p:nvSpPr>
        <p:spPr>
          <a:xfrm>
            <a:off x="2363461" y="1209158"/>
            <a:ext cx="7465079" cy="2654613"/>
          </a:xfrm>
        </p:spPr>
        <p:txBody>
          <a:bodyPr/>
          <a:lstStyle/>
          <a:p>
            <a:pPr algn="just"/>
            <a:r>
              <a:rPr lang="en-GB" b="1" dirty="0">
                <a:solidFill>
                  <a:srgbClr val="AD4097"/>
                </a:solidFill>
              </a:rPr>
              <a:t>First</a:t>
            </a:r>
            <a:r>
              <a:rPr lang="en-GB" dirty="0"/>
              <a:t>, the curriculum must be learner-</a:t>
            </a:r>
            <a:r>
              <a:rPr lang="en-GB" dirty="0" err="1"/>
              <a:t>centered</a:t>
            </a:r>
            <a:r>
              <a:rPr lang="en-GB" dirty="0"/>
              <a:t>, focusing on developing students' abilities to navigate complex problems and work collaboratively in diverse teams. </a:t>
            </a:r>
            <a:r>
              <a:rPr lang="en-GB" b="1" dirty="0">
                <a:solidFill>
                  <a:srgbClr val="AD4097"/>
                </a:solidFill>
              </a:rPr>
              <a:t>Second</a:t>
            </a:r>
            <a:r>
              <a:rPr lang="en-GB" dirty="0"/>
              <a:t>, it should promote active learning through engagement with real-world challenges that require creative solutions. </a:t>
            </a:r>
            <a:r>
              <a:rPr lang="en-GB" b="1" dirty="0">
                <a:solidFill>
                  <a:srgbClr val="AD4097"/>
                </a:solidFill>
              </a:rPr>
              <a:t>Finally</a:t>
            </a:r>
            <a:r>
              <a:rPr lang="en-GB" dirty="0"/>
              <a:t>, the design process must be iterative, allowing for continuous refinement and adaptation based on feedback and changing educational or industry standards.</a:t>
            </a:r>
            <a:endParaRPr lang="en-IE" dirty="0"/>
          </a:p>
        </p:txBody>
      </p:sp>
    </p:spTree>
    <p:extLst>
      <p:ext uri="{BB962C8B-B14F-4D97-AF65-F5344CB8AC3E}">
        <p14:creationId xmlns:p14="http://schemas.microsoft.com/office/powerpoint/2010/main" val="1493982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007AA-50E8-233A-51A3-999A8ECE4CEF}"/>
              </a:ext>
            </a:extLst>
          </p:cNvPr>
          <p:cNvSpPr>
            <a:spLocks noGrp="1"/>
          </p:cNvSpPr>
          <p:nvPr>
            <p:ph type="body" sz="quarter" idx="30"/>
          </p:nvPr>
        </p:nvSpPr>
        <p:spPr/>
        <p:txBody>
          <a:bodyPr/>
          <a:lstStyle/>
          <a:p>
            <a:r>
              <a:rPr lang="en-GB" dirty="0"/>
              <a:t>Aligning Learning Outcomes with 21CS Competencies</a:t>
            </a:r>
            <a:endParaRPr lang="en-IE" dirty="0"/>
          </a:p>
        </p:txBody>
      </p:sp>
      <p:sp>
        <p:nvSpPr>
          <p:cNvPr id="3" name="Text Placeholder 2">
            <a:extLst>
              <a:ext uri="{FF2B5EF4-FFF2-40B4-BE49-F238E27FC236}">
                <a16:creationId xmlns:a16="http://schemas.microsoft.com/office/drawing/2014/main" id="{B2EB533B-DF84-79E9-884B-94EF15EBDE8B}"/>
              </a:ext>
            </a:extLst>
          </p:cNvPr>
          <p:cNvSpPr>
            <a:spLocks noGrp="1"/>
          </p:cNvSpPr>
          <p:nvPr>
            <p:ph type="body" sz="quarter" idx="48"/>
          </p:nvPr>
        </p:nvSpPr>
        <p:spPr/>
        <p:txBody>
          <a:bodyPr/>
          <a:lstStyle/>
          <a:p>
            <a:pPr algn="just"/>
            <a:r>
              <a:rPr lang="en-GB" dirty="0"/>
              <a:t>A critical step in curriculum development for 21CS integration is the alignment of learning outcomes with specific 21CS competencies. </a:t>
            </a:r>
          </a:p>
          <a:p>
            <a:pPr algn="just"/>
            <a:endParaRPr lang="en-GB" dirty="0"/>
          </a:p>
          <a:p>
            <a:pPr algn="just"/>
            <a:r>
              <a:rPr lang="en-GB" dirty="0"/>
              <a:t>This involves a detailed </a:t>
            </a:r>
            <a:r>
              <a:rPr lang="en-GB" b="1" dirty="0">
                <a:solidFill>
                  <a:srgbClr val="AD4097"/>
                </a:solidFill>
              </a:rPr>
              <a:t>mapping process </a:t>
            </a:r>
            <a:r>
              <a:rPr lang="en-GB" dirty="0"/>
              <a:t>where traditional academic goals are paired with the skills and abilities that students need to succeed in a complex, globalised society  as reflected in 21CS competencies.  See Section 2 for more details. </a:t>
            </a:r>
          </a:p>
          <a:p>
            <a:pPr algn="just"/>
            <a:endParaRPr lang="en-GB" dirty="0"/>
          </a:p>
          <a:p>
            <a:pPr algn="just"/>
            <a:r>
              <a:rPr lang="en-GB" dirty="0"/>
              <a:t>Such alignment ensures that each course component—from lectures and seminars to projects and assessments—contributes to the holistic development of students, equipping them with a balanced mix of knowledge, skills, and attitudes.</a:t>
            </a:r>
            <a:endParaRPr lang="en-IE" dirty="0"/>
          </a:p>
        </p:txBody>
      </p:sp>
    </p:spTree>
    <p:extLst>
      <p:ext uri="{BB962C8B-B14F-4D97-AF65-F5344CB8AC3E}">
        <p14:creationId xmlns:p14="http://schemas.microsoft.com/office/powerpoint/2010/main" val="154014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irds flying in formation">
            <a:extLst>
              <a:ext uri="{FF2B5EF4-FFF2-40B4-BE49-F238E27FC236}">
                <a16:creationId xmlns:a16="http://schemas.microsoft.com/office/drawing/2014/main" id="{66D973D3-33EB-50F1-A75A-2F6B9418C3D0}"/>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DE43C72-FF48-C934-CA3E-81C01FA26547}"/>
              </a:ext>
            </a:extLst>
          </p:cNvPr>
          <p:cNvSpPr>
            <a:spLocks noGrp="1"/>
          </p:cNvSpPr>
          <p:nvPr>
            <p:ph type="body" sz="quarter" idx="30"/>
          </p:nvPr>
        </p:nvSpPr>
        <p:spPr>
          <a:xfrm>
            <a:off x="6609248" y="120421"/>
            <a:ext cx="4951851" cy="845139"/>
          </a:xfrm>
        </p:spPr>
        <p:txBody>
          <a:bodyPr/>
          <a:lstStyle/>
          <a:p>
            <a:r>
              <a:rPr lang="en-GB" dirty="0"/>
              <a:t>Operationalising 21CS in Curriculum Design</a:t>
            </a:r>
            <a:endParaRPr lang="en-IE" dirty="0"/>
          </a:p>
        </p:txBody>
      </p:sp>
      <p:sp>
        <p:nvSpPr>
          <p:cNvPr id="4" name="Text Placeholder 3">
            <a:extLst>
              <a:ext uri="{FF2B5EF4-FFF2-40B4-BE49-F238E27FC236}">
                <a16:creationId xmlns:a16="http://schemas.microsoft.com/office/drawing/2014/main" id="{48A4527C-21A1-9116-1E81-0A58B7224251}"/>
              </a:ext>
            </a:extLst>
          </p:cNvPr>
          <p:cNvSpPr>
            <a:spLocks noGrp="1"/>
          </p:cNvSpPr>
          <p:nvPr>
            <p:ph type="body" sz="quarter" idx="48"/>
          </p:nvPr>
        </p:nvSpPr>
        <p:spPr>
          <a:xfrm>
            <a:off x="6621429" y="1516743"/>
            <a:ext cx="4939670" cy="4552866"/>
          </a:xfrm>
        </p:spPr>
        <p:txBody>
          <a:bodyPr/>
          <a:lstStyle/>
          <a:p>
            <a:pPr algn="just"/>
            <a:r>
              <a:rPr lang="en-GB" sz="2000" dirty="0"/>
              <a:t>Operationalising 21CS within the curriculum requires a clear strategy for embedding these competencies into both the content and delivery of education. </a:t>
            </a:r>
          </a:p>
          <a:p>
            <a:pPr algn="just"/>
            <a:endParaRPr lang="en-GB" sz="2000" dirty="0"/>
          </a:p>
          <a:p>
            <a:pPr algn="just"/>
            <a:r>
              <a:rPr lang="en-GB" sz="2000" dirty="0"/>
              <a:t>This involves identifying opportunities for skill development across all disciplines and integrating pedagogical approaches that support active learning, such as project-based learning, flipped classrooms, and collaborative assignments. It also necessitates the use of assessment methods that can accurately measure the development of 21CS, providing meaningful feedback to students on their progress and areas for improvement. (</a:t>
            </a:r>
            <a:r>
              <a:rPr lang="en-GB" sz="2000" b="1" dirty="0">
                <a:solidFill>
                  <a:srgbClr val="AD4097"/>
                </a:solidFill>
              </a:rPr>
              <a:t>see Module 4</a:t>
            </a:r>
            <a:r>
              <a:rPr lang="en-GB" sz="2000" dirty="0"/>
              <a:t>). </a:t>
            </a:r>
            <a:endParaRPr lang="en-IE" sz="2000" dirty="0"/>
          </a:p>
        </p:txBody>
      </p:sp>
    </p:spTree>
    <p:extLst>
      <p:ext uri="{BB962C8B-B14F-4D97-AF65-F5344CB8AC3E}">
        <p14:creationId xmlns:p14="http://schemas.microsoft.com/office/powerpoint/2010/main" val="2810562911"/>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D2295954AF1042ACC23876AF319FBF" ma:contentTypeVersion="16" ma:contentTypeDescription="Create a new document." ma:contentTypeScope="" ma:versionID="f28d89e83c69f0a3c9d560bcfccc4c52">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d7a1d0ac65e731a00ee01e87b2778442"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E3A0418C-A961-41F7-9BCA-E10A14A4D425}"/>
</file>

<file path=docProps/app.xml><?xml version="1.0" encoding="utf-8"?>
<Properties xmlns="http://schemas.openxmlformats.org/officeDocument/2006/extended-properties" xmlns:vt="http://schemas.openxmlformats.org/officeDocument/2006/docPropsVTypes">
  <Template>Magazine layout</Template>
  <TotalTime>0</TotalTime>
  <Words>4189</Words>
  <Application>Microsoft Office PowerPoint</Application>
  <PresentationFormat>Widescreen</PresentationFormat>
  <Paragraphs>243</Paragraphs>
  <Slides>55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Montserrat</vt:lpstr>
      <vt:lpstr>Söhne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Orla Casey</cp:lastModifiedBy>
  <cp:revision>397</cp:revision>
  <dcterms:created xsi:type="dcterms:W3CDTF">2021-06-15T11:45:52Z</dcterms:created>
  <dcterms:modified xsi:type="dcterms:W3CDTF">2024-04-03T19:58:23Z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