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8"/>
  </p:notesMasterIdLst>
  <p:handoutMasterIdLst>
    <p:handoutMasterId r:id="rId59"/>
  </p:handoutMasterIdLst>
  <p:sldIdLst>
    <p:sldId id="690" r:id="rId5"/>
    <p:sldId id="695" r:id="rId6"/>
    <p:sldId id="733" r:id="rId7"/>
    <p:sldId id="810" r:id="rId8"/>
    <p:sldId id="678" r:id="rId9"/>
    <p:sldId id="784" r:id="rId10"/>
    <p:sldId id="785" r:id="rId11"/>
    <p:sldId id="786" r:id="rId12"/>
    <p:sldId id="787" r:id="rId13"/>
    <p:sldId id="789" r:id="rId14"/>
    <p:sldId id="816" r:id="rId15"/>
    <p:sldId id="790" r:id="rId16"/>
    <p:sldId id="791" r:id="rId17"/>
    <p:sldId id="792" r:id="rId18"/>
    <p:sldId id="793" r:id="rId19"/>
    <p:sldId id="818" r:id="rId20"/>
    <p:sldId id="794" r:id="rId21"/>
    <p:sldId id="795" r:id="rId22"/>
    <p:sldId id="817" r:id="rId23"/>
    <p:sldId id="796" r:id="rId24"/>
    <p:sldId id="800" r:id="rId25"/>
    <p:sldId id="797" r:id="rId26"/>
    <p:sldId id="798" r:id="rId27"/>
    <p:sldId id="801" r:id="rId28"/>
    <p:sldId id="778" r:id="rId29"/>
    <p:sldId id="802" r:id="rId30"/>
    <p:sldId id="783" r:id="rId31"/>
    <p:sldId id="744" r:id="rId32"/>
    <p:sldId id="699" r:id="rId33"/>
    <p:sldId id="772" r:id="rId34"/>
    <p:sldId id="773" r:id="rId35"/>
    <p:sldId id="731" r:id="rId36"/>
    <p:sldId id="738" r:id="rId37"/>
    <p:sldId id="774" r:id="rId38"/>
    <p:sldId id="777" r:id="rId39"/>
    <p:sldId id="776" r:id="rId40"/>
    <p:sldId id="775" r:id="rId41"/>
    <p:sldId id="809" r:id="rId42"/>
    <p:sldId id="757" r:id="rId43"/>
    <p:sldId id="819" r:id="rId44"/>
    <p:sldId id="806" r:id="rId45"/>
    <p:sldId id="805" r:id="rId46"/>
    <p:sldId id="807" r:id="rId47"/>
    <p:sldId id="808" r:id="rId48"/>
    <p:sldId id="758" r:id="rId49"/>
    <p:sldId id="762" r:id="rId50"/>
    <p:sldId id="811" r:id="rId51"/>
    <p:sldId id="812" r:id="rId52"/>
    <p:sldId id="813" r:id="rId53"/>
    <p:sldId id="814" r:id="rId54"/>
    <p:sldId id="815" r:id="rId55"/>
    <p:sldId id="771" r:id="rId56"/>
    <p:sldId id="677" r:id="rId57"/>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BFBA093-63F0-46B2-B66D-6B3BAFA1297A}">
          <p14:sldIdLst>
            <p14:sldId id="690"/>
            <p14:sldId id="695"/>
            <p14:sldId id="733"/>
            <p14:sldId id="810"/>
            <p14:sldId id="678"/>
            <p14:sldId id="784"/>
            <p14:sldId id="785"/>
            <p14:sldId id="786"/>
            <p14:sldId id="787"/>
            <p14:sldId id="789"/>
            <p14:sldId id="816"/>
            <p14:sldId id="790"/>
            <p14:sldId id="791"/>
            <p14:sldId id="792"/>
            <p14:sldId id="793"/>
            <p14:sldId id="818"/>
            <p14:sldId id="794"/>
            <p14:sldId id="795"/>
            <p14:sldId id="817"/>
            <p14:sldId id="796"/>
            <p14:sldId id="800"/>
            <p14:sldId id="797"/>
            <p14:sldId id="798"/>
            <p14:sldId id="801"/>
            <p14:sldId id="778"/>
            <p14:sldId id="802"/>
            <p14:sldId id="783"/>
            <p14:sldId id="744"/>
            <p14:sldId id="699"/>
            <p14:sldId id="772"/>
            <p14:sldId id="773"/>
            <p14:sldId id="731"/>
            <p14:sldId id="738"/>
            <p14:sldId id="774"/>
            <p14:sldId id="777"/>
            <p14:sldId id="776"/>
            <p14:sldId id="775"/>
            <p14:sldId id="809"/>
            <p14:sldId id="757"/>
            <p14:sldId id="819"/>
            <p14:sldId id="806"/>
            <p14:sldId id="805"/>
            <p14:sldId id="807"/>
            <p14:sldId id="808"/>
            <p14:sldId id="758"/>
            <p14:sldId id="762"/>
            <p14:sldId id="811"/>
            <p14:sldId id="812"/>
            <p14:sldId id="813"/>
            <p14:sldId id="814"/>
            <p14:sldId id="815"/>
            <p14:sldId id="771"/>
            <p14:sldId id="67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4097"/>
    <a:srgbClr val="1C1442"/>
    <a:srgbClr val="60A9DD"/>
    <a:srgbClr val="151D24"/>
    <a:srgbClr val="186BA8"/>
    <a:srgbClr val="8A2061"/>
    <a:srgbClr val="404040"/>
    <a:srgbClr val="305C6F"/>
    <a:srgbClr val="7C946D"/>
    <a:srgbClr val="0057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FFB51D-D21C-CD70-1C93-6F1E251A4AA1}" v="4" dt="2024-04-28T18:41:05.3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isa Ejubovic" userId="S::ejubovic_aceeu.org#ext#@rtucloud1.onmicrosoft.com::dfa64245-a718-4be1-a6aa-03f07b6792dc" providerId="AD" clId="Web-{E1FFB51D-D21C-CD70-1C93-6F1E251A4AA1}"/>
    <pc:docChg chg="modSld">
      <pc:chgData name="Adisa Ejubovic" userId="S::ejubovic_aceeu.org#ext#@rtucloud1.onmicrosoft.com::dfa64245-a718-4be1-a6aa-03f07b6792dc" providerId="AD" clId="Web-{E1FFB51D-D21C-CD70-1C93-6F1E251A4AA1}" dt="2024-04-28T18:41:02.294" v="2" actId="20577"/>
      <pc:docMkLst>
        <pc:docMk/>
      </pc:docMkLst>
      <pc:sldChg chg="modSp">
        <pc:chgData name="Adisa Ejubovic" userId="S::ejubovic_aceeu.org#ext#@rtucloud1.onmicrosoft.com::dfa64245-a718-4be1-a6aa-03f07b6792dc" providerId="AD" clId="Web-{E1FFB51D-D21C-CD70-1C93-6F1E251A4AA1}" dt="2024-04-28T18:41:02.294" v="2" actId="20577"/>
        <pc:sldMkLst>
          <pc:docMk/>
          <pc:sldMk cId="3302874345" sldId="733"/>
        </pc:sldMkLst>
        <pc:spChg chg="mod">
          <ac:chgData name="Adisa Ejubovic" userId="S::ejubovic_aceeu.org#ext#@rtucloud1.onmicrosoft.com::dfa64245-a718-4be1-a6aa-03f07b6792dc" providerId="AD" clId="Web-{E1FFB51D-D21C-CD70-1C93-6F1E251A4AA1}" dt="2024-04-28T18:41:02.294" v="2" actId="20577"/>
          <ac:spMkLst>
            <pc:docMk/>
            <pc:sldMk cId="3302874345" sldId="733"/>
            <ac:spMk id="67" creationId="{76EC7856-B0EC-004E-A2BE-9CF77555B8D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4/28/2024</a:t>
            </a:fld>
            <a:endParaRPr lang="en-US"/>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4/28/2024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7408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2679378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7408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6A4F46-B06C-8C93-009C-3551D6043410}"/>
              </a:ext>
            </a:extLst>
          </p:cNvPr>
          <p:cNvGrpSpPr/>
          <p:nvPr userDrawn="1"/>
        </p:nvGrpSpPr>
        <p:grpSpPr>
          <a:xfrm>
            <a:off x="0" y="-35739"/>
            <a:ext cx="12192000" cy="5593064"/>
            <a:chOff x="0" y="-39857"/>
            <a:chExt cx="9964056" cy="4570998"/>
          </a:xfrm>
        </p:grpSpPr>
        <p:sp>
          <p:nvSpPr>
            <p:cNvPr id="4" name="Rectangle 3">
              <a:extLst>
                <a:ext uri="{FF2B5EF4-FFF2-40B4-BE49-F238E27FC236}">
                  <a16:creationId xmlns:a16="http://schemas.microsoft.com/office/drawing/2014/main" id="{E4102A00-6F9F-716E-6C6B-DD677521DC74}"/>
                </a:ext>
              </a:extLst>
            </p:cNvPr>
            <p:cNvSpPr/>
            <p:nvPr userDrawn="1"/>
          </p:nvSpPr>
          <p:spPr>
            <a:xfrm>
              <a:off x="4754232" y="-29837"/>
              <a:ext cx="4680655" cy="4560978"/>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0C40A28-9A13-D0DF-BC2A-BA64D385F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139" t="-495" r="26263" b="495"/>
            <a:stretch/>
          </p:blipFill>
          <p:spPr>
            <a:xfrm>
              <a:off x="0" y="-39857"/>
              <a:ext cx="4754232" cy="4560978"/>
            </a:xfrm>
            <a:prstGeom prst="rect">
              <a:avLst/>
            </a:prstGeom>
          </p:spPr>
        </p:pic>
        <p:pic>
          <p:nvPicPr>
            <p:cNvPr id="34" name="Picture 33">
              <a:extLst>
                <a:ext uri="{FF2B5EF4-FFF2-40B4-BE49-F238E27FC236}">
                  <a16:creationId xmlns:a16="http://schemas.microsoft.com/office/drawing/2014/main" id="{5227E191-85FE-A18C-1063-212D0FAEAB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2054" r="4400"/>
            <a:stretch/>
          </p:blipFill>
          <p:spPr>
            <a:xfrm>
              <a:off x="8638839" y="-29837"/>
              <a:ext cx="1325217" cy="4560978"/>
            </a:xfrm>
            <a:prstGeom prst="rect">
              <a:avLst/>
            </a:prstGeom>
          </p:spPr>
        </p:pic>
      </p:grpSp>
      <p:sp>
        <p:nvSpPr>
          <p:cNvPr id="33" name="Freeform 32">
            <a:extLst>
              <a:ext uri="{FF2B5EF4-FFF2-40B4-BE49-F238E27FC236}">
                <a16:creationId xmlns:a16="http://schemas.microsoft.com/office/drawing/2014/main" id="{527A8425-B90A-4347-AF48-00C1D5CC2D28}"/>
              </a:ext>
            </a:extLst>
          </p:cNvPr>
          <p:cNvSpPr/>
          <p:nvPr userDrawn="1"/>
        </p:nvSpPr>
        <p:spPr>
          <a:xfrm>
            <a:off x="5311489" y="2587406"/>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6303936" y="1246695"/>
            <a:ext cx="3557739" cy="1555466"/>
          </a:xfrm>
        </p:spPr>
        <p:txBody>
          <a:bodyPr anchor="t">
            <a:noAutofit/>
          </a:bodyPr>
          <a:lstStyle>
            <a:lvl1pPr marL="0" indent="0" algn="l">
              <a:lnSpc>
                <a:spcPts val="3154"/>
              </a:lnSpc>
              <a:spcBef>
                <a:spcPts val="0"/>
              </a:spcBef>
              <a:buNone/>
              <a:defRPr sz="3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GUIDE TO BE 21 SKILLED</a:t>
            </a:r>
            <a:endParaRPr lang="en-US"/>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6350199" y="2720655"/>
            <a:ext cx="3511476" cy="1546726"/>
          </a:xfrm>
        </p:spPr>
        <p:txBody>
          <a:bodyPr anchor="t">
            <a:noAutofit/>
          </a:bodyPr>
          <a:lstStyle>
            <a:lvl1pPr marL="0" indent="0" algn="l">
              <a:lnSpc>
                <a:spcPct val="100000"/>
              </a:lnSpc>
              <a:spcBef>
                <a:spcPts val="0"/>
              </a:spcBef>
              <a:buNone/>
              <a:defRPr sz="2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Title</a:t>
            </a:r>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9456007" y="5829539"/>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5" name="Text Placeholder 62">
            <a:extLst>
              <a:ext uri="{FF2B5EF4-FFF2-40B4-BE49-F238E27FC236}">
                <a16:creationId xmlns:a16="http://schemas.microsoft.com/office/drawing/2014/main" id="{CC8023F2-90DE-B90C-F4F9-B78B3046F743}"/>
              </a:ext>
            </a:extLst>
          </p:cNvPr>
          <p:cNvSpPr>
            <a:spLocks noGrp="1"/>
          </p:cNvSpPr>
          <p:nvPr>
            <p:ph type="body" sz="quarter" idx="21" hasCustomPrompt="1"/>
          </p:nvPr>
        </p:nvSpPr>
        <p:spPr>
          <a:xfrm>
            <a:off x="-1" y="5319087"/>
            <a:ext cx="2946757" cy="624849"/>
          </a:xfrm>
          <a:solidFill>
            <a:srgbClr val="186BA8"/>
          </a:solidFill>
        </p:spPr>
        <p:txBody>
          <a:bodyPr anchor="ctr">
            <a:noAutofit/>
          </a:bodyPr>
          <a:lstStyle>
            <a:lvl1pPr marL="0" indent="0" algn="r">
              <a:buNone/>
              <a:defRPr sz="4000">
                <a:solidFill>
                  <a:schemeClr val="bg1"/>
                </a:solidFill>
              </a:defRPr>
            </a:lvl1pPr>
          </a:lstStyle>
          <a:p>
            <a:r>
              <a:rPr lang="en-US" sz="1800"/>
              <a:t>www.</a:t>
            </a:r>
            <a:r>
              <a:rPr lang="en-US" sz="2400" b="1"/>
              <a:t>be21skilled</a:t>
            </a:r>
            <a:r>
              <a:rPr lang="en-US" sz="1800"/>
              <a:t>.eu </a:t>
            </a:r>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5">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6AEC429-C7CB-E74A-9334-7837722EA799}"/>
              </a:ext>
            </a:extLst>
          </p:cNvPr>
          <p:cNvSpPr>
            <a:spLocks noGrp="1"/>
          </p:cNvSpPr>
          <p:nvPr>
            <p:ph type="pic" sz="quarter" idx="21"/>
          </p:nvPr>
        </p:nvSpPr>
        <p:spPr>
          <a:xfrm>
            <a:off x="0" y="0"/>
            <a:ext cx="12192000" cy="6858000"/>
          </a:xfrm>
          <a:solidFill>
            <a:schemeClr val="bg1">
              <a:lumMod val="85000"/>
            </a:schemeClr>
          </a:solidFill>
        </p:spPr>
        <p:txBody>
          <a:bodyPr/>
          <a:lstStyle>
            <a:lvl1pPr marL="0" indent="0" algn="ctr">
              <a:buNone/>
              <a:defRPr>
                <a:solidFill>
                  <a:schemeClr val="bg1">
                    <a:lumMod val="85000"/>
                  </a:schemeClr>
                </a:solidFill>
              </a:defRPr>
            </a:lvl1pPr>
          </a:lstStyle>
          <a:p>
            <a:endParaRPr lang="en-US"/>
          </a:p>
        </p:txBody>
      </p:sp>
      <p:sp>
        <p:nvSpPr>
          <p:cNvPr id="20" name="Text Placeholder 32">
            <a:extLst>
              <a:ext uri="{FF2B5EF4-FFF2-40B4-BE49-F238E27FC236}">
                <a16:creationId xmlns:a16="http://schemas.microsoft.com/office/drawing/2014/main" id="{8EB196D6-D69C-2F42-9841-B7A481B12B29}"/>
              </a:ext>
            </a:extLst>
          </p:cNvPr>
          <p:cNvSpPr>
            <a:spLocks noGrp="1"/>
          </p:cNvSpPr>
          <p:nvPr>
            <p:ph type="body" sz="quarter" idx="30" hasCustomPrompt="1"/>
          </p:nvPr>
        </p:nvSpPr>
        <p:spPr>
          <a:xfrm>
            <a:off x="605260" y="401014"/>
            <a:ext cx="10644249" cy="479206"/>
          </a:xfrm>
        </p:spPr>
        <p:txBody>
          <a:bodyPr>
            <a:noAutofit/>
          </a:bodyPr>
          <a:lstStyle>
            <a:lvl1pPr marL="0" indent="0" algn="l">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HEADING</a:t>
            </a:r>
            <a:endParaRPr lang="en-US"/>
          </a:p>
        </p:txBody>
      </p:sp>
    </p:spTree>
    <p:extLst>
      <p:ext uri="{BB962C8B-B14F-4D97-AF65-F5344CB8AC3E}">
        <p14:creationId xmlns:p14="http://schemas.microsoft.com/office/powerpoint/2010/main" val="272868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224003"/>
            <a:ext cx="12192000" cy="414293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4"/>
            <a:ext cx="4403214" cy="1346830"/>
          </a:xfrm>
        </p:spPr>
        <p:txBody>
          <a:bodyPr>
            <a:noAutofit/>
          </a:bodyPr>
          <a:lstStyle>
            <a:lvl1pPr marL="0" indent="0" algn="l">
              <a:buNone/>
              <a:defRPr sz="3600" b="1" i="0" spc="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HEADING</a:t>
            </a:r>
            <a:endParaRPr lang="en-US"/>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346831"/>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sp>
        <p:nvSpPr>
          <p:cNvPr id="28" name="Picture Placeholder 27">
            <a:extLst>
              <a:ext uri="{FF2B5EF4-FFF2-40B4-BE49-F238E27FC236}">
                <a16:creationId xmlns:a16="http://schemas.microsoft.com/office/drawing/2014/main" id="{30018A5E-BD0C-FB4B-BF50-C125A1DB3922}"/>
              </a:ext>
            </a:extLst>
          </p:cNvPr>
          <p:cNvSpPr>
            <a:spLocks noGrp="1"/>
          </p:cNvSpPr>
          <p:nvPr>
            <p:ph type="pic" sz="quarter" idx="21"/>
          </p:nvPr>
        </p:nvSpPr>
        <p:spPr>
          <a:xfrm>
            <a:off x="5302086" y="553828"/>
            <a:ext cx="6130153" cy="1964833"/>
          </a:xfrm>
          <a:custGeom>
            <a:avLst/>
            <a:gdLst>
              <a:gd name="connsiteX0" fmla="*/ 0 w 6130153"/>
              <a:gd name="connsiteY0" fmla="*/ 0 h 1964833"/>
              <a:gd name="connsiteX1" fmla="*/ 6130153 w 6130153"/>
              <a:gd name="connsiteY1" fmla="*/ 0 h 1964833"/>
              <a:gd name="connsiteX2" fmla="*/ 6130153 w 6130153"/>
              <a:gd name="connsiteY2" fmla="*/ 231958 h 1964833"/>
              <a:gd name="connsiteX3" fmla="*/ 5992823 w 6130153"/>
              <a:gd name="connsiteY3" fmla="*/ 231958 h 1964833"/>
              <a:gd name="connsiteX4" fmla="*/ 5992823 w 6130153"/>
              <a:gd name="connsiteY4" fmla="*/ 1671959 h 1964833"/>
              <a:gd name="connsiteX5" fmla="*/ 6130153 w 6130153"/>
              <a:gd name="connsiteY5" fmla="*/ 1671959 h 1964833"/>
              <a:gd name="connsiteX6" fmla="*/ 6130153 w 6130153"/>
              <a:gd name="connsiteY6" fmla="*/ 1964833 h 1964833"/>
              <a:gd name="connsiteX7" fmla="*/ 0 w 6130153"/>
              <a:gd name="connsiteY7" fmla="*/ 1964833 h 196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0153" h="1964833">
                <a:moveTo>
                  <a:pt x="0" y="0"/>
                </a:moveTo>
                <a:lnTo>
                  <a:pt x="6130153" y="0"/>
                </a:lnTo>
                <a:lnTo>
                  <a:pt x="6130153" y="231958"/>
                </a:lnTo>
                <a:lnTo>
                  <a:pt x="5992823" y="231958"/>
                </a:lnTo>
                <a:lnTo>
                  <a:pt x="5992823" y="1671959"/>
                </a:lnTo>
                <a:lnTo>
                  <a:pt x="6130153" y="1671959"/>
                </a:lnTo>
                <a:lnTo>
                  <a:pt x="6130153" y="1964833"/>
                </a:lnTo>
                <a:lnTo>
                  <a:pt x="0" y="196483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a:p>
        </p:txBody>
      </p:sp>
      <p:sp>
        <p:nvSpPr>
          <p:cNvPr id="16" name="Picture Placeholder 2">
            <a:extLst>
              <a:ext uri="{FF2B5EF4-FFF2-40B4-BE49-F238E27FC236}">
                <a16:creationId xmlns:a16="http://schemas.microsoft.com/office/drawing/2014/main" id="{350EA441-1AA7-7946-82C6-35FEB2BA56F2}"/>
              </a:ext>
            </a:extLst>
          </p:cNvPr>
          <p:cNvSpPr>
            <a:spLocks noGrp="1"/>
          </p:cNvSpPr>
          <p:nvPr>
            <p:ph type="pic" sz="quarter" idx="23"/>
          </p:nvPr>
        </p:nvSpPr>
        <p:spPr>
          <a:xfrm>
            <a:off x="730112" y="553828"/>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a:p>
        </p:txBody>
      </p:sp>
      <p:sp>
        <p:nvSpPr>
          <p:cNvPr id="17" name="Picture Placeholder 2">
            <a:extLst>
              <a:ext uri="{FF2B5EF4-FFF2-40B4-BE49-F238E27FC236}">
                <a16:creationId xmlns:a16="http://schemas.microsoft.com/office/drawing/2014/main" id="{A3EC1EBA-930B-364B-8FFD-A3A37D85E041}"/>
              </a:ext>
            </a:extLst>
          </p:cNvPr>
          <p:cNvSpPr>
            <a:spLocks noGrp="1"/>
          </p:cNvSpPr>
          <p:nvPr>
            <p:ph type="pic" sz="quarter" idx="49"/>
          </p:nvPr>
        </p:nvSpPr>
        <p:spPr>
          <a:xfrm>
            <a:off x="730112" y="2749084"/>
            <a:ext cx="6130153" cy="1964833"/>
          </a:xfrm>
          <a:solidFill>
            <a:schemeClr val="bg1">
              <a:lumMod val="85000"/>
            </a:schemeClr>
          </a:solidFill>
        </p:spPr>
        <p:txBody>
          <a:bodyPr/>
          <a:lstStyle>
            <a:lvl1pPr marL="0" indent="0" algn="ctr">
              <a:buNone/>
              <a:defRPr>
                <a:solidFill>
                  <a:schemeClr val="bg1">
                    <a:lumMod val="85000"/>
                  </a:schemeClr>
                </a:solidFill>
              </a:defRPr>
            </a:lvl1pPr>
          </a:lstStyle>
          <a:p>
            <a:endParaRPr lang="en-US"/>
          </a:p>
        </p:txBody>
      </p:sp>
      <p:sp>
        <p:nvSpPr>
          <p:cNvPr id="23" name="Picture Placeholder 2">
            <a:extLst>
              <a:ext uri="{FF2B5EF4-FFF2-40B4-BE49-F238E27FC236}">
                <a16:creationId xmlns:a16="http://schemas.microsoft.com/office/drawing/2014/main" id="{72415A37-99DF-6D48-A82B-08B0B77A1BCF}"/>
              </a:ext>
            </a:extLst>
          </p:cNvPr>
          <p:cNvSpPr>
            <a:spLocks noGrp="1"/>
          </p:cNvSpPr>
          <p:nvPr>
            <p:ph type="pic" sz="quarter" idx="50"/>
          </p:nvPr>
        </p:nvSpPr>
        <p:spPr>
          <a:xfrm>
            <a:off x="7154359" y="2749084"/>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a:p>
        </p:txBody>
      </p:sp>
      <p:pic>
        <p:nvPicPr>
          <p:cNvPr id="11" name="Picture 10">
            <a:extLst>
              <a:ext uri="{FF2B5EF4-FFF2-40B4-BE49-F238E27FC236}">
                <a16:creationId xmlns:a16="http://schemas.microsoft.com/office/drawing/2014/main" id="{3C4B7423-308C-1705-5270-696C75009DCD}"/>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0753110" y="1325787"/>
            <a:ext cx="1443600" cy="356400"/>
          </a:xfrm>
          <a:prstGeom prst="rect">
            <a:avLst/>
          </a:prstGeom>
        </p:spPr>
      </p:pic>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65743" y="918406"/>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4346104" y="387792"/>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4358285" y="1091007"/>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4346104" y="2462666"/>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4358285" y="3165882"/>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4358285" y="4537541"/>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4370466" y="5240757"/>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sp>
        <p:nvSpPr>
          <p:cNvPr id="15" name="Picture Placeholder 2">
            <a:extLst>
              <a:ext uri="{FF2B5EF4-FFF2-40B4-BE49-F238E27FC236}">
                <a16:creationId xmlns:a16="http://schemas.microsoft.com/office/drawing/2014/main" id="{1AE122C5-B93C-2443-9586-190A159CBB8C}"/>
              </a:ext>
            </a:extLst>
          </p:cNvPr>
          <p:cNvSpPr>
            <a:spLocks noGrp="1"/>
          </p:cNvSpPr>
          <p:nvPr>
            <p:ph type="pic" sz="quarter" idx="23"/>
          </p:nvPr>
        </p:nvSpPr>
        <p:spPr>
          <a:xfrm>
            <a:off x="1449252" y="4604263"/>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49252" y="25066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49252" y="409057"/>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a:p>
        </p:txBody>
      </p:sp>
      <p:sp>
        <p:nvSpPr>
          <p:cNvPr id="18" name="Freeform 17">
            <a:extLst>
              <a:ext uri="{FF2B5EF4-FFF2-40B4-BE49-F238E27FC236}">
                <a16:creationId xmlns:a16="http://schemas.microsoft.com/office/drawing/2014/main" id="{7764C767-0A40-C041-96CE-FAE9BC9F5FCA}"/>
              </a:ext>
            </a:extLst>
          </p:cNvPr>
          <p:cNvSpPr/>
          <p:nvPr userDrawn="1"/>
        </p:nvSpPr>
        <p:spPr>
          <a:xfrm>
            <a:off x="1165743" y="5101627"/>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65742" y="3004024"/>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HEADING</a:t>
            </a:r>
            <a:endParaRPr lang="en-US"/>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773877" y="2527915"/>
            <a:ext cx="5322123" cy="2538354"/>
          </a:xfr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pic>
        <p:nvPicPr>
          <p:cNvPr id="13" name="Picture 12">
            <a:extLst>
              <a:ext uri="{FF2B5EF4-FFF2-40B4-BE49-F238E27FC236}">
                <a16:creationId xmlns:a16="http://schemas.microsoft.com/office/drawing/2014/main" id="{8C211F0D-9051-024B-9DC9-CAAD6DD6F6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7429317" y="1659698"/>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4" name="Picture Placeholder 2">
            <a:extLst>
              <a:ext uri="{FF2B5EF4-FFF2-40B4-BE49-F238E27FC236}">
                <a16:creationId xmlns:a16="http://schemas.microsoft.com/office/drawing/2014/main" id="{35EDD9E2-AF44-6C49-9A06-EA7CD926F603}"/>
              </a:ext>
            </a:extLst>
          </p:cNvPr>
          <p:cNvSpPr>
            <a:spLocks noGrp="1"/>
          </p:cNvSpPr>
          <p:nvPr>
            <p:ph type="pic" sz="quarter" idx="23"/>
          </p:nvPr>
        </p:nvSpPr>
        <p:spPr>
          <a:xfrm>
            <a:off x="7436587" y="3108173"/>
            <a:ext cx="4755412" cy="2879354"/>
          </a:xfrm>
          <a:solidFill>
            <a:schemeClr val="bg1">
              <a:lumMod val="85000"/>
            </a:schemeClr>
          </a:solidFill>
        </p:spPr>
        <p:txBody>
          <a:bodyPr/>
          <a:lstStyle>
            <a:lvl1pPr marL="0" indent="0" algn="ctr">
              <a:buNone/>
              <a:defRPr>
                <a:solidFill>
                  <a:schemeClr val="bg1">
                    <a:lumMod val="85000"/>
                  </a:schemeClr>
                </a:solidFill>
              </a:defRPr>
            </a:lvl1pPr>
          </a:lstStyle>
          <a:p>
            <a:endParaRPr lang="en-US"/>
          </a:p>
        </p:txBody>
      </p:sp>
      <p:pic>
        <p:nvPicPr>
          <p:cNvPr id="9" name="Picture 8">
            <a:extLst>
              <a:ext uri="{FF2B5EF4-FFF2-40B4-BE49-F238E27FC236}">
                <a16:creationId xmlns:a16="http://schemas.microsoft.com/office/drawing/2014/main" id="{E98C656A-226E-21D3-AABB-2A6569605559}"/>
              </a:ext>
            </a:extLst>
          </p:cNvPr>
          <p:cNvPicPr>
            <a:picLocks/>
          </p:cNvPicPr>
          <p:nvPr userDrawn="1"/>
        </p:nvPicPr>
        <p:blipFill rotWithShape="1">
          <a:blip r:embed="rId3" cstate="screen">
            <a:extLst>
              <a:ext uri="{28A0092B-C50C-407E-A947-70E740481C1C}">
                <a14:useLocalDpi xmlns:a14="http://schemas.microsoft.com/office/drawing/2010/main"/>
              </a:ext>
            </a:extLst>
          </a:blip>
          <a:srcRect l="10582" t="76647" r="53602" b="8387"/>
          <a:stretch/>
        </p:blipFill>
        <p:spPr>
          <a:xfrm>
            <a:off x="9978123" y="1628605"/>
            <a:ext cx="1443600" cy="356400"/>
          </a:xfrm>
          <a:prstGeom prst="rect">
            <a:avLst/>
          </a:prstGeom>
        </p:spPr>
      </p:pic>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HEADING</a:t>
            </a:r>
            <a:endParaRPr lang="en-US"/>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sp>
        <p:nvSpPr>
          <p:cNvPr id="2" name="Rectangle 5">
            <a:extLst>
              <a:ext uri="{FF2B5EF4-FFF2-40B4-BE49-F238E27FC236}">
                <a16:creationId xmlns:a16="http://schemas.microsoft.com/office/drawing/2014/main" id="{373F6002-DCA8-D534-F7A1-14CEDC71621A}"/>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Tree>
    <p:extLst>
      <p:ext uri="{BB962C8B-B14F-4D97-AF65-F5344CB8AC3E}">
        <p14:creationId xmlns:p14="http://schemas.microsoft.com/office/powerpoint/2010/main" val="1978311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HEADING</a:t>
            </a:r>
            <a:endParaRPr lang="en-US"/>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spTree>
    <p:extLst>
      <p:ext uri="{BB962C8B-B14F-4D97-AF65-F5344CB8AC3E}">
        <p14:creationId xmlns:p14="http://schemas.microsoft.com/office/powerpoint/2010/main" val="26046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Slide - 1 column">
    <p:spTree>
      <p:nvGrpSpPr>
        <p:cNvPr id="1" name=""/>
        <p:cNvGrpSpPr/>
        <p:nvPr/>
      </p:nvGrpSpPr>
      <p:grpSpPr>
        <a:xfrm>
          <a:off x="0" y="0"/>
          <a:ext cx="0" cy="0"/>
          <a:chOff x="0" y="0"/>
          <a:chExt cx="0" cy="0"/>
        </a:xfrm>
      </p:grpSpPr>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4773477" y="925681"/>
            <a:ext cx="6564233" cy="5378450"/>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sp>
        <p:nvSpPr>
          <p:cNvPr id="3" name="Rectangle 5">
            <a:extLst>
              <a:ext uri="{FF2B5EF4-FFF2-40B4-BE49-F238E27FC236}">
                <a16:creationId xmlns:a16="http://schemas.microsoft.com/office/drawing/2014/main" id="{BCF6003F-60EF-025F-4B6D-09507F98C84D}"/>
              </a:ext>
            </a:extLst>
          </p:cNvPr>
          <p:cNvSpPr/>
          <p:nvPr userDrawn="1"/>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4" name="Rectangle 3">
            <a:extLst>
              <a:ext uri="{FF2B5EF4-FFF2-40B4-BE49-F238E27FC236}">
                <a16:creationId xmlns:a16="http://schemas.microsoft.com/office/drawing/2014/main" id="{FF9D4E8C-F0AD-ACCF-1BB8-BA9B44BC2DD2}"/>
              </a:ext>
            </a:extLst>
          </p:cNvPr>
          <p:cNvSpPr/>
          <p:nvPr userDrawn="1"/>
        </p:nvSpPr>
        <p:spPr>
          <a:xfrm>
            <a:off x="464951" y="0"/>
            <a:ext cx="399856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5" name="Text Placeholder 32">
            <a:extLst>
              <a:ext uri="{FF2B5EF4-FFF2-40B4-BE49-F238E27FC236}">
                <a16:creationId xmlns:a16="http://schemas.microsoft.com/office/drawing/2014/main" id="{56340692-36DC-AD74-587E-3A461ABA239D}"/>
              </a:ext>
            </a:extLst>
          </p:cNvPr>
          <p:cNvSpPr>
            <a:spLocks noGrp="1"/>
          </p:cNvSpPr>
          <p:nvPr>
            <p:ph type="body" sz="quarter" idx="30" hasCustomPrompt="1"/>
          </p:nvPr>
        </p:nvSpPr>
        <p:spPr>
          <a:xfrm>
            <a:off x="854280" y="925680"/>
            <a:ext cx="2834317" cy="2375459"/>
          </a:xfrm>
        </p:spPr>
        <p:txBody>
          <a:bodyPr>
            <a:noAutofit/>
          </a:bodyPr>
          <a:lstStyle>
            <a:lvl1pPr marL="0" indent="0" algn="l">
              <a:lnSpc>
                <a:spcPts val="4020"/>
              </a:lnSpc>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HEADING</a:t>
            </a:r>
            <a:endParaRPr lang="en-US"/>
          </a:p>
        </p:txBody>
      </p:sp>
    </p:spTree>
    <p:extLst>
      <p:ext uri="{BB962C8B-B14F-4D97-AF65-F5344CB8AC3E}">
        <p14:creationId xmlns:p14="http://schemas.microsoft.com/office/powerpoint/2010/main" val="2268723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6A4F46-B06C-8C93-009C-3551D6043410}"/>
              </a:ext>
            </a:extLst>
          </p:cNvPr>
          <p:cNvGrpSpPr/>
          <p:nvPr userDrawn="1"/>
        </p:nvGrpSpPr>
        <p:grpSpPr>
          <a:xfrm>
            <a:off x="-9010" y="-23479"/>
            <a:ext cx="12189848" cy="5616042"/>
            <a:chOff x="-7363" y="-29837"/>
            <a:chExt cx="9962297" cy="4589777"/>
          </a:xfrm>
        </p:grpSpPr>
        <p:pic>
          <p:nvPicPr>
            <p:cNvPr id="19" name="Picture 18">
              <a:extLst>
                <a:ext uri="{FF2B5EF4-FFF2-40B4-BE49-F238E27FC236}">
                  <a16:creationId xmlns:a16="http://schemas.microsoft.com/office/drawing/2014/main" id="{70C40A28-9A13-D0DF-BC2A-BA64D385F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767" t="564" r="21651" b="3139"/>
            <a:stretch/>
          </p:blipFill>
          <p:spPr>
            <a:xfrm>
              <a:off x="4206600" y="-29837"/>
              <a:ext cx="5748334" cy="4560978"/>
            </a:xfrm>
            <a:prstGeom prst="rect">
              <a:avLst/>
            </a:prstGeom>
          </p:spPr>
        </p:pic>
        <p:pic>
          <p:nvPicPr>
            <p:cNvPr id="34" name="Picture 33">
              <a:extLst>
                <a:ext uri="{FF2B5EF4-FFF2-40B4-BE49-F238E27FC236}">
                  <a16:creationId xmlns:a16="http://schemas.microsoft.com/office/drawing/2014/main" id="{5227E191-85FE-A18C-1063-212D0FAEAB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054" r="4400"/>
            <a:stretch/>
          </p:blipFill>
          <p:spPr>
            <a:xfrm>
              <a:off x="-7363" y="-1038"/>
              <a:ext cx="1325217" cy="4560978"/>
            </a:xfrm>
            <a:prstGeom prst="rect">
              <a:avLst/>
            </a:prstGeom>
          </p:spPr>
        </p:pic>
      </p:grpSp>
      <p:sp>
        <p:nvSpPr>
          <p:cNvPr id="33" name="Freeform 32">
            <a:extLst>
              <a:ext uri="{FF2B5EF4-FFF2-40B4-BE49-F238E27FC236}">
                <a16:creationId xmlns:a16="http://schemas.microsoft.com/office/drawing/2014/main" id="{527A8425-B90A-4347-AF48-00C1D5CC2D28}"/>
              </a:ext>
            </a:extLst>
          </p:cNvPr>
          <p:cNvSpPr/>
          <p:nvPr userDrawn="1"/>
        </p:nvSpPr>
        <p:spPr>
          <a:xfrm>
            <a:off x="5311489" y="2587406"/>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2118303" y="1286068"/>
            <a:ext cx="3557739" cy="1555466"/>
          </a:xfrm>
        </p:spPr>
        <p:txBody>
          <a:bodyPr anchor="t">
            <a:noAutofit/>
          </a:bodyPr>
          <a:lstStyle>
            <a:lvl1pPr marL="0" indent="0" algn="l">
              <a:lnSpc>
                <a:spcPts val="3154"/>
              </a:lnSpc>
              <a:spcBef>
                <a:spcPts val="0"/>
              </a:spcBef>
              <a:buNone/>
              <a:defRPr sz="34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GUIDE TO BE 21 SKILLED</a:t>
            </a:r>
            <a:endParaRPr lang="en-US"/>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2164566" y="2760028"/>
            <a:ext cx="3511476" cy="1546726"/>
          </a:xfrm>
        </p:spPr>
        <p:txBody>
          <a:bodyPr anchor="t">
            <a:noAutofit/>
          </a:bodyPr>
          <a:lstStyle>
            <a:lvl1pPr marL="0" indent="0" algn="l">
              <a:lnSpc>
                <a:spcPct val="100000"/>
              </a:lnSpc>
              <a:spcBef>
                <a:spcPts val="0"/>
              </a:spcBef>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Title</a:t>
            </a:r>
          </a:p>
        </p:txBody>
      </p:sp>
      <p:sp>
        <p:nvSpPr>
          <p:cNvPr id="27" name="Text Placeholder 62">
            <a:extLst>
              <a:ext uri="{FF2B5EF4-FFF2-40B4-BE49-F238E27FC236}">
                <a16:creationId xmlns:a16="http://schemas.microsoft.com/office/drawing/2014/main" id="{B3A84765-430F-A09E-81CE-6FACEF262018}"/>
              </a:ext>
            </a:extLst>
          </p:cNvPr>
          <p:cNvSpPr>
            <a:spLocks noGrp="1"/>
          </p:cNvSpPr>
          <p:nvPr>
            <p:ph type="body" sz="quarter" idx="21" hasCustomPrompt="1"/>
          </p:nvPr>
        </p:nvSpPr>
        <p:spPr>
          <a:xfrm rot="16200000">
            <a:off x="-1616217" y="3735565"/>
            <a:ext cx="4835946" cy="624849"/>
          </a:xfrm>
          <a:solidFill>
            <a:srgbClr val="1C1442"/>
          </a:solidFill>
        </p:spPr>
        <p:txBody>
          <a:bodyPr anchor="ctr">
            <a:noAutofit/>
          </a:bodyPr>
          <a:lstStyle>
            <a:lvl1pPr marL="0" indent="0" algn="l">
              <a:buNone/>
              <a:defRPr sz="4000">
                <a:solidFill>
                  <a:schemeClr val="bg1"/>
                </a:solidFill>
              </a:defRPr>
            </a:lvl1pPr>
          </a:lstStyle>
          <a:p>
            <a:r>
              <a:rPr lang="en-US" sz="1800"/>
              <a:t>www.</a:t>
            </a:r>
            <a:r>
              <a:rPr lang="en-US" sz="2400" b="1"/>
              <a:t>be21skilled</a:t>
            </a:r>
            <a:r>
              <a:rPr lang="en-US" sz="1800"/>
              <a:t>.eu</a:t>
            </a:r>
          </a:p>
        </p:txBody>
      </p:sp>
    </p:spTree>
    <p:extLst>
      <p:ext uri="{BB962C8B-B14F-4D97-AF65-F5344CB8AC3E}">
        <p14:creationId xmlns:p14="http://schemas.microsoft.com/office/powerpoint/2010/main" val="288380653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3869940" y="522012"/>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01</a:t>
            </a:r>
            <a:endParaRPr lang="en-US"/>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4483127" y="522012"/>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Introduction</a:t>
            </a:r>
            <a:endParaRPr lang="en-US"/>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3869940" y="98360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02</a:t>
            </a:r>
            <a:endParaRPr lang="en-US"/>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4483127" y="983601"/>
            <a:ext cx="7236000"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a:t>About us</a:t>
            </a:r>
            <a:endParaRPr lang="en-US"/>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3869940" y="140954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03</a:t>
            </a:r>
            <a:endParaRPr lang="en-US"/>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4483127" y="140954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The Project</a:t>
            </a:r>
            <a:endParaRPr lang="en-US"/>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3869940" y="182231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04</a:t>
            </a:r>
            <a:endParaRPr lang="en-US"/>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4483127" y="1822311"/>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Gallery</a:t>
            </a:r>
            <a:endParaRPr lang="en-US"/>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3869940" y="2248673"/>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05</a:t>
            </a:r>
            <a:endParaRPr lang="en-US"/>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4483127" y="2248673"/>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Our Team</a:t>
            </a:r>
            <a:endParaRPr lang="en-US"/>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3869940" y="2692614"/>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06</a:t>
            </a:r>
            <a:endParaRPr lang="en-US"/>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4483127" y="2692614"/>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Question and Answers</a:t>
            </a:r>
            <a:endParaRPr lang="en-US"/>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3869940" y="317688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07</a:t>
            </a:r>
            <a:endParaRPr lang="en-US"/>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4483127" y="3176881"/>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Conclusion</a:t>
            </a:r>
            <a:endParaRPr lang="en-US"/>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932833" y="664536"/>
            <a:ext cx="2460998" cy="594309"/>
          </a:xfrm>
        </p:spPr>
        <p:txBody>
          <a:bodyPr anchor="ctr">
            <a:noAutofit/>
          </a:bodyPr>
          <a:lstStyle>
            <a:lvl1pPr marL="0" indent="0" algn="l">
              <a:lnSpc>
                <a:spcPts val="3590"/>
              </a:lnSpc>
              <a:spcBef>
                <a:spcPts val="0"/>
              </a:spcBef>
              <a:buNone/>
              <a:defRPr sz="3600" b="1" i="0" spc="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TABLE OF CONTENTS</a:t>
            </a:r>
            <a:endParaRPr lang="en-US"/>
          </a:p>
        </p:txBody>
      </p:sp>
      <p:pic>
        <p:nvPicPr>
          <p:cNvPr id="36" name="Picture 35">
            <a:extLst>
              <a:ext uri="{FF2B5EF4-FFF2-40B4-BE49-F238E27FC236}">
                <a16:creationId xmlns:a16="http://schemas.microsoft.com/office/drawing/2014/main" id="{5925AF36-36AA-B9EE-7A29-889B605DE0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062" r="700" b="83238"/>
          <a:stretch/>
        </p:blipFill>
        <p:spPr>
          <a:xfrm rot="16200000">
            <a:off x="-3150617" y="3130667"/>
            <a:ext cx="6877951" cy="576718"/>
          </a:xfrm>
          <a:prstGeom prst="rect">
            <a:avLst/>
          </a:prstGeom>
        </p:spPr>
      </p:pic>
      <p:grpSp>
        <p:nvGrpSpPr>
          <p:cNvPr id="5" name="Group 4">
            <a:extLst>
              <a:ext uri="{FF2B5EF4-FFF2-40B4-BE49-F238E27FC236}">
                <a16:creationId xmlns:a16="http://schemas.microsoft.com/office/drawing/2014/main" id="{795E9240-C10D-8849-BAE0-7C438EC081DC}"/>
              </a:ext>
            </a:extLst>
          </p:cNvPr>
          <p:cNvGrpSpPr/>
          <p:nvPr userDrawn="1"/>
        </p:nvGrpSpPr>
        <p:grpSpPr>
          <a:xfrm>
            <a:off x="3712795" y="839176"/>
            <a:ext cx="8204056" cy="1773167"/>
            <a:chOff x="2315424" y="2387814"/>
            <a:chExt cx="7663872" cy="1299876"/>
          </a:xfrm>
          <a:solidFill>
            <a:srgbClr val="186BA8"/>
          </a:solidFill>
        </p:grpSpPr>
        <p:grpSp>
          <p:nvGrpSpPr>
            <p:cNvPr id="3" name="Group 2">
              <a:extLst>
                <a:ext uri="{FF2B5EF4-FFF2-40B4-BE49-F238E27FC236}">
                  <a16:creationId xmlns:a16="http://schemas.microsoft.com/office/drawing/2014/main" id="{2F0747C1-EB9A-C241-9511-DEA85DB5444C}"/>
                </a:ext>
              </a:extLst>
            </p:cNvPr>
            <p:cNvGrpSpPr/>
            <p:nvPr userDrawn="1"/>
          </p:nvGrpSpPr>
          <p:grpSpPr>
            <a:xfrm>
              <a:off x="2315424" y="2387814"/>
              <a:ext cx="7663872" cy="978369"/>
              <a:chOff x="1265109" y="2728756"/>
              <a:chExt cx="4752000" cy="1525304"/>
            </a:xfrm>
            <a:grpFill/>
          </p:grpSpPr>
          <p:sp>
            <p:nvSpPr>
              <p:cNvPr id="57" name="Rectangle 56">
                <a:extLst>
                  <a:ext uri="{FF2B5EF4-FFF2-40B4-BE49-F238E27FC236}">
                    <a16:creationId xmlns:a16="http://schemas.microsoft.com/office/drawing/2014/main" id="{683CB224-BC37-A449-A879-B518A8300CF6}"/>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a:latin typeface="Montserrat" panose="00000500000000000000" pitchFamily="50"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a:latin typeface="Montserrat" panose="00000500000000000000" pitchFamily="50"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a:latin typeface="Montserrat" panose="00000500000000000000" pitchFamily="50"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a:latin typeface="Montserrat" panose="00000500000000000000" pitchFamily="50" charset="0"/>
                </a:endParaRPr>
              </a:p>
            </p:txBody>
          </p:sp>
        </p:grpSp>
        <p:sp>
          <p:nvSpPr>
            <p:cNvPr id="75" name="Rectangle 74">
              <a:extLst>
                <a:ext uri="{FF2B5EF4-FFF2-40B4-BE49-F238E27FC236}">
                  <a16:creationId xmlns:a16="http://schemas.microsoft.com/office/drawing/2014/main" id="{35748608-FDE9-4648-BB0B-46BD9D014EC5}"/>
                </a:ext>
              </a:extLst>
            </p:cNvPr>
            <p:cNvSpPr/>
            <p:nvPr userDrawn="1"/>
          </p:nvSpPr>
          <p:spPr>
            <a:xfrm>
              <a:off x="2315424" y="3673835"/>
              <a:ext cx="7663872" cy="138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a:latin typeface="Montserrat" panose="00000500000000000000" pitchFamily="50" charset="0"/>
              </a:endParaRPr>
            </a:p>
          </p:txBody>
        </p:sp>
      </p:grpSp>
      <p:sp>
        <p:nvSpPr>
          <p:cNvPr id="14" name="Text Placeholder 32">
            <a:extLst>
              <a:ext uri="{FF2B5EF4-FFF2-40B4-BE49-F238E27FC236}">
                <a16:creationId xmlns:a16="http://schemas.microsoft.com/office/drawing/2014/main" id="{AC7C9F82-8C1A-E990-F262-A12DBBFC0CA1}"/>
              </a:ext>
            </a:extLst>
          </p:cNvPr>
          <p:cNvSpPr>
            <a:spLocks noGrp="1"/>
          </p:cNvSpPr>
          <p:nvPr>
            <p:ph type="body" sz="quarter" idx="62" hasCustomPrompt="1"/>
          </p:nvPr>
        </p:nvSpPr>
        <p:spPr>
          <a:xfrm>
            <a:off x="3869940" y="3599509"/>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08</a:t>
            </a:r>
            <a:endParaRPr lang="en-US"/>
          </a:p>
        </p:txBody>
      </p:sp>
      <p:sp>
        <p:nvSpPr>
          <p:cNvPr id="15" name="Text Placeholder 32">
            <a:extLst>
              <a:ext uri="{FF2B5EF4-FFF2-40B4-BE49-F238E27FC236}">
                <a16:creationId xmlns:a16="http://schemas.microsoft.com/office/drawing/2014/main" id="{6BACD29F-CE8E-DD2B-AF73-458A329D31D8}"/>
              </a:ext>
            </a:extLst>
          </p:cNvPr>
          <p:cNvSpPr>
            <a:spLocks noGrp="1"/>
          </p:cNvSpPr>
          <p:nvPr>
            <p:ph type="body" sz="quarter" idx="63" hasCustomPrompt="1"/>
          </p:nvPr>
        </p:nvSpPr>
        <p:spPr>
          <a:xfrm>
            <a:off x="4483127" y="3599509"/>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The Project</a:t>
            </a:r>
            <a:endParaRPr lang="en-US"/>
          </a:p>
        </p:txBody>
      </p:sp>
      <p:sp>
        <p:nvSpPr>
          <p:cNvPr id="16" name="Text Placeholder 32">
            <a:extLst>
              <a:ext uri="{FF2B5EF4-FFF2-40B4-BE49-F238E27FC236}">
                <a16:creationId xmlns:a16="http://schemas.microsoft.com/office/drawing/2014/main" id="{F4F2598F-7670-4358-8438-B38C70AC48A2}"/>
              </a:ext>
            </a:extLst>
          </p:cNvPr>
          <p:cNvSpPr>
            <a:spLocks noGrp="1"/>
          </p:cNvSpPr>
          <p:nvPr>
            <p:ph type="body" sz="quarter" idx="64" hasCustomPrompt="1"/>
          </p:nvPr>
        </p:nvSpPr>
        <p:spPr>
          <a:xfrm>
            <a:off x="3869940" y="401227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09</a:t>
            </a:r>
            <a:endParaRPr lang="en-US"/>
          </a:p>
        </p:txBody>
      </p:sp>
      <p:sp>
        <p:nvSpPr>
          <p:cNvPr id="18" name="Text Placeholder 32">
            <a:extLst>
              <a:ext uri="{FF2B5EF4-FFF2-40B4-BE49-F238E27FC236}">
                <a16:creationId xmlns:a16="http://schemas.microsoft.com/office/drawing/2014/main" id="{911D1776-2E15-3CC1-95D6-1E5DD81890D4}"/>
              </a:ext>
            </a:extLst>
          </p:cNvPr>
          <p:cNvSpPr>
            <a:spLocks noGrp="1"/>
          </p:cNvSpPr>
          <p:nvPr>
            <p:ph type="body" sz="quarter" idx="66" hasCustomPrompt="1"/>
          </p:nvPr>
        </p:nvSpPr>
        <p:spPr>
          <a:xfrm>
            <a:off x="3869940" y="4438637"/>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10</a:t>
            </a:r>
            <a:endParaRPr lang="en-US"/>
          </a:p>
        </p:txBody>
      </p:sp>
      <p:sp>
        <p:nvSpPr>
          <p:cNvPr id="20" name="Text Placeholder 32">
            <a:extLst>
              <a:ext uri="{FF2B5EF4-FFF2-40B4-BE49-F238E27FC236}">
                <a16:creationId xmlns:a16="http://schemas.microsoft.com/office/drawing/2014/main" id="{50B3FD82-56E1-1CBC-018B-D2386FCFAE16}"/>
              </a:ext>
            </a:extLst>
          </p:cNvPr>
          <p:cNvSpPr>
            <a:spLocks noGrp="1"/>
          </p:cNvSpPr>
          <p:nvPr>
            <p:ph type="body" sz="quarter" idx="68" hasCustomPrompt="1"/>
          </p:nvPr>
        </p:nvSpPr>
        <p:spPr>
          <a:xfrm>
            <a:off x="3869940" y="4882578"/>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11</a:t>
            </a:r>
            <a:endParaRPr lang="en-US"/>
          </a:p>
        </p:txBody>
      </p:sp>
      <p:sp>
        <p:nvSpPr>
          <p:cNvPr id="22" name="Text Placeholder 32">
            <a:extLst>
              <a:ext uri="{FF2B5EF4-FFF2-40B4-BE49-F238E27FC236}">
                <a16:creationId xmlns:a16="http://schemas.microsoft.com/office/drawing/2014/main" id="{05757204-1432-36D4-2347-54F5282E19E5}"/>
              </a:ext>
            </a:extLst>
          </p:cNvPr>
          <p:cNvSpPr>
            <a:spLocks noGrp="1"/>
          </p:cNvSpPr>
          <p:nvPr>
            <p:ph type="body" sz="quarter" idx="70" hasCustomPrompt="1"/>
          </p:nvPr>
        </p:nvSpPr>
        <p:spPr>
          <a:xfrm>
            <a:off x="3869940" y="536684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12</a:t>
            </a:r>
            <a:endParaRPr lang="en-US"/>
          </a:p>
        </p:txBody>
      </p:sp>
      <p:sp>
        <p:nvSpPr>
          <p:cNvPr id="23" name="Text Placeholder 32">
            <a:extLst>
              <a:ext uri="{FF2B5EF4-FFF2-40B4-BE49-F238E27FC236}">
                <a16:creationId xmlns:a16="http://schemas.microsoft.com/office/drawing/2014/main" id="{55A15E2E-ED06-D90C-076E-D77249C034B1}"/>
              </a:ext>
            </a:extLst>
          </p:cNvPr>
          <p:cNvSpPr>
            <a:spLocks noGrp="1"/>
          </p:cNvSpPr>
          <p:nvPr>
            <p:ph type="body" sz="quarter" idx="71" hasCustomPrompt="1"/>
          </p:nvPr>
        </p:nvSpPr>
        <p:spPr>
          <a:xfrm>
            <a:off x="4483127" y="536684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a:t>Conclusion</a:t>
            </a:r>
            <a:endParaRPr lang="en-US"/>
          </a:p>
        </p:txBody>
      </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p:spPr>
        <p:txBody>
          <a:bodyPr>
            <a:noAutofit/>
          </a:bodyPr>
          <a:lstStyle>
            <a:lvl1pPr marL="0" indent="0" algn="l">
              <a:buNone/>
              <a:defRPr sz="3600" b="1" i="0" spc="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HEADING</a:t>
            </a:r>
            <a:endParaRPr lang="en-US"/>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pic>
        <p:nvPicPr>
          <p:cNvPr id="7" name="Picture 6">
            <a:extLst>
              <a:ext uri="{FF2B5EF4-FFF2-40B4-BE49-F238E27FC236}">
                <a16:creationId xmlns:a16="http://schemas.microsoft.com/office/drawing/2014/main" id="{AA38BA31-936A-F4AF-6204-6698AEF46A62}"/>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effectLst>
            <a:glow rad="127000">
              <a:srgbClr val="414141"/>
            </a:glow>
          </a:effectLst>
        </p:spPr>
        <p:txBody>
          <a:bodyPr>
            <a:noAutofit/>
          </a:bodyPr>
          <a:lstStyle>
            <a:lvl1pPr marL="0" indent="0" algn="r">
              <a:buNone/>
              <a:defRPr sz="11613" b="1">
                <a:solidFill>
                  <a:srgbClr val="1C1442"/>
                </a:solidFill>
                <a:latin typeface="Calibri" panose="020F0502020204030204" pitchFamily="34" charset="0"/>
                <a:cs typeface="Calibri" panose="020F0502020204030204" pitchFamily="34" charset="0"/>
              </a:defRPr>
            </a:lvl1pPr>
          </a:lstStyle>
          <a:p>
            <a:pPr lvl="0"/>
            <a:r>
              <a:rPr lang="en-GB"/>
              <a:t>01</a:t>
            </a:r>
            <a:endParaRPr lang="en-US"/>
          </a:p>
        </p:txBody>
      </p:sp>
      <p:pic>
        <p:nvPicPr>
          <p:cNvPr id="9" name="Picture 8">
            <a:extLst>
              <a:ext uri="{FF2B5EF4-FFF2-40B4-BE49-F238E27FC236}">
                <a16:creationId xmlns:a16="http://schemas.microsoft.com/office/drawing/2014/main" id="{0EC9115F-7F21-AB8F-4850-E307E72545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68" t="-5799" r="12668" b="81249"/>
          <a:stretch/>
        </p:blipFill>
        <p:spPr>
          <a:xfrm>
            <a:off x="0" y="3959835"/>
            <a:ext cx="12192000" cy="1903450"/>
          </a:xfrm>
          <a:prstGeom prst="rect">
            <a:avLst/>
          </a:prstGeom>
        </p:spPr>
      </p:pic>
      <p:sp>
        <p:nvSpPr>
          <p:cNvPr id="10" name="Picture Placeholder 5">
            <a:extLst>
              <a:ext uri="{FF2B5EF4-FFF2-40B4-BE49-F238E27FC236}">
                <a16:creationId xmlns:a16="http://schemas.microsoft.com/office/drawing/2014/main" id="{5A1F1DAD-078A-A73A-851E-3376F966C155}"/>
              </a:ext>
            </a:extLst>
          </p:cNvPr>
          <p:cNvSpPr>
            <a:spLocks noGrp="1"/>
          </p:cNvSpPr>
          <p:nvPr>
            <p:ph type="pic" sz="quarter" idx="19"/>
          </p:nvPr>
        </p:nvSpPr>
        <p:spPr>
          <a:xfrm>
            <a:off x="-1" y="774915"/>
            <a:ext cx="7377194" cy="4244425"/>
          </a:xfrm>
          <a:solidFill>
            <a:schemeClr val="bg1">
              <a:lumMod val="95000"/>
            </a:schemeClr>
          </a:solidFill>
        </p:spPr>
        <p:txBody>
          <a:bodyPr>
            <a:normAutofit/>
          </a:bodyPr>
          <a:lstStyle>
            <a:lvl1pPr marL="0" indent="0" algn="ctr">
              <a:buNone/>
              <a:defRPr sz="1000"/>
            </a:lvl1pPr>
          </a:lstStyle>
          <a:p>
            <a:endParaRPr lang="en-US"/>
          </a:p>
        </p:txBody>
      </p:sp>
      <p:sp>
        <p:nvSpPr>
          <p:cNvPr id="11" name="Freeform 10">
            <a:extLst>
              <a:ext uri="{FF2B5EF4-FFF2-40B4-BE49-F238E27FC236}">
                <a16:creationId xmlns:a16="http://schemas.microsoft.com/office/drawing/2014/main" id="{4C0AFDB2-F4C8-2497-DE89-16ABCC9A30E6}"/>
              </a:ext>
            </a:extLst>
          </p:cNvPr>
          <p:cNvSpPr/>
          <p:nvPr userDrawn="1"/>
        </p:nvSpPr>
        <p:spPr>
          <a:xfrm rot="5400000">
            <a:off x="7856728" y="743899"/>
            <a:ext cx="86263" cy="1080000"/>
          </a:xfrm>
          <a:custGeom>
            <a:avLst/>
            <a:gdLst>
              <a:gd name="connsiteX0" fmla="*/ 0 w 86263"/>
              <a:gd name="connsiteY0" fmla="*/ 0 h 1868579"/>
              <a:gd name="connsiteX1" fmla="*/ 86263 w 86263"/>
              <a:gd name="connsiteY1" fmla="*/ 0 h 1868579"/>
              <a:gd name="connsiteX2" fmla="*/ 86263 w 86263"/>
              <a:gd name="connsiteY2" fmla="*/ 1868580 h 1868579"/>
              <a:gd name="connsiteX3" fmla="*/ 0 w 86263"/>
              <a:gd name="connsiteY3" fmla="*/ 1868580 h 1868579"/>
            </a:gdLst>
            <a:ahLst/>
            <a:cxnLst>
              <a:cxn ang="0">
                <a:pos x="connsiteX0" y="connsiteY0"/>
              </a:cxn>
              <a:cxn ang="0">
                <a:pos x="connsiteX1" y="connsiteY1"/>
              </a:cxn>
              <a:cxn ang="0">
                <a:pos x="connsiteX2" y="connsiteY2"/>
              </a:cxn>
              <a:cxn ang="0">
                <a:pos x="connsiteX3" y="connsiteY3"/>
              </a:cxn>
            </a:cxnLst>
            <a:rect l="l" t="t" r="r" b="b"/>
            <a:pathLst>
              <a:path w="86263" h="1868579">
                <a:moveTo>
                  <a:pt x="0" y="0"/>
                </a:moveTo>
                <a:lnTo>
                  <a:pt x="86263" y="0"/>
                </a:lnTo>
                <a:lnTo>
                  <a:pt x="86263" y="1868580"/>
                </a:lnTo>
                <a:lnTo>
                  <a:pt x="0" y="1868580"/>
                </a:lnTo>
                <a:close/>
              </a:path>
            </a:pathLst>
          </a:custGeom>
          <a:gradFill flip="none" rotWithShape="1">
            <a:gsLst>
              <a:gs pos="22000">
                <a:srgbClr val="1C1442"/>
              </a:gs>
              <a:gs pos="64000">
                <a:srgbClr val="8A2061"/>
              </a:gs>
              <a:gs pos="100000">
                <a:srgbClr val="1C1442"/>
              </a:gs>
            </a:gsLst>
            <a:path path="circle">
              <a:fillToRect l="100000" t="100000"/>
            </a:path>
            <a:tileRect r="-100000" b="-100000"/>
          </a:gradFill>
          <a:ln w="30808" cap="flat">
            <a:noFill/>
            <a:prstDash val="solid"/>
            <a:miter/>
          </a:ln>
        </p:spPr>
        <p:txBody>
          <a:bodyPr rtlCol="0" anchor="ctr"/>
          <a:lstStyle/>
          <a:p>
            <a:endParaRPr lang="en-US"/>
          </a:p>
        </p:txBody>
      </p:sp>
      <p:sp>
        <p:nvSpPr>
          <p:cNvPr id="12" name="Text Placeholder 3">
            <a:extLst>
              <a:ext uri="{FF2B5EF4-FFF2-40B4-BE49-F238E27FC236}">
                <a16:creationId xmlns:a16="http://schemas.microsoft.com/office/drawing/2014/main" id="{0320215C-2ADA-6008-9C24-7D5642C2973A}"/>
              </a:ext>
            </a:extLst>
          </p:cNvPr>
          <p:cNvSpPr>
            <a:spLocks noGrp="1"/>
          </p:cNvSpPr>
          <p:nvPr>
            <p:ph type="body" sz="quarter" idx="18" hasCustomPrompt="1"/>
          </p:nvPr>
        </p:nvSpPr>
        <p:spPr>
          <a:xfrm>
            <a:off x="8634200" y="1109465"/>
            <a:ext cx="3113515" cy="2850370"/>
          </a:xfrm>
          <a:effectLst>
            <a:glow rad="127000">
              <a:srgbClr val="414141"/>
            </a:glow>
          </a:effectLst>
        </p:spPr>
        <p:txBody>
          <a:bodyPr>
            <a:noAutofit/>
          </a:bodyPr>
          <a:lstStyle>
            <a:lvl1pPr marL="0" indent="0" algn="l">
              <a:buNone/>
              <a:defRPr sz="2800" b="0">
                <a:solidFill>
                  <a:srgbClr val="1C1442"/>
                </a:solidFill>
                <a:latin typeface="Calibri" panose="020F0502020204030204" pitchFamily="34" charset="0"/>
                <a:cs typeface="Calibri" panose="020F0502020204030204" pitchFamily="34" charset="0"/>
              </a:defRPr>
            </a:lvl1pPr>
          </a:lstStyle>
          <a:p>
            <a:pPr lvl="0"/>
            <a:r>
              <a:rPr lang="en-GB"/>
              <a:t>TITLE</a:t>
            </a:r>
            <a:endParaRPr lang="en-US"/>
          </a:p>
        </p:txBody>
      </p:sp>
      <p:sp>
        <p:nvSpPr>
          <p:cNvPr id="16" name="Text Placeholder 3">
            <a:extLst>
              <a:ext uri="{FF2B5EF4-FFF2-40B4-BE49-F238E27FC236}">
                <a16:creationId xmlns:a16="http://schemas.microsoft.com/office/drawing/2014/main" id="{5EA9094F-CE4B-0154-3FA5-E8699A6251D5}"/>
              </a:ext>
            </a:extLst>
          </p:cNvPr>
          <p:cNvSpPr>
            <a:spLocks noGrp="1"/>
          </p:cNvSpPr>
          <p:nvPr>
            <p:ph type="body" sz="quarter" idx="20" hasCustomPrompt="1"/>
          </p:nvPr>
        </p:nvSpPr>
        <p:spPr>
          <a:xfrm>
            <a:off x="2544955" y="1970828"/>
            <a:ext cx="4568533" cy="2513490"/>
          </a:xfrm>
          <a:effectLst>
            <a:glow rad="127000">
              <a:srgbClr val="414141"/>
            </a:glow>
          </a:effectLst>
        </p:spPr>
        <p:txBody>
          <a:bodyPr>
            <a:noAutofit/>
          </a:bodyPr>
          <a:lstStyle>
            <a:lvl1pPr marL="0" indent="0" algn="r">
              <a:buNone/>
              <a:defRPr sz="20000" b="1">
                <a:solidFill>
                  <a:schemeClr val="bg1"/>
                </a:solidFill>
                <a:latin typeface="Calibri" panose="020F0502020204030204" pitchFamily="34" charset="0"/>
                <a:cs typeface="Calibri" panose="020F0502020204030204" pitchFamily="34" charset="0"/>
              </a:defRPr>
            </a:lvl1pPr>
          </a:lstStyle>
          <a:p>
            <a:pPr lvl="0"/>
            <a:r>
              <a:rPr lang="en-GB"/>
              <a:t>01</a:t>
            </a:r>
            <a:endParaRPr lang="en-US"/>
          </a:p>
        </p:txBody>
      </p:sp>
    </p:spTree>
    <p:extLst>
      <p:ext uri="{BB962C8B-B14F-4D97-AF65-F5344CB8AC3E}">
        <p14:creationId xmlns:p14="http://schemas.microsoft.com/office/powerpoint/2010/main" val="309403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94DD511-F818-3742-804D-F48935BFC779}"/>
              </a:ext>
            </a:extLst>
          </p:cNvPr>
          <p:cNvSpPr>
            <a:spLocks noGrp="1"/>
          </p:cNvSpPr>
          <p:nvPr>
            <p:ph type="pic" sz="quarter" idx="21"/>
          </p:nvPr>
        </p:nvSpPr>
        <p:spPr>
          <a:xfrm>
            <a:off x="5674559" y="546533"/>
            <a:ext cx="5884396" cy="5640006"/>
          </a:xfrm>
          <a:solidFill>
            <a:schemeClr val="bg1">
              <a:lumMod val="85000"/>
            </a:schemeClr>
          </a:solidFill>
        </p:spPr>
        <p:txBody>
          <a:bodyPr/>
          <a:lstStyle>
            <a:lvl1pPr marL="0" indent="0" algn="ctr">
              <a:buNone/>
              <a:defRPr>
                <a:solidFill>
                  <a:schemeClr val="bg1">
                    <a:lumMod val="85000"/>
                  </a:schemeClr>
                </a:solidFill>
              </a:defRPr>
            </a:lvl1pPr>
          </a:lstStyle>
          <a:p>
            <a:endParaRPr lang="en-US"/>
          </a:p>
        </p:txBody>
      </p:sp>
      <p:sp>
        <p:nvSpPr>
          <p:cNvPr id="14" name="Picture Placeholder 13">
            <a:extLst>
              <a:ext uri="{FF2B5EF4-FFF2-40B4-BE49-F238E27FC236}">
                <a16:creationId xmlns:a16="http://schemas.microsoft.com/office/drawing/2014/main" id="{084BE7BB-B86A-F14B-AAC9-4DF7A79CCB03}"/>
              </a:ext>
            </a:extLst>
          </p:cNvPr>
          <p:cNvSpPr>
            <a:spLocks noGrp="1"/>
          </p:cNvSpPr>
          <p:nvPr>
            <p:ph type="pic" sz="quarter" idx="22"/>
          </p:nvPr>
        </p:nvSpPr>
        <p:spPr>
          <a:xfrm>
            <a:off x="773723" y="2843169"/>
            <a:ext cx="4654800" cy="3343370"/>
          </a:xfrm>
          <a:custGeom>
            <a:avLst/>
            <a:gdLst>
              <a:gd name="connsiteX0" fmla="*/ 0 w 4654800"/>
              <a:gd name="connsiteY0" fmla="*/ 0 h 3343370"/>
              <a:gd name="connsiteX1" fmla="*/ 4654800 w 4654800"/>
              <a:gd name="connsiteY1" fmla="*/ 0 h 3343370"/>
              <a:gd name="connsiteX2" fmla="*/ 4654800 w 4654800"/>
              <a:gd name="connsiteY2" fmla="*/ 3343370 h 3343370"/>
              <a:gd name="connsiteX3" fmla="*/ 0 w 4654800"/>
              <a:gd name="connsiteY3" fmla="*/ 3343370 h 3343370"/>
              <a:gd name="connsiteX4" fmla="*/ 0 w 4654800"/>
              <a:gd name="connsiteY4" fmla="*/ 2836855 h 3343370"/>
              <a:gd name="connsiteX5" fmla="*/ 245549 w 4654800"/>
              <a:gd name="connsiteY5" fmla="*/ 2836855 h 3343370"/>
              <a:gd name="connsiteX6" fmla="*/ 245549 w 4654800"/>
              <a:gd name="connsiteY6" fmla="*/ 1396854 h 3343370"/>
              <a:gd name="connsiteX7" fmla="*/ 0 w 4654800"/>
              <a:gd name="connsiteY7" fmla="*/ 1396854 h 334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800" h="3343370">
                <a:moveTo>
                  <a:pt x="0" y="0"/>
                </a:moveTo>
                <a:lnTo>
                  <a:pt x="4654800" y="0"/>
                </a:lnTo>
                <a:lnTo>
                  <a:pt x="4654800" y="3343370"/>
                </a:lnTo>
                <a:lnTo>
                  <a:pt x="0" y="3343370"/>
                </a:lnTo>
                <a:lnTo>
                  <a:pt x="0" y="2836855"/>
                </a:lnTo>
                <a:lnTo>
                  <a:pt x="245549" y="2836855"/>
                </a:lnTo>
                <a:lnTo>
                  <a:pt x="245549" y="1396854"/>
                </a:lnTo>
                <a:lnTo>
                  <a:pt x="0" y="139685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a:p>
        </p:txBody>
      </p:sp>
      <p:sp>
        <p:nvSpPr>
          <p:cNvPr id="11" name="Picture Placeholder 2">
            <a:extLst>
              <a:ext uri="{FF2B5EF4-FFF2-40B4-BE49-F238E27FC236}">
                <a16:creationId xmlns:a16="http://schemas.microsoft.com/office/drawing/2014/main" id="{B0BC1973-E64D-D942-9664-0F5CC3679F56}"/>
              </a:ext>
            </a:extLst>
          </p:cNvPr>
          <p:cNvSpPr>
            <a:spLocks noGrp="1"/>
          </p:cNvSpPr>
          <p:nvPr>
            <p:ph type="pic" sz="quarter" idx="23"/>
          </p:nvPr>
        </p:nvSpPr>
        <p:spPr>
          <a:xfrm>
            <a:off x="773723" y="566733"/>
            <a:ext cx="4654800" cy="2052273"/>
          </a:xfrm>
          <a:solidFill>
            <a:schemeClr val="bg1">
              <a:lumMod val="85000"/>
            </a:schemeClr>
          </a:solidFill>
        </p:spPr>
        <p:txBody>
          <a:bodyPr/>
          <a:lstStyle>
            <a:lvl1pPr marL="0" indent="0" algn="ctr">
              <a:buNone/>
              <a:defRPr>
                <a:solidFill>
                  <a:schemeClr val="bg1">
                    <a:lumMod val="85000"/>
                  </a:schemeClr>
                </a:solidFill>
              </a:defRPr>
            </a:lvl1pPr>
          </a:lstStyle>
          <a:p>
            <a:endParaRPr lang="en-US"/>
          </a:p>
        </p:txBody>
      </p:sp>
      <p:pic>
        <p:nvPicPr>
          <p:cNvPr id="8" name="Picture 7">
            <a:extLst>
              <a:ext uri="{FF2B5EF4-FFF2-40B4-BE49-F238E27FC236}">
                <a16:creationId xmlns:a16="http://schemas.microsoft.com/office/drawing/2014/main" id="{60201952-544A-D4AA-A62D-6FC8980B06B7}"/>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14569" y="4782595"/>
            <a:ext cx="1443600" cy="356400"/>
          </a:xfrm>
          <a:prstGeom prst="rect">
            <a:avLst/>
          </a:prstGeom>
        </p:spPr>
      </p:pic>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6621429" y="1034821"/>
            <a:ext cx="4951851" cy="845139"/>
          </a:xfrm>
        </p:spPr>
        <p:txBody>
          <a:bodyPr>
            <a:noAutofit/>
          </a:bodyPr>
          <a:lstStyle>
            <a:lvl1pPr marL="0" indent="0" algn="l">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HEADING</a:t>
            </a:r>
            <a:endParaRPr lang="en-US"/>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6621429" y="2603039"/>
            <a:ext cx="4939670" cy="3466570"/>
          </a:xfrm>
        </p:spPr>
        <p:txBody>
          <a:bodyPr numCol="1" spcCol="288000" anchor="t">
            <a:noAutofit/>
          </a:bodyPr>
          <a:lstStyle>
            <a:lvl1pPr marL="0" indent="0" algn="l">
              <a:lnSpc>
                <a:spcPct val="100000"/>
              </a:lnSpc>
              <a:spcBef>
                <a:spcPts val="0"/>
              </a:spcBef>
              <a:buNone/>
              <a:defRPr sz="1774"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pic>
        <p:nvPicPr>
          <p:cNvPr id="7" name="Picture 6">
            <a:extLst>
              <a:ext uri="{FF2B5EF4-FFF2-40B4-BE49-F238E27FC236}">
                <a16:creationId xmlns:a16="http://schemas.microsoft.com/office/drawing/2014/main" id="{8392B4B6-B0E6-33B6-C463-24FFD09193FA}"/>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5145284" y="1280991"/>
            <a:ext cx="1443600" cy="356400"/>
          </a:xfrm>
          <a:prstGeom prst="rect">
            <a:avLst/>
          </a:prstGeom>
        </p:spPr>
      </p:pic>
    </p:spTree>
    <p:extLst>
      <p:ext uri="{BB962C8B-B14F-4D97-AF65-F5344CB8AC3E}">
        <p14:creationId xmlns:p14="http://schemas.microsoft.com/office/powerpoint/2010/main" val="1900292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587D0C7-C4F0-F44B-8FD9-25E71566265C}"/>
              </a:ext>
            </a:extLst>
          </p:cNvPr>
          <p:cNvGrpSpPr/>
          <p:nvPr userDrawn="1"/>
        </p:nvGrpSpPr>
        <p:grpSpPr>
          <a:xfrm>
            <a:off x="2031600" y="-4917"/>
            <a:ext cx="8128800" cy="4665503"/>
            <a:chOff x="987424" y="0"/>
            <a:chExt cx="5584826" cy="3254142"/>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987424" y="215901"/>
              <a:ext cx="5584826" cy="303824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2" name="Rectangle 5">
              <a:extLst>
                <a:ext uri="{FF2B5EF4-FFF2-40B4-BE49-F238E27FC236}">
                  <a16:creationId xmlns:a16="http://schemas.microsoft.com/office/drawing/2014/main" id="{BB91B351-EDDA-B34A-B0F8-DBC4CBB99DAF}"/>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a:p>
          </p:txBody>
        </p:sp>
      </p:grpSp>
      <p:sp>
        <p:nvSpPr>
          <p:cNvPr id="19" name="Picture Placeholder 18">
            <a:extLst>
              <a:ext uri="{FF2B5EF4-FFF2-40B4-BE49-F238E27FC236}">
                <a16:creationId xmlns:a16="http://schemas.microsoft.com/office/drawing/2014/main" id="{98E42465-1BA7-D440-A53F-E8A7AD1B0B47}"/>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a:p>
        </p:txBody>
      </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p:spPr>
        <p:txBody>
          <a:bodyPr>
            <a:noAutofit/>
          </a:bodyPr>
          <a:lstStyle>
            <a:lvl1pPr marL="0" indent="0" algn="ctr">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HEADING</a:t>
            </a:r>
            <a:endParaRPr lang="en-US"/>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p:spPr>
        <p:txBody>
          <a:bodyPr numCol="1" spcCol="288000" anchor="t">
            <a:noAutofit/>
          </a:bodyPr>
          <a:lstStyle>
            <a:lvl1pPr marL="0" indent="0" algn="ctr">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460BEF3-61C2-4742-AAA9-8A775E25A8B1}"/>
              </a:ext>
            </a:extLst>
          </p:cNvPr>
          <p:cNvGrpSpPr/>
          <p:nvPr userDrawn="1"/>
        </p:nvGrpSpPr>
        <p:grpSpPr>
          <a:xfrm rot="5400000">
            <a:off x="1642620" y="-686627"/>
            <a:ext cx="4845505" cy="8130745"/>
            <a:chOff x="987424" y="0"/>
            <a:chExt cx="5584826" cy="5669757"/>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0" name="Rectangle 5">
              <a:extLst>
                <a:ext uri="{FF2B5EF4-FFF2-40B4-BE49-F238E27FC236}">
                  <a16:creationId xmlns:a16="http://schemas.microsoft.com/office/drawing/2014/main" id="{9AF571A1-90AF-2040-A9E6-44B98CE9D84A}"/>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a:p>
          </p:txBody>
        </p:sp>
      </p:gr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p:spPr>
        <p:txBody>
          <a:bodyPr>
            <a:noAutofit/>
          </a:bodyPr>
          <a:lstStyle>
            <a:lvl1pPr marL="0" indent="0" algn="l">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HEADING</a:t>
            </a:r>
            <a:endParaRPr lang="en-US"/>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Click to type</a:t>
            </a:r>
            <a:endParaRPr lang="en-US"/>
          </a:p>
        </p:txBody>
      </p:sp>
    </p:spTree>
    <p:extLst>
      <p:ext uri="{BB962C8B-B14F-4D97-AF65-F5344CB8AC3E}">
        <p14:creationId xmlns:p14="http://schemas.microsoft.com/office/powerpoint/2010/main" val="3371789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B1AE1FF-1F45-E24F-816F-7F9439E481F4}"/>
              </a:ext>
            </a:extLst>
          </p:cNvPr>
          <p:cNvSpPr/>
          <p:nvPr userDrawn="1"/>
        </p:nvSpPr>
        <p:spPr>
          <a:xfrm>
            <a:off x="10953752" y="6455249"/>
            <a:ext cx="1189619" cy="246221"/>
          </a:xfrm>
          <a:prstGeom prst="rect">
            <a:avLst/>
          </a:prstGeom>
        </p:spPr>
        <p:txBody>
          <a:bodyPr wrap="square">
            <a:spAutoFit/>
          </a:bodyPr>
          <a:lstStyle/>
          <a:p>
            <a:r>
              <a:rPr lang="en-GB" sz="1000" b="0" i="0" u="none">
                <a:solidFill>
                  <a:schemeClr val="tx1"/>
                </a:solidFill>
                <a:latin typeface="Calibri" panose="020F0502020204030204" pitchFamily="34" charset="0"/>
                <a:cs typeface="Calibri" panose="020F0502020204030204" pitchFamily="34" charset="0"/>
              </a:rPr>
              <a:t>BE 21 SKILLED</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V="1">
            <a:off x="11969230" y="6419863"/>
            <a:ext cx="0" cy="281607"/>
          </a:xfrm>
          <a:prstGeom prst="line">
            <a:avLst/>
          </a:prstGeom>
          <a:noFill/>
          <a:ln w="9525" cap="flat">
            <a:solidFill>
              <a:srgbClr val="AD4097"/>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736" r:id="rId2"/>
    <p:sldLayoutId id="2147483683" r:id="rId3"/>
    <p:sldLayoutId id="2147483697" r:id="rId4"/>
    <p:sldLayoutId id="2147483703" r:id="rId5"/>
    <p:sldLayoutId id="2147483700" r:id="rId6"/>
    <p:sldLayoutId id="2147483723" r:id="rId7"/>
    <p:sldLayoutId id="2147483698" r:id="rId8"/>
    <p:sldLayoutId id="2147483695" r:id="rId9"/>
    <p:sldLayoutId id="2147483702" r:id="rId10"/>
    <p:sldLayoutId id="2147483735" r:id="rId11"/>
    <p:sldLayoutId id="2147483734" r:id="rId12"/>
    <p:sldLayoutId id="2147483708" r:id="rId13"/>
    <p:sldLayoutId id="2147483733" r:id="rId14"/>
    <p:sldLayoutId id="2147483738" r:id="rId15"/>
    <p:sldLayoutId id="2147483737" r:id="rId16"/>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www.maastrichtuniversity.nl/education/why-um/problem-based-learning" TargetMode="External"/><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hyperlink" Target="https://vilniustech.lt/linkmenu-fabrikas/10379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rtu.lv/en/innovations/science-and-innovation-centre/design-factory-2/innovation-grants-for-students/university-incubator" TargetMode="External"/><Relationship Id="rId2" Type="http://schemas.openxmlformats.org/officeDocument/2006/relationships/hyperlink" Target="https://www.rtu.lv/en/innovations/science-and-innovation-centre" TargetMode="External"/><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s://digithink.unibit.bg/" TargetMode="External"/><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hyperlink" Target="https://vilniustech.lt/linkmenu-fabrikas/10379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hyperlink" Target="https://vilniustech.lt/linkmenu-fabrikas/103790"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durham.autism-uni.org/meeting-people-at-university/" TargetMode="External"/><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library.iated.org/view/ARTALSEVIL2019FLI"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qdKzSq_t8k8" TargetMode="External"/><Relationship Id="rId2" Type="http://schemas.openxmlformats.org/officeDocument/2006/relationships/slideLayout" Target="../slideLayouts/slideLayout13.xml"/><Relationship Id="rId1" Type="http://schemas.openxmlformats.org/officeDocument/2006/relationships/video" Target="https://www.youtube.com/embed/qdKzSq_t8k8?feature=oembed" TargetMode="Externa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UXsuofrUdk" TargetMode="External"/><Relationship Id="rId2" Type="http://schemas.openxmlformats.org/officeDocument/2006/relationships/slideLayout" Target="../slideLayouts/slideLayout13.xml"/><Relationship Id="rId1" Type="http://schemas.openxmlformats.org/officeDocument/2006/relationships/video" Target="https://www.youtube.com/embed/-UXsuofrUdk?feature=oembed" TargetMode="Externa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hyperlink" Target="https://www.peoplematters.in/article/performance-management/competency-based-assessments-bridging-knowing-doing-gap-12159" TargetMode="External"/><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blog.uxfol.io/digital-portfolio/" TargetMode="Externa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hyperlink" Target="https://gamesforchange.org/studentchallenge/wp-content/uploads/2021/02/G4C_21CS-Assessment-Toolkit.pdf" TargetMode="Externa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2.png"/><Relationship Id="rId1" Type="http://schemas.openxmlformats.org/officeDocument/2006/relationships/slideLayout" Target="../slideLayouts/slideLayout10.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EA7A2DD6-DCD8-233D-2B01-86094F9548FB}"/>
              </a:ext>
            </a:extLst>
          </p:cNvPr>
          <p:cNvSpPr>
            <a:spLocks noGrp="1"/>
          </p:cNvSpPr>
          <p:nvPr>
            <p:ph type="body" sz="quarter" idx="21"/>
          </p:nvPr>
        </p:nvSpPr>
        <p:spPr>
          <a:xfrm rot="16200000">
            <a:off x="-1397555" y="3954226"/>
            <a:ext cx="4398624" cy="624849"/>
          </a:xfrm>
        </p:spPr>
        <p:txBody>
          <a:bodyPr/>
          <a:lstStyle/>
          <a:p>
            <a:pPr algn="l"/>
            <a:r>
              <a:rPr lang="en-US" sz="3400"/>
              <a:t>   www.</a:t>
            </a:r>
            <a:r>
              <a:rPr lang="en-US" sz="3400" b="1"/>
              <a:t>be21skilled</a:t>
            </a:r>
            <a:r>
              <a:rPr lang="en-US" sz="3400"/>
              <a:t>.eu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a:t>
            </a:fld>
            <a:endParaRPr lang="en-US"/>
          </a:p>
        </p:txBody>
      </p:sp>
      <p:sp>
        <p:nvSpPr>
          <p:cNvPr id="2" name="Text Placeholder 7">
            <a:extLst>
              <a:ext uri="{FF2B5EF4-FFF2-40B4-BE49-F238E27FC236}">
                <a16:creationId xmlns:a16="http://schemas.microsoft.com/office/drawing/2014/main" id="{367F1653-5E28-2EEE-B24E-1DA6878F686B}"/>
              </a:ext>
            </a:extLst>
          </p:cNvPr>
          <p:cNvSpPr txBox="1">
            <a:spLocks/>
          </p:cNvSpPr>
          <p:nvPr/>
        </p:nvSpPr>
        <p:spPr>
          <a:xfrm>
            <a:off x="1996036" y="3872469"/>
            <a:ext cx="5243750" cy="1519663"/>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spcBef>
                <a:spcPts val="600"/>
              </a:spcBef>
              <a:buNone/>
            </a:pPr>
            <a:r>
              <a:rPr lang="en-US" sz="3200" b="1">
                <a:solidFill>
                  <a:schemeClr val="bg1"/>
                </a:solidFill>
              </a:rPr>
              <a:t>INNOVATIVE PEDAGOGICAL PRACTICES TO BOOST THE RELEVANT 21CS IN STUDENTS</a:t>
            </a:r>
          </a:p>
        </p:txBody>
      </p:sp>
      <p:sp>
        <p:nvSpPr>
          <p:cNvPr id="4" name="Text Placeholder 7">
            <a:extLst>
              <a:ext uri="{FF2B5EF4-FFF2-40B4-BE49-F238E27FC236}">
                <a16:creationId xmlns:a16="http://schemas.microsoft.com/office/drawing/2014/main" id="{1F8786DD-7D7D-20A0-65C8-9EB986ADDC5C}"/>
              </a:ext>
            </a:extLst>
          </p:cNvPr>
          <p:cNvSpPr txBox="1">
            <a:spLocks/>
          </p:cNvSpPr>
          <p:nvPr/>
        </p:nvSpPr>
        <p:spPr>
          <a:xfrm>
            <a:off x="1923150" y="2905725"/>
            <a:ext cx="3628015" cy="842867"/>
          </a:xfrm>
          <a:prstGeom prst="rect">
            <a:avLst/>
          </a:prstGeom>
          <a:solidFill>
            <a:srgbClr val="8A2061"/>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a:solidFill>
                  <a:schemeClr val="bg1"/>
                </a:solidFill>
              </a:rPr>
              <a:t> MODULE 4</a:t>
            </a:r>
          </a:p>
        </p:txBody>
      </p:sp>
      <p:sp>
        <p:nvSpPr>
          <p:cNvPr id="8" name="TextBox 7">
            <a:extLst>
              <a:ext uri="{FF2B5EF4-FFF2-40B4-BE49-F238E27FC236}">
                <a16:creationId xmlns:a16="http://schemas.microsoft.com/office/drawing/2014/main" id="{3A8498ED-9A13-B691-49F7-C583357BFFB1}"/>
              </a:ext>
            </a:extLst>
          </p:cNvPr>
          <p:cNvSpPr txBox="1"/>
          <p:nvPr/>
        </p:nvSpPr>
        <p:spPr>
          <a:xfrm>
            <a:off x="1996036" y="898989"/>
            <a:ext cx="3164687" cy="707886"/>
          </a:xfrm>
          <a:prstGeom prst="rect">
            <a:avLst/>
          </a:prstGeom>
          <a:solidFill>
            <a:srgbClr val="186BA8"/>
          </a:solidFill>
        </p:spPr>
        <p:txBody>
          <a:bodyPr wrap="square">
            <a:spAutoFit/>
          </a:bodyPr>
          <a:lstStyle/>
          <a:p>
            <a:r>
              <a:rPr lang="en-GB" sz="2000" b="1">
                <a:solidFill>
                  <a:schemeClr val="bg1"/>
                </a:solidFill>
                <a:latin typeface="Calibri" panose="020F0502020204030204" pitchFamily="34" charset="0"/>
                <a:ea typeface="Calibri" panose="020F0502020204030204" pitchFamily="34" charset="0"/>
                <a:cs typeface="Calibri" panose="020F0502020204030204" pitchFamily="34" charset="0"/>
              </a:rPr>
              <a:t>BE 21 SKILLED TEACHER EMPOWERMENT PROGRAM</a:t>
            </a:r>
            <a:endParaRPr lang="en-IE" sz="2000" b="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4643F19-2E2C-486B-5007-231327E623A7}"/>
              </a:ext>
            </a:extLst>
          </p:cNvPr>
          <p:cNvPicPr>
            <a:picLocks noChangeAspect="1"/>
          </p:cNvPicPr>
          <p:nvPr/>
        </p:nvPicPr>
        <p:blipFill>
          <a:blip r:embed="rId3"/>
          <a:stretch>
            <a:fillRect/>
          </a:stretch>
        </p:blipFill>
        <p:spPr>
          <a:xfrm>
            <a:off x="6247418" y="5830930"/>
            <a:ext cx="5568578" cy="732708"/>
          </a:xfrm>
          <a:prstGeom prst="rect">
            <a:avLst/>
          </a:prstGeom>
        </p:spPr>
      </p:pic>
    </p:spTree>
    <p:extLst>
      <p:ext uri="{BB962C8B-B14F-4D97-AF65-F5344CB8AC3E}">
        <p14:creationId xmlns:p14="http://schemas.microsoft.com/office/powerpoint/2010/main" val="166775864"/>
      </p:ext>
    </p:extLst>
  </p:cSld>
  <p:clrMapOvr>
    <a:masterClrMapping/>
  </p:clrMapOvr>
  <mc:AlternateContent xmlns:mc="http://schemas.openxmlformats.org/markup-compatibility/2006">
    <mc:Choice xmlns:p14="http://schemas.microsoft.com/office/powerpoint/2010/main" Requires="p14">
      <p:transition spd="slow" p14:dur="2000" advTm="9434"/>
    </mc:Choice>
    <mc:Fallback>
      <p:transition spd="slow" advTm="943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Group of people communicating around a table">
            <a:extLst>
              <a:ext uri="{FF2B5EF4-FFF2-40B4-BE49-F238E27FC236}">
                <a16:creationId xmlns:a16="http://schemas.microsoft.com/office/drawing/2014/main" id="{F4A248E8-6175-2831-0158-97A3D1B4C895}"/>
              </a:ext>
            </a:extLst>
          </p:cNvPr>
          <p:cNvPicPr>
            <a:picLocks noGrp="1" noChangeAspect="1"/>
          </p:cNvPicPr>
          <p:nvPr>
            <p:ph type="pic" sz="quarter" idx="21"/>
          </p:nvPr>
        </p:nvPicPr>
        <p:blipFill>
          <a:blip r:embed="rId2"/>
          <a:srcRect t="7864" b="7864"/>
          <a:stretch/>
        </p:blipFill>
        <p:spPr/>
      </p:pic>
      <p:sp>
        <p:nvSpPr>
          <p:cNvPr id="3" name="Text Placeholder 2">
            <a:extLst>
              <a:ext uri="{FF2B5EF4-FFF2-40B4-BE49-F238E27FC236}">
                <a16:creationId xmlns:a16="http://schemas.microsoft.com/office/drawing/2014/main" id="{DC627EFB-CFD5-79DF-D231-2BFE90EDA0CB}"/>
              </a:ext>
            </a:extLst>
          </p:cNvPr>
          <p:cNvSpPr>
            <a:spLocks noGrp="1"/>
          </p:cNvSpPr>
          <p:nvPr>
            <p:ph type="body" sz="quarter" idx="30"/>
          </p:nvPr>
        </p:nvSpPr>
        <p:spPr>
          <a:xfrm>
            <a:off x="2057400" y="457269"/>
            <a:ext cx="8058150" cy="723352"/>
          </a:xfrm>
        </p:spPr>
        <p:txBody>
          <a:bodyPr/>
          <a:lstStyle/>
          <a:p>
            <a:r>
              <a:rPr lang="en-IE"/>
              <a:t>Problem-Based Learning (PBL) - Overview</a:t>
            </a:r>
          </a:p>
        </p:txBody>
      </p:sp>
      <p:sp>
        <p:nvSpPr>
          <p:cNvPr id="4" name="Text Placeholder 3">
            <a:extLst>
              <a:ext uri="{FF2B5EF4-FFF2-40B4-BE49-F238E27FC236}">
                <a16:creationId xmlns:a16="http://schemas.microsoft.com/office/drawing/2014/main" id="{B404F0AD-D188-D753-3510-8442175CCAEE}"/>
              </a:ext>
            </a:extLst>
          </p:cNvPr>
          <p:cNvSpPr>
            <a:spLocks noGrp="1"/>
          </p:cNvSpPr>
          <p:nvPr>
            <p:ph type="body" sz="quarter" idx="48"/>
          </p:nvPr>
        </p:nvSpPr>
        <p:spPr>
          <a:xfrm>
            <a:off x="2363461" y="1205857"/>
            <a:ext cx="7465079" cy="2654613"/>
          </a:xfrm>
        </p:spPr>
        <p:txBody>
          <a:bodyPr/>
          <a:lstStyle/>
          <a:p>
            <a:r>
              <a:rPr lang="en-GB"/>
              <a:t>Problem-Based Learning (PBL) is a student-</a:t>
            </a:r>
            <a:r>
              <a:rPr lang="en-GB" err="1"/>
              <a:t>centered</a:t>
            </a:r>
            <a:r>
              <a:rPr lang="en-GB"/>
              <a:t> pedagogy in which students learn about a subject through the experience of solving an open-ended problem. This method encourages learning in context, critical thinking, and the application of knowledge to real-world scenarios. PBL involves students working in groups to solve challenges that do not have a single correct answer, thereby promoting discussion, collaboration, and the development of problem-solving skills.</a:t>
            </a:r>
            <a:endParaRPr lang="en-IE"/>
          </a:p>
        </p:txBody>
      </p:sp>
    </p:spTree>
    <p:extLst>
      <p:ext uri="{BB962C8B-B14F-4D97-AF65-F5344CB8AC3E}">
        <p14:creationId xmlns:p14="http://schemas.microsoft.com/office/powerpoint/2010/main" val="3448950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0E61EF4-178F-152F-C15B-FEDF76B6C4B1}"/>
              </a:ext>
            </a:extLst>
          </p:cNvPr>
          <p:cNvPicPr>
            <a:picLocks noGrp="1" noChangeAspect="1"/>
          </p:cNvPicPr>
          <p:nvPr>
            <p:ph type="pic" sz="quarter" idx="21"/>
          </p:nvPr>
        </p:nvPicPr>
        <p:blipFill>
          <a:blip r:embed="rId2"/>
          <a:srcRect t="3882" b="3882"/>
          <a:stretch/>
        </p:blipFill>
        <p:spPr/>
      </p:pic>
      <p:sp>
        <p:nvSpPr>
          <p:cNvPr id="3" name="Text Placeholder 2">
            <a:extLst>
              <a:ext uri="{FF2B5EF4-FFF2-40B4-BE49-F238E27FC236}">
                <a16:creationId xmlns:a16="http://schemas.microsoft.com/office/drawing/2014/main" id="{EC5E985E-F7F3-DF4E-189C-7ED3608010E8}"/>
              </a:ext>
            </a:extLst>
          </p:cNvPr>
          <p:cNvSpPr>
            <a:spLocks noGrp="1"/>
          </p:cNvSpPr>
          <p:nvPr>
            <p:ph type="body" sz="quarter" idx="30"/>
          </p:nvPr>
        </p:nvSpPr>
        <p:spPr>
          <a:xfrm>
            <a:off x="81386" y="1648789"/>
            <a:ext cx="9767464" cy="599112"/>
          </a:xfrm>
          <a:solidFill>
            <a:srgbClr val="AD4097"/>
          </a:solidFill>
        </p:spPr>
        <p:txBody>
          <a:bodyPr/>
          <a:lstStyle/>
          <a:p>
            <a:r>
              <a:rPr lang="en-IE" sz="2800"/>
              <a:t>University of </a:t>
            </a:r>
            <a:r>
              <a:rPr lang="en-IE" sz="2800" err="1"/>
              <a:t>Maastrict</a:t>
            </a:r>
            <a:r>
              <a:rPr lang="en-IE" sz="2800"/>
              <a:t>: PBL is a favoured approach for students</a:t>
            </a:r>
          </a:p>
        </p:txBody>
      </p:sp>
      <p:sp>
        <p:nvSpPr>
          <p:cNvPr id="5" name="TextBox 4">
            <a:extLst>
              <a:ext uri="{FF2B5EF4-FFF2-40B4-BE49-F238E27FC236}">
                <a16:creationId xmlns:a16="http://schemas.microsoft.com/office/drawing/2014/main" id="{27ACCD3B-BE08-FB19-18DC-B59AE28D6C83}"/>
              </a:ext>
            </a:extLst>
          </p:cNvPr>
          <p:cNvSpPr txBox="1"/>
          <p:nvPr/>
        </p:nvSpPr>
        <p:spPr>
          <a:xfrm>
            <a:off x="5803106" y="6457890"/>
            <a:ext cx="8712994" cy="400110"/>
          </a:xfrm>
          <a:prstGeom prst="rect">
            <a:avLst/>
          </a:prstGeom>
          <a:noFill/>
        </p:spPr>
        <p:txBody>
          <a:bodyPr wrap="square">
            <a:spAutoFit/>
          </a:bodyPr>
          <a:lstStyle/>
          <a:p>
            <a:r>
              <a:rPr lang="en-GB" sz="2000">
                <a:latin typeface="Calibri" panose="020F0502020204030204" pitchFamily="34" charset="0"/>
                <a:ea typeface="Calibri" panose="020F0502020204030204" pitchFamily="34" charset="0"/>
                <a:cs typeface="Calibri" panose="020F0502020204030204" pitchFamily="34" charset="0"/>
                <a:hlinkClick r:id="rId3"/>
              </a:rPr>
              <a:t>Problem-Based Learning - Education - Maastricht University</a:t>
            </a:r>
            <a:endParaRPr lang="en-IE" sz="200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hlinkClick r:id="rId4"/>
            <a:extLst>
              <a:ext uri="{FF2B5EF4-FFF2-40B4-BE49-F238E27FC236}">
                <a16:creationId xmlns:a16="http://schemas.microsoft.com/office/drawing/2014/main" id="{8B847B9B-B49C-0940-526E-BBC21CAFD67B}"/>
              </a:ext>
            </a:extLst>
          </p:cNvPr>
          <p:cNvSpPr txBox="1"/>
          <p:nvPr/>
        </p:nvSpPr>
        <p:spPr>
          <a:xfrm>
            <a:off x="81386" y="1268879"/>
            <a:ext cx="3530504" cy="400110"/>
          </a:xfrm>
          <a:prstGeom prst="rect">
            <a:avLst/>
          </a:prstGeom>
          <a:solidFill>
            <a:srgbClr val="60A9DD"/>
          </a:solidFill>
        </p:spPr>
        <p:txBody>
          <a:bodyPr wrap="square" rtlCol="0">
            <a:spAutoFit/>
          </a:bodyPr>
          <a:lstStyle/>
          <a:p>
            <a:r>
              <a:rPr lang="en-IE" sz="2000">
                <a:solidFill>
                  <a:schemeClr val="bg1"/>
                </a:solidFill>
                <a:latin typeface="Calibri" panose="020F0502020204030204" pitchFamily="34" charset="0"/>
                <a:ea typeface="Calibri" panose="020F0502020204030204" pitchFamily="34" charset="0"/>
                <a:cs typeface="Calibri" panose="020F0502020204030204" pitchFamily="34" charset="0"/>
              </a:rPr>
              <a:t>EU HEI SPOTLIGHT ON</a:t>
            </a:r>
          </a:p>
        </p:txBody>
      </p:sp>
    </p:spTree>
    <p:extLst>
      <p:ext uri="{BB962C8B-B14F-4D97-AF65-F5344CB8AC3E}">
        <p14:creationId xmlns:p14="http://schemas.microsoft.com/office/powerpoint/2010/main" val="1425396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C8AA0E-9612-7579-27C7-86F14B78000D}"/>
              </a:ext>
            </a:extLst>
          </p:cNvPr>
          <p:cNvSpPr>
            <a:spLocks noGrp="1"/>
          </p:cNvSpPr>
          <p:nvPr>
            <p:ph type="body" sz="quarter" idx="48"/>
          </p:nvPr>
        </p:nvSpPr>
        <p:spPr>
          <a:xfrm>
            <a:off x="4773477" y="401806"/>
            <a:ext cx="7142298" cy="5378450"/>
          </a:xfrm>
        </p:spPr>
        <p:txBody>
          <a:bodyPr/>
          <a:lstStyle/>
          <a:p>
            <a:pPr marL="457200" indent="-457200" algn="just">
              <a:buFont typeface="+mj-lt"/>
              <a:buAutoNum type="arabicPeriod"/>
            </a:pPr>
            <a:r>
              <a:rPr lang="en-GB" b="1"/>
              <a:t>Introduce a Complex Problem: </a:t>
            </a:r>
            <a:r>
              <a:rPr lang="en-GB"/>
              <a:t>Present students with a problem that is relevant, challenging, and requires no single, straightforward solution.</a:t>
            </a:r>
          </a:p>
          <a:p>
            <a:pPr marL="457200" indent="-457200" algn="just">
              <a:buFont typeface="+mj-lt"/>
              <a:buAutoNum type="arabicPeriod"/>
            </a:pPr>
            <a:r>
              <a:rPr lang="en-GB" b="1"/>
              <a:t>Group Collaboration: </a:t>
            </a:r>
            <a:r>
              <a:rPr lang="en-GB"/>
              <a:t>Organise students into small groups to encourage collaboration and the sharing of diverse ideas and approaches.</a:t>
            </a:r>
          </a:p>
          <a:p>
            <a:pPr marL="457200" indent="-457200" algn="just">
              <a:buFont typeface="+mj-lt"/>
              <a:buAutoNum type="arabicPeriod"/>
            </a:pPr>
            <a:r>
              <a:rPr lang="en-GB" b="1"/>
              <a:t>Research and Inquiry: </a:t>
            </a:r>
            <a:r>
              <a:rPr lang="en-GB"/>
              <a:t>Guide students as they research and gather information necessary to address the problem.</a:t>
            </a:r>
          </a:p>
          <a:p>
            <a:pPr marL="457200" indent="-457200" algn="just">
              <a:buFont typeface="+mj-lt"/>
              <a:buAutoNum type="arabicPeriod"/>
            </a:pPr>
            <a:r>
              <a:rPr lang="en-GB" b="1"/>
              <a:t>Solution Development: </a:t>
            </a:r>
            <a:r>
              <a:rPr lang="en-GB"/>
              <a:t>Facilitate the development of solutions, encouraging students to apply their knowledge and think critically.</a:t>
            </a:r>
          </a:p>
          <a:p>
            <a:pPr marL="457200" indent="-457200" algn="just">
              <a:buFont typeface="+mj-lt"/>
              <a:buAutoNum type="arabicPeriod"/>
            </a:pPr>
            <a:r>
              <a:rPr lang="en-GB" b="1"/>
              <a:t>Presentation and Reflection: </a:t>
            </a:r>
            <a:r>
              <a:rPr lang="en-GB"/>
              <a:t>Have students present their solutions, fostering a reflective discussion on the problem-solving process and the learning that occurred.</a:t>
            </a:r>
            <a:endParaRPr lang="en-IE"/>
          </a:p>
        </p:txBody>
      </p:sp>
      <p:sp>
        <p:nvSpPr>
          <p:cNvPr id="3" name="Text Placeholder 2">
            <a:extLst>
              <a:ext uri="{FF2B5EF4-FFF2-40B4-BE49-F238E27FC236}">
                <a16:creationId xmlns:a16="http://schemas.microsoft.com/office/drawing/2014/main" id="{159C8266-4D74-34D0-6964-F8F40FEEF580}"/>
              </a:ext>
            </a:extLst>
          </p:cNvPr>
          <p:cNvSpPr>
            <a:spLocks noGrp="1"/>
          </p:cNvSpPr>
          <p:nvPr>
            <p:ph type="body" sz="quarter" idx="30"/>
          </p:nvPr>
        </p:nvSpPr>
        <p:spPr/>
        <p:txBody>
          <a:bodyPr/>
          <a:lstStyle/>
          <a:p>
            <a:r>
              <a:rPr lang="en-IE"/>
              <a:t>How to bring PBL into your teaching:</a:t>
            </a:r>
          </a:p>
        </p:txBody>
      </p:sp>
    </p:spTree>
    <p:extLst>
      <p:ext uri="{BB962C8B-B14F-4D97-AF65-F5344CB8AC3E}">
        <p14:creationId xmlns:p14="http://schemas.microsoft.com/office/powerpoint/2010/main" val="2648351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Vintage bulbs with one on">
            <a:extLst>
              <a:ext uri="{FF2B5EF4-FFF2-40B4-BE49-F238E27FC236}">
                <a16:creationId xmlns:a16="http://schemas.microsoft.com/office/drawing/2014/main" id="{F4A248E8-6175-2831-0158-97A3D1B4C895}"/>
              </a:ext>
            </a:extLst>
          </p:cNvPr>
          <p:cNvPicPr>
            <a:picLocks noGrp="1" noChangeAspect="1"/>
          </p:cNvPicPr>
          <p:nvPr>
            <p:ph type="pic" sz="quarter" idx="21"/>
          </p:nvPr>
        </p:nvPicPr>
        <p:blipFill>
          <a:blip r:embed="rId2"/>
          <a:srcRect t="7647" b="7647"/>
          <a:stretch/>
        </p:blipFill>
        <p:spPr/>
      </p:pic>
      <p:sp>
        <p:nvSpPr>
          <p:cNvPr id="3" name="Text Placeholder 2">
            <a:extLst>
              <a:ext uri="{FF2B5EF4-FFF2-40B4-BE49-F238E27FC236}">
                <a16:creationId xmlns:a16="http://schemas.microsoft.com/office/drawing/2014/main" id="{DC627EFB-CFD5-79DF-D231-2BFE90EDA0CB}"/>
              </a:ext>
            </a:extLst>
          </p:cNvPr>
          <p:cNvSpPr>
            <a:spLocks noGrp="1"/>
          </p:cNvSpPr>
          <p:nvPr>
            <p:ph type="body" sz="quarter" idx="30"/>
          </p:nvPr>
        </p:nvSpPr>
        <p:spPr>
          <a:xfrm>
            <a:off x="2057400" y="457269"/>
            <a:ext cx="8058150" cy="723352"/>
          </a:xfrm>
        </p:spPr>
        <p:txBody>
          <a:bodyPr/>
          <a:lstStyle/>
          <a:p>
            <a:r>
              <a:rPr lang="en-GB"/>
              <a:t>Enquiry-Based Learning (EBL) - Principles and Benefits</a:t>
            </a:r>
            <a:endParaRPr lang="en-IE"/>
          </a:p>
        </p:txBody>
      </p:sp>
      <p:sp>
        <p:nvSpPr>
          <p:cNvPr id="4" name="Text Placeholder 3">
            <a:extLst>
              <a:ext uri="{FF2B5EF4-FFF2-40B4-BE49-F238E27FC236}">
                <a16:creationId xmlns:a16="http://schemas.microsoft.com/office/drawing/2014/main" id="{B404F0AD-D188-D753-3510-8442175CCAEE}"/>
              </a:ext>
            </a:extLst>
          </p:cNvPr>
          <p:cNvSpPr>
            <a:spLocks noGrp="1"/>
          </p:cNvSpPr>
          <p:nvPr>
            <p:ph type="body" sz="quarter" idx="48"/>
          </p:nvPr>
        </p:nvSpPr>
        <p:spPr>
          <a:xfrm>
            <a:off x="2057400" y="1644007"/>
            <a:ext cx="8058149" cy="2654613"/>
          </a:xfrm>
        </p:spPr>
        <p:txBody>
          <a:bodyPr/>
          <a:lstStyle/>
          <a:p>
            <a:r>
              <a:rPr lang="en-GB"/>
              <a:t>Enquiry-Based Learning (EBL) is a pedagogical approach that places students at the </a:t>
            </a:r>
            <a:r>
              <a:rPr lang="en-GB" err="1"/>
              <a:t>center</a:t>
            </a:r>
            <a:r>
              <a:rPr lang="en-GB"/>
              <a:t> of their learning process, encouraging them to ask questions, conduct investigations, and explore solutions. The core principle of EBL is to stimulate curiosity and inspire a deeper understanding of the subject matter. Benefits of EBL include enhanced engagement, improved critical thinking and research skills, and the ability to apply knowledge in practical and meaningful ways.</a:t>
            </a:r>
            <a:endParaRPr lang="en-IE"/>
          </a:p>
        </p:txBody>
      </p:sp>
    </p:spTree>
    <p:extLst>
      <p:ext uri="{BB962C8B-B14F-4D97-AF65-F5344CB8AC3E}">
        <p14:creationId xmlns:p14="http://schemas.microsoft.com/office/powerpoint/2010/main" val="1937903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C8AA0E-9612-7579-27C7-86F14B78000D}"/>
              </a:ext>
            </a:extLst>
          </p:cNvPr>
          <p:cNvSpPr>
            <a:spLocks noGrp="1"/>
          </p:cNvSpPr>
          <p:nvPr>
            <p:ph type="body" sz="quarter" idx="48"/>
          </p:nvPr>
        </p:nvSpPr>
        <p:spPr>
          <a:xfrm>
            <a:off x="4773477" y="401806"/>
            <a:ext cx="7142298" cy="5378450"/>
          </a:xfrm>
        </p:spPr>
        <p:txBody>
          <a:bodyPr/>
          <a:lstStyle/>
          <a:p>
            <a:pPr marL="457200" indent="-457200" algn="just">
              <a:buFont typeface="+mj-lt"/>
              <a:buAutoNum type="arabicPeriod"/>
            </a:pPr>
            <a:r>
              <a:rPr lang="en-GB" b="1"/>
              <a:t>Start with a Question: </a:t>
            </a:r>
            <a:r>
              <a:rPr lang="en-GB"/>
              <a:t>Pose an open-ended question that sparks curiosity and is relevant to the curriculum.</a:t>
            </a:r>
          </a:p>
          <a:p>
            <a:pPr marL="457200" indent="-457200" algn="just">
              <a:buFont typeface="+mj-lt"/>
              <a:buAutoNum type="arabicPeriod"/>
            </a:pPr>
            <a:r>
              <a:rPr lang="en-GB" b="1"/>
              <a:t>Research and Investigation: </a:t>
            </a:r>
            <a:r>
              <a:rPr lang="en-GB"/>
              <a:t>Encourage students to undertake independent or group research to explore the question from multiple angles.</a:t>
            </a:r>
          </a:p>
          <a:p>
            <a:pPr marL="457200" indent="-457200" algn="just">
              <a:buFont typeface="+mj-lt"/>
              <a:buAutoNum type="arabicPeriod"/>
            </a:pPr>
            <a:r>
              <a:rPr lang="en-GB" b="1"/>
              <a:t>Critical Analysis: </a:t>
            </a:r>
            <a:r>
              <a:rPr lang="en-GB"/>
              <a:t>Guide students in critically analysing the information they have gathered, evaluating sources, and identifying biases.</a:t>
            </a:r>
          </a:p>
          <a:p>
            <a:pPr marL="457200" indent="-457200" algn="just">
              <a:buFont typeface="+mj-lt"/>
              <a:buAutoNum type="arabicPeriod"/>
            </a:pPr>
            <a:r>
              <a:rPr lang="en-GB" b="1"/>
              <a:t>Developing Solutions/Responses: </a:t>
            </a:r>
            <a:r>
              <a:rPr lang="en-GB"/>
              <a:t>Support students in developing well-reasoned responses or solutions to the initial question.</a:t>
            </a:r>
          </a:p>
          <a:p>
            <a:pPr marL="457200" indent="-457200" algn="just">
              <a:buFont typeface="+mj-lt"/>
              <a:buAutoNum type="arabicPeriod"/>
            </a:pPr>
            <a:r>
              <a:rPr lang="en-GB" b="1"/>
              <a:t>Reflection and Discussion: </a:t>
            </a:r>
            <a:r>
              <a:rPr lang="en-GB"/>
              <a:t>Conclude with a reflective discussion or presentation where students share their findings, reflecting on the process and what they have learned.</a:t>
            </a:r>
            <a:endParaRPr lang="en-IE"/>
          </a:p>
        </p:txBody>
      </p:sp>
      <p:sp>
        <p:nvSpPr>
          <p:cNvPr id="3" name="Text Placeholder 2">
            <a:extLst>
              <a:ext uri="{FF2B5EF4-FFF2-40B4-BE49-F238E27FC236}">
                <a16:creationId xmlns:a16="http://schemas.microsoft.com/office/drawing/2014/main" id="{159C8266-4D74-34D0-6964-F8F40FEEF580}"/>
              </a:ext>
            </a:extLst>
          </p:cNvPr>
          <p:cNvSpPr>
            <a:spLocks noGrp="1"/>
          </p:cNvSpPr>
          <p:nvPr>
            <p:ph type="body" sz="quarter" idx="30"/>
          </p:nvPr>
        </p:nvSpPr>
        <p:spPr/>
        <p:txBody>
          <a:bodyPr/>
          <a:lstStyle/>
          <a:p>
            <a:r>
              <a:rPr lang="en-GB"/>
              <a:t>To foster critical thinking and problem-solving through EBL:</a:t>
            </a:r>
            <a:endParaRPr lang="en-IE"/>
          </a:p>
        </p:txBody>
      </p:sp>
    </p:spTree>
    <p:extLst>
      <p:ext uri="{BB962C8B-B14F-4D97-AF65-F5344CB8AC3E}">
        <p14:creationId xmlns:p14="http://schemas.microsoft.com/office/powerpoint/2010/main" val="3428094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15</a:t>
            </a:fld>
            <a:endParaRPr lang="en-US" sz="1291"/>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024860" y="1238350"/>
            <a:ext cx="8930919" cy="3731669"/>
          </a:xfrm>
        </p:spPr>
        <p:txBody>
          <a:bodyPr/>
          <a:lstStyle/>
          <a:p>
            <a:pPr algn="just">
              <a:lnSpc>
                <a:spcPts val="2440"/>
              </a:lnSpc>
            </a:pPr>
            <a:endParaRPr lang="en-GB" sz="2200"/>
          </a:p>
          <a:p>
            <a:pPr algn="just">
              <a:lnSpc>
                <a:spcPts val="2440"/>
              </a:lnSpc>
            </a:pPr>
            <a:r>
              <a:rPr lang="en-GB" sz="2200"/>
              <a:t>As educators, we are tasked with preparing students not just to solve existing problems but to envision and create what has never been before. </a:t>
            </a:r>
          </a:p>
          <a:p>
            <a:pPr algn="just">
              <a:lnSpc>
                <a:spcPts val="2440"/>
              </a:lnSpc>
            </a:pPr>
            <a:endParaRPr lang="en-GB" sz="2200"/>
          </a:p>
          <a:p>
            <a:pPr algn="just">
              <a:lnSpc>
                <a:spcPts val="2440"/>
              </a:lnSpc>
            </a:pPr>
            <a:r>
              <a:rPr lang="en-GB" sz="2200"/>
              <a:t>This requires a learning environment that fosters creativity and innovation at its core. Two transformative approaches to nurturing these skills are </a:t>
            </a:r>
          </a:p>
          <a:p>
            <a:pPr algn="just">
              <a:lnSpc>
                <a:spcPts val="2440"/>
              </a:lnSpc>
            </a:pPr>
            <a:endParaRPr lang="en-GB" sz="2200"/>
          </a:p>
          <a:p>
            <a:pPr marL="457200" indent="-457200" algn="just">
              <a:lnSpc>
                <a:spcPts val="2440"/>
              </a:lnSpc>
              <a:buAutoNum type="arabicPeriod"/>
            </a:pPr>
            <a:r>
              <a:rPr lang="en-GB" sz="2200"/>
              <a:t>the integration of Design Thinking as a pedagogical strategy and </a:t>
            </a:r>
          </a:p>
          <a:p>
            <a:pPr marL="457200" indent="-457200">
              <a:lnSpc>
                <a:spcPts val="2440"/>
              </a:lnSpc>
              <a:buAutoNum type="arabicPeriod"/>
            </a:pPr>
            <a:r>
              <a:rPr lang="en-GB" sz="2200"/>
              <a:t>the incorporation of maker spaces and creativity labs  (e.g. </a:t>
            </a:r>
            <a:r>
              <a:rPr lang="en-GB" sz="2200" b="1">
                <a:solidFill>
                  <a:srgbClr val="AD4097"/>
                </a:solidFill>
              </a:rPr>
              <a:t>The LEGO Lab </a:t>
            </a:r>
            <a:r>
              <a:rPr lang="en-GB" sz="2200"/>
              <a:t>at Riga Technical University (RTU) is an exciting initiative that combines creativity, innovation, and education. RTU hosts a </a:t>
            </a:r>
            <a:r>
              <a:rPr lang="en-GB" sz="2200" b="1">
                <a:solidFill>
                  <a:srgbClr val="AD4097"/>
                </a:solidFill>
              </a:rPr>
              <a:t>Design Factory</a:t>
            </a:r>
            <a:r>
              <a:rPr lang="en-GB" sz="2200"/>
              <a:t>, which is part of the Design Factory Global Network. Established in 2016, it encourages innovative thinking, creativity, and entrepreneurial skills among students. The </a:t>
            </a:r>
            <a:r>
              <a:rPr lang="en-GB" sz="2200" b="1"/>
              <a:t>“</a:t>
            </a:r>
            <a:r>
              <a:rPr lang="en-GB" sz="2200" b="1" err="1"/>
              <a:t>theLAB</a:t>
            </a:r>
            <a:r>
              <a:rPr lang="en-GB" sz="2200" b="1"/>
              <a:t>” </a:t>
            </a:r>
            <a:r>
              <a:rPr lang="en-GB" sz="2200"/>
              <a:t>within the Design Factory provides an open-type workshop where students can experiment, create, and collaborate.  It’s a space where ideas come to life, fuelled by imagination and hands-on exploration.</a:t>
            </a:r>
            <a:br>
              <a:rPr lang="en-GB" sz="2200"/>
            </a:br>
            <a:br>
              <a:rPr lang="en-GB" sz="2200"/>
            </a:br>
            <a:endParaRPr lang="en-US" sz="220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2278903" y="111947"/>
            <a:ext cx="7973786" cy="1126403"/>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GB" sz="2800">
                <a:solidFill>
                  <a:schemeClr val="bg1"/>
                </a:solidFill>
              </a:rPr>
              <a:t>Enhancing Creativity and Innovation in the Classroom</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a:solidFill>
                  <a:schemeClr val="bg1"/>
                </a:solidFill>
              </a:rPr>
              <a:t>03</a:t>
            </a:r>
          </a:p>
        </p:txBody>
      </p:sp>
    </p:spTree>
    <p:extLst>
      <p:ext uri="{BB962C8B-B14F-4D97-AF65-F5344CB8AC3E}">
        <p14:creationId xmlns:p14="http://schemas.microsoft.com/office/powerpoint/2010/main" val="2741170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0BD34E-FBBF-69EE-F4C7-527CE131B902}"/>
              </a:ext>
            </a:extLst>
          </p:cNvPr>
          <p:cNvSpPr>
            <a:spLocks noGrp="1"/>
          </p:cNvSpPr>
          <p:nvPr>
            <p:ph type="body" sz="quarter" idx="48"/>
          </p:nvPr>
        </p:nvSpPr>
        <p:spPr>
          <a:xfrm>
            <a:off x="593270" y="699781"/>
            <a:ext cx="6856565" cy="4439577"/>
          </a:xfrm>
        </p:spPr>
        <p:txBody>
          <a:bodyPr/>
          <a:lstStyle/>
          <a:p>
            <a:pPr marL="0" lvl="1" algn="l"/>
            <a:r>
              <a:rPr lang="en-GB" sz="2200" b="1" i="0" err="1">
                <a:solidFill>
                  <a:srgbClr val="AD4097"/>
                </a:solidFill>
                <a:effectLst/>
                <a:latin typeface="Calibri" panose="020F0502020204030204" pitchFamily="34" charset="0"/>
                <a:ea typeface="Calibri" panose="020F0502020204030204" pitchFamily="34" charset="0"/>
              </a:rPr>
              <a:t>UniLab</a:t>
            </a:r>
            <a:r>
              <a:rPr lang="en-GB" sz="2200">
                <a:solidFill>
                  <a:srgbClr val="111111"/>
                </a:solidFill>
                <a:latin typeface="Calibri" panose="020F0502020204030204" pitchFamily="34" charset="0"/>
                <a:ea typeface="Calibri" panose="020F0502020204030204" pitchFamily="34" charset="0"/>
              </a:rPr>
              <a:t> is </a:t>
            </a:r>
            <a:r>
              <a:rPr lang="en-GB" sz="2200" b="0" i="0">
                <a:solidFill>
                  <a:srgbClr val="111111"/>
                </a:solidFill>
                <a:effectLst/>
                <a:latin typeface="Calibri" panose="020F0502020204030204" pitchFamily="34" charset="0"/>
                <a:ea typeface="Calibri" panose="020F0502020204030204" pitchFamily="34" charset="0"/>
              </a:rPr>
              <a:t>part of RTU’s Science and Innovation Centre, </a:t>
            </a:r>
            <a:r>
              <a:rPr lang="en-IE" sz="2200">
                <a:latin typeface="Calibri" panose="020F0502020204030204" pitchFamily="34" charset="0"/>
                <a:ea typeface="Calibri" panose="020F0502020204030204" pitchFamily="34" charset="0"/>
                <a:hlinkClick r:id="rId2"/>
              </a:rPr>
              <a:t>Science and Innovation Centre | Riga Technical University (rtu.lv)</a:t>
            </a:r>
            <a:r>
              <a:rPr lang="en-IE" sz="2200">
                <a:latin typeface="Calibri" panose="020F0502020204030204" pitchFamily="34" charset="0"/>
                <a:ea typeface="Calibri" panose="020F0502020204030204" pitchFamily="34" charset="0"/>
              </a:rPr>
              <a:t> </a:t>
            </a:r>
            <a:r>
              <a:rPr lang="en-GB" sz="2200" b="0" i="0">
                <a:solidFill>
                  <a:srgbClr val="111111"/>
                </a:solidFill>
                <a:effectLst/>
                <a:latin typeface="Calibri" panose="020F0502020204030204" pitchFamily="34" charset="0"/>
                <a:ea typeface="Calibri" panose="020F0502020204030204" pitchFamily="34" charset="0"/>
              </a:rPr>
              <a:t> aims to promote science-intensive business ideas.</a:t>
            </a:r>
          </a:p>
          <a:p>
            <a:pPr marL="742950" lvl="1" indent="-285750" algn="l">
              <a:buFont typeface="+mj-lt"/>
              <a:buAutoNum type="arabicPeriod"/>
            </a:pPr>
            <a:r>
              <a:rPr lang="en-GB" sz="2200" b="0" i="0">
                <a:solidFill>
                  <a:srgbClr val="111111"/>
                </a:solidFill>
                <a:effectLst/>
                <a:latin typeface="Calibri" panose="020F0502020204030204" pitchFamily="34" charset="0"/>
                <a:ea typeface="Calibri" panose="020F0502020204030204" pitchFamily="34" charset="0"/>
              </a:rPr>
              <a:t>It supports the development of high-value-added products by combining intellectual and technical resources.</a:t>
            </a:r>
          </a:p>
          <a:p>
            <a:pPr marL="742950" lvl="1" indent="-285750" algn="l">
              <a:buFont typeface="+mj-lt"/>
              <a:buAutoNum type="arabicPeriod"/>
            </a:pPr>
            <a:r>
              <a:rPr lang="en-GB" sz="2200" b="0" i="0" err="1">
                <a:solidFill>
                  <a:srgbClr val="111111"/>
                </a:solidFill>
                <a:effectLst/>
                <a:latin typeface="Calibri" panose="020F0502020204030204" pitchFamily="34" charset="0"/>
                <a:ea typeface="Calibri" panose="020F0502020204030204" pitchFamily="34" charset="0"/>
                <a:hlinkClick r:id="rId3"/>
              </a:rPr>
              <a:t>UniLab</a:t>
            </a:r>
            <a:r>
              <a:rPr lang="en-GB" sz="2200" b="0" i="0">
                <a:solidFill>
                  <a:srgbClr val="111111"/>
                </a:solidFill>
                <a:effectLst/>
                <a:latin typeface="Calibri" panose="020F0502020204030204" pitchFamily="34" charset="0"/>
                <a:ea typeface="Calibri" panose="020F0502020204030204" pitchFamily="34" charset="0"/>
                <a:hlinkClick r:id="rId3"/>
              </a:rPr>
              <a:t> encourages students to explore their entrepreneurial potential and turn innovative concepts into reality</a:t>
            </a:r>
            <a:r>
              <a:rPr lang="en-GB" sz="2200" b="0" i="0" baseline="30000">
                <a:solidFill>
                  <a:srgbClr val="111111"/>
                </a:solidFill>
                <a:effectLst/>
                <a:latin typeface="Calibri" panose="020F0502020204030204" pitchFamily="34" charset="0"/>
                <a:ea typeface="Calibri" panose="020F0502020204030204" pitchFamily="34" charset="0"/>
                <a:hlinkClick r:id="rId3"/>
              </a:rPr>
              <a:t>2</a:t>
            </a:r>
            <a:r>
              <a:rPr lang="en-GB" sz="2200" b="0" i="0">
                <a:solidFill>
                  <a:srgbClr val="111111"/>
                </a:solidFill>
                <a:effectLst/>
                <a:latin typeface="Calibri" panose="020F0502020204030204" pitchFamily="34" charset="0"/>
                <a:ea typeface="Calibri" panose="020F0502020204030204" pitchFamily="34" charset="0"/>
              </a:rPr>
              <a:t>.</a:t>
            </a:r>
          </a:p>
          <a:p>
            <a:pPr algn="l"/>
            <a:endParaRPr lang="en-GB" sz="2200" b="0" i="0">
              <a:solidFill>
                <a:srgbClr val="111111"/>
              </a:solidFill>
              <a:effectLst/>
              <a:ea typeface="Calibri" panose="020F0502020204030204" pitchFamily="34" charset="0"/>
            </a:endParaRPr>
          </a:p>
          <a:p>
            <a:pPr algn="l"/>
            <a:r>
              <a:rPr lang="en-GB" sz="2200" b="0" i="0">
                <a:solidFill>
                  <a:srgbClr val="111111"/>
                </a:solidFill>
                <a:effectLst/>
                <a:ea typeface="Calibri" panose="020F0502020204030204" pitchFamily="34" charset="0"/>
              </a:rPr>
              <a:t>These initiatives at RTU demonstrate a commitment to nurturing creativity, fostering collaboration, and driving real-world impact. Whether through LEGO bricks or cutting-edge technology, RTU strives to inspire the next generation of innovators.</a:t>
            </a:r>
          </a:p>
          <a:p>
            <a:endParaRPr lang="en-IE"/>
          </a:p>
        </p:txBody>
      </p:sp>
      <p:pic>
        <p:nvPicPr>
          <p:cNvPr id="5" name="Picture 4" descr="A silver robot on a yellow background">
            <a:extLst>
              <a:ext uri="{FF2B5EF4-FFF2-40B4-BE49-F238E27FC236}">
                <a16:creationId xmlns:a16="http://schemas.microsoft.com/office/drawing/2014/main" id="{C576DBF9-E544-E5D9-F129-AE1050C8F1A3}"/>
              </a:ext>
            </a:extLst>
          </p:cNvPr>
          <p:cNvPicPr>
            <a:picLocks noChangeAspect="1"/>
          </p:cNvPicPr>
          <p:nvPr/>
        </p:nvPicPr>
        <p:blipFill>
          <a:blip r:embed="rId4"/>
          <a:stretch>
            <a:fillRect/>
          </a:stretch>
        </p:blipFill>
        <p:spPr>
          <a:xfrm>
            <a:off x="7691113" y="1716603"/>
            <a:ext cx="4073886" cy="3149912"/>
          </a:xfrm>
          <a:prstGeom prst="rect">
            <a:avLst/>
          </a:prstGeom>
        </p:spPr>
      </p:pic>
    </p:spTree>
    <p:extLst>
      <p:ext uri="{BB962C8B-B14F-4D97-AF65-F5344CB8AC3E}">
        <p14:creationId xmlns:p14="http://schemas.microsoft.com/office/powerpoint/2010/main" val="1666946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0CB982-441A-3342-4769-B10D64F52374}"/>
              </a:ext>
            </a:extLst>
          </p:cNvPr>
          <p:cNvSpPr>
            <a:spLocks noGrp="1"/>
          </p:cNvSpPr>
          <p:nvPr>
            <p:ph type="body" sz="quarter" idx="30"/>
          </p:nvPr>
        </p:nvSpPr>
        <p:spPr>
          <a:xfrm>
            <a:off x="854282" y="523547"/>
            <a:ext cx="10483431" cy="804265"/>
          </a:xfrm>
        </p:spPr>
        <p:txBody>
          <a:bodyPr/>
          <a:lstStyle/>
          <a:p>
            <a:r>
              <a:rPr lang="en-GB"/>
              <a:t>Design Thinking as a Pedagogical Strategy</a:t>
            </a:r>
            <a:endParaRPr lang="en-IE"/>
          </a:p>
        </p:txBody>
      </p:sp>
      <p:sp>
        <p:nvSpPr>
          <p:cNvPr id="3" name="Text Placeholder 2">
            <a:extLst>
              <a:ext uri="{FF2B5EF4-FFF2-40B4-BE49-F238E27FC236}">
                <a16:creationId xmlns:a16="http://schemas.microsoft.com/office/drawing/2014/main" id="{60AFDCBB-61F6-B119-5807-720903308A36}"/>
              </a:ext>
            </a:extLst>
          </p:cNvPr>
          <p:cNvSpPr>
            <a:spLocks noGrp="1"/>
          </p:cNvSpPr>
          <p:nvPr>
            <p:ph type="body" sz="quarter" idx="48"/>
          </p:nvPr>
        </p:nvSpPr>
        <p:spPr>
          <a:xfrm>
            <a:off x="854284" y="1464503"/>
            <a:ext cx="10483429" cy="4439577"/>
          </a:xfrm>
        </p:spPr>
        <p:txBody>
          <a:bodyPr/>
          <a:lstStyle/>
          <a:p>
            <a:pPr algn="just"/>
            <a:r>
              <a:rPr lang="en-GB"/>
              <a:t>Design Thinking is a solution-focused, user-</a:t>
            </a:r>
            <a:r>
              <a:rPr lang="en-GB" err="1"/>
              <a:t>centered</a:t>
            </a:r>
            <a:r>
              <a:rPr lang="en-GB"/>
              <a:t> approach to problem solving that encourages students to think deeply about the needs of those they are designing for, redefine problems in an attempt to identify alternative strategies and solutions that might not be instantly apparent with our initial level of understanding. </a:t>
            </a:r>
          </a:p>
          <a:p>
            <a:pPr algn="just"/>
            <a:endParaRPr lang="en-GB"/>
          </a:p>
          <a:p>
            <a:pPr algn="just"/>
            <a:r>
              <a:rPr lang="en-GB"/>
              <a:t>As a pedagogical strategy, Design Thinking involves five phases:</a:t>
            </a:r>
          </a:p>
          <a:p>
            <a:pPr algn="just"/>
            <a:endParaRPr lang="en-GB"/>
          </a:p>
          <a:p>
            <a:pPr marL="457200" indent="-457200" algn="just">
              <a:buFont typeface="+mj-lt"/>
              <a:buAutoNum type="arabicPeriod"/>
            </a:pPr>
            <a:r>
              <a:rPr lang="en-GB" b="1">
                <a:solidFill>
                  <a:srgbClr val="AD4097"/>
                </a:solidFill>
              </a:rPr>
              <a:t>Empathise</a:t>
            </a:r>
            <a:r>
              <a:rPr lang="en-GB">
                <a:solidFill>
                  <a:srgbClr val="AD4097"/>
                </a:solidFill>
              </a:rPr>
              <a:t>: </a:t>
            </a:r>
            <a:r>
              <a:rPr lang="en-GB"/>
              <a:t>Understand the needs of the users or beneficiaries.</a:t>
            </a:r>
          </a:p>
          <a:p>
            <a:pPr marL="457200" indent="-457200" algn="just">
              <a:buFont typeface="+mj-lt"/>
              <a:buAutoNum type="arabicPeriod"/>
            </a:pPr>
            <a:r>
              <a:rPr lang="en-GB" b="1">
                <a:solidFill>
                  <a:srgbClr val="60A9DD"/>
                </a:solidFill>
              </a:rPr>
              <a:t>Define: </a:t>
            </a:r>
            <a:r>
              <a:rPr lang="en-GB"/>
              <a:t>Clearly articulate the problem to be solved.</a:t>
            </a:r>
          </a:p>
          <a:p>
            <a:pPr marL="457200" indent="-457200" algn="just">
              <a:buFont typeface="+mj-lt"/>
              <a:buAutoNum type="arabicPeriod"/>
            </a:pPr>
            <a:r>
              <a:rPr lang="en-GB" b="1">
                <a:solidFill>
                  <a:srgbClr val="186BA8"/>
                </a:solidFill>
              </a:rPr>
              <a:t>Ideate: </a:t>
            </a:r>
            <a:r>
              <a:rPr lang="en-GB"/>
              <a:t>Brainstorm a wide range of creative solutions.</a:t>
            </a:r>
          </a:p>
          <a:p>
            <a:pPr marL="457200" indent="-457200" algn="just">
              <a:buFont typeface="+mj-lt"/>
              <a:buAutoNum type="arabicPeriod"/>
            </a:pPr>
            <a:r>
              <a:rPr lang="en-GB" b="1">
                <a:solidFill>
                  <a:srgbClr val="AD4097"/>
                </a:solidFill>
              </a:rPr>
              <a:t>Prototype: </a:t>
            </a:r>
            <a:r>
              <a:rPr lang="en-GB"/>
              <a:t>Build a representation of one or more of your ideas to show to others.</a:t>
            </a:r>
          </a:p>
          <a:p>
            <a:pPr marL="457200" indent="-457200" algn="just">
              <a:buFont typeface="+mj-lt"/>
              <a:buAutoNum type="arabicPeriod"/>
            </a:pPr>
            <a:r>
              <a:rPr lang="en-GB" b="1">
                <a:solidFill>
                  <a:srgbClr val="186BA8"/>
                </a:solidFill>
              </a:rPr>
              <a:t>Test: </a:t>
            </a:r>
            <a:r>
              <a:rPr lang="en-GB"/>
              <a:t>Return to your original user group and testing your ideas for feedback.</a:t>
            </a:r>
            <a:endParaRPr lang="en-IE"/>
          </a:p>
        </p:txBody>
      </p:sp>
    </p:spTree>
    <p:extLst>
      <p:ext uri="{BB962C8B-B14F-4D97-AF65-F5344CB8AC3E}">
        <p14:creationId xmlns:p14="http://schemas.microsoft.com/office/powerpoint/2010/main" val="2096887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35ED24-0D9B-7FB8-22DF-018892FE896F}"/>
              </a:ext>
            </a:extLst>
          </p:cNvPr>
          <p:cNvSpPr>
            <a:spLocks noGrp="1"/>
          </p:cNvSpPr>
          <p:nvPr>
            <p:ph type="body" sz="quarter" idx="30"/>
          </p:nvPr>
        </p:nvSpPr>
        <p:spPr/>
        <p:txBody>
          <a:bodyPr/>
          <a:lstStyle/>
          <a:p>
            <a:r>
              <a:rPr lang="en-GB"/>
              <a:t>Implementing Design Thinking in Education</a:t>
            </a:r>
            <a:endParaRPr lang="en-IE"/>
          </a:p>
        </p:txBody>
      </p:sp>
      <p:sp>
        <p:nvSpPr>
          <p:cNvPr id="3" name="Text Placeholder 2">
            <a:extLst>
              <a:ext uri="{FF2B5EF4-FFF2-40B4-BE49-F238E27FC236}">
                <a16:creationId xmlns:a16="http://schemas.microsoft.com/office/drawing/2014/main" id="{D0804368-EA62-2629-43D4-D72CD5C36876}"/>
              </a:ext>
            </a:extLst>
          </p:cNvPr>
          <p:cNvSpPr>
            <a:spLocks noGrp="1"/>
          </p:cNvSpPr>
          <p:nvPr>
            <p:ph type="body" sz="quarter" idx="48"/>
          </p:nvPr>
        </p:nvSpPr>
        <p:spPr/>
        <p:txBody>
          <a:bodyPr/>
          <a:lstStyle/>
          <a:p>
            <a:r>
              <a:rPr lang="en-GB">
                <a:solidFill>
                  <a:srgbClr val="0D0D0D"/>
                </a:solidFill>
                <a:highlight>
                  <a:srgbClr val="FFFFFF"/>
                </a:highlight>
                <a:ea typeface="Calibri" panose="020F0502020204030204" pitchFamily="34" charset="0"/>
              </a:rPr>
              <a:t>There are three core elements </a:t>
            </a:r>
            <a:r>
              <a:rPr lang="en-GB" b="0" i="0">
                <a:solidFill>
                  <a:srgbClr val="0D0D0D"/>
                </a:solidFill>
                <a:effectLst/>
                <a:highlight>
                  <a:srgbClr val="FFFFFF"/>
                </a:highlight>
                <a:ea typeface="Calibri" panose="020F0502020204030204" pitchFamily="34" charset="0"/>
              </a:rPr>
              <a:t>involved in Implementing Design Thinking in </a:t>
            </a:r>
            <a:r>
              <a:rPr lang="en-GB">
                <a:solidFill>
                  <a:srgbClr val="0D0D0D"/>
                </a:solidFill>
                <a:highlight>
                  <a:srgbClr val="FFFFFF"/>
                </a:highlight>
                <a:ea typeface="Calibri" panose="020F0502020204030204" pitchFamily="34" charset="0"/>
              </a:rPr>
              <a:t>a HEI </a:t>
            </a:r>
            <a:r>
              <a:rPr lang="en-GB" b="0" i="0">
                <a:solidFill>
                  <a:srgbClr val="0D0D0D"/>
                </a:solidFill>
                <a:effectLst/>
                <a:highlight>
                  <a:srgbClr val="FFFFFF"/>
                </a:highlight>
                <a:ea typeface="Calibri" panose="020F0502020204030204" pitchFamily="34" charset="0"/>
              </a:rPr>
              <a:t>classroom:</a:t>
            </a:r>
            <a:endParaRPr lang="en-IE">
              <a:ea typeface="Calibri" panose="020F0502020204030204" pitchFamily="34" charset="0"/>
            </a:endParaRPr>
          </a:p>
        </p:txBody>
      </p:sp>
      <p:sp>
        <p:nvSpPr>
          <p:cNvPr id="5" name="Oval 4">
            <a:extLst>
              <a:ext uri="{FF2B5EF4-FFF2-40B4-BE49-F238E27FC236}">
                <a16:creationId xmlns:a16="http://schemas.microsoft.com/office/drawing/2014/main" id="{D0619E37-9EED-D4DF-C29F-2456F9F1DDD2}"/>
              </a:ext>
            </a:extLst>
          </p:cNvPr>
          <p:cNvSpPr/>
          <p:nvPr/>
        </p:nvSpPr>
        <p:spPr>
          <a:xfrm>
            <a:off x="854282" y="2895600"/>
            <a:ext cx="3371850" cy="3408530"/>
          </a:xfrm>
          <a:prstGeom prst="ellipse">
            <a:avLst/>
          </a:prstGeom>
          <a:solidFill>
            <a:srgbClr val="AD4097"/>
          </a:solidFill>
          <a:ln>
            <a:solidFill>
              <a:srgbClr val="AD40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latin typeface="Calibri" panose="020F0502020204030204" pitchFamily="34" charset="0"/>
                <a:ea typeface="Calibri" panose="020F0502020204030204" pitchFamily="34" charset="0"/>
                <a:cs typeface="Calibri" panose="020F0502020204030204" pitchFamily="34" charset="0"/>
              </a:rPr>
              <a:t>Fostering an Environment of Collaboration </a:t>
            </a:r>
            <a:r>
              <a:rPr lang="en-GB" sz="2000">
                <a:latin typeface="Calibri" panose="020F0502020204030204" pitchFamily="34" charset="0"/>
                <a:ea typeface="Calibri" panose="020F0502020204030204" pitchFamily="34" charset="0"/>
                <a:cs typeface="Calibri" panose="020F0502020204030204" pitchFamily="34" charset="0"/>
              </a:rPr>
              <a:t>Encouraging teamwork and the sharing of diverse ideas and perspectives</a:t>
            </a:r>
            <a:endParaRPr lang="en-IE" sz="2000">
              <a:latin typeface="Calibri" panose="020F0502020204030204" pitchFamily="34" charset="0"/>
              <a:ea typeface="Calibri" panose="020F0502020204030204" pitchFamily="34" charset="0"/>
              <a:cs typeface="Calibri" panose="020F0502020204030204" pitchFamily="34" charset="0"/>
            </a:endParaRPr>
          </a:p>
        </p:txBody>
      </p:sp>
      <p:sp>
        <p:nvSpPr>
          <p:cNvPr id="6" name="Oval 5">
            <a:extLst>
              <a:ext uri="{FF2B5EF4-FFF2-40B4-BE49-F238E27FC236}">
                <a16:creationId xmlns:a16="http://schemas.microsoft.com/office/drawing/2014/main" id="{55260B53-88A3-D6E4-18E2-3F43BD6121FF}"/>
              </a:ext>
            </a:extLst>
          </p:cNvPr>
          <p:cNvSpPr/>
          <p:nvPr/>
        </p:nvSpPr>
        <p:spPr>
          <a:xfrm>
            <a:off x="4594020" y="2886075"/>
            <a:ext cx="3371850" cy="3408530"/>
          </a:xfrm>
          <a:prstGeom prst="ellipse">
            <a:avLst/>
          </a:prstGeom>
          <a:solidFill>
            <a:srgbClr val="60A9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latin typeface="Calibri" panose="020F0502020204030204" pitchFamily="34" charset="0"/>
                <a:ea typeface="Calibri" panose="020F0502020204030204" pitchFamily="34" charset="0"/>
                <a:cs typeface="Calibri" panose="020F0502020204030204" pitchFamily="34" charset="0"/>
              </a:rPr>
              <a:t>Encouraging Iterative Learning</a:t>
            </a:r>
          </a:p>
          <a:p>
            <a:pPr algn="ctr"/>
            <a:r>
              <a:rPr lang="en-GB" sz="2000">
                <a:latin typeface="Calibri" panose="020F0502020204030204" pitchFamily="34" charset="0"/>
                <a:ea typeface="Calibri" panose="020F0502020204030204" pitchFamily="34" charset="0"/>
                <a:cs typeface="Calibri" panose="020F0502020204030204" pitchFamily="34" charset="0"/>
              </a:rPr>
              <a:t>Teaching students that failure is part of the learning process and that solutions can be improved upon with feedback.</a:t>
            </a:r>
            <a:endParaRPr lang="en-IE" sz="2000">
              <a:latin typeface="Calibri" panose="020F0502020204030204" pitchFamily="34" charset="0"/>
              <a:ea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C12D29F2-9D25-D13A-6EDF-FBB856D61A64}"/>
              </a:ext>
            </a:extLst>
          </p:cNvPr>
          <p:cNvSpPr/>
          <p:nvPr/>
        </p:nvSpPr>
        <p:spPr>
          <a:xfrm>
            <a:off x="8445707" y="2895600"/>
            <a:ext cx="3371850" cy="3408530"/>
          </a:xfrm>
          <a:prstGeom prst="ellipse">
            <a:avLst/>
          </a:prstGeom>
          <a:solidFill>
            <a:srgbClr val="186BA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latin typeface="Calibri" panose="020F0502020204030204" pitchFamily="34" charset="0"/>
                <a:ea typeface="Calibri" panose="020F0502020204030204" pitchFamily="34" charset="0"/>
                <a:cs typeface="Calibri" panose="020F0502020204030204" pitchFamily="34" charset="0"/>
              </a:rPr>
              <a:t>Integrating Real-World Problems </a:t>
            </a:r>
            <a:r>
              <a:rPr lang="en-GB" sz="2000">
                <a:latin typeface="Calibri" panose="020F0502020204030204" pitchFamily="34" charset="0"/>
                <a:ea typeface="Calibri" panose="020F0502020204030204" pitchFamily="34" charset="0"/>
                <a:cs typeface="Calibri" panose="020F0502020204030204" pitchFamily="34" charset="0"/>
              </a:rPr>
              <a:t>Using real-world challenges to apply the design thinking process, making learning more relevant and impactful</a:t>
            </a:r>
            <a:endParaRPr lang="en-IE" sz="20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8211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77B555-C850-BA24-4C6E-06898E604F65}"/>
              </a:ext>
            </a:extLst>
          </p:cNvPr>
          <p:cNvSpPr>
            <a:spLocks noGrp="1"/>
          </p:cNvSpPr>
          <p:nvPr>
            <p:ph type="body" sz="quarter" idx="30"/>
          </p:nvPr>
        </p:nvSpPr>
        <p:spPr>
          <a:xfrm>
            <a:off x="773875" y="506909"/>
            <a:ext cx="11227625" cy="808786"/>
          </a:xfrm>
        </p:spPr>
        <p:txBody>
          <a:bodyPr/>
          <a:lstStyle/>
          <a:p>
            <a:r>
              <a:rPr lang="en-GB"/>
              <a:t>University of Library Studies and Information Technologies (ULSIT), Bulgaria</a:t>
            </a:r>
            <a:endParaRPr lang="en-IE"/>
          </a:p>
        </p:txBody>
      </p:sp>
      <p:sp>
        <p:nvSpPr>
          <p:cNvPr id="3" name="Text Placeholder 2">
            <a:extLst>
              <a:ext uri="{FF2B5EF4-FFF2-40B4-BE49-F238E27FC236}">
                <a16:creationId xmlns:a16="http://schemas.microsoft.com/office/drawing/2014/main" id="{729A9BE9-E885-7B0D-5AAD-705EBB0E9DEF}"/>
              </a:ext>
            </a:extLst>
          </p:cNvPr>
          <p:cNvSpPr>
            <a:spLocks noGrp="1"/>
          </p:cNvSpPr>
          <p:nvPr>
            <p:ph type="body" sz="quarter" idx="48"/>
          </p:nvPr>
        </p:nvSpPr>
        <p:spPr>
          <a:xfrm>
            <a:off x="773877" y="1994236"/>
            <a:ext cx="5322123" cy="2538354"/>
          </a:xfrm>
        </p:spPr>
        <p:txBody>
          <a:bodyPr/>
          <a:lstStyle/>
          <a:p>
            <a:r>
              <a:rPr lang="en-GB"/>
              <a:t>ULSIT is a leader in applying Design Thinking in Computer Science and Information Technologies education. It spearheaded the European Erasmus+ project "Design Thinking for Digital Innovation" to develop a comprehensive course in Design Thinking, demonstrating its commitment to innovative education​</a:t>
            </a:r>
            <a:endParaRPr lang="en-IE"/>
          </a:p>
        </p:txBody>
      </p:sp>
      <p:pic>
        <p:nvPicPr>
          <p:cNvPr id="8" name="Picture Placeholder 7">
            <a:extLst>
              <a:ext uri="{FF2B5EF4-FFF2-40B4-BE49-F238E27FC236}">
                <a16:creationId xmlns:a16="http://schemas.microsoft.com/office/drawing/2014/main" id="{59AE3E1C-8FF9-AFA7-1B94-EE8BF546579F}"/>
              </a:ext>
            </a:extLst>
          </p:cNvPr>
          <p:cNvPicPr>
            <a:picLocks noGrp="1" noChangeAspect="1"/>
          </p:cNvPicPr>
          <p:nvPr>
            <p:ph type="pic" sz="quarter" idx="23"/>
          </p:nvPr>
        </p:nvPicPr>
        <p:blipFill>
          <a:blip r:embed="rId2"/>
          <a:srcRect l="11643" r="11643"/>
          <a:stretch/>
        </p:blipFill>
        <p:spPr/>
      </p:pic>
      <p:sp>
        <p:nvSpPr>
          <p:cNvPr id="6" name="TextBox 5">
            <a:extLst>
              <a:ext uri="{FF2B5EF4-FFF2-40B4-BE49-F238E27FC236}">
                <a16:creationId xmlns:a16="http://schemas.microsoft.com/office/drawing/2014/main" id="{87D16F3B-04CD-FAD7-13ED-FE4C1406FA04}"/>
              </a:ext>
            </a:extLst>
          </p:cNvPr>
          <p:cNvSpPr txBox="1"/>
          <p:nvPr/>
        </p:nvSpPr>
        <p:spPr>
          <a:xfrm>
            <a:off x="5317362" y="6379746"/>
            <a:ext cx="6100762" cy="289759"/>
          </a:xfrm>
          <a:prstGeom prst="rect">
            <a:avLst/>
          </a:prstGeom>
          <a:noFill/>
        </p:spPr>
        <p:txBody>
          <a:bodyPr wrap="square">
            <a:spAutoFit/>
          </a:bodyPr>
          <a:lstStyle/>
          <a:p>
            <a:r>
              <a:rPr lang="en-IE" err="1">
                <a:latin typeface="Calibri" panose="020F0502020204030204" pitchFamily="34" charset="0"/>
                <a:ea typeface="Calibri" panose="020F0502020204030204" pitchFamily="34" charset="0"/>
                <a:cs typeface="Calibri" panose="020F0502020204030204" pitchFamily="34" charset="0"/>
                <a:hlinkClick r:id="rId3"/>
              </a:rPr>
              <a:t>DigiThink</a:t>
            </a:r>
            <a:r>
              <a:rPr lang="en-IE">
                <a:latin typeface="Calibri" panose="020F0502020204030204" pitchFamily="34" charset="0"/>
                <a:ea typeface="Calibri" panose="020F0502020204030204" pitchFamily="34" charset="0"/>
                <a:cs typeface="Calibri" panose="020F0502020204030204" pitchFamily="34" charset="0"/>
                <a:hlinkClick r:id="rId3"/>
              </a:rPr>
              <a:t> – Erasmus+ Project #2016-1-BG01-KA203-023719 (unibit.bg)</a:t>
            </a:r>
            <a:endParaRPr lang="en-IE">
              <a:latin typeface="Calibri" panose="020F0502020204030204" pitchFamily="34" charset="0"/>
              <a:ea typeface="Calibri" panose="020F0502020204030204" pitchFamily="34" charset="0"/>
              <a:cs typeface="Calibri" panose="020F0502020204030204" pitchFamily="34" charset="0"/>
            </a:endParaRPr>
          </a:p>
        </p:txBody>
      </p:sp>
      <p:sp>
        <p:nvSpPr>
          <p:cNvPr id="9" name="TextBox 8">
            <a:hlinkClick r:id="rId4"/>
            <a:extLst>
              <a:ext uri="{FF2B5EF4-FFF2-40B4-BE49-F238E27FC236}">
                <a16:creationId xmlns:a16="http://schemas.microsoft.com/office/drawing/2014/main" id="{8882FCD2-55A7-8F0F-86B0-16E4015050CC}"/>
              </a:ext>
            </a:extLst>
          </p:cNvPr>
          <p:cNvSpPr txBox="1"/>
          <p:nvPr/>
        </p:nvSpPr>
        <p:spPr>
          <a:xfrm>
            <a:off x="0" y="106799"/>
            <a:ext cx="3530504" cy="400110"/>
          </a:xfrm>
          <a:prstGeom prst="rect">
            <a:avLst/>
          </a:prstGeom>
          <a:solidFill>
            <a:srgbClr val="60A9DD"/>
          </a:solidFill>
        </p:spPr>
        <p:txBody>
          <a:bodyPr wrap="square" rtlCol="0">
            <a:spAutoFit/>
          </a:bodyPr>
          <a:lstStyle/>
          <a:p>
            <a:r>
              <a:rPr lang="en-IE" sz="2000">
                <a:solidFill>
                  <a:schemeClr val="bg1"/>
                </a:solidFill>
                <a:latin typeface="Calibri" panose="020F0502020204030204" pitchFamily="34" charset="0"/>
                <a:ea typeface="Calibri" panose="020F0502020204030204" pitchFamily="34" charset="0"/>
                <a:cs typeface="Calibri" panose="020F0502020204030204" pitchFamily="34" charset="0"/>
              </a:rPr>
              <a:t>EU HEI SPOTLIGHT ON</a:t>
            </a:r>
          </a:p>
        </p:txBody>
      </p:sp>
    </p:spTree>
    <p:extLst>
      <p:ext uri="{BB962C8B-B14F-4D97-AF65-F5344CB8AC3E}">
        <p14:creationId xmlns:p14="http://schemas.microsoft.com/office/powerpoint/2010/main" val="3643234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70AAB32-2C3A-1768-2629-4DE6C9A420D9}"/>
              </a:ext>
            </a:extLst>
          </p:cNvPr>
          <p:cNvSpPr>
            <a:spLocks noGrp="1"/>
          </p:cNvSpPr>
          <p:nvPr>
            <p:ph type="body" sz="quarter" idx="49"/>
          </p:nvPr>
        </p:nvSpPr>
        <p:spPr>
          <a:xfrm>
            <a:off x="4483127" y="552799"/>
            <a:ext cx="7236000" cy="223473"/>
          </a:xfrm>
        </p:spPr>
        <p:txBody>
          <a:bodyPr/>
          <a:lstStyle/>
          <a:p>
            <a:r>
              <a:rPr lang="en-US"/>
              <a:t>Module 4 Introduction </a:t>
            </a:r>
          </a:p>
        </p:txBody>
      </p:sp>
      <p:sp>
        <p:nvSpPr>
          <p:cNvPr id="6" name="Text Placeholder 5">
            <a:extLst>
              <a:ext uri="{FF2B5EF4-FFF2-40B4-BE49-F238E27FC236}">
                <a16:creationId xmlns:a16="http://schemas.microsoft.com/office/drawing/2014/main" id="{3CF2549A-8325-D977-9719-23BB94E96D3E}"/>
              </a:ext>
            </a:extLst>
          </p:cNvPr>
          <p:cNvSpPr>
            <a:spLocks noGrp="1"/>
          </p:cNvSpPr>
          <p:nvPr>
            <p:ph type="body" sz="quarter" idx="13"/>
          </p:nvPr>
        </p:nvSpPr>
        <p:spPr/>
        <p:txBody>
          <a:bodyPr/>
          <a:lstStyle/>
          <a:p>
            <a:pPr algn="l"/>
            <a:r>
              <a:rPr lang="en-US"/>
              <a:t>01</a:t>
            </a:r>
          </a:p>
        </p:txBody>
      </p:sp>
      <p:sp>
        <p:nvSpPr>
          <p:cNvPr id="7" name="Text Placeholder 6">
            <a:extLst>
              <a:ext uri="{FF2B5EF4-FFF2-40B4-BE49-F238E27FC236}">
                <a16:creationId xmlns:a16="http://schemas.microsoft.com/office/drawing/2014/main" id="{E9D5D588-8033-51A3-6E1D-674C8DAFEFB8}"/>
              </a:ext>
            </a:extLst>
          </p:cNvPr>
          <p:cNvSpPr>
            <a:spLocks noGrp="1"/>
          </p:cNvSpPr>
          <p:nvPr>
            <p:ph type="body" sz="quarter" idx="14"/>
          </p:nvPr>
        </p:nvSpPr>
        <p:spPr/>
        <p:txBody>
          <a:bodyPr/>
          <a:lstStyle/>
          <a:p>
            <a:r>
              <a:rPr lang="en-GB"/>
              <a:t>Introduction to Innovative Pedagogical Practices</a:t>
            </a:r>
            <a:endParaRPr lang="en-US"/>
          </a:p>
        </p:txBody>
      </p:sp>
      <p:sp>
        <p:nvSpPr>
          <p:cNvPr id="8" name="Text Placeholder 7">
            <a:extLst>
              <a:ext uri="{FF2B5EF4-FFF2-40B4-BE49-F238E27FC236}">
                <a16:creationId xmlns:a16="http://schemas.microsoft.com/office/drawing/2014/main" id="{37FBE50B-C668-7F11-6939-F63F0E512ADA}"/>
              </a:ext>
            </a:extLst>
          </p:cNvPr>
          <p:cNvSpPr>
            <a:spLocks noGrp="1"/>
          </p:cNvSpPr>
          <p:nvPr>
            <p:ph type="body" sz="quarter" idx="15"/>
          </p:nvPr>
        </p:nvSpPr>
        <p:spPr/>
        <p:txBody>
          <a:bodyPr/>
          <a:lstStyle/>
          <a:p>
            <a:pPr algn="l"/>
            <a:r>
              <a:rPr lang="en-US"/>
              <a:t>02</a:t>
            </a:r>
          </a:p>
        </p:txBody>
      </p:sp>
      <p:sp>
        <p:nvSpPr>
          <p:cNvPr id="10" name="Text Placeholder 9">
            <a:extLst>
              <a:ext uri="{FF2B5EF4-FFF2-40B4-BE49-F238E27FC236}">
                <a16:creationId xmlns:a16="http://schemas.microsoft.com/office/drawing/2014/main" id="{BF60250C-A8C5-D91D-5DCA-A0970F8E7DFF}"/>
              </a:ext>
            </a:extLst>
          </p:cNvPr>
          <p:cNvSpPr>
            <a:spLocks noGrp="1"/>
          </p:cNvSpPr>
          <p:nvPr>
            <p:ph type="body" sz="quarter" idx="19"/>
          </p:nvPr>
        </p:nvSpPr>
        <p:spPr/>
        <p:txBody>
          <a:bodyPr/>
          <a:lstStyle/>
          <a:p>
            <a:r>
              <a:rPr lang="en-GB"/>
              <a:t>Strategies for Fostering Critical Thinking and Problem-Solving</a:t>
            </a:r>
            <a:endParaRPr lang="en-US"/>
          </a:p>
        </p:txBody>
      </p:sp>
      <p:sp>
        <p:nvSpPr>
          <p:cNvPr id="9" name="Text Placeholder 8">
            <a:extLst>
              <a:ext uri="{FF2B5EF4-FFF2-40B4-BE49-F238E27FC236}">
                <a16:creationId xmlns:a16="http://schemas.microsoft.com/office/drawing/2014/main" id="{DA4BE5F8-1635-8C12-4AC3-ACF341B6F9A4}"/>
              </a:ext>
            </a:extLst>
          </p:cNvPr>
          <p:cNvSpPr>
            <a:spLocks noGrp="1"/>
          </p:cNvSpPr>
          <p:nvPr>
            <p:ph type="body" sz="quarter" idx="17"/>
          </p:nvPr>
        </p:nvSpPr>
        <p:spPr/>
        <p:txBody>
          <a:bodyPr/>
          <a:lstStyle/>
          <a:p>
            <a:pPr algn="l"/>
            <a:r>
              <a:rPr lang="en-US"/>
              <a:t>03</a:t>
            </a:r>
          </a:p>
        </p:txBody>
      </p:sp>
      <p:sp>
        <p:nvSpPr>
          <p:cNvPr id="11" name="Text Placeholder 10">
            <a:extLst>
              <a:ext uri="{FF2B5EF4-FFF2-40B4-BE49-F238E27FC236}">
                <a16:creationId xmlns:a16="http://schemas.microsoft.com/office/drawing/2014/main" id="{1FF22282-CC35-4A74-8E9A-BAC48469C8EB}"/>
              </a:ext>
            </a:extLst>
          </p:cNvPr>
          <p:cNvSpPr>
            <a:spLocks noGrp="1"/>
          </p:cNvSpPr>
          <p:nvPr>
            <p:ph type="body" sz="quarter" idx="20"/>
          </p:nvPr>
        </p:nvSpPr>
        <p:spPr>
          <a:xfrm>
            <a:off x="4483127" y="1810152"/>
            <a:ext cx="7236000" cy="223473"/>
          </a:xfrm>
        </p:spPr>
        <p:txBody>
          <a:bodyPr/>
          <a:lstStyle/>
          <a:p>
            <a:r>
              <a:rPr lang="en-GB"/>
              <a:t>Enhancing Creativity and Innovation in the Classroom</a:t>
            </a:r>
            <a:endParaRPr lang="en-US"/>
          </a:p>
        </p:txBody>
      </p:sp>
      <p:sp>
        <p:nvSpPr>
          <p:cNvPr id="12" name="Text Placeholder 11">
            <a:extLst>
              <a:ext uri="{FF2B5EF4-FFF2-40B4-BE49-F238E27FC236}">
                <a16:creationId xmlns:a16="http://schemas.microsoft.com/office/drawing/2014/main" id="{CADB9DF9-3ABF-9644-76D5-BB7BF77E4257}"/>
              </a:ext>
            </a:extLst>
          </p:cNvPr>
          <p:cNvSpPr>
            <a:spLocks noGrp="1"/>
          </p:cNvSpPr>
          <p:nvPr>
            <p:ph type="body" sz="quarter" idx="21"/>
          </p:nvPr>
        </p:nvSpPr>
        <p:spPr/>
        <p:txBody>
          <a:bodyPr/>
          <a:lstStyle/>
          <a:p>
            <a:pPr algn="l"/>
            <a:r>
              <a:rPr lang="en-US"/>
              <a:t>04</a:t>
            </a:r>
          </a:p>
        </p:txBody>
      </p:sp>
      <p:sp>
        <p:nvSpPr>
          <p:cNvPr id="13" name="Text Placeholder 12">
            <a:extLst>
              <a:ext uri="{FF2B5EF4-FFF2-40B4-BE49-F238E27FC236}">
                <a16:creationId xmlns:a16="http://schemas.microsoft.com/office/drawing/2014/main" id="{7C5567E9-1822-A0E5-738F-FB917DF0ADE1}"/>
              </a:ext>
            </a:extLst>
          </p:cNvPr>
          <p:cNvSpPr>
            <a:spLocks noGrp="1"/>
          </p:cNvSpPr>
          <p:nvPr>
            <p:ph type="body" sz="quarter" idx="22"/>
          </p:nvPr>
        </p:nvSpPr>
        <p:spPr/>
        <p:txBody>
          <a:bodyPr/>
          <a:lstStyle/>
          <a:p>
            <a:r>
              <a:rPr lang="en-US"/>
              <a:t>Promoting Collaboration, Communication and Engagement</a:t>
            </a:r>
          </a:p>
        </p:txBody>
      </p:sp>
      <p:sp>
        <p:nvSpPr>
          <p:cNvPr id="15" name="Text Placeholder 14">
            <a:extLst>
              <a:ext uri="{FF2B5EF4-FFF2-40B4-BE49-F238E27FC236}">
                <a16:creationId xmlns:a16="http://schemas.microsoft.com/office/drawing/2014/main" id="{783B62C8-37B9-190D-DBFE-EF0AA6ECA067}"/>
              </a:ext>
            </a:extLst>
          </p:cNvPr>
          <p:cNvSpPr>
            <a:spLocks noGrp="1"/>
          </p:cNvSpPr>
          <p:nvPr>
            <p:ph type="body" sz="quarter" idx="51"/>
          </p:nvPr>
        </p:nvSpPr>
        <p:spPr/>
        <p:txBody>
          <a:bodyPr/>
          <a:lstStyle/>
          <a:p>
            <a:pPr algn="l"/>
            <a:r>
              <a:rPr lang="en-US"/>
              <a:t>05</a:t>
            </a:r>
          </a:p>
        </p:txBody>
      </p:sp>
      <p:sp>
        <p:nvSpPr>
          <p:cNvPr id="16" name="Text Placeholder 15">
            <a:extLst>
              <a:ext uri="{FF2B5EF4-FFF2-40B4-BE49-F238E27FC236}">
                <a16:creationId xmlns:a16="http://schemas.microsoft.com/office/drawing/2014/main" id="{B8E468A1-4C81-1D08-48FB-A17942B1CE2D}"/>
              </a:ext>
            </a:extLst>
          </p:cNvPr>
          <p:cNvSpPr>
            <a:spLocks noGrp="1"/>
          </p:cNvSpPr>
          <p:nvPr>
            <p:ph type="body" sz="quarter" idx="52"/>
          </p:nvPr>
        </p:nvSpPr>
        <p:spPr>
          <a:xfrm>
            <a:off x="4483127" y="2692614"/>
            <a:ext cx="7236000" cy="558586"/>
          </a:xfrm>
        </p:spPr>
        <p:txBody>
          <a:bodyPr/>
          <a:lstStyle/>
          <a:p>
            <a:r>
              <a:rPr lang="en-GB" sz="2200"/>
              <a:t>Assessment, Feedback </a:t>
            </a:r>
            <a:r>
              <a:rPr lang="en-GB"/>
              <a:t>and </a:t>
            </a:r>
            <a:r>
              <a:rPr lang="en-GB" sz="2200"/>
              <a:t>Evolving Curriculum Development for 21CS</a:t>
            </a:r>
            <a:endParaRPr lang="en-US"/>
          </a:p>
        </p:txBody>
      </p:sp>
      <p:sp>
        <p:nvSpPr>
          <p:cNvPr id="19" name="Text Placeholder 18">
            <a:extLst>
              <a:ext uri="{FF2B5EF4-FFF2-40B4-BE49-F238E27FC236}">
                <a16:creationId xmlns:a16="http://schemas.microsoft.com/office/drawing/2014/main" id="{BB8B8F1F-B68E-80A9-7007-8511D32410D5}"/>
              </a:ext>
            </a:extLst>
          </p:cNvPr>
          <p:cNvSpPr>
            <a:spLocks noGrp="1"/>
          </p:cNvSpPr>
          <p:nvPr>
            <p:ph type="body" sz="quarter" idx="61"/>
          </p:nvPr>
        </p:nvSpPr>
        <p:spPr/>
        <p:txBody>
          <a:bodyPr/>
          <a:lstStyle/>
          <a:p>
            <a:r>
              <a:rPr lang="en-US"/>
              <a:t>TABLES OF CONTENTS</a:t>
            </a:r>
          </a:p>
        </p:txBody>
      </p:sp>
      <p:sp>
        <p:nvSpPr>
          <p:cNvPr id="28" name="TextBox 27">
            <a:extLst>
              <a:ext uri="{FF2B5EF4-FFF2-40B4-BE49-F238E27FC236}">
                <a16:creationId xmlns:a16="http://schemas.microsoft.com/office/drawing/2014/main" id="{AE22B02D-A4E0-AD45-F798-1FBFD564F0B7}"/>
              </a:ext>
            </a:extLst>
          </p:cNvPr>
          <p:cNvSpPr txBox="1"/>
          <p:nvPr/>
        </p:nvSpPr>
        <p:spPr>
          <a:xfrm>
            <a:off x="697724" y="5032672"/>
            <a:ext cx="3348183" cy="1474314"/>
          </a:xfrm>
          <a:prstGeom prst="rect">
            <a:avLst/>
          </a:prstGeom>
          <a:noFill/>
        </p:spPr>
        <p:txBody>
          <a:bodyPr wrap="square">
            <a:spAutoFit/>
          </a:bodyPr>
          <a:lstStyle/>
          <a:p>
            <a:r>
              <a:rPr lang="lv-LV">
                <a:latin typeface="Calibri" panose="020F0502020204030204" pitchFamily="34" charset="0"/>
                <a:ea typeface="Calibri" panose="020F0502020204030204" pitchFamily="34" charset="0"/>
                <a:cs typeface="Calibri" panose="020F0502020204030204" pitchFamily="34" charset="0"/>
              </a:rPr>
              <a:t>This work is licensed under a Creative Commons Attribution-Non-Commercial-No Derivatives 4.0 International License (CC BY-NC-4.0) International License. </a:t>
            </a:r>
          </a:p>
          <a:p>
            <a:endParaRPr lang="en-GB" b="1">
              <a:solidFill>
                <a:srgbClr val="186BA8"/>
              </a:solidFill>
              <a:latin typeface="Calibri" panose="020F0502020204030204" pitchFamily="34" charset="0"/>
              <a:ea typeface="Calibri" panose="020F0502020204030204" pitchFamily="34" charset="0"/>
              <a:cs typeface="Calibri" panose="020F0502020204030204" pitchFamily="34" charset="0"/>
            </a:endParaRPr>
          </a:p>
          <a:p>
            <a:r>
              <a:rPr lang="lv-LV" b="1">
                <a:solidFill>
                  <a:srgbClr val="186BA8"/>
                </a:solidFill>
                <a:latin typeface="Calibri" panose="020F0502020204030204" pitchFamily="34" charset="0"/>
                <a:ea typeface="Calibri" panose="020F0502020204030204" pitchFamily="34" charset="0"/>
                <a:cs typeface="Calibri" panose="020F0502020204030204" pitchFamily="34" charset="0"/>
              </a:rPr>
              <a:t>Project number:</a:t>
            </a:r>
            <a:r>
              <a:rPr lang="en-GB" b="1">
                <a:solidFill>
                  <a:srgbClr val="186BA8"/>
                </a:solidFill>
                <a:latin typeface="Calibri" panose="020F0502020204030204" pitchFamily="34" charset="0"/>
                <a:ea typeface="Calibri" panose="020F0502020204030204" pitchFamily="34" charset="0"/>
                <a:cs typeface="Calibri" panose="020F0502020204030204" pitchFamily="34" charset="0"/>
              </a:rPr>
              <a:t> </a:t>
            </a:r>
            <a:r>
              <a:rPr lang="lv-LV">
                <a:latin typeface="Calibri" panose="020F0502020204030204" pitchFamily="34" charset="0"/>
                <a:ea typeface="Calibri" panose="020F0502020204030204" pitchFamily="34" charset="0"/>
                <a:cs typeface="Calibri" panose="020F0502020204030204" pitchFamily="34" charset="0"/>
              </a:rPr>
              <a:t>2021-1-LV01-KA220-HED-000027581 </a:t>
            </a:r>
            <a:endParaRPr lang="lv-LV" b="1">
              <a:solidFill>
                <a:srgbClr val="8A2061"/>
              </a:solidFill>
              <a:latin typeface="Calibri" panose="020F0502020204030204" pitchFamily="34" charset="0"/>
              <a:ea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BA9BFD05-B60C-E67D-3A62-041B5E71FD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7724" y="4282773"/>
            <a:ext cx="2070528" cy="705345"/>
          </a:xfrm>
          <a:prstGeom prst="rect">
            <a:avLst/>
          </a:prstGeom>
        </p:spPr>
      </p:pic>
    </p:spTree>
    <p:extLst>
      <p:ext uri="{BB962C8B-B14F-4D97-AF65-F5344CB8AC3E}">
        <p14:creationId xmlns:p14="http://schemas.microsoft.com/office/powerpoint/2010/main" val="828113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tudent constructing electric prototype">
            <a:extLst>
              <a:ext uri="{FF2B5EF4-FFF2-40B4-BE49-F238E27FC236}">
                <a16:creationId xmlns:a16="http://schemas.microsoft.com/office/drawing/2014/main" id="{EABB62FF-85B6-5860-373D-9B809D2344E7}"/>
              </a:ext>
            </a:extLst>
          </p:cNvPr>
          <p:cNvPicPr>
            <a:picLocks noGrp="1" noChangeAspect="1"/>
          </p:cNvPicPr>
          <p:nvPr>
            <p:ph type="pic" sz="quarter" idx="21"/>
          </p:nvPr>
        </p:nvPicPr>
        <p:blipFill>
          <a:blip r:embed="rId2"/>
          <a:srcRect l="26567" r="26567"/>
          <a:stretch>
            <a:fillRect/>
          </a:stretch>
        </p:blipFill>
        <p:spPr/>
      </p:pic>
      <p:sp>
        <p:nvSpPr>
          <p:cNvPr id="3" name="Text Placeholder 2">
            <a:extLst>
              <a:ext uri="{FF2B5EF4-FFF2-40B4-BE49-F238E27FC236}">
                <a16:creationId xmlns:a16="http://schemas.microsoft.com/office/drawing/2014/main" id="{9184B746-E245-BFB0-56A8-F045D56905BF}"/>
              </a:ext>
            </a:extLst>
          </p:cNvPr>
          <p:cNvSpPr>
            <a:spLocks noGrp="1"/>
          </p:cNvSpPr>
          <p:nvPr>
            <p:ph type="body" sz="quarter" idx="30"/>
          </p:nvPr>
        </p:nvSpPr>
        <p:spPr>
          <a:xfrm>
            <a:off x="4890795" y="262548"/>
            <a:ext cx="6776598" cy="842867"/>
          </a:xfrm>
          <a:solidFill>
            <a:srgbClr val="186BA8"/>
          </a:solidFill>
        </p:spPr>
        <p:txBody>
          <a:bodyPr/>
          <a:lstStyle/>
          <a:p>
            <a:r>
              <a:rPr lang="en-GB">
                <a:solidFill>
                  <a:schemeClr val="bg1"/>
                </a:solidFill>
              </a:rPr>
              <a:t>Maker Spaces and Creativity Labs</a:t>
            </a:r>
            <a:endParaRPr lang="en-IE">
              <a:solidFill>
                <a:schemeClr val="bg1"/>
              </a:solidFill>
            </a:endParaRPr>
          </a:p>
        </p:txBody>
      </p:sp>
      <p:sp>
        <p:nvSpPr>
          <p:cNvPr id="4" name="Text Placeholder 3">
            <a:extLst>
              <a:ext uri="{FF2B5EF4-FFF2-40B4-BE49-F238E27FC236}">
                <a16:creationId xmlns:a16="http://schemas.microsoft.com/office/drawing/2014/main" id="{F3F0092B-9448-B645-F543-C38E922BDB99}"/>
              </a:ext>
            </a:extLst>
          </p:cNvPr>
          <p:cNvSpPr>
            <a:spLocks noGrp="1"/>
          </p:cNvSpPr>
          <p:nvPr>
            <p:ph type="body" sz="quarter" idx="48"/>
          </p:nvPr>
        </p:nvSpPr>
        <p:spPr>
          <a:xfrm>
            <a:off x="6096001" y="1192891"/>
            <a:ext cx="5715000" cy="3889855"/>
          </a:xfrm>
        </p:spPr>
        <p:txBody>
          <a:bodyPr/>
          <a:lstStyle/>
          <a:p>
            <a:pPr algn="just"/>
            <a:r>
              <a:rPr lang="en-GB" sz="2200"/>
              <a:t>Maker spaces and creativity labs are physical or virtual environments where students can come together to explore, tinker, invent, and create. These spaces are equipped with tools and materials that encourage experimentation across a wide range of activities, from coding and robotics to woodworking and craft. The provide tools and resources that are accessible to all students, regardless of their skill level.</a:t>
            </a:r>
            <a:br>
              <a:rPr lang="en-GB" sz="2200"/>
            </a:br>
            <a:endParaRPr lang="en-GB" sz="2200"/>
          </a:p>
          <a:p>
            <a:pPr algn="just"/>
            <a:r>
              <a:rPr lang="en-GB" sz="2200"/>
              <a:t>They encourage collaboration among students, with spaces designed to facilitate group projects and peer learning. They support students in pursuing their own creative projects, fostering a culture of innovation and entrepreneurial thinking.</a:t>
            </a:r>
            <a:endParaRPr lang="en-IE" sz="2200"/>
          </a:p>
        </p:txBody>
      </p:sp>
    </p:spTree>
    <p:extLst>
      <p:ext uri="{BB962C8B-B14F-4D97-AF65-F5344CB8AC3E}">
        <p14:creationId xmlns:p14="http://schemas.microsoft.com/office/powerpoint/2010/main" val="763578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5B5CB7-CF2C-E5EC-3F32-E2851286F9DF}"/>
              </a:ext>
            </a:extLst>
          </p:cNvPr>
          <p:cNvSpPr>
            <a:spLocks noGrp="1"/>
          </p:cNvSpPr>
          <p:nvPr>
            <p:ph type="body" sz="quarter" idx="30"/>
          </p:nvPr>
        </p:nvSpPr>
        <p:spPr>
          <a:xfrm>
            <a:off x="946246" y="4823756"/>
            <a:ext cx="4403214" cy="1346830"/>
          </a:xfrm>
        </p:spPr>
        <p:txBody>
          <a:bodyPr/>
          <a:lstStyle/>
          <a:p>
            <a:r>
              <a:rPr lang="en-IE" sz="3000"/>
              <a:t>Vilnius TECH Creativity and Innovation Centre “</a:t>
            </a:r>
            <a:r>
              <a:rPr lang="lt-LT" sz="3000"/>
              <a:t>LinkMenų fabrikas</a:t>
            </a:r>
            <a:endParaRPr lang="en-IE" sz="3000"/>
          </a:p>
        </p:txBody>
      </p:sp>
      <p:sp>
        <p:nvSpPr>
          <p:cNvPr id="3" name="Text Placeholder 2">
            <a:extLst>
              <a:ext uri="{FF2B5EF4-FFF2-40B4-BE49-F238E27FC236}">
                <a16:creationId xmlns:a16="http://schemas.microsoft.com/office/drawing/2014/main" id="{1B923D81-7EC9-A2B2-BB57-C87259F9299D}"/>
              </a:ext>
            </a:extLst>
          </p:cNvPr>
          <p:cNvSpPr>
            <a:spLocks noGrp="1"/>
          </p:cNvSpPr>
          <p:nvPr>
            <p:ph type="body" sz="quarter" idx="48"/>
          </p:nvPr>
        </p:nvSpPr>
        <p:spPr>
          <a:xfrm>
            <a:off x="4890447" y="4812886"/>
            <a:ext cx="6953429" cy="1346831"/>
          </a:xfrm>
        </p:spPr>
        <p:txBody>
          <a:bodyPr/>
          <a:lstStyle/>
          <a:p>
            <a:r>
              <a:rPr lang="en-IE" sz="2200"/>
              <a:t>connects students, developers, researchers, engineers and business developers. It provides tools, spaces and know how for students willing to bring their dreams into the real world. It helps students grow, find new connections and  encourage creativity and self-expression</a:t>
            </a:r>
          </a:p>
          <a:p>
            <a:endParaRPr lang="en-IE" sz="2200"/>
          </a:p>
        </p:txBody>
      </p:sp>
      <p:pic>
        <p:nvPicPr>
          <p:cNvPr id="15" name="Picture Placeholder 14">
            <a:extLst>
              <a:ext uri="{FF2B5EF4-FFF2-40B4-BE49-F238E27FC236}">
                <a16:creationId xmlns:a16="http://schemas.microsoft.com/office/drawing/2014/main" id="{53C3F4FF-9BAF-D840-0838-A1DAC8457DD8}"/>
              </a:ext>
            </a:extLst>
          </p:cNvPr>
          <p:cNvPicPr>
            <a:picLocks noGrp="1" noChangeAspect="1"/>
          </p:cNvPicPr>
          <p:nvPr>
            <p:ph type="pic" sz="quarter" idx="49"/>
          </p:nvPr>
        </p:nvPicPr>
        <p:blipFill>
          <a:blip r:embed="rId2"/>
          <a:srcRect t="15086" b="15086"/>
          <a:stretch/>
        </p:blipFill>
        <p:spPr/>
      </p:pic>
      <p:pic>
        <p:nvPicPr>
          <p:cNvPr id="8" name="Picture Placeholder 6">
            <a:extLst>
              <a:ext uri="{FF2B5EF4-FFF2-40B4-BE49-F238E27FC236}">
                <a16:creationId xmlns:a16="http://schemas.microsoft.com/office/drawing/2014/main" id="{F4B6778D-CC6E-D9CB-99B2-AE5420CA9BC2}"/>
              </a:ext>
            </a:extLst>
          </p:cNvPr>
          <p:cNvPicPr>
            <a:picLocks noGrp="1" noChangeAspect="1"/>
          </p:cNvPicPr>
          <p:nvPr>
            <p:ph type="pic" sz="quarter" idx="23"/>
          </p:nvPr>
        </p:nvPicPr>
        <p:blipFill>
          <a:blip r:embed="rId3"/>
          <a:srcRect t="12255" b="12255"/>
          <a:stretch>
            <a:fillRect/>
          </a:stretch>
        </p:blipFill>
        <p:spPr bwMode="auto">
          <a:xfrm>
            <a:off x="730250" y="554038"/>
            <a:ext cx="4278313" cy="19478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hlinkClick r:id="rId4"/>
            <a:extLst>
              <a:ext uri="{FF2B5EF4-FFF2-40B4-BE49-F238E27FC236}">
                <a16:creationId xmlns:a16="http://schemas.microsoft.com/office/drawing/2014/main" id="{2CEDDED8-05BD-22B3-6DE9-3445D1912707}"/>
              </a:ext>
            </a:extLst>
          </p:cNvPr>
          <p:cNvSpPr txBox="1"/>
          <p:nvPr/>
        </p:nvSpPr>
        <p:spPr>
          <a:xfrm>
            <a:off x="1022446" y="6323012"/>
            <a:ext cx="3530504" cy="400110"/>
          </a:xfrm>
          <a:prstGeom prst="rect">
            <a:avLst/>
          </a:prstGeom>
          <a:solidFill>
            <a:srgbClr val="AD4097"/>
          </a:solidFill>
        </p:spPr>
        <p:txBody>
          <a:bodyPr wrap="square" rtlCol="0">
            <a:spAutoFit/>
          </a:bodyPr>
          <a:lstStyle/>
          <a:p>
            <a:pPr algn="ctr"/>
            <a:r>
              <a:rPr lang="en-IE" sz="2000">
                <a:solidFill>
                  <a:schemeClr val="bg1"/>
                </a:solidFill>
                <a:latin typeface="Calibri" panose="020F0502020204030204" pitchFamily="34" charset="0"/>
                <a:ea typeface="Calibri" panose="020F0502020204030204" pitchFamily="34" charset="0"/>
                <a:cs typeface="Calibri" panose="020F0502020204030204" pitchFamily="34" charset="0"/>
              </a:rPr>
              <a:t>Learn more</a:t>
            </a:r>
          </a:p>
        </p:txBody>
      </p:sp>
      <p:pic>
        <p:nvPicPr>
          <p:cNvPr id="2050" name="Picture 2">
            <a:extLst>
              <a:ext uri="{FF2B5EF4-FFF2-40B4-BE49-F238E27FC236}">
                <a16:creationId xmlns:a16="http://schemas.microsoft.com/office/drawing/2014/main" id="{66C3D5A3-788B-5997-3832-9ACB93A4F69B}"/>
              </a:ext>
            </a:extLst>
          </p:cNvPr>
          <p:cNvPicPr>
            <a:picLocks noGrp="1" noChangeAspect="1" noChangeArrowheads="1"/>
          </p:cNvPicPr>
          <p:nvPr>
            <p:ph type="pic" sz="quarter" idx="21"/>
          </p:nvPr>
        </p:nvPicPr>
        <p:blipFill>
          <a:blip r:embed="rId5">
            <a:extLst>
              <a:ext uri="{28A0092B-C50C-407E-A947-70E740481C1C}">
                <a14:useLocalDpi xmlns:a14="http://schemas.microsoft.com/office/drawing/2010/main" val="0"/>
              </a:ext>
            </a:extLst>
          </a:blip>
          <a:srcRect t="25997" b="2599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hlinkClick r:id="rId4"/>
            <a:extLst>
              <a:ext uri="{FF2B5EF4-FFF2-40B4-BE49-F238E27FC236}">
                <a16:creationId xmlns:a16="http://schemas.microsoft.com/office/drawing/2014/main" id="{A0371E89-07E3-BB7C-4E55-95174EDD10BE}"/>
              </a:ext>
            </a:extLst>
          </p:cNvPr>
          <p:cNvSpPr txBox="1"/>
          <p:nvPr/>
        </p:nvSpPr>
        <p:spPr>
          <a:xfrm>
            <a:off x="0" y="106799"/>
            <a:ext cx="3530504" cy="400110"/>
          </a:xfrm>
          <a:prstGeom prst="rect">
            <a:avLst/>
          </a:prstGeom>
          <a:solidFill>
            <a:srgbClr val="60A9DD"/>
          </a:solidFill>
        </p:spPr>
        <p:txBody>
          <a:bodyPr wrap="square" rtlCol="0">
            <a:spAutoFit/>
          </a:bodyPr>
          <a:lstStyle/>
          <a:p>
            <a:r>
              <a:rPr lang="en-IE" sz="2000">
                <a:solidFill>
                  <a:schemeClr val="bg1"/>
                </a:solidFill>
                <a:latin typeface="Calibri" panose="020F0502020204030204" pitchFamily="34" charset="0"/>
                <a:ea typeface="Calibri" panose="020F0502020204030204" pitchFamily="34" charset="0"/>
                <a:cs typeface="Calibri" panose="020F0502020204030204" pitchFamily="34" charset="0"/>
              </a:rPr>
              <a:t>EU HEI SPOTLIGHT ON</a:t>
            </a:r>
          </a:p>
        </p:txBody>
      </p:sp>
      <p:pic>
        <p:nvPicPr>
          <p:cNvPr id="2052" name="Picture 4">
            <a:extLst>
              <a:ext uri="{FF2B5EF4-FFF2-40B4-BE49-F238E27FC236}">
                <a16:creationId xmlns:a16="http://schemas.microsoft.com/office/drawing/2014/main" id="{DE452A6E-E21D-DC31-6FB6-42B548305544}"/>
              </a:ext>
            </a:extLst>
          </p:cNvPr>
          <p:cNvPicPr>
            <a:picLocks noGrp="1" noChangeAspect="1" noChangeArrowheads="1"/>
          </p:cNvPicPr>
          <p:nvPr>
            <p:ph type="pic" sz="quarter" idx="50"/>
          </p:nvPr>
        </p:nvPicPr>
        <p:blipFill>
          <a:blip r:embed="rId6">
            <a:extLst>
              <a:ext uri="{28A0092B-C50C-407E-A947-70E740481C1C}">
                <a14:useLocalDpi xmlns:a14="http://schemas.microsoft.com/office/drawing/2010/main" val="0"/>
              </a:ext>
            </a:extLst>
          </a:blip>
          <a:srcRect t="20123" b="2012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434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90616D-4347-A077-8275-2CA40BD5EC47}"/>
              </a:ext>
            </a:extLst>
          </p:cNvPr>
          <p:cNvSpPr>
            <a:spLocks noGrp="1"/>
          </p:cNvSpPr>
          <p:nvPr>
            <p:ph type="body" sz="quarter" idx="48"/>
          </p:nvPr>
        </p:nvSpPr>
        <p:spPr>
          <a:xfrm>
            <a:off x="4773477" y="611913"/>
            <a:ext cx="7094673" cy="5703161"/>
          </a:xfrm>
        </p:spPr>
        <p:txBody>
          <a:bodyPr/>
          <a:lstStyle/>
          <a:p>
            <a:pPr marL="342900" indent="-342900">
              <a:buFont typeface="Wingdings" panose="05000000000000000000" pitchFamily="2" charset="2"/>
              <a:buChar char="ü"/>
            </a:pPr>
            <a:r>
              <a:rPr lang="en-GB" b="1"/>
              <a:t>Enhances Engagement: </a:t>
            </a:r>
            <a:r>
              <a:rPr lang="en-GB"/>
              <a:t>Hands-on activities increase student engagement and interest in learning.</a:t>
            </a:r>
            <a:br>
              <a:rPr lang="en-GB"/>
            </a:br>
            <a:endParaRPr lang="en-GB"/>
          </a:p>
          <a:p>
            <a:pPr marL="342900" indent="-342900">
              <a:buFont typeface="Wingdings" panose="05000000000000000000" pitchFamily="2" charset="2"/>
              <a:buChar char="ü"/>
            </a:pPr>
            <a:r>
              <a:rPr lang="en-GB" b="1"/>
              <a:t>Develops Problem-Solving Skills: </a:t>
            </a:r>
            <a:r>
              <a:rPr lang="en-GB"/>
              <a:t>Working on projects in these spaces requires students to apply critical thinking and problem-solving skills.</a:t>
            </a:r>
            <a:br>
              <a:rPr lang="en-GB"/>
            </a:br>
            <a:endParaRPr lang="en-GB"/>
          </a:p>
          <a:p>
            <a:pPr marL="342900" indent="-342900">
              <a:buFont typeface="Wingdings" panose="05000000000000000000" pitchFamily="2" charset="2"/>
              <a:buChar char="ü"/>
            </a:pPr>
            <a:r>
              <a:rPr lang="en-GB" b="1"/>
              <a:t>Fosters Independence and Confidence: </a:t>
            </a:r>
            <a:r>
              <a:rPr lang="en-GB"/>
              <a:t>Completing projects from start to finish builds independence, resilience, and confidence in students.</a:t>
            </a:r>
            <a:br>
              <a:rPr lang="en-GB"/>
            </a:br>
            <a:endParaRPr lang="en-GB"/>
          </a:p>
          <a:p>
            <a:pPr marL="342900" indent="-342900">
              <a:buFont typeface="Wingdings" panose="05000000000000000000" pitchFamily="2" charset="2"/>
              <a:buChar char="ü"/>
            </a:pPr>
            <a:r>
              <a:rPr lang="en-GB" b="1"/>
              <a:t>Promotes Cross-Disciplinary Learning: </a:t>
            </a:r>
            <a:r>
              <a:rPr lang="en-GB"/>
              <a:t>These environments encourage the integration of knowledge and skills from various disciplines, highlighting the interconnectedness of different fields of study.</a:t>
            </a:r>
            <a:endParaRPr lang="en-IE"/>
          </a:p>
        </p:txBody>
      </p:sp>
      <p:sp>
        <p:nvSpPr>
          <p:cNvPr id="3" name="Text Placeholder 2">
            <a:extLst>
              <a:ext uri="{FF2B5EF4-FFF2-40B4-BE49-F238E27FC236}">
                <a16:creationId xmlns:a16="http://schemas.microsoft.com/office/drawing/2014/main" id="{6627600B-4F4B-D972-D608-E19C09DBCDCF}"/>
              </a:ext>
            </a:extLst>
          </p:cNvPr>
          <p:cNvSpPr>
            <a:spLocks noGrp="1"/>
          </p:cNvSpPr>
          <p:nvPr>
            <p:ph type="body" sz="quarter" idx="30"/>
          </p:nvPr>
        </p:nvSpPr>
        <p:spPr/>
        <p:txBody>
          <a:bodyPr/>
          <a:lstStyle/>
          <a:p>
            <a:r>
              <a:rPr lang="en-GB"/>
              <a:t>Benefits of Maker Spaces and Creativity Labs</a:t>
            </a:r>
            <a:endParaRPr lang="en-IE"/>
          </a:p>
        </p:txBody>
      </p:sp>
    </p:spTree>
    <p:extLst>
      <p:ext uri="{BB962C8B-B14F-4D97-AF65-F5344CB8AC3E}">
        <p14:creationId xmlns:p14="http://schemas.microsoft.com/office/powerpoint/2010/main" val="4137193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23</a:t>
            </a:fld>
            <a:endParaRPr lang="en-US" sz="1291"/>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024860" y="1480938"/>
            <a:ext cx="8930919" cy="3731669"/>
          </a:xfrm>
        </p:spPr>
        <p:txBody>
          <a:bodyPr/>
          <a:lstStyle/>
          <a:p>
            <a:pPr algn="just">
              <a:lnSpc>
                <a:spcPts val="2440"/>
              </a:lnSpc>
            </a:pPr>
            <a:r>
              <a:rPr lang="en-GB" sz="2200"/>
              <a:t>In an increasingly interconnected world, the ability to collaborate and communicate effectively is more important than ever. The 21</a:t>
            </a:r>
            <a:r>
              <a:rPr lang="en-GB" sz="2200" baseline="30000"/>
              <a:t>st</a:t>
            </a:r>
            <a:r>
              <a:rPr lang="en-GB" sz="2200"/>
              <a:t> century classroom needs to reflect this reality by embedding these skills into the learning process. </a:t>
            </a:r>
          </a:p>
          <a:p>
            <a:pPr algn="just">
              <a:lnSpc>
                <a:spcPts val="2440"/>
              </a:lnSpc>
            </a:pPr>
            <a:endParaRPr lang="en-GB" sz="2200"/>
          </a:p>
          <a:p>
            <a:pPr algn="just">
              <a:lnSpc>
                <a:spcPts val="2440"/>
              </a:lnSpc>
            </a:pPr>
            <a:r>
              <a:rPr lang="en-GB" sz="2200"/>
              <a:t>This section explores innovative pedagogical strategies that emphasise and enhance collaboration and communication among students. Specifically, we will delve into the benefits and methodologies of peer teaching and collaboration, as well as the flipped classroom model, and how these approaches can transform the learning experience. We also explore gamification and how it encourages learners to engage with learning content in an active, hands-on manner.</a:t>
            </a:r>
          </a:p>
          <a:p>
            <a:pPr algn="just">
              <a:lnSpc>
                <a:spcPts val="2440"/>
              </a:lnSpc>
            </a:pPr>
            <a:endParaRPr lang="en-GB" sz="2200"/>
          </a:p>
          <a:p>
            <a:pPr algn="just">
              <a:lnSpc>
                <a:spcPts val="2440"/>
              </a:lnSpc>
            </a:pPr>
            <a:r>
              <a:rPr lang="en-GB" sz="2200"/>
              <a:t>We aim to equip educators with the tools to nurture a generation of learners who are not only knowledgeable but also adept at navigating the complexities of communication and collaboration in their future careers and communities.</a:t>
            </a:r>
            <a:endParaRPr lang="en-US" sz="220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2278903" y="111947"/>
            <a:ext cx="7973786" cy="1126403"/>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GB" sz="2800">
                <a:solidFill>
                  <a:schemeClr val="bg1"/>
                </a:solidFill>
              </a:rPr>
              <a:t>Promoting Collaboration, Communication and Engagement</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a:solidFill>
                  <a:schemeClr val="bg1"/>
                </a:solidFill>
              </a:rPr>
              <a:t>04</a:t>
            </a:r>
          </a:p>
        </p:txBody>
      </p:sp>
    </p:spTree>
    <p:extLst>
      <p:ext uri="{BB962C8B-B14F-4D97-AF65-F5344CB8AC3E}">
        <p14:creationId xmlns:p14="http://schemas.microsoft.com/office/powerpoint/2010/main" val="4220171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716DD64-D8F8-B42F-8D42-1A4D2E4459D0}"/>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25713" r="25713"/>
          <a:stretch>
            <a:fillRect/>
          </a:stretch>
        </p:blipFill>
        <p:spPr/>
      </p:pic>
      <p:sp>
        <p:nvSpPr>
          <p:cNvPr id="3" name="Text Placeholder 2">
            <a:extLst>
              <a:ext uri="{FF2B5EF4-FFF2-40B4-BE49-F238E27FC236}">
                <a16:creationId xmlns:a16="http://schemas.microsoft.com/office/drawing/2014/main" id="{6C540252-3D44-3FFA-97E7-03692D79671F}"/>
              </a:ext>
            </a:extLst>
          </p:cNvPr>
          <p:cNvSpPr>
            <a:spLocks noGrp="1"/>
          </p:cNvSpPr>
          <p:nvPr>
            <p:ph type="body" sz="quarter" idx="30"/>
          </p:nvPr>
        </p:nvSpPr>
        <p:spPr>
          <a:xfrm>
            <a:off x="4890795" y="207922"/>
            <a:ext cx="6776598" cy="639803"/>
          </a:xfrm>
          <a:solidFill>
            <a:srgbClr val="AD4097"/>
          </a:solidFill>
        </p:spPr>
        <p:txBody>
          <a:bodyPr/>
          <a:lstStyle/>
          <a:p>
            <a:r>
              <a:rPr lang="en-IE">
                <a:solidFill>
                  <a:schemeClr val="bg1"/>
                </a:solidFill>
              </a:rPr>
              <a:t>Peer Teaching and Collaboration</a:t>
            </a:r>
          </a:p>
        </p:txBody>
      </p:sp>
      <p:sp>
        <p:nvSpPr>
          <p:cNvPr id="4" name="Text Placeholder 3">
            <a:extLst>
              <a:ext uri="{FF2B5EF4-FFF2-40B4-BE49-F238E27FC236}">
                <a16:creationId xmlns:a16="http://schemas.microsoft.com/office/drawing/2014/main" id="{31A80076-D814-31FE-4ACB-2179CD491498}"/>
              </a:ext>
            </a:extLst>
          </p:cNvPr>
          <p:cNvSpPr>
            <a:spLocks noGrp="1"/>
          </p:cNvSpPr>
          <p:nvPr>
            <p:ph type="body" sz="quarter" idx="48"/>
          </p:nvPr>
        </p:nvSpPr>
        <p:spPr>
          <a:xfrm>
            <a:off x="6096000" y="847725"/>
            <a:ext cx="5876925" cy="5572125"/>
          </a:xfrm>
        </p:spPr>
        <p:txBody>
          <a:bodyPr/>
          <a:lstStyle/>
          <a:p>
            <a:pPr algn="just"/>
            <a:r>
              <a:rPr lang="en-GB" sz="2200"/>
              <a:t>Peer teaching is an educational practice in which students teach other students. This method leverages the diverse backgrounds, skills, and understandings of learners within a classroom, fostering a collaborative learning environment. The benefits of peer teaching include:</a:t>
            </a:r>
          </a:p>
          <a:p>
            <a:pPr algn="just"/>
            <a:endParaRPr lang="en-GB" sz="2200"/>
          </a:p>
          <a:p>
            <a:pPr algn="just"/>
            <a:r>
              <a:rPr lang="en-GB" sz="2200" b="1"/>
              <a:t>Enhanced Learning Retention - </a:t>
            </a:r>
            <a:r>
              <a:rPr lang="en-GB" sz="2200"/>
              <a:t>Teaching material to peers requires a deep understanding of the subject, which enhances retention and comprehension.</a:t>
            </a:r>
          </a:p>
          <a:p>
            <a:pPr algn="just"/>
            <a:r>
              <a:rPr lang="en-GB" sz="2200" b="1"/>
              <a:t>Improved Social Skills - </a:t>
            </a:r>
            <a:r>
              <a:rPr lang="en-GB" sz="2200"/>
              <a:t>Students develop their communication and interpersonal skills through direct interaction.</a:t>
            </a:r>
          </a:p>
          <a:p>
            <a:pPr algn="just"/>
            <a:r>
              <a:rPr lang="en-GB" sz="2200" b="1"/>
              <a:t>Increased Engagement and Motivation -  </a:t>
            </a:r>
            <a:r>
              <a:rPr lang="en-GB" sz="2200"/>
              <a:t>Learners are often more engaged and motivated when interacting with peers.</a:t>
            </a:r>
            <a:endParaRPr lang="en-IE" sz="2200"/>
          </a:p>
        </p:txBody>
      </p:sp>
    </p:spTree>
    <p:extLst>
      <p:ext uri="{BB962C8B-B14F-4D97-AF65-F5344CB8AC3E}">
        <p14:creationId xmlns:p14="http://schemas.microsoft.com/office/powerpoint/2010/main" val="2301247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25</a:t>
            </a:fld>
            <a:endParaRPr lang="en-US" sz="1291"/>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207883" y="138889"/>
            <a:ext cx="10279511" cy="6090461"/>
          </a:xfrm>
        </p:spPr>
        <p:txBody>
          <a:bodyPr/>
          <a:lstStyle/>
          <a:p>
            <a:pPr algn="just"/>
            <a:r>
              <a:rPr lang="en-US" sz="2200" b="0" i="0">
                <a:effectLst/>
                <a:latin typeface="Calibri" panose="020F0502020204030204" pitchFamily="34" charset="0"/>
                <a:ea typeface="Calibri" panose="020F0502020204030204" pitchFamily="34" charset="0"/>
                <a:cs typeface="Calibri" panose="020F0502020204030204" pitchFamily="34" charset="0"/>
              </a:rPr>
              <a:t>Peer teaching and collaborative learning is grounded in the belief that educational experiences become deeper and more meaningful when they are active, social, contextual, engaging, and student-owned.</a:t>
            </a:r>
            <a:r>
              <a:rPr lang="en-GB" sz="2200">
                <a:ea typeface="Calibri" panose="020F0502020204030204" pitchFamily="34" charset="0"/>
              </a:rPr>
              <a:t> </a:t>
            </a:r>
          </a:p>
          <a:p>
            <a:pPr algn="just"/>
            <a:endParaRPr lang="en-GB" sz="2200" b="0" i="0">
              <a:effectLst/>
              <a:latin typeface="Calibri" panose="020F0502020204030204" pitchFamily="34" charset="0"/>
              <a:ea typeface="Calibri" panose="020F0502020204030204" pitchFamily="34" charset="0"/>
              <a:cs typeface="Calibri" panose="020F0502020204030204" pitchFamily="34" charset="0"/>
            </a:endParaRPr>
          </a:p>
          <a:p>
            <a:pPr algn="just"/>
            <a:r>
              <a:rPr lang="en-US" sz="2200" b="0" i="0">
                <a:effectLst/>
                <a:latin typeface="Calibri" panose="020F0502020204030204" pitchFamily="34" charset="0"/>
                <a:ea typeface="Calibri" panose="020F0502020204030204" pitchFamily="34" charset="0"/>
                <a:cs typeface="Calibri" panose="020F0502020204030204" pitchFamily="34" charset="0"/>
              </a:rPr>
              <a:t>Peer teaching and collaborative learning methods are based on the premise that students can benefit from the knowledge and perspectives of their peers, creating a more dynamic and engaging learning environment. </a:t>
            </a:r>
          </a:p>
          <a:p>
            <a:pPr algn="just"/>
            <a:endParaRPr lang="en-US" sz="2200">
              <a:ea typeface="Calibri" panose="020F0502020204030204" pitchFamily="34" charset="0"/>
            </a:endParaRPr>
          </a:p>
          <a:p>
            <a:pPr algn="just"/>
            <a:r>
              <a:rPr lang="en-US" sz="2200" b="0" i="0">
                <a:effectLst/>
                <a:latin typeface="Calibri" panose="020F0502020204030204" pitchFamily="34" charset="0"/>
                <a:ea typeface="Calibri" panose="020F0502020204030204" pitchFamily="34" charset="0"/>
                <a:cs typeface="Calibri" panose="020F0502020204030204" pitchFamily="34" charset="0"/>
              </a:rPr>
              <a:t>This approach is particularly relevant in today’s evolving 21</a:t>
            </a:r>
            <a:r>
              <a:rPr lang="en-US" sz="2200" b="0" i="0" baseline="30000">
                <a:effectLst/>
                <a:latin typeface="Calibri" panose="020F0502020204030204" pitchFamily="34" charset="0"/>
                <a:ea typeface="Calibri" panose="020F0502020204030204" pitchFamily="34" charset="0"/>
                <a:cs typeface="Calibri" panose="020F0502020204030204" pitchFamily="34" charset="0"/>
              </a:rPr>
              <a:t>st</a:t>
            </a:r>
            <a:r>
              <a:rPr lang="en-US" sz="2200" b="0" i="0">
                <a:effectLst/>
                <a:latin typeface="Calibri" panose="020F0502020204030204" pitchFamily="34" charset="0"/>
                <a:ea typeface="Calibri" panose="020F0502020204030204" pitchFamily="34" charset="0"/>
                <a:cs typeface="Calibri" panose="020F0502020204030204" pitchFamily="34" charset="0"/>
              </a:rPr>
              <a:t> century educational landscape, where the development of interpersonal skills and the ability to work effectively in teams are highly valued.</a:t>
            </a:r>
          </a:p>
          <a:p>
            <a:pPr algn="l"/>
            <a:endParaRPr lang="en-US" sz="2400">
              <a:solidFill>
                <a:srgbClr val="0F0F0F"/>
              </a:solidFill>
              <a:latin typeface="Calibri" panose="020F0502020204030204" pitchFamily="34" charset="0"/>
              <a:ea typeface="Calibri" panose="020F0502020204030204" pitchFamily="34" charset="0"/>
              <a:cs typeface="Calibri" panose="020F0502020204030204" pitchFamily="34" charset="0"/>
            </a:endParaRPr>
          </a:p>
          <a:p>
            <a:pPr algn="just">
              <a:lnSpc>
                <a:spcPts val="2440"/>
              </a:lnSpc>
            </a:pPr>
            <a:r>
              <a:rPr lang="en-US" sz="2200"/>
              <a:t>By fostering an environment where students actively participate in their own learning process through collaboration and peer-to-peer instruction, these methods not only enhance knowledge acquisition but also develop essential 21CS skills that are crucial in the modern educational and professional landscape.</a:t>
            </a:r>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677907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3D5DB5-86AD-5874-3D65-51CAFE19F033}"/>
              </a:ext>
            </a:extLst>
          </p:cNvPr>
          <p:cNvSpPr>
            <a:spLocks noGrp="1"/>
          </p:cNvSpPr>
          <p:nvPr>
            <p:ph type="body" sz="quarter" idx="30"/>
          </p:nvPr>
        </p:nvSpPr>
        <p:spPr>
          <a:xfrm>
            <a:off x="854280" y="439905"/>
            <a:ext cx="10483431" cy="804265"/>
          </a:xfrm>
        </p:spPr>
        <p:txBody>
          <a:bodyPr/>
          <a:lstStyle/>
          <a:p>
            <a:r>
              <a:rPr lang="en-IE"/>
              <a:t>Methodologies of Peer Teaching</a:t>
            </a:r>
          </a:p>
        </p:txBody>
      </p:sp>
      <p:sp>
        <p:nvSpPr>
          <p:cNvPr id="3" name="Text Placeholder 2">
            <a:extLst>
              <a:ext uri="{FF2B5EF4-FFF2-40B4-BE49-F238E27FC236}">
                <a16:creationId xmlns:a16="http://schemas.microsoft.com/office/drawing/2014/main" id="{0871579C-0774-7588-293E-1D790C014908}"/>
              </a:ext>
            </a:extLst>
          </p:cNvPr>
          <p:cNvSpPr>
            <a:spLocks noGrp="1"/>
          </p:cNvSpPr>
          <p:nvPr>
            <p:ph type="body" sz="quarter" idx="48"/>
          </p:nvPr>
        </p:nvSpPr>
        <p:spPr>
          <a:xfrm>
            <a:off x="854282" y="1343025"/>
            <a:ext cx="10483429" cy="4961105"/>
          </a:xfrm>
        </p:spPr>
        <p:txBody>
          <a:bodyPr/>
          <a:lstStyle/>
          <a:p>
            <a:r>
              <a:rPr lang="en-GB"/>
              <a:t>Implementing effective peer teaching involves:</a:t>
            </a:r>
          </a:p>
          <a:p>
            <a:endParaRPr lang="en-GB"/>
          </a:p>
          <a:p>
            <a:pPr marL="342900" indent="-342900">
              <a:buFont typeface="Arial" panose="020B0604020202020204" pitchFamily="34" charset="0"/>
              <a:buChar char="•"/>
            </a:pPr>
            <a:r>
              <a:rPr lang="en-GB" b="1"/>
              <a:t>Structured Peer Teaching Sessions </a:t>
            </a:r>
            <a:r>
              <a:rPr lang="en-GB"/>
              <a:t>and designing sessions where students can take on the role of the teacher in small groups or pairs.</a:t>
            </a:r>
            <a:br>
              <a:rPr lang="en-GB"/>
            </a:br>
            <a:endParaRPr lang="en-GB"/>
          </a:p>
          <a:p>
            <a:pPr marL="342900" indent="-342900">
              <a:buFont typeface="Arial" panose="020B0604020202020204" pitchFamily="34" charset="0"/>
              <a:buChar char="•"/>
            </a:pPr>
            <a:r>
              <a:rPr lang="en-GB" b="1"/>
              <a:t>Training Students in Effective Communication, </a:t>
            </a:r>
            <a:r>
              <a:rPr lang="en-GB"/>
              <a:t>teaching them how to explain concepts clearly and listen actively.</a:t>
            </a:r>
            <a:br>
              <a:rPr lang="en-GB"/>
            </a:br>
            <a:endParaRPr lang="en-GB"/>
          </a:p>
          <a:p>
            <a:pPr marL="342900" indent="-342900">
              <a:buFont typeface="Arial" panose="020B0604020202020204" pitchFamily="34" charset="0"/>
              <a:buChar char="•"/>
            </a:pPr>
            <a:r>
              <a:rPr lang="en-GB" b="1"/>
              <a:t>Providing Supportive Resources </a:t>
            </a:r>
            <a:r>
              <a:rPr lang="en-GB"/>
              <a:t>and offering materials and guidance to help student-teachers prepare their lessons.</a:t>
            </a:r>
            <a:br>
              <a:rPr lang="en-GB"/>
            </a:br>
            <a:endParaRPr lang="en-GB"/>
          </a:p>
          <a:p>
            <a:pPr marL="342900" indent="-342900">
              <a:buFont typeface="Arial" panose="020B0604020202020204" pitchFamily="34" charset="0"/>
              <a:buChar char="•"/>
            </a:pPr>
            <a:r>
              <a:rPr lang="en-GB" b="1"/>
              <a:t>Feedback Mechanisms </a:t>
            </a:r>
            <a:r>
              <a:rPr lang="en-GB"/>
              <a:t>to establish methods for both teachers and peers to provide constructive feedback on teaching and understanding.</a:t>
            </a:r>
            <a:endParaRPr lang="en-IE"/>
          </a:p>
        </p:txBody>
      </p:sp>
    </p:spTree>
    <p:extLst>
      <p:ext uri="{BB962C8B-B14F-4D97-AF65-F5344CB8AC3E}">
        <p14:creationId xmlns:p14="http://schemas.microsoft.com/office/powerpoint/2010/main" val="1190902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854282" y="523547"/>
            <a:ext cx="10483431" cy="804265"/>
          </a:xfrm>
          <a:noFill/>
        </p:spPr>
        <p:txBody>
          <a:bodyPr anchor="ctr"/>
          <a:lstStyle/>
          <a:p>
            <a:endParaRPr lang="en-US" sz="2800">
              <a:solidFill>
                <a:srgbClr val="AD4097"/>
              </a:solidFill>
            </a:endParaRPr>
          </a:p>
          <a:p>
            <a:r>
              <a:rPr lang="en-GB" sz="2800">
                <a:solidFill>
                  <a:srgbClr val="AD4097"/>
                </a:solidFill>
              </a:rPr>
              <a:t>THE POWER OF A FLIPPED CLASSROOM</a:t>
            </a:r>
          </a:p>
          <a:p>
            <a:endParaRPr lang="en-GB" sz="2800">
              <a:solidFill>
                <a:srgbClr val="AD4097"/>
              </a:solidFill>
            </a:endParaRP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854282" y="1464503"/>
            <a:ext cx="10483429" cy="4439577"/>
          </a:xfrm>
        </p:spPr>
        <p:txBody>
          <a:bodyPr/>
          <a:lstStyle/>
          <a:p>
            <a:pPr algn="just">
              <a:lnSpc>
                <a:spcPts val="2440"/>
              </a:lnSpc>
            </a:pPr>
            <a:r>
              <a:rPr lang="en-US" sz="2200"/>
              <a:t>A flipped classroom is a pedagogical approach where traditional learning models are inverted. Instead of introducing new content in class, students first encounter new material outside of class, typically through video lectures or reading assignments. Class time is then used for activities that deepen understanding through discussion, problem-solving, or practical application.</a:t>
            </a:r>
          </a:p>
          <a:p>
            <a:pPr algn="just">
              <a:lnSpc>
                <a:spcPts val="2440"/>
              </a:lnSpc>
            </a:pPr>
            <a:endParaRPr lang="en-US" sz="2200"/>
          </a:p>
          <a:p>
            <a:pPr algn="just">
              <a:lnSpc>
                <a:spcPts val="2440"/>
              </a:lnSpc>
            </a:pPr>
            <a:r>
              <a:rPr lang="en-US" sz="2200"/>
              <a:t>Flipped classroom lessons and approaches are designed to be fluid/flexible. Introducing the concept outside of the classroom (typically as homework) allows learners to explore new content and learning material at their own pace. Video lessons are a mainstay of a flipped classroom given that they can be rewatched multiple times until the learner has a good grasp of the content. </a:t>
            </a:r>
          </a:p>
          <a:p>
            <a:pPr algn="just">
              <a:lnSpc>
                <a:spcPts val="2440"/>
              </a:lnSpc>
            </a:pPr>
            <a:endParaRPr lang="en-US" sz="2200"/>
          </a:p>
          <a:p>
            <a:pPr algn="just">
              <a:lnSpc>
                <a:spcPts val="2440"/>
              </a:lnSpc>
            </a:pPr>
            <a:r>
              <a:rPr lang="en-US" sz="2200"/>
              <a:t>The flipped classroom approach is especially effective for developing skills relevant to the 21st century. It primarily boosts active learning by prompting students to immerse themselves in the material, thereby sharpening their critical thinking and problem-solving abilities, which are needed to stay ahead in today’s workplace.</a:t>
            </a:r>
          </a:p>
          <a:p>
            <a:pPr algn="just">
              <a:lnSpc>
                <a:spcPts val="2440"/>
              </a:lnSpc>
            </a:pPr>
            <a:endParaRPr lang="en-US" sz="2200"/>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27</a:t>
            </a:fld>
            <a:endParaRPr lang="en-US" sz="1291"/>
          </a:p>
        </p:txBody>
      </p:sp>
    </p:spTree>
    <p:extLst>
      <p:ext uri="{BB962C8B-B14F-4D97-AF65-F5344CB8AC3E}">
        <p14:creationId xmlns:p14="http://schemas.microsoft.com/office/powerpoint/2010/main" val="2919847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28</a:t>
            </a:fld>
            <a:endParaRPr lang="en-US" sz="1291"/>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061006" y="195943"/>
            <a:ext cx="10883134" cy="5189591"/>
          </a:xfrm>
        </p:spPr>
        <p:txBody>
          <a:bodyPr/>
          <a:lstStyle/>
          <a:p>
            <a:pPr algn="just">
              <a:lnSpc>
                <a:spcPts val="2440"/>
              </a:lnSpc>
            </a:pPr>
            <a:r>
              <a:rPr lang="en-GB" sz="2200" b="1">
                <a:solidFill>
                  <a:srgbClr val="8A2061"/>
                </a:solidFill>
              </a:rPr>
              <a:t>ADVANTAGES OF A FLIPPED CLASSROOM</a:t>
            </a:r>
          </a:p>
          <a:p>
            <a:pPr algn="just">
              <a:lnSpc>
                <a:spcPts val="2440"/>
              </a:lnSpc>
            </a:pPr>
            <a:endParaRPr lang="en-GB" sz="2200">
              <a:solidFill>
                <a:srgbClr val="404040"/>
              </a:solidFill>
            </a:endParaRPr>
          </a:p>
          <a:p>
            <a:pPr marL="342900" indent="-342900" algn="just">
              <a:lnSpc>
                <a:spcPts val="2440"/>
              </a:lnSpc>
              <a:buFont typeface="Arial" panose="020B0604020202020204" pitchFamily="34" charset="0"/>
              <a:buChar char="•"/>
            </a:pPr>
            <a:r>
              <a:rPr lang="en-US" sz="2200"/>
              <a:t>The flipped classroom model offers several advantages, particularly in developing 21st-century skills. One of its primary benefits is the </a:t>
            </a:r>
            <a:r>
              <a:rPr lang="en-US" sz="2200" b="1"/>
              <a:t>increase of active learning</a:t>
            </a:r>
            <a:r>
              <a:rPr lang="en-US" sz="2200"/>
              <a:t>. This approach encourages students to engage deeply with material, promoting critical thinking and problem-solving skills. </a:t>
            </a:r>
          </a:p>
          <a:p>
            <a:pPr marL="342900" indent="-342900" algn="just">
              <a:lnSpc>
                <a:spcPts val="2440"/>
              </a:lnSpc>
              <a:buFont typeface="Arial" panose="020B0604020202020204" pitchFamily="34" charset="0"/>
              <a:buChar char="•"/>
            </a:pPr>
            <a:endParaRPr lang="en-US" sz="2200"/>
          </a:p>
          <a:p>
            <a:pPr marL="342900" indent="-342900" algn="just">
              <a:lnSpc>
                <a:spcPts val="2440"/>
              </a:lnSpc>
              <a:buFont typeface="Arial" panose="020B0604020202020204" pitchFamily="34" charset="0"/>
              <a:buChar char="•"/>
            </a:pPr>
            <a:r>
              <a:rPr lang="en-US" sz="2200"/>
              <a:t>Another significant advantage of the flipped classroom is </a:t>
            </a:r>
            <a:r>
              <a:rPr lang="en-US" sz="2200" b="1"/>
              <a:t>developing self-directed learning habits</a:t>
            </a:r>
            <a:r>
              <a:rPr lang="en-US" sz="2200"/>
              <a:t>. By engaging with new material independently outside of the classroom, students learn to take initiative and control over their learning process. This autonomy is a key skill for lifelong learning, a vital attribute in the 21st century where continuous skill development is necessary for career longevity. This ability to self-direct is increasingly important in a world where individuals are expected to adapt and grow throughout their careers continually.</a:t>
            </a:r>
          </a:p>
          <a:p>
            <a:pPr marL="342900" indent="-342900" algn="just">
              <a:lnSpc>
                <a:spcPts val="2440"/>
              </a:lnSpc>
              <a:buFont typeface="Arial" panose="020B0604020202020204" pitchFamily="34" charset="0"/>
              <a:buChar char="•"/>
            </a:pPr>
            <a:endParaRPr lang="en-US" sz="2200"/>
          </a:p>
          <a:p>
            <a:pPr marL="342900" indent="-342900" algn="just">
              <a:lnSpc>
                <a:spcPts val="2440"/>
              </a:lnSpc>
              <a:buFont typeface="Arial" panose="020B0604020202020204" pitchFamily="34" charset="0"/>
              <a:buChar char="•"/>
            </a:pPr>
            <a:r>
              <a:rPr lang="en-US" sz="2200"/>
              <a:t>Similarly, the flipped classroom model is </a:t>
            </a:r>
            <a:r>
              <a:rPr lang="en-US" sz="2200" b="1"/>
              <a:t>conducive to improving collaboration skills</a:t>
            </a:r>
            <a:r>
              <a:rPr lang="en-US" sz="2200"/>
              <a:t>. Class time is often used for collaborative activities, enhancing students' ability to work in teams and communicate effectively. Modern workplaces value teamwork and interdisciplinary cooperation. The model's interactive nature </a:t>
            </a:r>
            <a:r>
              <a:rPr lang="en-US" sz="2200" b="1"/>
              <a:t>increases student engagement and motivation, fostering a more profound love for learning and curiosity</a:t>
            </a:r>
            <a:r>
              <a:rPr lang="en-US" sz="2200"/>
              <a:t>, which are critical components of adaptability and creativity in professional contexts.</a:t>
            </a:r>
            <a:endParaRPr lang="en-GB" sz="220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2133335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29</a:t>
            </a:fld>
            <a:endParaRPr lang="en-US" sz="1291"/>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011205" y="120626"/>
            <a:ext cx="6747055" cy="5189591"/>
          </a:xfrm>
        </p:spPr>
        <p:txBody>
          <a:bodyPr/>
          <a:lstStyle/>
          <a:p>
            <a:pPr algn="just">
              <a:lnSpc>
                <a:spcPts val="2440"/>
              </a:lnSpc>
            </a:pPr>
            <a:r>
              <a:rPr lang="en-GB" sz="2200" b="1">
                <a:solidFill>
                  <a:srgbClr val="8A2061"/>
                </a:solidFill>
              </a:rPr>
              <a:t>ADVANTAGES OF A FLIPPED CLASSROOM</a:t>
            </a:r>
          </a:p>
          <a:p>
            <a:pPr marL="342900" indent="-342900">
              <a:buFont typeface="Arial" panose="020B0604020202020204" pitchFamily="34" charset="0"/>
              <a:buChar char="•"/>
            </a:pPr>
            <a:endParaRPr lang="en-GB" sz="2200">
              <a:solidFill>
                <a:srgbClr val="404040"/>
              </a:solidFill>
            </a:endParaRPr>
          </a:p>
          <a:p>
            <a:pPr marL="342900" indent="-342900">
              <a:buFont typeface="Arial" panose="020B0604020202020204" pitchFamily="34" charset="0"/>
              <a:buChar char="•"/>
            </a:pPr>
            <a:r>
              <a:rPr lang="en-US" sz="2200">
                <a:ea typeface="Calibri" panose="020F0502020204030204" pitchFamily="34" charset="0"/>
              </a:rPr>
              <a:t>T</a:t>
            </a:r>
            <a:r>
              <a:rPr lang="en-US" sz="2200" b="0" i="0">
                <a:effectLst/>
                <a:ea typeface="Calibri" panose="020F0502020204030204" pitchFamily="34" charset="0"/>
              </a:rPr>
              <a:t>he flipped classroom model can also </a:t>
            </a:r>
            <a:r>
              <a:rPr lang="en-US" sz="2200" b="1" i="0">
                <a:effectLst/>
                <a:ea typeface="Calibri" panose="020F0502020204030204" pitchFamily="34" charset="0"/>
              </a:rPr>
              <a:t>improve collaboration skills</a:t>
            </a:r>
            <a:r>
              <a:rPr lang="en-US" sz="2200" b="0" i="0">
                <a:effectLst/>
                <a:ea typeface="Calibri" panose="020F0502020204030204" pitchFamily="34" charset="0"/>
              </a:rPr>
              <a:t>. Class time is often used for collaborative activities, enhancing students' ability to work in teams and communicate effectively.</a:t>
            </a:r>
          </a:p>
          <a:p>
            <a:pPr marL="342900" indent="-342900">
              <a:buFont typeface="Arial" panose="020B0604020202020204" pitchFamily="34" charset="0"/>
              <a:buChar char="•"/>
            </a:pPr>
            <a:r>
              <a:rPr lang="en-US" sz="2200">
                <a:ea typeface="Calibri" panose="020F0502020204030204" pitchFamily="34" charset="0"/>
              </a:rPr>
              <a:t>T</a:t>
            </a:r>
            <a:r>
              <a:rPr lang="en-US" sz="2200" b="0" i="0">
                <a:effectLst/>
                <a:ea typeface="Calibri" panose="020F0502020204030204" pitchFamily="34" charset="0"/>
              </a:rPr>
              <a:t>he model's interactive nature increases student engagement and motivation, fostering a more profound </a:t>
            </a:r>
            <a:r>
              <a:rPr lang="en-US" sz="2200" b="1" i="0">
                <a:effectLst/>
                <a:ea typeface="Calibri" panose="020F0502020204030204" pitchFamily="34" charset="0"/>
              </a:rPr>
              <a:t>love for learning and curiosity</a:t>
            </a:r>
            <a:r>
              <a:rPr lang="en-US" sz="2200" b="0" i="0">
                <a:effectLst/>
                <a:ea typeface="Calibri" panose="020F0502020204030204" pitchFamily="34" charset="0"/>
              </a:rPr>
              <a:t>, which are critical components of adaptability and creativity in professional contexts.</a:t>
            </a:r>
          </a:p>
          <a:p>
            <a:pPr marL="342900" indent="-342900">
              <a:buFont typeface="Arial" panose="020B0604020202020204" pitchFamily="34" charset="0"/>
              <a:buChar char="•"/>
            </a:pPr>
            <a:r>
              <a:rPr lang="en-US" sz="2200">
                <a:ea typeface="Calibri" panose="020F0502020204030204" pitchFamily="34" charset="0"/>
              </a:rPr>
              <a:t>Finally</a:t>
            </a:r>
            <a:r>
              <a:rPr lang="en-US" sz="2200" b="0" i="0">
                <a:effectLst/>
                <a:ea typeface="Calibri" panose="020F0502020204030204" pitchFamily="34" charset="0"/>
              </a:rPr>
              <a:t>, the flipped classroom </a:t>
            </a:r>
            <a:r>
              <a:rPr lang="en-US" sz="2200" b="1" i="0" err="1">
                <a:effectLst/>
                <a:ea typeface="Calibri" panose="020F0502020204030204" pitchFamily="34" charset="0"/>
              </a:rPr>
              <a:t>customises</a:t>
            </a:r>
            <a:r>
              <a:rPr lang="en-US" sz="2200" b="1" i="0">
                <a:effectLst/>
                <a:ea typeface="Calibri" panose="020F0502020204030204" pitchFamily="34" charset="0"/>
              </a:rPr>
              <a:t> the learning experience</a:t>
            </a:r>
            <a:r>
              <a:rPr lang="en-US" sz="2200" b="0" i="0">
                <a:effectLst/>
                <a:ea typeface="Calibri" panose="020F0502020204030204" pitchFamily="34" charset="0"/>
              </a:rPr>
              <a:t>. Students can learn at their own pace during out-of-class activities, allowing for a more personalized approach that caters to different learning styles.</a:t>
            </a:r>
          </a:p>
          <a:p>
            <a:pPr marL="342900" indent="-342900">
              <a:buFont typeface="Arial" panose="020B0604020202020204" pitchFamily="34" charset="0"/>
              <a:buChar char="•"/>
            </a:pPr>
            <a:r>
              <a:rPr lang="en-US" sz="2200">
                <a:ea typeface="Calibri" panose="020F0502020204030204" pitchFamily="34" charset="0"/>
              </a:rPr>
              <a:t>T</a:t>
            </a:r>
            <a:r>
              <a:rPr lang="en-US" sz="2200" b="0" i="0">
                <a:effectLst/>
                <a:ea typeface="Calibri" panose="020F0502020204030204" pitchFamily="34" charset="0"/>
              </a:rPr>
              <a:t>he model integrates digital tools effectively, </a:t>
            </a:r>
            <a:r>
              <a:rPr lang="en-US" sz="2200" b="1" i="0">
                <a:effectLst/>
                <a:ea typeface="Calibri" panose="020F0502020204030204" pitchFamily="34" charset="0"/>
              </a:rPr>
              <a:t>equipping students with digital literacy skills </a:t>
            </a:r>
            <a:r>
              <a:rPr lang="en-US" sz="2200" b="0" i="0">
                <a:effectLst/>
                <a:ea typeface="Calibri" panose="020F0502020204030204" pitchFamily="34" charset="0"/>
              </a:rPr>
              <a:t>important in almost all professional fields today.</a:t>
            </a:r>
            <a:endParaRPr lang="en-GB" sz="2200">
              <a:ea typeface="Calibri" panose="020F0502020204030204" pitchFamily="34" charset="0"/>
            </a:endParaRPr>
          </a:p>
          <a:p>
            <a:pPr algn="just">
              <a:lnSpc>
                <a:spcPts val="2440"/>
              </a:lnSpc>
            </a:pPr>
            <a:endParaRPr lang="en-GB" sz="2200">
              <a:solidFill>
                <a:srgbClr val="151D24"/>
              </a:solidFill>
            </a:endParaRPr>
          </a:p>
          <a:p>
            <a:pPr algn="just">
              <a:lnSpc>
                <a:spcPts val="2440"/>
              </a:lnSpc>
            </a:pPr>
            <a:endParaRPr lang="en-GB" sz="2200">
              <a:solidFill>
                <a:srgbClr val="151D24"/>
              </a:solidFill>
            </a:endParaRPr>
          </a:p>
          <a:p>
            <a:pPr algn="just">
              <a:lnSpc>
                <a:spcPts val="2440"/>
              </a:lnSpc>
            </a:pPr>
            <a:endParaRPr lang="en-GB" sz="2200">
              <a:solidFill>
                <a:srgbClr val="151D24"/>
              </a:solidFill>
            </a:endParaRPr>
          </a:p>
          <a:p>
            <a:pPr algn="just">
              <a:lnSpc>
                <a:spcPts val="2440"/>
              </a:lnSpc>
            </a:pPr>
            <a:endParaRPr lang="en-GB" sz="2200">
              <a:solidFill>
                <a:srgbClr val="151D24"/>
              </a:solidFill>
            </a:endParaRPr>
          </a:p>
          <a:p>
            <a:pPr algn="just">
              <a:lnSpc>
                <a:spcPts val="2440"/>
              </a:lnSpc>
            </a:pPr>
            <a:endParaRPr lang="en-GB" sz="2200">
              <a:solidFill>
                <a:srgbClr val="151D24"/>
              </a:solidFill>
            </a:endParaRPr>
          </a:p>
          <a:p>
            <a:pPr algn="just">
              <a:lnSpc>
                <a:spcPts val="2440"/>
              </a:lnSpc>
            </a:pPr>
            <a:endParaRPr lang="en-GB" sz="2200">
              <a:solidFill>
                <a:srgbClr val="404040"/>
              </a:solidFill>
            </a:endParaRPr>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2" name="Picture Placeholder 16">
            <a:extLst>
              <a:ext uri="{FF2B5EF4-FFF2-40B4-BE49-F238E27FC236}">
                <a16:creationId xmlns:a16="http://schemas.microsoft.com/office/drawing/2014/main" id="{D16F6A21-FC6A-47D2-AA2A-6A925B98F6CA}"/>
              </a:ext>
            </a:extLst>
          </p:cNvPr>
          <p:cNvPicPr>
            <a:picLocks noGrp="1" noChangeAspect="1"/>
          </p:cNvPicPr>
          <p:nvPr>
            <p:ph type="pic" sz="quarter" idx="21"/>
          </p:nvPr>
        </p:nvPicPr>
        <p:blipFill rotWithShape="1">
          <a:blip r:embed="rId3"/>
          <a:srcRect l="21084" r="21084"/>
          <a:stretch/>
        </p:blipFill>
        <p:spPr>
          <a:xfrm>
            <a:off x="7758260" y="-3203"/>
            <a:ext cx="4433743" cy="6861204"/>
          </a:xfrm>
        </p:spPr>
      </p:pic>
    </p:spTree>
    <p:extLst>
      <p:ext uri="{BB962C8B-B14F-4D97-AF65-F5344CB8AC3E}">
        <p14:creationId xmlns:p14="http://schemas.microsoft.com/office/powerpoint/2010/main" val="3783380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a:t>
            </a:fld>
            <a:endParaRPr lang="en-US" sz="1291"/>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879231" y="22684"/>
            <a:ext cx="10279511" cy="6425741"/>
          </a:xfrm>
        </p:spPr>
        <p:txBody>
          <a:bodyPr/>
          <a:lstStyle/>
          <a:p>
            <a:pPr marL="226695" algn="just">
              <a:spcBef>
                <a:spcPts val="1400"/>
              </a:spcBef>
              <a:spcAft>
                <a:spcPts val="600"/>
              </a:spcAft>
            </a:pPr>
            <a:r>
              <a:rPr lang="en-GB" sz="2400" b="1"/>
              <a:t>INTRODUCTION                                                                                                                                         </a:t>
            </a:r>
            <a:r>
              <a:rPr lang="en-GB" sz="2400"/>
              <a:t>By completing Module 4, our educators will acquire learning in 4 key competencies :</a:t>
            </a:r>
          </a:p>
          <a:p>
            <a:pPr marL="683895" indent="-457200" algn="just">
              <a:spcBef>
                <a:spcPts val="1400"/>
              </a:spcBef>
              <a:spcAft>
                <a:spcPts val="600"/>
              </a:spcAft>
              <a:buAutoNum type="arabicPeriod"/>
            </a:pPr>
            <a:r>
              <a:rPr lang="en-GB" sz="2200" b="1">
                <a:solidFill>
                  <a:srgbClr val="AD4097"/>
                </a:solidFill>
              </a:rPr>
              <a:t>Instructional Innovation: </a:t>
            </a:r>
            <a:r>
              <a:rPr lang="en-GB" sz="2200"/>
              <a:t>Educators will gain the ability to design and implement innovative instructional strategies that foster 21st-century skills (21CS). They will become proficient in integrating pedagogical practices such as problem-based learning, inquiry-based learning, and design thinking into their curriculum. </a:t>
            </a:r>
          </a:p>
          <a:p>
            <a:pPr marL="683895" indent="-457200" algn="just">
              <a:spcBef>
                <a:spcPts val="1400"/>
              </a:spcBef>
              <a:spcAft>
                <a:spcPts val="600"/>
              </a:spcAft>
              <a:buAutoNum type="arabicPeriod"/>
            </a:pPr>
            <a:r>
              <a:rPr lang="en-GB" sz="2200" b="1">
                <a:solidFill>
                  <a:srgbClr val="AD4097"/>
                </a:solidFill>
                <a:latin typeface="Calibri"/>
                <a:ea typeface="Open Sans"/>
                <a:cs typeface="Calibri"/>
              </a:rPr>
              <a:t>Collaborative Facilitation: </a:t>
            </a:r>
            <a:r>
              <a:rPr lang="en-GB" sz="2200">
                <a:latin typeface="Calibri"/>
                <a:ea typeface="Open Sans"/>
                <a:cs typeface="Calibri"/>
              </a:rPr>
              <a:t>Educators will gain insights how to effectively facilitate collaboration among students, promoting a classroom culture that values teamwork, peer learning, and collective problem-solving.</a:t>
            </a:r>
          </a:p>
          <a:p>
            <a:pPr marL="683895" indent="-457200" algn="just">
              <a:spcBef>
                <a:spcPts val="1400"/>
              </a:spcBef>
              <a:spcAft>
                <a:spcPts val="600"/>
              </a:spcAft>
              <a:buAutoNum type="arabicPeriod"/>
            </a:pPr>
            <a:r>
              <a:rPr lang="en-GB" sz="2200" b="1">
                <a:solidFill>
                  <a:srgbClr val="AD4097"/>
                </a:solidFill>
              </a:rPr>
              <a:t>Technological Proficiency: </a:t>
            </a:r>
            <a:r>
              <a:rPr lang="en-GB" sz="2200"/>
              <a:t>Module 4 will encourage educators to leverage digital tools and online resources to enrich the learning experience, helping them become adept at incorporating technology in a manner that is pedagogically sound and aligned with learning objectives.</a:t>
            </a:r>
          </a:p>
          <a:p>
            <a:pPr marL="683895" indent="-457200" algn="just">
              <a:spcBef>
                <a:spcPts val="1400"/>
              </a:spcBef>
              <a:spcAft>
                <a:spcPts val="600"/>
              </a:spcAft>
              <a:buAutoNum type="arabicPeriod"/>
            </a:pPr>
            <a:r>
              <a:rPr lang="en-GB" sz="2200" b="1">
                <a:solidFill>
                  <a:srgbClr val="AD4097"/>
                </a:solidFill>
              </a:rPr>
              <a:t>Reflective and Responsive Teaching: </a:t>
            </a:r>
            <a:r>
              <a:rPr lang="en-GB" sz="2200"/>
              <a:t>The module will cultivate educators' skills in reflective practice, enabling them to assess the effectiveness of their teaching strategies and make informed adjustments to their instructional approaches</a:t>
            </a:r>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302874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A5C0E36-AED1-038E-535B-31036C028DCC}"/>
              </a:ext>
            </a:extLst>
          </p:cNvPr>
          <p:cNvSpPr>
            <a:spLocks noGrp="1"/>
          </p:cNvSpPr>
          <p:nvPr>
            <p:ph type="body" sz="quarter" idx="30"/>
          </p:nvPr>
        </p:nvSpPr>
        <p:spPr>
          <a:xfrm>
            <a:off x="6096000" y="158715"/>
            <a:ext cx="6096000" cy="750436"/>
          </a:xfrm>
        </p:spPr>
        <p:txBody>
          <a:bodyPr/>
          <a:lstStyle/>
          <a:p>
            <a:r>
              <a:rPr lang="en-IE" sz="2800"/>
              <a:t>HOW TO PLAN A FLIPPED CLASSROOM</a:t>
            </a:r>
          </a:p>
        </p:txBody>
      </p:sp>
      <p:sp>
        <p:nvSpPr>
          <p:cNvPr id="7" name="Text Placeholder 6">
            <a:extLst>
              <a:ext uri="{FF2B5EF4-FFF2-40B4-BE49-F238E27FC236}">
                <a16:creationId xmlns:a16="http://schemas.microsoft.com/office/drawing/2014/main" id="{29193183-ABB4-5730-AEE9-6D654FB7838A}"/>
              </a:ext>
            </a:extLst>
          </p:cNvPr>
          <p:cNvSpPr>
            <a:spLocks noGrp="1"/>
          </p:cNvSpPr>
          <p:nvPr>
            <p:ph type="body" sz="quarter" idx="48"/>
          </p:nvPr>
        </p:nvSpPr>
        <p:spPr>
          <a:xfrm>
            <a:off x="6221412" y="871394"/>
            <a:ext cx="5875338" cy="4919806"/>
          </a:xfrm>
        </p:spPr>
        <p:txBody>
          <a:bodyPr/>
          <a:lstStyle/>
          <a:p>
            <a:r>
              <a:rPr lang="en-GB" sz="2000"/>
              <a:t>This infographic illustrates the following key steps to optimise learning outcomes:</a:t>
            </a:r>
          </a:p>
          <a:p>
            <a:endParaRPr lang="en-GB" sz="2000"/>
          </a:p>
          <a:p>
            <a:pPr marL="342900" indent="-342900">
              <a:buFont typeface="Arial" panose="020B0604020202020204" pitchFamily="34" charset="0"/>
              <a:buChar char="•"/>
            </a:pPr>
            <a:r>
              <a:rPr lang="en-GB" sz="2000"/>
              <a:t>Begin by determining what students should be able to know or do by the end of the course. </a:t>
            </a:r>
          </a:p>
          <a:p>
            <a:pPr marL="342900" indent="-342900">
              <a:buFont typeface="Arial" panose="020B0604020202020204" pitchFamily="34" charset="0"/>
              <a:buChar char="•"/>
            </a:pPr>
            <a:r>
              <a:rPr lang="en-GB" sz="2000"/>
              <a:t>Choose material that is relevant and engaging, providing a solid foundation for in-class activities.</a:t>
            </a:r>
          </a:p>
          <a:p>
            <a:pPr marL="342900" indent="-342900">
              <a:buFont typeface="Arial" panose="020B0604020202020204" pitchFamily="34" charset="0"/>
              <a:buChar char="•"/>
            </a:pPr>
            <a:r>
              <a:rPr lang="en-GB" sz="2000"/>
              <a:t>Decide on the most effective way to deliver out-of-class content.</a:t>
            </a:r>
            <a:endParaRPr lang="en-IE" sz="2000"/>
          </a:p>
          <a:p>
            <a:pPr marL="342900" indent="-342900">
              <a:buFont typeface="Arial" panose="020B0604020202020204" pitchFamily="34" charset="0"/>
              <a:buChar char="•"/>
            </a:pPr>
            <a:r>
              <a:rPr lang="en-GB" sz="2000"/>
              <a:t>Develop your own materials or curate existing resources that best fit the course objectives.</a:t>
            </a:r>
          </a:p>
          <a:p>
            <a:pPr marL="342900" indent="-342900">
              <a:buFont typeface="Arial" panose="020B0604020202020204" pitchFamily="34" charset="0"/>
              <a:buChar char="•"/>
            </a:pPr>
            <a:r>
              <a:rPr lang="en-GB" sz="2000"/>
              <a:t>Incorporate low-stakes assessments to ensure students come to class prepared.</a:t>
            </a:r>
          </a:p>
          <a:p>
            <a:pPr marL="342900" indent="-342900">
              <a:buFont typeface="Arial" panose="020B0604020202020204" pitchFamily="34" charset="0"/>
              <a:buChar char="•"/>
            </a:pPr>
            <a:r>
              <a:rPr lang="en-GB" sz="2000"/>
              <a:t>Design engaging, hands-on activities for class time that build on the pre-class content.</a:t>
            </a:r>
          </a:p>
          <a:p>
            <a:pPr marL="342900" indent="-342900">
              <a:buFont typeface="Arial" panose="020B0604020202020204" pitchFamily="34" charset="0"/>
              <a:buChar char="•"/>
            </a:pPr>
            <a:r>
              <a:rPr lang="en-GB" sz="2000"/>
              <a:t>Use feedback and assessment results to refine the flipped classroom experience continually. </a:t>
            </a:r>
          </a:p>
        </p:txBody>
      </p:sp>
      <p:pic>
        <p:nvPicPr>
          <p:cNvPr id="4" name="Picture Placeholder 11">
            <a:extLst>
              <a:ext uri="{FF2B5EF4-FFF2-40B4-BE49-F238E27FC236}">
                <a16:creationId xmlns:a16="http://schemas.microsoft.com/office/drawing/2014/main" id="{C8395B5B-AE06-1DD2-3224-FE8E94047283}"/>
              </a:ext>
            </a:extLst>
          </p:cNvPr>
          <p:cNvPicPr>
            <a:picLocks noGrp="1"/>
          </p:cNvPicPr>
          <p:nvPr>
            <p:ph type="pic" sz="quarter" idx="21"/>
          </p:nvPr>
        </p:nvPicPr>
        <p:blipFill rotWithShape="1">
          <a:blip r:embed="rId2">
            <a:extLst>
              <a:ext uri="{28A0092B-C50C-407E-A947-70E740481C1C}">
                <a14:useLocalDpi xmlns:a14="http://schemas.microsoft.com/office/drawing/2010/main" val="0"/>
              </a:ext>
            </a:extLst>
          </a:blip>
          <a:srcRect l="7164" r="7164"/>
          <a:stretch/>
        </p:blipFill>
        <p:spPr bwMode="auto">
          <a:xfrm>
            <a:off x="0" y="19050"/>
            <a:ext cx="5875338" cy="6858000"/>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08D2CA75-48D4-8B93-424C-303051532DA3}"/>
              </a:ext>
            </a:extLst>
          </p:cNvPr>
          <p:cNvSpPr txBox="1"/>
          <p:nvPr/>
        </p:nvSpPr>
        <p:spPr>
          <a:xfrm>
            <a:off x="3681664" y="6296908"/>
            <a:ext cx="1251284" cy="369332"/>
          </a:xfrm>
          <a:prstGeom prst="rect">
            <a:avLst/>
          </a:prstGeom>
          <a:noFill/>
        </p:spPr>
        <p:txBody>
          <a:bodyPr wrap="square" rtlCol="0">
            <a:spAutoFit/>
          </a:bodyPr>
          <a:lstStyle/>
          <a:p>
            <a:r>
              <a:rPr lang="en-GB" sz="1800">
                <a:latin typeface="Calibri" panose="020F0502020204030204" pitchFamily="34" charset="0"/>
                <a:ea typeface="Calibri" panose="020F0502020204030204" pitchFamily="34" charset="0"/>
                <a:cs typeface="Calibri" panose="020F0502020204030204" pitchFamily="34" charset="0"/>
                <a:hlinkClick r:id="rId3"/>
              </a:rPr>
              <a:t>Source</a:t>
            </a:r>
            <a:endParaRPr lang="en-IE" sz="18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8223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A8E47D9-1B6F-AAE7-CACA-29D7755266AD}"/>
              </a:ext>
            </a:extLst>
          </p:cNvPr>
          <p:cNvSpPr>
            <a:spLocks noGrp="1"/>
          </p:cNvSpPr>
          <p:nvPr>
            <p:ph type="body" sz="quarter" idx="30"/>
          </p:nvPr>
        </p:nvSpPr>
        <p:spPr/>
        <p:txBody>
          <a:bodyPr/>
          <a:lstStyle/>
          <a:p>
            <a:r>
              <a:rPr lang="en-IE"/>
              <a:t>WATCH- FLIPPED CLASSROOM IN ACTION</a:t>
            </a:r>
          </a:p>
        </p:txBody>
      </p:sp>
      <p:sp>
        <p:nvSpPr>
          <p:cNvPr id="7" name="Text Placeholder 6">
            <a:extLst>
              <a:ext uri="{FF2B5EF4-FFF2-40B4-BE49-F238E27FC236}">
                <a16:creationId xmlns:a16="http://schemas.microsoft.com/office/drawing/2014/main" id="{62419737-C45C-AB83-7FB1-D51F96E172EF}"/>
              </a:ext>
            </a:extLst>
          </p:cNvPr>
          <p:cNvSpPr>
            <a:spLocks noGrp="1"/>
          </p:cNvSpPr>
          <p:nvPr>
            <p:ph type="body" sz="quarter" idx="48"/>
          </p:nvPr>
        </p:nvSpPr>
        <p:spPr/>
        <p:txBody>
          <a:bodyPr/>
          <a:lstStyle/>
          <a:p>
            <a:r>
              <a:rPr lang="en-IE"/>
              <a:t>Click on the video link on the image or below for an example of how you can implement a flipped classroom.</a:t>
            </a:r>
          </a:p>
          <a:p>
            <a:endParaRPr lang="en-IE"/>
          </a:p>
          <a:p>
            <a:r>
              <a:rPr lang="en-IE">
                <a:hlinkClick r:id="rId3">
                  <a:extLst>
                    <a:ext uri="{A12FA001-AC4F-418D-AE19-62706E023703}">
                      <ahyp:hlinkClr xmlns:ahyp="http://schemas.microsoft.com/office/drawing/2018/hyperlinkcolor" val="tx"/>
                    </a:ext>
                  </a:extLst>
                </a:hlinkClick>
              </a:rPr>
              <a:t>https://www.youtube.com/watch?v=qdKzSq_t8k8</a:t>
            </a:r>
            <a:endParaRPr lang="en-IE"/>
          </a:p>
          <a:p>
            <a:endParaRPr lang="en-IE"/>
          </a:p>
        </p:txBody>
      </p:sp>
      <p:sp>
        <p:nvSpPr>
          <p:cNvPr id="5" name="Picture Placeholder 4">
            <a:extLst>
              <a:ext uri="{FF2B5EF4-FFF2-40B4-BE49-F238E27FC236}">
                <a16:creationId xmlns:a16="http://schemas.microsoft.com/office/drawing/2014/main" id="{622B2504-E1EF-5EFE-A17D-A9C9E91CBCCF}"/>
              </a:ext>
            </a:extLst>
          </p:cNvPr>
          <p:cNvSpPr>
            <a:spLocks noGrp="1"/>
          </p:cNvSpPr>
          <p:nvPr>
            <p:ph type="pic" sz="quarter" idx="23"/>
          </p:nvPr>
        </p:nvSpPr>
        <p:spPr/>
        <p:txBody>
          <a:bodyPr/>
          <a:lstStyle/>
          <a:p>
            <a:endParaRPr lang="en-IE"/>
          </a:p>
        </p:txBody>
      </p:sp>
      <p:pic>
        <p:nvPicPr>
          <p:cNvPr id="8" name="Online Media 7" title="The Flipped Classroom Model">
            <a:hlinkClick r:id="" action="ppaction://media"/>
            <a:extLst>
              <a:ext uri="{FF2B5EF4-FFF2-40B4-BE49-F238E27FC236}">
                <a16:creationId xmlns:a16="http://schemas.microsoft.com/office/drawing/2014/main" id="{9CA4DE2D-00E7-991D-E552-A98BFD301B2C}"/>
              </a:ext>
            </a:extLst>
          </p:cNvPr>
          <p:cNvPicPr>
            <a:picLocks noRot="1" noChangeAspect="1"/>
          </p:cNvPicPr>
          <p:nvPr>
            <a:videoFile r:link="rId1"/>
          </p:nvPr>
        </p:nvPicPr>
        <p:blipFill>
          <a:blip r:embed="rId4"/>
          <a:stretch>
            <a:fillRect/>
          </a:stretch>
        </p:blipFill>
        <p:spPr>
          <a:xfrm>
            <a:off x="7295568" y="3108173"/>
            <a:ext cx="4896432" cy="2879354"/>
          </a:xfrm>
          <a:prstGeom prst="rect">
            <a:avLst/>
          </a:prstGeom>
        </p:spPr>
      </p:pic>
    </p:spTree>
    <p:extLst>
      <p:ext uri="{BB962C8B-B14F-4D97-AF65-F5344CB8AC3E}">
        <p14:creationId xmlns:p14="http://schemas.microsoft.com/office/powerpoint/2010/main" val="310262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sz="3200">
                <a:solidFill>
                  <a:schemeClr val="bg1"/>
                </a:solidFill>
              </a:rPr>
              <a:t> INTRODUCTION TO GAMIFICATION IN LEARNING</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p:txBody>
          <a:bodyPr/>
          <a:lstStyle/>
          <a:p>
            <a:pPr algn="just">
              <a:lnSpc>
                <a:spcPts val="2440"/>
              </a:lnSpc>
            </a:pPr>
            <a:r>
              <a:rPr lang="en-US" sz="2200"/>
              <a:t>Gamification in learning introduces game elements into educational environments to motivate and increase student engagement. This method transforms the learning process by incorporating challenges, levels, and rewards, similar to those found in games, which can significantly enhance motivation and participation.</a:t>
            </a:r>
          </a:p>
          <a:p>
            <a:pPr algn="just">
              <a:lnSpc>
                <a:spcPts val="2440"/>
              </a:lnSpc>
            </a:pPr>
            <a:endParaRPr lang="en-US" sz="2200"/>
          </a:p>
          <a:p>
            <a:pPr algn="just">
              <a:lnSpc>
                <a:spcPts val="2440"/>
              </a:lnSpc>
            </a:pPr>
            <a:r>
              <a:rPr lang="en-US" sz="2200"/>
              <a:t>Gamification taps into the natural human desire for competition and achievement. By embedding elements commonly found in games, such as point scoring, competition, and rules of play, it encourages learners to engage with the material in an active, hands-on manner. Gamification makes the acquisition of new knowledge and skills an interactive and enjoyable experience.</a:t>
            </a:r>
          </a:p>
          <a:p>
            <a:pPr algn="just">
              <a:lnSpc>
                <a:spcPts val="2440"/>
              </a:lnSpc>
            </a:pPr>
            <a:endParaRPr lang="en-US" sz="2200"/>
          </a:p>
          <a:p>
            <a:pPr algn="just">
              <a:lnSpc>
                <a:spcPts val="2440"/>
              </a:lnSpc>
            </a:pPr>
            <a:r>
              <a:rPr lang="en-US" sz="2200"/>
              <a:t>Gamification in education tailors the learning experience to be dynamic and interactive. Digital badges, leaderboards, and avatars are common features of gamified learning, offering a familiar and stimulating environment that rewards progression and mastery. </a:t>
            </a:r>
          </a:p>
          <a:p>
            <a:pPr algn="just">
              <a:lnSpc>
                <a:spcPts val="2440"/>
              </a:lnSpc>
            </a:pPr>
            <a:endParaRPr lang="en-GB" sz="2200"/>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32</a:t>
            </a:fld>
            <a:endParaRPr lang="en-US" sz="1291"/>
          </a:p>
        </p:txBody>
      </p:sp>
    </p:spTree>
    <p:extLst>
      <p:ext uri="{BB962C8B-B14F-4D97-AF65-F5344CB8AC3E}">
        <p14:creationId xmlns:p14="http://schemas.microsoft.com/office/powerpoint/2010/main" val="3015443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33</a:t>
            </a:fld>
            <a:endParaRPr lang="en-US" sz="1291"/>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510364"/>
            <a:ext cx="10279511" cy="5189591"/>
          </a:xfrm>
        </p:spPr>
        <p:txBody>
          <a:bodyPr/>
          <a:lstStyle/>
          <a:p>
            <a:pPr algn="just">
              <a:lnSpc>
                <a:spcPts val="2440"/>
              </a:lnSpc>
            </a:pPr>
            <a:r>
              <a:rPr lang="en-GB" sz="2400" b="1">
                <a:solidFill>
                  <a:srgbClr val="8A2061"/>
                </a:solidFill>
              </a:rPr>
              <a:t>Advantages of gamification in learning </a:t>
            </a:r>
          </a:p>
          <a:p>
            <a:pPr algn="just">
              <a:lnSpc>
                <a:spcPts val="2440"/>
              </a:lnSpc>
            </a:pPr>
            <a:r>
              <a:rPr lang="en-US" sz="2200"/>
              <a:t>Gamification in education tailors the learning experience to be dynamic and interactive. Digital badges, leaderboards, and avatars are common features of gamified learning, offering a familiar and stimulating environment that rewards progression and mastery. This approach allows learners to interact with new concepts and apply knowledge through game-like scenarios, which can be revisited and played numerous times, enhancing both understanding and retention of the content.</a:t>
            </a:r>
          </a:p>
          <a:p>
            <a:pPr algn="just">
              <a:lnSpc>
                <a:spcPts val="2440"/>
              </a:lnSpc>
            </a:pPr>
            <a:endParaRPr lang="en-US" sz="2200"/>
          </a:p>
          <a:p>
            <a:pPr algn="just">
              <a:lnSpc>
                <a:spcPts val="2440"/>
              </a:lnSpc>
            </a:pPr>
            <a:r>
              <a:rPr lang="en-US" sz="2200"/>
              <a:t>Other advantages to gamification in learning include:</a:t>
            </a:r>
          </a:p>
          <a:p>
            <a:pPr algn="just">
              <a:lnSpc>
                <a:spcPts val="2440"/>
              </a:lnSpc>
            </a:pPr>
            <a:r>
              <a:rPr lang="en-US" sz="2200" b="1"/>
              <a:t>Real-World Applications and Problem-Solving Skills: </a:t>
            </a:r>
            <a:r>
              <a:rPr lang="en-US" sz="2200"/>
              <a:t>Gamification helps learners see the practical applications of their knowledge by simulating real-world scenarios. This approach is effective in developing critical thinking and problem-solving skills, which are crucial in real-life situations</a:t>
            </a:r>
          </a:p>
          <a:p>
            <a:pPr algn="just">
              <a:lnSpc>
                <a:spcPts val="2440"/>
              </a:lnSpc>
            </a:pPr>
            <a:endParaRPr lang="en-US" sz="2200"/>
          </a:p>
          <a:p>
            <a:pPr algn="just">
              <a:lnSpc>
                <a:spcPts val="2440"/>
              </a:lnSpc>
            </a:pPr>
            <a:r>
              <a:rPr lang="en-US" sz="2200" b="1"/>
              <a:t>Instant Feedback and Reinforcement: </a:t>
            </a:r>
            <a:r>
              <a:rPr lang="en-US" sz="2200"/>
              <a:t>Gamified learning provides immediate feedback, allowing learners to understand their progress and areas for improvement quickly. This instant response mechanism is essential for effective learning and skill development.</a:t>
            </a:r>
          </a:p>
          <a:p>
            <a:pPr algn="just">
              <a:lnSpc>
                <a:spcPts val="2440"/>
              </a:lnSpc>
            </a:pPr>
            <a:endParaRPr lang="en-US" sz="2200"/>
          </a:p>
          <a:p>
            <a:pPr algn="just">
              <a:lnSpc>
                <a:spcPts val="2440"/>
              </a:lnSpc>
            </a:pPr>
            <a:endParaRPr lang="en-GB" sz="3200" b="1"/>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2500478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34</a:t>
            </a:fld>
            <a:endParaRPr lang="en-US" sz="1291"/>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510364"/>
            <a:ext cx="10279511" cy="5189591"/>
          </a:xfrm>
        </p:spPr>
        <p:txBody>
          <a:bodyPr/>
          <a:lstStyle/>
          <a:p>
            <a:pPr algn="just">
              <a:lnSpc>
                <a:spcPts val="2440"/>
              </a:lnSpc>
            </a:pPr>
            <a:r>
              <a:rPr lang="en-GB" sz="2400" b="1">
                <a:solidFill>
                  <a:srgbClr val="8A2061"/>
                </a:solidFill>
              </a:rPr>
              <a:t>Advantages of gamification in learning </a:t>
            </a:r>
          </a:p>
          <a:p>
            <a:pPr algn="just">
              <a:lnSpc>
                <a:spcPts val="2440"/>
              </a:lnSpc>
            </a:pPr>
            <a:r>
              <a:rPr lang="en-US" sz="2200" b="1"/>
              <a:t>Data-Driven Insights and Assessment: </a:t>
            </a:r>
            <a:r>
              <a:rPr lang="en-US" sz="2200"/>
              <a:t>Gamification in education often comes with analytics and data tracking, providing educators with insights into student performance and areas for improvement. This data-driven approach enables more targeted and effective teaching strategies</a:t>
            </a:r>
          </a:p>
          <a:p>
            <a:pPr algn="just">
              <a:lnSpc>
                <a:spcPts val="2440"/>
              </a:lnSpc>
            </a:pPr>
            <a:endParaRPr lang="en-GB" sz="3200" b="1"/>
          </a:p>
          <a:p>
            <a:pPr algn="just">
              <a:lnSpc>
                <a:spcPts val="2440"/>
              </a:lnSpc>
            </a:pPr>
            <a:r>
              <a:rPr lang="en-US" sz="2200" b="1"/>
              <a:t>Increased Engagement: </a:t>
            </a:r>
            <a:r>
              <a:rPr lang="en-US" sz="2200"/>
              <a:t>Gamification makes learning more engaging by incorporating game-like features such as interactive quizzes and immersive simulations. This approach captivates students' attention, making the learning process more enjoyable and less of a passive experience.</a:t>
            </a:r>
          </a:p>
          <a:p>
            <a:pPr algn="just">
              <a:lnSpc>
                <a:spcPts val="2440"/>
              </a:lnSpc>
            </a:pPr>
            <a:endParaRPr lang="en-US" sz="2200"/>
          </a:p>
          <a:p>
            <a:pPr algn="just">
              <a:lnSpc>
                <a:spcPts val="2440"/>
              </a:lnSpc>
            </a:pPr>
            <a:r>
              <a:rPr lang="en-US" sz="2200" b="1"/>
              <a:t>Enhancement of Collaboration and Social Interaction Skills: </a:t>
            </a:r>
            <a:r>
              <a:rPr lang="en-US" sz="2200"/>
              <a:t>One of the key 21st-century skills is the ability to work collaboratively in diverse teams and communicate effectively. Gamification in education promotes these skills by integrating multiplayer games, group challenges, and leaderboards that develop both competition and cooperation. This environment encourages students to collaborate on projects, share knowledge, and support each other. By engaging in these interactive and social learning activities, students develop essential skills like teamwork, communication, and the ability to negotiate and resolve conflicts.</a:t>
            </a:r>
            <a:endParaRPr lang="en-GB" sz="220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1046222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95251" y="961122"/>
            <a:ext cx="7496174" cy="3235130"/>
          </a:xfrm>
        </p:spPr>
        <p:txBody>
          <a:bodyPr/>
          <a:lstStyle/>
          <a:p>
            <a:pPr algn="just">
              <a:lnSpc>
                <a:spcPts val="2440"/>
              </a:lnSpc>
            </a:pPr>
            <a:r>
              <a:rPr lang="en-GB" sz="2200" b="1">
                <a:solidFill>
                  <a:srgbClr val="8A2061"/>
                </a:solidFill>
              </a:rPr>
              <a:t>Limitations of gamification in learning </a:t>
            </a:r>
          </a:p>
          <a:p>
            <a:pPr algn="just"/>
            <a:r>
              <a:rPr lang="en-US" sz="2200"/>
              <a:t>While gamification has shown to be effective in certain contexts, it's important to critically evaluate its implementation to ensure it aligns with educational goals without inadvertently creating issues that could detract from the learning experience. Understanding the potential drawbacks of gamification is essential for educators to create a balanced and effective learning environment that benefits all students.</a:t>
            </a:r>
          </a:p>
          <a:p>
            <a:pPr algn="just"/>
            <a:endParaRPr lang="en-US" sz="2200"/>
          </a:p>
          <a:p>
            <a:pPr algn="just"/>
            <a:r>
              <a:rPr lang="en-US" sz="2200"/>
              <a:t>It is important to look beyond the surface-level excitement of games and consider the deeper implications on students. A nuanced examination of these aspects provides valuable insights into making gamification a more effective and inclusive tool in education.</a:t>
            </a:r>
          </a:p>
        </p:txBody>
      </p:sp>
      <p:pic>
        <p:nvPicPr>
          <p:cNvPr id="14" name="Picture Placeholder 13">
            <a:extLst>
              <a:ext uri="{FF2B5EF4-FFF2-40B4-BE49-F238E27FC236}">
                <a16:creationId xmlns:a16="http://schemas.microsoft.com/office/drawing/2014/main" id="{1669E9A9-4FAD-5167-C79A-DCB89ED3CD46}"/>
              </a:ext>
            </a:extLst>
          </p:cNvPr>
          <p:cNvPicPr>
            <a:picLocks noGrp="1" noChangeAspect="1"/>
          </p:cNvPicPr>
          <p:nvPr>
            <p:ph type="pic" sz="quarter" idx="21"/>
          </p:nvPr>
        </p:nvPicPr>
        <p:blipFill>
          <a:blip r:embed="rId2"/>
          <a:srcRect l="667" r="667"/>
          <a:stretch>
            <a:fillRect/>
          </a:stretch>
        </p:blipFill>
        <p:spPr/>
      </p:pic>
    </p:spTree>
    <p:extLst>
      <p:ext uri="{BB962C8B-B14F-4D97-AF65-F5344CB8AC3E}">
        <p14:creationId xmlns:p14="http://schemas.microsoft.com/office/powerpoint/2010/main" val="528683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36</a:t>
            </a:fld>
            <a:endParaRPr lang="en-US" sz="1291"/>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510364"/>
            <a:ext cx="10279511" cy="5189591"/>
          </a:xfrm>
        </p:spPr>
        <p:txBody>
          <a:bodyPr/>
          <a:lstStyle/>
          <a:p>
            <a:pPr algn="just">
              <a:lnSpc>
                <a:spcPts val="2440"/>
              </a:lnSpc>
            </a:pPr>
            <a:r>
              <a:rPr lang="en-GB" sz="2400" b="1">
                <a:solidFill>
                  <a:srgbClr val="8A2061"/>
                </a:solidFill>
              </a:rPr>
              <a:t>Limitations of gamification in learning </a:t>
            </a:r>
          </a:p>
          <a:p>
            <a:pPr algn="just">
              <a:lnSpc>
                <a:spcPts val="2440"/>
              </a:lnSpc>
            </a:pPr>
            <a:r>
              <a:rPr lang="en-US" sz="2200" b="1"/>
              <a:t>Risk of Overemphasis on Rewards: </a:t>
            </a:r>
            <a:r>
              <a:rPr lang="en-US" sz="2200"/>
              <a:t>One of the main critiques of gamification is that it might place too much emphasis on external rewards like points, badges, and leaderboards. This focus can potentially overshadow the intrinsic value of learning. When the excitement of the game elements fades, students may lose interest in the subject matter itself, or become demotivated if the rewards are not sufficiently appealing or attainable</a:t>
            </a:r>
            <a:r>
              <a:rPr lang="en-GB" sz="2200"/>
              <a:t>.</a:t>
            </a:r>
          </a:p>
          <a:p>
            <a:pPr algn="just">
              <a:lnSpc>
                <a:spcPts val="2440"/>
              </a:lnSpc>
            </a:pPr>
            <a:endParaRPr lang="en-GB" sz="2200"/>
          </a:p>
          <a:p>
            <a:pPr algn="just">
              <a:lnSpc>
                <a:spcPts val="2440"/>
              </a:lnSpc>
            </a:pPr>
            <a:r>
              <a:rPr lang="en-US" sz="2200" b="1"/>
              <a:t>Potential for Increased Anxiety and Competition: </a:t>
            </a:r>
            <a:r>
              <a:rPr lang="en-US" sz="2200"/>
              <a:t>For some learners, the competitive aspects of gamification can lead to increased stress and anxiety. Not all students thrive in competitive environments; some may feel pressure to outperform others, which can detract from the learning experience. This can be particularly problematic if the gamification elements do not accommodate different skill levels and learning paces.</a:t>
            </a:r>
          </a:p>
          <a:p>
            <a:pPr algn="just">
              <a:lnSpc>
                <a:spcPts val="2440"/>
              </a:lnSpc>
            </a:pPr>
            <a:endParaRPr lang="en-US" sz="2200"/>
          </a:p>
          <a:p>
            <a:pPr algn="just">
              <a:lnSpc>
                <a:spcPts val="2440"/>
              </a:lnSpc>
            </a:pPr>
            <a:r>
              <a:rPr lang="en-US" sz="2200" b="1"/>
              <a:t>Accessibility and Equity Concerns: </a:t>
            </a:r>
            <a:r>
              <a:rPr lang="en-US" sz="2200"/>
              <a:t>Gamification often relies on digital platforms and technologies that may not be accessible to all students, especially in under-resourced educational environments. This can create disparities in learning opportunities and outcomes, exacerbating existing inequalities. Furthermore, designing high-quality gamified learning experiences can be costly and time-consuming, which may not be feasible for all educational institutions.</a:t>
            </a:r>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2157316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A8E47D9-1B6F-AAE7-CACA-29D7755266AD}"/>
              </a:ext>
            </a:extLst>
          </p:cNvPr>
          <p:cNvSpPr>
            <a:spLocks noGrp="1"/>
          </p:cNvSpPr>
          <p:nvPr>
            <p:ph type="body" sz="quarter" idx="30"/>
          </p:nvPr>
        </p:nvSpPr>
        <p:spPr/>
        <p:txBody>
          <a:bodyPr/>
          <a:lstStyle/>
          <a:p>
            <a:r>
              <a:rPr lang="en-IE"/>
              <a:t>WATCH- GAMIFICATION IN LEARNING IN ACTION</a:t>
            </a:r>
          </a:p>
        </p:txBody>
      </p:sp>
      <p:sp>
        <p:nvSpPr>
          <p:cNvPr id="7" name="Text Placeholder 6">
            <a:extLst>
              <a:ext uri="{FF2B5EF4-FFF2-40B4-BE49-F238E27FC236}">
                <a16:creationId xmlns:a16="http://schemas.microsoft.com/office/drawing/2014/main" id="{62419737-C45C-AB83-7FB1-D51F96E172EF}"/>
              </a:ext>
            </a:extLst>
          </p:cNvPr>
          <p:cNvSpPr>
            <a:spLocks noGrp="1"/>
          </p:cNvSpPr>
          <p:nvPr>
            <p:ph type="body" sz="quarter" idx="48"/>
          </p:nvPr>
        </p:nvSpPr>
        <p:spPr/>
        <p:txBody>
          <a:bodyPr/>
          <a:lstStyle/>
          <a:p>
            <a:r>
              <a:rPr lang="en-IE"/>
              <a:t>Click on the video link on the image or below for some ideas on how you can use Gamification with your students</a:t>
            </a:r>
          </a:p>
          <a:p>
            <a:endParaRPr lang="en-IE"/>
          </a:p>
          <a:p>
            <a:r>
              <a:rPr lang="en-IE">
                <a:hlinkClick r:id="rId3">
                  <a:extLst>
                    <a:ext uri="{A12FA001-AC4F-418D-AE19-62706E023703}">
                      <ahyp:hlinkClr xmlns:ahyp="http://schemas.microsoft.com/office/drawing/2018/hyperlinkcolor" val="tx"/>
                    </a:ext>
                  </a:extLst>
                </a:hlinkClick>
              </a:rPr>
              <a:t>https://www.youtube.com/watch?v=-UXsuofrUdk</a:t>
            </a:r>
            <a:endParaRPr lang="en-IE"/>
          </a:p>
          <a:p>
            <a:endParaRPr lang="en-IE"/>
          </a:p>
        </p:txBody>
      </p:sp>
      <p:sp>
        <p:nvSpPr>
          <p:cNvPr id="5" name="Picture Placeholder 4">
            <a:extLst>
              <a:ext uri="{FF2B5EF4-FFF2-40B4-BE49-F238E27FC236}">
                <a16:creationId xmlns:a16="http://schemas.microsoft.com/office/drawing/2014/main" id="{622B2504-E1EF-5EFE-A17D-A9C9E91CBCCF}"/>
              </a:ext>
            </a:extLst>
          </p:cNvPr>
          <p:cNvSpPr>
            <a:spLocks noGrp="1"/>
          </p:cNvSpPr>
          <p:nvPr>
            <p:ph type="pic" sz="quarter" idx="23"/>
          </p:nvPr>
        </p:nvSpPr>
        <p:spPr/>
        <p:txBody>
          <a:bodyPr/>
          <a:lstStyle/>
          <a:p>
            <a:endParaRPr lang="en-IE"/>
          </a:p>
        </p:txBody>
      </p:sp>
      <p:pic>
        <p:nvPicPr>
          <p:cNvPr id="3" name="Online Media 2" title="4 Ways to Gamify your Classroom to Engage Students">
            <a:hlinkClick r:id="" action="ppaction://media"/>
            <a:extLst>
              <a:ext uri="{FF2B5EF4-FFF2-40B4-BE49-F238E27FC236}">
                <a16:creationId xmlns:a16="http://schemas.microsoft.com/office/drawing/2014/main" id="{D9A3A4E5-CD0A-504F-604F-DA9096D3C9AD}"/>
              </a:ext>
            </a:extLst>
          </p:cNvPr>
          <p:cNvPicPr>
            <a:picLocks noRot="1" noChangeAspect="1"/>
          </p:cNvPicPr>
          <p:nvPr>
            <a:videoFile r:link="rId1"/>
          </p:nvPr>
        </p:nvPicPr>
        <p:blipFill>
          <a:blip r:embed="rId4"/>
          <a:stretch>
            <a:fillRect/>
          </a:stretch>
        </p:blipFill>
        <p:spPr>
          <a:xfrm>
            <a:off x="7329732" y="3108173"/>
            <a:ext cx="4862267" cy="2879354"/>
          </a:xfrm>
          <a:prstGeom prst="rect">
            <a:avLst/>
          </a:prstGeom>
        </p:spPr>
      </p:pic>
    </p:spTree>
    <p:extLst>
      <p:ext uri="{BB962C8B-B14F-4D97-AF65-F5344CB8AC3E}">
        <p14:creationId xmlns:p14="http://schemas.microsoft.com/office/powerpoint/2010/main" val="263393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38</a:t>
            </a:fld>
            <a:endParaRPr lang="en-US" sz="1291"/>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266700"/>
            <a:ext cx="11019112" cy="1219325"/>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a:solidFill>
                  <a:schemeClr val="bg1"/>
                </a:solidFill>
              </a:rPr>
              <a:t> </a:t>
            </a:r>
            <a:r>
              <a:rPr lang="en-GB" sz="3600">
                <a:solidFill>
                  <a:schemeClr val="bg1"/>
                </a:solidFill>
              </a:rPr>
              <a:t>Assessment, Feedback and Evolving Curriculum Development for 21CS</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a:solidFill>
                  <a:schemeClr val="bg1"/>
                </a:solidFill>
              </a:rPr>
              <a:t>05</a:t>
            </a:r>
          </a:p>
        </p:txBody>
      </p:sp>
      <p:sp>
        <p:nvSpPr>
          <p:cNvPr id="5" name="TextBox 4">
            <a:extLst>
              <a:ext uri="{FF2B5EF4-FFF2-40B4-BE49-F238E27FC236}">
                <a16:creationId xmlns:a16="http://schemas.microsoft.com/office/drawing/2014/main" id="{C989F647-5E91-0482-CA55-4D9EDC5C8D68}"/>
              </a:ext>
            </a:extLst>
          </p:cNvPr>
          <p:cNvSpPr txBox="1"/>
          <p:nvPr/>
        </p:nvSpPr>
        <p:spPr>
          <a:xfrm>
            <a:off x="3058386" y="1577150"/>
            <a:ext cx="8943114" cy="5847755"/>
          </a:xfrm>
          <a:prstGeom prst="rect">
            <a:avLst/>
          </a:prstGeom>
          <a:noFill/>
        </p:spPr>
        <p:txBody>
          <a:bodyPr wrap="square">
            <a:spAutoFit/>
          </a:bodyPr>
          <a:lstStyle/>
          <a:p>
            <a:pPr algn="just"/>
            <a:r>
              <a:rPr lang="en-GB" sz="2200" b="0" i="0">
                <a:solidFill>
                  <a:srgbClr val="1C1442"/>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Assessment and feedback within the context of 21st-century skills (21CS) necessitate a nuanced approach that goes beyond traditional metrics to evaluate a broader spectrum of student abilities and learning outcomes. With regard to 21CS, feedback becomes a critical dialogue that helps students refine their skills, encouraging a mindset of continuous improvement and resilience in the face of challenges.</a:t>
            </a:r>
          </a:p>
          <a:p>
            <a:pPr algn="just"/>
            <a:endParaRPr lang="en-GB" sz="2200" b="0" i="0">
              <a:solidFill>
                <a:srgbClr val="1C1442"/>
              </a:solidFill>
              <a:effectLst/>
              <a:highlight>
                <a:srgbClr val="FFFFFF"/>
              </a:highlight>
              <a:latin typeface="Calibri" panose="020F0502020204030204" pitchFamily="34" charset="0"/>
              <a:ea typeface="Calibri" panose="020F0502020204030204" pitchFamily="34" charset="0"/>
              <a:cs typeface="Calibri" panose="020F0502020204030204" pitchFamily="34" charset="0"/>
            </a:endParaRPr>
          </a:p>
          <a:p>
            <a:pPr algn="just"/>
            <a:r>
              <a:rPr lang="en-GB" sz="2200" b="0" i="0">
                <a:solidFill>
                  <a:srgbClr val="1C1442"/>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Curriculum development for 21CS, meanwhile, demands a proactive and dynamic strategy to stay aligned with technological advancements, societal changes, and the evolving needs of the workforce. Educators must engage in ongoing professional development, collaborate with peers and industry experts, and incorporate current research and educational trends into curriculum planning. This ensures the curriculum remains relevant and effective in equipping students with the skills necessary to succeed in a rapidly changing world</a:t>
            </a:r>
          </a:p>
          <a:p>
            <a:pPr algn="just"/>
            <a:endParaRPr lang="en-GB" sz="2200">
              <a:solidFill>
                <a:srgbClr val="1C1442"/>
              </a:solidFill>
              <a:highlight>
                <a:srgbClr val="FFFFFF"/>
              </a:highlight>
              <a:latin typeface="Calibri" panose="020F0502020204030204" pitchFamily="34" charset="0"/>
              <a:ea typeface="Calibri" panose="020F0502020204030204" pitchFamily="34" charset="0"/>
              <a:cs typeface="Calibri" panose="020F0502020204030204" pitchFamily="34" charset="0"/>
            </a:endParaRPr>
          </a:p>
          <a:p>
            <a:pPr algn="just"/>
            <a:endParaRPr lang="en-IE" sz="2200">
              <a:solidFill>
                <a:srgbClr val="1C144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5686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854280" y="523876"/>
            <a:ext cx="11118645" cy="1206070"/>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a:solidFill>
                  <a:schemeClr val="bg1"/>
                </a:solidFill>
              </a:rPr>
              <a:t> </a:t>
            </a:r>
            <a:r>
              <a:rPr lang="en-GB" sz="3600">
                <a:solidFill>
                  <a:schemeClr val="bg1"/>
                </a:solidFill>
              </a:rPr>
              <a:t>Assessment and Feedback for 21st Century Skills (21CS)</a:t>
            </a: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39</a:t>
            </a:fld>
            <a:endParaRPr lang="en-US" sz="1291"/>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a:solidFill>
                  <a:schemeClr val="bg1"/>
                </a:solidFill>
              </a:rPr>
              <a:t>06</a:t>
            </a:r>
          </a:p>
        </p:txBody>
      </p:sp>
      <p:sp>
        <p:nvSpPr>
          <p:cNvPr id="3" name="TextBox 2">
            <a:extLst>
              <a:ext uri="{FF2B5EF4-FFF2-40B4-BE49-F238E27FC236}">
                <a16:creationId xmlns:a16="http://schemas.microsoft.com/office/drawing/2014/main" id="{DF736C67-2640-5760-C042-745A7C424EEE}"/>
              </a:ext>
            </a:extLst>
          </p:cNvPr>
          <p:cNvSpPr txBox="1"/>
          <p:nvPr/>
        </p:nvSpPr>
        <p:spPr>
          <a:xfrm>
            <a:off x="854280" y="2066884"/>
            <a:ext cx="11118645" cy="4425250"/>
          </a:xfrm>
          <a:prstGeom prst="rect">
            <a:avLst/>
          </a:prstGeom>
          <a:noFill/>
        </p:spPr>
        <p:txBody>
          <a:bodyPr wrap="square">
            <a:spAutoFit/>
          </a:bodyPr>
          <a:lstStyle/>
          <a:p>
            <a:pPr algn="just">
              <a:lnSpc>
                <a:spcPct val="107000"/>
              </a:lnSpc>
              <a:spcAft>
                <a:spcPts val="800"/>
              </a:spcAft>
            </a:pPr>
            <a:r>
              <a:rPr lang="en-GB" sz="2000" kern="100">
                <a:solidFill>
                  <a:srgbClr val="1C1442"/>
                </a:solidFill>
                <a:effectLst/>
                <a:latin typeface="Calibri" panose="020F0502020204030204" pitchFamily="34" charset="0"/>
                <a:ea typeface="Calibri" panose="020F0502020204030204" pitchFamily="34" charset="0"/>
                <a:cs typeface="Calibri" panose="020F0502020204030204" pitchFamily="34" charset="0"/>
              </a:rPr>
              <a:t>As we aim to prepare students for a complex world, it is essential to employ innovative assessment methods that can accurately evaluate skills such as critical thinking, creativity, collaboration, and communication. Some interesting assessments mechanisms to consider are: </a:t>
            </a:r>
          </a:p>
          <a:p>
            <a:pPr marL="342900" indent="-342900" algn="just">
              <a:lnSpc>
                <a:spcPct val="107000"/>
              </a:lnSpc>
              <a:spcAft>
                <a:spcPts val="800"/>
              </a:spcAft>
              <a:buFont typeface="Arial" panose="020B0604020202020204" pitchFamily="34" charset="0"/>
              <a:buChar char="•"/>
            </a:pPr>
            <a:r>
              <a:rPr lang="en-GB" sz="2000" b="1" kern="100">
                <a:solidFill>
                  <a:srgbClr val="1C1442"/>
                </a:solidFill>
                <a:effectLst/>
                <a:latin typeface="Calibri" panose="020F0502020204030204" pitchFamily="34" charset="0"/>
                <a:ea typeface="Calibri" panose="020F0502020204030204" pitchFamily="34" charset="0"/>
                <a:cs typeface="Calibri" panose="020F0502020204030204" pitchFamily="34" charset="0"/>
              </a:rPr>
              <a:t>Performance-Based Assessments </a:t>
            </a:r>
            <a:r>
              <a:rPr lang="en-GB" sz="2000" kern="100">
                <a:solidFill>
                  <a:srgbClr val="1C1442"/>
                </a:solidFill>
                <a:effectLst/>
                <a:latin typeface="Calibri" panose="020F0502020204030204" pitchFamily="34" charset="0"/>
                <a:ea typeface="Calibri" panose="020F0502020204030204" pitchFamily="34" charset="0"/>
                <a:cs typeface="Calibri" panose="020F0502020204030204" pitchFamily="34" charset="0"/>
              </a:rPr>
              <a:t>which involve students completing a task or project that demonstrates their competence in critical thinking, problem-solving, and other 21CS.</a:t>
            </a:r>
          </a:p>
          <a:p>
            <a:pPr marL="342900" indent="-342900" algn="just">
              <a:lnSpc>
                <a:spcPct val="107000"/>
              </a:lnSpc>
              <a:spcAft>
                <a:spcPts val="800"/>
              </a:spcAft>
              <a:buFont typeface="Arial" panose="020B0604020202020204" pitchFamily="34" charset="0"/>
              <a:buChar char="•"/>
            </a:pPr>
            <a:r>
              <a:rPr lang="en-GB" sz="2000" b="1" kern="100">
                <a:solidFill>
                  <a:srgbClr val="1C1442"/>
                </a:solidFill>
                <a:effectLst/>
                <a:latin typeface="Calibri" panose="020F0502020204030204" pitchFamily="34" charset="0"/>
                <a:ea typeface="Calibri" panose="020F0502020204030204" pitchFamily="34" charset="0"/>
                <a:cs typeface="Calibri" panose="020F0502020204030204" pitchFamily="34" charset="0"/>
              </a:rPr>
              <a:t>Student Digital Portfolios </a:t>
            </a:r>
            <a:r>
              <a:rPr lang="en-GB" sz="2000" kern="100">
                <a:solidFill>
                  <a:srgbClr val="1C1442"/>
                </a:solidFill>
                <a:effectLst/>
                <a:latin typeface="Calibri" panose="020F0502020204030204" pitchFamily="34" charset="0"/>
                <a:ea typeface="Calibri" panose="020F0502020204030204" pitchFamily="34" charset="0"/>
                <a:cs typeface="Calibri" panose="020F0502020204030204" pitchFamily="34" charset="0"/>
              </a:rPr>
              <a:t>which are </a:t>
            </a:r>
            <a:r>
              <a:rPr lang="en-GB" sz="2000" kern="100">
                <a:solidFill>
                  <a:srgbClr val="1C1442"/>
                </a:solidFill>
                <a:latin typeface="Calibri" panose="020F0502020204030204" pitchFamily="34" charset="0"/>
                <a:ea typeface="Calibri" panose="020F0502020204030204" pitchFamily="34" charset="0"/>
                <a:cs typeface="Calibri" panose="020F0502020204030204" pitchFamily="34" charset="0"/>
              </a:rPr>
              <a:t>a </a:t>
            </a:r>
            <a:r>
              <a:rPr lang="en-GB" sz="2000" kern="100">
                <a:solidFill>
                  <a:srgbClr val="1C1442"/>
                </a:solidFill>
                <a:effectLst/>
                <a:latin typeface="Calibri" panose="020F0502020204030204" pitchFamily="34" charset="0"/>
                <a:ea typeface="Calibri" panose="020F0502020204030204" pitchFamily="34" charset="0"/>
                <a:cs typeface="Calibri" panose="020F0502020204030204" pitchFamily="34" charset="0"/>
              </a:rPr>
              <a:t>curated collection of students work, learning and growth in various 21CS areas.</a:t>
            </a:r>
          </a:p>
          <a:p>
            <a:pPr marL="342900" indent="-342900" algn="just">
              <a:lnSpc>
                <a:spcPct val="107000"/>
              </a:lnSpc>
              <a:spcAft>
                <a:spcPts val="800"/>
              </a:spcAft>
              <a:buFont typeface="Arial" panose="020B0604020202020204" pitchFamily="34" charset="0"/>
              <a:buChar char="•"/>
            </a:pPr>
            <a:r>
              <a:rPr lang="en-GB" sz="2000" b="1" kern="100">
                <a:solidFill>
                  <a:srgbClr val="1C1442"/>
                </a:solidFill>
                <a:effectLst/>
                <a:latin typeface="Calibri" panose="020F0502020204030204" pitchFamily="34" charset="0"/>
                <a:ea typeface="Calibri" panose="020F0502020204030204" pitchFamily="34" charset="0"/>
                <a:cs typeface="Calibri" panose="020F0502020204030204" pitchFamily="34" charset="0"/>
              </a:rPr>
              <a:t>Peer Assessments </a:t>
            </a:r>
            <a:r>
              <a:rPr lang="en-GB" sz="2000" kern="100">
                <a:solidFill>
                  <a:srgbClr val="1C1442"/>
                </a:solidFill>
                <a:effectLst/>
                <a:latin typeface="Calibri" panose="020F0502020204030204" pitchFamily="34" charset="0"/>
                <a:ea typeface="Calibri" panose="020F0502020204030204" pitchFamily="34" charset="0"/>
                <a:cs typeface="Calibri" panose="020F0502020204030204" pitchFamily="34" charset="0"/>
              </a:rPr>
              <a:t>which allow students to evaluate each other’s work can foster critical analysis and communication skills.</a:t>
            </a:r>
          </a:p>
          <a:p>
            <a:pPr marL="342900" indent="-342900" algn="just">
              <a:lnSpc>
                <a:spcPct val="107000"/>
              </a:lnSpc>
              <a:spcAft>
                <a:spcPts val="800"/>
              </a:spcAft>
              <a:buFont typeface="Arial" panose="020B0604020202020204" pitchFamily="34" charset="0"/>
              <a:buChar char="•"/>
            </a:pPr>
            <a:r>
              <a:rPr lang="en-GB" sz="2000" b="1" kern="100">
                <a:solidFill>
                  <a:srgbClr val="1C1442"/>
                </a:solidFill>
                <a:effectLst/>
                <a:latin typeface="Calibri" panose="020F0502020204030204" pitchFamily="34" charset="0"/>
                <a:ea typeface="Calibri" panose="020F0502020204030204" pitchFamily="34" charset="0"/>
                <a:cs typeface="Calibri" panose="020F0502020204030204" pitchFamily="34" charset="0"/>
              </a:rPr>
              <a:t>Self-Assessment </a:t>
            </a:r>
            <a:r>
              <a:rPr lang="en-GB" sz="2000" kern="100">
                <a:solidFill>
                  <a:srgbClr val="1C1442"/>
                </a:solidFill>
                <a:effectLst/>
                <a:latin typeface="Calibri" panose="020F0502020204030204" pitchFamily="34" charset="0"/>
                <a:ea typeface="Calibri" panose="020F0502020204030204" pitchFamily="34" charset="0"/>
                <a:cs typeface="Calibri" panose="020F0502020204030204" pitchFamily="34" charset="0"/>
              </a:rPr>
              <a:t>which encourages students to assess their own work can promote self-reflection and personal growth</a:t>
            </a:r>
          </a:p>
          <a:p>
            <a:pPr algn="just"/>
            <a:endParaRPr lang="en-GB" b="0" i="0">
              <a:solidFill>
                <a:srgbClr val="1C1442"/>
              </a:solidFill>
              <a:effectLst/>
              <a:latin typeface="Söhne"/>
            </a:endParaRPr>
          </a:p>
        </p:txBody>
      </p:sp>
    </p:spTree>
    <p:extLst>
      <p:ext uri="{BB962C8B-B14F-4D97-AF65-F5344CB8AC3E}">
        <p14:creationId xmlns:p14="http://schemas.microsoft.com/office/powerpoint/2010/main" val="1109523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One big red thumbtack in front of many smaller black thumbtacks">
            <a:extLst>
              <a:ext uri="{FF2B5EF4-FFF2-40B4-BE49-F238E27FC236}">
                <a16:creationId xmlns:a16="http://schemas.microsoft.com/office/drawing/2014/main" id="{7D76F483-8061-7C85-D277-D28AA979C3AE}"/>
              </a:ext>
            </a:extLst>
          </p:cNvPr>
          <p:cNvPicPr>
            <a:picLocks noGrp="1" noChangeAspect="1"/>
          </p:cNvPicPr>
          <p:nvPr>
            <p:ph type="pic" sz="quarter" idx="21"/>
          </p:nvPr>
        </p:nvPicPr>
        <p:blipFill>
          <a:blip r:embed="rId2"/>
          <a:srcRect t="11420" b="11420"/>
          <a:stretch>
            <a:fillRect/>
          </a:stretch>
        </p:blipFill>
        <p:spPr/>
      </p:pic>
      <p:sp>
        <p:nvSpPr>
          <p:cNvPr id="3" name="Text Placeholder 2">
            <a:extLst>
              <a:ext uri="{FF2B5EF4-FFF2-40B4-BE49-F238E27FC236}">
                <a16:creationId xmlns:a16="http://schemas.microsoft.com/office/drawing/2014/main" id="{BAEE1CFF-6D78-B2CC-BCAF-9C1B4C112C3B}"/>
              </a:ext>
            </a:extLst>
          </p:cNvPr>
          <p:cNvSpPr>
            <a:spLocks noGrp="1"/>
          </p:cNvSpPr>
          <p:nvPr>
            <p:ph type="body" sz="quarter" idx="30"/>
          </p:nvPr>
        </p:nvSpPr>
        <p:spPr>
          <a:xfrm>
            <a:off x="773875" y="1238250"/>
            <a:ext cx="10644249" cy="1800707"/>
          </a:xfrm>
          <a:solidFill>
            <a:srgbClr val="60A9DD"/>
          </a:solidFill>
        </p:spPr>
        <p:txBody>
          <a:bodyPr/>
          <a:lstStyle/>
          <a:p>
            <a:pPr algn="ctr"/>
            <a:br>
              <a:rPr lang="en-GB"/>
            </a:br>
            <a:r>
              <a:rPr lang="en-GB"/>
              <a:t>“To teach is to learn twice.” - Joseph Joubert.</a:t>
            </a:r>
            <a:endParaRPr lang="en-IE"/>
          </a:p>
        </p:txBody>
      </p:sp>
      <p:pic>
        <p:nvPicPr>
          <p:cNvPr id="6" name="Picture 5">
            <a:extLst>
              <a:ext uri="{FF2B5EF4-FFF2-40B4-BE49-F238E27FC236}">
                <a16:creationId xmlns:a16="http://schemas.microsoft.com/office/drawing/2014/main" id="{7FD89250-9E4C-D324-AE06-7D3CCFAD970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10800000">
            <a:off x="773875" y="1060050"/>
            <a:ext cx="1443600" cy="356400"/>
          </a:xfrm>
          <a:prstGeom prst="rect">
            <a:avLst/>
          </a:prstGeom>
        </p:spPr>
      </p:pic>
    </p:spTree>
    <p:extLst>
      <p:ext uri="{BB962C8B-B14F-4D97-AF65-F5344CB8AC3E}">
        <p14:creationId xmlns:p14="http://schemas.microsoft.com/office/powerpoint/2010/main" val="35544657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DE1BF4B-2B2C-9477-2D73-70D5323FBFAB}"/>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25905" r="25905"/>
          <a:stretch>
            <a:fillRect/>
          </a:stretch>
        </p:blipFill>
        <p:spPr/>
      </p:pic>
      <p:sp>
        <p:nvSpPr>
          <p:cNvPr id="3" name="Text Placeholder 2">
            <a:extLst>
              <a:ext uri="{FF2B5EF4-FFF2-40B4-BE49-F238E27FC236}">
                <a16:creationId xmlns:a16="http://schemas.microsoft.com/office/drawing/2014/main" id="{7E579C0D-5E49-6C63-42EA-0BCE0945E8BD}"/>
              </a:ext>
            </a:extLst>
          </p:cNvPr>
          <p:cNvSpPr>
            <a:spLocks noGrp="1"/>
          </p:cNvSpPr>
          <p:nvPr>
            <p:ph type="body" sz="quarter" idx="30"/>
          </p:nvPr>
        </p:nvSpPr>
        <p:spPr/>
        <p:txBody>
          <a:bodyPr/>
          <a:lstStyle/>
          <a:p>
            <a:r>
              <a:rPr lang="en-GB" sz="3600" b="1" kern="100">
                <a:solidFill>
                  <a:srgbClr val="1C1442"/>
                </a:solidFill>
                <a:effectLst/>
                <a:latin typeface="Calibri" panose="020F0502020204030204" pitchFamily="34" charset="0"/>
                <a:ea typeface="Calibri" panose="020F0502020204030204" pitchFamily="34" charset="0"/>
                <a:cs typeface="Calibri" panose="020F0502020204030204" pitchFamily="34" charset="0"/>
              </a:rPr>
              <a:t>Performance-Based Assessments</a:t>
            </a:r>
            <a:endParaRPr lang="en-IE"/>
          </a:p>
        </p:txBody>
      </p:sp>
      <p:sp>
        <p:nvSpPr>
          <p:cNvPr id="4" name="Text Placeholder 3">
            <a:extLst>
              <a:ext uri="{FF2B5EF4-FFF2-40B4-BE49-F238E27FC236}">
                <a16:creationId xmlns:a16="http://schemas.microsoft.com/office/drawing/2014/main" id="{D6D4CB43-F5A6-8827-90B0-F59C2A4F5F92}"/>
              </a:ext>
            </a:extLst>
          </p:cNvPr>
          <p:cNvSpPr>
            <a:spLocks noGrp="1"/>
          </p:cNvSpPr>
          <p:nvPr>
            <p:ph type="body" sz="quarter" idx="48"/>
          </p:nvPr>
        </p:nvSpPr>
        <p:spPr>
          <a:xfrm>
            <a:off x="6621429" y="2603038"/>
            <a:ext cx="4939670" cy="3569161"/>
          </a:xfrm>
        </p:spPr>
        <p:txBody>
          <a:bodyPr/>
          <a:lstStyle/>
          <a:p>
            <a:pPr algn="just"/>
            <a:r>
              <a:rPr lang="en-GB"/>
              <a:t>Performance-Based Assessments can be used to evaluate students' abilities to apply skills like critical thinking and problem-solving through tasks or projects. For effective implementation in teaching 21CS, we need to consider clear criteria such and determine the desired outcomes, the integration of  real-world problems to enhance relevance, and the need to provide structured feedback to guide learners' reflection and growth. </a:t>
            </a:r>
          </a:p>
          <a:p>
            <a:pPr algn="just"/>
            <a:endParaRPr lang="en-GB"/>
          </a:p>
          <a:p>
            <a:pPr algn="just"/>
            <a:r>
              <a:rPr lang="en-GB"/>
              <a:t>Encouraging collaboration is also important on projects can also foster teamwork skills which are an essential components of 21CS.</a:t>
            </a:r>
            <a:endParaRPr lang="en-IE"/>
          </a:p>
        </p:txBody>
      </p:sp>
    </p:spTree>
    <p:extLst>
      <p:ext uri="{BB962C8B-B14F-4D97-AF65-F5344CB8AC3E}">
        <p14:creationId xmlns:p14="http://schemas.microsoft.com/office/powerpoint/2010/main" val="2727474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A5A285-9482-AF20-9A8F-7E02CC9363E2}"/>
              </a:ext>
            </a:extLst>
          </p:cNvPr>
          <p:cNvSpPr>
            <a:spLocks noGrp="1"/>
          </p:cNvSpPr>
          <p:nvPr>
            <p:ph type="body" sz="quarter" idx="30"/>
          </p:nvPr>
        </p:nvSpPr>
        <p:spPr/>
        <p:txBody>
          <a:bodyPr/>
          <a:lstStyle/>
          <a:p>
            <a:r>
              <a:rPr lang="en-IE"/>
              <a:t>Spotlight on Student Digital Portfolios</a:t>
            </a:r>
          </a:p>
          <a:p>
            <a:endParaRPr lang="en-IE"/>
          </a:p>
        </p:txBody>
      </p:sp>
      <p:sp>
        <p:nvSpPr>
          <p:cNvPr id="3" name="Text Placeholder 2">
            <a:extLst>
              <a:ext uri="{FF2B5EF4-FFF2-40B4-BE49-F238E27FC236}">
                <a16:creationId xmlns:a16="http://schemas.microsoft.com/office/drawing/2014/main" id="{35B48530-EDF3-E3EF-A03F-E9209B0DA70B}"/>
              </a:ext>
            </a:extLst>
          </p:cNvPr>
          <p:cNvSpPr>
            <a:spLocks noGrp="1"/>
          </p:cNvSpPr>
          <p:nvPr>
            <p:ph type="body" sz="quarter" idx="48"/>
          </p:nvPr>
        </p:nvSpPr>
        <p:spPr>
          <a:xfrm>
            <a:off x="854282" y="1729945"/>
            <a:ext cx="10483429" cy="4439577"/>
          </a:xfrm>
        </p:spPr>
        <p:txBody>
          <a:bodyPr/>
          <a:lstStyle/>
          <a:p>
            <a:pPr algn="just"/>
            <a:r>
              <a:rPr lang="en-GB" b="0" i="0">
                <a:effectLst/>
                <a:highlight>
                  <a:srgbClr val="FFFFFF"/>
                </a:highlight>
                <a:latin typeface="Söhne"/>
              </a:rPr>
              <a:t>Digital portfolios are a transformative assessment tool that encapsulates a student’s progress and accomplishments over time. These curated collections represent not just the culmination of learned material but also the evolution of a student’s 21CS. </a:t>
            </a:r>
          </a:p>
          <a:p>
            <a:pPr algn="just"/>
            <a:endParaRPr lang="en-GB">
              <a:highlight>
                <a:srgbClr val="FFFFFF"/>
              </a:highlight>
              <a:latin typeface="Söhne"/>
            </a:endParaRPr>
          </a:p>
          <a:p>
            <a:pPr algn="just"/>
            <a:r>
              <a:rPr lang="en-GB" b="0" i="0">
                <a:effectLst/>
                <a:highlight>
                  <a:srgbClr val="FFFFFF"/>
                </a:highlight>
                <a:latin typeface="Söhne"/>
              </a:rPr>
              <a:t>Through various multimedia elements—such as essays, video projects, and collaborative work—portfolios highlight personal achievements and learning breakthroughs, showcasing individual growth and the mastery of complex concepts. </a:t>
            </a:r>
          </a:p>
          <a:p>
            <a:pPr algn="just"/>
            <a:endParaRPr lang="en-GB">
              <a:highlight>
                <a:srgbClr val="FFFFFF"/>
              </a:highlight>
              <a:latin typeface="Söhne"/>
            </a:endParaRPr>
          </a:p>
          <a:p>
            <a:pPr algn="just"/>
            <a:r>
              <a:rPr lang="en-GB">
                <a:highlight>
                  <a:srgbClr val="FFFFFF"/>
                </a:highlight>
                <a:latin typeface="Söhne"/>
              </a:rPr>
              <a:t>Working on their student digital portfolios, </a:t>
            </a:r>
            <a:r>
              <a:rPr lang="en-GB" b="0" i="0">
                <a:effectLst/>
                <a:highlight>
                  <a:srgbClr val="FFFFFF"/>
                </a:highlight>
                <a:latin typeface="Söhne"/>
              </a:rPr>
              <a:t>provides students with a platform for continuous reflection, self-assessment, and demonstrate the student's ability to synthesize and apply knowledge in diverse contexts.</a:t>
            </a:r>
            <a:endParaRPr lang="en-IE"/>
          </a:p>
        </p:txBody>
      </p:sp>
    </p:spTree>
    <p:extLst>
      <p:ext uri="{BB962C8B-B14F-4D97-AF65-F5344CB8AC3E}">
        <p14:creationId xmlns:p14="http://schemas.microsoft.com/office/powerpoint/2010/main" val="1050390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13ADF5-4061-F9C7-5D8C-1B29E0F8D121}"/>
              </a:ext>
            </a:extLst>
          </p:cNvPr>
          <p:cNvSpPr>
            <a:spLocks noGrp="1"/>
          </p:cNvSpPr>
          <p:nvPr>
            <p:ph type="body" sz="quarter" idx="48"/>
          </p:nvPr>
        </p:nvSpPr>
        <p:spPr/>
        <p:txBody>
          <a:bodyPr/>
          <a:lstStyle/>
          <a:p>
            <a:pPr marL="342900" indent="-342900" algn="just">
              <a:buFont typeface="Arial" panose="020B0604020202020204" pitchFamily="34" charset="0"/>
              <a:buChar char="•"/>
            </a:pPr>
            <a:r>
              <a:rPr lang="en-GB"/>
              <a:t>Digital portfolios can offer a comprehensive view of a student's abilities, capturing a wide array of skills from critical thinking to creative expression.</a:t>
            </a:r>
          </a:p>
          <a:p>
            <a:pPr marL="342900" indent="-342900" algn="just">
              <a:buFont typeface="Arial" panose="020B0604020202020204" pitchFamily="34" charset="0"/>
              <a:buChar char="•"/>
            </a:pPr>
            <a:endParaRPr lang="en-GB"/>
          </a:p>
          <a:p>
            <a:pPr marL="342900" indent="-342900" algn="just">
              <a:buFont typeface="Arial" panose="020B0604020202020204" pitchFamily="34" charset="0"/>
              <a:buChar char="•"/>
            </a:pPr>
            <a:r>
              <a:rPr lang="en-GB"/>
              <a:t>Portfolios can include interactive elements, such as presentations or projects, that engage viewers and provide a deeper insight into the student’s competencies</a:t>
            </a:r>
          </a:p>
          <a:p>
            <a:pPr marL="342900" indent="-342900" algn="just">
              <a:buFont typeface="Arial" panose="020B0604020202020204" pitchFamily="34" charset="0"/>
              <a:buChar char="•"/>
            </a:pPr>
            <a:endParaRPr lang="en-GB"/>
          </a:p>
          <a:p>
            <a:pPr marL="342900" indent="-342900" algn="just">
              <a:buFont typeface="Arial" panose="020B0604020202020204" pitchFamily="34" charset="0"/>
              <a:buChar char="•"/>
            </a:pPr>
            <a:r>
              <a:rPr lang="en-GB"/>
              <a:t>Beyond assessment, digital portfolios serve as a professional development tool, preparing students for career opportunities where digital literacy and self-presentation are key.</a:t>
            </a:r>
            <a:endParaRPr lang="en-IE"/>
          </a:p>
        </p:txBody>
      </p:sp>
      <p:sp>
        <p:nvSpPr>
          <p:cNvPr id="2" name="Text Placeholder 1">
            <a:extLst>
              <a:ext uri="{FF2B5EF4-FFF2-40B4-BE49-F238E27FC236}">
                <a16:creationId xmlns:a16="http://schemas.microsoft.com/office/drawing/2014/main" id="{F6574760-F3BC-A7BA-D9CD-6243E50A70A9}"/>
              </a:ext>
            </a:extLst>
          </p:cNvPr>
          <p:cNvSpPr>
            <a:spLocks noGrp="1"/>
          </p:cNvSpPr>
          <p:nvPr>
            <p:ph type="body" sz="quarter" idx="30"/>
          </p:nvPr>
        </p:nvSpPr>
        <p:spPr/>
        <p:txBody>
          <a:bodyPr/>
          <a:lstStyle/>
          <a:p>
            <a:r>
              <a:rPr lang="en-IE"/>
              <a:t>Spotlight on Student Digital Portfolios</a:t>
            </a:r>
          </a:p>
        </p:txBody>
      </p:sp>
      <p:pic>
        <p:nvPicPr>
          <p:cNvPr id="6" name="Picture Placeholder 5">
            <a:hlinkClick r:id="rId2"/>
            <a:extLst>
              <a:ext uri="{FF2B5EF4-FFF2-40B4-BE49-F238E27FC236}">
                <a16:creationId xmlns:a16="http://schemas.microsoft.com/office/drawing/2014/main" id="{852849CA-0B84-55C0-175A-C2527ED776B3}"/>
              </a:ext>
            </a:extLst>
          </p:cNvPr>
          <p:cNvPicPr>
            <a:picLocks noGrp="1" noChangeAspect="1"/>
          </p:cNvPicPr>
          <p:nvPr>
            <p:ph type="pic" sz="quarter" idx="4294967295"/>
          </p:nvPr>
        </p:nvPicPr>
        <p:blipFill>
          <a:blip r:embed="rId3">
            <a:extLst>
              <a:ext uri="{837473B0-CC2E-450A-ABE3-18F120FF3D39}">
                <a1611:picAttrSrcUrl xmlns:a1611="http://schemas.microsoft.com/office/drawing/2016/11/main" r:id="rId2"/>
              </a:ext>
            </a:extLst>
          </a:blip>
          <a:srcRect l="6783" r="6783"/>
          <a:stretch>
            <a:fillRect/>
          </a:stretch>
        </p:blipFill>
        <p:spPr>
          <a:xfrm>
            <a:off x="307731" y="3556862"/>
            <a:ext cx="3923305" cy="2375459"/>
          </a:xfrm>
        </p:spPr>
      </p:pic>
    </p:spTree>
    <p:extLst>
      <p:ext uri="{BB962C8B-B14F-4D97-AF65-F5344CB8AC3E}">
        <p14:creationId xmlns:p14="http://schemas.microsoft.com/office/powerpoint/2010/main" val="308964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D7FC78-5456-089F-1C20-28574EACA5D9}"/>
              </a:ext>
            </a:extLst>
          </p:cNvPr>
          <p:cNvSpPr>
            <a:spLocks noGrp="1"/>
          </p:cNvSpPr>
          <p:nvPr>
            <p:ph type="body" sz="quarter" idx="30"/>
          </p:nvPr>
        </p:nvSpPr>
        <p:spPr/>
        <p:txBody>
          <a:bodyPr/>
          <a:lstStyle/>
          <a:p>
            <a:r>
              <a:rPr lang="en-GB"/>
              <a:t>Aligning Assessment with Learning Outcomes</a:t>
            </a:r>
            <a:endParaRPr lang="en-IE"/>
          </a:p>
        </p:txBody>
      </p:sp>
      <p:sp>
        <p:nvSpPr>
          <p:cNvPr id="3" name="Text Placeholder 2">
            <a:extLst>
              <a:ext uri="{FF2B5EF4-FFF2-40B4-BE49-F238E27FC236}">
                <a16:creationId xmlns:a16="http://schemas.microsoft.com/office/drawing/2014/main" id="{5954C59F-C6B1-553B-BC4D-31784BCBF80C}"/>
              </a:ext>
            </a:extLst>
          </p:cNvPr>
          <p:cNvSpPr>
            <a:spLocks noGrp="1"/>
          </p:cNvSpPr>
          <p:nvPr>
            <p:ph type="body" sz="quarter" idx="48"/>
          </p:nvPr>
        </p:nvSpPr>
        <p:spPr/>
        <p:txBody>
          <a:bodyPr/>
          <a:lstStyle/>
          <a:p>
            <a:pPr algn="just"/>
            <a:r>
              <a:rPr lang="en-GB"/>
              <a:t>As educators, you will already be aware that of the benefits of a well-aligned assessment  and how it helps ensure that the learning objectives, instructional activities, and assessment tasks are all in harmony. With regard to 21CS, it is beneficial to consider how your assessments can be used, revised or improved to help students demonstrate their competencies in critical areas such as creativity, collaboration, critical thinking, and communication.</a:t>
            </a:r>
          </a:p>
          <a:p>
            <a:pPr algn="just"/>
            <a:endParaRPr lang="en-GB"/>
          </a:p>
          <a:p>
            <a:pPr algn="just"/>
            <a:r>
              <a:rPr lang="en-GB" b="0" i="0">
                <a:effectLst/>
                <a:highlight>
                  <a:srgbClr val="FFFFFF"/>
                </a:highlight>
                <a:latin typeface="Söhne"/>
              </a:rPr>
              <a:t>By ensuring your assessments are closely aligned with 21CS learning outcomes, educators can provide students with clear expectations and relevant challenges that truly measure student readiness for the future.</a:t>
            </a:r>
            <a:br>
              <a:rPr lang="en-GB" b="0" i="0">
                <a:effectLst/>
                <a:highlight>
                  <a:srgbClr val="FFFFFF"/>
                </a:highlight>
                <a:latin typeface="Söhne"/>
              </a:rPr>
            </a:br>
            <a:br>
              <a:rPr lang="en-GB" b="0" i="0">
                <a:effectLst/>
                <a:highlight>
                  <a:srgbClr val="FFFFFF"/>
                </a:highlight>
                <a:latin typeface="Söhne"/>
              </a:rPr>
            </a:br>
            <a:r>
              <a:rPr lang="en-GB" b="0" i="0">
                <a:effectLst/>
                <a:highlight>
                  <a:srgbClr val="FFFFFF"/>
                </a:highlight>
                <a:latin typeface="Söhne"/>
              </a:rPr>
              <a:t>Let’s take a look at a potential 21CS Rubric you could use or adapt: </a:t>
            </a:r>
            <a:endParaRPr lang="en-IE"/>
          </a:p>
        </p:txBody>
      </p:sp>
    </p:spTree>
    <p:extLst>
      <p:ext uri="{BB962C8B-B14F-4D97-AF65-F5344CB8AC3E}">
        <p14:creationId xmlns:p14="http://schemas.microsoft.com/office/powerpoint/2010/main" val="4183494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A6B3F06-61D4-619C-986A-4FA0FAEB2E71}"/>
              </a:ext>
            </a:extLst>
          </p:cNvPr>
          <p:cNvPicPr>
            <a:picLocks noGrp="1" noChangeAspect="1"/>
          </p:cNvPicPr>
          <p:nvPr>
            <p:ph type="pic" sz="quarter" idx="21"/>
          </p:nvPr>
        </p:nvPicPr>
        <p:blipFill>
          <a:blip r:embed="rId2"/>
          <a:srcRect t="1440" b="1440"/>
          <a:stretch/>
        </p:blipFill>
        <p:spPr/>
      </p:pic>
      <p:sp>
        <p:nvSpPr>
          <p:cNvPr id="3" name="Text Placeholder 2">
            <a:extLst>
              <a:ext uri="{FF2B5EF4-FFF2-40B4-BE49-F238E27FC236}">
                <a16:creationId xmlns:a16="http://schemas.microsoft.com/office/drawing/2014/main" id="{41035EB3-B797-49AC-FD0C-34E7A9339552}"/>
              </a:ext>
            </a:extLst>
          </p:cNvPr>
          <p:cNvSpPr>
            <a:spLocks noGrp="1"/>
          </p:cNvSpPr>
          <p:nvPr>
            <p:ph type="body" sz="quarter" idx="30"/>
          </p:nvPr>
        </p:nvSpPr>
        <p:spPr>
          <a:xfrm>
            <a:off x="6497604" y="740766"/>
            <a:ext cx="4951851" cy="845139"/>
          </a:xfrm>
        </p:spPr>
        <p:txBody>
          <a:bodyPr/>
          <a:lstStyle/>
          <a:p>
            <a:r>
              <a:rPr lang="en-IE"/>
              <a:t>21CS Rubric</a:t>
            </a:r>
          </a:p>
        </p:txBody>
      </p:sp>
      <p:sp>
        <p:nvSpPr>
          <p:cNvPr id="4" name="Text Placeholder 3">
            <a:extLst>
              <a:ext uri="{FF2B5EF4-FFF2-40B4-BE49-F238E27FC236}">
                <a16:creationId xmlns:a16="http://schemas.microsoft.com/office/drawing/2014/main" id="{DC2EB995-AA33-77D2-3DD1-1AC5803C04FA}"/>
              </a:ext>
            </a:extLst>
          </p:cNvPr>
          <p:cNvSpPr>
            <a:spLocks noGrp="1"/>
          </p:cNvSpPr>
          <p:nvPr>
            <p:ph type="body" sz="quarter" idx="48"/>
          </p:nvPr>
        </p:nvSpPr>
        <p:spPr>
          <a:xfrm>
            <a:off x="6496050" y="1566855"/>
            <a:ext cx="5438775" cy="3466570"/>
          </a:xfrm>
        </p:spPr>
        <p:txBody>
          <a:bodyPr/>
          <a:lstStyle/>
          <a:p>
            <a:pPr algn="just"/>
            <a:r>
              <a:rPr lang="en-GB" sz="2200" b="0" i="0">
                <a:effectLst/>
                <a:highlight>
                  <a:srgbClr val="FFFFFF"/>
                </a:highlight>
                <a:ea typeface="Calibri" panose="020F0502020204030204" pitchFamily="34" charset="0"/>
              </a:rPr>
              <a:t>This 21st Century Skills Rubric provides a structured framework for assessing students’ progression in key competency areas: Creativity, Critical Thinking, Collaboration, Communication, Agency, Empathy, and Socio-Emotional skills. </a:t>
            </a:r>
            <a:br>
              <a:rPr lang="en-GB" sz="2200" b="0" i="0">
                <a:effectLst/>
                <a:highlight>
                  <a:srgbClr val="FFFFFF"/>
                </a:highlight>
                <a:ea typeface="Calibri" panose="020F0502020204030204" pitchFamily="34" charset="0"/>
              </a:rPr>
            </a:br>
            <a:br>
              <a:rPr lang="en-GB" sz="2200" b="0" i="0">
                <a:effectLst/>
                <a:highlight>
                  <a:srgbClr val="FFFFFF"/>
                </a:highlight>
                <a:ea typeface="Calibri" panose="020F0502020204030204" pitchFamily="34" charset="0"/>
              </a:rPr>
            </a:br>
            <a:r>
              <a:rPr lang="en-GB" sz="2200" b="0" i="0">
                <a:effectLst/>
                <a:highlight>
                  <a:srgbClr val="FFFFFF"/>
                </a:highlight>
                <a:ea typeface="Calibri" panose="020F0502020204030204" pitchFamily="34" charset="0"/>
              </a:rPr>
              <a:t>Each skill is assessed at four levels of proficiency: Novice, Apprentice, Senior, and Master.</a:t>
            </a:r>
          </a:p>
          <a:p>
            <a:pPr algn="just"/>
            <a:endParaRPr lang="en-GB" sz="2200">
              <a:highlight>
                <a:srgbClr val="FFFFFF"/>
              </a:highlight>
              <a:ea typeface="Calibri" panose="020F0502020204030204" pitchFamily="34" charset="0"/>
            </a:endParaRPr>
          </a:p>
          <a:p>
            <a:pPr algn="just"/>
            <a:r>
              <a:rPr lang="en-GB" sz="2200" b="0" i="0">
                <a:effectLst/>
                <a:highlight>
                  <a:srgbClr val="FFFFFF"/>
                </a:highlight>
                <a:ea typeface="Calibri" panose="020F0502020204030204" pitchFamily="34" charset="0"/>
              </a:rPr>
              <a:t>The rubric serves as a comprehensive tool for educators to evaluate and communicate student development in these essential areas</a:t>
            </a:r>
            <a:endParaRPr lang="en-IE" sz="2200">
              <a:ea typeface="Calibri" panose="020F0502020204030204" pitchFamily="34" charset="0"/>
            </a:endParaRPr>
          </a:p>
        </p:txBody>
      </p:sp>
      <p:sp>
        <p:nvSpPr>
          <p:cNvPr id="9" name="TextBox 8">
            <a:extLst>
              <a:ext uri="{FF2B5EF4-FFF2-40B4-BE49-F238E27FC236}">
                <a16:creationId xmlns:a16="http://schemas.microsoft.com/office/drawing/2014/main" id="{E203FEE6-C6C7-DEA7-1582-58B0E85776DA}"/>
              </a:ext>
            </a:extLst>
          </p:cNvPr>
          <p:cNvSpPr txBox="1"/>
          <p:nvPr/>
        </p:nvSpPr>
        <p:spPr>
          <a:xfrm>
            <a:off x="1390649" y="6452434"/>
            <a:ext cx="5438775" cy="289759"/>
          </a:xfrm>
          <a:prstGeom prst="rect">
            <a:avLst/>
          </a:prstGeom>
          <a:noFill/>
        </p:spPr>
        <p:txBody>
          <a:bodyPr wrap="square" rtlCol="0">
            <a:spAutoFit/>
          </a:bodyPr>
          <a:lstStyle/>
          <a:p>
            <a:r>
              <a:rPr lang="en-GB">
                <a:latin typeface="Calibri" panose="020F0502020204030204" pitchFamily="34" charset="0"/>
                <a:ea typeface="Calibri" panose="020F0502020204030204" pitchFamily="34" charset="0"/>
                <a:cs typeface="Calibri" panose="020F0502020204030204" pitchFamily="34" charset="0"/>
                <a:hlinkClick r:id="rId3"/>
              </a:rPr>
              <a:t>G4C_21CS-Assessment-Toolkit.pdf (gamesforchange.org)</a:t>
            </a:r>
            <a:endParaRPr lang="en-IE">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91855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854284" y="523547"/>
            <a:ext cx="10483431" cy="804265"/>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a:solidFill>
                  <a:schemeClr val="bg1"/>
                </a:solidFill>
              </a:rPr>
              <a:t>  Evolving Curriculum Development </a:t>
            </a: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45</a:t>
            </a:fld>
            <a:endParaRPr lang="en-US" sz="1291"/>
          </a:p>
        </p:txBody>
      </p:sp>
      <p:sp>
        <p:nvSpPr>
          <p:cNvPr id="10" name="TextBox 9">
            <a:extLst>
              <a:ext uri="{FF2B5EF4-FFF2-40B4-BE49-F238E27FC236}">
                <a16:creationId xmlns:a16="http://schemas.microsoft.com/office/drawing/2014/main" id="{D80A09F0-3F97-C8B1-0B10-A8C59D984D5B}"/>
              </a:ext>
            </a:extLst>
          </p:cNvPr>
          <p:cNvSpPr txBox="1"/>
          <p:nvPr/>
        </p:nvSpPr>
        <p:spPr>
          <a:xfrm>
            <a:off x="428624" y="1467366"/>
            <a:ext cx="11334750" cy="5170646"/>
          </a:xfrm>
          <a:prstGeom prst="rect">
            <a:avLst/>
          </a:prstGeom>
          <a:noFill/>
        </p:spPr>
        <p:txBody>
          <a:bodyPr wrap="square">
            <a:spAutoFit/>
          </a:bodyPr>
          <a:lstStyle/>
          <a:p>
            <a:pPr marL="457200" lvl="1" algn="just"/>
            <a:r>
              <a:rPr lang="en-GB" sz="2200">
                <a:solidFill>
                  <a:srgbClr val="1C1442"/>
                </a:solidFill>
                <a:latin typeface="Calibri" panose="020F0502020204030204" pitchFamily="34" charset="0"/>
                <a:ea typeface="Calibri" panose="020F0502020204030204" pitchFamily="34" charset="0"/>
                <a:cs typeface="Calibri" panose="020F0502020204030204" pitchFamily="34" charset="0"/>
              </a:rPr>
              <a:t>Curriculum development is not a one-time event but a dynamic process that requires ongoing refinement and adaptation. As we prepare students for a rapidly changing world, it is critical that educational curricula evolve to incorporate innovative pedagogical practices that are responsive to current trends, technological advancements, and the evolving needs of society. This continuous evolution ensures that students are not only knowledgeable but also equipped with the necessary skills to thrive in the future. </a:t>
            </a:r>
            <a:br>
              <a:rPr lang="en-GB" sz="2200">
                <a:solidFill>
                  <a:srgbClr val="1C1442"/>
                </a:solidFill>
                <a:latin typeface="Calibri" panose="020F0502020204030204" pitchFamily="34" charset="0"/>
                <a:ea typeface="Calibri" panose="020F0502020204030204" pitchFamily="34" charset="0"/>
                <a:cs typeface="Calibri" panose="020F0502020204030204" pitchFamily="34" charset="0"/>
              </a:rPr>
            </a:br>
            <a:br>
              <a:rPr lang="en-GB" sz="2200">
                <a:solidFill>
                  <a:srgbClr val="1C1442"/>
                </a:solidFill>
                <a:latin typeface="Calibri" panose="020F0502020204030204" pitchFamily="34" charset="0"/>
                <a:ea typeface="Calibri" panose="020F0502020204030204" pitchFamily="34" charset="0"/>
                <a:cs typeface="Calibri" panose="020F0502020204030204" pitchFamily="34" charset="0"/>
              </a:rPr>
            </a:br>
            <a:r>
              <a:rPr lang="en-GB" sz="2200" b="1">
                <a:solidFill>
                  <a:srgbClr val="1C1442"/>
                </a:solidFill>
                <a:latin typeface="Calibri" panose="020F0502020204030204" pitchFamily="34" charset="0"/>
                <a:ea typeface="Calibri" panose="020F0502020204030204" pitchFamily="34" charset="0"/>
                <a:cs typeface="Calibri" panose="020F0502020204030204" pitchFamily="34" charset="0"/>
              </a:rPr>
              <a:t>The Importance of a Dynamic Curriculum: </a:t>
            </a:r>
            <a:br>
              <a:rPr lang="en-GB" sz="2200">
                <a:solidFill>
                  <a:srgbClr val="1C1442"/>
                </a:solidFill>
                <a:latin typeface="Calibri" panose="020F0502020204030204" pitchFamily="34" charset="0"/>
                <a:ea typeface="Calibri" panose="020F0502020204030204" pitchFamily="34" charset="0"/>
                <a:cs typeface="Calibri" panose="020F0502020204030204" pitchFamily="34" charset="0"/>
              </a:rPr>
            </a:br>
            <a:r>
              <a:rPr lang="en-GB" sz="2200">
                <a:solidFill>
                  <a:srgbClr val="1C1442"/>
                </a:solidFill>
                <a:latin typeface="Calibri" panose="020F0502020204030204" pitchFamily="34" charset="0"/>
                <a:ea typeface="Calibri" panose="020F0502020204030204" pitchFamily="34" charset="0"/>
                <a:cs typeface="Calibri" panose="020F0502020204030204" pitchFamily="34" charset="0"/>
              </a:rPr>
              <a:t>- A dynamic curriculum prepares students for jobs that may not yet exist, teaching them how to learn, adapt, and apply skills in various contexts.</a:t>
            </a:r>
          </a:p>
          <a:p>
            <a:pPr marL="457200" lvl="1" algn="just"/>
            <a:r>
              <a:rPr lang="en-GB" sz="2200">
                <a:solidFill>
                  <a:srgbClr val="1C1442"/>
                </a:solidFill>
                <a:latin typeface="Calibri" panose="020F0502020204030204" pitchFamily="34" charset="0"/>
                <a:ea typeface="Calibri" panose="020F0502020204030204" pitchFamily="34" charset="0"/>
                <a:cs typeface="Calibri" panose="020F0502020204030204" pitchFamily="34" charset="0"/>
              </a:rPr>
              <a:t>- As technology progresses, curricula must integrate new tools and methods to stay relevant and engaging.</a:t>
            </a:r>
          </a:p>
          <a:p>
            <a:pPr marL="457200" lvl="1" algn="just"/>
            <a:r>
              <a:rPr lang="en-GB" sz="2200">
                <a:solidFill>
                  <a:srgbClr val="1C1442"/>
                </a:solidFill>
                <a:latin typeface="Calibri" panose="020F0502020204030204" pitchFamily="34" charset="0"/>
                <a:ea typeface="Calibri" panose="020F0502020204030204" pitchFamily="34" charset="0"/>
                <a:cs typeface="Calibri" panose="020F0502020204030204" pitchFamily="34" charset="0"/>
              </a:rPr>
              <a:t>- Updating the curriculum ensures that 21st-century skills are woven throughout, preparing students for the complex problem-solving and critical thinking required in modern careers</a:t>
            </a:r>
          </a:p>
          <a:p>
            <a:pPr marL="457200" lvl="1" algn="just"/>
            <a:endParaRPr lang="en-GB" sz="2200" b="0" i="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2826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12" name="Rectangle 7">
            <a:extLst>
              <a:ext uri="{FF2B5EF4-FFF2-40B4-BE49-F238E27FC236}">
                <a16:creationId xmlns:a16="http://schemas.microsoft.com/office/drawing/2014/main" id="{31F30833-C045-B13B-DA5C-544E935D7D6B}"/>
              </a:ext>
            </a:extLst>
          </p:cNvPr>
          <p:cNvSpPr>
            <a:spLocks noChangeArrowheads="1"/>
          </p:cNvSpPr>
          <p:nvPr/>
        </p:nvSpPr>
        <p:spPr bwMode="auto">
          <a:xfrm>
            <a:off x="1174526" y="2686660"/>
            <a:ext cx="10729446" cy="1974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l"/>
            <a:endParaRPr lang="en-GB" b="0" i="0">
              <a:effectLst/>
              <a:latin typeface="Söhne"/>
            </a:endParaRPr>
          </a:p>
        </p:txBody>
      </p:sp>
      <p:sp>
        <p:nvSpPr>
          <p:cNvPr id="3" name="TextBox 2">
            <a:extLst>
              <a:ext uri="{FF2B5EF4-FFF2-40B4-BE49-F238E27FC236}">
                <a16:creationId xmlns:a16="http://schemas.microsoft.com/office/drawing/2014/main" id="{D72B2933-397B-A859-CFD8-810887560044}"/>
              </a:ext>
            </a:extLst>
          </p:cNvPr>
          <p:cNvSpPr txBox="1"/>
          <p:nvPr/>
        </p:nvSpPr>
        <p:spPr>
          <a:xfrm>
            <a:off x="704606" y="1456046"/>
            <a:ext cx="5916252" cy="5016758"/>
          </a:xfrm>
          <a:prstGeom prst="rect">
            <a:avLst/>
          </a:prstGeom>
          <a:noFill/>
        </p:spPr>
        <p:txBody>
          <a:bodyPr wrap="square">
            <a:spAutoFit/>
          </a:bodyPr>
          <a:lstStyle/>
          <a:p>
            <a:pPr marL="457200" lvl="1" algn="just"/>
            <a:r>
              <a:rPr lang="en-GB" sz="2000" b="0" i="0">
                <a:solidFill>
                  <a:srgbClr val="1C1442"/>
                </a:solidFill>
                <a:effectLst/>
                <a:latin typeface="Calibri" panose="020F0502020204030204" pitchFamily="34" charset="0"/>
                <a:ea typeface="Calibri" panose="020F0502020204030204" pitchFamily="34" charset="0"/>
                <a:cs typeface="Calibri" panose="020F0502020204030204" pitchFamily="34" charset="0"/>
              </a:rPr>
              <a:t>As architects of education, it's our duty to look beyond the immediate horizon and craft curricula that not only respond to the present but also anticipate the demands of the future. This foresight isn't just about predicting technological trends; it's about understanding the evolving landscape of work, culture, and society. </a:t>
            </a:r>
          </a:p>
          <a:p>
            <a:pPr marL="457200" lvl="1" algn="just"/>
            <a:endParaRPr lang="en-GB" sz="2000">
              <a:solidFill>
                <a:srgbClr val="1C1442"/>
              </a:solidFill>
              <a:latin typeface="Calibri" panose="020F0502020204030204" pitchFamily="34" charset="0"/>
              <a:ea typeface="Calibri" panose="020F0502020204030204" pitchFamily="34" charset="0"/>
              <a:cs typeface="Calibri" panose="020F0502020204030204" pitchFamily="34" charset="0"/>
            </a:endParaRPr>
          </a:p>
          <a:p>
            <a:pPr marL="457200" lvl="1" algn="just"/>
            <a:r>
              <a:rPr lang="en-GB" sz="2000">
                <a:solidFill>
                  <a:srgbClr val="1C1442"/>
                </a:solidFill>
                <a:latin typeface="Calibri" panose="020F0502020204030204" pitchFamily="34" charset="0"/>
                <a:ea typeface="Calibri" panose="020F0502020204030204" pitchFamily="34" charset="0"/>
                <a:cs typeface="Calibri" panose="020F0502020204030204" pitchFamily="34" charset="0"/>
              </a:rPr>
              <a:t>Our curriculum must be a conduit for 21st-century skills (21CS) like adaptability, innovation, and digital fluency. This future-focused approach requires embedding foresight strategies into curriculum development, proactively incorporating emerging technologies and trends that enhance 21CS, and anticipating societal shifts that demand new forms of literacy.</a:t>
            </a:r>
          </a:p>
        </p:txBody>
      </p:sp>
      <p:pic>
        <p:nvPicPr>
          <p:cNvPr id="4" name="Picture 3">
            <a:extLst>
              <a:ext uri="{FF2B5EF4-FFF2-40B4-BE49-F238E27FC236}">
                <a16:creationId xmlns:a16="http://schemas.microsoft.com/office/drawing/2014/main" id="{E5FDAFB9-7776-DFF6-A616-E0ABE65FE5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300" r="21300"/>
          <a:stretch/>
        </p:blipFill>
        <p:spPr>
          <a:xfrm>
            <a:off x="6984523" y="3952"/>
            <a:ext cx="5207479" cy="6048056"/>
          </a:xfrm>
          <a:prstGeom prst="rect">
            <a:avLst/>
          </a:prstGeom>
        </p:spPr>
      </p:pic>
      <p:sp>
        <p:nvSpPr>
          <p:cNvPr id="5" name="TextBox 4">
            <a:extLst>
              <a:ext uri="{FF2B5EF4-FFF2-40B4-BE49-F238E27FC236}">
                <a16:creationId xmlns:a16="http://schemas.microsoft.com/office/drawing/2014/main" id="{F59A4925-51FC-36A7-0DB2-429F3E63A33D}"/>
              </a:ext>
            </a:extLst>
          </p:cNvPr>
          <p:cNvSpPr txBox="1"/>
          <p:nvPr/>
        </p:nvSpPr>
        <p:spPr>
          <a:xfrm>
            <a:off x="1061006" y="176225"/>
            <a:ext cx="6096000" cy="1754326"/>
          </a:xfrm>
          <a:prstGeom prst="rect">
            <a:avLst/>
          </a:prstGeom>
          <a:noFill/>
        </p:spPr>
        <p:txBody>
          <a:bodyPr wrap="square">
            <a:spAutoFit/>
          </a:bodyPr>
          <a:lstStyle/>
          <a:p>
            <a:pPr algn="l"/>
            <a:r>
              <a:rPr lang="en-GB" sz="3600" b="1" i="0">
                <a:solidFill>
                  <a:srgbClr val="0D0D0D"/>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Visioning the Future in Curriculum Design</a:t>
            </a:r>
          </a:p>
          <a:p>
            <a:pPr algn="l"/>
            <a:endParaRPr lang="en-GB" sz="3600" b="1" i="0">
              <a:solidFill>
                <a:srgbClr val="0D0D0D"/>
              </a:solidFill>
              <a:effectLst/>
              <a:highlight>
                <a:srgbClr val="FFFFFF"/>
              </a:highligh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76624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lose up of an oar lifted out of the water">
            <a:extLst>
              <a:ext uri="{FF2B5EF4-FFF2-40B4-BE49-F238E27FC236}">
                <a16:creationId xmlns:a16="http://schemas.microsoft.com/office/drawing/2014/main" id="{446F71DB-6906-BF63-F00B-000BFE417484}"/>
              </a:ext>
            </a:extLst>
          </p:cNvPr>
          <p:cNvPicPr>
            <a:picLocks noGrp="1" noChangeAspect="1"/>
          </p:cNvPicPr>
          <p:nvPr>
            <p:ph type="pic" sz="quarter" idx="21"/>
          </p:nvPr>
        </p:nvPicPr>
        <p:blipFill>
          <a:blip r:embed="rId2"/>
          <a:srcRect t="7740" b="7740"/>
          <a:stretch>
            <a:fillRect/>
          </a:stretch>
        </p:blipFill>
        <p:spPr/>
      </p:pic>
      <p:sp>
        <p:nvSpPr>
          <p:cNvPr id="3" name="Text Placeholder 2">
            <a:extLst>
              <a:ext uri="{FF2B5EF4-FFF2-40B4-BE49-F238E27FC236}">
                <a16:creationId xmlns:a16="http://schemas.microsoft.com/office/drawing/2014/main" id="{34C69518-B55C-E352-F20C-7C302A5EE6B5}"/>
              </a:ext>
            </a:extLst>
          </p:cNvPr>
          <p:cNvSpPr>
            <a:spLocks noGrp="1"/>
          </p:cNvSpPr>
          <p:nvPr>
            <p:ph type="body" sz="quarter" idx="30"/>
          </p:nvPr>
        </p:nvSpPr>
        <p:spPr/>
        <p:txBody>
          <a:bodyPr/>
          <a:lstStyle/>
          <a:p>
            <a:r>
              <a:rPr lang="en-IE"/>
              <a:t>Key Considerations for you and your colleagues to discuss:</a:t>
            </a:r>
          </a:p>
          <a:p>
            <a:endParaRPr lang="en-IE"/>
          </a:p>
        </p:txBody>
      </p:sp>
      <p:sp>
        <p:nvSpPr>
          <p:cNvPr id="4" name="Text Placeholder 3">
            <a:extLst>
              <a:ext uri="{FF2B5EF4-FFF2-40B4-BE49-F238E27FC236}">
                <a16:creationId xmlns:a16="http://schemas.microsoft.com/office/drawing/2014/main" id="{CE93EE0D-FDE4-D4D8-CE3F-AC1419741975}"/>
              </a:ext>
            </a:extLst>
          </p:cNvPr>
          <p:cNvSpPr>
            <a:spLocks noGrp="1"/>
          </p:cNvSpPr>
          <p:nvPr>
            <p:ph type="body" sz="quarter" idx="48"/>
          </p:nvPr>
        </p:nvSpPr>
        <p:spPr>
          <a:xfrm>
            <a:off x="2363460" y="2076040"/>
            <a:ext cx="7675890" cy="2654613"/>
          </a:xfrm>
        </p:spPr>
        <p:txBody>
          <a:bodyPr/>
          <a:lstStyle/>
          <a:p>
            <a:r>
              <a:rPr lang="en-GB" sz="2500" b="1">
                <a:solidFill>
                  <a:srgbClr val="AD4097"/>
                </a:solidFill>
              </a:rPr>
              <a:t>21CS Foresight: </a:t>
            </a:r>
            <a:r>
              <a:rPr lang="en-GB" sz="2500">
                <a:solidFill>
                  <a:srgbClr val="AD4097"/>
                </a:solidFill>
              </a:rPr>
              <a:t>How can we stay ahead of educational trends to embed future-critical 21CS proactively?</a:t>
            </a:r>
            <a:br>
              <a:rPr lang="en-GB" sz="2500">
                <a:solidFill>
                  <a:srgbClr val="AD4097"/>
                </a:solidFill>
              </a:rPr>
            </a:br>
            <a:endParaRPr lang="en-GB" sz="2500">
              <a:solidFill>
                <a:srgbClr val="AD4097"/>
              </a:solidFill>
            </a:endParaRPr>
          </a:p>
          <a:p>
            <a:r>
              <a:rPr lang="en-GB" sz="2500" b="1">
                <a:solidFill>
                  <a:srgbClr val="AD4097"/>
                </a:solidFill>
              </a:rPr>
              <a:t>Emerging Technologies: </a:t>
            </a:r>
            <a:r>
              <a:rPr lang="en-GB" sz="2500">
                <a:solidFill>
                  <a:srgbClr val="AD4097"/>
                </a:solidFill>
              </a:rPr>
              <a:t>In what ways can the latest technologies be harnessed to facilitate 21CS like critical thinking and digital literacy?</a:t>
            </a:r>
            <a:endParaRPr lang="en-IE" sz="2500">
              <a:solidFill>
                <a:srgbClr val="AD4097"/>
              </a:solidFill>
            </a:endParaRPr>
          </a:p>
        </p:txBody>
      </p:sp>
    </p:spTree>
    <p:extLst>
      <p:ext uri="{BB962C8B-B14F-4D97-AF65-F5344CB8AC3E}">
        <p14:creationId xmlns:p14="http://schemas.microsoft.com/office/powerpoint/2010/main" val="3321892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12" name="Rectangle 7">
            <a:extLst>
              <a:ext uri="{FF2B5EF4-FFF2-40B4-BE49-F238E27FC236}">
                <a16:creationId xmlns:a16="http://schemas.microsoft.com/office/drawing/2014/main" id="{31F30833-C045-B13B-DA5C-544E935D7D6B}"/>
              </a:ext>
            </a:extLst>
          </p:cNvPr>
          <p:cNvSpPr>
            <a:spLocks noChangeArrowheads="1"/>
          </p:cNvSpPr>
          <p:nvPr/>
        </p:nvSpPr>
        <p:spPr bwMode="auto">
          <a:xfrm>
            <a:off x="1174526" y="2686660"/>
            <a:ext cx="10729446" cy="1974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l"/>
            <a:endParaRPr lang="en-GB" b="0" i="0">
              <a:effectLst/>
              <a:latin typeface="Söhne"/>
            </a:endParaRPr>
          </a:p>
        </p:txBody>
      </p:sp>
      <p:sp>
        <p:nvSpPr>
          <p:cNvPr id="3" name="TextBox 2">
            <a:extLst>
              <a:ext uri="{FF2B5EF4-FFF2-40B4-BE49-F238E27FC236}">
                <a16:creationId xmlns:a16="http://schemas.microsoft.com/office/drawing/2014/main" id="{D72B2933-397B-A859-CFD8-810887560044}"/>
              </a:ext>
            </a:extLst>
          </p:cNvPr>
          <p:cNvSpPr txBox="1"/>
          <p:nvPr/>
        </p:nvSpPr>
        <p:spPr>
          <a:xfrm>
            <a:off x="704606" y="1456046"/>
            <a:ext cx="5916252" cy="4093428"/>
          </a:xfrm>
          <a:prstGeom prst="rect">
            <a:avLst/>
          </a:prstGeom>
          <a:noFill/>
        </p:spPr>
        <p:txBody>
          <a:bodyPr wrap="square">
            <a:spAutoFit/>
          </a:bodyPr>
          <a:lstStyle/>
          <a:p>
            <a:pPr marL="457200" lvl="1" algn="just"/>
            <a:r>
              <a:rPr lang="en-GB" sz="2000" b="0" i="0">
                <a:solidFill>
                  <a:srgbClr val="1C1442"/>
                </a:solidFill>
                <a:effectLst/>
                <a:latin typeface="Calibri" panose="020F0502020204030204" pitchFamily="34" charset="0"/>
                <a:ea typeface="Calibri" panose="020F0502020204030204" pitchFamily="34" charset="0"/>
                <a:cs typeface="Calibri" panose="020F0502020204030204" pitchFamily="34" charset="0"/>
              </a:rPr>
              <a:t>True inclusivity in curriculum design ensures that every student not only has a seat at the table but also a voice in the conversation. </a:t>
            </a:r>
          </a:p>
          <a:p>
            <a:pPr marL="457200" lvl="1" algn="just"/>
            <a:endParaRPr lang="en-GB" sz="2000">
              <a:solidFill>
                <a:srgbClr val="1C1442"/>
              </a:solidFill>
              <a:latin typeface="Calibri" panose="020F0502020204030204" pitchFamily="34" charset="0"/>
              <a:ea typeface="Calibri" panose="020F0502020204030204" pitchFamily="34" charset="0"/>
              <a:cs typeface="Calibri" panose="020F0502020204030204" pitchFamily="34" charset="0"/>
            </a:endParaRPr>
          </a:p>
          <a:p>
            <a:pPr marL="457200" lvl="1" algn="just"/>
            <a:r>
              <a:rPr lang="en-GB" sz="2000" b="0" i="0">
                <a:solidFill>
                  <a:srgbClr val="1C1442"/>
                </a:solidFill>
                <a:effectLst/>
                <a:latin typeface="Calibri" panose="020F0502020204030204" pitchFamily="34" charset="0"/>
                <a:ea typeface="Calibri" panose="020F0502020204030204" pitchFamily="34" charset="0"/>
                <a:cs typeface="Calibri" panose="020F0502020204030204" pitchFamily="34" charset="0"/>
              </a:rPr>
              <a:t>It's about creating a learning environment where diverse perspectives are not just heard but are integral to the learning experience, fostering 21CS such as collaboration and communication. </a:t>
            </a:r>
          </a:p>
          <a:p>
            <a:pPr marL="457200" lvl="1" algn="just"/>
            <a:endParaRPr lang="en-GB" sz="2000">
              <a:solidFill>
                <a:srgbClr val="1C1442"/>
              </a:solidFill>
              <a:latin typeface="Calibri" panose="020F0502020204030204" pitchFamily="34" charset="0"/>
              <a:ea typeface="Calibri" panose="020F0502020204030204" pitchFamily="34" charset="0"/>
              <a:cs typeface="Calibri" panose="020F0502020204030204" pitchFamily="34" charset="0"/>
            </a:endParaRPr>
          </a:p>
          <a:p>
            <a:pPr marL="457200" lvl="1" algn="just"/>
            <a:r>
              <a:rPr lang="en-GB" sz="2000" b="0" i="0">
                <a:solidFill>
                  <a:srgbClr val="1C1442"/>
                </a:solidFill>
                <a:effectLst/>
                <a:latin typeface="Calibri" panose="020F0502020204030204" pitchFamily="34" charset="0"/>
                <a:ea typeface="Calibri" panose="020F0502020204030204" pitchFamily="34" charset="0"/>
                <a:cs typeface="Calibri" panose="020F0502020204030204" pitchFamily="34" charset="0"/>
              </a:rPr>
              <a:t>An inclusive curriculum speaks to all learning styles, enabling every student to develop these critical skills in a way that resonates with them personally and culturally.</a:t>
            </a:r>
            <a:endParaRPr lang="en-GB" sz="2000">
              <a:solidFill>
                <a:srgbClr val="1C1442"/>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Colorful pastel sticks">
            <a:extLst>
              <a:ext uri="{FF2B5EF4-FFF2-40B4-BE49-F238E27FC236}">
                <a16:creationId xmlns:a16="http://schemas.microsoft.com/office/drawing/2014/main" id="{E5FDAFB9-7776-DFF6-A616-E0ABE65FE52C}"/>
              </a:ext>
            </a:extLst>
          </p:cNvPr>
          <p:cNvPicPr>
            <a:picLocks noChangeAspect="1"/>
          </p:cNvPicPr>
          <p:nvPr/>
        </p:nvPicPr>
        <p:blipFill>
          <a:blip r:embed="rId3"/>
          <a:srcRect l="17712" r="17712"/>
          <a:stretch/>
        </p:blipFill>
        <p:spPr>
          <a:xfrm>
            <a:off x="6984523" y="3952"/>
            <a:ext cx="5207479" cy="6048056"/>
          </a:xfrm>
          <a:prstGeom prst="rect">
            <a:avLst/>
          </a:prstGeom>
        </p:spPr>
      </p:pic>
      <p:sp>
        <p:nvSpPr>
          <p:cNvPr id="5" name="TextBox 4">
            <a:extLst>
              <a:ext uri="{FF2B5EF4-FFF2-40B4-BE49-F238E27FC236}">
                <a16:creationId xmlns:a16="http://schemas.microsoft.com/office/drawing/2014/main" id="{F59A4925-51FC-36A7-0DB2-429F3E63A33D}"/>
              </a:ext>
            </a:extLst>
          </p:cNvPr>
          <p:cNvSpPr txBox="1"/>
          <p:nvPr/>
        </p:nvSpPr>
        <p:spPr>
          <a:xfrm>
            <a:off x="1061006" y="176225"/>
            <a:ext cx="6096000" cy="1200329"/>
          </a:xfrm>
          <a:prstGeom prst="rect">
            <a:avLst/>
          </a:prstGeom>
          <a:noFill/>
        </p:spPr>
        <p:txBody>
          <a:bodyPr wrap="square">
            <a:spAutoFit/>
          </a:bodyPr>
          <a:lstStyle/>
          <a:p>
            <a:pPr algn="l"/>
            <a:r>
              <a:rPr lang="en-GB" sz="3600" b="1" i="0">
                <a:solidFill>
                  <a:srgbClr val="0D0D0D"/>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Inclusivity: The Keystone of 21CS</a:t>
            </a:r>
          </a:p>
        </p:txBody>
      </p:sp>
    </p:spTree>
    <p:extLst>
      <p:ext uri="{BB962C8B-B14F-4D97-AF65-F5344CB8AC3E}">
        <p14:creationId xmlns:p14="http://schemas.microsoft.com/office/powerpoint/2010/main" val="32474607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fists together">
            <a:extLst>
              <a:ext uri="{FF2B5EF4-FFF2-40B4-BE49-F238E27FC236}">
                <a16:creationId xmlns:a16="http://schemas.microsoft.com/office/drawing/2014/main" id="{446F71DB-6906-BF63-F00B-000BFE417484}"/>
              </a:ext>
            </a:extLst>
          </p:cNvPr>
          <p:cNvPicPr>
            <a:picLocks noGrp="1" noChangeAspect="1"/>
          </p:cNvPicPr>
          <p:nvPr>
            <p:ph type="pic" sz="quarter" idx="21"/>
          </p:nvPr>
        </p:nvPicPr>
        <p:blipFill>
          <a:blip r:embed="rId2"/>
          <a:srcRect t="7812" b="7812"/>
          <a:stretch/>
        </p:blipFill>
        <p:spPr/>
      </p:pic>
      <p:sp>
        <p:nvSpPr>
          <p:cNvPr id="3" name="Text Placeholder 2">
            <a:extLst>
              <a:ext uri="{FF2B5EF4-FFF2-40B4-BE49-F238E27FC236}">
                <a16:creationId xmlns:a16="http://schemas.microsoft.com/office/drawing/2014/main" id="{34C69518-B55C-E352-F20C-7C302A5EE6B5}"/>
              </a:ext>
            </a:extLst>
          </p:cNvPr>
          <p:cNvSpPr>
            <a:spLocks noGrp="1"/>
          </p:cNvSpPr>
          <p:nvPr>
            <p:ph type="body" sz="quarter" idx="30"/>
          </p:nvPr>
        </p:nvSpPr>
        <p:spPr/>
        <p:txBody>
          <a:bodyPr/>
          <a:lstStyle/>
          <a:p>
            <a:r>
              <a:rPr lang="en-IE"/>
              <a:t>Key Considerations for you and your colleagues to discuss:</a:t>
            </a:r>
          </a:p>
          <a:p>
            <a:endParaRPr lang="en-IE"/>
          </a:p>
        </p:txBody>
      </p:sp>
      <p:sp>
        <p:nvSpPr>
          <p:cNvPr id="4" name="Text Placeholder 3">
            <a:extLst>
              <a:ext uri="{FF2B5EF4-FFF2-40B4-BE49-F238E27FC236}">
                <a16:creationId xmlns:a16="http://schemas.microsoft.com/office/drawing/2014/main" id="{CE93EE0D-FDE4-D4D8-CE3F-AC1419741975}"/>
              </a:ext>
            </a:extLst>
          </p:cNvPr>
          <p:cNvSpPr>
            <a:spLocks noGrp="1"/>
          </p:cNvSpPr>
          <p:nvPr>
            <p:ph type="body" sz="quarter" idx="48"/>
          </p:nvPr>
        </p:nvSpPr>
        <p:spPr>
          <a:xfrm>
            <a:off x="2143125" y="2076040"/>
            <a:ext cx="7896225" cy="2654613"/>
          </a:xfrm>
        </p:spPr>
        <p:txBody>
          <a:bodyPr/>
          <a:lstStyle/>
          <a:p>
            <a:r>
              <a:rPr lang="en-GB" sz="2500" b="1">
                <a:solidFill>
                  <a:srgbClr val="AD4097"/>
                </a:solidFill>
              </a:rPr>
              <a:t>Diverse Perspectives and 21CS: </a:t>
            </a:r>
            <a:r>
              <a:rPr lang="en-GB" sz="2500">
                <a:solidFill>
                  <a:srgbClr val="AD4097"/>
                </a:solidFill>
              </a:rPr>
              <a:t>How can we ensure that diverse perspectives are integrated in a way that enriches 21CS development?</a:t>
            </a:r>
            <a:br>
              <a:rPr lang="en-GB" sz="2500">
                <a:solidFill>
                  <a:srgbClr val="AD4097"/>
                </a:solidFill>
              </a:rPr>
            </a:br>
            <a:endParaRPr lang="en-GB" sz="2500">
              <a:solidFill>
                <a:srgbClr val="AD4097"/>
              </a:solidFill>
            </a:endParaRPr>
          </a:p>
          <a:p>
            <a:r>
              <a:rPr lang="en-GB" sz="2500" b="1">
                <a:solidFill>
                  <a:srgbClr val="AD4097"/>
                </a:solidFill>
              </a:rPr>
              <a:t>Adapting to Learning Styles: </a:t>
            </a:r>
            <a:r>
              <a:rPr lang="en-GB" sz="2500">
                <a:solidFill>
                  <a:srgbClr val="AD4097"/>
                </a:solidFill>
              </a:rPr>
              <a:t>What approaches can we take to cater to various learning styles while fostering 21CS?</a:t>
            </a:r>
            <a:endParaRPr lang="en-IE" sz="2500">
              <a:solidFill>
                <a:srgbClr val="AD4097"/>
              </a:solidFill>
            </a:endParaRPr>
          </a:p>
        </p:txBody>
      </p:sp>
    </p:spTree>
    <p:extLst>
      <p:ext uri="{BB962C8B-B14F-4D97-AF65-F5344CB8AC3E}">
        <p14:creationId xmlns:p14="http://schemas.microsoft.com/office/powerpoint/2010/main" val="4267769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5</a:t>
            </a:fld>
            <a:endParaRPr lang="en-US" sz="1291"/>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128227" y="1581666"/>
            <a:ext cx="8930919" cy="3731669"/>
          </a:xfrm>
        </p:spPr>
        <p:txBody>
          <a:bodyPr/>
          <a:lstStyle/>
          <a:p>
            <a:pPr algn="just">
              <a:lnSpc>
                <a:spcPts val="2440"/>
              </a:lnSpc>
            </a:pPr>
            <a:r>
              <a:rPr lang="en-GB" sz="2200"/>
              <a:t>Innovative pedagogical practices encompass a range of teaching strategies and methodologies that go beyond traditional lecture-based instruction to engage students more effectively and foster the development of 21st-century skills (21CS). </a:t>
            </a:r>
          </a:p>
          <a:p>
            <a:pPr algn="just">
              <a:lnSpc>
                <a:spcPts val="2440"/>
              </a:lnSpc>
            </a:pPr>
            <a:endParaRPr lang="en-GB" sz="2200"/>
          </a:p>
          <a:p>
            <a:pPr algn="just">
              <a:lnSpc>
                <a:spcPts val="2440"/>
              </a:lnSpc>
            </a:pPr>
            <a:r>
              <a:rPr lang="en-GB" sz="2200"/>
              <a:t>These skills, including critical thinking, problem-solving, collaboration, communication, and creativity, are increasingly recognized as essential for success in the global economy and society. </a:t>
            </a:r>
          </a:p>
          <a:p>
            <a:pPr algn="just">
              <a:lnSpc>
                <a:spcPts val="2440"/>
              </a:lnSpc>
            </a:pPr>
            <a:endParaRPr lang="en-GB" sz="2200"/>
          </a:p>
          <a:p>
            <a:pPr algn="just">
              <a:lnSpc>
                <a:spcPts val="2440"/>
              </a:lnSpc>
            </a:pPr>
            <a:r>
              <a:rPr lang="en-GB" sz="2200"/>
              <a:t>Innovative pedagogies leverage student-</a:t>
            </a:r>
            <a:r>
              <a:rPr lang="en-GB" sz="2200" err="1"/>
              <a:t>centered</a:t>
            </a:r>
            <a:r>
              <a:rPr lang="en-GB" sz="2200"/>
              <a:t> approaches, technology, and real-world problem-solving to prepare students for the challenges and opportunities of the future.</a:t>
            </a:r>
            <a:endParaRPr lang="en-US" sz="220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2278903" y="111947"/>
            <a:ext cx="7973786" cy="1126403"/>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GB" sz="2800">
                <a:solidFill>
                  <a:schemeClr val="bg1"/>
                </a:solidFill>
              </a:rPr>
              <a:t>Introduction to Innovative Pedagogical Practices</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a:solidFill>
                  <a:schemeClr val="bg1"/>
                </a:solidFill>
              </a:rPr>
              <a:t>01</a:t>
            </a:r>
          </a:p>
        </p:txBody>
      </p:sp>
    </p:spTree>
    <p:extLst>
      <p:ext uri="{BB962C8B-B14F-4D97-AF65-F5344CB8AC3E}">
        <p14:creationId xmlns:p14="http://schemas.microsoft.com/office/powerpoint/2010/main" val="29246828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12" name="Rectangle 7">
            <a:extLst>
              <a:ext uri="{FF2B5EF4-FFF2-40B4-BE49-F238E27FC236}">
                <a16:creationId xmlns:a16="http://schemas.microsoft.com/office/drawing/2014/main" id="{31F30833-C045-B13B-DA5C-544E935D7D6B}"/>
              </a:ext>
            </a:extLst>
          </p:cNvPr>
          <p:cNvSpPr>
            <a:spLocks noChangeArrowheads="1"/>
          </p:cNvSpPr>
          <p:nvPr/>
        </p:nvSpPr>
        <p:spPr bwMode="auto">
          <a:xfrm>
            <a:off x="1174526" y="2686660"/>
            <a:ext cx="10729446" cy="1974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l"/>
            <a:endParaRPr lang="en-GB" b="0" i="0">
              <a:effectLst/>
              <a:latin typeface="Söhne"/>
            </a:endParaRPr>
          </a:p>
        </p:txBody>
      </p:sp>
      <p:sp>
        <p:nvSpPr>
          <p:cNvPr id="3" name="TextBox 2">
            <a:extLst>
              <a:ext uri="{FF2B5EF4-FFF2-40B4-BE49-F238E27FC236}">
                <a16:creationId xmlns:a16="http://schemas.microsoft.com/office/drawing/2014/main" id="{D72B2933-397B-A859-CFD8-810887560044}"/>
              </a:ext>
            </a:extLst>
          </p:cNvPr>
          <p:cNvSpPr txBox="1"/>
          <p:nvPr/>
        </p:nvSpPr>
        <p:spPr>
          <a:xfrm>
            <a:off x="704606" y="1456046"/>
            <a:ext cx="5916252" cy="3785652"/>
          </a:xfrm>
          <a:prstGeom prst="rect">
            <a:avLst/>
          </a:prstGeom>
          <a:noFill/>
        </p:spPr>
        <p:txBody>
          <a:bodyPr wrap="square">
            <a:spAutoFit/>
          </a:bodyPr>
          <a:lstStyle/>
          <a:p>
            <a:pPr marL="457200" lvl="1" algn="just"/>
            <a:r>
              <a:rPr lang="en-GB" sz="2000" b="0" i="0">
                <a:solidFill>
                  <a:srgbClr val="1C1442"/>
                </a:solidFill>
                <a:effectLst/>
                <a:latin typeface="Calibri" panose="020F0502020204030204" pitchFamily="34" charset="0"/>
                <a:ea typeface="Calibri" panose="020F0502020204030204" pitchFamily="34" charset="0"/>
                <a:cs typeface="Calibri" panose="020F0502020204030204" pitchFamily="34" charset="0"/>
              </a:rPr>
              <a:t>As we integrate technology into our curricula, we must also cultivate an ethical mindset that is essential for the 21st century. It's about teaching students not just how to use technology, but how to use it responsibly, critically, and with consideration for the broader impact on society and the environment. </a:t>
            </a:r>
          </a:p>
          <a:p>
            <a:pPr marL="457200" lvl="1" algn="just"/>
            <a:endParaRPr lang="en-GB" sz="2000">
              <a:solidFill>
                <a:srgbClr val="1C1442"/>
              </a:solidFill>
              <a:latin typeface="Calibri" panose="020F0502020204030204" pitchFamily="34" charset="0"/>
              <a:ea typeface="Calibri" panose="020F0502020204030204" pitchFamily="34" charset="0"/>
              <a:cs typeface="Calibri" panose="020F0502020204030204" pitchFamily="34" charset="0"/>
            </a:endParaRPr>
          </a:p>
          <a:p>
            <a:pPr marL="457200" lvl="1" algn="just"/>
            <a:r>
              <a:rPr lang="en-GB" sz="2000" b="0" i="0">
                <a:solidFill>
                  <a:srgbClr val="1C1442"/>
                </a:solidFill>
                <a:effectLst/>
                <a:latin typeface="Calibri" panose="020F0502020204030204" pitchFamily="34" charset="0"/>
                <a:ea typeface="Calibri" panose="020F0502020204030204" pitchFamily="34" charset="0"/>
                <a:cs typeface="Calibri" panose="020F0502020204030204" pitchFamily="34" charset="0"/>
              </a:rPr>
              <a:t>Ethical considerations are a core component of 21CS, equipping students with the ability to make decisions that are not only effective but also just and sustainable.</a:t>
            </a:r>
            <a:endParaRPr lang="en-GB" sz="2000">
              <a:solidFill>
                <a:srgbClr val="1C1442"/>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Blue abstract showing data flow">
            <a:extLst>
              <a:ext uri="{FF2B5EF4-FFF2-40B4-BE49-F238E27FC236}">
                <a16:creationId xmlns:a16="http://schemas.microsoft.com/office/drawing/2014/main" id="{E5FDAFB9-7776-DFF6-A616-E0ABE65FE52C}"/>
              </a:ext>
            </a:extLst>
          </p:cNvPr>
          <p:cNvPicPr>
            <a:picLocks noChangeAspect="1"/>
          </p:cNvPicPr>
          <p:nvPr/>
        </p:nvPicPr>
        <p:blipFill>
          <a:blip r:embed="rId3"/>
          <a:srcRect l="21306" r="21306"/>
          <a:stretch/>
        </p:blipFill>
        <p:spPr>
          <a:xfrm>
            <a:off x="6984523" y="3952"/>
            <a:ext cx="5207479" cy="6048056"/>
          </a:xfrm>
          <a:prstGeom prst="rect">
            <a:avLst/>
          </a:prstGeom>
        </p:spPr>
      </p:pic>
      <p:sp>
        <p:nvSpPr>
          <p:cNvPr id="5" name="TextBox 4">
            <a:extLst>
              <a:ext uri="{FF2B5EF4-FFF2-40B4-BE49-F238E27FC236}">
                <a16:creationId xmlns:a16="http://schemas.microsoft.com/office/drawing/2014/main" id="{F59A4925-51FC-36A7-0DB2-429F3E63A33D}"/>
              </a:ext>
            </a:extLst>
          </p:cNvPr>
          <p:cNvSpPr txBox="1"/>
          <p:nvPr/>
        </p:nvSpPr>
        <p:spPr>
          <a:xfrm>
            <a:off x="1061006" y="176225"/>
            <a:ext cx="6096000" cy="1200329"/>
          </a:xfrm>
          <a:prstGeom prst="rect">
            <a:avLst/>
          </a:prstGeom>
          <a:noFill/>
        </p:spPr>
        <p:txBody>
          <a:bodyPr wrap="square">
            <a:spAutoFit/>
          </a:bodyPr>
          <a:lstStyle/>
          <a:p>
            <a:pPr algn="l"/>
            <a:r>
              <a:rPr lang="en-GB" sz="3600" b="1" i="0">
                <a:solidFill>
                  <a:srgbClr val="0D0D0D"/>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Ethical Awareness: A Pillar of 21CS</a:t>
            </a:r>
          </a:p>
        </p:txBody>
      </p:sp>
    </p:spTree>
    <p:extLst>
      <p:ext uri="{BB962C8B-B14F-4D97-AF65-F5344CB8AC3E}">
        <p14:creationId xmlns:p14="http://schemas.microsoft.com/office/powerpoint/2010/main" val="375512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lose-up of water droplet on a leaf">
            <a:extLst>
              <a:ext uri="{FF2B5EF4-FFF2-40B4-BE49-F238E27FC236}">
                <a16:creationId xmlns:a16="http://schemas.microsoft.com/office/drawing/2014/main" id="{446F71DB-6906-BF63-F00B-000BFE417484}"/>
              </a:ext>
            </a:extLst>
          </p:cNvPr>
          <p:cNvPicPr>
            <a:picLocks noGrp="1" noChangeAspect="1"/>
          </p:cNvPicPr>
          <p:nvPr>
            <p:ph type="pic" sz="quarter" idx="21"/>
          </p:nvPr>
        </p:nvPicPr>
        <p:blipFill>
          <a:blip r:embed="rId2"/>
          <a:srcRect/>
          <a:stretch/>
        </p:blipFill>
        <p:spPr/>
      </p:pic>
      <p:sp>
        <p:nvSpPr>
          <p:cNvPr id="3" name="Text Placeholder 2">
            <a:extLst>
              <a:ext uri="{FF2B5EF4-FFF2-40B4-BE49-F238E27FC236}">
                <a16:creationId xmlns:a16="http://schemas.microsoft.com/office/drawing/2014/main" id="{34C69518-B55C-E352-F20C-7C302A5EE6B5}"/>
              </a:ext>
            </a:extLst>
          </p:cNvPr>
          <p:cNvSpPr>
            <a:spLocks noGrp="1"/>
          </p:cNvSpPr>
          <p:nvPr>
            <p:ph type="body" sz="quarter" idx="30"/>
          </p:nvPr>
        </p:nvSpPr>
        <p:spPr/>
        <p:txBody>
          <a:bodyPr/>
          <a:lstStyle/>
          <a:p>
            <a:r>
              <a:rPr lang="en-IE"/>
              <a:t>Key Considerations for you and your colleagues to discuss:</a:t>
            </a:r>
          </a:p>
          <a:p>
            <a:endParaRPr lang="en-IE"/>
          </a:p>
        </p:txBody>
      </p:sp>
      <p:sp>
        <p:nvSpPr>
          <p:cNvPr id="4" name="Text Placeholder 3">
            <a:extLst>
              <a:ext uri="{FF2B5EF4-FFF2-40B4-BE49-F238E27FC236}">
                <a16:creationId xmlns:a16="http://schemas.microsoft.com/office/drawing/2014/main" id="{CE93EE0D-FDE4-D4D8-CE3F-AC1419741975}"/>
              </a:ext>
            </a:extLst>
          </p:cNvPr>
          <p:cNvSpPr>
            <a:spLocks noGrp="1"/>
          </p:cNvSpPr>
          <p:nvPr>
            <p:ph type="body" sz="quarter" idx="48"/>
          </p:nvPr>
        </p:nvSpPr>
        <p:spPr>
          <a:xfrm>
            <a:off x="2143125" y="2076040"/>
            <a:ext cx="7896225" cy="2654613"/>
          </a:xfrm>
        </p:spPr>
        <p:txBody>
          <a:bodyPr/>
          <a:lstStyle/>
          <a:p>
            <a:r>
              <a:rPr lang="en-GB" sz="2500" b="1">
                <a:solidFill>
                  <a:srgbClr val="AD4097"/>
                </a:solidFill>
              </a:rPr>
              <a:t>Technology and Ethics: </a:t>
            </a:r>
            <a:r>
              <a:rPr lang="en-GB" sz="2500">
                <a:solidFill>
                  <a:srgbClr val="AD4097"/>
                </a:solidFill>
              </a:rPr>
              <a:t>How can we embed discussions of ethics in technology within the framework of 21CS?</a:t>
            </a:r>
            <a:br>
              <a:rPr lang="en-GB" sz="2500">
                <a:solidFill>
                  <a:srgbClr val="AD4097"/>
                </a:solidFill>
              </a:rPr>
            </a:br>
            <a:endParaRPr lang="en-GB" sz="2500">
              <a:solidFill>
                <a:srgbClr val="AD4097"/>
              </a:solidFill>
            </a:endParaRPr>
          </a:p>
          <a:p>
            <a:r>
              <a:rPr lang="en-GB" sz="2500" b="1">
                <a:solidFill>
                  <a:srgbClr val="AD4097"/>
                </a:solidFill>
              </a:rPr>
              <a:t>Sustainable Solutions: </a:t>
            </a:r>
            <a:r>
              <a:rPr lang="en-GB" sz="2500">
                <a:solidFill>
                  <a:srgbClr val="AD4097"/>
                </a:solidFill>
              </a:rPr>
              <a:t>In what ways can the curriculum emphasize sustainability as part of a holistic approach to 21CS?</a:t>
            </a:r>
            <a:endParaRPr lang="en-IE" sz="2500">
              <a:solidFill>
                <a:srgbClr val="AD4097"/>
              </a:solidFill>
            </a:endParaRPr>
          </a:p>
        </p:txBody>
      </p:sp>
    </p:spTree>
    <p:extLst>
      <p:ext uri="{BB962C8B-B14F-4D97-AF65-F5344CB8AC3E}">
        <p14:creationId xmlns:p14="http://schemas.microsoft.com/office/powerpoint/2010/main" val="7384148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EA7A2DD6-DCD8-233D-2B01-86094F9548FB}"/>
              </a:ext>
            </a:extLst>
          </p:cNvPr>
          <p:cNvSpPr>
            <a:spLocks noGrp="1"/>
          </p:cNvSpPr>
          <p:nvPr>
            <p:ph type="body" sz="quarter" idx="21"/>
          </p:nvPr>
        </p:nvSpPr>
        <p:spPr>
          <a:xfrm rot="16200000">
            <a:off x="-1397555" y="3954226"/>
            <a:ext cx="4398624" cy="624849"/>
          </a:xfrm>
        </p:spPr>
        <p:txBody>
          <a:bodyPr/>
          <a:lstStyle/>
          <a:p>
            <a:pPr algn="l"/>
            <a:r>
              <a:rPr lang="en-US" sz="3400"/>
              <a:t>   www.</a:t>
            </a:r>
            <a:r>
              <a:rPr lang="en-US" sz="3400" b="1"/>
              <a:t>be21skilled</a:t>
            </a:r>
            <a:r>
              <a:rPr lang="en-US" sz="3400"/>
              <a:t>.eu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52</a:t>
            </a:fld>
            <a:endParaRPr lang="en-US"/>
          </a:p>
        </p:txBody>
      </p:sp>
      <p:sp>
        <p:nvSpPr>
          <p:cNvPr id="2" name="Text Placeholder 7">
            <a:extLst>
              <a:ext uri="{FF2B5EF4-FFF2-40B4-BE49-F238E27FC236}">
                <a16:creationId xmlns:a16="http://schemas.microsoft.com/office/drawing/2014/main" id="{367F1653-5E28-2EEE-B24E-1DA6878F686B}"/>
              </a:ext>
            </a:extLst>
          </p:cNvPr>
          <p:cNvSpPr txBox="1">
            <a:spLocks/>
          </p:cNvSpPr>
          <p:nvPr/>
        </p:nvSpPr>
        <p:spPr>
          <a:xfrm>
            <a:off x="2080876" y="3417216"/>
            <a:ext cx="4633364" cy="2317835"/>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spcBef>
                <a:spcPts val="600"/>
              </a:spcBef>
              <a:buNone/>
            </a:pPr>
            <a:r>
              <a:rPr lang="en-GB" sz="3200" b="1">
                <a:solidFill>
                  <a:schemeClr val="bg1"/>
                </a:solidFill>
              </a:rPr>
              <a:t>21CS Integration into the Curriculum</a:t>
            </a:r>
          </a:p>
          <a:p>
            <a:pPr marL="0" indent="0">
              <a:spcBef>
                <a:spcPts val="600"/>
              </a:spcBef>
              <a:buNone/>
            </a:pPr>
            <a:r>
              <a:rPr lang="en-GB" sz="3200" b="1">
                <a:solidFill>
                  <a:schemeClr val="bg1"/>
                </a:solidFill>
              </a:rPr>
              <a:t>Overview</a:t>
            </a:r>
            <a:endParaRPr lang="en-US" sz="3200" b="1">
              <a:solidFill>
                <a:schemeClr val="bg1"/>
              </a:solidFill>
            </a:endParaRPr>
          </a:p>
        </p:txBody>
      </p:sp>
      <p:sp>
        <p:nvSpPr>
          <p:cNvPr id="4" name="Text Placeholder 7">
            <a:extLst>
              <a:ext uri="{FF2B5EF4-FFF2-40B4-BE49-F238E27FC236}">
                <a16:creationId xmlns:a16="http://schemas.microsoft.com/office/drawing/2014/main" id="{1F8786DD-7D7D-20A0-65C8-9EB986ADDC5C}"/>
              </a:ext>
            </a:extLst>
          </p:cNvPr>
          <p:cNvSpPr txBox="1">
            <a:spLocks/>
          </p:cNvSpPr>
          <p:nvPr/>
        </p:nvSpPr>
        <p:spPr>
          <a:xfrm>
            <a:off x="2080876" y="2475936"/>
            <a:ext cx="3628015" cy="842867"/>
          </a:xfrm>
          <a:prstGeom prst="rect">
            <a:avLst/>
          </a:prstGeom>
          <a:solidFill>
            <a:srgbClr val="8A2061"/>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a:solidFill>
                  <a:schemeClr val="bg1"/>
                </a:solidFill>
              </a:rPr>
              <a:t> MODULE 5</a:t>
            </a:r>
          </a:p>
        </p:txBody>
      </p:sp>
      <p:sp>
        <p:nvSpPr>
          <p:cNvPr id="5" name="TextBox 4">
            <a:extLst>
              <a:ext uri="{FF2B5EF4-FFF2-40B4-BE49-F238E27FC236}">
                <a16:creationId xmlns:a16="http://schemas.microsoft.com/office/drawing/2014/main" id="{0B0CD788-2B21-6C44-76B3-0F1C2C95866A}"/>
              </a:ext>
            </a:extLst>
          </p:cNvPr>
          <p:cNvSpPr txBox="1"/>
          <p:nvPr/>
        </p:nvSpPr>
        <p:spPr>
          <a:xfrm>
            <a:off x="2098456" y="1457737"/>
            <a:ext cx="3164687" cy="707886"/>
          </a:xfrm>
          <a:prstGeom prst="rect">
            <a:avLst/>
          </a:prstGeom>
          <a:solidFill>
            <a:srgbClr val="186BA8"/>
          </a:solidFill>
        </p:spPr>
        <p:txBody>
          <a:bodyPr wrap="square">
            <a:spAutoFit/>
          </a:bodyPr>
          <a:lstStyle/>
          <a:p>
            <a:r>
              <a:rPr lang="en-GB" sz="2000" b="1">
                <a:solidFill>
                  <a:schemeClr val="bg1"/>
                </a:solidFill>
                <a:latin typeface="Calibri" panose="020F0502020204030204" pitchFamily="34" charset="0"/>
                <a:ea typeface="Calibri" panose="020F0502020204030204" pitchFamily="34" charset="0"/>
                <a:cs typeface="Calibri" panose="020F0502020204030204" pitchFamily="34" charset="0"/>
              </a:rPr>
              <a:t>BE 21 SKILLED TEACHER EMPOWERMENT PROGRAM</a:t>
            </a:r>
            <a:endParaRPr lang="en-IE" sz="2000" b="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B759425-BAF3-0662-FA7C-4AD55A03AFBC}"/>
              </a:ext>
            </a:extLst>
          </p:cNvPr>
          <p:cNvPicPr>
            <a:picLocks noChangeAspect="1"/>
          </p:cNvPicPr>
          <p:nvPr/>
        </p:nvPicPr>
        <p:blipFill>
          <a:blip r:embed="rId3"/>
          <a:stretch>
            <a:fillRect/>
          </a:stretch>
        </p:blipFill>
        <p:spPr>
          <a:xfrm>
            <a:off x="6247418" y="5830930"/>
            <a:ext cx="5568578" cy="732708"/>
          </a:xfrm>
          <a:prstGeom prst="rect">
            <a:avLst/>
          </a:prstGeom>
        </p:spPr>
      </p:pic>
      <p:sp>
        <p:nvSpPr>
          <p:cNvPr id="7" name="TextBox 6">
            <a:extLst>
              <a:ext uri="{FF2B5EF4-FFF2-40B4-BE49-F238E27FC236}">
                <a16:creationId xmlns:a16="http://schemas.microsoft.com/office/drawing/2014/main" id="{2C43C6DD-5CB2-C5FC-2E33-ECEC803B3657}"/>
              </a:ext>
            </a:extLst>
          </p:cNvPr>
          <p:cNvSpPr txBox="1"/>
          <p:nvPr/>
        </p:nvSpPr>
        <p:spPr>
          <a:xfrm>
            <a:off x="1750938" y="85091"/>
            <a:ext cx="3358390" cy="923330"/>
          </a:xfrm>
          <a:prstGeom prst="rect">
            <a:avLst/>
          </a:prstGeom>
          <a:noFill/>
        </p:spPr>
        <p:txBody>
          <a:bodyPr wrap="square" rtlCol="0">
            <a:spAutoFit/>
          </a:bodyPr>
          <a:lstStyle/>
          <a:p>
            <a:r>
              <a:rPr lang="en-IE" sz="1800" b="1">
                <a:latin typeface="Calibri" panose="020F0502020204030204" pitchFamily="34" charset="0"/>
                <a:ea typeface="Calibri" panose="020F0502020204030204" pitchFamily="34" charset="0"/>
                <a:cs typeface="Calibri" panose="020F0502020204030204" pitchFamily="34" charset="0"/>
              </a:rPr>
              <a:t>Our next Module turns the focus to our students and innovative pedagogical practices.</a:t>
            </a:r>
          </a:p>
        </p:txBody>
      </p:sp>
    </p:spTree>
    <p:extLst>
      <p:ext uri="{BB962C8B-B14F-4D97-AF65-F5344CB8AC3E}">
        <p14:creationId xmlns:p14="http://schemas.microsoft.com/office/powerpoint/2010/main" val="26431035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 name="Picture Placeholder 44">
            <a:extLst>
              <a:ext uri="{FF2B5EF4-FFF2-40B4-BE49-F238E27FC236}">
                <a16:creationId xmlns:a16="http://schemas.microsoft.com/office/drawing/2014/main" id="{260DDB99-A106-482E-AB16-6C644FCD1A84}"/>
              </a:ext>
            </a:extLst>
          </p:cNvPr>
          <p:cNvPicPr>
            <a:picLocks noChangeAspect="1"/>
          </p:cNvPicPr>
          <p:nvPr/>
        </p:nvPicPr>
        <p:blipFill rotWithShape="1">
          <a:blip r:embed="rId2"/>
          <a:srcRect t="9140" b="9140"/>
          <a:stretch/>
        </p:blipFill>
        <p:spPr>
          <a:xfrm>
            <a:off x="4632325" y="0"/>
            <a:ext cx="7559675" cy="5197188"/>
          </a:xfrm>
          <a:prstGeom prst="rect">
            <a:avLst/>
          </a:prstGeom>
        </p:spPr>
      </p:pic>
      <p:sp>
        <p:nvSpPr>
          <p:cNvPr id="68" name="Slide Number Placeholder 8">
            <a:extLst>
              <a:ext uri="{FF2B5EF4-FFF2-40B4-BE49-F238E27FC236}">
                <a16:creationId xmlns:a16="http://schemas.microsoft.com/office/drawing/2014/main" id="{AABDBAD1-0C6B-D953-2F78-AD1337D1D280}"/>
              </a:ext>
            </a:extLst>
          </p:cNvPr>
          <p:cNvSpPr txBox="1">
            <a:spLocks/>
          </p:cNvSpPr>
          <p:nvPr/>
        </p:nvSpPr>
        <p:spPr>
          <a:xfrm>
            <a:off x="7202488" y="9578536"/>
            <a:ext cx="357187" cy="266700"/>
          </a:xfrm>
          <a:prstGeom prst="rect">
            <a:avLst/>
          </a:prstGeom>
        </p:spPr>
        <p:txBody>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pPr/>
              <a:t>53</a:t>
            </a:fld>
            <a:endParaRPr lang="en-US"/>
          </a:p>
        </p:txBody>
      </p:sp>
      <p:grpSp>
        <p:nvGrpSpPr>
          <p:cNvPr id="97" name="Group 96">
            <a:extLst>
              <a:ext uri="{FF2B5EF4-FFF2-40B4-BE49-F238E27FC236}">
                <a16:creationId xmlns:a16="http://schemas.microsoft.com/office/drawing/2014/main" id="{F02DA6CD-FFC4-7B90-EE9D-CA32AE079F50}"/>
              </a:ext>
            </a:extLst>
          </p:cNvPr>
          <p:cNvGrpSpPr/>
          <p:nvPr/>
        </p:nvGrpSpPr>
        <p:grpSpPr>
          <a:xfrm>
            <a:off x="10042065" y="5850412"/>
            <a:ext cx="1959435" cy="484201"/>
            <a:chOff x="0" y="9355361"/>
            <a:chExt cx="1959435" cy="484201"/>
          </a:xfrm>
        </p:grpSpPr>
        <p:sp>
          <p:nvSpPr>
            <p:cNvPr id="98" name="Rectangle 97">
              <a:extLst>
                <a:ext uri="{FF2B5EF4-FFF2-40B4-BE49-F238E27FC236}">
                  <a16:creationId xmlns:a16="http://schemas.microsoft.com/office/drawing/2014/main" id="{993FE277-16B5-D992-C8E0-D6E7163352CB}"/>
                </a:ext>
              </a:extLst>
            </p:cNvPr>
            <p:cNvSpPr/>
            <p:nvPr/>
          </p:nvSpPr>
          <p:spPr>
            <a:xfrm>
              <a:off x="0" y="9355361"/>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7E8791C6-1853-66E5-85ED-3379908568A0}"/>
                </a:ext>
              </a:extLst>
            </p:cNvPr>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80380" y="9442982"/>
              <a:ext cx="1280061" cy="293943"/>
            </a:xfrm>
            <a:prstGeom prst="rect">
              <a:avLst/>
            </a:prstGeom>
            <a:ln>
              <a:noFill/>
            </a:ln>
            <a:extLst>
              <a:ext uri="{53640926-AAD7-44D8-BBD7-CCE9431645EC}">
                <a14:shadowObscured xmlns:a14="http://schemas.microsoft.com/office/drawing/2010/main"/>
              </a:ext>
            </a:extLst>
          </p:spPr>
        </p:pic>
      </p:grpSp>
      <p:pic>
        <p:nvPicPr>
          <p:cNvPr id="100" name="Picture 99">
            <a:extLst>
              <a:ext uri="{FF2B5EF4-FFF2-40B4-BE49-F238E27FC236}">
                <a16:creationId xmlns:a16="http://schemas.microsoft.com/office/drawing/2014/main" id="{DD8C6B3C-2870-87D3-9592-F5081F92B6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641" r="23641"/>
          <a:stretch/>
        </p:blipFill>
        <p:spPr>
          <a:xfrm>
            <a:off x="-10060" y="41"/>
            <a:ext cx="5876719" cy="5197188"/>
          </a:xfrm>
          <a:prstGeom prst="rect">
            <a:avLst/>
          </a:prstGeom>
        </p:spPr>
      </p:pic>
      <p:sp>
        <p:nvSpPr>
          <p:cNvPr id="101" name="Rectangle 100">
            <a:extLst>
              <a:ext uri="{FF2B5EF4-FFF2-40B4-BE49-F238E27FC236}">
                <a16:creationId xmlns:a16="http://schemas.microsoft.com/office/drawing/2014/main" id="{1D1CDFCE-290D-70E1-FEB1-54DA4F45D669}"/>
              </a:ext>
            </a:extLst>
          </p:cNvPr>
          <p:cNvSpPr/>
          <p:nvPr/>
        </p:nvSpPr>
        <p:spPr>
          <a:xfrm>
            <a:off x="5341684" y="61757"/>
            <a:ext cx="6850316" cy="5135431"/>
          </a:xfrm>
          <a:prstGeom prst="rect">
            <a:avLst/>
          </a:prstGeom>
          <a:gradFill flip="none" rotWithShape="1">
            <a:gsLst>
              <a:gs pos="0">
                <a:srgbClr val="1C1442">
                  <a:alpha val="13369"/>
                </a:srgbClr>
              </a:gs>
              <a:gs pos="63000">
                <a:srgbClr val="8A2061">
                  <a:alpha val="50000"/>
                </a:srgbClr>
              </a:gs>
              <a:gs pos="100000">
                <a:srgbClr val="1C1442">
                  <a:alpha val="59642"/>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aphic 3">
            <a:extLst>
              <a:ext uri="{FF2B5EF4-FFF2-40B4-BE49-F238E27FC236}">
                <a16:creationId xmlns:a16="http://schemas.microsoft.com/office/drawing/2014/main" id="{A923C013-89C3-B0A1-6F89-5A272891DA37}"/>
              </a:ext>
            </a:extLst>
          </p:cNvPr>
          <p:cNvGrpSpPr/>
          <p:nvPr/>
        </p:nvGrpSpPr>
        <p:grpSpPr>
          <a:xfrm>
            <a:off x="11101692" y="4456144"/>
            <a:ext cx="280634" cy="280634"/>
            <a:chOff x="1950027" y="2499889"/>
            <a:chExt cx="850463" cy="850463"/>
          </a:xfrm>
        </p:grpSpPr>
        <p:sp>
          <p:nvSpPr>
            <p:cNvPr id="103" name="Freeform 102">
              <a:extLst>
                <a:ext uri="{FF2B5EF4-FFF2-40B4-BE49-F238E27FC236}">
                  <a16:creationId xmlns:a16="http://schemas.microsoft.com/office/drawing/2014/main" id="{AFAB65A4-F229-5552-3FB5-65FDE75A9619}"/>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04" name="Graphic 3">
              <a:extLst>
                <a:ext uri="{FF2B5EF4-FFF2-40B4-BE49-F238E27FC236}">
                  <a16:creationId xmlns:a16="http://schemas.microsoft.com/office/drawing/2014/main" id="{C9DC8A76-238E-B283-C807-94F009526FDD}"/>
                </a:ext>
              </a:extLst>
            </p:cNvPr>
            <p:cNvGrpSpPr/>
            <p:nvPr/>
          </p:nvGrpSpPr>
          <p:grpSpPr>
            <a:xfrm>
              <a:off x="2107521" y="2657382"/>
              <a:ext cx="535476" cy="535477"/>
              <a:chOff x="2107521" y="2657382"/>
              <a:chExt cx="535476" cy="535477"/>
            </a:xfrm>
            <a:solidFill>
              <a:srgbClr val="FFFFFF"/>
            </a:solidFill>
          </p:grpSpPr>
          <p:sp>
            <p:nvSpPr>
              <p:cNvPr id="105" name="Freeform 104">
                <a:extLst>
                  <a:ext uri="{FF2B5EF4-FFF2-40B4-BE49-F238E27FC236}">
                    <a16:creationId xmlns:a16="http://schemas.microsoft.com/office/drawing/2014/main" id="{3F508899-355F-2499-C3FB-641EC30D8A4C}"/>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6" name="Freeform 105">
                <a:extLst>
                  <a:ext uri="{FF2B5EF4-FFF2-40B4-BE49-F238E27FC236}">
                    <a16:creationId xmlns:a16="http://schemas.microsoft.com/office/drawing/2014/main" id="{FADD7853-1EB1-6184-F0B2-E6AAD40F13D2}"/>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7" name="Freeform 106">
                <a:extLst>
                  <a:ext uri="{FF2B5EF4-FFF2-40B4-BE49-F238E27FC236}">
                    <a16:creationId xmlns:a16="http://schemas.microsoft.com/office/drawing/2014/main" id="{1C65318D-FA5D-9D7A-A774-20DC1800AC4A}"/>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08" name="Graphic 3">
            <a:extLst>
              <a:ext uri="{FF2B5EF4-FFF2-40B4-BE49-F238E27FC236}">
                <a16:creationId xmlns:a16="http://schemas.microsoft.com/office/drawing/2014/main" id="{7EAE78CE-FDE2-3F88-3D5A-3A3831C4D248}"/>
              </a:ext>
            </a:extLst>
          </p:cNvPr>
          <p:cNvGrpSpPr/>
          <p:nvPr/>
        </p:nvGrpSpPr>
        <p:grpSpPr>
          <a:xfrm>
            <a:off x="10409461" y="4456144"/>
            <a:ext cx="280634" cy="280634"/>
            <a:chOff x="-147782" y="2499889"/>
            <a:chExt cx="850463" cy="850463"/>
          </a:xfrm>
        </p:grpSpPr>
        <p:sp>
          <p:nvSpPr>
            <p:cNvPr id="109" name="Freeform 108">
              <a:extLst>
                <a:ext uri="{FF2B5EF4-FFF2-40B4-BE49-F238E27FC236}">
                  <a16:creationId xmlns:a16="http://schemas.microsoft.com/office/drawing/2014/main" id="{F54FE3A4-9A65-9FD2-630A-6F65ED5A93AB}"/>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0" name="Freeform 109">
              <a:extLst>
                <a:ext uri="{FF2B5EF4-FFF2-40B4-BE49-F238E27FC236}">
                  <a16:creationId xmlns:a16="http://schemas.microsoft.com/office/drawing/2014/main" id="{F2FB973A-95BD-8B12-AB56-986CF7EA7DE1}"/>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1" name="Graphic 3">
            <a:extLst>
              <a:ext uri="{FF2B5EF4-FFF2-40B4-BE49-F238E27FC236}">
                <a16:creationId xmlns:a16="http://schemas.microsoft.com/office/drawing/2014/main" id="{6A8F9412-735E-7844-8860-AF0D2460D177}"/>
              </a:ext>
            </a:extLst>
          </p:cNvPr>
          <p:cNvGrpSpPr/>
          <p:nvPr/>
        </p:nvGrpSpPr>
        <p:grpSpPr>
          <a:xfrm>
            <a:off x="11447600" y="4456144"/>
            <a:ext cx="280634" cy="280634"/>
            <a:chOff x="2998302" y="2499889"/>
            <a:chExt cx="850463" cy="850463"/>
          </a:xfrm>
        </p:grpSpPr>
        <p:sp>
          <p:nvSpPr>
            <p:cNvPr id="112" name="Freeform 111">
              <a:extLst>
                <a:ext uri="{FF2B5EF4-FFF2-40B4-BE49-F238E27FC236}">
                  <a16:creationId xmlns:a16="http://schemas.microsoft.com/office/drawing/2014/main" id="{F63F9586-0124-CD52-20D4-EB3EE5244E2A}"/>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186BA8"/>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3" name="Freeform 112">
              <a:extLst>
                <a:ext uri="{FF2B5EF4-FFF2-40B4-BE49-F238E27FC236}">
                  <a16:creationId xmlns:a16="http://schemas.microsoft.com/office/drawing/2014/main" id="{C9AA8F49-ED78-AA89-7931-E069FC3381B3}"/>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4" name="Graphic 3">
            <a:extLst>
              <a:ext uri="{FF2B5EF4-FFF2-40B4-BE49-F238E27FC236}">
                <a16:creationId xmlns:a16="http://schemas.microsoft.com/office/drawing/2014/main" id="{04696390-7F45-2458-65FA-6C2B216D3572}"/>
              </a:ext>
            </a:extLst>
          </p:cNvPr>
          <p:cNvGrpSpPr/>
          <p:nvPr/>
        </p:nvGrpSpPr>
        <p:grpSpPr>
          <a:xfrm>
            <a:off x="10063554" y="4456144"/>
            <a:ext cx="280634" cy="280842"/>
            <a:chOff x="-1196056" y="2499889"/>
            <a:chExt cx="850463" cy="851093"/>
          </a:xfrm>
        </p:grpSpPr>
        <p:sp>
          <p:nvSpPr>
            <p:cNvPr id="115" name="Freeform 114">
              <a:extLst>
                <a:ext uri="{FF2B5EF4-FFF2-40B4-BE49-F238E27FC236}">
                  <a16:creationId xmlns:a16="http://schemas.microsoft.com/office/drawing/2014/main" id="{70FC8DA4-D4F3-B837-703A-5D3E310CCD22}"/>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186BA8"/>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6" name="Freeform 115">
              <a:extLst>
                <a:ext uri="{FF2B5EF4-FFF2-40B4-BE49-F238E27FC236}">
                  <a16:creationId xmlns:a16="http://schemas.microsoft.com/office/drawing/2014/main" id="{64DA7E4A-BB03-BB9F-7EAF-3C9C87D7577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7" name="Freeform 116">
            <a:extLst>
              <a:ext uri="{FF2B5EF4-FFF2-40B4-BE49-F238E27FC236}">
                <a16:creationId xmlns:a16="http://schemas.microsoft.com/office/drawing/2014/main" id="{19140FA2-30FC-528C-8073-9FB6D57335F6}"/>
              </a:ext>
            </a:extLst>
          </p:cNvPr>
          <p:cNvSpPr/>
          <p:nvPr/>
        </p:nvSpPr>
        <p:spPr>
          <a:xfrm>
            <a:off x="10755577" y="445614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8" name="Text Placeholder 32">
            <a:extLst>
              <a:ext uri="{FF2B5EF4-FFF2-40B4-BE49-F238E27FC236}">
                <a16:creationId xmlns:a16="http://schemas.microsoft.com/office/drawing/2014/main" id="{DB99FCB8-645E-4C8B-ED89-CEFC4874C2D8}"/>
              </a:ext>
            </a:extLst>
          </p:cNvPr>
          <p:cNvSpPr txBox="1">
            <a:spLocks/>
          </p:cNvSpPr>
          <p:nvPr/>
        </p:nvSpPr>
        <p:spPr>
          <a:xfrm>
            <a:off x="8260938" y="3762202"/>
            <a:ext cx="3562254" cy="502035"/>
          </a:xfrm>
          <a:prstGeom prst="rect">
            <a:avLst/>
          </a:prstGeom>
          <a:noFill/>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300" b="1" i="0" kern="1200">
                <a:solidFill>
                  <a:srgbClr val="011E3B"/>
                </a:solidFill>
                <a:latin typeface="Poppins SemiBold" pitchFamily="2" charset="77"/>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GB" sz="2400">
                <a:solidFill>
                  <a:schemeClr val="bg1"/>
                </a:solidFill>
                <a:latin typeface="Calibri" panose="020F0502020204030204" pitchFamily="34" charset="0"/>
                <a:cs typeface="Calibri" panose="020F0502020204030204" pitchFamily="34" charset="0"/>
              </a:rPr>
              <a:t>Follow our journey here</a:t>
            </a:r>
            <a:endParaRPr lang="en-US" sz="2400">
              <a:solidFill>
                <a:schemeClr val="bg1"/>
              </a:solidFill>
              <a:latin typeface="Calibri" panose="020F0502020204030204" pitchFamily="34" charset="0"/>
              <a:cs typeface="Calibri" panose="020F0502020204030204" pitchFamily="34" charset="0"/>
            </a:endParaRPr>
          </a:p>
        </p:txBody>
      </p:sp>
      <p:pic>
        <p:nvPicPr>
          <p:cNvPr id="119" name="Graphic 118" descr="World with solid fill">
            <a:extLst>
              <a:ext uri="{FF2B5EF4-FFF2-40B4-BE49-F238E27FC236}">
                <a16:creationId xmlns:a16="http://schemas.microsoft.com/office/drawing/2014/main" id="{F2CE26E7-BBC6-CC1B-69F0-FAD03F6EC5C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72856" y="4473423"/>
            <a:ext cx="246077" cy="246077"/>
          </a:xfrm>
          <a:prstGeom prst="rect">
            <a:avLst/>
          </a:prstGeom>
        </p:spPr>
      </p:pic>
      <p:sp>
        <p:nvSpPr>
          <p:cNvPr id="120" name="Text Placeholder 4">
            <a:extLst>
              <a:ext uri="{FF2B5EF4-FFF2-40B4-BE49-F238E27FC236}">
                <a16:creationId xmlns:a16="http://schemas.microsoft.com/office/drawing/2014/main" id="{C0B1A1A0-FCEC-D147-FFA5-D5EF9938CC67}"/>
              </a:ext>
            </a:extLst>
          </p:cNvPr>
          <p:cNvSpPr txBox="1">
            <a:spLocks/>
          </p:cNvSpPr>
          <p:nvPr/>
        </p:nvSpPr>
        <p:spPr>
          <a:xfrm>
            <a:off x="489494" y="5850412"/>
            <a:ext cx="3517899" cy="359542"/>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800">
                <a:solidFill>
                  <a:srgbClr val="1C1442"/>
                </a:solidFill>
              </a:rPr>
              <a:t>www.</a:t>
            </a:r>
            <a:r>
              <a:rPr lang="en-US" sz="2800" b="1">
                <a:solidFill>
                  <a:srgbClr val="1C1442"/>
                </a:solidFill>
              </a:rPr>
              <a:t>be21skilled</a:t>
            </a:r>
            <a:r>
              <a:rPr lang="en-US" sz="2800">
                <a:solidFill>
                  <a:srgbClr val="1C1442"/>
                </a:solidFill>
              </a:rPr>
              <a:t>.eu</a:t>
            </a:r>
          </a:p>
        </p:txBody>
      </p:sp>
    </p:spTree>
    <p:extLst>
      <p:ext uri="{BB962C8B-B14F-4D97-AF65-F5344CB8AC3E}">
        <p14:creationId xmlns:p14="http://schemas.microsoft.com/office/powerpoint/2010/main" val="4291396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A6B52E-A1AB-425C-F072-20B0B645DB13}"/>
              </a:ext>
            </a:extLst>
          </p:cNvPr>
          <p:cNvSpPr>
            <a:spLocks noGrp="1"/>
          </p:cNvSpPr>
          <p:nvPr>
            <p:ph type="body" sz="quarter" idx="30"/>
          </p:nvPr>
        </p:nvSpPr>
        <p:spPr/>
        <p:txBody>
          <a:bodyPr/>
          <a:lstStyle/>
          <a:p>
            <a:r>
              <a:rPr lang="en-IE"/>
              <a:t>The Need for Innovative Pedagogies for 21CS</a:t>
            </a:r>
          </a:p>
        </p:txBody>
      </p:sp>
      <p:sp>
        <p:nvSpPr>
          <p:cNvPr id="3" name="Text Placeholder 2">
            <a:extLst>
              <a:ext uri="{FF2B5EF4-FFF2-40B4-BE49-F238E27FC236}">
                <a16:creationId xmlns:a16="http://schemas.microsoft.com/office/drawing/2014/main" id="{880BAF5B-8B14-641C-E6D5-5E07EAAFBB4A}"/>
              </a:ext>
            </a:extLst>
          </p:cNvPr>
          <p:cNvSpPr>
            <a:spLocks noGrp="1"/>
          </p:cNvSpPr>
          <p:nvPr>
            <p:ph type="body" sz="quarter" idx="48"/>
          </p:nvPr>
        </p:nvSpPr>
        <p:spPr/>
        <p:txBody>
          <a:bodyPr/>
          <a:lstStyle/>
          <a:p>
            <a:r>
              <a:rPr lang="en-GB"/>
              <a:t>The rapid evolution of technology, globalization, and shifts in economic structures from industrial to knowledge-based economies have made 21CS indispensable. Today's students need to be adaptable, innovative, and capable of continuous learning to navigate complex, multicultural environments and unforeseen challenges. </a:t>
            </a:r>
            <a:br>
              <a:rPr lang="en-GB"/>
            </a:br>
            <a:br>
              <a:rPr lang="en-GB"/>
            </a:br>
            <a:r>
              <a:rPr lang="en-GB"/>
              <a:t>Our traditional education models which have focused primarily on content knowledge, are insufficient for this task. Updating our teaching and incorporating innovative pedagogies is an effective way of equipping students with both the hard and soft skills required in the 21st century.</a:t>
            </a:r>
            <a:endParaRPr lang="en-IE"/>
          </a:p>
        </p:txBody>
      </p:sp>
    </p:spTree>
    <p:extLst>
      <p:ext uri="{BB962C8B-B14F-4D97-AF65-F5344CB8AC3E}">
        <p14:creationId xmlns:p14="http://schemas.microsoft.com/office/powerpoint/2010/main" val="2461546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Two colleagues planning on board with sticky notes">
            <a:extLst>
              <a:ext uri="{FF2B5EF4-FFF2-40B4-BE49-F238E27FC236}">
                <a16:creationId xmlns:a16="http://schemas.microsoft.com/office/drawing/2014/main" id="{79C46F83-7428-4387-6477-AD3C7E03E247}"/>
              </a:ext>
            </a:extLst>
          </p:cNvPr>
          <p:cNvPicPr>
            <a:picLocks noGrp="1" noChangeAspect="1"/>
          </p:cNvPicPr>
          <p:nvPr>
            <p:ph type="pic" sz="quarter" idx="21"/>
          </p:nvPr>
        </p:nvPicPr>
        <p:blipFill>
          <a:blip r:embed="rId2"/>
          <a:srcRect t="7833" b="7833"/>
          <a:stretch>
            <a:fillRect/>
          </a:stretch>
        </p:blipFill>
        <p:spPr/>
      </p:pic>
      <p:sp>
        <p:nvSpPr>
          <p:cNvPr id="3" name="Text Placeholder 2">
            <a:extLst>
              <a:ext uri="{FF2B5EF4-FFF2-40B4-BE49-F238E27FC236}">
                <a16:creationId xmlns:a16="http://schemas.microsoft.com/office/drawing/2014/main" id="{ABCC6BC1-9064-B1EE-540D-52E41EFA459F}"/>
              </a:ext>
            </a:extLst>
          </p:cNvPr>
          <p:cNvSpPr>
            <a:spLocks noGrp="1"/>
          </p:cNvSpPr>
          <p:nvPr>
            <p:ph type="body" sz="quarter" idx="30"/>
          </p:nvPr>
        </p:nvSpPr>
        <p:spPr>
          <a:xfrm>
            <a:off x="640956" y="1098738"/>
            <a:ext cx="6749339" cy="808098"/>
          </a:xfrm>
        </p:spPr>
        <p:txBody>
          <a:bodyPr/>
          <a:lstStyle/>
          <a:p>
            <a:r>
              <a:rPr lang="en-IE"/>
              <a:t>Defining Innovative 21CS Pedagogies</a:t>
            </a:r>
          </a:p>
        </p:txBody>
      </p:sp>
      <p:sp>
        <p:nvSpPr>
          <p:cNvPr id="4" name="Text Placeholder 3">
            <a:extLst>
              <a:ext uri="{FF2B5EF4-FFF2-40B4-BE49-F238E27FC236}">
                <a16:creationId xmlns:a16="http://schemas.microsoft.com/office/drawing/2014/main" id="{63459C31-0D92-9BA3-0F2B-5C20EBB0EDE1}"/>
              </a:ext>
            </a:extLst>
          </p:cNvPr>
          <p:cNvSpPr>
            <a:spLocks noGrp="1"/>
          </p:cNvSpPr>
          <p:nvPr>
            <p:ph type="body" sz="quarter" idx="48"/>
          </p:nvPr>
        </p:nvSpPr>
        <p:spPr>
          <a:xfrm>
            <a:off x="640955" y="2276108"/>
            <a:ext cx="6749339" cy="2965622"/>
          </a:xfrm>
        </p:spPr>
        <p:txBody>
          <a:bodyPr/>
          <a:lstStyle/>
          <a:p>
            <a:pPr algn="just"/>
            <a:r>
              <a:rPr lang="en-GB"/>
              <a:t>Innovative pedagogies are characterised by their focus on the learner's active engagement, the integration of technology in meaningful ways, and the alignment of educational experiences with real-world contexts. These approaches often involve problem-based learning, project-based learning, and inquiry-based learning strategies helping students to not only acquire knowledge but also to apply it in innovative and practical ways.</a:t>
            </a:r>
            <a:endParaRPr lang="en-IE"/>
          </a:p>
        </p:txBody>
      </p:sp>
    </p:spTree>
    <p:extLst>
      <p:ext uri="{BB962C8B-B14F-4D97-AF65-F5344CB8AC3E}">
        <p14:creationId xmlns:p14="http://schemas.microsoft.com/office/powerpoint/2010/main" val="1097085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EF3E12-C42F-EF87-69C8-46974A03C099}"/>
              </a:ext>
            </a:extLst>
          </p:cNvPr>
          <p:cNvSpPr>
            <a:spLocks noGrp="1"/>
          </p:cNvSpPr>
          <p:nvPr>
            <p:ph type="body" sz="quarter" idx="30"/>
          </p:nvPr>
        </p:nvSpPr>
        <p:spPr>
          <a:xfrm>
            <a:off x="854279" y="464504"/>
            <a:ext cx="10483431" cy="804265"/>
          </a:xfrm>
        </p:spPr>
        <p:txBody>
          <a:bodyPr/>
          <a:lstStyle/>
          <a:p>
            <a:pPr algn="ctr"/>
            <a:r>
              <a:rPr lang="en-IE"/>
              <a:t>Pedagogical Trends Reshaping 21CS Education</a:t>
            </a:r>
          </a:p>
        </p:txBody>
      </p:sp>
      <p:sp>
        <p:nvSpPr>
          <p:cNvPr id="3" name="Text Placeholder 2">
            <a:extLst>
              <a:ext uri="{FF2B5EF4-FFF2-40B4-BE49-F238E27FC236}">
                <a16:creationId xmlns:a16="http://schemas.microsoft.com/office/drawing/2014/main" id="{8B35E891-1722-316B-D67A-F7EC5F2A5706}"/>
              </a:ext>
            </a:extLst>
          </p:cNvPr>
          <p:cNvSpPr>
            <a:spLocks noGrp="1"/>
          </p:cNvSpPr>
          <p:nvPr>
            <p:ph type="body" sz="quarter" idx="48"/>
          </p:nvPr>
        </p:nvSpPr>
        <p:spPr>
          <a:xfrm>
            <a:off x="226130" y="1333085"/>
            <a:ext cx="2183116" cy="4439577"/>
          </a:xfrm>
          <a:solidFill>
            <a:srgbClr val="60A9DD"/>
          </a:solidFill>
        </p:spPr>
        <p:txBody>
          <a:bodyPr/>
          <a:lstStyle/>
          <a:p>
            <a:pPr algn="ctr"/>
            <a:br>
              <a:rPr lang="en-GB" b="1">
                <a:solidFill>
                  <a:schemeClr val="bg1"/>
                </a:solidFill>
              </a:rPr>
            </a:br>
            <a:br>
              <a:rPr lang="en-GB" b="1">
                <a:solidFill>
                  <a:schemeClr val="bg1"/>
                </a:solidFill>
              </a:rPr>
            </a:br>
            <a:br>
              <a:rPr lang="en-GB" b="1">
                <a:solidFill>
                  <a:schemeClr val="bg1"/>
                </a:solidFill>
              </a:rPr>
            </a:br>
            <a:r>
              <a:rPr lang="en-GB" b="1">
                <a:solidFill>
                  <a:schemeClr val="bg1"/>
                </a:solidFill>
              </a:rPr>
              <a:t>Technology Integration</a:t>
            </a:r>
            <a:br>
              <a:rPr lang="en-GB" b="1">
                <a:solidFill>
                  <a:schemeClr val="bg1"/>
                </a:solidFill>
              </a:rPr>
            </a:br>
            <a:r>
              <a:rPr lang="en-GB" b="1">
                <a:solidFill>
                  <a:schemeClr val="bg1"/>
                </a:solidFill>
              </a:rPr>
              <a:t> </a:t>
            </a:r>
            <a:r>
              <a:rPr lang="en-GB">
                <a:solidFill>
                  <a:schemeClr val="bg1"/>
                </a:solidFill>
              </a:rPr>
              <a:t>The use of digital tools and resources to enhance learning experiences and outcomes.</a:t>
            </a:r>
            <a:endParaRPr lang="en-IE">
              <a:solidFill>
                <a:schemeClr val="bg1"/>
              </a:solidFill>
            </a:endParaRPr>
          </a:p>
        </p:txBody>
      </p:sp>
      <p:pic>
        <p:nvPicPr>
          <p:cNvPr id="8" name="Graphic 7" descr="Smart Phone with solid fill">
            <a:extLst>
              <a:ext uri="{FF2B5EF4-FFF2-40B4-BE49-F238E27FC236}">
                <a16:creationId xmlns:a16="http://schemas.microsoft.com/office/drawing/2014/main" id="{63AC23C5-1DD2-2747-89B9-08BD3D4DD9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0488" y="1444401"/>
            <a:ext cx="914400" cy="914400"/>
          </a:xfrm>
          <a:prstGeom prst="rect">
            <a:avLst/>
          </a:prstGeom>
        </p:spPr>
      </p:pic>
      <p:sp>
        <p:nvSpPr>
          <p:cNvPr id="11" name="Text Placeholder 2">
            <a:extLst>
              <a:ext uri="{FF2B5EF4-FFF2-40B4-BE49-F238E27FC236}">
                <a16:creationId xmlns:a16="http://schemas.microsoft.com/office/drawing/2014/main" id="{89C1989E-C632-0E5C-F374-CD5C6FE4F725}"/>
              </a:ext>
            </a:extLst>
          </p:cNvPr>
          <p:cNvSpPr txBox="1">
            <a:spLocks/>
          </p:cNvSpPr>
          <p:nvPr/>
        </p:nvSpPr>
        <p:spPr>
          <a:xfrm>
            <a:off x="2593450" y="1323725"/>
            <a:ext cx="2183116" cy="4439577"/>
          </a:xfrm>
          <a:prstGeom prst="rect">
            <a:avLst/>
          </a:prstGeom>
          <a:solidFill>
            <a:srgbClr val="60A9DD"/>
          </a:solidFill>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br>
              <a:rPr lang="en-GB" b="1">
                <a:solidFill>
                  <a:schemeClr val="bg1"/>
                </a:solidFill>
              </a:rPr>
            </a:br>
            <a:br>
              <a:rPr lang="en-GB" b="1">
                <a:solidFill>
                  <a:schemeClr val="bg1"/>
                </a:solidFill>
              </a:rPr>
            </a:br>
            <a:br>
              <a:rPr lang="en-GB" b="1">
                <a:solidFill>
                  <a:schemeClr val="bg1"/>
                </a:solidFill>
              </a:rPr>
            </a:br>
            <a:r>
              <a:rPr lang="en-GB" b="1">
                <a:solidFill>
                  <a:schemeClr val="bg1"/>
                </a:solidFill>
              </a:rPr>
              <a:t>Student-</a:t>
            </a:r>
            <a:r>
              <a:rPr lang="en-GB" b="1" err="1">
                <a:solidFill>
                  <a:schemeClr val="bg1"/>
                </a:solidFill>
              </a:rPr>
              <a:t>Centered</a:t>
            </a:r>
            <a:r>
              <a:rPr lang="en-GB" b="1">
                <a:solidFill>
                  <a:schemeClr val="bg1"/>
                </a:solidFill>
              </a:rPr>
              <a:t> Learning </a:t>
            </a:r>
            <a:br>
              <a:rPr lang="en-GB" b="1">
                <a:solidFill>
                  <a:schemeClr val="bg1"/>
                </a:solidFill>
              </a:rPr>
            </a:br>
            <a:r>
              <a:rPr lang="en-GB">
                <a:solidFill>
                  <a:schemeClr val="bg1"/>
                </a:solidFill>
              </a:rPr>
              <a:t>No longer solely teacher-led instruction, students take an active role in their learning.</a:t>
            </a:r>
            <a:endParaRPr lang="en-IE">
              <a:solidFill>
                <a:schemeClr val="bg1"/>
              </a:solidFill>
            </a:endParaRPr>
          </a:p>
        </p:txBody>
      </p:sp>
      <p:sp>
        <p:nvSpPr>
          <p:cNvPr id="12" name="Text Placeholder 2">
            <a:extLst>
              <a:ext uri="{FF2B5EF4-FFF2-40B4-BE49-F238E27FC236}">
                <a16:creationId xmlns:a16="http://schemas.microsoft.com/office/drawing/2014/main" id="{4E460914-5638-DDCD-2164-1FB6D8F3916F}"/>
              </a:ext>
            </a:extLst>
          </p:cNvPr>
          <p:cNvSpPr txBox="1">
            <a:spLocks/>
          </p:cNvSpPr>
          <p:nvPr/>
        </p:nvSpPr>
        <p:spPr>
          <a:xfrm>
            <a:off x="5004437" y="1323725"/>
            <a:ext cx="2183116" cy="4439577"/>
          </a:xfrm>
          <a:prstGeom prst="rect">
            <a:avLst/>
          </a:prstGeom>
          <a:solidFill>
            <a:srgbClr val="60A9DD"/>
          </a:solidFill>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br>
              <a:rPr lang="en-GB" b="1">
                <a:solidFill>
                  <a:schemeClr val="bg1"/>
                </a:solidFill>
              </a:rPr>
            </a:br>
            <a:br>
              <a:rPr lang="en-GB" b="1">
                <a:solidFill>
                  <a:schemeClr val="bg1"/>
                </a:solidFill>
              </a:rPr>
            </a:br>
            <a:br>
              <a:rPr lang="en-GB" b="1">
                <a:solidFill>
                  <a:schemeClr val="bg1"/>
                </a:solidFill>
              </a:rPr>
            </a:br>
            <a:r>
              <a:rPr lang="en-GB" b="1">
                <a:solidFill>
                  <a:schemeClr val="bg1"/>
                </a:solidFill>
              </a:rPr>
              <a:t>Collaborative Learning </a:t>
            </a:r>
            <a:r>
              <a:rPr lang="en-GB">
                <a:solidFill>
                  <a:schemeClr val="bg1"/>
                </a:solidFill>
              </a:rPr>
              <a:t>Students work in diverse groups or teams, to solve problems and complete projects.</a:t>
            </a:r>
            <a:endParaRPr lang="en-IE">
              <a:solidFill>
                <a:schemeClr val="bg1"/>
              </a:solidFill>
            </a:endParaRPr>
          </a:p>
        </p:txBody>
      </p:sp>
      <p:sp>
        <p:nvSpPr>
          <p:cNvPr id="13" name="Text Placeholder 2">
            <a:extLst>
              <a:ext uri="{FF2B5EF4-FFF2-40B4-BE49-F238E27FC236}">
                <a16:creationId xmlns:a16="http://schemas.microsoft.com/office/drawing/2014/main" id="{9458FBCB-4B45-2911-8F5A-6ABCB4FE8B4D}"/>
              </a:ext>
            </a:extLst>
          </p:cNvPr>
          <p:cNvSpPr txBox="1">
            <a:spLocks/>
          </p:cNvSpPr>
          <p:nvPr/>
        </p:nvSpPr>
        <p:spPr>
          <a:xfrm>
            <a:off x="7399522" y="1323724"/>
            <a:ext cx="2183116" cy="4439577"/>
          </a:xfrm>
          <a:prstGeom prst="rect">
            <a:avLst/>
          </a:prstGeom>
          <a:solidFill>
            <a:srgbClr val="60A9DD"/>
          </a:solidFill>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br>
              <a:rPr lang="en-GB" b="1">
                <a:solidFill>
                  <a:schemeClr val="bg1"/>
                </a:solidFill>
              </a:rPr>
            </a:br>
            <a:br>
              <a:rPr lang="en-GB" b="1">
                <a:solidFill>
                  <a:schemeClr val="bg1"/>
                </a:solidFill>
              </a:rPr>
            </a:br>
            <a:br>
              <a:rPr lang="en-GB" b="1">
                <a:solidFill>
                  <a:schemeClr val="bg1"/>
                </a:solidFill>
              </a:rPr>
            </a:br>
            <a:r>
              <a:rPr lang="en-GB" b="1">
                <a:solidFill>
                  <a:schemeClr val="bg1"/>
                </a:solidFill>
              </a:rPr>
              <a:t>Flipped Classroom </a:t>
            </a:r>
            <a:r>
              <a:rPr lang="en-GB">
                <a:solidFill>
                  <a:schemeClr val="bg1"/>
                </a:solidFill>
              </a:rPr>
              <a:t>Allowing for more interactive and application-based learning during class time.</a:t>
            </a:r>
            <a:endParaRPr lang="en-IE">
              <a:solidFill>
                <a:schemeClr val="bg1"/>
              </a:solidFill>
            </a:endParaRPr>
          </a:p>
        </p:txBody>
      </p:sp>
      <p:sp>
        <p:nvSpPr>
          <p:cNvPr id="14" name="Text Placeholder 2">
            <a:extLst>
              <a:ext uri="{FF2B5EF4-FFF2-40B4-BE49-F238E27FC236}">
                <a16:creationId xmlns:a16="http://schemas.microsoft.com/office/drawing/2014/main" id="{0BFEC78E-35A2-2D09-C021-30957253EFDC}"/>
              </a:ext>
            </a:extLst>
          </p:cNvPr>
          <p:cNvSpPr txBox="1">
            <a:spLocks/>
          </p:cNvSpPr>
          <p:nvPr/>
        </p:nvSpPr>
        <p:spPr>
          <a:xfrm>
            <a:off x="9782754" y="1323723"/>
            <a:ext cx="2183116" cy="4439577"/>
          </a:xfrm>
          <a:prstGeom prst="rect">
            <a:avLst/>
          </a:prstGeom>
          <a:solidFill>
            <a:srgbClr val="60A9DD"/>
          </a:solidFill>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br>
              <a:rPr lang="en-GB" b="1">
                <a:solidFill>
                  <a:schemeClr val="bg1"/>
                </a:solidFill>
              </a:rPr>
            </a:br>
            <a:br>
              <a:rPr lang="en-GB" b="1">
                <a:solidFill>
                  <a:schemeClr val="bg1"/>
                </a:solidFill>
              </a:rPr>
            </a:br>
            <a:br>
              <a:rPr lang="en-GB" b="1">
                <a:solidFill>
                  <a:schemeClr val="bg1"/>
                </a:solidFill>
              </a:rPr>
            </a:br>
            <a:r>
              <a:rPr lang="en-GB" b="1">
                <a:solidFill>
                  <a:schemeClr val="bg1"/>
                </a:solidFill>
              </a:rPr>
              <a:t>Gamification and Interactive Learning </a:t>
            </a:r>
            <a:r>
              <a:rPr lang="en-GB">
                <a:solidFill>
                  <a:schemeClr val="bg1"/>
                </a:solidFill>
              </a:rPr>
              <a:t>Applying game-design elements to increase engagement and motivation</a:t>
            </a:r>
            <a:r>
              <a:rPr lang="en-GB" b="1">
                <a:solidFill>
                  <a:schemeClr val="bg1"/>
                </a:solidFill>
              </a:rPr>
              <a:t>.</a:t>
            </a:r>
            <a:endParaRPr lang="en-IE">
              <a:solidFill>
                <a:schemeClr val="bg1"/>
              </a:solidFill>
            </a:endParaRPr>
          </a:p>
        </p:txBody>
      </p:sp>
      <p:pic>
        <p:nvPicPr>
          <p:cNvPr id="16" name="Graphic 15" descr="Social network with solid fill">
            <a:extLst>
              <a:ext uri="{FF2B5EF4-FFF2-40B4-BE49-F238E27FC236}">
                <a16:creationId xmlns:a16="http://schemas.microsoft.com/office/drawing/2014/main" id="{2E5A24E2-7FA8-6C2C-C528-2BD5345C50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49637" y="1442990"/>
            <a:ext cx="914400" cy="914400"/>
          </a:xfrm>
          <a:prstGeom prst="rect">
            <a:avLst/>
          </a:prstGeom>
        </p:spPr>
      </p:pic>
      <p:pic>
        <p:nvPicPr>
          <p:cNvPr id="18" name="Graphic 17" descr="Cheers with solid fill">
            <a:extLst>
              <a:ext uri="{FF2B5EF4-FFF2-40B4-BE49-F238E27FC236}">
                <a16:creationId xmlns:a16="http://schemas.microsoft.com/office/drawing/2014/main" id="{FB9A606F-DF91-D9A9-2A5E-33DAE95785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8800" y="1442990"/>
            <a:ext cx="914400" cy="914400"/>
          </a:xfrm>
          <a:prstGeom prst="rect">
            <a:avLst/>
          </a:prstGeom>
        </p:spPr>
      </p:pic>
      <p:pic>
        <p:nvPicPr>
          <p:cNvPr id="20" name="Graphic 19" descr="Customer review with solid fill">
            <a:extLst>
              <a:ext uri="{FF2B5EF4-FFF2-40B4-BE49-F238E27FC236}">
                <a16:creationId xmlns:a16="http://schemas.microsoft.com/office/drawing/2014/main" id="{775F3D1B-E692-8608-B380-B6A4920B29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27953" y="1442990"/>
            <a:ext cx="914400" cy="914400"/>
          </a:xfrm>
          <a:prstGeom prst="rect">
            <a:avLst/>
          </a:prstGeom>
        </p:spPr>
      </p:pic>
      <p:pic>
        <p:nvPicPr>
          <p:cNvPr id="22" name="Graphic 21" descr="Puzzle pieces with solid fill">
            <a:extLst>
              <a:ext uri="{FF2B5EF4-FFF2-40B4-BE49-F238E27FC236}">
                <a16:creationId xmlns:a16="http://schemas.microsoft.com/office/drawing/2014/main" id="{1804FB61-8217-4358-11A2-1CE95C4DFA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497047" y="1442990"/>
            <a:ext cx="914400" cy="914400"/>
          </a:xfrm>
          <a:prstGeom prst="rect">
            <a:avLst/>
          </a:prstGeom>
        </p:spPr>
      </p:pic>
      <p:sp>
        <p:nvSpPr>
          <p:cNvPr id="23" name="Text Placeholder 2">
            <a:extLst>
              <a:ext uri="{FF2B5EF4-FFF2-40B4-BE49-F238E27FC236}">
                <a16:creationId xmlns:a16="http://schemas.microsoft.com/office/drawing/2014/main" id="{7BDE2C42-B719-6619-3218-C37668A335A5}"/>
              </a:ext>
            </a:extLst>
          </p:cNvPr>
          <p:cNvSpPr txBox="1">
            <a:spLocks/>
          </p:cNvSpPr>
          <p:nvPr/>
        </p:nvSpPr>
        <p:spPr>
          <a:xfrm>
            <a:off x="311106" y="5938991"/>
            <a:ext cx="8930919" cy="3731669"/>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GB" sz="2200"/>
              <a:t>We will look at these in a little more detail as we move through this module</a:t>
            </a:r>
            <a:endParaRPr lang="en-US" sz="2200"/>
          </a:p>
        </p:txBody>
      </p:sp>
    </p:spTree>
    <p:extLst>
      <p:ext uri="{BB962C8B-B14F-4D97-AF65-F5344CB8AC3E}">
        <p14:creationId xmlns:p14="http://schemas.microsoft.com/office/powerpoint/2010/main" val="1490983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9</a:t>
            </a:fld>
            <a:endParaRPr lang="en-US" sz="1291"/>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024860" y="1181781"/>
            <a:ext cx="8999499" cy="3731669"/>
          </a:xfrm>
        </p:spPr>
        <p:txBody>
          <a:bodyPr/>
          <a:lstStyle/>
          <a:p>
            <a:pPr algn="just">
              <a:lnSpc>
                <a:spcPts val="2440"/>
              </a:lnSpc>
            </a:pPr>
            <a:r>
              <a:rPr lang="en-GB" sz="2200"/>
              <a:t>In today's rapidly evolving world, critical thinking and problem-solving skills are essential tools for personal and professional success. As we prepare students for the uncertainties of the future, fostering these skills becomes a priority for educators across disciplines. Critical thinking involves the ability to analyse information and arguments, identify assumptions, evaluate evidence, and construct reasoned conclusions. Problem-solving, on the other hand, is the process of identifying complex issues and implementing effective solutions. </a:t>
            </a:r>
          </a:p>
          <a:p>
            <a:pPr algn="just">
              <a:lnSpc>
                <a:spcPts val="2440"/>
              </a:lnSpc>
            </a:pPr>
            <a:endParaRPr lang="en-GB" sz="2200"/>
          </a:p>
          <a:p>
            <a:pPr algn="just">
              <a:lnSpc>
                <a:spcPts val="2440"/>
              </a:lnSpc>
            </a:pPr>
            <a:r>
              <a:rPr lang="en-GB" sz="2200"/>
              <a:t>Together, these skills empower students to navigate the complexities of the modern world with confidence and creativity. Innovative pedagogical strategies, such as Problem-Based Learning (PBL) and Inquiry-Based Learning (IBL), are at the forefront of this educational shift, providing frameworks that encourage students to question, analyse, and solve real-world problems. By integrating these approaches into the curriculum, educators can create a dynamic learning environment that not only imparts knowledge but also cultivates the critical and analytical mindset essential for the 21st century.</a:t>
            </a:r>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2118883" y="55660"/>
            <a:ext cx="8832146" cy="1014036"/>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sz="3200">
                <a:solidFill>
                  <a:schemeClr val="bg1"/>
                </a:solidFill>
              </a:rPr>
              <a:t> </a:t>
            </a:r>
            <a:r>
              <a:rPr lang="en-GB" sz="3200">
                <a:solidFill>
                  <a:schemeClr val="bg1"/>
                </a:solidFill>
              </a:rPr>
              <a:t>Strategies for Fostering Critical Thinking and Problem-Solving</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a:solidFill>
                  <a:schemeClr val="bg1"/>
                </a:solidFill>
              </a:rPr>
              <a:t>02</a:t>
            </a:r>
          </a:p>
        </p:txBody>
      </p:sp>
    </p:spTree>
    <p:extLst>
      <p:ext uri="{BB962C8B-B14F-4D97-AF65-F5344CB8AC3E}">
        <p14:creationId xmlns:p14="http://schemas.microsoft.com/office/powerpoint/2010/main" val="4028772912"/>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1e5ca055-2fcb-431f-9f0c-13148e81002f" xsi:nil="true"/>
    <lcf76f155ced4ddcb4097134ff3c332f xmlns="1e5ca055-2fcb-431f-9f0c-13148e81002f">
      <Terms xmlns="http://schemas.microsoft.com/office/infopath/2007/PartnerControls"/>
    </lcf76f155ced4ddcb4097134ff3c332f>
    <TaxCatchAll xmlns="478cfa9a-b818-4e35-b564-971bd04e2ab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3D2295954AF1042ACC23876AF319FBF" ma:contentTypeVersion="16" ma:contentTypeDescription="Create a new document." ma:contentTypeScope="" ma:versionID="f28d89e83c69f0a3c9d560bcfccc4c52">
  <xsd:schema xmlns:xsd="http://www.w3.org/2001/XMLSchema" xmlns:xs="http://www.w3.org/2001/XMLSchema" xmlns:p="http://schemas.microsoft.com/office/2006/metadata/properties" xmlns:ns2="1e5ca055-2fcb-431f-9f0c-13148e81002f" xmlns:ns3="478cfa9a-b818-4e35-b564-971bd04e2ab8" targetNamespace="http://schemas.microsoft.com/office/2006/metadata/properties" ma:root="true" ma:fieldsID="d7a1d0ac65e731a00ee01e87b2778442" ns2:_="" ns3:_="">
    <xsd:import namespace="1e5ca055-2fcb-431f-9f0c-13148e81002f"/>
    <xsd:import namespace="478cfa9a-b818-4e35-b564-971bd04e2a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5ca055-2fcb-431f-9f0c-13148e8100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32bf106-b365-443e-bdf9-9561cb4f30d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8cfa9a-b818-4e35-b564-971bd04e2a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516d3d-1bfe-44fe-867d-95fe1bd01696}" ma:internalName="TaxCatchAll" ma:showField="CatchAllData" ma:web="478cfa9a-b818-4e35-b564-971bd04e2ab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9AD2B3-D789-4FC7-A14D-89ADA76B73A8}">
  <ds:schemaRefs>
    <ds:schemaRef ds:uri="1e5ca055-2fcb-431f-9f0c-13148e81002f"/>
    <ds:schemaRef ds:uri="478cfa9a-b818-4e35-b564-971bd04e2ab8"/>
    <ds:schemaRef ds:uri="876de33e-aaa5-4507-9b92-b84e676ded0d"/>
    <ds:schemaRef ds:uri="ef88797d-310b-4d46-ad9c-0c23fa0c8d4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4B6E560F-4BA7-4BB6-B943-BEDA3698188F}">
  <ds:schemaRefs>
    <ds:schemaRef ds:uri="1e5ca055-2fcb-431f-9f0c-13148e81002f"/>
    <ds:schemaRef ds:uri="478cfa9a-b818-4e35-b564-971bd04e2a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Magazine layout</Template>
  <Application>Microsoft Office PowerPoint</Application>
  <PresentationFormat>Widescreen</PresentationFormat>
  <Slides>53</Slides>
  <Notes>3</Notes>
  <HiddenSlides>0</HiddenSlide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revision>1</cp:revision>
  <dcterms:created xsi:type="dcterms:W3CDTF">2021-06-15T11:45:52Z</dcterms:created>
  <dcterms:modified xsi:type="dcterms:W3CDTF">2024-04-28T18:41:21Z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y fmtid="{D5CDD505-2E9C-101B-9397-08002B2CF9AE}" pid="3" name="MediaServiceImageTags">
    <vt:lpwstr/>
  </property>
</Properties>
</file>