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1"/>
  </p:notesMasterIdLst>
  <p:handoutMasterIdLst>
    <p:handoutMasterId r:id="rId52"/>
  </p:handoutMasterIdLst>
  <p:sldIdLst>
    <p:sldId id="690" r:id="rId5"/>
    <p:sldId id="695" r:id="rId6"/>
    <p:sldId id="734" r:id="rId7"/>
    <p:sldId id="733" r:id="rId8"/>
    <p:sldId id="678" r:id="rId9"/>
    <p:sldId id="744" r:id="rId10"/>
    <p:sldId id="699" r:id="rId11"/>
    <p:sldId id="731" r:id="rId12"/>
    <p:sldId id="738" r:id="rId13"/>
    <p:sldId id="739" r:id="rId14"/>
    <p:sldId id="743" r:id="rId15"/>
    <p:sldId id="735" r:id="rId16"/>
    <p:sldId id="741" r:id="rId17"/>
    <p:sldId id="745" r:id="rId18"/>
    <p:sldId id="763" r:id="rId19"/>
    <p:sldId id="742" r:id="rId20"/>
    <p:sldId id="764" r:id="rId21"/>
    <p:sldId id="747" r:id="rId22"/>
    <p:sldId id="746" r:id="rId23"/>
    <p:sldId id="768" r:id="rId24"/>
    <p:sldId id="728" r:id="rId25"/>
    <p:sldId id="737" r:id="rId26"/>
    <p:sldId id="727" r:id="rId27"/>
    <p:sldId id="694" r:id="rId28"/>
    <p:sldId id="696" r:id="rId29"/>
    <p:sldId id="750" r:id="rId30"/>
    <p:sldId id="751" r:id="rId31"/>
    <p:sldId id="752" r:id="rId32"/>
    <p:sldId id="753" r:id="rId33"/>
    <p:sldId id="749" r:id="rId34"/>
    <p:sldId id="748" r:id="rId35"/>
    <p:sldId id="765" r:id="rId36"/>
    <p:sldId id="766" r:id="rId37"/>
    <p:sldId id="767" r:id="rId38"/>
    <p:sldId id="759" r:id="rId39"/>
    <p:sldId id="756" r:id="rId40"/>
    <p:sldId id="769" r:id="rId41"/>
    <p:sldId id="754" r:id="rId42"/>
    <p:sldId id="755" r:id="rId43"/>
    <p:sldId id="757" r:id="rId44"/>
    <p:sldId id="761" r:id="rId45"/>
    <p:sldId id="770" r:id="rId46"/>
    <p:sldId id="758" r:id="rId47"/>
    <p:sldId id="762" r:id="rId48"/>
    <p:sldId id="771" r:id="rId49"/>
    <p:sldId id="677" r:id="rId50"/>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2061"/>
    <a:srgbClr val="60A9DD"/>
    <a:srgbClr val="151D24"/>
    <a:srgbClr val="404040"/>
    <a:srgbClr val="1C1442"/>
    <a:srgbClr val="AD4097"/>
    <a:srgbClr val="186BA8"/>
    <a:srgbClr val="305C6F"/>
    <a:srgbClr val="7C946D"/>
    <a:srgbClr val="0057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24" autoAdjust="0"/>
    <p:restoredTop sz="93978"/>
  </p:normalViewPr>
  <p:slideViewPr>
    <p:cSldViewPr snapToGrid="0" snapToObjects="1">
      <p:cViewPr varScale="1">
        <p:scale>
          <a:sx n="68" d="100"/>
          <a:sy n="68" d="100"/>
        </p:scale>
        <p:origin x="5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11/20/2023</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11/20/2023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408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0" y="-35739"/>
            <a:ext cx="12192000" cy="5593064"/>
            <a:chOff x="0" y="-39857"/>
            <a:chExt cx="9964056" cy="4570998"/>
          </a:xfrm>
        </p:grpSpPr>
        <p:sp>
          <p:nvSpPr>
            <p:cNvPr id="4" name="Rectangle 3">
              <a:extLst>
                <a:ext uri="{FF2B5EF4-FFF2-40B4-BE49-F238E27FC236}">
                  <a16:creationId xmlns:a16="http://schemas.microsoft.com/office/drawing/2014/main" id="{E4102A00-6F9F-716E-6C6B-DD677521DC74}"/>
                </a:ext>
              </a:extLst>
            </p:cNvPr>
            <p:cNvSpPr/>
            <p:nvPr userDrawn="1"/>
          </p:nvSpPr>
          <p:spPr>
            <a:xfrm>
              <a:off x="4754232" y="-29837"/>
              <a:ext cx="4680655" cy="4560978"/>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39" t="-495" r="26263" b="495"/>
            <a:stretch/>
          </p:blipFill>
          <p:spPr>
            <a:xfrm>
              <a:off x="0" y="-39857"/>
              <a:ext cx="4754232"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2054" r="4400"/>
            <a:stretch/>
          </p:blipFill>
          <p:spPr>
            <a:xfrm>
              <a:off x="8638839" y="-29837"/>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6303936" y="1246695"/>
            <a:ext cx="3557739" cy="1555466"/>
          </a:xfrm>
        </p:spPr>
        <p:txBody>
          <a:bodyPr anchor="t">
            <a:noAutofit/>
          </a:bodyPr>
          <a:lstStyle>
            <a:lvl1pPr marL="0" indent="0" algn="l">
              <a:lnSpc>
                <a:spcPts val="3154"/>
              </a:lnSpc>
              <a:spcBef>
                <a:spcPts val="0"/>
              </a:spcBef>
              <a:buNone/>
              <a:defRPr sz="3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6350199" y="2720655"/>
            <a:ext cx="3511476" cy="1546726"/>
          </a:xfr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456007" y="5829539"/>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5" name="Text Placeholder 62">
            <a:extLst>
              <a:ext uri="{FF2B5EF4-FFF2-40B4-BE49-F238E27FC236}">
                <a16:creationId xmlns:a16="http://schemas.microsoft.com/office/drawing/2014/main" id="{CC8023F2-90DE-B90C-F4F9-B78B3046F743}"/>
              </a:ext>
            </a:extLst>
          </p:cNvPr>
          <p:cNvSpPr>
            <a:spLocks noGrp="1"/>
          </p:cNvSpPr>
          <p:nvPr>
            <p:ph type="body" sz="quarter" idx="21" hasCustomPrompt="1"/>
          </p:nvPr>
        </p:nvSpPr>
        <p:spPr>
          <a:xfrm>
            <a:off x="-1" y="5319087"/>
            <a:ext cx="2946757" cy="624849"/>
          </a:xfrm>
          <a:solidFill>
            <a:srgbClr val="186BA8"/>
          </a:solidFill>
        </p:spPr>
        <p:txBody>
          <a:bodyPr anchor="ctr">
            <a:noAutofit/>
          </a:bodyPr>
          <a:lstStyle>
            <a:lvl1pPr marL="0" indent="0" algn="r">
              <a:buNone/>
              <a:defRPr sz="4000">
                <a:solidFill>
                  <a:schemeClr val="bg1"/>
                </a:solidFill>
              </a:defRPr>
            </a:lvl1pPr>
          </a:lstStyle>
          <a:p>
            <a:r>
              <a:rPr lang="en-US" sz="1800" dirty="0"/>
              <a:t>www.</a:t>
            </a:r>
            <a:r>
              <a:rPr lang="en-US" sz="2400" b="1" dirty="0"/>
              <a:t>be21skilled</a:t>
            </a:r>
            <a:r>
              <a:rPr lang="en-US" sz="1800" dirty="0"/>
              <a:t>.eu </a:t>
            </a:r>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6AEC429-C7CB-E74A-9334-7837722EA799}"/>
              </a:ext>
            </a:extLst>
          </p:cNvPr>
          <p:cNvSpPr>
            <a:spLocks noGrp="1"/>
          </p:cNvSpPr>
          <p:nvPr>
            <p:ph type="pic" sz="quarter" idx="21"/>
          </p:nvPr>
        </p:nvSpPr>
        <p:spPr>
          <a:xfrm>
            <a:off x="0" y="0"/>
            <a:ext cx="12192000" cy="6858000"/>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0" name="Text Placeholder 32">
            <a:extLst>
              <a:ext uri="{FF2B5EF4-FFF2-40B4-BE49-F238E27FC236}">
                <a16:creationId xmlns:a16="http://schemas.microsoft.com/office/drawing/2014/main" id="{8EB196D6-D69C-2F42-9841-B7A481B12B29}"/>
              </a:ext>
            </a:extLst>
          </p:cNvPr>
          <p:cNvSpPr>
            <a:spLocks noGrp="1"/>
          </p:cNvSpPr>
          <p:nvPr>
            <p:ph type="body" sz="quarter" idx="30" hasCustomPrompt="1"/>
          </p:nvPr>
        </p:nvSpPr>
        <p:spPr>
          <a:xfrm>
            <a:off x="605260" y="401014"/>
            <a:ext cx="10644249" cy="479206"/>
          </a:xfrm>
        </p:spPr>
        <p:txBody>
          <a:bodyPr>
            <a:noAutofit/>
          </a:bodyPr>
          <a:lstStyle>
            <a:lvl1pPr marL="0" indent="0" algn="l">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728685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346830"/>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11" name="Picture 10">
            <a:extLst>
              <a:ext uri="{FF2B5EF4-FFF2-40B4-BE49-F238E27FC236}">
                <a16:creationId xmlns:a16="http://schemas.microsoft.com/office/drawing/2014/main" id="{3C4B7423-308C-1705-5270-696C75009DCD}"/>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0753110" y="1325787"/>
            <a:ext cx="1443600" cy="356400"/>
          </a:xfrm>
          <a:prstGeom prst="rect">
            <a:avLst/>
          </a:prstGeom>
        </p:spPr>
      </p:pic>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65743" y="918406"/>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65743" y="5101627"/>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65742" y="3004024"/>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7429317"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3108173"/>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9" name="Picture 8">
            <a:extLst>
              <a:ext uri="{FF2B5EF4-FFF2-40B4-BE49-F238E27FC236}">
                <a16:creationId xmlns:a16="http://schemas.microsoft.com/office/drawing/2014/main" id="{E98C656A-226E-21D3-AABB-2A6569605559}"/>
              </a:ext>
            </a:extLst>
          </p:cNvPr>
          <p:cNvPicPr>
            <a:picLocks/>
          </p:cNvPicPr>
          <p:nvPr userDrawn="1"/>
        </p:nvPicPr>
        <p:blipFill rotWithShape="1">
          <a:blip r:embed="rId3" cstate="screen">
            <a:extLst>
              <a:ext uri="{28A0092B-C50C-407E-A947-70E740481C1C}">
                <a14:useLocalDpi xmlns:a14="http://schemas.microsoft.com/office/drawing/2010/main"/>
              </a:ext>
            </a:extLst>
          </a:blip>
          <a:srcRect l="10582" t="76647" r="53602" b="8387"/>
          <a:stretch/>
        </p:blipFill>
        <p:spPr>
          <a:xfrm>
            <a:off x="9978123" y="1628605"/>
            <a:ext cx="1443600" cy="356400"/>
          </a:xfrm>
          <a:prstGeom prst="rect">
            <a:avLst/>
          </a:prstGeom>
        </p:spPr>
      </p:pic>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Rectangle 5">
            <a:extLst>
              <a:ext uri="{FF2B5EF4-FFF2-40B4-BE49-F238E27FC236}">
                <a16:creationId xmlns:a16="http://schemas.microsoft.com/office/drawing/2014/main" id="{373F6002-DCA8-D534-F7A1-14CEDC71621A}"/>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197831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186BA8"/>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046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Slide - 1 column">
    <p:spTree>
      <p:nvGrpSpPr>
        <p:cNvPr id="1" name=""/>
        <p:cNvGrpSpPr/>
        <p:nvPr/>
      </p:nvGrpSpPr>
      <p:grpSpPr>
        <a:xfrm>
          <a:off x="0" y="0"/>
          <a:ext cx="0" cy="0"/>
          <a:chOff x="0" y="0"/>
          <a:chExt cx="0" cy="0"/>
        </a:xfrm>
      </p:grpSpPr>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773477" y="925681"/>
            <a:ext cx="6564233" cy="5378450"/>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3" name="Rectangle 5">
            <a:extLst>
              <a:ext uri="{FF2B5EF4-FFF2-40B4-BE49-F238E27FC236}">
                <a16:creationId xmlns:a16="http://schemas.microsoft.com/office/drawing/2014/main" id="{BCF6003F-60EF-025F-4B6D-09507F98C84D}"/>
              </a:ext>
            </a:extLst>
          </p:cNvPr>
          <p:cNvSpPr/>
          <p:nvPr userDrawn="1"/>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4" name="Rectangle 3">
            <a:extLst>
              <a:ext uri="{FF2B5EF4-FFF2-40B4-BE49-F238E27FC236}">
                <a16:creationId xmlns:a16="http://schemas.microsoft.com/office/drawing/2014/main" id="{FF9D4E8C-F0AD-ACCF-1BB8-BA9B44BC2DD2}"/>
              </a:ext>
            </a:extLst>
          </p:cNvPr>
          <p:cNvSpPr/>
          <p:nvPr userDrawn="1"/>
        </p:nvSpPr>
        <p:spPr>
          <a:xfrm>
            <a:off x="464951" y="0"/>
            <a:ext cx="399856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5" name="Text Placeholder 32">
            <a:extLst>
              <a:ext uri="{FF2B5EF4-FFF2-40B4-BE49-F238E27FC236}">
                <a16:creationId xmlns:a16="http://schemas.microsoft.com/office/drawing/2014/main" id="{56340692-36DC-AD74-587E-3A461ABA239D}"/>
              </a:ext>
            </a:extLst>
          </p:cNvPr>
          <p:cNvSpPr>
            <a:spLocks noGrp="1"/>
          </p:cNvSpPr>
          <p:nvPr>
            <p:ph type="body" sz="quarter" idx="30" hasCustomPrompt="1"/>
          </p:nvPr>
        </p:nvSpPr>
        <p:spPr>
          <a:xfrm>
            <a:off x="854280" y="925680"/>
            <a:ext cx="2834317" cy="2375459"/>
          </a:xfrm>
        </p:spPr>
        <p:txBody>
          <a:bodyPr>
            <a:noAutofit/>
          </a:bodyPr>
          <a:lstStyle>
            <a:lvl1pPr marL="0" indent="0" algn="l">
              <a:lnSpc>
                <a:spcPts val="40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226872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6A4F46-B06C-8C93-009C-3551D6043410}"/>
              </a:ext>
            </a:extLst>
          </p:cNvPr>
          <p:cNvGrpSpPr/>
          <p:nvPr userDrawn="1"/>
        </p:nvGrpSpPr>
        <p:grpSpPr>
          <a:xfrm>
            <a:off x="-9010" y="-23479"/>
            <a:ext cx="12189848" cy="5616042"/>
            <a:chOff x="-7363" y="-29837"/>
            <a:chExt cx="9962297" cy="4589777"/>
          </a:xfrm>
        </p:grpSpPr>
        <p:pic>
          <p:nvPicPr>
            <p:cNvPr id="19" name="Picture 18">
              <a:extLst>
                <a:ext uri="{FF2B5EF4-FFF2-40B4-BE49-F238E27FC236}">
                  <a16:creationId xmlns:a16="http://schemas.microsoft.com/office/drawing/2014/main" id="{70C40A28-9A13-D0DF-BC2A-BA64D385F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67" t="564" r="21651" b="3139"/>
            <a:stretch/>
          </p:blipFill>
          <p:spPr>
            <a:xfrm>
              <a:off x="4206600" y="-29837"/>
              <a:ext cx="5748334" cy="4560978"/>
            </a:xfrm>
            <a:prstGeom prst="rect">
              <a:avLst/>
            </a:prstGeom>
          </p:spPr>
        </p:pic>
        <p:pic>
          <p:nvPicPr>
            <p:cNvPr id="34" name="Picture 33">
              <a:extLst>
                <a:ext uri="{FF2B5EF4-FFF2-40B4-BE49-F238E27FC236}">
                  <a16:creationId xmlns:a16="http://schemas.microsoft.com/office/drawing/2014/main" id="{5227E191-85FE-A18C-1063-212D0FAEAB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2054" r="4400"/>
            <a:stretch/>
          </p:blipFill>
          <p:spPr>
            <a:xfrm>
              <a:off x="-7363" y="-1038"/>
              <a:ext cx="1325217" cy="4560978"/>
            </a:xfrm>
            <a:prstGeom prst="rect">
              <a:avLst/>
            </a:prstGeom>
          </p:spPr>
        </p:pic>
      </p:grpSp>
      <p:sp>
        <p:nvSpPr>
          <p:cNvPr id="33" name="Freeform 32">
            <a:extLst>
              <a:ext uri="{FF2B5EF4-FFF2-40B4-BE49-F238E27FC236}">
                <a16:creationId xmlns:a16="http://schemas.microsoft.com/office/drawing/2014/main" id="{527A8425-B90A-4347-AF48-00C1D5CC2D28}"/>
              </a:ext>
            </a:extLst>
          </p:cNvPr>
          <p:cNvSpPr/>
          <p:nvPr userDrawn="1"/>
        </p:nvSpPr>
        <p:spPr>
          <a:xfrm>
            <a:off x="5311489" y="2587406"/>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2118303" y="1286068"/>
            <a:ext cx="3557739" cy="1555466"/>
          </a:xfrm>
        </p:spPr>
        <p:txBody>
          <a:bodyPr anchor="t">
            <a:noAutofit/>
          </a:bodyPr>
          <a:lstStyle>
            <a:lvl1pPr marL="0" indent="0" algn="l">
              <a:lnSpc>
                <a:spcPts val="3154"/>
              </a:lnSpc>
              <a:spcBef>
                <a:spcPts val="0"/>
              </a:spcBef>
              <a:buNone/>
              <a:defRPr sz="34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BE 21 SKILLED</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2164566" y="2760028"/>
            <a:ext cx="3511476" cy="1546726"/>
          </a:xfrm>
        </p:spPr>
        <p:txBody>
          <a:bodyPr anchor="t">
            <a:noAutofit/>
          </a:bodyPr>
          <a:lstStyle>
            <a:lvl1pPr marL="0" indent="0" algn="l">
              <a:lnSpc>
                <a:spcPct val="100000"/>
              </a:lnSpc>
              <a:spcBef>
                <a:spcPts val="0"/>
              </a:spcBef>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Title</a:t>
            </a:r>
          </a:p>
        </p:txBody>
      </p:sp>
      <p:sp>
        <p:nvSpPr>
          <p:cNvPr id="27" name="Text Placeholder 62">
            <a:extLst>
              <a:ext uri="{FF2B5EF4-FFF2-40B4-BE49-F238E27FC236}">
                <a16:creationId xmlns:a16="http://schemas.microsoft.com/office/drawing/2014/main" id="{B3A84765-430F-A09E-81CE-6FACEF262018}"/>
              </a:ext>
            </a:extLst>
          </p:cNvPr>
          <p:cNvSpPr>
            <a:spLocks noGrp="1"/>
          </p:cNvSpPr>
          <p:nvPr>
            <p:ph type="body" sz="quarter" idx="21" hasCustomPrompt="1"/>
          </p:nvPr>
        </p:nvSpPr>
        <p:spPr>
          <a:xfrm rot="16200000">
            <a:off x="-1616217" y="3735565"/>
            <a:ext cx="4835946" cy="624849"/>
          </a:xfrm>
          <a:solidFill>
            <a:srgbClr val="1C1442"/>
          </a:solidFill>
        </p:spPr>
        <p:txBody>
          <a:bodyPr anchor="ctr">
            <a:noAutofit/>
          </a:bodyPr>
          <a:lstStyle>
            <a:lvl1pPr marL="0" indent="0" algn="l">
              <a:buNone/>
              <a:defRPr sz="4000">
                <a:solidFill>
                  <a:schemeClr val="bg1"/>
                </a:solidFill>
              </a:defRPr>
            </a:lvl1pPr>
          </a:lstStyle>
          <a:p>
            <a:r>
              <a:rPr lang="en-US" sz="1800" dirty="0"/>
              <a:t>www.</a:t>
            </a:r>
            <a:r>
              <a:rPr lang="en-US" sz="2400" b="1" dirty="0"/>
              <a:t>be21skilled</a:t>
            </a:r>
            <a:r>
              <a:rPr lang="en-US" sz="1800" dirty="0"/>
              <a:t>.eu</a:t>
            </a:r>
          </a:p>
        </p:txBody>
      </p:sp>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3869940" y="522012"/>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4483127" y="522012"/>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3869940" y="98360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4483127" y="983601"/>
            <a:ext cx="7236000"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3869940" y="14095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4483127" y="14095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3869940" y="182231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4483127" y="182231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3869940" y="2248673"/>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4483127" y="2248673"/>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3869940" y="2692614"/>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4483127" y="2692614"/>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3869940" y="3176881"/>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4483127" y="3176881"/>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932833" y="664536"/>
            <a:ext cx="2460998" cy="594309"/>
          </a:xfrm>
        </p:spPr>
        <p:txBody>
          <a:bodyPr anchor="ctr">
            <a:noAutofit/>
          </a:bodyPr>
          <a:lstStyle>
            <a:lvl1pPr marL="0" indent="0" algn="l">
              <a:lnSpc>
                <a:spcPts val="3590"/>
              </a:lnSpc>
              <a:spcBef>
                <a:spcPts val="0"/>
              </a:spcBef>
              <a:buNone/>
              <a:defRPr sz="3600" b="1" i="0" spc="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pic>
        <p:nvPicPr>
          <p:cNvPr id="36" name="Picture 35">
            <a:extLst>
              <a:ext uri="{FF2B5EF4-FFF2-40B4-BE49-F238E27FC236}">
                <a16:creationId xmlns:a16="http://schemas.microsoft.com/office/drawing/2014/main" id="{5925AF36-36AA-B9EE-7A29-889B605DE0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062" r="700" b="83238"/>
          <a:stretch/>
        </p:blipFill>
        <p:spPr>
          <a:xfrm rot="16200000">
            <a:off x="-3150617" y="3130667"/>
            <a:ext cx="6877951" cy="576718"/>
          </a:xfrm>
          <a:prstGeom prst="rect">
            <a:avLst/>
          </a:prstGeom>
        </p:spPr>
      </p:pic>
      <p:grpSp>
        <p:nvGrpSpPr>
          <p:cNvPr id="5" name="Group 4">
            <a:extLst>
              <a:ext uri="{FF2B5EF4-FFF2-40B4-BE49-F238E27FC236}">
                <a16:creationId xmlns:a16="http://schemas.microsoft.com/office/drawing/2014/main" id="{795E9240-C10D-8849-BAE0-7C438EC081DC}"/>
              </a:ext>
            </a:extLst>
          </p:cNvPr>
          <p:cNvGrpSpPr/>
          <p:nvPr userDrawn="1"/>
        </p:nvGrpSpPr>
        <p:grpSpPr>
          <a:xfrm>
            <a:off x="3712795" y="839176"/>
            <a:ext cx="8204056" cy="1773167"/>
            <a:chOff x="2315424" y="2387814"/>
            <a:chExt cx="7663872" cy="1299876"/>
          </a:xfrm>
          <a:solidFill>
            <a:srgbClr val="186BA8"/>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75" name="Rectangle 74">
              <a:extLst>
                <a:ext uri="{FF2B5EF4-FFF2-40B4-BE49-F238E27FC236}">
                  <a16:creationId xmlns:a16="http://schemas.microsoft.com/office/drawing/2014/main" id="{35748608-FDE9-4648-BB0B-46BD9D014EC5}"/>
                </a:ext>
              </a:extLst>
            </p:cNvPr>
            <p:cNvSpPr/>
            <p:nvPr userDrawn="1"/>
          </p:nvSpPr>
          <p:spPr>
            <a:xfrm>
              <a:off x="2315424" y="3673835"/>
              <a:ext cx="7663872" cy="138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Montserrat" panose="00000500000000000000" pitchFamily="50" charset="0"/>
              </a:endParaRPr>
            </a:p>
          </p:txBody>
        </p:sp>
      </p:grpSp>
      <p:sp>
        <p:nvSpPr>
          <p:cNvPr id="14" name="Text Placeholder 32">
            <a:extLst>
              <a:ext uri="{FF2B5EF4-FFF2-40B4-BE49-F238E27FC236}">
                <a16:creationId xmlns:a16="http://schemas.microsoft.com/office/drawing/2014/main" id="{AC7C9F82-8C1A-E990-F262-A12DBBFC0CA1}"/>
              </a:ext>
            </a:extLst>
          </p:cNvPr>
          <p:cNvSpPr>
            <a:spLocks noGrp="1"/>
          </p:cNvSpPr>
          <p:nvPr>
            <p:ph type="body" sz="quarter" idx="62" hasCustomPrompt="1"/>
          </p:nvPr>
        </p:nvSpPr>
        <p:spPr>
          <a:xfrm>
            <a:off x="3869940" y="3599509"/>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08</a:t>
            </a:r>
            <a:endParaRPr lang="en-US" dirty="0"/>
          </a:p>
        </p:txBody>
      </p:sp>
      <p:sp>
        <p:nvSpPr>
          <p:cNvPr id="15" name="Text Placeholder 32">
            <a:extLst>
              <a:ext uri="{FF2B5EF4-FFF2-40B4-BE49-F238E27FC236}">
                <a16:creationId xmlns:a16="http://schemas.microsoft.com/office/drawing/2014/main" id="{6BACD29F-CE8E-DD2B-AF73-458A329D31D8}"/>
              </a:ext>
            </a:extLst>
          </p:cNvPr>
          <p:cNvSpPr>
            <a:spLocks noGrp="1"/>
          </p:cNvSpPr>
          <p:nvPr>
            <p:ph type="body" sz="quarter" idx="63" hasCustomPrompt="1"/>
          </p:nvPr>
        </p:nvSpPr>
        <p:spPr>
          <a:xfrm>
            <a:off x="4483127" y="3599509"/>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6" name="Text Placeholder 32">
            <a:extLst>
              <a:ext uri="{FF2B5EF4-FFF2-40B4-BE49-F238E27FC236}">
                <a16:creationId xmlns:a16="http://schemas.microsoft.com/office/drawing/2014/main" id="{F4F2598F-7670-4358-8438-B38C70AC48A2}"/>
              </a:ext>
            </a:extLst>
          </p:cNvPr>
          <p:cNvSpPr>
            <a:spLocks noGrp="1"/>
          </p:cNvSpPr>
          <p:nvPr>
            <p:ph type="body" sz="quarter" idx="64" hasCustomPrompt="1"/>
          </p:nvPr>
        </p:nvSpPr>
        <p:spPr>
          <a:xfrm>
            <a:off x="3869940" y="401227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09</a:t>
            </a:r>
            <a:endParaRPr lang="en-US" dirty="0"/>
          </a:p>
        </p:txBody>
      </p:sp>
      <p:sp>
        <p:nvSpPr>
          <p:cNvPr id="18" name="Text Placeholder 32">
            <a:extLst>
              <a:ext uri="{FF2B5EF4-FFF2-40B4-BE49-F238E27FC236}">
                <a16:creationId xmlns:a16="http://schemas.microsoft.com/office/drawing/2014/main" id="{911D1776-2E15-3CC1-95D6-1E5DD81890D4}"/>
              </a:ext>
            </a:extLst>
          </p:cNvPr>
          <p:cNvSpPr>
            <a:spLocks noGrp="1"/>
          </p:cNvSpPr>
          <p:nvPr>
            <p:ph type="body" sz="quarter" idx="66" hasCustomPrompt="1"/>
          </p:nvPr>
        </p:nvSpPr>
        <p:spPr>
          <a:xfrm>
            <a:off x="3869940" y="4438637"/>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10</a:t>
            </a:r>
            <a:endParaRPr lang="en-US" dirty="0"/>
          </a:p>
        </p:txBody>
      </p:sp>
      <p:sp>
        <p:nvSpPr>
          <p:cNvPr id="20" name="Text Placeholder 32">
            <a:extLst>
              <a:ext uri="{FF2B5EF4-FFF2-40B4-BE49-F238E27FC236}">
                <a16:creationId xmlns:a16="http://schemas.microsoft.com/office/drawing/2014/main" id="{50B3FD82-56E1-1CBC-018B-D2386FCFAE16}"/>
              </a:ext>
            </a:extLst>
          </p:cNvPr>
          <p:cNvSpPr>
            <a:spLocks noGrp="1"/>
          </p:cNvSpPr>
          <p:nvPr>
            <p:ph type="body" sz="quarter" idx="68" hasCustomPrompt="1"/>
          </p:nvPr>
        </p:nvSpPr>
        <p:spPr>
          <a:xfrm>
            <a:off x="3869940" y="4882578"/>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11</a:t>
            </a:r>
            <a:endParaRPr lang="en-US" dirty="0"/>
          </a:p>
        </p:txBody>
      </p:sp>
      <p:sp>
        <p:nvSpPr>
          <p:cNvPr id="22" name="Text Placeholder 32">
            <a:extLst>
              <a:ext uri="{FF2B5EF4-FFF2-40B4-BE49-F238E27FC236}">
                <a16:creationId xmlns:a16="http://schemas.microsoft.com/office/drawing/2014/main" id="{05757204-1432-36D4-2347-54F5282E19E5}"/>
              </a:ext>
            </a:extLst>
          </p:cNvPr>
          <p:cNvSpPr>
            <a:spLocks noGrp="1"/>
          </p:cNvSpPr>
          <p:nvPr>
            <p:ph type="body" sz="quarter" idx="70" hasCustomPrompt="1"/>
          </p:nvPr>
        </p:nvSpPr>
        <p:spPr>
          <a:xfrm>
            <a:off x="3869940" y="5366845"/>
            <a:ext cx="684000" cy="223473"/>
          </a:xfrm>
        </p:spPr>
        <p:txBody>
          <a:bodyPr anchor="ctr">
            <a:noAutofit/>
          </a:bodyPr>
          <a:lstStyle>
            <a:lvl1pPr marL="0" indent="0" algn="l">
              <a:buNone/>
              <a:defRPr sz="2800" b="1" i="0">
                <a:solidFill>
                  <a:srgbClr val="8A206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12</a:t>
            </a:r>
            <a:endParaRPr lang="en-US" dirty="0"/>
          </a:p>
        </p:txBody>
      </p:sp>
      <p:sp>
        <p:nvSpPr>
          <p:cNvPr id="23" name="Text Placeholder 32">
            <a:extLst>
              <a:ext uri="{FF2B5EF4-FFF2-40B4-BE49-F238E27FC236}">
                <a16:creationId xmlns:a16="http://schemas.microsoft.com/office/drawing/2014/main" id="{55A15E2E-ED06-D90C-076E-D77249C034B1}"/>
              </a:ext>
            </a:extLst>
          </p:cNvPr>
          <p:cNvSpPr>
            <a:spLocks noGrp="1"/>
          </p:cNvSpPr>
          <p:nvPr>
            <p:ph type="body" sz="quarter" idx="71" hasCustomPrompt="1"/>
          </p:nvPr>
        </p:nvSpPr>
        <p:spPr>
          <a:xfrm>
            <a:off x="4483127" y="5366845"/>
            <a:ext cx="7236000" cy="223473"/>
          </a:xfrm>
        </p:spPr>
        <p:txBody>
          <a:bodyPr anchor="ctr">
            <a:noAutofit/>
          </a:bodyPr>
          <a:lstStyle>
            <a:lvl1pPr marL="0" indent="0" algn="l">
              <a:buNone/>
              <a:defRPr sz="22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p:spPr>
        <p:txBody>
          <a:bodyPr>
            <a:noAutofit/>
          </a:bodyPr>
          <a:lstStyle>
            <a:lvl1pPr marL="0" indent="0" algn="l">
              <a:buNone/>
              <a:defRPr sz="3600" b="1" i="0" spc="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AA38BA31-936A-F4AF-6204-6698AEF46A62}"/>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pic>
        <p:nvPicPr>
          <p:cNvPr id="9" name="Picture 8">
            <a:extLst>
              <a:ext uri="{FF2B5EF4-FFF2-40B4-BE49-F238E27FC236}">
                <a16:creationId xmlns:a16="http://schemas.microsoft.com/office/drawing/2014/main" id="{0EC9115F-7F21-AB8F-4850-E307E72545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68" t="-5799" r="12668" b="81249"/>
          <a:stretch/>
        </p:blipFill>
        <p:spPr>
          <a:xfrm>
            <a:off x="0" y="3959835"/>
            <a:ext cx="12192000" cy="1903450"/>
          </a:xfrm>
          <a:prstGeom prst="rect">
            <a:avLst/>
          </a:prstGeom>
        </p:spPr>
      </p:pic>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1" name="Freeform 10">
            <a:extLst>
              <a:ext uri="{FF2B5EF4-FFF2-40B4-BE49-F238E27FC236}">
                <a16:creationId xmlns:a16="http://schemas.microsoft.com/office/drawing/2014/main" id="{4C0AFDB2-F4C8-2497-DE89-16ABCC9A30E6}"/>
              </a:ext>
            </a:extLst>
          </p:cNvPr>
          <p:cNvSpPr/>
          <p:nvPr userDrawn="1"/>
        </p:nvSpPr>
        <p:spPr>
          <a:xfrm rot="5400000">
            <a:off x="7856728" y="743899"/>
            <a:ext cx="86263" cy="1080000"/>
          </a:xfrm>
          <a:custGeom>
            <a:avLst/>
            <a:gdLst>
              <a:gd name="connsiteX0" fmla="*/ 0 w 86263"/>
              <a:gd name="connsiteY0" fmla="*/ 0 h 1868579"/>
              <a:gd name="connsiteX1" fmla="*/ 86263 w 86263"/>
              <a:gd name="connsiteY1" fmla="*/ 0 h 1868579"/>
              <a:gd name="connsiteX2" fmla="*/ 86263 w 86263"/>
              <a:gd name="connsiteY2" fmla="*/ 1868580 h 1868579"/>
              <a:gd name="connsiteX3" fmla="*/ 0 w 86263"/>
              <a:gd name="connsiteY3" fmla="*/ 1868580 h 1868579"/>
            </a:gdLst>
            <a:ahLst/>
            <a:cxnLst>
              <a:cxn ang="0">
                <a:pos x="connsiteX0" y="connsiteY0"/>
              </a:cxn>
              <a:cxn ang="0">
                <a:pos x="connsiteX1" y="connsiteY1"/>
              </a:cxn>
              <a:cxn ang="0">
                <a:pos x="connsiteX2" y="connsiteY2"/>
              </a:cxn>
              <a:cxn ang="0">
                <a:pos x="connsiteX3" y="connsiteY3"/>
              </a:cxn>
            </a:cxnLst>
            <a:rect l="l" t="t" r="r" b="b"/>
            <a:pathLst>
              <a:path w="86263" h="1868579">
                <a:moveTo>
                  <a:pt x="0" y="0"/>
                </a:moveTo>
                <a:lnTo>
                  <a:pt x="86263" y="0"/>
                </a:lnTo>
                <a:lnTo>
                  <a:pt x="86263" y="1868580"/>
                </a:lnTo>
                <a:lnTo>
                  <a:pt x="0" y="1868580"/>
                </a:lnTo>
                <a:close/>
              </a:path>
            </a:pathLst>
          </a:custGeom>
          <a:gradFill flip="none" rotWithShape="1">
            <a:gsLst>
              <a:gs pos="22000">
                <a:srgbClr val="1C1442"/>
              </a:gs>
              <a:gs pos="64000">
                <a:srgbClr val="8A2061"/>
              </a:gs>
              <a:gs pos="100000">
                <a:srgbClr val="1C1442"/>
              </a:gs>
            </a:gsLst>
            <a:path path="circle">
              <a:fillToRect l="100000" t="100000"/>
            </a:path>
            <a:tileRect r="-100000" b="-100000"/>
          </a:gradFill>
          <a:ln w="30808" cap="flat">
            <a:noFill/>
            <a:prstDash val="solid"/>
            <a:miter/>
          </a:ln>
        </p:spPr>
        <p:txBody>
          <a:bodyPr rtlCol="0" anchor="ctr"/>
          <a:lstStyle/>
          <a:p>
            <a:endParaRPr lang="en-US"/>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C1442"/>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544955" y="1970828"/>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pic>
        <p:nvPicPr>
          <p:cNvPr id="8" name="Picture 7">
            <a:extLst>
              <a:ext uri="{FF2B5EF4-FFF2-40B4-BE49-F238E27FC236}">
                <a16:creationId xmlns:a16="http://schemas.microsoft.com/office/drawing/2014/main" id="{60201952-544A-D4AA-A62D-6FC8980B06B7}"/>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14569" y="4782595"/>
            <a:ext cx="1443600" cy="356400"/>
          </a:xfrm>
          <a:prstGeom prst="rect">
            <a:avLst/>
          </a:prstGeom>
        </p:spPr>
      </p:pic>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621429" y="1034821"/>
            <a:ext cx="4951851" cy="845139"/>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621429" y="2603039"/>
            <a:ext cx="4939670" cy="3466570"/>
          </a:xfrm>
        </p:spPr>
        <p:txBody>
          <a:bodyPr numCol="1" spcCol="288000" anchor="t">
            <a:noAutofit/>
          </a:bodyPr>
          <a:lstStyle>
            <a:lvl1pPr marL="0" indent="0" algn="l">
              <a:lnSpc>
                <a:spcPct val="100000"/>
              </a:lnSpc>
              <a:spcBef>
                <a:spcPts val="0"/>
              </a:spcBef>
              <a:buNone/>
              <a:defRPr sz="1774"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7" name="Picture 6">
            <a:extLst>
              <a:ext uri="{FF2B5EF4-FFF2-40B4-BE49-F238E27FC236}">
                <a16:creationId xmlns:a16="http://schemas.microsoft.com/office/drawing/2014/main" id="{8392B4B6-B0E6-33B6-C463-24FFD09193FA}"/>
              </a:ext>
            </a:extLst>
          </p:cNvPr>
          <p:cNvPicPr>
            <a:picLocks/>
          </p:cNvPicPr>
          <p:nvPr userDrawn="1"/>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5145284" y="1280991"/>
            <a:ext cx="1443600" cy="356400"/>
          </a:xfrm>
          <a:prstGeom prst="rect">
            <a:avLst/>
          </a:prstGeom>
        </p:spPr>
      </p:pic>
    </p:spTree>
    <p:extLst>
      <p:ext uri="{BB962C8B-B14F-4D97-AF65-F5344CB8AC3E}">
        <p14:creationId xmlns:p14="http://schemas.microsoft.com/office/powerpoint/2010/main" val="190029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B1AE1FF-1F45-E24F-816F-7F9439E481F4}"/>
              </a:ext>
            </a:extLst>
          </p:cNvPr>
          <p:cNvSpPr/>
          <p:nvPr userDrawn="1"/>
        </p:nvSpPr>
        <p:spPr>
          <a:xfrm>
            <a:off x="10953752" y="6455249"/>
            <a:ext cx="1189619" cy="246221"/>
          </a:xfrm>
          <a:prstGeom prst="rect">
            <a:avLst/>
          </a:prstGeom>
        </p:spPr>
        <p:txBody>
          <a:bodyPr wrap="square">
            <a:spAutoFit/>
          </a:bodyPr>
          <a:lstStyle/>
          <a:p>
            <a:r>
              <a:rPr lang="en-GB" sz="1000" b="0" i="0" u="none" dirty="0">
                <a:solidFill>
                  <a:schemeClr val="tx1"/>
                </a:solidFill>
                <a:latin typeface="Calibri" panose="020F0502020204030204" pitchFamily="34" charset="0"/>
                <a:cs typeface="Calibri" panose="020F0502020204030204" pitchFamily="34" charset="0"/>
              </a:rPr>
              <a:t>BE 21 SKILLED</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969230" y="6419863"/>
            <a:ext cx="0" cy="281607"/>
          </a:xfrm>
          <a:prstGeom prst="line">
            <a:avLst/>
          </a:prstGeom>
          <a:noFill/>
          <a:ln w="9525" cap="flat">
            <a:solidFill>
              <a:srgbClr val="AD4097"/>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736" r:id="rId2"/>
    <p:sldLayoutId id="2147483683" r:id="rId3"/>
    <p:sldLayoutId id="2147483697" r:id="rId4"/>
    <p:sldLayoutId id="2147483703" r:id="rId5"/>
    <p:sldLayoutId id="2147483700" r:id="rId6"/>
    <p:sldLayoutId id="2147483723" r:id="rId7"/>
    <p:sldLayoutId id="2147483698" r:id="rId8"/>
    <p:sldLayoutId id="2147483695" r:id="rId9"/>
    <p:sldLayoutId id="2147483702" r:id="rId10"/>
    <p:sldLayoutId id="2147483735" r:id="rId11"/>
    <p:sldLayoutId id="2147483734" r:id="rId12"/>
    <p:sldLayoutId id="2147483708" r:id="rId13"/>
    <p:sldLayoutId id="2147483733" r:id="rId14"/>
    <p:sldLayoutId id="2147483738" r:id="rId15"/>
    <p:sldLayoutId id="2147483737" r:id="rId16"/>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emerald.com/insight/content/doi/10.1108/BL-03-2020-0021/full/html"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aroundersenseofpurpose.eu/sdgs/sdg9/" TargetMode="External"/><Relationship Id="rId3" Type="http://schemas.openxmlformats.org/officeDocument/2006/relationships/image" Target="../media/image16.jpg"/><Relationship Id="rId7"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www.iybssd2022.org/sdgs-in-the-report-of-the-international-year-of-light-2015-2-4/" TargetMode="External"/><Relationship Id="rId5" Type="http://schemas.openxmlformats.org/officeDocument/2006/relationships/image" Target="../media/image17.jpg"/><Relationship Id="rId4" Type="http://schemas.openxmlformats.org/officeDocument/2006/relationships/hyperlink" Target="https://gemreportunesco.wordpress.com/2016/11/03/madrid-meeting-approves-the-indicators-to-monitor-progress-towards-sdg-4-in-2017/"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aroundersenseofpurpose.eu/sdgs/sdg10/"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aroundersenseofpurpose.eu/sdgs/sdg12/" TargetMode="External"/><Relationship Id="rId5" Type="http://schemas.openxmlformats.org/officeDocument/2006/relationships/image" Target="../media/image20.png"/><Relationship Id="rId4" Type="http://schemas.openxmlformats.org/officeDocument/2006/relationships/hyperlink" Target="https://www.appropedia.org/SDG1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www.iybssd2022.org/the-science-council-of-japan-and-the-sdgs-10-10/" TargetMode="External"/><Relationship Id="rId5" Type="http://schemas.openxmlformats.org/officeDocument/2006/relationships/image" Target="../media/image23.jpg"/><Relationship Id="rId4" Type="http://schemas.openxmlformats.org/officeDocument/2006/relationships/hyperlink" Target="https://www.appropedia.org/ODS13"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community-engagement.eu/toolbox/" TargetMode="External"/><Relationship Id="rId2" Type="http://schemas.openxmlformats.org/officeDocument/2006/relationships/hyperlink" Target="http://www.community-engagement.eu/" TargetMode="Externa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aalto.fi/en" TargetMode="Externa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aalto.fi/en" TargetMode="Externa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hyperlink" Target="https://www.aalto.fi/en/advancing-entrepreneurship-and-innovation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tue.nl/en/" TargetMode="Externa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visc.gov.lv/lv/nozaru-kvalifikacijas-strukturas" TargetMode="External"/><Relationship Id="rId2" Type="http://schemas.openxmlformats.org/officeDocument/2006/relationships/hyperlink" Target="https://lddk.lv/atbalsts-biznesam/nozaru-ekspertu-padomes/metalapstrade-masinbuve-masinzinibas/" TargetMode="External"/><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hyperlink" Target="https://epale.ec.europa.eu/en/blog/short-guide-sectoral-expert-councils-latvia-lithuania-and-estonia"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portal.cor.europa.eu/divisionpowers/Pages/Serbia-Employment.aspx"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prosveta.gov.rs/wp-content/uploads/2020/01/Masterplan-2019-ENG.pdf" TargetMode="External"/><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smeclustergrowth.eu/investigation/" TargetMode="External"/><Relationship Id="rId7" Type="http://schemas.openxmlformats.org/officeDocument/2006/relationships/hyperlink" Target="https://smeclustergrowth.eu/facilities-sharing/" TargetMode="External"/><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smeclustergrowth.eu/consultancy-practice-based-learning/" TargetMode="External"/><Relationship Id="rId5" Type="http://schemas.openxmlformats.org/officeDocument/2006/relationships/hyperlink" Target="https://smeclustergrowth.eu/learning/" TargetMode="External"/><Relationship Id="rId4" Type="http://schemas.openxmlformats.org/officeDocument/2006/relationships/hyperlink" Target="https://smeclustergrowth.eu/growth/" TargetMode="External"/><Relationship Id="rId9" Type="http://schemas.openxmlformats.org/officeDocument/2006/relationships/image" Target="../media/image31.png"/></Relationships>
</file>

<file path=ppt/slides/_rels/slide37.xml.rels><?xml version="1.0" encoding="UTF-8" standalone="yes"?>
<Relationships xmlns="http://schemas.openxmlformats.org/package/2006/relationships"><Relationship Id="rId8" Type="http://schemas.openxmlformats.org/officeDocument/2006/relationships/hyperlink" Target="https://smeclustergrowth.eu/cluster-growth-councils/#malaga" TargetMode="External"/><Relationship Id="rId3" Type="http://schemas.openxmlformats.org/officeDocument/2006/relationships/image" Target="../media/image31.png"/><Relationship Id="rId7" Type="http://schemas.openxmlformats.org/officeDocument/2006/relationships/hyperlink" Target="https://smeclustergrowth.eu/cluster-growth-councils/#istanbul" TargetMode="External"/><Relationship Id="rId2" Type="http://schemas.openxmlformats.org/officeDocument/2006/relationships/image" Target="../media/image5.jpeg"/><Relationship Id="rId1" Type="http://schemas.openxmlformats.org/officeDocument/2006/relationships/slideLayout" Target="../slideLayouts/slideLayout4.xml"/><Relationship Id="rId6" Type="http://schemas.openxmlformats.org/officeDocument/2006/relationships/hyperlink" Target="https://smeclustergrowth.eu/cluster-growth-councils/#cork" TargetMode="External"/><Relationship Id="rId5" Type="http://schemas.openxmlformats.org/officeDocument/2006/relationships/hyperlink" Target="https://smeclustergrowth.eu/cluster-growth-councils/#bologna" TargetMode="External"/><Relationship Id="rId4" Type="http://schemas.openxmlformats.org/officeDocument/2006/relationships/hyperlink" Target="https://smeclustergrowth.eu/cluster-growth-councils/#alcala" TargetMode="External"/><Relationship Id="rId9" Type="http://schemas.openxmlformats.org/officeDocument/2006/relationships/hyperlink" Target="https://smeclustergrowth.eu/cluster-growth-councils/#pari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hyperlink" Target="http://teknopark.boun.edu.t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hyperlink" Target="https://smeclustergrowth.eu/resources/" TargetMode="Externa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regionalskills.ie/" TargetMode="External"/><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hyperlink" Target="https://www.regionalskills.ie/regions/northwest/news/-launch-the-national-skills-council-and-nine-regional-skills-fora.html"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png"/><Relationship Id="rId1" Type="http://schemas.openxmlformats.org/officeDocument/2006/relationships/slideLayout" Target="../slideLayouts/slideLayout10.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1996036" y="3872469"/>
            <a:ext cx="5243750" cy="1519663"/>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US" sz="3200" b="1" dirty="0">
                <a:solidFill>
                  <a:schemeClr val="bg1"/>
                </a:solidFill>
              </a:rPr>
              <a:t>The Role of Regional Skills Councils and External Collaboration </a:t>
            </a: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1923150" y="2905725"/>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MODULE 3</a:t>
            </a:r>
          </a:p>
        </p:txBody>
      </p:sp>
      <p:sp>
        <p:nvSpPr>
          <p:cNvPr id="8" name="TextBox 7">
            <a:extLst>
              <a:ext uri="{FF2B5EF4-FFF2-40B4-BE49-F238E27FC236}">
                <a16:creationId xmlns:a16="http://schemas.microsoft.com/office/drawing/2014/main" id="{3A8498ED-9A13-B691-49F7-C583357BFFB1}"/>
              </a:ext>
            </a:extLst>
          </p:cNvPr>
          <p:cNvSpPr txBox="1"/>
          <p:nvPr/>
        </p:nvSpPr>
        <p:spPr>
          <a:xfrm>
            <a:off x="1996036" y="898989"/>
            <a:ext cx="3164687" cy="707886"/>
          </a:xfrm>
          <a:prstGeom prst="rect">
            <a:avLst/>
          </a:prstGeom>
          <a:solidFill>
            <a:srgbClr val="186BA8"/>
          </a:solid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4643F19-2E2C-486B-5007-231327E623A7}"/>
              </a:ext>
            </a:extLst>
          </p:cNvPr>
          <p:cNvPicPr>
            <a:picLocks noChangeAspect="1"/>
          </p:cNvPicPr>
          <p:nvPr/>
        </p:nvPicPr>
        <p:blipFill>
          <a:blip r:embed="rId3"/>
          <a:stretch>
            <a:fillRect/>
          </a:stretch>
        </p:blipFill>
        <p:spPr>
          <a:xfrm>
            <a:off x="6247418" y="5830930"/>
            <a:ext cx="5568578" cy="732708"/>
          </a:xfrm>
          <a:prstGeom prst="rect">
            <a:avLst/>
          </a:prstGeom>
        </p:spPr>
      </p:pic>
    </p:spTree>
    <p:extLst>
      <p:ext uri="{BB962C8B-B14F-4D97-AF65-F5344CB8AC3E}">
        <p14:creationId xmlns:p14="http://schemas.microsoft.com/office/powerpoint/2010/main" val="166775864"/>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GB" sz="2400" b="1" dirty="0">
                <a:solidFill>
                  <a:srgbClr val="8A2061"/>
                </a:solidFill>
              </a:rPr>
              <a:t>Stakeholder Theory in Education</a:t>
            </a:r>
          </a:p>
          <a:p>
            <a:pPr algn="just">
              <a:lnSpc>
                <a:spcPts val="2440"/>
              </a:lnSpc>
            </a:pPr>
            <a:endParaRPr lang="en-GB" sz="2200" dirty="0"/>
          </a:p>
          <a:p>
            <a:pPr algn="just">
              <a:lnSpc>
                <a:spcPts val="2440"/>
              </a:lnSpc>
            </a:pPr>
            <a:r>
              <a:rPr lang="en-GB" sz="2200" dirty="0"/>
              <a:t>SR. Edward Freeman is a significant figure in the field of business management, known for developing the </a:t>
            </a:r>
            <a:r>
              <a:rPr lang="en-GB" sz="2200" b="1" dirty="0"/>
              <a:t>stakeholder theory. </a:t>
            </a:r>
            <a:r>
              <a:rPr lang="en-GB" sz="2200" dirty="0"/>
              <a:t>The stakeholder theory, as proposed by Freeman (1984), proports that organisations should consider the interests of </a:t>
            </a:r>
            <a:r>
              <a:rPr lang="en-GB" sz="2200" u="sng" dirty="0"/>
              <a:t>all stakeholders</a:t>
            </a:r>
            <a:r>
              <a:rPr lang="en-GB" sz="2200" dirty="0"/>
              <a:t>, not just “shareholders”.</a:t>
            </a:r>
          </a:p>
          <a:p>
            <a:pPr algn="just">
              <a:lnSpc>
                <a:spcPts val="2440"/>
              </a:lnSpc>
            </a:pPr>
            <a:endParaRPr lang="en-GB" sz="2200" dirty="0"/>
          </a:p>
          <a:p>
            <a:pPr algn="just">
              <a:lnSpc>
                <a:spcPts val="2440"/>
              </a:lnSpc>
            </a:pPr>
            <a:r>
              <a:rPr lang="en-GB" sz="2200" dirty="0"/>
              <a:t>In HEIs, stakeholders include students, faculty, alumni, employers, government entities, and the surrounding community. The application of Stakeholder Theory in Education </a:t>
            </a:r>
          </a:p>
          <a:p>
            <a:pPr algn="just">
              <a:lnSpc>
                <a:spcPts val="2440"/>
              </a:lnSpc>
            </a:pPr>
            <a:r>
              <a:rPr lang="en-GB" sz="2200" dirty="0"/>
              <a:t>involves actively engaging these groups in governance, curriculum design, and strategic planning to ensure educational services meet a broad set of needs and expectations.</a:t>
            </a:r>
          </a:p>
          <a:p>
            <a:pPr algn="just">
              <a:lnSpc>
                <a:spcPts val="2440"/>
              </a:lnSpc>
            </a:pPr>
            <a:endParaRPr lang="en-GB" sz="2200" dirty="0"/>
          </a:p>
          <a:p>
            <a:pPr algn="just">
              <a:lnSpc>
                <a:spcPts val="2440"/>
              </a:lnSpc>
            </a:pPr>
            <a:r>
              <a:rPr lang="en-GB" sz="2200" dirty="0"/>
              <a:t>This approach encourages HEIs to operate in a socially responsible manner, contributing to their communities and preparing students for their societal roles as well as careers.</a:t>
            </a:r>
          </a:p>
          <a:p>
            <a:pPr algn="just">
              <a:lnSpc>
                <a:spcPts val="2440"/>
              </a:lnSpc>
            </a:pPr>
            <a:endParaRPr lang="en-GB" sz="2200" dirty="0"/>
          </a:p>
          <a:p>
            <a:pPr algn="just">
              <a:lnSpc>
                <a:spcPts val="2440"/>
              </a:lnSpc>
            </a:pPr>
            <a:r>
              <a:rPr lang="en-GB" sz="2200" dirty="0"/>
              <a:t>By considering a wide range of stakeholder input, HEIs can enhance their educational offerings, foster innovation, and improve overall institutional success. </a:t>
            </a:r>
          </a:p>
          <a:p>
            <a:pPr algn="just">
              <a:lnSpc>
                <a:spcPts val="2440"/>
              </a:lnSpc>
            </a:pPr>
            <a:endParaRPr lang="en-GB" sz="2200"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1439327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11</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GB" sz="2400" b="1" dirty="0">
                <a:solidFill>
                  <a:srgbClr val="8A2061"/>
                </a:solidFill>
              </a:rPr>
              <a:t>Stakeholder Theory in Education</a:t>
            </a:r>
          </a:p>
          <a:p>
            <a:pPr algn="just">
              <a:lnSpc>
                <a:spcPts val="2440"/>
              </a:lnSpc>
            </a:pPr>
            <a:endParaRPr lang="en-GB" sz="2200" dirty="0"/>
          </a:p>
          <a:p>
            <a:pPr algn="just">
              <a:lnSpc>
                <a:spcPts val="2440"/>
              </a:lnSpc>
            </a:pPr>
            <a:r>
              <a:rPr lang="en-GB" sz="2200" dirty="0"/>
              <a:t>The stakeholder theory approach can create more value in HEIs (</a:t>
            </a:r>
            <a:r>
              <a:rPr lang="en-GB" sz="2200" dirty="0">
                <a:hlinkClick r:id="rId2"/>
              </a:rPr>
              <a:t>link</a:t>
            </a:r>
            <a:r>
              <a:rPr lang="en-GB" sz="2200" dirty="0"/>
              <a:t>). The development of improved relationships between HEIs and their stakeholders based on the principles of stakeholder theory can lead to more value creation. This involves knowledge and information sharing, mutual trust, involvement in the decision-making process, and alignment of stakeholders’ interests in the strategic planning process.</a:t>
            </a:r>
          </a:p>
          <a:p>
            <a:pPr algn="just">
              <a:lnSpc>
                <a:spcPts val="2440"/>
              </a:lnSpc>
            </a:pPr>
            <a:endParaRPr lang="en-GB" sz="2200" dirty="0"/>
          </a:p>
          <a:p>
            <a:pPr algn="just">
              <a:lnSpc>
                <a:spcPts val="2440"/>
              </a:lnSpc>
            </a:pPr>
            <a:r>
              <a:rPr lang="en-GB" sz="2200" dirty="0"/>
              <a:t>In the context of STEM education, a theoretical framework that regions may adopt and/or adapt for their STEM education to be successful has been proposed. This framework emphasizes the importance of classroom practice, STEM educators, and theoretical frameworks. It also highlights the role of stakeholder theory in creating a shared meaning and spirit of STEM education among stakeholders.</a:t>
            </a:r>
          </a:p>
          <a:p>
            <a:pPr algn="just">
              <a:lnSpc>
                <a:spcPts val="2440"/>
              </a:lnSpc>
            </a:pPr>
            <a:endParaRPr lang="en-GB" sz="2200" dirty="0"/>
          </a:p>
          <a:p>
            <a:pPr algn="just">
              <a:lnSpc>
                <a:spcPts val="2440"/>
              </a:lnSpc>
            </a:pPr>
            <a:r>
              <a:rPr lang="en-GB" sz="2200" b="1" dirty="0"/>
              <a:t>Therefore, the stakeholder theory is not only relevant but also crucial in the context of HEIs in STEM fields. It helps in creating value, improving relationships with stakeholders, and contributing to the success of STEM education.</a:t>
            </a: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953404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5507429" cy="5189591"/>
          </a:xfrm>
        </p:spPr>
        <p:txBody>
          <a:bodyPr/>
          <a:lstStyle/>
          <a:p>
            <a:pPr algn="just">
              <a:lnSpc>
                <a:spcPts val="2440"/>
              </a:lnSpc>
            </a:pPr>
            <a:r>
              <a:rPr lang="en-GB" sz="2400" b="1" dirty="0">
                <a:solidFill>
                  <a:srgbClr val="8A2061"/>
                </a:solidFill>
              </a:rPr>
              <a:t>Benefits of Stakeholder Engagement</a:t>
            </a:r>
            <a:endParaRPr lang="en-GB" sz="2200" dirty="0"/>
          </a:p>
          <a:p>
            <a:pPr algn="just">
              <a:lnSpc>
                <a:spcPts val="2440"/>
              </a:lnSpc>
            </a:pPr>
            <a:endParaRPr lang="en-GB" sz="2200" dirty="0"/>
          </a:p>
          <a:p>
            <a:pPr algn="just">
              <a:lnSpc>
                <a:spcPts val="2440"/>
              </a:lnSpc>
            </a:pPr>
            <a:r>
              <a:rPr lang="en-GB" sz="2200" dirty="0"/>
              <a:t>Stakeholder engagement enhances institutional effectiveness through real-world examples. Done effectively, it can create a culture of continuous improvement, fostered by regular, structured stakeholder feedback.</a:t>
            </a:r>
          </a:p>
          <a:p>
            <a:pPr algn="just">
              <a:lnSpc>
                <a:spcPts val="2440"/>
              </a:lnSpc>
            </a:pPr>
            <a:endParaRPr lang="en-GB" sz="2200" dirty="0"/>
          </a:p>
          <a:p>
            <a:pPr algn="just">
              <a:lnSpc>
                <a:spcPts val="2440"/>
              </a:lnSpc>
            </a:pPr>
            <a:r>
              <a:rPr lang="en-GB" sz="2200" dirty="0"/>
              <a:t>Stakeholder engagement has a key role to play in HEI reputation management and institutional branding.</a:t>
            </a:r>
          </a:p>
          <a:p>
            <a:pPr algn="just">
              <a:lnSpc>
                <a:spcPts val="2440"/>
              </a:lnSpc>
            </a:pPr>
            <a:endParaRPr lang="en-GB" sz="2200"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915963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13</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187777" y="373314"/>
            <a:ext cx="9449908" cy="5189591"/>
          </a:xfrm>
        </p:spPr>
        <p:txBody>
          <a:bodyPr/>
          <a:lstStyle/>
          <a:p>
            <a:pPr algn="just">
              <a:lnSpc>
                <a:spcPts val="2440"/>
              </a:lnSpc>
            </a:pPr>
            <a:r>
              <a:rPr lang="en-GB" sz="2400" b="1" dirty="0">
                <a:solidFill>
                  <a:srgbClr val="8A2061"/>
                </a:solidFill>
              </a:rPr>
              <a:t>How stakeholder engagement can align educational institutions with the United Nations Sustainable Development Goals (SDGs).</a:t>
            </a:r>
          </a:p>
          <a:p>
            <a:pPr algn="just">
              <a:lnSpc>
                <a:spcPts val="2440"/>
              </a:lnSpc>
            </a:pPr>
            <a:endParaRPr lang="en-GB" sz="2400" b="1" dirty="0">
              <a:solidFill>
                <a:srgbClr val="8A2061"/>
              </a:solidFill>
            </a:endParaRPr>
          </a:p>
          <a:p>
            <a:pPr algn="l"/>
            <a:r>
              <a:rPr lang="en-GB" sz="2400" b="0" i="0" dirty="0">
                <a:effectLst/>
                <a:latin typeface="Söhne"/>
              </a:rPr>
              <a:t>Stakeholder engagement can effectively align educational institutions with the United Nations SDGs in the following ways:</a:t>
            </a:r>
          </a:p>
          <a:p>
            <a:pPr algn="l"/>
            <a:endParaRPr lang="en-GB" sz="1400" b="0" i="0" dirty="0">
              <a:effectLst/>
              <a:latin typeface="Söhne"/>
            </a:endParaRPr>
          </a:p>
          <a:p>
            <a:pPr algn="l"/>
            <a:r>
              <a:rPr lang="en-GB" sz="2400" b="1" i="0" dirty="0">
                <a:solidFill>
                  <a:srgbClr val="60A9DD"/>
                </a:solidFill>
                <a:effectLst/>
                <a:latin typeface="Söhne"/>
              </a:rPr>
              <a:t>Quality Education (SDG 4)</a:t>
            </a:r>
            <a:r>
              <a:rPr lang="en-GB" sz="2400" b="0" i="0" dirty="0">
                <a:solidFill>
                  <a:srgbClr val="60A9DD"/>
                </a:solidFill>
                <a:effectLst/>
                <a:latin typeface="Söhne"/>
              </a:rPr>
              <a:t>: </a:t>
            </a:r>
            <a:r>
              <a:rPr lang="en-GB" sz="2400" b="0" i="0" dirty="0">
                <a:effectLst/>
                <a:latin typeface="Söhne"/>
              </a:rPr>
              <a:t>Collaborating with stakeholders such as NGOs and industry experts helps embed SDG principles into the curriculum. This ensures education is inclusive and promotes lifelong learning opportunities.</a:t>
            </a:r>
          </a:p>
          <a:p>
            <a:pPr algn="l"/>
            <a:endParaRPr lang="en-GB" sz="2400" b="1" i="0" dirty="0">
              <a:solidFill>
                <a:srgbClr val="60A9DD"/>
              </a:solidFill>
              <a:effectLst/>
              <a:latin typeface="Söhne"/>
            </a:endParaRPr>
          </a:p>
          <a:p>
            <a:pPr algn="l"/>
            <a:r>
              <a:rPr lang="en-GB" sz="2400" b="1" i="0" dirty="0">
                <a:solidFill>
                  <a:srgbClr val="60A9DD"/>
                </a:solidFill>
                <a:effectLst/>
                <a:latin typeface="Söhne"/>
              </a:rPr>
              <a:t>Gender Equality (SDG 5)</a:t>
            </a:r>
            <a:r>
              <a:rPr lang="en-GB" sz="2400" b="0" i="0" dirty="0">
                <a:solidFill>
                  <a:srgbClr val="60A9DD"/>
                </a:solidFill>
                <a:effectLst/>
                <a:latin typeface="Söhne"/>
              </a:rPr>
              <a:t>: </a:t>
            </a:r>
            <a:r>
              <a:rPr lang="en-GB" sz="2400" b="0" i="0" dirty="0">
                <a:effectLst/>
                <a:latin typeface="Söhne"/>
              </a:rPr>
              <a:t>Engagement with organizations focusing on gender equality can help institutions address gender disparities in education, particularly in STEM fields.</a:t>
            </a:r>
          </a:p>
          <a:p>
            <a:pPr algn="l"/>
            <a:endParaRPr lang="en-GB" sz="2400" dirty="0">
              <a:latin typeface="Söhne"/>
            </a:endParaRPr>
          </a:p>
          <a:p>
            <a:pPr algn="l"/>
            <a:r>
              <a:rPr lang="en-GB" sz="2400" b="1" i="0" dirty="0">
                <a:solidFill>
                  <a:srgbClr val="60A9DD"/>
                </a:solidFill>
                <a:effectLst/>
                <a:latin typeface="Söhne"/>
              </a:rPr>
              <a:t>Industry, Innovation, and Infrastructure (SDG 9)</a:t>
            </a:r>
            <a:r>
              <a:rPr lang="en-GB" sz="2400" b="0" i="0" dirty="0">
                <a:solidFill>
                  <a:srgbClr val="60A9DD"/>
                </a:solidFill>
                <a:effectLst/>
                <a:latin typeface="Söhne"/>
              </a:rPr>
              <a:t>: </a:t>
            </a:r>
            <a:r>
              <a:rPr lang="en-GB" sz="2400" b="0" i="0" dirty="0">
                <a:effectLst/>
                <a:latin typeface="Söhne"/>
              </a:rPr>
              <a:t>Partnering with industry stakeholders can enhance the focus on innovation and infrastructure in education, driving research and development in sustainable technologies.</a:t>
            </a:r>
          </a:p>
          <a:p>
            <a:pPr algn="just">
              <a:lnSpc>
                <a:spcPts val="2440"/>
              </a:lnSpc>
            </a:pPr>
            <a:endParaRPr lang="en-GB" sz="2400" b="1" dirty="0">
              <a:solidFill>
                <a:srgbClr val="8A2061"/>
              </a:solidFill>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3" name="Picture 2" descr="A red sign with a book and a pencil&#10;&#10;Description automatically generated">
            <a:extLst>
              <a:ext uri="{FF2B5EF4-FFF2-40B4-BE49-F238E27FC236}">
                <a16:creationId xmlns:a16="http://schemas.microsoft.com/office/drawing/2014/main" id="{52E604AF-CCAC-BF6D-EBB9-EF27CA6BCE1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637685" y="2258326"/>
            <a:ext cx="978257" cy="978257"/>
          </a:xfrm>
          <a:prstGeom prst="rect">
            <a:avLst/>
          </a:prstGeom>
        </p:spPr>
      </p:pic>
      <p:pic>
        <p:nvPicPr>
          <p:cNvPr id="7" name="Picture 6" descr="A red square with white text and a symbol&#10;&#10;Description automatically generated">
            <a:extLst>
              <a:ext uri="{FF2B5EF4-FFF2-40B4-BE49-F238E27FC236}">
                <a16:creationId xmlns:a16="http://schemas.microsoft.com/office/drawing/2014/main" id="{A822EB50-4C61-DA89-55ED-040F21E2B28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637685" y="3910615"/>
            <a:ext cx="978257" cy="978257"/>
          </a:xfrm>
          <a:prstGeom prst="rect">
            <a:avLst/>
          </a:prstGeom>
        </p:spPr>
      </p:pic>
      <p:pic>
        <p:nvPicPr>
          <p:cNvPr id="15" name="Picture 14" descr="A logo for a company&#10;&#10;Description automatically generated">
            <a:extLst>
              <a:ext uri="{FF2B5EF4-FFF2-40B4-BE49-F238E27FC236}">
                <a16:creationId xmlns:a16="http://schemas.microsoft.com/office/drawing/2014/main" id="{9900F1AB-52B5-8158-5BFB-84B014CE044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637685" y="5413383"/>
            <a:ext cx="1071303" cy="1071303"/>
          </a:xfrm>
          <a:prstGeom prst="rect">
            <a:avLst/>
          </a:prstGeom>
        </p:spPr>
      </p:pic>
    </p:spTree>
    <p:extLst>
      <p:ext uri="{BB962C8B-B14F-4D97-AF65-F5344CB8AC3E}">
        <p14:creationId xmlns:p14="http://schemas.microsoft.com/office/powerpoint/2010/main" val="32975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8693689" cy="5189591"/>
          </a:xfrm>
        </p:spPr>
        <p:txBody>
          <a:bodyPr/>
          <a:lstStyle/>
          <a:p>
            <a:pPr algn="just">
              <a:lnSpc>
                <a:spcPts val="2440"/>
              </a:lnSpc>
            </a:pPr>
            <a:r>
              <a:rPr lang="en-GB" sz="2400" b="1" dirty="0">
                <a:solidFill>
                  <a:srgbClr val="8A2061"/>
                </a:solidFill>
              </a:rPr>
              <a:t>How stakeholder engagement can align educational institutions with the United Nations Sustainable Development Goals (SDGs).</a:t>
            </a:r>
          </a:p>
          <a:p>
            <a:pPr algn="just">
              <a:lnSpc>
                <a:spcPts val="2440"/>
              </a:lnSpc>
            </a:pPr>
            <a:endParaRPr lang="en-GB" sz="2400" b="1" dirty="0">
              <a:solidFill>
                <a:srgbClr val="8A2061"/>
              </a:solidFill>
            </a:endParaRPr>
          </a:p>
          <a:p>
            <a:r>
              <a:rPr lang="en-GB" sz="2400" b="1" i="0" dirty="0">
                <a:solidFill>
                  <a:srgbClr val="60A9DD"/>
                </a:solidFill>
                <a:effectLst/>
                <a:latin typeface="Söhne"/>
              </a:rPr>
              <a:t>Reduced Inequalities (SDG 10)</a:t>
            </a:r>
            <a:r>
              <a:rPr lang="en-GB" sz="2400" b="0" i="0" dirty="0">
                <a:solidFill>
                  <a:srgbClr val="60A9DD"/>
                </a:solidFill>
                <a:effectLst/>
                <a:latin typeface="Söhne"/>
              </a:rPr>
              <a:t>: </a:t>
            </a:r>
            <a:r>
              <a:rPr lang="en-GB" sz="2400" b="0" i="0" dirty="0">
                <a:effectLst/>
                <a:latin typeface="Söhne"/>
              </a:rPr>
              <a:t>Collaboration with community groups and non-profits can help address inequalities in access to education and promote inclusive education practices.</a:t>
            </a:r>
          </a:p>
          <a:p>
            <a:endParaRPr lang="en-GB" sz="2000" b="0" i="0" dirty="0">
              <a:effectLst/>
              <a:latin typeface="Söhne"/>
            </a:endParaRPr>
          </a:p>
          <a:p>
            <a:r>
              <a:rPr lang="en-GB" sz="2400" b="1" i="0" dirty="0">
                <a:solidFill>
                  <a:srgbClr val="60A9DD"/>
                </a:solidFill>
                <a:effectLst/>
                <a:latin typeface="Söhne"/>
              </a:rPr>
              <a:t>Sustainable Cities and Communities (SDG 11)</a:t>
            </a:r>
            <a:r>
              <a:rPr lang="en-GB" sz="2400" b="0" i="0" dirty="0">
                <a:solidFill>
                  <a:srgbClr val="60A9DD"/>
                </a:solidFill>
                <a:effectLst/>
                <a:latin typeface="Söhne"/>
              </a:rPr>
              <a:t>: </a:t>
            </a:r>
            <a:r>
              <a:rPr lang="en-GB" sz="2400" b="0" i="0" dirty="0">
                <a:effectLst/>
                <a:latin typeface="Söhne"/>
              </a:rPr>
              <a:t>Working with local governments and urban planners can integrate sustainable development practices into education, contributing to the creation of sustainable cities and communities.</a:t>
            </a:r>
          </a:p>
          <a:p>
            <a:pPr algn="l"/>
            <a:endParaRPr lang="en-GB" sz="2400" dirty="0">
              <a:latin typeface="Söhne"/>
            </a:endParaRPr>
          </a:p>
          <a:p>
            <a:pPr algn="l"/>
            <a:r>
              <a:rPr lang="en-GB" sz="2400" b="1" i="0" dirty="0">
                <a:solidFill>
                  <a:srgbClr val="60A9DD"/>
                </a:solidFill>
                <a:effectLst/>
                <a:latin typeface="Söhne"/>
              </a:rPr>
              <a:t>Responsible Consumption and Production (SDG 12)</a:t>
            </a:r>
            <a:r>
              <a:rPr lang="en-GB" sz="2400" b="0" i="0" dirty="0">
                <a:solidFill>
                  <a:srgbClr val="60A9DD"/>
                </a:solidFill>
                <a:effectLst/>
                <a:latin typeface="Söhne"/>
              </a:rPr>
              <a:t>: </a:t>
            </a:r>
            <a:r>
              <a:rPr lang="en-GB" sz="2400" b="0" i="0" dirty="0">
                <a:effectLst/>
                <a:latin typeface="Söhne"/>
              </a:rPr>
              <a:t>Engagement with environmental organizations and businesses can lead to the integration of sustainable consumption and production practices into campus operations.</a:t>
            </a:r>
          </a:p>
          <a:p>
            <a:pPr algn="just">
              <a:lnSpc>
                <a:spcPts val="2440"/>
              </a:lnSpc>
            </a:pPr>
            <a:endParaRPr lang="en-GB" sz="2400" b="1" dirty="0">
              <a:solidFill>
                <a:srgbClr val="8A2061"/>
              </a:solidFill>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6" name="Picture 5" descr="A white and orange sign with buildings and text&#10;&#10;Description automatically generated">
            <a:extLst>
              <a:ext uri="{FF2B5EF4-FFF2-40B4-BE49-F238E27FC236}">
                <a16:creationId xmlns:a16="http://schemas.microsoft.com/office/drawing/2014/main" id="{2ED2C2D7-3878-D3AF-3400-7E86785F7CA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207082" y="2967358"/>
            <a:ext cx="1221381" cy="1221381"/>
          </a:xfrm>
          <a:prstGeom prst="rect">
            <a:avLst/>
          </a:prstGeom>
        </p:spPr>
      </p:pic>
      <p:pic>
        <p:nvPicPr>
          <p:cNvPr id="13" name="Picture 12" descr="A yellow rectangular sign with white text&#10;&#10;Description automatically generated">
            <a:extLst>
              <a:ext uri="{FF2B5EF4-FFF2-40B4-BE49-F238E27FC236}">
                <a16:creationId xmlns:a16="http://schemas.microsoft.com/office/drawing/2014/main" id="{78F6002D-ACAB-E23B-547F-C27D99D4862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207082" y="4647590"/>
            <a:ext cx="1221381" cy="1221381"/>
          </a:xfrm>
          <a:prstGeom prst="rect">
            <a:avLst/>
          </a:prstGeom>
        </p:spPr>
      </p:pic>
      <p:pic>
        <p:nvPicPr>
          <p:cNvPr id="3" name="Picture 2" descr="A pink background with white text and white arrows&#10;&#10;Description automatically generated">
            <a:extLst>
              <a:ext uri="{FF2B5EF4-FFF2-40B4-BE49-F238E27FC236}">
                <a16:creationId xmlns:a16="http://schemas.microsoft.com/office/drawing/2014/main" id="{AC1C4788-31EE-91A5-CF84-6E726E513358}"/>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244878" y="1388963"/>
            <a:ext cx="1221381" cy="1221381"/>
          </a:xfrm>
          <a:prstGeom prst="rect">
            <a:avLst/>
          </a:prstGeom>
        </p:spPr>
      </p:pic>
    </p:spTree>
    <p:extLst>
      <p:ext uri="{BB962C8B-B14F-4D97-AF65-F5344CB8AC3E}">
        <p14:creationId xmlns:p14="http://schemas.microsoft.com/office/powerpoint/2010/main" val="2621372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2" y="510364"/>
            <a:ext cx="8401458" cy="5189591"/>
          </a:xfrm>
        </p:spPr>
        <p:txBody>
          <a:bodyPr/>
          <a:lstStyle/>
          <a:p>
            <a:pPr algn="just">
              <a:lnSpc>
                <a:spcPts val="2440"/>
              </a:lnSpc>
            </a:pPr>
            <a:r>
              <a:rPr lang="en-GB" sz="2400" b="1" dirty="0">
                <a:solidFill>
                  <a:srgbClr val="8A2061"/>
                </a:solidFill>
              </a:rPr>
              <a:t>How stakeholder engagement can align educational institutions with the United Nations Sustainable Development Goals (SDGs).</a:t>
            </a:r>
          </a:p>
          <a:p>
            <a:pPr algn="l"/>
            <a:endParaRPr lang="en-GB" sz="2400" b="1" dirty="0">
              <a:solidFill>
                <a:srgbClr val="8A2061"/>
              </a:solidFill>
            </a:endParaRPr>
          </a:p>
          <a:p>
            <a:pPr algn="l"/>
            <a:r>
              <a:rPr lang="en-GB" sz="2400" b="1" i="0" dirty="0">
                <a:solidFill>
                  <a:srgbClr val="60A9DD"/>
                </a:solidFill>
                <a:effectLst/>
                <a:latin typeface="Söhne"/>
              </a:rPr>
              <a:t>Climate Action (SDG 13)</a:t>
            </a:r>
            <a:r>
              <a:rPr lang="en-GB" sz="2400" b="0" i="0" dirty="0">
                <a:solidFill>
                  <a:srgbClr val="60A9DD"/>
                </a:solidFill>
                <a:effectLst/>
                <a:latin typeface="Söhne"/>
              </a:rPr>
              <a:t>: </a:t>
            </a:r>
            <a:r>
              <a:rPr lang="en-GB" sz="2400" b="0" i="0" dirty="0">
                <a:effectLst/>
                <a:latin typeface="Söhne"/>
              </a:rPr>
              <a:t>Collaboration with climate action groups can enhance the institution's focus on climate change education and initiatives, aligning with global efforts to combat climate change.</a:t>
            </a:r>
          </a:p>
          <a:p>
            <a:pPr algn="l"/>
            <a:endParaRPr lang="en-GB" sz="2400" dirty="0">
              <a:latin typeface="Söhne"/>
            </a:endParaRPr>
          </a:p>
          <a:p>
            <a:pPr algn="l"/>
            <a:r>
              <a:rPr lang="en-GB" sz="2400" b="1" i="0" dirty="0">
                <a:solidFill>
                  <a:srgbClr val="60A9DD"/>
                </a:solidFill>
                <a:effectLst/>
                <a:latin typeface="Söhne"/>
              </a:rPr>
              <a:t>Partnerships for the Goals (SDG 17)</a:t>
            </a:r>
            <a:r>
              <a:rPr lang="en-GB" sz="2400" b="0" i="0" dirty="0">
                <a:solidFill>
                  <a:srgbClr val="60A9DD"/>
                </a:solidFill>
                <a:effectLst/>
                <a:latin typeface="Söhne"/>
              </a:rPr>
              <a:t>: By </a:t>
            </a:r>
            <a:r>
              <a:rPr lang="en-GB" sz="2400" b="0" i="0" dirty="0">
                <a:effectLst/>
                <a:latin typeface="Söhne"/>
              </a:rPr>
              <a:t>building diverse partnerships, educational institutions can leverage resources, expertise, and networks to advance all SDGs effectively.</a:t>
            </a:r>
          </a:p>
          <a:p>
            <a:pPr algn="just">
              <a:lnSpc>
                <a:spcPts val="2440"/>
              </a:lnSpc>
            </a:pPr>
            <a:endParaRPr lang="en-GB" sz="2400" b="1" dirty="0">
              <a:solidFill>
                <a:srgbClr val="8A2061"/>
              </a:solidFill>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20" name="Picture 19" descr="A green and white sign with a planet earth in the middle&#10;&#10;Description automatically generated">
            <a:extLst>
              <a:ext uri="{FF2B5EF4-FFF2-40B4-BE49-F238E27FC236}">
                <a16:creationId xmlns:a16="http://schemas.microsoft.com/office/drawing/2014/main" id="{CB034679-14FE-7F12-4515-EF183D0BD21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195091" y="1581666"/>
            <a:ext cx="1220011" cy="1220011"/>
          </a:xfrm>
          <a:prstGeom prst="rect">
            <a:avLst/>
          </a:prstGeom>
        </p:spPr>
      </p:pic>
      <p:pic>
        <p:nvPicPr>
          <p:cNvPr id="23" name="Picture 22" descr="A blue background with white text and a logo&#10;&#10;Description automatically generated">
            <a:extLst>
              <a:ext uri="{FF2B5EF4-FFF2-40B4-BE49-F238E27FC236}">
                <a16:creationId xmlns:a16="http://schemas.microsoft.com/office/drawing/2014/main" id="{B2A9D643-C62E-CA57-4DB7-5D8439E6CDC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195090" y="3216706"/>
            <a:ext cx="1220012" cy="1220012"/>
          </a:xfrm>
          <a:prstGeom prst="rect">
            <a:avLst/>
          </a:prstGeom>
        </p:spPr>
      </p:pic>
    </p:spTree>
    <p:extLst>
      <p:ext uri="{BB962C8B-B14F-4D97-AF65-F5344CB8AC3E}">
        <p14:creationId xmlns:p14="http://schemas.microsoft.com/office/powerpoint/2010/main" val="951334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59172" y="742901"/>
            <a:ext cx="7602023" cy="5189591"/>
          </a:xfrm>
        </p:spPr>
        <p:txBody>
          <a:bodyPr/>
          <a:lstStyle/>
          <a:p>
            <a:pPr algn="just">
              <a:lnSpc>
                <a:spcPts val="2440"/>
              </a:lnSpc>
            </a:pPr>
            <a:endParaRPr lang="en-GB" sz="2800" b="1" dirty="0">
              <a:solidFill>
                <a:srgbClr val="8A2061"/>
              </a:solidFill>
            </a:endParaRPr>
          </a:p>
          <a:p>
            <a:r>
              <a:rPr lang="en-GB" sz="2200" b="1" i="0" dirty="0">
                <a:solidFill>
                  <a:srgbClr val="60A9DD"/>
                </a:solidFill>
                <a:effectLst/>
                <a:ea typeface="Calibri" panose="020F0502020204030204" pitchFamily="34" charset="0"/>
              </a:rPr>
              <a:t>Case Study 1: </a:t>
            </a:r>
            <a:r>
              <a:rPr lang="en-GB" sz="2200" b="1" i="0" dirty="0" err="1">
                <a:solidFill>
                  <a:srgbClr val="60A9DD"/>
                </a:solidFill>
                <a:effectLst/>
                <a:ea typeface="Calibri" panose="020F0502020204030204" pitchFamily="34" charset="0"/>
              </a:rPr>
              <a:t>Technische</a:t>
            </a:r>
            <a:r>
              <a:rPr lang="en-GB" sz="2200" b="1" i="0" dirty="0">
                <a:solidFill>
                  <a:srgbClr val="60A9DD"/>
                </a:solidFill>
                <a:effectLst/>
                <a:ea typeface="Calibri" panose="020F0502020204030204" pitchFamily="34" charset="0"/>
              </a:rPr>
              <a:t> Universität Dresden, Germany</a:t>
            </a:r>
            <a:r>
              <a:rPr lang="en-GB" sz="2200" b="0" i="0" dirty="0">
                <a:solidFill>
                  <a:srgbClr val="60A9DD"/>
                </a:solidFill>
                <a:effectLst/>
                <a:ea typeface="Calibri" panose="020F0502020204030204" pitchFamily="34" charset="0"/>
              </a:rPr>
              <a:t> (TUD) </a:t>
            </a:r>
            <a:r>
              <a:rPr lang="en-GB" sz="2200" b="0" i="0" dirty="0">
                <a:effectLst/>
                <a:ea typeface="Calibri" panose="020F0502020204030204" pitchFamily="34" charset="0"/>
              </a:rPr>
              <a:t>has a broad spectrum of STEM disciplines and a history of cooperation with various external institutions. They are a partner in The European Platform for Community Engagement in Higher Education </a:t>
            </a:r>
            <a:r>
              <a:rPr lang="en-GB" sz="2200" b="0" i="0" dirty="0">
                <a:effectLst/>
                <a:ea typeface="Calibri" panose="020F0502020204030204" pitchFamily="34" charset="0"/>
                <a:hlinkClick r:id="rId2"/>
              </a:rPr>
              <a:t>www.community-engagement.eu</a:t>
            </a:r>
            <a:r>
              <a:rPr lang="en-GB" sz="2200" dirty="0">
                <a:ea typeface="Calibri" panose="020F0502020204030204" pitchFamily="34" charset="0"/>
              </a:rPr>
              <a:t>, </a:t>
            </a:r>
            <a:r>
              <a:rPr lang="en-GB" sz="2200" b="0" i="0" dirty="0">
                <a:effectLst/>
                <a:ea typeface="Calibri" panose="020F0502020204030204" pitchFamily="34" charset="0"/>
              </a:rPr>
              <a:t>a web resource to support universities that wish to address societal needs in partnership with their external communities, encompassing public, business and civil society. Funded by the European Union from Erasmus+ programme.</a:t>
            </a:r>
          </a:p>
          <a:p>
            <a:endParaRPr lang="en-GB" sz="2200" b="0" i="0" dirty="0">
              <a:effectLst/>
              <a:ea typeface="Calibri" panose="020F0502020204030204" pitchFamily="34" charset="0"/>
            </a:endParaRPr>
          </a:p>
          <a:p>
            <a:pPr algn="l"/>
            <a:r>
              <a:rPr lang="en-GB" sz="2200" b="0" i="0" dirty="0">
                <a:effectLst/>
                <a:ea typeface="Calibri" panose="020F0502020204030204" pitchFamily="34" charset="0"/>
              </a:rPr>
              <a:t>By piloting the </a:t>
            </a:r>
            <a:r>
              <a:rPr lang="en-GB" sz="2200" b="1" i="0" dirty="0">
                <a:effectLst/>
                <a:ea typeface="Calibri" panose="020F0502020204030204" pitchFamily="34" charset="0"/>
                <a:hlinkClick r:id="rId3"/>
              </a:rPr>
              <a:t>TEFCE Toolbox</a:t>
            </a:r>
            <a:r>
              <a:rPr lang="en-GB" sz="2200" b="0" i="0" dirty="0">
                <a:effectLst/>
                <a:ea typeface="Calibri" panose="020F0502020204030204" pitchFamily="34" charset="0"/>
              </a:rPr>
              <a:t>, TUD engaged in participative discussions to categorise and assess their community engagement practices. Despite a lack of central policy for community engagement, many staff and students were actively involved in societal projects, demonstrating a strong commitment to leveraging their knowledge for societal benefits​​.</a:t>
            </a:r>
          </a:p>
          <a:p>
            <a:pPr algn="l"/>
            <a:endParaRPr lang="en-GB" sz="2200" dirty="0">
              <a:ea typeface="Calibri" panose="020F0502020204030204" pitchFamily="34" charset="0"/>
            </a:endParaRPr>
          </a:p>
          <a:p>
            <a:pPr algn="l"/>
            <a:endParaRPr lang="en-GB" sz="2200" b="0" i="0" dirty="0">
              <a:effectLst/>
              <a:ea typeface="Calibri" panose="020F0502020204030204" pitchFamily="34" charset="0"/>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4"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3" name="Picture 2">
            <a:extLst>
              <a:ext uri="{FF2B5EF4-FFF2-40B4-BE49-F238E27FC236}">
                <a16:creationId xmlns:a16="http://schemas.microsoft.com/office/drawing/2014/main" id="{F122C6C4-CD0F-F62D-E931-CB2339A8DEDD}"/>
              </a:ext>
            </a:extLst>
          </p:cNvPr>
          <p:cNvPicPr>
            <a:picLocks noChangeAspect="1"/>
          </p:cNvPicPr>
          <p:nvPr/>
        </p:nvPicPr>
        <p:blipFill>
          <a:blip r:embed="rId5"/>
          <a:stretch>
            <a:fillRect/>
          </a:stretch>
        </p:blipFill>
        <p:spPr>
          <a:xfrm>
            <a:off x="8996039" y="3085955"/>
            <a:ext cx="3195961" cy="997031"/>
          </a:xfrm>
          <a:prstGeom prst="rect">
            <a:avLst/>
          </a:prstGeom>
        </p:spPr>
      </p:pic>
      <p:sp>
        <p:nvSpPr>
          <p:cNvPr id="6" name="TextBox 5">
            <a:extLst>
              <a:ext uri="{FF2B5EF4-FFF2-40B4-BE49-F238E27FC236}">
                <a16:creationId xmlns:a16="http://schemas.microsoft.com/office/drawing/2014/main" id="{B67BA178-6013-4D3E-CEB4-8672F4A5E8DC}"/>
              </a:ext>
            </a:extLst>
          </p:cNvPr>
          <p:cNvSpPr txBox="1"/>
          <p:nvPr/>
        </p:nvSpPr>
        <p:spPr>
          <a:xfrm>
            <a:off x="1256145" y="175240"/>
            <a:ext cx="9384146" cy="404406"/>
          </a:xfrm>
          <a:prstGeom prst="rect">
            <a:avLst/>
          </a:prstGeom>
          <a:noFill/>
        </p:spPr>
        <p:txBody>
          <a:bodyPr wrap="square">
            <a:spAutoFit/>
          </a:bodyPr>
          <a:lstStyle/>
          <a:p>
            <a:pPr algn="just">
              <a:lnSpc>
                <a:spcPts val="2440"/>
              </a:lnSpc>
            </a:pP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Case studies of successful stakeholder engagement in European HEIs</a:t>
            </a:r>
          </a:p>
        </p:txBody>
      </p:sp>
    </p:spTree>
    <p:extLst>
      <p:ext uri="{BB962C8B-B14F-4D97-AF65-F5344CB8AC3E}">
        <p14:creationId xmlns:p14="http://schemas.microsoft.com/office/powerpoint/2010/main" val="3846670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59173" y="742901"/>
            <a:ext cx="10356769" cy="5189591"/>
          </a:xfrm>
        </p:spPr>
        <p:txBody>
          <a:bodyPr/>
          <a:lstStyle/>
          <a:p>
            <a:pPr algn="l"/>
            <a:r>
              <a:rPr lang="en-GB" sz="2200" b="1" i="0" dirty="0">
                <a:effectLst/>
                <a:ea typeface="Calibri" panose="020F0502020204030204" pitchFamily="34" charset="0"/>
              </a:rPr>
              <a:t>Case Study </a:t>
            </a:r>
            <a:r>
              <a:rPr lang="en-GB" sz="2200" b="1" dirty="0">
                <a:ea typeface="Calibri" panose="020F0502020204030204" pitchFamily="34" charset="0"/>
              </a:rPr>
              <a:t>2:  </a:t>
            </a:r>
            <a:r>
              <a:rPr lang="en-GB" sz="2200" b="1" i="0" dirty="0">
                <a:solidFill>
                  <a:srgbClr val="60A9DD"/>
                </a:solidFill>
                <a:effectLst/>
                <a:latin typeface="Söhne"/>
              </a:rPr>
              <a:t>Aalto University (Finland) </a:t>
            </a:r>
            <a:r>
              <a:rPr lang="en-IE" sz="2200" dirty="0">
                <a:hlinkClick r:id="rId2"/>
              </a:rPr>
              <a:t>Aalto University</a:t>
            </a:r>
            <a:r>
              <a:rPr lang="en-GB" sz="2200" b="1" i="0" dirty="0">
                <a:solidFill>
                  <a:srgbClr val="0F0F0F"/>
                </a:solidFill>
                <a:effectLst/>
                <a:latin typeface="Söhne"/>
              </a:rPr>
              <a:t> - Interdisciplinary Approach and Industry Engagement:</a:t>
            </a:r>
            <a:endParaRPr lang="en-GB" sz="2200" b="0" i="0" dirty="0">
              <a:solidFill>
                <a:srgbClr val="0F0F0F"/>
              </a:solidFill>
              <a:effectLst/>
              <a:latin typeface="Söhne"/>
            </a:endParaRPr>
          </a:p>
          <a:p>
            <a:pPr algn="l"/>
            <a:r>
              <a:rPr lang="en-GB" sz="2200" b="0" i="0" dirty="0">
                <a:solidFill>
                  <a:srgbClr val="0F0F0F"/>
                </a:solidFill>
                <a:effectLst/>
                <a:latin typeface="Söhne"/>
              </a:rPr>
              <a:t>Aalto University is known for its interdisciplinary approach, combining technology, design, and business. The university engages stakeholders by organising collaborative projects and competitions, where students from different disciplines work together to solve challenges posed by industry partners.</a:t>
            </a:r>
          </a:p>
          <a:p>
            <a:pPr algn="l"/>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6" name="TextBox 5">
            <a:extLst>
              <a:ext uri="{FF2B5EF4-FFF2-40B4-BE49-F238E27FC236}">
                <a16:creationId xmlns:a16="http://schemas.microsoft.com/office/drawing/2014/main" id="{B67BA178-6013-4D3E-CEB4-8672F4A5E8DC}"/>
              </a:ext>
            </a:extLst>
          </p:cNvPr>
          <p:cNvSpPr txBox="1"/>
          <p:nvPr/>
        </p:nvSpPr>
        <p:spPr>
          <a:xfrm>
            <a:off x="1256145" y="175240"/>
            <a:ext cx="9384146" cy="404406"/>
          </a:xfrm>
          <a:prstGeom prst="rect">
            <a:avLst/>
          </a:prstGeom>
          <a:noFill/>
        </p:spPr>
        <p:txBody>
          <a:bodyPr wrap="square">
            <a:spAutoFit/>
          </a:bodyPr>
          <a:lstStyle/>
          <a:p>
            <a:pPr algn="just">
              <a:lnSpc>
                <a:spcPts val="2440"/>
              </a:lnSpc>
            </a:pP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Case studies of successful stakeholder engagement in European HEIs</a:t>
            </a:r>
          </a:p>
        </p:txBody>
      </p:sp>
      <p:pic>
        <p:nvPicPr>
          <p:cNvPr id="3" name="Picture 2">
            <a:extLst>
              <a:ext uri="{FF2B5EF4-FFF2-40B4-BE49-F238E27FC236}">
                <a16:creationId xmlns:a16="http://schemas.microsoft.com/office/drawing/2014/main" id="{296D88E9-3A2F-5353-99BA-0850BF6DFCFE}"/>
              </a:ext>
            </a:extLst>
          </p:cNvPr>
          <p:cNvPicPr>
            <a:picLocks noChangeAspect="1"/>
          </p:cNvPicPr>
          <p:nvPr/>
        </p:nvPicPr>
        <p:blipFill>
          <a:blip r:embed="rId4"/>
          <a:stretch>
            <a:fillRect/>
          </a:stretch>
        </p:blipFill>
        <p:spPr>
          <a:xfrm>
            <a:off x="1645930" y="3125648"/>
            <a:ext cx="9970012" cy="2806844"/>
          </a:xfrm>
          <a:prstGeom prst="rect">
            <a:avLst/>
          </a:prstGeom>
        </p:spPr>
      </p:pic>
    </p:spTree>
    <p:extLst>
      <p:ext uri="{BB962C8B-B14F-4D97-AF65-F5344CB8AC3E}">
        <p14:creationId xmlns:p14="http://schemas.microsoft.com/office/powerpoint/2010/main" val="343430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59173" y="742901"/>
            <a:ext cx="10356769" cy="5189591"/>
          </a:xfrm>
        </p:spPr>
        <p:txBody>
          <a:bodyPr/>
          <a:lstStyle/>
          <a:p>
            <a:pPr algn="l"/>
            <a:r>
              <a:rPr lang="en-GB" sz="2200" b="1" i="0" dirty="0">
                <a:effectLst/>
                <a:ea typeface="Calibri" panose="020F0502020204030204" pitchFamily="34" charset="0"/>
              </a:rPr>
              <a:t>Case Study </a:t>
            </a:r>
            <a:r>
              <a:rPr lang="en-GB" sz="2200" b="1" dirty="0">
                <a:ea typeface="Calibri" panose="020F0502020204030204" pitchFamily="34" charset="0"/>
              </a:rPr>
              <a:t>2:  </a:t>
            </a:r>
            <a:r>
              <a:rPr lang="en-GB" sz="2200" b="1" i="0" dirty="0">
                <a:solidFill>
                  <a:srgbClr val="0F0F0F"/>
                </a:solidFill>
                <a:effectLst/>
                <a:latin typeface="Söhne"/>
              </a:rPr>
              <a:t>Aalto University (Finland) </a:t>
            </a:r>
            <a:r>
              <a:rPr lang="en-IE" sz="2200" dirty="0">
                <a:hlinkClick r:id="rId2"/>
              </a:rPr>
              <a:t>Aalto University</a:t>
            </a:r>
            <a:r>
              <a:rPr lang="en-GB" sz="2200" b="1" i="0" dirty="0">
                <a:solidFill>
                  <a:srgbClr val="0F0F0F"/>
                </a:solidFill>
                <a:effectLst/>
                <a:latin typeface="Söhne"/>
              </a:rPr>
              <a:t> - Interdisciplinary Approach and Industry Engagement:</a:t>
            </a:r>
            <a:endParaRPr lang="en-GB" sz="2200" b="0" i="0" dirty="0">
              <a:solidFill>
                <a:srgbClr val="0F0F0F"/>
              </a:solidFill>
              <a:effectLst/>
              <a:latin typeface="Söhne"/>
            </a:endParaRPr>
          </a:p>
          <a:p>
            <a:pPr algn="l"/>
            <a:endParaRPr lang="en-GB" sz="2200" dirty="0">
              <a:solidFill>
                <a:srgbClr val="0F0F0F"/>
              </a:solidFill>
              <a:latin typeface="Söhne"/>
            </a:endParaRPr>
          </a:p>
          <a:p>
            <a:pPr algn="l"/>
            <a:r>
              <a:rPr lang="en-GB" sz="2200" b="0" i="0" dirty="0">
                <a:solidFill>
                  <a:srgbClr val="0F0F0F"/>
                </a:solidFill>
                <a:effectLst/>
                <a:latin typeface="Söhne"/>
              </a:rPr>
              <a:t>Aalto's collaboration with companies such as Kone, Nokia, and Fortum provides students with practical experience and helps align their education with current industry needs.</a:t>
            </a:r>
          </a:p>
          <a:p>
            <a:pPr algn="l"/>
            <a:endParaRPr lang="en-GB" sz="2200" b="0" i="0" dirty="0">
              <a:solidFill>
                <a:srgbClr val="0F0F0F"/>
              </a:solidFill>
              <a:effectLst/>
              <a:latin typeface="Söhne"/>
            </a:endParaRPr>
          </a:p>
          <a:p>
            <a:pPr algn="l"/>
            <a:r>
              <a:rPr lang="en-GB" sz="2200" b="0" i="0" dirty="0">
                <a:solidFill>
                  <a:srgbClr val="0F0F0F"/>
                </a:solidFill>
                <a:effectLst/>
                <a:latin typeface="Söhne"/>
              </a:rPr>
              <a:t>These partnerships not only enhance the educational experience but also foster innovation and prepare students for the demands of the modern workforce.</a:t>
            </a:r>
          </a:p>
          <a:p>
            <a:pPr algn="l"/>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6" name="TextBox 5">
            <a:extLst>
              <a:ext uri="{FF2B5EF4-FFF2-40B4-BE49-F238E27FC236}">
                <a16:creationId xmlns:a16="http://schemas.microsoft.com/office/drawing/2014/main" id="{B67BA178-6013-4D3E-CEB4-8672F4A5E8DC}"/>
              </a:ext>
            </a:extLst>
          </p:cNvPr>
          <p:cNvSpPr txBox="1"/>
          <p:nvPr/>
        </p:nvSpPr>
        <p:spPr>
          <a:xfrm>
            <a:off x="1256145" y="175240"/>
            <a:ext cx="9384146" cy="404406"/>
          </a:xfrm>
          <a:prstGeom prst="rect">
            <a:avLst/>
          </a:prstGeom>
          <a:noFill/>
        </p:spPr>
        <p:txBody>
          <a:bodyPr wrap="square">
            <a:spAutoFit/>
          </a:bodyPr>
          <a:lstStyle/>
          <a:p>
            <a:pPr algn="just">
              <a:lnSpc>
                <a:spcPts val="2440"/>
              </a:lnSpc>
            </a:pP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Case studies of successful stakeholder engagement in European HEIs</a:t>
            </a:r>
          </a:p>
        </p:txBody>
      </p:sp>
      <p:sp>
        <p:nvSpPr>
          <p:cNvPr id="7" name="TextBox 6">
            <a:extLst>
              <a:ext uri="{FF2B5EF4-FFF2-40B4-BE49-F238E27FC236}">
                <a16:creationId xmlns:a16="http://schemas.microsoft.com/office/drawing/2014/main" id="{06E93D61-48F4-7F0F-CDBE-5178F1AA9C70}"/>
              </a:ext>
            </a:extLst>
          </p:cNvPr>
          <p:cNvSpPr txBox="1"/>
          <p:nvPr/>
        </p:nvSpPr>
        <p:spPr>
          <a:xfrm>
            <a:off x="4152782" y="4211740"/>
            <a:ext cx="7843102" cy="1200329"/>
          </a:xfrm>
          <a:prstGeom prst="rect">
            <a:avLst/>
          </a:prstGeom>
          <a:noFill/>
        </p:spPr>
        <p:txBody>
          <a:bodyPr wrap="square" rtlCol="0">
            <a:spAutoFit/>
          </a:bodyPr>
          <a:lstStyle/>
          <a:p>
            <a:r>
              <a:rPr lang="en-GB" sz="1800" dirty="0">
                <a:latin typeface="Calibri" panose="020F0502020204030204" pitchFamily="34" charset="0"/>
                <a:ea typeface="Calibri" panose="020F0502020204030204" pitchFamily="34" charset="0"/>
                <a:cs typeface="Calibri" panose="020F0502020204030204" pitchFamily="34" charset="0"/>
              </a:rPr>
              <a:t>Curious minds shaping a sustainable future </a:t>
            </a:r>
          </a:p>
          <a:p>
            <a:r>
              <a:rPr lang="en-GB" sz="1800" dirty="0">
                <a:latin typeface="Calibri" panose="020F0502020204030204" pitchFamily="34" charset="0"/>
                <a:ea typeface="Calibri" panose="020F0502020204030204" pitchFamily="34" charset="0"/>
                <a:cs typeface="Calibri" panose="020F0502020204030204" pitchFamily="34" charset="0"/>
              </a:rPr>
              <a:t>Our community is working to solve the challenges most consider impossible.</a:t>
            </a:r>
          </a:p>
          <a:p>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a:latin typeface="Calibri" panose="020F0502020204030204" pitchFamily="34" charset="0"/>
                <a:ea typeface="Calibri" panose="020F0502020204030204" pitchFamily="34" charset="0"/>
                <a:cs typeface="Calibri" panose="020F0502020204030204" pitchFamily="34" charset="0"/>
              </a:rPr>
              <a:t>Just some </a:t>
            </a:r>
            <a:r>
              <a:rPr lang="en-GB" sz="1800" dirty="0">
                <a:latin typeface="Calibri" panose="020F0502020204030204" pitchFamily="34" charset="0"/>
                <a:ea typeface="Calibri" panose="020F0502020204030204" pitchFamily="34" charset="0"/>
                <a:cs typeface="Calibri" panose="020F0502020204030204" pitchFamily="34" charset="0"/>
                <a:hlinkClick r:id="rId4"/>
              </a:rPr>
              <a:t>Advancing entrepreneurship and innovations | Aalto University</a:t>
            </a:r>
            <a:endParaRPr lang="en-IE" sz="1800"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D52846DB-FEFB-B034-DBFD-E4042EC7D9F2}"/>
              </a:ext>
            </a:extLst>
          </p:cNvPr>
          <p:cNvPicPr>
            <a:picLocks noChangeAspect="1"/>
          </p:cNvPicPr>
          <p:nvPr/>
        </p:nvPicPr>
        <p:blipFill>
          <a:blip r:embed="rId5"/>
          <a:stretch>
            <a:fillRect/>
          </a:stretch>
        </p:blipFill>
        <p:spPr>
          <a:xfrm>
            <a:off x="1856485" y="4569406"/>
            <a:ext cx="2197213" cy="577880"/>
          </a:xfrm>
          <a:prstGeom prst="rect">
            <a:avLst/>
          </a:prstGeom>
        </p:spPr>
      </p:pic>
      <p:cxnSp>
        <p:nvCxnSpPr>
          <p:cNvPr id="4" name="Straight Connector 3">
            <a:extLst>
              <a:ext uri="{FF2B5EF4-FFF2-40B4-BE49-F238E27FC236}">
                <a16:creationId xmlns:a16="http://schemas.microsoft.com/office/drawing/2014/main" id="{CAEBC87B-7E7B-2B51-301E-6984F65AE274}"/>
              </a:ext>
            </a:extLst>
          </p:cNvPr>
          <p:cNvCxnSpPr/>
          <p:nvPr/>
        </p:nvCxnSpPr>
        <p:spPr>
          <a:xfrm>
            <a:off x="3440784" y="3902696"/>
            <a:ext cx="512818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091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59172" y="742901"/>
            <a:ext cx="8912350" cy="5189591"/>
          </a:xfrm>
        </p:spPr>
        <p:txBody>
          <a:bodyPr/>
          <a:lstStyle/>
          <a:p>
            <a:pPr algn="l"/>
            <a:r>
              <a:rPr lang="en-GB" sz="2200" b="1" i="0" dirty="0">
                <a:effectLst/>
                <a:ea typeface="Calibri" panose="020F0502020204030204" pitchFamily="34" charset="0"/>
              </a:rPr>
              <a:t>Case Study 3 </a:t>
            </a:r>
            <a:r>
              <a:rPr lang="en-IE" sz="2400" b="1" dirty="0">
                <a:hlinkClick r:id="rId2"/>
              </a:rPr>
              <a:t>Eindhoven University of Technology </a:t>
            </a:r>
            <a:r>
              <a:rPr lang="en-IE" sz="2400" dirty="0">
                <a:hlinkClick r:id="rId2"/>
              </a:rPr>
              <a:t>(tue.nl)</a:t>
            </a:r>
            <a:r>
              <a:rPr lang="en-GB" sz="2200" b="1" dirty="0">
                <a:ea typeface="Calibri" panose="020F0502020204030204" pitchFamily="34" charset="0"/>
              </a:rPr>
              <a:t> </a:t>
            </a:r>
          </a:p>
          <a:p>
            <a:pPr algn="l"/>
            <a:r>
              <a:rPr lang="en-GB" sz="2200" b="1" dirty="0">
                <a:ea typeface="Calibri" panose="020F0502020204030204" pitchFamily="34" charset="0"/>
              </a:rPr>
              <a:t>Industry Collaboration Model:</a:t>
            </a:r>
          </a:p>
          <a:p>
            <a:pPr algn="l"/>
            <a:endParaRPr lang="en-GB" sz="2200" b="1" dirty="0">
              <a:ea typeface="Calibri" panose="020F0502020204030204" pitchFamily="34" charset="0"/>
            </a:endParaRPr>
          </a:p>
          <a:p>
            <a:r>
              <a:rPr lang="en-GB" sz="2200" dirty="0">
                <a:ea typeface="Calibri" panose="020F0502020204030204" pitchFamily="34" charset="0"/>
              </a:rPr>
              <a:t>Eindhoven University of Technology is renowned for its close collaboration with high-tech industries in the region, particularly in the </a:t>
            </a:r>
            <a:r>
              <a:rPr lang="en-GB" sz="2200" dirty="0" err="1">
                <a:ea typeface="Calibri" panose="020F0502020204030204" pitchFamily="34" charset="0"/>
              </a:rPr>
              <a:t>Brainport</a:t>
            </a:r>
            <a:r>
              <a:rPr lang="en-GB" sz="2200" dirty="0">
                <a:ea typeface="Calibri" panose="020F0502020204030204" pitchFamily="34" charset="0"/>
              </a:rPr>
              <a:t> Eindhoven area. The university has established strong partnerships with leading tech companies like Philips, ASML, and NXP Semiconductors. TUE’s stakeholder engagement model contributes significantly to regional economic development and provides students with invaluable industry exposure and experience. </a:t>
            </a:r>
            <a:endParaRPr lang="en-GB" sz="3200" dirty="0"/>
          </a:p>
          <a:p>
            <a:pPr algn="l"/>
            <a:endParaRPr lang="en-GB" sz="2200" dirty="0">
              <a:ea typeface="Calibri" panose="020F0502020204030204" pitchFamily="34" charset="0"/>
            </a:endParaRPr>
          </a:p>
          <a:p>
            <a:pPr algn="l"/>
            <a:r>
              <a:rPr lang="en-GB" sz="2200" b="1" dirty="0">
                <a:ea typeface="Calibri" panose="020F0502020204030204" pitchFamily="34" charset="0"/>
              </a:rPr>
              <a:t>Tu/e and </a:t>
            </a:r>
            <a:r>
              <a:rPr lang="en-GB" sz="2200" b="1" dirty="0" err="1">
                <a:ea typeface="Calibri" panose="020F0502020204030204" pitchFamily="34" charset="0"/>
              </a:rPr>
              <a:t>Brainport</a:t>
            </a:r>
            <a:r>
              <a:rPr lang="en-GB" sz="2200" b="1" dirty="0">
                <a:ea typeface="Calibri" panose="020F0502020204030204" pitchFamily="34" charset="0"/>
              </a:rPr>
              <a:t>: a thriving ecosystem</a:t>
            </a:r>
          </a:p>
          <a:p>
            <a:pPr algn="l"/>
            <a:r>
              <a:rPr lang="en-GB" sz="2200" dirty="0">
                <a:ea typeface="Calibri" panose="020F0502020204030204" pitchFamily="34" charset="0"/>
              </a:rPr>
              <a:t>The TUE campus is in the centre of “one of the most powerful technology hubs in the world: </a:t>
            </a:r>
            <a:r>
              <a:rPr lang="en-GB" sz="2200" dirty="0" err="1">
                <a:ea typeface="Calibri" panose="020F0502020204030204" pitchFamily="34" charset="0"/>
              </a:rPr>
              <a:t>Brainport</a:t>
            </a:r>
            <a:r>
              <a:rPr lang="en-GB" sz="2200" dirty="0">
                <a:ea typeface="Calibri" panose="020F0502020204030204" pitchFamily="34" charset="0"/>
              </a:rPr>
              <a:t> Eindhoven. A  collaboration with advanced industries. Together with other institutions, they form a thriving ecosystem with one common aim – to improve quality of life through sustainable innovations. </a:t>
            </a:r>
          </a:p>
          <a:p>
            <a:pPr algn="l"/>
            <a:endParaRPr lang="en-GB" sz="2200" dirty="0">
              <a:ea typeface="Calibri" panose="020F0502020204030204" pitchFamily="34" charset="0"/>
            </a:endParaRP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3"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6" name="TextBox 5">
            <a:extLst>
              <a:ext uri="{FF2B5EF4-FFF2-40B4-BE49-F238E27FC236}">
                <a16:creationId xmlns:a16="http://schemas.microsoft.com/office/drawing/2014/main" id="{B67BA178-6013-4D3E-CEB4-8672F4A5E8DC}"/>
              </a:ext>
            </a:extLst>
          </p:cNvPr>
          <p:cNvSpPr txBox="1"/>
          <p:nvPr/>
        </p:nvSpPr>
        <p:spPr>
          <a:xfrm>
            <a:off x="1256145" y="175240"/>
            <a:ext cx="9384146" cy="404406"/>
          </a:xfrm>
          <a:prstGeom prst="rect">
            <a:avLst/>
          </a:prstGeom>
          <a:noFill/>
        </p:spPr>
        <p:txBody>
          <a:bodyPr wrap="square">
            <a:spAutoFit/>
          </a:bodyPr>
          <a:lstStyle/>
          <a:p>
            <a:pPr algn="just">
              <a:lnSpc>
                <a:spcPts val="2440"/>
              </a:lnSpc>
            </a:pP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Case studies of successful stakeholder engagement in European HEIs</a:t>
            </a:r>
          </a:p>
        </p:txBody>
      </p:sp>
      <p:pic>
        <p:nvPicPr>
          <p:cNvPr id="13" name="Picture 12">
            <a:extLst>
              <a:ext uri="{FF2B5EF4-FFF2-40B4-BE49-F238E27FC236}">
                <a16:creationId xmlns:a16="http://schemas.microsoft.com/office/drawing/2014/main" id="{575E26F0-41DA-CB09-5D48-136BBE9FFDD9}"/>
              </a:ext>
            </a:extLst>
          </p:cNvPr>
          <p:cNvPicPr>
            <a:picLocks noChangeAspect="1"/>
          </p:cNvPicPr>
          <p:nvPr/>
        </p:nvPicPr>
        <p:blipFill>
          <a:blip r:embed="rId4"/>
          <a:stretch>
            <a:fillRect/>
          </a:stretch>
        </p:blipFill>
        <p:spPr>
          <a:xfrm>
            <a:off x="8813763" y="684524"/>
            <a:ext cx="2979467" cy="1030811"/>
          </a:xfrm>
          <a:prstGeom prst="rect">
            <a:avLst/>
          </a:prstGeom>
        </p:spPr>
      </p:pic>
    </p:spTree>
    <p:extLst>
      <p:ext uri="{BB962C8B-B14F-4D97-AF65-F5344CB8AC3E}">
        <p14:creationId xmlns:p14="http://schemas.microsoft.com/office/powerpoint/2010/main" val="1192639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670AAB32-2C3A-1768-2629-4DE6C9A420D9}"/>
              </a:ext>
            </a:extLst>
          </p:cNvPr>
          <p:cNvSpPr>
            <a:spLocks noGrp="1"/>
          </p:cNvSpPr>
          <p:nvPr>
            <p:ph type="body" sz="quarter" idx="49"/>
          </p:nvPr>
        </p:nvSpPr>
        <p:spPr>
          <a:xfrm>
            <a:off x="4483127" y="552799"/>
            <a:ext cx="7236000" cy="223473"/>
          </a:xfrm>
        </p:spPr>
        <p:txBody>
          <a:bodyPr/>
          <a:lstStyle/>
          <a:p>
            <a:r>
              <a:rPr lang="en-US" dirty="0"/>
              <a:t>Module 3 Introduction </a:t>
            </a:r>
          </a:p>
        </p:txBody>
      </p:sp>
      <p:sp>
        <p:nvSpPr>
          <p:cNvPr id="6" name="Text Placeholder 5">
            <a:extLst>
              <a:ext uri="{FF2B5EF4-FFF2-40B4-BE49-F238E27FC236}">
                <a16:creationId xmlns:a16="http://schemas.microsoft.com/office/drawing/2014/main" id="{3CF2549A-8325-D977-9719-23BB94E96D3E}"/>
              </a:ext>
            </a:extLst>
          </p:cNvPr>
          <p:cNvSpPr>
            <a:spLocks noGrp="1"/>
          </p:cNvSpPr>
          <p:nvPr>
            <p:ph type="body" sz="quarter" idx="13"/>
          </p:nvPr>
        </p:nvSpPr>
        <p:spPr/>
        <p:txBody>
          <a:bodyPr/>
          <a:lstStyle/>
          <a:p>
            <a:pPr algn="l"/>
            <a:r>
              <a:rPr lang="en-US" dirty="0"/>
              <a:t>01</a:t>
            </a:r>
          </a:p>
        </p:txBody>
      </p:sp>
      <p:sp>
        <p:nvSpPr>
          <p:cNvPr id="7" name="Text Placeholder 6">
            <a:extLst>
              <a:ext uri="{FF2B5EF4-FFF2-40B4-BE49-F238E27FC236}">
                <a16:creationId xmlns:a16="http://schemas.microsoft.com/office/drawing/2014/main" id="{E9D5D588-8033-51A3-6E1D-674C8DAFEFB8}"/>
              </a:ext>
            </a:extLst>
          </p:cNvPr>
          <p:cNvSpPr>
            <a:spLocks noGrp="1"/>
          </p:cNvSpPr>
          <p:nvPr>
            <p:ph type="body" sz="quarter" idx="14"/>
          </p:nvPr>
        </p:nvSpPr>
        <p:spPr/>
        <p:txBody>
          <a:bodyPr/>
          <a:lstStyle/>
          <a:p>
            <a:r>
              <a:rPr lang="en-US" dirty="0"/>
              <a:t>What is a Regional Skills Council?</a:t>
            </a:r>
          </a:p>
        </p:txBody>
      </p:sp>
      <p:sp>
        <p:nvSpPr>
          <p:cNvPr id="8" name="Text Placeholder 7">
            <a:extLst>
              <a:ext uri="{FF2B5EF4-FFF2-40B4-BE49-F238E27FC236}">
                <a16:creationId xmlns:a16="http://schemas.microsoft.com/office/drawing/2014/main" id="{37FBE50B-C668-7F11-6939-F63F0E512ADA}"/>
              </a:ext>
            </a:extLst>
          </p:cNvPr>
          <p:cNvSpPr>
            <a:spLocks noGrp="1"/>
          </p:cNvSpPr>
          <p:nvPr>
            <p:ph type="body" sz="quarter" idx="15"/>
          </p:nvPr>
        </p:nvSpPr>
        <p:spPr/>
        <p:txBody>
          <a:bodyPr/>
          <a:lstStyle/>
          <a:p>
            <a:pPr algn="l"/>
            <a:r>
              <a:rPr lang="en-US" dirty="0"/>
              <a:t>02</a:t>
            </a:r>
          </a:p>
        </p:txBody>
      </p:sp>
      <p:sp>
        <p:nvSpPr>
          <p:cNvPr id="10" name="Text Placeholder 9">
            <a:extLst>
              <a:ext uri="{FF2B5EF4-FFF2-40B4-BE49-F238E27FC236}">
                <a16:creationId xmlns:a16="http://schemas.microsoft.com/office/drawing/2014/main" id="{BF60250C-A8C5-D91D-5DCA-A0970F8E7DFF}"/>
              </a:ext>
            </a:extLst>
          </p:cNvPr>
          <p:cNvSpPr>
            <a:spLocks noGrp="1"/>
          </p:cNvSpPr>
          <p:nvPr>
            <p:ph type="body" sz="quarter" idx="19"/>
          </p:nvPr>
        </p:nvSpPr>
        <p:spPr/>
        <p:txBody>
          <a:bodyPr/>
          <a:lstStyle/>
          <a:p>
            <a:r>
              <a:rPr lang="en-US" dirty="0"/>
              <a:t>Stakeholder Engagement</a:t>
            </a:r>
          </a:p>
        </p:txBody>
      </p:sp>
      <p:sp>
        <p:nvSpPr>
          <p:cNvPr id="9" name="Text Placeholder 8">
            <a:extLst>
              <a:ext uri="{FF2B5EF4-FFF2-40B4-BE49-F238E27FC236}">
                <a16:creationId xmlns:a16="http://schemas.microsoft.com/office/drawing/2014/main" id="{DA4BE5F8-1635-8C12-4AC3-ACF341B6F9A4}"/>
              </a:ext>
            </a:extLst>
          </p:cNvPr>
          <p:cNvSpPr>
            <a:spLocks noGrp="1"/>
          </p:cNvSpPr>
          <p:nvPr>
            <p:ph type="body" sz="quarter" idx="17"/>
          </p:nvPr>
        </p:nvSpPr>
        <p:spPr/>
        <p:txBody>
          <a:bodyPr/>
          <a:lstStyle/>
          <a:p>
            <a:pPr algn="l"/>
            <a:r>
              <a:rPr lang="en-US" dirty="0"/>
              <a:t>03</a:t>
            </a:r>
          </a:p>
        </p:txBody>
      </p:sp>
      <p:sp>
        <p:nvSpPr>
          <p:cNvPr id="11" name="Text Placeholder 10">
            <a:extLst>
              <a:ext uri="{FF2B5EF4-FFF2-40B4-BE49-F238E27FC236}">
                <a16:creationId xmlns:a16="http://schemas.microsoft.com/office/drawing/2014/main" id="{1FF22282-CC35-4A74-8E9A-BAC48469C8EB}"/>
              </a:ext>
            </a:extLst>
          </p:cNvPr>
          <p:cNvSpPr>
            <a:spLocks noGrp="1"/>
          </p:cNvSpPr>
          <p:nvPr>
            <p:ph type="body" sz="quarter" idx="20"/>
          </p:nvPr>
        </p:nvSpPr>
        <p:spPr>
          <a:xfrm>
            <a:off x="4483127" y="1810152"/>
            <a:ext cx="7236000" cy="223473"/>
          </a:xfrm>
        </p:spPr>
        <p:txBody>
          <a:bodyPr/>
          <a:lstStyle/>
          <a:p>
            <a:r>
              <a:rPr lang="en-GB" sz="2200" dirty="0"/>
              <a:t>Regional Adaptability</a:t>
            </a:r>
            <a:endParaRPr lang="en-US" dirty="0"/>
          </a:p>
        </p:txBody>
      </p:sp>
      <p:sp>
        <p:nvSpPr>
          <p:cNvPr id="12" name="Text Placeholder 11">
            <a:extLst>
              <a:ext uri="{FF2B5EF4-FFF2-40B4-BE49-F238E27FC236}">
                <a16:creationId xmlns:a16="http://schemas.microsoft.com/office/drawing/2014/main" id="{CADB9DF9-3ABF-9644-76D5-BB7BF77E4257}"/>
              </a:ext>
            </a:extLst>
          </p:cNvPr>
          <p:cNvSpPr>
            <a:spLocks noGrp="1"/>
          </p:cNvSpPr>
          <p:nvPr>
            <p:ph type="body" sz="quarter" idx="21"/>
          </p:nvPr>
        </p:nvSpPr>
        <p:spPr/>
        <p:txBody>
          <a:bodyPr/>
          <a:lstStyle/>
          <a:p>
            <a:pPr algn="l"/>
            <a:r>
              <a:rPr lang="en-US" dirty="0"/>
              <a:t>04</a:t>
            </a:r>
          </a:p>
        </p:txBody>
      </p:sp>
      <p:sp>
        <p:nvSpPr>
          <p:cNvPr id="13" name="Text Placeholder 12">
            <a:extLst>
              <a:ext uri="{FF2B5EF4-FFF2-40B4-BE49-F238E27FC236}">
                <a16:creationId xmlns:a16="http://schemas.microsoft.com/office/drawing/2014/main" id="{7C5567E9-1822-A0E5-738F-FB917DF0ADE1}"/>
              </a:ext>
            </a:extLst>
          </p:cNvPr>
          <p:cNvSpPr>
            <a:spLocks noGrp="1"/>
          </p:cNvSpPr>
          <p:nvPr>
            <p:ph type="body" sz="quarter" idx="22"/>
          </p:nvPr>
        </p:nvSpPr>
        <p:spPr/>
        <p:txBody>
          <a:bodyPr/>
          <a:lstStyle/>
          <a:p>
            <a:r>
              <a:rPr lang="en-GB" sz="2200" dirty="0"/>
              <a:t>Skills Identification and Integration</a:t>
            </a:r>
            <a:endParaRPr lang="en-US" dirty="0"/>
          </a:p>
        </p:txBody>
      </p:sp>
      <p:sp>
        <p:nvSpPr>
          <p:cNvPr id="15" name="Text Placeholder 14">
            <a:extLst>
              <a:ext uri="{FF2B5EF4-FFF2-40B4-BE49-F238E27FC236}">
                <a16:creationId xmlns:a16="http://schemas.microsoft.com/office/drawing/2014/main" id="{783B62C8-37B9-190D-DBFE-EF0AA6ECA067}"/>
              </a:ext>
            </a:extLst>
          </p:cNvPr>
          <p:cNvSpPr>
            <a:spLocks noGrp="1"/>
          </p:cNvSpPr>
          <p:nvPr>
            <p:ph type="body" sz="quarter" idx="51"/>
          </p:nvPr>
        </p:nvSpPr>
        <p:spPr/>
        <p:txBody>
          <a:bodyPr/>
          <a:lstStyle/>
          <a:p>
            <a:pPr algn="l"/>
            <a:r>
              <a:rPr lang="en-US" dirty="0"/>
              <a:t>05</a:t>
            </a:r>
          </a:p>
        </p:txBody>
      </p:sp>
      <p:sp>
        <p:nvSpPr>
          <p:cNvPr id="16" name="Text Placeholder 15">
            <a:extLst>
              <a:ext uri="{FF2B5EF4-FFF2-40B4-BE49-F238E27FC236}">
                <a16:creationId xmlns:a16="http://schemas.microsoft.com/office/drawing/2014/main" id="{B8E468A1-4C81-1D08-48FB-A17942B1CE2D}"/>
              </a:ext>
            </a:extLst>
          </p:cNvPr>
          <p:cNvSpPr>
            <a:spLocks noGrp="1"/>
          </p:cNvSpPr>
          <p:nvPr>
            <p:ph type="body" sz="quarter" idx="52"/>
          </p:nvPr>
        </p:nvSpPr>
        <p:spPr/>
        <p:txBody>
          <a:bodyPr/>
          <a:lstStyle/>
          <a:p>
            <a:r>
              <a:rPr lang="en-GB" sz="2200" dirty="0"/>
              <a:t>Evolving Curriculum Development</a:t>
            </a:r>
            <a:endParaRPr lang="en-US" dirty="0"/>
          </a:p>
        </p:txBody>
      </p:sp>
      <p:sp>
        <p:nvSpPr>
          <p:cNvPr id="19" name="Text Placeholder 18">
            <a:extLst>
              <a:ext uri="{FF2B5EF4-FFF2-40B4-BE49-F238E27FC236}">
                <a16:creationId xmlns:a16="http://schemas.microsoft.com/office/drawing/2014/main" id="{BB8B8F1F-B68E-80A9-7007-8511D32410D5}"/>
              </a:ext>
            </a:extLst>
          </p:cNvPr>
          <p:cNvSpPr>
            <a:spLocks noGrp="1"/>
          </p:cNvSpPr>
          <p:nvPr>
            <p:ph type="body" sz="quarter" idx="61"/>
          </p:nvPr>
        </p:nvSpPr>
        <p:spPr/>
        <p:txBody>
          <a:bodyPr/>
          <a:lstStyle/>
          <a:p>
            <a:r>
              <a:rPr lang="en-US" dirty="0"/>
              <a:t>TABLES OF CONTENTS</a:t>
            </a:r>
          </a:p>
        </p:txBody>
      </p:sp>
      <p:sp>
        <p:nvSpPr>
          <p:cNvPr id="28" name="TextBox 27">
            <a:extLst>
              <a:ext uri="{FF2B5EF4-FFF2-40B4-BE49-F238E27FC236}">
                <a16:creationId xmlns:a16="http://schemas.microsoft.com/office/drawing/2014/main" id="{AE22B02D-A4E0-AD45-F798-1FBFD564F0B7}"/>
              </a:ext>
            </a:extLst>
          </p:cNvPr>
          <p:cNvSpPr txBox="1"/>
          <p:nvPr/>
        </p:nvSpPr>
        <p:spPr>
          <a:xfrm>
            <a:off x="697724" y="5032672"/>
            <a:ext cx="3348183" cy="1474314"/>
          </a:xfrm>
          <a:prstGeom prst="rect">
            <a:avLst/>
          </a:prstGeom>
          <a:noFill/>
        </p:spPr>
        <p:txBody>
          <a:bodyPr wrap="square">
            <a:spAutoFit/>
          </a:bodyPr>
          <a:lstStyle/>
          <a:p>
            <a:r>
              <a:rPr lang="lv-LV" dirty="0">
                <a:latin typeface="Calibri" panose="020F0502020204030204" pitchFamily="34" charset="0"/>
                <a:ea typeface="Calibri" panose="020F0502020204030204" pitchFamily="34" charset="0"/>
                <a:cs typeface="Calibri" panose="020F0502020204030204" pitchFamily="34" charset="0"/>
              </a:rPr>
              <a:t>This work is licensed under a Creative Commons Attribution-Non-Commercial-No Derivatives 4.0 International License (CC BY-NC-4.0) International License. </a:t>
            </a:r>
          </a:p>
          <a:p>
            <a:endParaRPr lang="en-GB" b="1" dirty="0">
              <a:solidFill>
                <a:srgbClr val="186BA8"/>
              </a:solidFill>
              <a:latin typeface="Calibri" panose="020F0502020204030204" pitchFamily="34" charset="0"/>
              <a:ea typeface="Calibri" panose="020F0502020204030204" pitchFamily="34" charset="0"/>
              <a:cs typeface="Calibri" panose="020F0502020204030204" pitchFamily="34" charset="0"/>
            </a:endParaRPr>
          </a:p>
          <a:p>
            <a:r>
              <a:rPr lang="lv-LV" b="1" dirty="0">
                <a:solidFill>
                  <a:srgbClr val="186BA8"/>
                </a:solidFill>
                <a:latin typeface="Calibri" panose="020F0502020204030204" pitchFamily="34" charset="0"/>
                <a:ea typeface="Calibri" panose="020F0502020204030204" pitchFamily="34" charset="0"/>
                <a:cs typeface="Calibri" panose="020F0502020204030204" pitchFamily="34" charset="0"/>
              </a:rPr>
              <a:t>Project number:</a:t>
            </a:r>
            <a:r>
              <a:rPr lang="en-GB" b="1" dirty="0">
                <a:solidFill>
                  <a:srgbClr val="186BA8"/>
                </a:solidFill>
                <a:latin typeface="Calibri" panose="020F0502020204030204" pitchFamily="34" charset="0"/>
                <a:ea typeface="Calibri" panose="020F0502020204030204" pitchFamily="34" charset="0"/>
                <a:cs typeface="Calibri" panose="020F0502020204030204" pitchFamily="34" charset="0"/>
              </a:rPr>
              <a:t> </a:t>
            </a:r>
            <a:r>
              <a:rPr lang="lv-LV" dirty="0">
                <a:latin typeface="Calibri" panose="020F0502020204030204" pitchFamily="34" charset="0"/>
                <a:ea typeface="Calibri" panose="020F0502020204030204" pitchFamily="34" charset="0"/>
                <a:cs typeface="Calibri" panose="020F0502020204030204" pitchFamily="34" charset="0"/>
              </a:rPr>
              <a:t>2021-1-LV01-KA220-HED-000027581 </a:t>
            </a:r>
            <a:endParaRPr lang="lv-LV"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BA9BFD05-B60C-E67D-3A62-041B5E71FD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7724" y="4282773"/>
            <a:ext cx="2070528" cy="705345"/>
          </a:xfrm>
          <a:prstGeom prst="rect">
            <a:avLst/>
          </a:prstGeom>
        </p:spPr>
      </p:pic>
    </p:spTree>
    <p:extLst>
      <p:ext uri="{BB962C8B-B14F-4D97-AF65-F5344CB8AC3E}">
        <p14:creationId xmlns:p14="http://schemas.microsoft.com/office/powerpoint/2010/main" val="828113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158574" y="105011"/>
            <a:ext cx="10279511" cy="5189591"/>
          </a:xfrm>
        </p:spPr>
        <p:txBody>
          <a:bodyPr/>
          <a:lstStyle/>
          <a:p>
            <a:pPr algn="just">
              <a:lnSpc>
                <a:spcPts val="2440"/>
              </a:lnSpc>
            </a:pPr>
            <a:endParaRPr lang="en-GB" sz="3200" dirty="0"/>
          </a:p>
          <a:p>
            <a:pPr algn="just">
              <a:lnSpc>
                <a:spcPts val="2440"/>
              </a:lnSpc>
            </a:pPr>
            <a:r>
              <a:rPr lang="en-GB" sz="2200" dirty="0"/>
              <a:t>Each of these HEI stakeholder collaboration examples share a common thread – they can be regarded as </a:t>
            </a:r>
            <a:r>
              <a:rPr lang="en-GB" sz="2200" b="1" dirty="0">
                <a:solidFill>
                  <a:srgbClr val="8A2061"/>
                </a:solidFill>
              </a:rPr>
              <a:t>Entrepreneurial and Engaged Universities </a:t>
            </a:r>
            <a:r>
              <a:rPr lang="en-GB" sz="2200" dirty="0"/>
              <a:t>that are actively promote entrepreneurship, societal-engagement and innovation among their students and faculty. </a:t>
            </a:r>
          </a:p>
          <a:p>
            <a:pPr algn="just">
              <a:lnSpc>
                <a:spcPts val="2440"/>
              </a:lnSpc>
            </a:pPr>
            <a:endParaRPr lang="en-GB" sz="2200" dirty="0"/>
          </a:p>
          <a:p>
            <a:pPr algn="just">
              <a:lnSpc>
                <a:spcPts val="2440"/>
              </a:lnSpc>
            </a:pPr>
            <a:r>
              <a:rPr lang="en-GB" sz="2200" dirty="0"/>
              <a:t>As defined by our Be 21 Skilled project partner ACEEU (Accreditation Council for Entrepreneurial and Engaged Universities),  engaged and entrepreneurial universities are those that among others, have a clear and captured commitment towards being entrepreneurial/engaged.   These universities</a:t>
            </a:r>
          </a:p>
          <a:p>
            <a:pPr algn="just">
              <a:lnSpc>
                <a:spcPts val="2440"/>
              </a:lnSpc>
            </a:pPr>
            <a:endParaRPr lang="en-GB" sz="2200" dirty="0"/>
          </a:p>
          <a:p>
            <a:pPr marL="342900" indent="-342900" algn="just">
              <a:lnSpc>
                <a:spcPts val="2440"/>
              </a:lnSpc>
              <a:buFont typeface="Arial" panose="020B0604020202020204" pitchFamily="34" charset="0"/>
              <a:buChar char="•"/>
            </a:pPr>
            <a:r>
              <a:rPr lang="en-GB" sz="2200" dirty="0"/>
              <a:t>embed the spirit of entrepreneurship and engagement into their DNA by making it part of various structures, processes and decisions.</a:t>
            </a:r>
          </a:p>
          <a:p>
            <a:pPr algn="just">
              <a:lnSpc>
                <a:spcPts val="2440"/>
              </a:lnSpc>
            </a:pPr>
            <a:r>
              <a:rPr lang="en-GB" sz="2200" dirty="0"/>
              <a:t> </a:t>
            </a:r>
          </a:p>
          <a:p>
            <a:pPr marL="342900" indent="-342900" algn="just">
              <a:lnSpc>
                <a:spcPts val="2440"/>
              </a:lnSpc>
              <a:buFont typeface="Arial" panose="020B0604020202020204" pitchFamily="34" charset="0"/>
              <a:buChar char="•"/>
            </a:pPr>
            <a:r>
              <a:rPr lang="en-GB" sz="2200" dirty="0"/>
              <a:t>recognize the importance of equipping students with the skills and competencies needed to succeed in a rapidly changing world.</a:t>
            </a:r>
          </a:p>
          <a:p>
            <a:pPr algn="just">
              <a:lnSpc>
                <a:spcPts val="2440"/>
              </a:lnSpc>
            </a:pPr>
            <a:endParaRPr lang="en-GB" sz="2200" dirty="0"/>
          </a:p>
          <a:p>
            <a:pPr marL="342900" indent="-342900" algn="just">
              <a:lnSpc>
                <a:spcPts val="2440"/>
              </a:lnSpc>
              <a:buFont typeface="Arial" panose="020B0604020202020204" pitchFamily="34" charset="0"/>
              <a:buChar char="•"/>
            </a:pPr>
            <a:r>
              <a:rPr lang="en-GB" sz="2200" dirty="0"/>
              <a:t>encourage students to develop their entrepreneurial mindset, creativity, and problem-solving abilities, which can lead to the development of new products, services, and businesses.</a:t>
            </a:r>
          </a:p>
          <a:p>
            <a:pPr algn="just">
              <a:lnSpc>
                <a:spcPts val="2440"/>
              </a:lnSpc>
            </a:pPr>
            <a:endParaRPr lang="en-GB" sz="3200" dirty="0"/>
          </a:p>
          <a:p>
            <a:pPr algn="just">
              <a:lnSpc>
                <a:spcPts val="2440"/>
              </a:lnSpc>
            </a:pPr>
            <a:endParaRPr lang="en-GB" sz="3200" b="1"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252667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350817" y="1124408"/>
            <a:ext cx="6852047" cy="3235130"/>
          </a:xfrm>
        </p:spPr>
        <p:txBody>
          <a:bodyPr/>
          <a:lstStyle/>
          <a:p>
            <a:pPr algn="just">
              <a:lnSpc>
                <a:spcPts val="2440"/>
              </a:lnSpc>
            </a:pPr>
            <a:r>
              <a:rPr lang="en-GB" sz="2200" dirty="0"/>
              <a:t>In HEIs, stakeholder engagement means partnering with businesses, local communities, and policymakers to enrich educational outcomes and align with labour market needs.</a:t>
            </a:r>
          </a:p>
          <a:p>
            <a:pPr algn="just">
              <a:lnSpc>
                <a:spcPts val="2440"/>
              </a:lnSpc>
            </a:pPr>
            <a:endParaRPr lang="en-GB" sz="2200" dirty="0"/>
          </a:p>
          <a:p>
            <a:pPr algn="just">
              <a:lnSpc>
                <a:spcPts val="2440"/>
              </a:lnSpc>
            </a:pPr>
            <a:r>
              <a:rPr lang="en-GB" sz="2200" dirty="0"/>
              <a:t>By engaging with external stakeholders, higher education institutions can increase their institutional effectiveness, foster culture of continuous improvement, enhance reputation, and contribute to a better 21st century skills development through </a:t>
            </a:r>
          </a:p>
          <a:p>
            <a:pPr algn="just">
              <a:lnSpc>
                <a:spcPts val="2440"/>
              </a:lnSpc>
            </a:pPr>
            <a:endParaRPr lang="en-GB" sz="2200" dirty="0"/>
          </a:p>
          <a:p>
            <a:pPr marL="342900" indent="-342900" algn="just">
              <a:lnSpc>
                <a:spcPts val="2440"/>
              </a:lnSpc>
              <a:buFont typeface="Arial" panose="020B0604020202020204" pitchFamily="34" charset="0"/>
              <a:buChar char="•"/>
            </a:pPr>
            <a:r>
              <a:rPr lang="en-GB" sz="2200" dirty="0"/>
              <a:t>A shift from industrial to knowledge-based economies.</a:t>
            </a:r>
          </a:p>
          <a:p>
            <a:pPr marL="342900" indent="-342900" algn="just">
              <a:lnSpc>
                <a:spcPts val="2440"/>
              </a:lnSpc>
              <a:buFont typeface="Arial" panose="020B0604020202020204" pitchFamily="34" charset="0"/>
              <a:buChar char="•"/>
            </a:pPr>
            <a:r>
              <a:rPr lang="en-GB" sz="2200" dirty="0"/>
              <a:t>Meeting the growing importance of globalisation and technology in the educational context.</a:t>
            </a:r>
          </a:p>
          <a:p>
            <a:pPr marL="342900" indent="-342900" algn="just">
              <a:lnSpc>
                <a:spcPts val="2440"/>
              </a:lnSpc>
              <a:buFont typeface="Arial" panose="020B0604020202020204" pitchFamily="34" charset="0"/>
              <a:buChar char="•"/>
            </a:pPr>
            <a:r>
              <a:rPr lang="en-GB" sz="2200" dirty="0"/>
              <a:t>Tackling the urgent need for graduates to have adaptable and diverse skill sets.</a:t>
            </a:r>
          </a:p>
          <a:p>
            <a:endParaRPr lang="en-US" dirty="0"/>
          </a:p>
        </p:txBody>
      </p:sp>
      <p:pic>
        <p:nvPicPr>
          <p:cNvPr id="14" name="Picture Placeholder 13">
            <a:extLst>
              <a:ext uri="{FF2B5EF4-FFF2-40B4-BE49-F238E27FC236}">
                <a16:creationId xmlns:a16="http://schemas.microsoft.com/office/drawing/2014/main" id="{1669E9A9-4FAD-5167-C79A-DCB89ED3CD46}"/>
              </a:ext>
            </a:extLst>
          </p:cNvPr>
          <p:cNvPicPr>
            <a:picLocks noGrp="1" noChangeAspect="1"/>
          </p:cNvPicPr>
          <p:nvPr>
            <p:ph type="pic" sz="quarter" idx="21"/>
          </p:nvPr>
        </p:nvPicPr>
        <p:blipFill>
          <a:blip r:embed="rId2"/>
          <a:srcRect l="667" r="667"/>
          <a:stretch>
            <a:fillRect/>
          </a:stretch>
        </p:blipFill>
        <p:spPr/>
      </p:pic>
    </p:spTree>
    <p:extLst>
      <p:ext uri="{BB962C8B-B14F-4D97-AF65-F5344CB8AC3E}">
        <p14:creationId xmlns:p14="http://schemas.microsoft.com/office/powerpoint/2010/main" val="1132140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22</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158575" y="105011"/>
            <a:ext cx="5760700" cy="5189591"/>
          </a:xfrm>
        </p:spPr>
        <p:txBody>
          <a:bodyPr/>
          <a:lstStyle/>
          <a:p>
            <a:pPr algn="just">
              <a:lnSpc>
                <a:spcPts val="2440"/>
              </a:lnSpc>
            </a:pPr>
            <a:endParaRPr lang="en-GB" sz="3200" dirty="0">
              <a:solidFill>
                <a:srgbClr val="8A2061"/>
              </a:solidFill>
            </a:endParaRPr>
          </a:p>
          <a:p>
            <a:pPr algn="just">
              <a:lnSpc>
                <a:spcPts val="2440"/>
              </a:lnSpc>
            </a:pPr>
            <a:r>
              <a:rPr lang="en-GB" sz="2200" b="1" dirty="0">
                <a:solidFill>
                  <a:srgbClr val="8A2061"/>
                </a:solidFill>
              </a:rPr>
              <a:t>Barriers to Engagement</a:t>
            </a:r>
          </a:p>
          <a:p>
            <a:pPr algn="just">
              <a:lnSpc>
                <a:spcPts val="2440"/>
              </a:lnSpc>
            </a:pPr>
            <a:endParaRPr lang="en-GB" sz="2200" dirty="0"/>
          </a:p>
          <a:p>
            <a:pPr algn="just">
              <a:lnSpc>
                <a:spcPts val="2440"/>
              </a:lnSpc>
            </a:pPr>
            <a:r>
              <a:rPr lang="en-GB" sz="2200" dirty="0"/>
              <a:t>Common barriers to effective stakeholder engagement include institutional resistance to change, limited resources, and lack of clear communication channels.</a:t>
            </a:r>
          </a:p>
          <a:p>
            <a:pPr algn="just">
              <a:lnSpc>
                <a:spcPts val="2440"/>
              </a:lnSpc>
            </a:pPr>
            <a:endParaRPr lang="en-GB" sz="2200" dirty="0"/>
          </a:p>
          <a:p>
            <a:pPr algn="just">
              <a:lnSpc>
                <a:spcPts val="2440"/>
              </a:lnSpc>
            </a:pPr>
            <a:r>
              <a:rPr lang="en-GB" sz="2200" dirty="0"/>
              <a:t>HEIs can overcome these obstacles by fostering a culture of adaptability, securing dedicated resources for engagement activities, and establishing transparent communication practices.</a:t>
            </a:r>
          </a:p>
          <a:p>
            <a:pPr algn="just">
              <a:lnSpc>
                <a:spcPts val="2440"/>
              </a:lnSpc>
            </a:pPr>
            <a:endParaRPr lang="en-GB" sz="2200" dirty="0"/>
          </a:p>
          <a:p>
            <a:pPr algn="just">
              <a:lnSpc>
                <a:spcPts val="2440"/>
              </a:lnSpc>
            </a:pPr>
            <a:r>
              <a:rPr lang="en-GB" sz="2200" dirty="0"/>
              <a:t>Overcoming these barriers is critical for HEIs to remain responsive to stakeholder needs and maintain relevance.</a:t>
            </a:r>
          </a:p>
          <a:p>
            <a:pPr algn="just">
              <a:lnSpc>
                <a:spcPts val="2440"/>
              </a:lnSpc>
            </a:pPr>
            <a:endParaRPr lang="en-GB" sz="3200" dirty="0"/>
          </a:p>
          <a:p>
            <a:pPr algn="just">
              <a:lnSpc>
                <a:spcPts val="2440"/>
              </a:lnSpc>
            </a:pPr>
            <a:endParaRPr lang="en-GB" sz="3200" b="1"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377902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23</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r>
              <a:rPr lang="en-GB" sz="3600" dirty="0">
                <a:solidFill>
                  <a:schemeClr val="bg1"/>
                </a:solidFill>
              </a:rPr>
              <a:t>Regional Adaptability</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03</a:t>
            </a:r>
          </a:p>
        </p:txBody>
      </p:sp>
      <p:sp>
        <p:nvSpPr>
          <p:cNvPr id="3" name="TextBox 2">
            <a:extLst>
              <a:ext uri="{FF2B5EF4-FFF2-40B4-BE49-F238E27FC236}">
                <a16:creationId xmlns:a16="http://schemas.microsoft.com/office/drawing/2014/main" id="{DF736C67-2640-5760-C042-745A7C424EEE}"/>
              </a:ext>
            </a:extLst>
          </p:cNvPr>
          <p:cNvSpPr txBox="1"/>
          <p:nvPr/>
        </p:nvSpPr>
        <p:spPr>
          <a:xfrm>
            <a:off x="3024861" y="1618819"/>
            <a:ext cx="8966034" cy="4832092"/>
          </a:xfrm>
          <a:prstGeom prst="rect">
            <a:avLst/>
          </a:prstGeom>
          <a:noFill/>
        </p:spPr>
        <p:txBody>
          <a:bodyPr wrap="square">
            <a:spAutoFit/>
          </a:bodyPr>
          <a:lstStyle/>
          <a:p>
            <a:pPr algn="l"/>
            <a:r>
              <a:rPr lang="en-GB" sz="22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We have seen that Regional Skills Councils (RSCs) facilitate collaboration between HEIs and local industries and other stakeholder, bridging the gap between academic learning and practical applications. This collaboration can result in a curriculum that is responsive to the specific skill needs of the regional workforce.</a:t>
            </a:r>
          </a:p>
          <a:p>
            <a:pPr algn="l"/>
            <a:endParaRPr lang="en-GB" sz="2200" dirty="0">
              <a:solidFill>
                <a:srgbClr val="0F0F0F"/>
              </a:solidFill>
              <a:latin typeface="Calibri" panose="020F0502020204030204" pitchFamily="34" charset="0"/>
              <a:ea typeface="Calibri" panose="020F0502020204030204" pitchFamily="34" charset="0"/>
              <a:cs typeface="Calibri" panose="020F0502020204030204" pitchFamily="34" charset="0"/>
            </a:endParaRPr>
          </a:p>
          <a:p>
            <a:pPr algn="l"/>
            <a:r>
              <a:rPr lang="en-GB" sz="22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Such external collaboration clearly supports regional development strategies. By aligning educational offerings with local growth areas, RSCs </a:t>
            </a:r>
          </a:p>
          <a:p>
            <a:pPr marL="342900" indent="-342900" algn="l">
              <a:buFont typeface="Arial" panose="020B0604020202020204" pitchFamily="34" charset="0"/>
              <a:buChar char="•"/>
            </a:pPr>
            <a:r>
              <a:rPr lang="en-GB" sz="22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contribute to the economic development of the region, creating job opportunities and attracting investments. </a:t>
            </a:r>
            <a:endParaRPr lang="en-GB" sz="2200" dirty="0">
              <a:solidFill>
                <a:srgbClr val="0F0F0F"/>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sz="22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play a critical role in responding to changes in regional labour markets, such as shifts due to technological advancements or emerging industries.</a:t>
            </a:r>
            <a:endParaRPr lang="en-GB" sz="2200" dirty="0">
              <a:solidFill>
                <a:srgbClr val="0F0F0F"/>
              </a:solidFill>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sz="2200" b="0" i="0" dirty="0">
                <a:solidFill>
                  <a:srgbClr val="0F0F0F"/>
                </a:solidFill>
                <a:effectLst/>
                <a:latin typeface="Calibri" panose="020F0502020204030204" pitchFamily="34" charset="0"/>
                <a:ea typeface="Calibri" panose="020F0502020204030204" pitchFamily="34" charset="0"/>
                <a:cs typeface="Calibri" panose="020F0502020204030204" pitchFamily="34" charset="0"/>
              </a:rPr>
              <a:t>help HEIs quickly adapt curricula to prepare students for these new opportunities."</a:t>
            </a:r>
          </a:p>
        </p:txBody>
      </p:sp>
    </p:spTree>
    <p:extLst>
      <p:ext uri="{BB962C8B-B14F-4D97-AF65-F5344CB8AC3E}">
        <p14:creationId xmlns:p14="http://schemas.microsoft.com/office/powerpoint/2010/main" val="247471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B6A94DC-8B76-03D8-29C4-32FC3CEB2C59}"/>
              </a:ext>
            </a:extLst>
          </p:cNvPr>
          <p:cNvSpPr/>
          <p:nvPr/>
        </p:nvSpPr>
        <p:spPr>
          <a:xfrm>
            <a:off x="-1" y="655341"/>
            <a:ext cx="12192001" cy="5107515"/>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7" name="Text Placeholder 6">
            <a:extLst>
              <a:ext uri="{FF2B5EF4-FFF2-40B4-BE49-F238E27FC236}">
                <a16:creationId xmlns:a16="http://schemas.microsoft.com/office/drawing/2014/main" id="{56C0938E-B6E7-5004-CBD5-39FB56FE7EB1}"/>
              </a:ext>
            </a:extLst>
          </p:cNvPr>
          <p:cNvSpPr>
            <a:spLocks noGrp="1"/>
          </p:cNvSpPr>
          <p:nvPr>
            <p:ph type="body" sz="quarter" idx="48"/>
          </p:nvPr>
        </p:nvSpPr>
        <p:spPr>
          <a:xfrm>
            <a:off x="1211723" y="1095144"/>
            <a:ext cx="10317258" cy="4716002"/>
          </a:xfrm>
        </p:spPr>
        <p:txBody>
          <a:bodyPr/>
          <a:lstStyle/>
          <a:p>
            <a:pPr algn="just">
              <a:lnSpc>
                <a:spcPts val="2580"/>
              </a:lnSpc>
            </a:pPr>
            <a:r>
              <a:rPr lang="en-GB" b="0" i="0" dirty="0">
                <a:solidFill>
                  <a:schemeClr val="bg1"/>
                </a:solidFill>
                <a:effectLst/>
                <a:latin typeface="Söhne"/>
              </a:rPr>
              <a:t>Involvement in RSCs offers HEIs the chance to partake in a larger dialogue about regional development, ensuring that their programs not only produce skilled graduates but also contribute to the broader societal goals and regional sustainability.</a:t>
            </a:r>
          </a:p>
          <a:p>
            <a:pPr algn="just">
              <a:lnSpc>
                <a:spcPts val="2580"/>
              </a:lnSpc>
            </a:pPr>
            <a:endParaRPr lang="en-GB" b="0" i="0" dirty="0">
              <a:solidFill>
                <a:schemeClr val="bg1"/>
              </a:solidFill>
              <a:effectLst/>
              <a:latin typeface="Söhne"/>
            </a:endParaRPr>
          </a:p>
          <a:p>
            <a:pPr algn="just">
              <a:lnSpc>
                <a:spcPts val="2580"/>
              </a:lnSpc>
            </a:pPr>
            <a:r>
              <a:rPr lang="en-GB" b="0" i="0" dirty="0">
                <a:solidFill>
                  <a:schemeClr val="bg1"/>
                </a:solidFill>
                <a:effectLst/>
                <a:latin typeface="Söhne"/>
              </a:rPr>
              <a:t>RSCs in ensuring that HEIs are adaptable to the specific needs and opportunities of their regions, thereby making education more relevant and impactful.</a:t>
            </a:r>
          </a:p>
          <a:p>
            <a:pPr algn="just">
              <a:lnSpc>
                <a:spcPts val="2580"/>
              </a:lnSpc>
            </a:pPr>
            <a:endParaRPr lang="en-GB" dirty="0">
              <a:solidFill>
                <a:schemeClr val="bg1"/>
              </a:solidFill>
              <a:latin typeface="Söhne"/>
            </a:endParaRPr>
          </a:p>
          <a:p>
            <a:pPr algn="just">
              <a:lnSpc>
                <a:spcPts val="2580"/>
              </a:lnSpc>
            </a:pPr>
            <a:r>
              <a:rPr lang="en-GB" b="0" i="0" dirty="0">
                <a:solidFill>
                  <a:schemeClr val="bg1"/>
                </a:solidFill>
                <a:effectLst/>
                <a:latin typeface="Söhne"/>
              </a:rPr>
              <a:t>Let us see how Regional Skills Councils operate in Latvia and Serbia and then on a pan EU level. </a:t>
            </a:r>
            <a:r>
              <a:rPr lang="en-GB" b="0" i="0" dirty="0">
                <a:solidFill>
                  <a:srgbClr val="0F0F0F"/>
                </a:solidFill>
                <a:effectLst/>
                <a:latin typeface="Söhne"/>
              </a:rPr>
              <a:t>.</a:t>
            </a:r>
            <a:endParaRPr lang="en-US" dirty="0">
              <a:solidFill>
                <a:schemeClr val="bg1"/>
              </a:solidFill>
            </a:endParaRPr>
          </a:p>
          <a:p>
            <a:pPr algn="just">
              <a:lnSpc>
                <a:spcPts val="2580"/>
              </a:lnSpc>
            </a:pPr>
            <a:endParaRPr lang="en-US" dirty="0">
              <a:solidFill>
                <a:schemeClr val="bg1"/>
              </a:solidFill>
            </a:endParaRPr>
          </a:p>
        </p:txBody>
      </p:sp>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2"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Tree>
    <p:extLst>
      <p:ext uri="{BB962C8B-B14F-4D97-AF65-F5344CB8AC3E}">
        <p14:creationId xmlns:p14="http://schemas.microsoft.com/office/powerpoint/2010/main" val="2371072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56142" y="1618819"/>
            <a:ext cx="8783924" cy="3731669"/>
          </a:xfrm>
        </p:spPr>
        <p:txBody>
          <a:bodyPr/>
          <a:lstStyle/>
          <a:p>
            <a:pPr>
              <a:lnSpc>
                <a:spcPct val="107000"/>
              </a:lnSpc>
              <a:spcAft>
                <a:spcPts val="800"/>
              </a:spcAft>
            </a:pP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Latvia has established a robust system of </a:t>
            </a:r>
            <a:r>
              <a:rPr lang="en-IE" sz="2000" b="1" kern="100" dirty="0">
                <a:effectLst/>
                <a:latin typeface="Calibri" panose="020F0502020204030204" pitchFamily="34" charset="0"/>
                <a:ea typeface="Calibri" panose="020F0502020204030204" pitchFamily="34" charset="0"/>
                <a:cs typeface="Times New Roman" panose="02020603050405020304" pitchFamily="18" charset="0"/>
              </a:rPr>
              <a:t>13 Sectoral Expert Councils </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that work with HEIs to develop qualifications frameworks and occupational standards. These councils ensure that the educational offerings of HEIs are aligned with industry needs and foster partnerships that are integral throughout the educational process, from curriculum planning to assessment of learning outcomes</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ts val="2440"/>
              </a:lnSpc>
              <a:buClr>
                <a:srgbClr val="186BA8"/>
              </a:buClr>
            </a:pPr>
            <a:endParaRPr lang="en-US" sz="2200" dirty="0"/>
          </a:p>
          <a:p>
            <a:pPr algn="just">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10499063"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The Latvian Approach</a:t>
            </a:r>
          </a:p>
        </p:txBody>
      </p:sp>
      <p:sp>
        <p:nvSpPr>
          <p:cNvPr id="3" name="TextBox 2">
            <a:extLst>
              <a:ext uri="{FF2B5EF4-FFF2-40B4-BE49-F238E27FC236}">
                <a16:creationId xmlns:a16="http://schemas.microsoft.com/office/drawing/2014/main" id="{7444CF9C-1FA4-1A7C-1E72-1B7959CFFB3A}"/>
              </a:ext>
            </a:extLst>
          </p:cNvPr>
          <p:cNvSpPr txBox="1"/>
          <p:nvPr/>
        </p:nvSpPr>
        <p:spPr>
          <a:xfrm>
            <a:off x="3305210" y="3820998"/>
            <a:ext cx="8444059" cy="3016210"/>
          </a:xfrm>
          <a:prstGeom prst="rect">
            <a:avLst/>
          </a:prstGeom>
          <a:noFill/>
        </p:spPr>
        <p:txBody>
          <a:bodyPr wrap="square" numCol="2">
            <a:spAutoFit/>
          </a:bodyPr>
          <a:lstStyle/>
          <a:p>
            <a:pPr algn="l"/>
            <a:r>
              <a:rPr lang="en-GB" sz="1900" b="1" dirty="0">
                <a:solidFill>
                  <a:srgbClr val="8A2061"/>
                </a:solidFill>
                <a:latin typeface="Calibri" panose="020F0502020204030204" pitchFamily="34" charset="0"/>
                <a:ea typeface="Calibri" panose="020F0502020204030204" pitchFamily="34" charset="0"/>
                <a:cs typeface="Calibri" panose="020F0502020204030204" pitchFamily="34" charset="0"/>
              </a:rPr>
              <a:t>1</a:t>
            </a:r>
            <a:r>
              <a:rPr lang="en-GB" sz="1900" dirty="0">
                <a:solidFill>
                  <a:srgbClr val="262526"/>
                </a:solidFill>
                <a:latin typeface="Calibri" panose="020F0502020204030204" pitchFamily="34" charset="0"/>
                <a:ea typeface="Calibri" panose="020F0502020204030204" pitchFamily="34" charset="0"/>
                <a:cs typeface="Calibri" panose="020F0502020204030204" pitchFamily="34" charset="0"/>
              </a:rPr>
              <a:t>. </a:t>
            </a:r>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Business, Finance, Accounting and Administration</a:t>
            </a:r>
          </a:p>
          <a:p>
            <a:pPr algn="l"/>
            <a:r>
              <a:rPr lang="en-GB" sz="19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2</a:t>
            </a:r>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Chemical and Environmental SEC</a:t>
            </a:r>
          </a:p>
          <a:p>
            <a:pPr algn="l"/>
            <a:r>
              <a:rPr lang="en-GB" sz="1900" b="1"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3</a:t>
            </a:r>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 Construction SEC</a:t>
            </a: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4. Cultural Education Council </a:t>
            </a: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5. Energy SEC</a:t>
            </a: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6. Food Production and Agriculture SEC</a:t>
            </a: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7. Manufacturing of electronic and  optical equipment, ICT SEC</a:t>
            </a:r>
          </a:p>
          <a:p>
            <a:pPr algn="l"/>
            <a:endPar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8. Metalworking, machine building, mechanical engineering SEC</a:t>
            </a: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9. Print and Media Technology SEC</a:t>
            </a: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10. Textiles, Clothing, Leather and Leather Goods Manufacturing SEC</a:t>
            </a: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11. Timber industry SEC</a:t>
            </a: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12. Tourism and Beauty SEC</a:t>
            </a:r>
          </a:p>
          <a:p>
            <a:pPr algn="l"/>
            <a:r>
              <a:rPr lang="en-GB" sz="1900" b="0" i="0" dirty="0">
                <a:solidFill>
                  <a:srgbClr val="262526"/>
                </a:solidFill>
                <a:effectLst/>
                <a:latin typeface="Calibri" panose="020F0502020204030204" pitchFamily="34" charset="0"/>
                <a:ea typeface="Calibri" panose="020F0502020204030204" pitchFamily="34" charset="0"/>
                <a:cs typeface="Calibri" panose="020F0502020204030204" pitchFamily="34" charset="0"/>
              </a:rPr>
              <a:t>13. Transport and Logistics SEC</a:t>
            </a:r>
          </a:p>
        </p:txBody>
      </p:sp>
    </p:spTree>
    <p:extLst>
      <p:ext uri="{BB962C8B-B14F-4D97-AF65-F5344CB8AC3E}">
        <p14:creationId xmlns:p14="http://schemas.microsoft.com/office/powerpoint/2010/main" val="102582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52454" y="410725"/>
            <a:ext cx="10279511" cy="5189591"/>
          </a:xfrm>
        </p:spPr>
        <p:txBody>
          <a:bodyPr/>
          <a:lstStyle/>
          <a:p>
            <a:pPr algn="l"/>
            <a:r>
              <a:rPr lang="en-GB" sz="2200" b="0" i="0" dirty="0">
                <a:solidFill>
                  <a:srgbClr val="262526"/>
                </a:solidFill>
                <a:effectLst/>
                <a:ea typeface="Calibri" panose="020F0502020204030204" pitchFamily="34" charset="0"/>
              </a:rPr>
              <a:t>Sectors where no SECs have been established cover mostly those areas that are financed by the state and regulated by separate regulatory acts e.g. </a:t>
            </a:r>
            <a:r>
              <a:rPr lang="en-IE" sz="2200" b="0" i="0" dirty="0">
                <a:solidFill>
                  <a:srgbClr val="262526"/>
                </a:solidFill>
                <a:effectLst/>
                <a:ea typeface="Calibri" panose="020F0502020204030204" pitchFamily="34" charset="0"/>
              </a:rPr>
              <a:t>Defence, Customs Policy, etc.. </a:t>
            </a:r>
          </a:p>
          <a:p>
            <a:pPr algn="l"/>
            <a:endParaRPr lang="en-IE" sz="2200" dirty="0">
              <a:solidFill>
                <a:srgbClr val="262526"/>
              </a:solidFill>
              <a:ea typeface="Calibri" panose="020F0502020204030204" pitchFamily="34" charset="0"/>
            </a:endParaRPr>
          </a:p>
          <a:p>
            <a:pPr algn="l"/>
            <a:r>
              <a:rPr lang="en-GB" sz="2200" b="0" i="0" dirty="0">
                <a:solidFill>
                  <a:srgbClr val="262526"/>
                </a:solidFill>
                <a:effectLst/>
                <a:ea typeface="Calibri" panose="020F0502020204030204" pitchFamily="34" charset="0"/>
              </a:rPr>
              <a:t>In terms of their formatting, Sectoral Expert Councils  in Latvia are tripartite and include:</a:t>
            </a:r>
          </a:p>
          <a:p>
            <a:pPr marL="457200" indent="-457200" algn="l">
              <a:buClr>
                <a:srgbClr val="8A2061"/>
              </a:buClr>
              <a:buFont typeface="+mj-lt"/>
              <a:buAutoNum type="arabicPeriod"/>
            </a:pPr>
            <a:r>
              <a:rPr lang="en-GB" sz="2200" b="0" i="0" dirty="0">
                <a:solidFill>
                  <a:srgbClr val="262526"/>
                </a:solidFill>
                <a:effectLst/>
                <a:ea typeface="Calibri" panose="020F0502020204030204" pitchFamily="34" charset="0"/>
              </a:rPr>
              <a:t>State representatives (ministries and public agencies),</a:t>
            </a:r>
          </a:p>
          <a:p>
            <a:pPr marL="457200" indent="-457200" algn="l">
              <a:buClr>
                <a:srgbClr val="8A2061"/>
              </a:buClr>
              <a:buFont typeface="+mj-lt"/>
              <a:buAutoNum type="arabicPeriod"/>
            </a:pPr>
            <a:r>
              <a:rPr lang="en-GB" sz="2200" b="0" i="0" dirty="0">
                <a:solidFill>
                  <a:srgbClr val="262526"/>
                </a:solidFill>
                <a:effectLst/>
                <a:ea typeface="Calibri" panose="020F0502020204030204" pitchFamily="34" charset="0"/>
              </a:rPr>
              <a:t>Employers’ representatives (employer organisations, professional associations),</a:t>
            </a:r>
          </a:p>
          <a:p>
            <a:pPr marL="457200" indent="-457200" algn="l">
              <a:buClr>
                <a:srgbClr val="8A2061"/>
              </a:buClr>
              <a:buFont typeface="+mj-lt"/>
              <a:buAutoNum type="arabicPeriod"/>
            </a:pPr>
            <a:r>
              <a:rPr lang="en-GB" sz="2200" b="0" i="0" dirty="0">
                <a:solidFill>
                  <a:srgbClr val="262526"/>
                </a:solidFill>
                <a:effectLst/>
                <a:ea typeface="Calibri" panose="020F0502020204030204" pitchFamily="34" charset="0"/>
              </a:rPr>
              <a:t>Employees’ representatives (trade unions and their associations).</a:t>
            </a:r>
          </a:p>
          <a:p>
            <a:pPr algn="l"/>
            <a:endParaRPr lang="en-GB" sz="2200" b="0" i="0" dirty="0">
              <a:solidFill>
                <a:srgbClr val="262526"/>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Interestingly, the number of employers’ and professional organisations’ representatives should form at least half of all Sectoral Expert Councils members.</a:t>
            </a:r>
          </a:p>
          <a:p>
            <a:pPr algn="l"/>
            <a:endParaRPr lang="en-GB" sz="2200" b="0" i="0" dirty="0">
              <a:solidFill>
                <a:srgbClr val="262526"/>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Decisions are made by majority vote, but in practice usually by consensus.</a:t>
            </a:r>
          </a:p>
          <a:p>
            <a:pPr algn="l"/>
            <a:endParaRPr lang="en-GB" sz="2200" b="0" i="0" dirty="0">
              <a:solidFill>
                <a:srgbClr val="262526"/>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It is notable that VET institutions cannot be voting members of SECs, but relevant VET institutions (especially those responsible for methodological development) are invited to participate as permanent observers.</a:t>
            </a:r>
          </a:p>
          <a:p>
            <a:pPr algn="l"/>
            <a:r>
              <a:rPr lang="en-GB" sz="2200" b="0" i="0" dirty="0">
                <a:solidFill>
                  <a:srgbClr val="262526"/>
                </a:solidFill>
                <a:effectLst/>
                <a:ea typeface="Calibri" panose="020F0502020204030204" pitchFamily="34" charset="0"/>
              </a:rPr>
              <a:t> </a:t>
            </a:r>
          </a:p>
          <a:p>
            <a:pPr algn="l"/>
            <a:endParaRPr lang="en-IE" sz="2200" b="0" i="0" dirty="0">
              <a:solidFill>
                <a:srgbClr val="262526"/>
              </a:solidFill>
              <a:effectLst/>
              <a:ea typeface="Calibri" panose="020F0502020204030204" pitchFamily="34" charset="0"/>
            </a:endParaRPr>
          </a:p>
          <a:p>
            <a:pPr algn="just">
              <a:lnSpc>
                <a:spcPts val="2440"/>
              </a:lnSpc>
            </a:pPr>
            <a:endParaRPr lang="en-GB" sz="2200" dirty="0">
              <a:ea typeface="Calibri" panose="020F0502020204030204" pitchFamily="34" charset="0"/>
            </a:endParaRPr>
          </a:p>
          <a:p>
            <a:pPr algn="just">
              <a:lnSpc>
                <a:spcPts val="2440"/>
              </a:lnSpc>
            </a:pPr>
            <a:endParaRPr lang="en-GB" sz="2200" b="1" dirty="0">
              <a:ea typeface="Calibri" panose="020F0502020204030204" pitchFamily="34" charset="0"/>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4033774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207883" y="521107"/>
            <a:ext cx="10279511" cy="5189591"/>
          </a:xfrm>
        </p:spPr>
        <p:txBody>
          <a:bodyPr/>
          <a:lstStyle/>
          <a:p>
            <a:pPr algn="l"/>
            <a:r>
              <a:rPr lang="en-GB" sz="2200" b="1" i="0" dirty="0">
                <a:solidFill>
                  <a:srgbClr val="8A2061"/>
                </a:solidFill>
                <a:effectLst/>
                <a:ea typeface="Calibri" panose="020F0502020204030204" pitchFamily="34" charset="0"/>
              </a:rPr>
              <a:t>Management and Operations</a:t>
            </a:r>
          </a:p>
          <a:p>
            <a:pPr algn="l"/>
            <a:endParaRPr lang="en-GB" sz="2200" b="1" i="0" dirty="0">
              <a:solidFill>
                <a:srgbClr val="8A2061"/>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As we see, SECs in Latvia are independent in their decision-making. Each SEC has its chairperson and vice-chairperson (can be multiple), elected from among the members of SECs.</a:t>
            </a:r>
          </a:p>
          <a:p>
            <a:pPr algn="l"/>
            <a:endParaRPr lang="en-GB" sz="2200" b="0" i="0" dirty="0">
              <a:solidFill>
                <a:srgbClr val="262526"/>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Inter-sectorial management and co-operation is implemented though non-formal consultative meetings with SEC Council involving leadership representatives and co-ordinators of all SECs.</a:t>
            </a:r>
          </a:p>
          <a:p>
            <a:pPr algn="l"/>
            <a:endParaRPr lang="en-GB" sz="2200" b="0" i="0" dirty="0">
              <a:solidFill>
                <a:srgbClr val="262526"/>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In terms of operations 11 SECs are coordinated by the LDDK, the national coordinator of SECs, 1 SEC by LOSP,</a:t>
            </a:r>
            <a:r>
              <a:rPr lang="en-GB" sz="2200" dirty="0">
                <a:solidFill>
                  <a:srgbClr val="262526"/>
                </a:solidFill>
                <a:ea typeface="Calibri" panose="020F0502020204030204" pitchFamily="34" charset="0"/>
              </a:rPr>
              <a:t> and 1</a:t>
            </a:r>
            <a:r>
              <a:rPr lang="en-GB" sz="2200" b="0" i="0" dirty="0">
                <a:solidFill>
                  <a:srgbClr val="262526"/>
                </a:solidFill>
                <a:effectLst/>
                <a:ea typeface="Calibri" panose="020F0502020204030204" pitchFamily="34" charset="0"/>
              </a:rPr>
              <a:t> </a:t>
            </a:r>
            <a:r>
              <a:rPr lang="en-GB" sz="2200" dirty="0">
                <a:solidFill>
                  <a:srgbClr val="262526"/>
                </a:solidFill>
                <a:ea typeface="Calibri" panose="020F0502020204030204" pitchFamily="34" charset="0"/>
              </a:rPr>
              <a:t>SEC</a:t>
            </a:r>
            <a:r>
              <a:rPr lang="en-GB" sz="2200" b="0" i="0" dirty="0">
                <a:solidFill>
                  <a:srgbClr val="262526"/>
                </a:solidFill>
                <a:effectLst/>
                <a:ea typeface="Calibri" panose="020F0502020204030204" pitchFamily="34" charset="0"/>
              </a:rPr>
              <a:t> by LNKC</a:t>
            </a:r>
          </a:p>
          <a:p>
            <a:pPr algn="l"/>
            <a:endParaRPr lang="en-GB" sz="2200" b="0" i="0" dirty="0">
              <a:solidFill>
                <a:srgbClr val="262526"/>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The LDDK and LOSP as co-ordinating institutions of SECs are accountable to the Ministry of Education and Science for implementing the tasks in the annual funding agreement.</a:t>
            </a:r>
          </a:p>
          <a:p>
            <a:pPr algn="l"/>
            <a:r>
              <a:rPr lang="en-GB" sz="2200" b="0" i="0" dirty="0">
                <a:solidFill>
                  <a:srgbClr val="262526"/>
                </a:solidFill>
                <a:effectLst/>
                <a:ea typeface="Calibri" panose="020F0502020204030204" pitchFamily="34" charset="0"/>
              </a:rPr>
              <a:t> </a:t>
            </a:r>
          </a:p>
          <a:p>
            <a:pPr algn="l"/>
            <a:endParaRPr lang="en-IE" sz="2200" b="0" i="0" dirty="0">
              <a:solidFill>
                <a:srgbClr val="262526"/>
              </a:solidFill>
              <a:effectLst/>
              <a:ea typeface="Calibri" panose="020F0502020204030204" pitchFamily="34" charset="0"/>
            </a:endParaRPr>
          </a:p>
          <a:p>
            <a:pPr algn="just">
              <a:lnSpc>
                <a:spcPts val="2440"/>
              </a:lnSpc>
            </a:pPr>
            <a:endParaRPr lang="en-GB" sz="2200" dirty="0">
              <a:ea typeface="Calibri" panose="020F0502020204030204" pitchFamily="34" charset="0"/>
            </a:endParaRPr>
          </a:p>
          <a:p>
            <a:pPr algn="just">
              <a:lnSpc>
                <a:spcPts val="2440"/>
              </a:lnSpc>
            </a:pPr>
            <a:endParaRPr lang="en-GB" sz="2200" b="1" dirty="0">
              <a:ea typeface="Calibri" panose="020F0502020204030204" pitchFamily="34" charset="0"/>
            </a:endParaRP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000105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158574" y="105011"/>
            <a:ext cx="10279511" cy="5189591"/>
          </a:xfrm>
        </p:spPr>
        <p:txBody>
          <a:bodyPr/>
          <a:lstStyle/>
          <a:p>
            <a:pPr algn="l"/>
            <a:r>
              <a:rPr lang="en-GB" sz="2200" b="1" dirty="0">
                <a:solidFill>
                  <a:srgbClr val="8A2061"/>
                </a:solidFill>
                <a:ea typeface="Calibri" panose="020F0502020204030204" pitchFamily="34" charset="0"/>
              </a:rPr>
              <a:t>Financing </a:t>
            </a:r>
          </a:p>
          <a:p>
            <a:pPr algn="l"/>
            <a:endParaRPr lang="en-GB" sz="2200" b="1" i="0" dirty="0">
              <a:solidFill>
                <a:srgbClr val="8A2061"/>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LDDK and LOSP are funded by public funding (1-year long agreement between the </a:t>
            </a:r>
            <a:r>
              <a:rPr lang="en-GB" sz="2200" b="0" i="0" dirty="0" err="1">
                <a:solidFill>
                  <a:srgbClr val="262526"/>
                </a:solidFill>
                <a:effectLst/>
                <a:ea typeface="Calibri" panose="020F0502020204030204" pitchFamily="34" charset="0"/>
              </a:rPr>
              <a:t>MoES</a:t>
            </a:r>
            <a:r>
              <a:rPr lang="en-GB" sz="2200" b="0" i="0" dirty="0">
                <a:solidFill>
                  <a:srgbClr val="262526"/>
                </a:solidFill>
                <a:effectLst/>
                <a:ea typeface="Calibri" panose="020F0502020204030204" pitchFamily="34" charset="0"/>
              </a:rPr>
              <a:t> and the coordinating institution).</a:t>
            </a:r>
          </a:p>
          <a:p>
            <a:pPr algn="l"/>
            <a:endParaRPr lang="en-GB" sz="2200" b="0" i="0" dirty="0">
              <a:solidFill>
                <a:srgbClr val="262526"/>
              </a:solidFill>
              <a:effectLst/>
              <a:ea typeface="Calibri" panose="020F0502020204030204" pitchFamily="34" charset="0"/>
            </a:endParaRPr>
          </a:p>
          <a:p>
            <a:pPr algn="l"/>
            <a:r>
              <a:rPr lang="en-GB" sz="2200" b="0" i="0" dirty="0">
                <a:solidFill>
                  <a:srgbClr val="262526"/>
                </a:solidFill>
                <a:effectLst/>
                <a:ea typeface="Calibri" panose="020F0502020204030204" pitchFamily="34" charset="0"/>
              </a:rPr>
              <a:t>Members of SECs work voluntarily.</a:t>
            </a:r>
          </a:p>
          <a:p>
            <a:pPr algn="l"/>
            <a:endParaRPr lang="en-GB" sz="2200" b="1" i="0" dirty="0">
              <a:solidFill>
                <a:srgbClr val="262526"/>
              </a:solidFill>
              <a:effectLst/>
              <a:ea typeface="Calibri" panose="020F0502020204030204" pitchFamily="34" charset="0"/>
            </a:endParaRPr>
          </a:p>
          <a:p>
            <a:pPr algn="l"/>
            <a:r>
              <a:rPr lang="en-GB" sz="2200" b="1" i="0" dirty="0">
                <a:solidFill>
                  <a:schemeClr val="bg1"/>
                </a:solidFill>
                <a:effectLst/>
                <a:highlight>
                  <a:srgbClr val="60A9DD"/>
                </a:highlight>
                <a:ea typeface="Calibri" panose="020F0502020204030204" pitchFamily="34" charset="0"/>
              </a:rPr>
              <a:t>FIND OUT MORE</a:t>
            </a:r>
          </a:p>
          <a:p>
            <a:pPr algn="l"/>
            <a:r>
              <a:rPr lang="en-GB" sz="2200" b="0" i="0" dirty="0">
                <a:solidFill>
                  <a:srgbClr val="262526"/>
                </a:solidFill>
                <a:effectLst/>
                <a:ea typeface="Calibri" panose="020F0502020204030204" pitchFamily="34" charset="0"/>
              </a:rPr>
              <a:t>Procedures for Establishment, Operation, and Coordination of Activities of Sectoral Expert Councils, available in English though </a:t>
            </a:r>
            <a:r>
              <a:rPr lang="en-GB" sz="2200" b="0" i="0" u="none" strike="noStrike" dirty="0">
                <a:solidFill>
                  <a:srgbClr val="2870BD"/>
                </a:solidFill>
                <a:effectLst/>
                <a:ea typeface="Calibri" panose="020F0502020204030204" pitchFamily="34" charset="0"/>
                <a:hlinkClick r:id="rId2"/>
              </a:rPr>
              <a:t>this link</a:t>
            </a:r>
            <a:r>
              <a:rPr lang="en-GB" sz="2200" b="0" i="0" dirty="0">
                <a:solidFill>
                  <a:srgbClr val="262526"/>
                </a:solidFill>
                <a:effectLst/>
                <a:ea typeface="Calibri" panose="020F0502020204030204" pitchFamily="34" charset="0"/>
              </a:rPr>
              <a:t>. </a:t>
            </a:r>
          </a:p>
          <a:p>
            <a:pPr algn="l"/>
            <a:r>
              <a:rPr lang="en-GB" sz="2200" b="0" i="0" dirty="0">
                <a:solidFill>
                  <a:srgbClr val="262526"/>
                </a:solidFill>
                <a:effectLst/>
                <a:ea typeface="Calibri" panose="020F0502020204030204" pitchFamily="34" charset="0"/>
              </a:rPr>
              <a:t> </a:t>
            </a:r>
          </a:p>
          <a:p>
            <a:pPr algn="l"/>
            <a:r>
              <a:rPr lang="en-GB" sz="2200" i="0" dirty="0">
                <a:solidFill>
                  <a:srgbClr val="262526"/>
                </a:solidFill>
                <a:effectLst/>
                <a:ea typeface="Calibri" panose="020F0502020204030204" pitchFamily="34" charset="0"/>
              </a:rPr>
              <a:t>Sectoral qualification frameworks</a:t>
            </a:r>
            <a:r>
              <a:rPr lang="en-GB" sz="2200" dirty="0">
                <a:solidFill>
                  <a:srgbClr val="262526"/>
                </a:solidFill>
                <a:ea typeface="Calibri" panose="020F0502020204030204" pitchFamily="34" charset="0"/>
              </a:rPr>
              <a:t> , </a:t>
            </a:r>
            <a:r>
              <a:rPr lang="en-GB" sz="2200" b="0" i="0" dirty="0">
                <a:solidFill>
                  <a:srgbClr val="262526"/>
                </a:solidFill>
                <a:effectLst/>
                <a:ea typeface="Calibri" panose="020F0502020204030204" pitchFamily="34" charset="0"/>
              </a:rPr>
              <a:t> available in Latvian through </a:t>
            </a:r>
            <a:r>
              <a:rPr lang="en-GB" sz="2200" b="0" i="0" u="none" strike="noStrike" dirty="0">
                <a:solidFill>
                  <a:srgbClr val="2870BD"/>
                </a:solidFill>
                <a:effectLst/>
                <a:ea typeface="Calibri" panose="020F0502020204030204" pitchFamily="34" charset="0"/>
                <a:hlinkClick r:id="rId3"/>
              </a:rPr>
              <a:t>this link</a:t>
            </a:r>
            <a:r>
              <a:rPr lang="en-GB" sz="2200" b="0" i="0" dirty="0">
                <a:solidFill>
                  <a:srgbClr val="262526"/>
                </a:solidFill>
                <a:effectLst/>
                <a:ea typeface="Calibri" panose="020F0502020204030204" pitchFamily="34" charset="0"/>
              </a:rPr>
              <a:t>.</a:t>
            </a:r>
          </a:p>
          <a:p>
            <a:pPr algn="l"/>
            <a:endParaRPr lang="en-GB" sz="2200" dirty="0">
              <a:solidFill>
                <a:srgbClr val="262526"/>
              </a:solidFill>
              <a:ea typeface="Calibri" panose="020F0502020204030204" pitchFamily="34" charset="0"/>
            </a:endParaRPr>
          </a:p>
          <a:p>
            <a:r>
              <a:rPr lang="en-GB" sz="2200" dirty="0">
                <a:solidFill>
                  <a:srgbClr val="262526"/>
                </a:solidFill>
                <a:ea typeface="Calibri" panose="020F0502020204030204" pitchFamily="34" charset="0"/>
              </a:rPr>
              <a:t>We can recommend an</a:t>
            </a:r>
            <a:r>
              <a:rPr lang="en-GB" sz="2200" b="0" i="0" dirty="0">
                <a:solidFill>
                  <a:srgbClr val="262526"/>
                </a:solidFill>
                <a:effectLst/>
                <a:ea typeface="Calibri" panose="020F0502020204030204" pitchFamily="34" charset="0"/>
              </a:rPr>
              <a:t> interesting publication by our Be 21 Skilled collaborator, </a:t>
            </a:r>
            <a:r>
              <a:rPr kumimoji="0" lang="en-GB" altLang="en-US" sz="2400" b="0" i="0" u="none" strike="noStrike" cap="none" normalizeH="0" baseline="0" dirty="0">
                <a:ln>
                  <a:noFill/>
                </a:ln>
                <a:solidFill>
                  <a:srgbClr val="262526"/>
                </a:solidFill>
                <a:effectLst/>
                <a:latin typeface="EC Square Sans Regular"/>
              </a:rPr>
              <a:t>Anita LĪCE, </a:t>
            </a:r>
            <a:r>
              <a:rPr lang="en-GB" sz="2200" b="0" i="0" dirty="0">
                <a:solidFill>
                  <a:srgbClr val="262526"/>
                </a:solidFill>
                <a:effectLst/>
                <a:ea typeface="Calibri" panose="020F0502020204030204" pitchFamily="34" charset="0"/>
              </a:rPr>
              <a:t>entitled </a:t>
            </a:r>
            <a:r>
              <a:rPr lang="en-GB" sz="2200" b="1" i="0" dirty="0">
                <a:solidFill>
                  <a:srgbClr val="262526"/>
                </a:solidFill>
                <a:effectLst/>
                <a:ea typeface="Calibri" panose="020F0502020204030204" pitchFamily="34" charset="0"/>
              </a:rPr>
              <a:t>A short guide to Sectoral Expert Councils in Latvia, Lithuania and Estonia, </a:t>
            </a:r>
            <a:r>
              <a:rPr lang="en-GB" sz="2200" i="0" dirty="0">
                <a:solidFill>
                  <a:srgbClr val="262526"/>
                </a:solidFill>
                <a:effectLst/>
                <a:ea typeface="Calibri" panose="020F0502020204030204" pitchFamily="34" charset="0"/>
              </a:rPr>
              <a:t>a</a:t>
            </a:r>
            <a:r>
              <a:rPr lang="en-GB" sz="2200" b="0" i="0" dirty="0">
                <a:solidFill>
                  <a:srgbClr val="262526"/>
                </a:solidFill>
                <a:effectLst/>
                <a:ea typeface="Calibri" panose="020F0502020204030204" pitchFamily="34" charset="0"/>
              </a:rPr>
              <a:t> brief overview on the functioning of Sectoral Expert Councils - shaping VET according to the needs of the labor market - in the three Baltic states. Accessibl</a:t>
            </a:r>
            <a:r>
              <a:rPr lang="en-GB" sz="2200" dirty="0">
                <a:solidFill>
                  <a:srgbClr val="262526"/>
                </a:solidFill>
                <a:ea typeface="Calibri" panose="020F0502020204030204" pitchFamily="34" charset="0"/>
              </a:rPr>
              <a:t>e via this link </a:t>
            </a:r>
            <a:r>
              <a:rPr lang="en-GB" sz="2200" dirty="0">
                <a:solidFill>
                  <a:srgbClr val="262526"/>
                </a:solidFill>
                <a:ea typeface="Calibri" panose="020F0502020204030204" pitchFamily="34" charset="0"/>
                <a:hlinkClick r:id="rId4"/>
              </a:rPr>
              <a:t>…</a:t>
            </a:r>
          </a:p>
          <a:p>
            <a:r>
              <a:rPr lang="en-GB" sz="2000" dirty="0">
                <a:hlinkClick r:id="rId4"/>
              </a:rPr>
              <a:t>A short guide to Sectoral Expert Councils in Latvia, Lithuania and Estonia | EPALE (europa.eu)</a:t>
            </a:r>
            <a:endParaRPr lang="en-IE" sz="1800" dirty="0"/>
          </a:p>
          <a:p>
            <a:pPr algn="l"/>
            <a:endParaRPr lang="en-GB" sz="2200" b="0" i="0" dirty="0">
              <a:solidFill>
                <a:srgbClr val="262526"/>
              </a:solidFill>
              <a:effectLst/>
              <a:ea typeface="Calibri" panose="020F0502020204030204" pitchFamily="34" charset="0"/>
            </a:endParaRPr>
          </a:p>
          <a:p>
            <a:pPr algn="l"/>
            <a:endParaRPr lang="en-GB" sz="2200" b="0" i="0" dirty="0">
              <a:solidFill>
                <a:srgbClr val="262526"/>
              </a:solidFill>
              <a:effectLst/>
              <a:ea typeface="Calibri" panose="020F0502020204030204" pitchFamily="34" charset="0"/>
            </a:endParaRPr>
          </a:p>
          <a:p>
            <a:pPr algn="l"/>
            <a:endParaRPr lang="en-GB" sz="3200" b="0" i="0" dirty="0">
              <a:solidFill>
                <a:srgbClr val="262526"/>
              </a:solidFill>
              <a:effectLst/>
              <a:latin typeface="EC Square Sans Regular"/>
            </a:endParaRPr>
          </a:p>
          <a:p>
            <a:pPr algn="l"/>
            <a:r>
              <a:rPr lang="en-GB" sz="3200" b="0" i="0" dirty="0">
                <a:solidFill>
                  <a:srgbClr val="262526"/>
                </a:solidFill>
                <a:effectLst/>
                <a:latin typeface="EC Square Sans Regular"/>
              </a:rPr>
              <a:t> </a:t>
            </a:r>
          </a:p>
          <a:p>
            <a:pPr algn="l"/>
            <a:endParaRPr lang="en-IE" sz="3200" b="0" i="0" dirty="0">
              <a:solidFill>
                <a:srgbClr val="262526"/>
              </a:solidFill>
              <a:effectLst/>
              <a:latin typeface="EC Square Sans Regular"/>
            </a:endParaRPr>
          </a:p>
          <a:p>
            <a:pPr algn="just">
              <a:lnSpc>
                <a:spcPts val="2440"/>
              </a:lnSpc>
            </a:pPr>
            <a:endParaRPr lang="en-GB" sz="3200" dirty="0"/>
          </a:p>
          <a:p>
            <a:pPr algn="just">
              <a:lnSpc>
                <a:spcPts val="2440"/>
              </a:lnSpc>
            </a:pPr>
            <a:endParaRPr lang="en-GB" sz="3200" b="1" dirty="0"/>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5"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675575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29</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7" name="Rectangle 3">
            <a:extLst>
              <a:ext uri="{FF2B5EF4-FFF2-40B4-BE49-F238E27FC236}">
                <a16:creationId xmlns:a16="http://schemas.microsoft.com/office/drawing/2014/main" id="{8415C923-4E6D-6E1F-160E-E32ABC89697E}"/>
              </a:ext>
            </a:extLst>
          </p:cNvPr>
          <p:cNvSpPr>
            <a:spLocks noChangeArrowheads="1"/>
          </p:cNvSpPr>
          <p:nvPr/>
        </p:nvSpPr>
        <p:spPr bwMode="auto">
          <a:xfrm>
            <a:off x="1341736" y="238486"/>
            <a:ext cx="10562236" cy="2200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rgbClr val="262526"/>
              </a:solidFill>
              <a:effectLst/>
              <a:latin typeface="EC Square Sans Regular"/>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262526"/>
                </a:solidFill>
                <a:effectLst/>
                <a:latin typeface="EC Square Sans Regular"/>
              </a:rPr>
              <a:t>The publication is part of </a:t>
            </a:r>
            <a:r>
              <a:rPr lang="en-GB" altLang="en-US" sz="2000" dirty="0">
                <a:solidFill>
                  <a:srgbClr val="262526"/>
                </a:solidFill>
                <a:latin typeface="EC Square Sans Regular"/>
              </a:rPr>
              <a:t>the </a:t>
            </a:r>
            <a:r>
              <a:rPr kumimoji="0" lang="en-GB" altLang="en-US" sz="2000" b="0" i="0" u="none" strike="noStrike" cap="none" normalizeH="0" baseline="0" dirty="0">
                <a:ln>
                  <a:noFill/>
                </a:ln>
                <a:solidFill>
                  <a:srgbClr val="262526"/>
                </a:solidFill>
                <a:effectLst/>
                <a:latin typeface="EC Square Sans Regular"/>
              </a:rPr>
              <a:t>Erasmus+ programme KA210 -VET - Small-scale partnerships in vocational education and training No – 2021-2-LV01-KA210-VET-000051300 “Strengthening cooperation between the institutions coordinating the work of sectoral expert councils in the Baltic states” (</a:t>
            </a:r>
            <a:r>
              <a:rPr kumimoji="0" lang="en-GB" altLang="en-US" sz="2000" b="0" i="0" u="none" strike="noStrike" cap="none" normalizeH="0" baseline="0" dirty="0" err="1">
                <a:ln>
                  <a:noFill/>
                </a:ln>
                <a:solidFill>
                  <a:srgbClr val="262526"/>
                </a:solidFill>
                <a:effectLst/>
                <a:latin typeface="EC Square Sans Regular"/>
              </a:rPr>
              <a:t>SECBaltics</a:t>
            </a:r>
            <a:r>
              <a:rPr kumimoji="0" lang="en-GB" altLang="en-US" sz="2000" b="0" i="0" u="none" strike="noStrike" cap="none" normalizeH="0" baseline="0" dirty="0">
                <a:ln>
                  <a:noFill/>
                </a:ln>
                <a:solidFill>
                  <a:srgbClr val="262526"/>
                </a:solidFill>
                <a:effectLst/>
                <a:latin typeface="EC Square Sans Regular"/>
              </a:rPr>
              <a:t>). </a:t>
            </a:r>
            <a:r>
              <a:rPr kumimoji="0" lang="en-US" altLang="en-US" sz="2000" b="0" i="0" u="none" strike="noStrike" cap="none" normalizeH="0" baseline="0" dirty="0">
                <a:ln>
                  <a:noFill/>
                </a:ln>
                <a:solidFill>
                  <a:srgbClr val="262526"/>
                </a:solidFill>
                <a:effectLst/>
                <a:latin typeface="EC Square Sans Regular"/>
              </a:rPr>
              <a:t>Every system has both successful aspects and things to improve. Here are the main strengths and weaknesses as seen by the Council coordinators in the three Baltic states.</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62526"/>
                </a:solidFill>
                <a:effectLst/>
                <a:latin typeface="EC Square Sans Regular"/>
              </a:rPr>
              <a:t>  </a:t>
            </a:r>
            <a:r>
              <a:rPr kumimoji="0" lang="en-US" altLang="en-US" sz="1900" b="0" i="0" u="none" strike="noStrike" cap="none" normalizeH="0" baseline="0" dirty="0">
                <a:ln>
                  <a:noFill/>
                </a:ln>
                <a:solidFill>
                  <a:srgbClr val="262526"/>
                </a:solidFill>
                <a:effectLst/>
                <a:latin typeface="EC Square Sans Regular"/>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AutoShape 4" descr="Strengths and weaknesses, SECs in Baltic states.">
            <a:extLst>
              <a:ext uri="{FF2B5EF4-FFF2-40B4-BE49-F238E27FC236}">
                <a16:creationId xmlns:a16="http://schemas.microsoft.com/office/drawing/2014/main" id="{5DC47B29-2731-ACCC-D457-3F1D1E594173}"/>
              </a:ext>
            </a:extLst>
          </p:cNvPr>
          <p:cNvSpPr>
            <a:spLocks noChangeAspect="1" noChangeArrowheads="1"/>
          </p:cNvSpPr>
          <p:nvPr/>
        </p:nvSpPr>
        <p:spPr bwMode="auto">
          <a:xfrm>
            <a:off x="-4081755" y="175037"/>
            <a:ext cx="1054444" cy="10544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12" name="Picture 11">
            <a:extLst>
              <a:ext uri="{FF2B5EF4-FFF2-40B4-BE49-F238E27FC236}">
                <a16:creationId xmlns:a16="http://schemas.microsoft.com/office/drawing/2014/main" id="{8ED243DF-4897-FD7C-537E-E7F6EB8734F0}"/>
              </a:ext>
            </a:extLst>
          </p:cNvPr>
          <p:cNvPicPr>
            <a:picLocks noChangeAspect="1"/>
          </p:cNvPicPr>
          <p:nvPr/>
        </p:nvPicPr>
        <p:blipFill>
          <a:blip r:embed="rId3"/>
          <a:stretch>
            <a:fillRect/>
          </a:stretch>
        </p:blipFill>
        <p:spPr>
          <a:xfrm>
            <a:off x="1994345" y="2121520"/>
            <a:ext cx="9493049" cy="4180426"/>
          </a:xfrm>
          <a:prstGeom prst="rect">
            <a:avLst/>
          </a:prstGeom>
        </p:spPr>
      </p:pic>
    </p:spTree>
    <p:extLst>
      <p:ext uri="{BB962C8B-B14F-4D97-AF65-F5344CB8AC3E}">
        <p14:creationId xmlns:p14="http://schemas.microsoft.com/office/powerpoint/2010/main" val="3257734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6">
            <a:extLst>
              <a:ext uri="{FF2B5EF4-FFF2-40B4-BE49-F238E27FC236}">
                <a16:creationId xmlns:a16="http://schemas.microsoft.com/office/drawing/2014/main" id="{6BCBB65E-66D6-C0CB-ADA1-AB0E953948E4}"/>
              </a:ext>
            </a:extLst>
          </p:cNvPr>
          <p:cNvPicPr>
            <a:picLocks noChangeAspect="1"/>
          </p:cNvPicPr>
          <p:nvPr/>
        </p:nvPicPr>
        <p:blipFill rotWithShape="1">
          <a:blip r:embed="rId2"/>
          <a:srcRect t="25012" b="25012"/>
          <a:stretch/>
        </p:blipFill>
        <p:spPr>
          <a:xfrm>
            <a:off x="464951" y="813790"/>
            <a:ext cx="11716366" cy="5240214"/>
          </a:xfrm>
          <a:prstGeom prst="rect">
            <a:avLst/>
          </a:prstGeom>
        </p:spPr>
      </p:pic>
      <p:sp>
        <p:nvSpPr>
          <p:cNvPr id="10" name="Rectangle 5">
            <a:extLst>
              <a:ext uri="{FF2B5EF4-FFF2-40B4-BE49-F238E27FC236}">
                <a16:creationId xmlns:a16="http://schemas.microsoft.com/office/drawing/2014/main" id="{1954BE25-5EFF-E2E4-DEB8-8931C7D7FBAF}"/>
              </a:ext>
            </a:extLst>
          </p:cNvPr>
          <p:cNvSpPr/>
          <p:nvPr/>
        </p:nvSpPr>
        <p:spPr bwMode="auto">
          <a:xfrm rot="16200000">
            <a:off x="-3196525" y="3196524"/>
            <a:ext cx="6858001" cy="46494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blipFill>
            <a:blip r:embed="rId3" cstate="screen">
              <a:extLst>
                <a:ext uri="{28A0092B-C50C-407E-A947-70E740481C1C}">
                  <a14:useLocalDpi xmlns:a14="http://schemas.microsoft.com/office/drawing/2010/main"/>
                </a:ext>
              </a:extLst>
            </a:blip>
            <a:stretch>
              <a:fillRect t="-525975" b="-525975"/>
            </a:stretch>
          </a:blip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6" name="Rectangle 5">
            <a:extLst>
              <a:ext uri="{FF2B5EF4-FFF2-40B4-BE49-F238E27FC236}">
                <a16:creationId xmlns:a16="http://schemas.microsoft.com/office/drawing/2014/main" id="{4386C55F-E51E-4846-5B44-99295B228726}"/>
              </a:ext>
            </a:extLst>
          </p:cNvPr>
          <p:cNvSpPr/>
          <p:nvPr/>
        </p:nvSpPr>
        <p:spPr>
          <a:xfrm>
            <a:off x="929901" y="1160584"/>
            <a:ext cx="7774483" cy="4519431"/>
          </a:xfrm>
          <a:prstGeom prst="rect">
            <a:avLst/>
          </a:prstGeom>
          <a:solidFill>
            <a:schemeClr val="bg1">
              <a:alpha val="888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r>
              <a:rPr lang="en-GB" sz="2300" b="1" dirty="0">
                <a:solidFill>
                  <a:srgbClr val="1C1442"/>
                </a:solidFill>
                <a:latin typeface="Calibri" panose="020F0502020204030204" pitchFamily="34" charset="0"/>
                <a:ea typeface="Calibri" panose="020F0502020204030204" pitchFamily="34" charset="0"/>
                <a:cs typeface="Calibri" panose="020F0502020204030204" pitchFamily="34" charset="0"/>
              </a:rPr>
              <a:t>MODULE 3 INTRODUCTION</a:t>
            </a:r>
          </a:p>
          <a:p>
            <a:r>
              <a:rPr lang="en-GB" sz="2000" dirty="0">
                <a:solidFill>
                  <a:srgbClr val="1C1442"/>
                </a:solidFill>
                <a:latin typeface="Calibri" panose="020F0502020204030204" pitchFamily="34" charset="0"/>
                <a:ea typeface="Calibri" panose="020F0502020204030204" pitchFamily="34" charset="0"/>
                <a:cs typeface="Calibri" panose="020F0502020204030204" pitchFamily="34" charset="0"/>
              </a:rPr>
              <a:t>Developing 21CS in the context of STEM education cannot happen in a vacuum. Be 21 Skilled, led by RIGAS TEHNISKA UNIVERSITATE in collaboration with UNIVERZITET U BEOGRADU sought to explore their applicability is a  region-specific and labour-market context through the multi-stakeholder collaborative efforts of </a:t>
            </a:r>
            <a:r>
              <a:rPr lang="en-GB" sz="2000" b="1" dirty="0">
                <a:solidFill>
                  <a:srgbClr val="1C1442"/>
                </a:solidFill>
                <a:latin typeface="Calibri" panose="020F0502020204030204" pitchFamily="34" charset="0"/>
                <a:ea typeface="Calibri" panose="020F0502020204030204" pitchFamily="34" charset="0"/>
                <a:cs typeface="Calibri" panose="020F0502020204030204" pitchFamily="34" charset="0"/>
              </a:rPr>
              <a:t>Regional Skill Councils. </a:t>
            </a:r>
          </a:p>
          <a:p>
            <a:endParaRPr lang="en-GB" sz="2000" b="1"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r>
              <a:rPr lang="en-GB" sz="2000" dirty="0">
                <a:solidFill>
                  <a:srgbClr val="1C1442"/>
                </a:solidFill>
                <a:latin typeface="Calibri" panose="020F0502020204030204" pitchFamily="34" charset="0"/>
                <a:ea typeface="Calibri" panose="020F0502020204030204" pitchFamily="34" charset="0"/>
                <a:cs typeface="Calibri" panose="020F0502020204030204" pitchFamily="34" charset="0"/>
              </a:rPr>
              <a:t>In this module, we share the process and learning from establishing Skills Councils in Latvia and Serbia. Educators can apply these learnings to their own contexts, ensuring that the learnings are not only understood but are also practically applied in other European settings.</a:t>
            </a: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GB"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1C1442"/>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 Placeholder 6">
            <a:extLst>
              <a:ext uri="{FF2B5EF4-FFF2-40B4-BE49-F238E27FC236}">
                <a16:creationId xmlns:a16="http://schemas.microsoft.com/office/drawing/2014/main" id="{E42492D1-106C-CDDF-FF87-D037535A81E4}"/>
              </a:ext>
            </a:extLst>
          </p:cNvPr>
          <p:cNvSpPr txBox="1">
            <a:spLocks/>
          </p:cNvSpPr>
          <p:nvPr/>
        </p:nvSpPr>
        <p:spPr>
          <a:xfrm>
            <a:off x="896815" y="1406768"/>
            <a:ext cx="6921438" cy="5011429"/>
          </a:xfrm>
          <a:prstGeom prst="rect">
            <a:avLst/>
          </a:prstGeom>
        </p:spPr>
        <p:txBody>
          <a:bodyPr vert="horz" lIns="91440" tIns="45720" rIns="91440" bIns="45720" numCol="1" spcCol="288000" rtlCol="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1C1442"/>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algn="just">
              <a:lnSpc>
                <a:spcPts val="2580"/>
              </a:lnSpc>
            </a:pPr>
            <a:endParaRPr lang="en-US" dirty="0"/>
          </a:p>
        </p:txBody>
      </p:sp>
    </p:spTree>
    <p:extLst>
      <p:ext uri="{BB962C8B-B14F-4D97-AF65-F5344CB8AC3E}">
        <p14:creationId xmlns:p14="http://schemas.microsoft.com/office/powerpoint/2010/main" val="3284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30</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56142" y="1714460"/>
            <a:ext cx="8559800" cy="3731669"/>
          </a:xfrm>
        </p:spPr>
        <p:txBody>
          <a:bodyPr/>
          <a:lstStyle/>
          <a:p>
            <a:r>
              <a:rPr lang="en-GB" sz="2200" dirty="0"/>
              <a:t>Serbia's main mechanisms for integrating 21st-century skills into higher education include the Council of Employers, the dual model of studies, and Sectoral Skills Councils.</a:t>
            </a:r>
          </a:p>
          <a:p>
            <a:endParaRPr lang="en-GB" sz="2200" dirty="0"/>
          </a:p>
          <a:p>
            <a:r>
              <a:rPr lang="en-GB" sz="2200" dirty="0"/>
              <a:t>Serbia has introduced the concept of the Council of Employers within HEIs to guide the development of study programmes based on labour market needs. As highlighted in our Project Result 1 (</a:t>
            </a: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the Conceptual </a:t>
            </a:r>
            <a:r>
              <a:rPr lang="en-GB" sz="2400" b="1" dirty="0">
                <a:solidFill>
                  <a:srgbClr val="8A2061"/>
                </a:solidFill>
                <a:ea typeface="Calibri" panose="020F0502020204030204" pitchFamily="34" charset="0"/>
              </a:rPr>
              <a:t>B</a:t>
            </a: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asis of 21CS, the </a:t>
            </a:r>
            <a:r>
              <a:rPr lang="en-GB" sz="2400" b="1" dirty="0">
                <a:solidFill>
                  <a:srgbClr val="8A2061"/>
                </a:solidFill>
                <a:ea typeface="Calibri" panose="020F0502020204030204" pitchFamily="34" charset="0"/>
              </a:rPr>
              <a:t>R</a:t>
            </a: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egional </a:t>
            </a:r>
            <a:r>
              <a:rPr lang="en-GB" sz="2400" b="1" dirty="0">
                <a:solidFill>
                  <a:srgbClr val="8A2061"/>
                </a:solidFill>
                <a:ea typeface="Calibri" panose="020F0502020204030204" pitchFamily="34" charset="0"/>
              </a:rPr>
              <a:t>R</a:t>
            </a:r>
            <a:r>
              <a:rPr lang="en-GB" sz="2400" b="1" dirty="0">
                <a:solidFill>
                  <a:srgbClr val="8A2061"/>
                </a:solidFill>
                <a:latin typeface="Calibri" panose="020F0502020204030204" pitchFamily="34" charset="0"/>
                <a:ea typeface="Calibri" panose="020F0502020204030204" pitchFamily="34" charset="0"/>
                <a:cs typeface="Calibri" panose="020F0502020204030204" pitchFamily="34" charset="0"/>
              </a:rPr>
              <a:t>elevance and status quo and Skill Panorama), </a:t>
            </a:r>
            <a:r>
              <a:rPr lang="en-GB" sz="2400" dirty="0">
                <a:solidFill>
                  <a:srgbClr val="151D24"/>
                </a:solidFill>
                <a:latin typeface="Calibri" panose="020F0502020204030204" pitchFamily="34" charset="0"/>
                <a:ea typeface="Calibri" panose="020F0502020204030204" pitchFamily="34" charset="0"/>
                <a:cs typeface="Calibri" panose="020F0502020204030204" pitchFamily="34" charset="0"/>
              </a:rPr>
              <a:t>t</a:t>
            </a:r>
            <a:r>
              <a:rPr lang="en-GB" sz="2200" dirty="0"/>
              <a:t>he Serbian dual model of studies combines academic learning with practical training, offering students real-world experience and better preparing them for employment. In addition, Sectoral Skills Councils play a key role in aligning education with industry by identifying qualifications and promoting dialogue between work and education spheres.</a:t>
            </a:r>
          </a:p>
          <a:p>
            <a:pPr algn="just">
              <a:lnSpc>
                <a:spcPts val="2440"/>
              </a:lnSpc>
            </a:pPr>
            <a:endParaRPr lang="en-GB" sz="2200" dirty="0"/>
          </a:p>
          <a:p>
            <a:pPr algn="just">
              <a:lnSpc>
                <a:spcPts val="2440"/>
              </a:lnSpc>
            </a:pP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29" y="643158"/>
            <a:ext cx="10499063"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The Serbian Approach</a:t>
            </a:r>
          </a:p>
        </p:txBody>
      </p:sp>
      <p:sp>
        <p:nvSpPr>
          <p:cNvPr id="3" name="TextBox 2">
            <a:extLst>
              <a:ext uri="{FF2B5EF4-FFF2-40B4-BE49-F238E27FC236}">
                <a16:creationId xmlns:a16="http://schemas.microsoft.com/office/drawing/2014/main" id="{81B6176A-7D5C-9EAE-C782-C950BEA2A33D}"/>
              </a:ext>
            </a:extLst>
          </p:cNvPr>
          <p:cNvSpPr txBox="1"/>
          <p:nvPr/>
        </p:nvSpPr>
        <p:spPr>
          <a:xfrm>
            <a:off x="8928" y="4336566"/>
            <a:ext cx="6094428" cy="289759"/>
          </a:xfrm>
          <a:prstGeom prst="rect">
            <a:avLst/>
          </a:prstGeom>
          <a:noFill/>
        </p:spPr>
        <p:txBody>
          <a:bodyPr wrap="square">
            <a:spAutoFit/>
          </a:bodyPr>
          <a:lstStyle/>
          <a:p>
            <a:r>
              <a:rPr lang="en-IE" dirty="0" err="1">
                <a:hlinkClick r:id="rId3"/>
              </a:rPr>
              <a:t>CoR</a:t>
            </a:r>
            <a:r>
              <a:rPr lang="en-IE" dirty="0">
                <a:hlinkClick r:id="rId3"/>
              </a:rPr>
              <a:t> - Serbia Employment (europa.eu)</a:t>
            </a:r>
            <a:endParaRPr lang="en-IE" dirty="0"/>
          </a:p>
        </p:txBody>
      </p:sp>
    </p:spTree>
    <p:extLst>
      <p:ext uri="{BB962C8B-B14F-4D97-AF65-F5344CB8AC3E}">
        <p14:creationId xmlns:p14="http://schemas.microsoft.com/office/powerpoint/2010/main" val="391494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538925" y="393277"/>
            <a:ext cx="9848654" cy="6531083"/>
          </a:xfrm>
          <a:prstGeom prst="rect">
            <a:avLst/>
          </a:prstGeom>
          <a:noFill/>
        </p:spPr>
        <p:txBody>
          <a:bodyPr wrap="square">
            <a:spAutoFit/>
          </a:bodyPr>
          <a:lstStyle/>
          <a:p>
            <a:pPr algn="just">
              <a:lnSpc>
                <a:spcPts val="2440"/>
              </a:lnSpc>
            </a:pP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These bodies provide recommendations for modernising curricula, aligning educational outcomes with market trends, and support students through extracurricular activities. The dual model allows the implementation of curricula through both academic instruction and practical training at employers' sites.</a:t>
            </a:r>
          </a:p>
          <a:p>
            <a:pPr algn="just">
              <a:lnSpc>
                <a:spcPts val="2440"/>
              </a:lnSpc>
            </a:pPr>
            <a:endPar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endParaRPr>
          </a:p>
          <a:p>
            <a:pPr algn="l"/>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The objectives of the Local Employment Councils (LECs) include:</a:t>
            </a:r>
          </a:p>
          <a:p>
            <a:pPr marL="342900" indent="-342900" algn="l">
              <a:buFont typeface="Arial" panose="020B0604020202020204" pitchFamily="34" charset="0"/>
              <a:buChar char="•"/>
              <a:tabLst>
                <a:tab pos="1611313" algn="l"/>
              </a:tabLst>
            </a:pP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Improve the community development and provide funding;</a:t>
            </a:r>
          </a:p>
          <a:p>
            <a:pPr marL="342900" indent="-342900" algn="l">
              <a:buFont typeface="Arial" panose="020B0604020202020204" pitchFamily="34" charset="0"/>
              <a:buChar char="•"/>
              <a:tabLst>
                <a:tab pos="1611313" algn="l"/>
              </a:tabLst>
            </a:pP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Analyse local labour markets;</a:t>
            </a:r>
          </a:p>
          <a:p>
            <a:pPr marL="342900" indent="-342900" algn="l">
              <a:buFont typeface="Arial" panose="020B0604020202020204" pitchFamily="34" charset="0"/>
              <a:buChar char="•"/>
              <a:tabLst>
                <a:tab pos="1611313" algn="l"/>
              </a:tabLst>
            </a:pP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Develop measures to increase employment through Local Employment Action Plans;</a:t>
            </a:r>
          </a:p>
          <a:p>
            <a:pPr marL="342900" indent="-342900" algn="l">
              <a:buFont typeface="Arial" panose="020B0604020202020204" pitchFamily="34" charset="0"/>
              <a:buChar char="•"/>
              <a:tabLst>
                <a:tab pos="1611313" algn="l"/>
              </a:tabLst>
            </a:pP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Contribute to the implementation of the National Employment Strategy;</a:t>
            </a:r>
          </a:p>
          <a:p>
            <a:pPr marL="342900" indent="-342900" algn="l">
              <a:buFont typeface="Arial" panose="020B0604020202020204" pitchFamily="34" charset="0"/>
              <a:buChar char="•"/>
              <a:tabLst>
                <a:tab pos="1611313" algn="l"/>
              </a:tabLst>
            </a:pP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Stimulate entrepreneurship and create conditions for new jobs;</a:t>
            </a:r>
          </a:p>
          <a:p>
            <a:pPr marL="342900" indent="-342900" algn="l">
              <a:buFont typeface="Arial" panose="020B0604020202020204" pitchFamily="34" charset="0"/>
              <a:buChar char="•"/>
              <a:tabLst>
                <a:tab pos="1611313" algn="l"/>
              </a:tabLst>
            </a:pP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Human resource development (matching skills provision with the needs of employers);</a:t>
            </a:r>
          </a:p>
          <a:p>
            <a:pPr marL="342900" indent="-342900" algn="l">
              <a:buFont typeface="Arial" panose="020B0604020202020204" pitchFamily="34" charset="0"/>
              <a:buChar char="•"/>
              <a:tabLst>
                <a:tab pos="1611313" algn="l"/>
              </a:tabLst>
            </a:pP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Tackle unemployment, especially for disadvantaged groups.</a:t>
            </a:r>
          </a:p>
          <a:p>
            <a:pPr algn="just">
              <a:lnSpc>
                <a:spcPts val="2440"/>
              </a:lnSpc>
            </a:pPr>
            <a:endParaRPr lang="en-GB" sz="1800" dirty="0"/>
          </a:p>
          <a:p>
            <a:pPr algn="just">
              <a:lnSpc>
                <a:spcPts val="2440"/>
              </a:lnSpc>
            </a:pPr>
            <a:endParaRPr lang="en-GB" sz="1800" dirty="0"/>
          </a:p>
          <a:p>
            <a:pPr algn="just">
              <a:lnSpc>
                <a:spcPts val="2440"/>
              </a:lnSpc>
            </a:pPr>
            <a:endParaRPr lang="en-GB" sz="1800" dirty="0"/>
          </a:p>
          <a:p>
            <a:pPr algn="just">
              <a:lnSpc>
                <a:spcPts val="2440"/>
              </a:lnSpc>
            </a:pPr>
            <a:endParaRPr lang="en-GB" sz="1800" dirty="0"/>
          </a:p>
          <a:p>
            <a:pPr>
              <a:lnSpc>
                <a:spcPct val="107000"/>
              </a:lnSpc>
              <a:spcAft>
                <a:spcPts val="800"/>
              </a:spcAft>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1786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538925" y="320511"/>
            <a:ext cx="10077017" cy="5920852"/>
          </a:xfrm>
          <a:prstGeom prst="rect">
            <a:avLst/>
          </a:prstGeom>
          <a:noFill/>
        </p:spPr>
        <p:txBody>
          <a:bodyPr wrap="square">
            <a:spAutoFit/>
          </a:bodyPr>
          <a:lstStyle/>
          <a:p>
            <a:pPr>
              <a:lnSpc>
                <a:spcPct val="107000"/>
              </a:lnSpc>
              <a:spcAft>
                <a:spcPts val="800"/>
              </a:spcAft>
            </a:pPr>
            <a:r>
              <a:rPr lang="en-IE" sz="2200" b="1" kern="100" dirty="0">
                <a:solidFill>
                  <a:srgbClr val="8A2061"/>
                </a:solidFill>
                <a:latin typeface="Calibri" panose="020F0502020204030204" pitchFamily="34" charset="0"/>
                <a:ea typeface="Calibri" panose="020F0502020204030204" pitchFamily="34" charset="0"/>
                <a:cs typeface="Times New Roman" panose="02020603050405020304" pitchFamily="18" charset="0"/>
              </a:rPr>
              <a:t>Serbian</a:t>
            </a:r>
            <a:r>
              <a:rPr lang="en-IE" sz="2200" b="1"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 Dual Model's Impact on STEM Education</a:t>
            </a:r>
            <a:r>
              <a:rPr lang="en-IE" sz="2200"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solidFill>
                <a:srgbClr val="151D2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IE" sz="2200" kern="100" dirty="0">
                <a:effectLst/>
                <a:latin typeface="Calibri" panose="020F0502020204030204" pitchFamily="34" charset="0"/>
                <a:ea typeface="Calibri" panose="020F0502020204030204" pitchFamily="34" charset="0"/>
                <a:cs typeface="Calibri" panose="020F0502020204030204" pitchFamily="34" charset="0"/>
              </a:rPr>
              <a:t>The dual model's blend of academic theory and practical application addresses the unique demands of STEM careers, such as the need for hands-on experience with cutting-edge technologies. This educational approach equips students with a balanced skill set, fostering both technical expertise and practical problem-solving abilities.</a:t>
            </a:r>
          </a:p>
          <a:p>
            <a:pPr>
              <a:lnSpc>
                <a:spcPct val="107000"/>
              </a:lnSpc>
              <a:spcAft>
                <a:spcPts val="800"/>
              </a:spcAft>
            </a:pPr>
            <a:r>
              <a:rPr lang="en-IE" sz="2200" kern="100" dirty="0">
                <a:effectLst/>
                <a:latin typeface="Calibri" panose="020F0502020204030204" pitchFamily="34" charset="0"/>
                <a:ea typeface="Calibri" panose="020F0502020204030204" pitchFamily="34" charset="0"/>
                <a:cs typeface="Calibri" panose="020F0502020204030204" pitchFamily="34" charset="0"/>
              </a:rPr>
              <a:t>STEM education benefits greatly from the dual model as it prepares students to be innovators and agile thinkers in sectors where the pace of change is rapid.</a:t>
            </a:r>
          </a:p>
          <a:p>
            <a:pPr>
              <a:lnSpc>
                <a:spcPct val="107000"/>
              </a:lnSpc>
              <a:spcAft>
                <a:spcPts val="800"/>
              </a:spcAft>
            </a:pPr>
            <a:endParaRPr lang="en-IE" sz="2200" kern="1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2200" dirty="0">
                <a:latin typeface="Calibri" panose="020F0502020204030204" pitchFamily="34" charset="0"/>
                <a:ea typeface="Calibri" panose="020F0502020204030204" pitchFamily="34" charset="0"/>
                <a:cs typeface="Calibri" panose="020F0502020204030204" pitchFamily="34" charset="0"/>
              </a:rPr>
              <a:t>According to </a:t>
            </a:r>
            <a:r>
              <a:rPr lang="fr-FR" sz="2200" dirty="0">
                <a:solidFill>
                  <a:srgbClr val="6B9F25"/>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Template </a:t>
            </a:r>
            <a:r>
              <a:rPr lang="fr-FR" sz="2200" dirty="0" err="1">
                <a:solidFill>
                  <a:srgbClr val="6B9F25"/>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Studies</a:t>
            </a:r>
            <a:r>
              <a:rPr lang="fr-FR" sz="2200" dirty="0">
                <a:solidFill>
                  <a:srgbClr val="151D24"/>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Content (prosveta.gov.rs) </a:t>
            </a:r>
            <a:r>
              <a:rPr lang="fr-FR" sz="2200" dirty="0">
                <a:solidFill>
                  <a:srgbClr val="151D24"/>
                </a:solidFill>
                <a:latin typeface="Calibri" panose="020F0502020204030204" pitchFamily="34" charset="0"/>
                <a:ea typeface="Calibri" panose="020F0502020204030204" pitchFamily="34" charset="0"/>
                <a:cs typeface="Calibri" panose="020F0502020204030204" pitchFamily="34" charset="0"/>
              </a:rPr>
              <a:t>, t</a:t>
            </a:r>
            <a:r>
              <a:rPr lang="en-GB" sz="2200" dirty="0">
                <a:latin typeface="Calibri" panose="020F0502020204030204" pitchFamily="34" charset="0"/>
                <a:ea typeface="Calibri" panose="020F0502020204030204" pitchFamily="34" charset="0"/>
                <a:cs typeface="Calibri" panose="020F0502020204030204" pitchFamily="34" charset="0"/>
              </a:rPr>
              <a:t>he development of education that will meet the needs of the labour market to the maximum extent and the development of the national model of dual and entrepreneurial education were priority goals of the Government of the Republic of Serbia for the last few years, and in accordance to such directions the Law on Dual Education is developed and adopted. In more concrete terms, the Law on Dual Education (LDE) was adopted in November 2017 (Official Gazette of the Republic of Serbia, 101/17). </a:t>
            </a:r>
            <a:endParaRPr lang="en-IE" sz="22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2535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538925" y="320511"/>
            <a:ext cx="10077017" cy="5661165"/>
          </a:xfrm>
          <a:prstGeom prst="rect">
            <a:avLst/>
          </a:prstGeom>
          <a:noFill/>
        </p:spPr>
        <p:txBody>
          <a:bodyPr wrap="square">
            <a:spAutoFit/>
          </a:bodyPr>
          <a:lstStyle/>
          <a:p>
            <a:pPr>
              <a:lnSpc>
                <a:spcPct val="107000"/>
              </a:lnSpc>
              <a:spcAft>
                <a:spcPts val="800"/>
              </a:spcAft>
            </a:pPr>
            <a:r>
              <a:rPr lang="en-IE" sz="2200" b="1" kern="100" dirty="0">
                <a:solidFill>
                  <a:srgbClr val="8A2061"/>
                </a:solidFill>
                <a:latin typeface="Calibri" panose="020F0502020204030204" pitchFamily="34" charset="0"/>
                <a:ea typeface="Calibri" panose="020F0502020204030204" pitchFamily="34" charset="0"/>
                <a:cs typeface="Times New Roman" panose="02020603050405020304" pitchFamily="18" charset="0"/>
              </a:rPr>
              <a:t>Serbian</a:t>
            </a:r>
            <a:r>
              <a:rPr lang="en-IE" sz="2200" b="1"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 Dual Model's Impact on STEM Education</a:t>
            </a:r>
            <a:r>
              <a:rPr lang="en-IE" sz="2200"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solidFill>
                <a:srgbClr val="151D24"/>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GB" sz="2200" dirty="0">
                <a:latin typeface="Calibri" panose="020F0502020204030204" pitchFamily="34" charset="0"/>
                <a:ea typeface="Calibri" panose="020F0502020204030204" pitchFamily="34" charset="0"/>
                <a:cs typeface="Calibri" panose="020F0502020204030204" pitchFamily="34" charset="0"/>
              </a:rPr>
              <a:t>According to this law, dual education is a model of realization of teaching and learning in the system of secondary vocational education, in which through theoretical and school teaching and learning through work with the employer, students acquire competencies in accordance with the standard of qualification and the curriculum of teaching and learning. The Law on Dual Education itself defines goals of dual education (Article 4).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improvement of secondary vocational education that will be adapted to the needs of the economy;</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increasing the scope and quality of practical teaching;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ensuring the quality of the practical part of teaching through the contractual designation of rights and obligations of pupils, schools, and employers;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developing curricula that are in line with the current and future needs of the economy; </a:t>
            </a:r>
          </a:p>
        </p:txBody>
      </p:sp>
    </p:spTree>
    <p:extLst>
      <p:ext uri="{BB962C8B-B14F-4D97-AF65-F5344CB8AC3E}">
        <p14:creationId xmlns:p14="http://schemas.microsoft.com/office/powerpoint/2010/main" val="562836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272619" y="113121"/>
            <a:ext cx="10463752" cy="6488315"/>
          </a:xfrm>
          <a:prstGeom prst="rect">
            <a:avLst/>
          </a:prstGeom>
          <a:noFill/>
        </p:spPr>
        <p:txBody>
          <a:bodyPr wrap="square">
            <a:spAutoFit/>
          </a:bodyPr>
          <a:lstStyle/>
          <a:p>
            <a:pPr>
              <a:lnSpc>
                <a:spcPct val="107000"/>
              </a:lnSpc>
              <a:spcAft>
                <a:spcPts val="800"/>
              </a:spcAft>
            </a:pPr>
            <a:r>
              <a:rPr lang="en-IE" sz="2200" b="1" kern="100" dirty="0">
                <a:solidFill>
                  <a:srgbClr val="8A2061"/>
                </a:solidFill>
                <a:latin typeface="Calibri" panose="020F0502020204030204" pitchFamily="34" charset="0"/>
                <a:ea typeface="Calibri" panose="020F0502020204030204" pitchFamily="34" charset="0"/>
                <a:cs typeface="Times New Roman" panose="02020603050405020304" pitchFamily="18" charset="0"/>
              </a:rPr>
              <a:t>Serbian</a:t>
            </a:r>
            <a:r>
              <a:rPr lang="en-IE" sz="2200" b="1"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 Dual Model's Impact on STEM Education</a:t>
            </a:r>
            <a:r>
              <a:rPr lang="en-IE" sz="2200"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 </a:t>
            </a:r>
            <a:endParaRPr lang="en-IE" sz="1800" kern="100" dirty="0">
              <a:solidFill>
                <a:srgbClr val="151D24"/>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a systematic, rational and gradual approach to the introduction and development of dual education with a comprehensive understanding of the process, from beginning to end of education;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creation of a system in which the qualification acquired at the end of dual education is indeed an expression of the acquired competencies, thus increasing the employability of the youth;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companies investing in education, i.e. in its future workers, that will, in the long run, solve the problem of the lack of certain quality personnel;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reduction of expenses allocated by the Ministry for vocational education, primarily for equipping school classrooms, workshops for the realization of a practical part of teaching;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increasing the chances that students will get employed in one of the companies where work-based learning was taking place, </a:t>
            </a:r>
          </a:p>
          <a:p>
            <a:pPr marL="342900" indent="-342900">
              <a:lnSpc>
                <a:spcPct val="107000"/>
              </a:lnSpc>
              <a:spcAft>
                <a:spcPts val="800"/>
              </a:spcAft>
              <a:buFont typeface="Arial" panose="020B0604020202020204" pitchFamily="34" charset="0"/>
              <a:buChar char="•"/>
            </a:pPr>
            <a:r>
              <a:rPr lang="en-GB" sz="2200" dirty="0">
                <a:latin typeface="Calibri" panose="020F0502020204030204" pitchFamily="34" charset="0"/>
                <a:ea typeface="Calibri" panose="020F0502020204030204" pitchFamily="34" charset="0"/>
                <a:cs typeface="Calibri" panose="020F0502020204030204" pitchFamily="34" charset="0"/>
              </a:rPr>
              <a:t>the development of entrepreneurship among young people and the incentive to start their own business, as well as continuing education in vocational studies and faculties. </a:t>
            </a:r>
            <a:endParaRPr lang="en-IE" sz="22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1468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35</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5" name="TextBox 14">
            <a:extLst>
              <a:ext uri="{FF2B5EF4-FFF2-40B4-BE49-F238E27FC236}">
                <a16:creationId xmlns:a16="http://schemas.microsoft.com/office/drawing/2014/main" id="{2F062B8D-3A0E-7C55-B382-B8BDDCA4F47F}"/>
              </a:ext>
            </a:extLst>
          </p:cNvPr>
          <p:cNvSpPr txBox="1"/>
          <p:nvPr/>
        </p:nvSpPr>
        <p:spPr>
          <a:xfrm>
            <a:off x="1538925" y="393277"/>
            <a:ext cx="9141643" cy="4804841"/>
          </a:xfrm>
          <a:prstGeom prst="rect">
            <a:avLst/>
          </a:prstGeom>
          <a:noFill/>
        </p:spPr>
        <p:txBody>
          <a:bodyPr wrap="square">
            <a:spAutoFit/>
          </a:bodyPr>
          <a:lstStyle/>
          <a:p>
            <a:pPr>
              <a:lnSpc>
                <a:spcPct val="107000"/>
              </a:lnSpc>
              <a:spcAft>
                <a:spcPts val="800"/>
              </a:spcAft>
            </a:pPr>
            <a:endParaRPr lang="en-IE"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2200" b="1" kern="100" dirty="0">
                <a:solidFill>
                  <a:srgbClr val="8A2061"/>
                </a:solidFill>
                <a:effectLst/>
                <a:latin typeface="Calibri" panose="020F0502020204030204" pitchFamily="34" charset="0"/>
                <a:ea typeface="Calibri" panose="020F0502020204030204" pitchFamily="34" charset="0"/>
                <a:cs typeface="Times New Roman" panose="02020603050405020304" pitchFamily="18" charset="0"/>
              </a:rPr>
              <a:t>Latvia and Serbia: A Comparative Analysis</a:t>
            </a:r>
          </a:p>
          <a:p>
            <a:pPr>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Both Latvia and Serbia have implemented mechanisms to involve stakeholders in HEIs. Latvia utilises Sectoral Expert Councils while Serbia has established the Council of Employers and adopted a dual education model."</a:t>
            </a:r>
          </a:p>
          <a:p>
            <a:pPr>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In Latvia, engagement is continuous and spans from curriculum planning to thesis defence. Serbia focuses on integrating practical work experiences with academic learning.</a:t>
            </a:r>
          </a:p>
          <a:p>
            <a:pPr>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Despite differences in execution, both countries share the objective of aligning education with evolving labour market needs, preparing students with relevant 21st-century skills.</a:t>
            </a:r>
          </a:p>
        </p:txBody>
      </p:sp>
    </p:spTree>
    <p:extLst>
      <p:ext uri="{BB962C8B-B14F-4D97-AF65-F5344CB8AC3E}">
        <p14:creationId xmlns:p14="http://schemas.microsoft.com/office/powerpoint/2010/main" val="2466688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3454418" y="77276"/>
            <a:ext cx="8574184"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8A2061"/>
                </a:solidFill>
                <a:latin typeface="Calibri" panose="020F0502020204030204" pitchFamily="34" charset="0"/>
                <a:ea typeface="Calibri" panose="020F0502020204030204" pitchFamily="34" charset="0"/>
                <a:cs typeface="Calibri" panose="020F0502020204030204" pitchFamily="34" charset="0"/>
              </a:rPr>
              <a:t>SPOTLIGHT ON CLUSTERS FOR STAKEHOLDER ENGAGEMENT</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36</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5" name="TextBox 4">
            <a:extLst>
              <a:ext uri="{FF2B5EF4-FFF2-40B4-BE49-F238E27FC236}">
                <a16:creationId xmlns:a16="http://schemas.microsoft.com/office/drawing/2014/main" id="{73B75B07-31BF-4484-2BA8-75E9D5612167}"/>
              </a:ext>
            </a:extLst>
          </p:cNvPr>
          <p:cNvSpPr txBox="1"/>
          <p:nvPr/>
        </p:nvSpPr>
        <p:spPr>
          <a:xfrm>
            <a:off x="1444657" y="1535047"/>
            <a:ext cx="10385981" cy="2800767"/>
          </a:xfrm>
          <a:prstGeom prst="rect">
            <a:avLst/>
          </a:prstGeom>
          <a:noFill/>
        </p:spPr>
        <p:txBody>
          <a:bodyPr wrap="square">
            <a:spAutoFit/>
          </a:bodyPr>
          <a:lstStyle/>
          <a:p>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SME Cluster Growth is an </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ERASMUS+ Knowledge Alliance project to empower SMEs in the engineering sector to grow and compete. </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The </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project team is led by the University of Málaga, Spain and spans nine partners across seven European countries. It is an ambitious collaboration with higher education institutions (HEIs), future skills and business growth professionals and university-industry relationship experts to advance engineering SMEs’ capacities. </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They</a:t>
            </a:r>
            <a:r>
              <a:rPr lang="en-GB" sz="2200" b="0" i="0" dirty="0">
                <a:solidFill>
                  <a:srgbClr val="151D24"/>
                </a:solidFill>
                <a:effectLst/>
                <a:latin typeface="Calibri" panose="020F0502020204030204" pitchFamily="34" charset="0"/>
                <a:ea typeface="Calibri" panose="020F0502020204030204" pitchFamily="34" charset="0"/>
                <a:cs typeface="Calibri" panose="020F0502020204030204" pitchFamily="34" charset="0"/>
              </a:rPr>
              <a:t> do this through five support areas, including: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Mapping</a:t>
            </a:r>
            <a:r>
              <a:rPr lang="en-GB"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Cluster Growth Councils</a:t>
            </a:r>
            <a:r>
              <a:rPr lang="en-GB"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Learning</a:t>
            </a:r>
            <a:r>
              <a:rPr lang="en-GB"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Consultancy</a:t>
            </a:r>
            <a:r>
              <a:rPr lang="en-GB"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and </a:t>
            </a:r>
            <a:r>
              <a:rPr lang="en-GB" sz="2200" b="1" i="0" u="none" strike="noStrike" dirty="0">
                <a:solidFill>
                  <a:srgbClr val="8A2061"/>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Facilities Sharing</a:t>
            </a:r>
            <a:r>
              <a:rPr lang="en-GB" sz="2200" b="1" u="none" strike="noStrike" dirty="0">
                <a:solidFill>
                  <a:srgbClr val="8A2061"/>
                </a:solidFill>
                <a:latin typeface="Calibri" panose="020F0502020204030204" pitchFamily="34" charset="0"/>
                <a:ea typeface="Calibri" panose="020F0502020204030204" pitchFamily="34" charset="0"/>
                <a:cs typeface="Calibri" panose="020F0502020204030204" pitchFamily="34" charset="0"/>
              </a:rPr>
              <a:t>, </a:t>
            </a:r>
            <a:r>
              <a:rPr lang="en-GB" sz="2200" u="none" strike="noStrike" dirty="0">
                <a:solidFill>
                  <a:srgbClr val="151D24"/>
                </a:solidFill>
                <a:latin typeface="Calibri" panose="020F0502020204030204" pitchFamily="34" charset="0"/>
                <a:ea typeface="Calibri" panose="020F0502020204030204" pitchFamily="34" charset="0"/>
                <a:cs typeface="Calibri" panose="020F0502020204030204" pitchFamily="34" charset="0"/>
              </a:rPr>
              <a:t>each </a:t>
            </a:r>
            <a:r>
              <a:rPr lang="en-GB" sz="2200" dirty="0">
                <a:solidFill>
                  <a:srgbClr val="151D24"/>
                </a:solidFill>
                <a:latin typeface="Calibri" panose="020F0502020204030204" pitchFamily="34" charset="0"/>
                <a:ea typeface="Calibri" panose="020F0502020204030204" pitchFamily="34" charset="0"/>
                <a:cs typeface="Calibri" panose="020F0502020204030204" pitchFamily="34" charset="0"/>
              </a:rPr>
              <a:t>of which is relevant to Stakeholder Engagement for Be 21 Skilled. </a:t>
            </a:r>
            <a:endParaRPr lang="en-IE" sz="2200"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D987907-D78F-E1E3-379E-4ABA1A280DBF}"/>
              </a:ext>
            </a:extLst>
          </p:cNvPr>
          <p:cNvPicPr>
            <a:picLocks noChangeAspect="1"/>
          </p:cNvPicPr>
          <p:nvPr/>
        </p:nvPicPr>
        <p:blipFill>
          <a:blip r:embed="rId8"/>
          <a:stretch>
            <a:fillRect/>
          </a:stretch>
        </p:blipFill>
        <p:spPr>
          <a:xfrm>
            <a:off x="2480121" y="4335814"/>
            <a:ext cx="8156544" cy="2066055"/>
          </a:xfrm>
          <a:prstGeom prst="rect">
            <a:avLst/>
          </a:prstGeom>
        </p:spPr>
      </p:pic>
      <p:pic>
        <p:nvPicPr>
          <p:cNvPr id="9" name="Picture 8">
            <a:extLst>
              <a:ext uri="{FF2B5EF4-FFF2-40B4-BE49-F238E27FC236}">
                <a16:creationId xmlns:a16="http://schemas.microsoft.com/office/drawing/2014/main" id="{B528A5CD-FA7E-A801-DCEF-BC3A5512DBB7}"/>
              </a:ext>
            </a:extLst>
          </p:cNvPr>
          <p:cNvPicPr>
            <a:picLocks noChangeAspect="1"/>
          </p:cNvPicPr>
          <p:nvPr/>
        </p:nvPicPr>
        <p:blipFill>
          <a:blip r:embed="rId9"/>
          <a:stretch>
            <a:fillRect/>
          </a:stretch>
        </p:blipFill>
        <p:spPr>
          <a:xfrm>
            <a:off x="1698569" y="81654"/>
            <a:ext cx="1563105" cy="1329787"/>
          </a:xfrm>
          <a:prstGeom prst="rect">
            <a:avLst/>
          </a:prstGeom>
        </p:spPr>
      </p:pic>
    </p:spTree>
    <p:extLst>
      <p:ext uri="{BB962C8B-B14F-4D97-AF65-F5344CB8AC3E}">
        <p14:creationId xmlns:p14="http://schemas.microsoft.com/office/powerpoint/2010/main" val="485287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2737980" y="87894"/>
            <a:ext cx="9893937"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8A2061"/>
                </a:solidFill>
                <a:latin typeface="Calibri" panose="020F0502020204030204" pitchFamily="34" charset="0"/>
                <a:ea typeface="Calibri" panose="020F0502020204030204" pitchFamily="34" charset="0"/>
                <a:cs typeface="Calibri" panose="020F0502020204030204" pitchFamily="34" charset="0"/>
              </a:rPr>
              <a:t>SPOTLIGHT ON CLUSTERS FOR STAKEHOLDER ENGAGEMENT</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37</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9" name="Picture 8">
            <a:extLst>
              <a:ext uri="{FF2B5EF4-FFF2-40B4-BE49-F238E27FC236}">
                <a16:creationId xmlns:a16="http://schemas.microsoft.com/office/drawing/2014/main" id="{B528A5CD-FA7E-A801-DCEF-BC3A5512DBB7}"/>
              </a:ext>
            </a:extLst>
          </p:cNvPr>
          <p:cNvPicPr>
            <a:picLocks noChangeAspect="1"/>
          </p:cNvPicPr>
          <p:nvPr/>
        </p:nvPicPr>
        <p:blipFill>
          <a:blip r:embed="rId3"/>
          <a:stretch>
            <a:fillRect/>
          </a:stretch>
        </p:blipFill>
        <p:spPr>
          <a:xfrm>
            <a:off x="1698569" y="81654"/>
            <a:ext cx="1563105" cy="1329787"/>
          </a:xfrm>
          <a:prstGeom prst="rect">
            <a:avLst/>
          </a:prstGeom>
        </p:spPr>
      </p:pic>
      <p:sp>
        <p:nvSpPr>
          <p:cNvPr id="13" name="TextBox 12">
            <a:extLst>
              <a:ext uri="{FF2B5EF4-FFF2-40B4-BE49-F238E27FC236}">
                <a16:creationId xmlns:a16="http://schemas.microsoft.com/office/drawing/2014/main" id="{1E021E94-E4E2-C262-162B-C7D38FD89BA9}"/>
              </a:ext>
            </a:extLst>
          </p:cNvPr>
          <p:cNvSpPr txBox="1"/>
          <p:nvPr/>
        </p:nvSpPr>
        <p:spPr>
          <a:xfrm>
            <a:off x="1583836" y="1502514"/>
            <a:ext cx="10560157" cy="4493538"/>
          </a:xfrm>
          <a:prstGeom prst="rect">
            <a:avLst/>
          </a:prstGeom>
          <a:noFill/>
        </p:spPr>
        <p:txBody>
          <a:bodyPr wrap="square">
            <a:spAutoFit/>
          </a:bodyPr>
          <a:lstStyle/>
          <a:p>
            <a:pPr algn="l" fontAlgn="base"/>
            <a:r>
              <a:rPr lang="en-GB" sz="2200" b="0" i="0" dirty="0">
                <a:effectLst/>
                <a:latin typeface="Calibri" panose="020F0502020204030204" pitchFamily="34" charset="0"/>
                <a:ea typeface="Calibri" panose="020F0502020204030204" pitchFamily="34" charset="0"/>
                <a:cs typeface="Calibri" panose="020F0502020204030204" pitchFamily="34" charset="0"/>
              </a:rPr>
              <a:t>Following a successful SME survey spanning 500 engineering businesses across Europe, SME Cluster Growth partners established six Cluster Growth Councils.  Each serves as a platform to develop closer relationships between Engineering SMEs and universities in order to build joint action plans and strategies and align activities with local and regional issues and innovation agendas to solve their common challenges collaboratively. </a:t>
            </a:r>
          </a:p>
          <a:p>
            <a:pPr algn="l" fontAlgn="base"/>
            <a:endParaRPr lang="en-GB" sz="2200" dirty="0">
              <a:latin typeface="Calibri" panose="020F0502020204030204" pitchFamily="34" charset="0"/>
              <a:ea typeface="Calibri" panose="020F0502020204030204" pitchFamily="34" charset="0"/>
              <a:cs typeface="Calibri" panose="020F0502020204030204" pitchFamily="34" charset="0"/>
            </a:endParaRPr>
          </a:p>
          <a:p>
            <a:pPr algn="l" fontAlgn="base"/>
            <a:r>
              <a:rPr lang="en-IE" sz="2200" b="0" i="0" dirty="0">
                <a:effectLst/>
                <a:latin typeface="Calibri" panose="020F0502020204030204" pitchFamily="34" charset="0"/>
                <a:ea typeface="Calibri" panose="020F0502020204030204" pitchFamily="34" charset="0"/>
                <a:cs typeface="Calibri" panose="020F0502020204030204" pitchFamily="34" charset="0"/>
              </a:rPr>
              <a:t>Six Engineering Cluster Growth Councils, based in consortium cities and surrounding regions (</a:t>
            </a:r>
            <a:r>
              <a:rPr lang="en-IE" sz="2200" b="1" i="0" dirty="0">
                <a:effectLst/>
                <a:latin typeface="Calibri" panose="020F0502020204030204" pitchFamily="34" charset="0"/>
                <a:ea typeface="Calibri" panose="020F0502020204030204" pitchFamily="34" charset="0"/>
                <a:cs typeface="Calibri" panose="020F0502020204030204" pitchFamily="34" charset="0"/>
              </a:rPr>
              <a:t>Malaga</a:t>
            </a:r>
            <a:r>
              <a:rPr lang="en-IE" sz="2200" b="0" i="0" dirty="0">
                <a:effectLst/>
                <a:latin typeface="Calibri" panose="020F0502020204030204" pitchFamily="34" charset="0"/>
                <a:ea typeface="Calibri" panose="020F0502020204030204" pitchFamily="34" charset="0"/>
                <a:cs typeface="Calibri" panose="020F0502020204030204" pitchFamily="34" charset="0"/>
              </a:rPr>
              <a:t>, </a:t>
            </a:r>
            <a:r>
              <a:rPr lang="en-IE" sz="2200" b="1" i="0" dirty="0" err="1">
                <a:effectLst/>
                <a:latin typeface="Calibri" panose="020F0502020204030204" pitchFamily="34" charset="0"/>
                <a:ea typeface="Calibri" panose="020F0502020204030204" pitchFamily="34" charset="0"/>
                <a:cs typeface="Calibri" panose="020F0502020204030204" pitchFamily="34" charset="0"/>
              </a:rPr>
              <a:t>Alcalá</a:t>
            </a:r>
            <a:r>
              <a:rPr lang="en-IE" sz="2200" b="1" i="0" dirty="0">
                <a:effectLst/>
                <a:latin typeface="Calibri" panose="020F0502020204030204" pitchFamily="34" charset="0"/>
                <a:ea typeface="Calibri" panose="020F0502020204030204" pitchFamily="34" charset="0"/>
                <a:cs typeface="Calibri" panose="020F0502020204030204" pitchFamily="34" charset="0"/>
              </a:rPr>
              <a:t> de Henares</a:t>
            </a:r>
            <a:r>
              <a:rPr lang="en-IE" sz="2200" b="0" i="0" dirty="0">
                <a:effectLst/>
                <a:latin typeface="Calibri" panose="020F0502020204030204" pitchFamily="34" charset="0"/>
                <a:ea typeface="Calibri" panose="020F0502020204030204" pitchFamily="34" charset="0"/>
                <a:cs typeface="Calibri" panose="020F0502020204030204" pitchFamily="34" charset="0"/>
              </a:rPr>
              <a:t>, </a:t>
            </a:r>
            <a:r>
              <a:rPr lang="en-IE" sz="2200" b="1" i="0" dirty="0">
                <a:effectLst/>
                <a:latin typeface="Calibri" panose="020F0502020204030204" pitchFamily="34" charset="0"/>
                <a:ea typeface="Calibri" panose="020F0502020204030204" pitchFamily="34" charset="0"/>
                <a:cs typeface="Calibri" panose="020F0502020204030204" pitchFamily="34" charset="0"/>
              </a:rPr>
              <a:t>Bologna</a:t>
            </a:r>
            <a:r>
              <a:rPr lang="en-IE" sz="2200" b="0" i="0" dirty="0">
                <a:effectLst/>
                <a:latin typeface="Calibri" panose="020F0502020204030204" pitchFamily="34" charset="0"/>
                <a:ea typeface="Calibri" panose="020F0502020204030204" pitchFamily="34" charset="0"/>
                <a:cs typeface="Calibri" panose="020F0502020204030204" pitchFamily="34" charset="0"/>
              </a:rPr>
              <a:t>, </a:t>
            </a:r>
            <a:r>
              <a:rPr lang="en-IE" sz="2200" b="1" i="0" dirty="0">
                <a:effectLst/>
                <a:latin typeface="Calibri" panose="020F0502020204030204" pitchFamily="34" charset="0"/>
                <a:ea typeface="Calibri" panose="020F0502020204030204" pitchFamily="34" charset="0"/>
                <a:cs typeface="Calibri" panose="020F0502020204030204" pitchFamily="34" charset="0"/>
              </a:rPr>
              <a:t>Cork</a:t>
            </a:r>
            <a:r>
              <a:rPr lang="en-IE" sz="2200" b="0" i="0" dirty="0">
                <a:effectLst/>
                <a:latin typeface="Calibri" panose="020F0502020204030204" pitchFamily="34" charset="0"/>
                <a:ea typeface="Calibri" panose="020F0502020204030204" pitchFamily="34" charset="0"/>
                <a:cs typeface="Calibri" panose="020F0502020204030204" pitchFamily="34" charset="0"/>
              </a:rPr>
              <a:t>, </a:t>
            </a:r>
            <a:r>
              <a:rPr lang="en-IE" sz="2200" b="1" i="0" dirty="0">
                <a:effectLst/>
                <a:latin typeface="Calibri" panose="020F0502020204030204" pitchFamily="34" charset="0"/>
                <a:ea typeface="Calibri" panose="020F0502020204030204" pitchFamily="34" charset="0"/>
                <a:cs typeface="Calibri" panose="020F0502020204030204" pitchFamily="34" charset="0"/>
              </a:rPr>
              <a:t>Istanbul</a:t>
            </a:r>
            <a:r>
              <a:rPr lang="en-IE" sz="2200" b="0" i="0" dirty="0">
                <a:effectLst/>
                <a:latin typeface="Calibri" panose="020F0502020204030204" pitchFamily="34" charset="0"/>
                <a:ea typeface="Calibri" panose="020F0502020204030204" pitchFamily="34" charset="0"/>
                <a:cs typeface="Calibri" panose="020F0502020204030204" pitchFamily="34" charset="0"/>
              </a:rPr>
              <a:t>, and </a:t>
            </a:r>
            <a:r>
              <a:rPr lang="en-IE" sz="2200" b="1" i="0" dirty="0">
                <a:effectLst/>
                <a:latin typeface="Calibri" panose="020F0502020204030204" pitchFamily="34" charset="0"/>
                <a:ea typeface="Calibri" panose="020F0502020204030204" pitchFamily="34" charset="0"/>
                <a:cs typeface="Calibri" panose="020F0502020204030204" pitchFamily="34" charset="0"/>
              </a:rPr>
              <a:t>Paris</a:t>
            </a:r>
            <a:r>
              <a:rPr lang="en-IE" sz="2200" b="0" i="0" dirty="0">
                <a:effectLst/>
                <a:latin typeface="Calibri" panose="020F0502020204030204" pitchFamily="34" charset="0"/>
                <a:ea typeface="Calibri" panose="020F0502020204030204" pitchFamily="34" charset="0"/>
                <a:cs typeface="Calibri" panose="020F0502020204030204" pitchFamily="34" charset="0"/>
              </a:rPr>
              <a:t>), each have a collaboration network and culture for joint innovation in their partner regions. </a:t>
            </a:r>
          </a:p>
          <a:p>
            <a:pPr algn="l" fontAlgn="base"/>
            <a:endParaRPr lang="en-IE" sz="2200" dirty="0">
              <a:latin typeface="Calibri" panose="020F0502020204030204" pitchFamily="34" charset="0"/>
              <a:ea typeface="Calibri" panose="020F0502020204030204" pitchFamily="34" charset="0"/>
              <a:cs typeface="Calibri" panose="020F0502020204030204" pitchFamily="34" charset="0"/>
            </a:endParaRPr>
          </a:p>
          <a:p>
            <a:pPr algn="l" fontAlgn="base"/>
            <a:r>
              <a:rPr lang="en-IE"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Check them out via these links </a:t>
            </a:r>
          </a:p>
          <a:p>
            <a:pPr fontAlgn="base"/>
            <a:r>
              <a:rPr lang="en-IE" sz="2200" b="0" u="none" strike="noStrike" dirty="0" err="1">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4"/>
              </a:rPr>
              <a:t>Alcalá</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4"/>
              </a:rPr>
              <a:t> de Henares</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rPr>
              <a:t>						</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5"/>
              </a:rPr>
              <a:t>Bologna</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rPr>
              <a:t>							</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6"/>
              </a:rPr>
              <a:t>Cork</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rPr>
              <a:t>								</a:t>
            </a:r>
            <a:endParaRPr lang="en-IE" sz="2200" dirty="0">
              <a:solidFill>
                <a:srgbClr val="59A6BE"/>
              </a:solidFill>
              <a:latin typeface="Calibri" panose="020F0502020204030204" pitchFamily="34" charset="0"/>
              <a:ea typeface="Calibri" panose="020F0502020204030204" pitchFamily="34" charset="0"/>
              <a:cs typeface="Calibri" panose="020F0502020204030204" pitchFamily="34" charset="0"/>
            </a:endParaRPr>
          </a:p>
          <a:p>
            <a:pPr fontAlgn="base"/>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7"/>
              </a:rPr>
              <a:t>Istanbul</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rPr>
              <a:t>										</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8"/>
              </a:rPr>
              <a:t>Malaga</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rPr>
              <a:t>							</a:t>
            </a:r>
            <a:r>
              <a:rPr lang="en-IE" sz="2200" b="0" u="none" strike="noStrike" dirty="0">
                <a:solidFill>
                  <a:srgbClr val="59A6BE"/>
                </a:solidFill>
                <a:effectLst/>
                <a:latin typeface="Calibri" panose="020F0502020204030204" pitchFamily="34" charset="0"/>
                <a:ea typeface="Calibri" panose="020F0502020204030204" pitchFamily="34" charset="0"/>
                <a:cs typeface="Calibri" panose="020F0502020204030204" pitchFamily="34" charset="0"/>
                <a:hlinkClick r:id="rId9"/>
              </a:rPr>
              <a:t>Paris</a:t>
            </a:r>
            <a:endParaRPr lang="en-IE" sz="22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809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38</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9" name="Picture 8">
            <a:extLst>
              <a:ext uri="{FF2B5EF4-FFF2-40B4-BE49-F238E27FC236}">
                <a16:creationId xmlns:a16="http://schemas.microsoft.com/office/drawing/2014/main" id="{B528A5CD-FA7E-A801-DCEF-BC3A5512DBB7}"/>
              </a:ext>
            </a:extLst>
          </p:cNvPr>
          <p:cNvPicPr>
            <a:picLocks noChangeAspect="1"/>
          </p:cNvPicPr>
          <p:nvPr/>
        </p:nvPicPr>
        <p:blipFill>
          <a:blip r:embed="rId3"/>
          <a:stretch>
            <a:fillRect/>
          </a:stretch>
        </p:blipFill>
        <p:spPr>
          <a:xfrm>
            <a:off x="1315111" y="109851"/>
            <a:ext cx="1563105" cy="1329787"/>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431840" y="1751579"/>
            <a:ext cx="10472132" cy="44012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8A2061"/>
                </a:solidFill>
                <a:effectLst/>
                <a:latin typeface="Calibri" panose="020F0502020204030204" pitchFamily="34" charset="0"/>
                <a:ea typeface="Calibri" panose="020F0502020204030204" pitchFamily="34" charset="0"/>
                <a:cs typeface="Calibri" panose="020F0502020204030204" pitchFamily="34" charset="0"/>
              </a:rPr>
              <a:t>ISTANBUL - The Turkish SME Cluster Growth Council </a:t>
            </a:r>
            <a:endParaRPr lang="en-US" altLang="en-US" sz="2200" b="1" dirty="0">
              <a:solidFill>
                <a:srgbClr val="8A2061"/>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rgbClr val="8A206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200" dirty="0">
                <a:latin typeface="Calibri" panose="020F0502020204030204" pitchFamily="34" charset="0"/>
                <a:ea typeface="Calibri" panose="020F0502020204030204" pitchFamily="34" charset="0"/>
                <a:cs typeface="Calibri" panose="020F0502020204030204" pitchFamily="34" charset="0"/>
              </a:rPr>
              <a:t>D</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eveloped by </a:t>
            </a:r>
            <a:r>
              <a:rPr lang="en-IE" sz="2200" dirty="0">
                <a:latin typeface="Calibri" panose="020F0502020204030204" pitchFamily="34" charset="0"/>
                <a:ea typeface="Calibri" panose="020F0502020204030204" pitchFamily="34" charset="0"/>
                <a:cs typeface="Calibri" panose="020F0502020204030204" pitchFamily="34" charset="0"/>
                <a:hlinkClick r:id="rId4"/>
              </a:rPr>
              <a:t>BOĞAZİÇİ TEKNOPARK </a:t>
            </a:r>
            <a:r>
              <a:rPr lang="en-IE" sz="2200" dirty="0" err="1">
                <a:latin typeface="Calibri" panose="020F0502020204030204" pitchFamily="34" charset="0"/>
                <a:ea typeface="Calibri" panose="020F0502020204030204" pitchFamily="34" charset="0"/>
                <a:cs typeface="Calibri" panose="020F0502020204030204" pitchFamily="34" charset="0"/>
                <a:hlinkClick r:id="rId4"/>
              </a:rPr>
              <a:t>anasayfa</a:t>
            </a:r>
            <a:r>
              <a:rPr lang="en-IE" sz="2200" dirty="0">
                <a:latin typeface="Calibri" panose="020F0502020204030204" pitchFamily="34" charset="0"/>
                <a:ea typeface="Calibri" panose="020F0502020204030204" pitchFamily="34" charset="0"/>
                <a:cs typeface="Calibri" panose="020F0502020204030204" pitchFamily="34" charset="0"/>
                <a:hlinkClick r:id="rId4"/>
              </a:rPr>
              <a:t> (boun.edu.tr)</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with the </a:t>
            </a:r>
            <a:r>
              <a:rPr lang="en-US" altLang="en-US" sz="2200" dirty="0">
                <a:latin typeface="Calibri" panose="020F0502020204030204" pitchFamily="34" charset="0"/>
                <a:ea typeface="Calibri" panose="020F0502020204030204" pitchFamily="34" charset="0"/>
                <a:cs typeface="Calibri" panose="020F0502020204030204" pitchFamily="34" charset="0"/>
              </a:rPr>
              <a:t>ambition to </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bring together stakeholders having an impact on the growth endeavors of SMEs in the information and communication technology ecosystem. The Council includes representatives from </a:t>
            </a:r>
            <a:r>
              <a:rPr kumimoji="0" lang="en-US" altLang="en-US" sz="22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technoparks</a:t>
            </a:r>
            <a:r>
              <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the ICT industry, consultants, entrepreneurs and HEIs and acts as a board, especially for the validation of the Istanbul Technical University activities for the SME Cluster Growth Project.  Quote from a HEI member of the Council..</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200" dirty="0">
              <a:latin typeface="Calibri" panose="020F0502020204030204" pitchFamily="34" charset="0"/>
              <a:ea typeface="Calibri" panose="020F0502020204030204" pitchFamily="34" charset="0"/>
              <a:cs typeface="Calibri" panose="020F0502020204030204" pitchFamily="34" charset="0"/>
            </a:endParaRPr>
          </a:p>
          <a:p>
            <a:pPr defTabSz="914400"/>
            <a:r>
              <a:rPr lang="en-US" altLang="en-US" sz="2200" i="1" dirty="0">
                <a:solidFill>
                  <a:srgbClr val="60A9DD"/>
                </a:solidFill>
                <a:latin typeface="Calibri" panose="020F0502020204030204" pitchFamily="34" charset="0"/>
                <a:ea typeface="Calibri" panose="020F0502020204030204" pitchFamily="34" charset="0"/>
                <a:cs typeface="Calibri" panose="020F0502020204030204" pitchFamily="34" charset="0"/>
              </a:rPr>
              <a:t>“Being a member of the Council enabled me to perceive the difficulties of SMEs more closely and to discuss alternative solutions to guide them on their growth path. Recruiting and retaining qualified personnel at a micro level and facilitating access to financial support are the most crucial problems to address in order for SMEs to grow healthily”.</a:t>
            </a:r>
            <a:endParaRPr kumimoji="0" lang="en-US" altLang="en-US" sz="2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92F36DB7-4905-3DD1-1B71-6AA609F68531}"/>
              </a:ext>
            </a:extLst>
          </p:cNvPr>
          <p:cNvSpPr/>
          <p:nvPr/>
        </p:nvSpPr>
        <p:spPr>
          <a:xfrm>
            <a:off x="3562681" y="605595"/>
            <a:ext cx="8493288" cy="338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8A2061"/>
                </a:solidFill>
                <a:latin typeface="Calibri" panose="020F0502020204030204" pitchFamily="34" charset="0"/>
                <a:ea typeface="Calibri" panose="020F0502020204030204" pitchFamily="34" charset="0"/>
                <a:cs typeface="Calibri" panose="020F0502020204030204" pitchFamily="34" charset="0"/>
              </a:rPr>
              <a:t>SPOTLIGHT ON CLUSTERS FOR STAKEHOLDER ENGAGEMENT</a:t>
            </a:r>
          </a:p>
        </p:txBody>
      </p:sp>
    </p:spTree>
    <p:extLst>
      <p:ext uri="{BB962C8B-B14F-4D97-AF65-F5344CB8AC3E}">
        <p14:creationId xmlns:p14="http://schemas.microsoft.com/office/powerpoint/2010/main" val="1298992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2803967" y="210896"/>
            <a:ext cx="9959925"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8A2061"/>
                </a:solidFill>
                <a:latin typeface="Calibri" panose="020F0502020204030204" pitchFamily="34" charset="0"/>
                <a:ea typeface="Calibri" panose="020F0502020204030204" pitchFamily="34" charset="0"/>
                <a:cs typeface="Calibri" panose="020F0502020204030204" pitchFamily="34" charset="0"/>
              </a:rPr>
              <a:t>SPOTLIGHT ON CLUSTERS FOR STAKEHOLDER ENGAGEMENT</a:t>
            </a: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39</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9" name="Picture 8">
            <a:extLst>
              <a:ext uri="{FF2B5EF4-FFF2-40B4-BE49-F238E27FC236}">
                <a16:creationId xmlns:a16="http://schemas.microsoft.com/office/drawing/2014/main" id="{B528A5CD-FA7E-A801-DCEF-BC3A5512DBB7}"/>
              </a:ext>
            </a:extLst>
          </p:cNvPr>
          <p:cNvPicPr>
            <a:picLocks noChangeAspect="1"/>
          </p:cNvPicPr>
          <p:nvPr/>
        </p:nvPicPr>
        <p:blipFill>
          <a:blip r:embed="rId3"/>
          <a:stretch>
            <a:fillRect/>
          </a:stretch>
        </p:blipFill>
        <p:spPr>
          <a:xfrm>
            <a:off x="1698569" y="81654"/>
            <a:ext cx="1563105" cy="1329787"/>
          </a:xfrm>
          <a:prstGeom prst="rect">
            <a:avLst/>
          </a:prstGeom>
        </p:spPr>
      </p:pic>
      <p:pic>
        <p:nvPicPr>
          <p:cNvPr id="5122" name="Picture 2">
            <a:extLst>
              <a:ext uri="{FF2B5EF4-FFF2-40B4-BE49-F238E27FC236}">
                <a16:creationId xmlns:a16="http://schemas.microsoft.com/office/drawing/2014/main" id="{820B5750-D5AA-4906-FB87-ABAABA9A5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5992" y="2134327"/>
            <a:ext cx="3808393" cy="28562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FA13C0-DC8D-FE9A-C47E-E4C48272E35C}"/>
              </a:ext>
            </a:extLst>
          </p:cNvPr>
          <p:cNvSpPr txBox="1"/>
          <p:nvPr/>
        </p:nvSpPr>
        <p:spPr>
          <a:xfrm>
            <a:off x="1668065" y="1655823"/>
            <a:ext cx="5716152" cy="4832092"/>
          </a:xfrm>
          <a:prstGeom prst="rect">
            <a:avLst/>
          </a:prstGeom>
          <a:noFill/>
        </p:spPr>
        <p:txBody>
          <a:bodyPr wrap="square">
            <a:spAutoFit/>
          </a:bodyPr>
          <a:lstStyle/>
          <a:p>
            <a:pPr algn="l" fontAlgn="base"/>
            <a:r>
              <a:rPr lang="en-GB" sz="2200" i="0" dirty="0">
                <a:effectLst/>
                <a:latin typeface="Calibri" panose="020F0502020204030204" pitchFamily="34" charset="0"/>
                <a:ea typeface="Calibri" panose="020F0502020204030204" pitchFamily="34" charset="0"/>
                <a:cs typeface="Calibri" panose="020F0502020204030204" pitchFamily="34" charset="0"/>
              </a:rPr>
              <a:t>During the SME Cluster Growth project development phase it investigated the issues facing growth SMEs through a comprehensive set of expert and owner interviews, case studies and a major growth needs analysis survey.</a:t>
            </a:r>
          </a:p>
          <a:p>
            <a:pPr algn="l" fontAlgn="base"/>
            <a:endParaRPr lang="en-GB" sz="2200" i="0" dirty="0">
              <a:effectLst/>
              <a:latin typeface="Calibri" panose="020F0502020204030204" pitchFamily="34" charset="0"/>
              <a:ea typeface="Calibri" panose="020F0502020204030204" pitchFamily="34" charset="0"/>
              <a:cs typeface="Calibri" panose="020F0502020204030204" pitchFamily="34" charset="0"/>
            </a:endParaRPr>
          </a:p>
          <a:p>
            <a:pPr algn="l" fontAlgn="base"/>
            <a:r>
              <a:rPr lang="en-GB" sz="2200" b="0" i="0" dirty="0">
                <a:effectLst/>
                <a:latin typeface="Calibri" panose="020F0502020204030204" pitchFamily="34" charset="0"/>
                <a:ea typeface="Calibri" panose="020F0502020204030204" pitchFamily="34" charset="0"/>
                <a:cs typeface="Calibri" panose="020F0502020204030204" pitchFamily="34" charset="0"/>
              </a:rPr>
              <a:t>This </a:t>
            </a:r>
            <a:r>
              <a:rPr lang="en-GB" sz="2200" b="1"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Growth Needs Analysis Synthesis Report</a:t>
            </a:r>
            <a:r>
              <a:rPr lang="en-GB" sz="2200" b="0" i="0" dirty="0">
                <a:solidFill>
                  <a:srgbClr val="8A2061"/>
                </a:solidFill>
                <a:effectLst/>
                <a:latin typeface="Calibri" panose="020F0502020204030204" pitchFamily="34" charset="0"/>
                <a:ea typeface="Calibri" panose="020F0502020204030204" pitchFamily="34" charset="0"/>
                <a:cs typeface="Calibri" panose="020F0502020204030204" pitchFamily="34" charset="0"/>
              </a:rPr>
              <a:t> </a:t>
            </a:r>
            <a:r>
              <a:rPr lang="en-GB" sz="2200" b="0" i="0" dirty="0">
                <a:effectLst/>
                <a:latin typeface="Calibri" panose="020F0502020204030204" pitchFamily="34" charset="0"/>
                <a:ea typeface="Calibri" panose="020F0502020204030204" pitchFamily="34" charset="0"/>
                <a:cs typeface="Calibri" panose="020F0502020204030204" pitchFamily="34" charset="0"/>
              </a:rPr>
              <a:t>distils and presents the main findings from this survey, research and interviews with groups of experts, SME representatives, entrepreneurs, and other relevant stakeholder groups and is interesting additional reading for our Be 21 Skilled teachers. </a:t>
            </a:r>
          </a:p>
        </p:txBody>
      </p:sp>
      <p:sp>
        <p:nvSpPr>
          <p:cNvPr id="8" name="TextBox 7">
            <a:extLst>
              <a:ext uri="{FF2B5EF4-FFF2-40B4-BE49-F238E27FC236}">
                <a16:creationId xmlns:a16="http://schemas.microsoft.com/office/drawing/2014/main" id="{3BC117CD-02C4-8868-BE61-17AD816FB6E3}"/>
              </a:ext>
            </a:extLst>
          </p:cNvPr>
          <p:cNvSpPr txBox="1"/>
          <p:nvPr/>
        </p:nvSpPr>
        <p:spPr>
          <a:xfrm>
            <a:off x="7973210" y="5137141"/>
            <a:ext cx="6094428" cy="369332"/>
          </a:xfrm>
          <a:prstGeom prst="rect">
            <a:avLst/>
          </a:prstGeom>
          <a:noFill/>
        </p:spPr>
        <p:txBody>
          <a:bodyPr wrap="square">
            <a:spAutoFit/>
          </a:bodyPr>
          <a:lstStyle/>
          <a:p>
            <a:r>
              <a:rPr lang="en-IE" sz="1800" dirty="0">
                <a:solidFill>
                  <a:srgbClr val="8A2061"/>
                </a:solidFill>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Resources - SME Cluster Growth</a:t>
            </a:r>
            <a:endParaRPr lang="en-IE" sz="1800" dirty="0">
              <a:solidFill>
                <a:srgbClr val="8A206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8880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061006" y="213184"/>
            <a:ext cx="10279511" cy="5189591"/>
          </a:xfrm>
        </p:spPr>
        <p:txBody>
          <a:bodyPr/>
          <a:lstStyle/>
          <a:p>
            <a:pPr marL="226695" algn="just">
              <a:spcBef>
                <a:spcPts val="1400"/>
              </a:spcBef>
              <a:spcAft>
                <a:spcPts val="600"/>
              </a:spcAft>
            </a:pPr>
            <a:r>
              <a:rPr lang="en-GB" sz="2400" b="1" dirty="0"/>
              <a:t>By completing Module 3, our educators will unlock 4 key competencies </a:t>
            </a:r>
            <a:r>
              <a:rPr lang="en-GB" sz="2400" dirty="0"/>
              <a:t>:</a:t>
            </a:r>
          </a:p>
          <a:p>
            <a:pPr marL="683895" indent="-457200" algn="just">
              <a:spcBef>
                <a:spcPts val="1400"/>
              </a:spcBef>
              <a:spcAft>
                <a:spcPts val="600"/>
              </a:spcAft>
              <a:buAutoNum type="arabicPeriod"/>
            </a:pPr>
            <a:r>
              <a:rPr lang="en-GB" sz="2200" b="1" dirty="0">
                <a:solidFill>
                  <a:srgbClr val="8A2061"/>
                </a:solidFill>
              </a:rPr>
              <a:t>Stakeholder Engagement: </a:t>
            </a:r>
            <a:r>
              <a:rPr lang="en-GB" sz="2200" dirty="0"/>
              <a:t>Equipping educators with the ability to effectively engage with various stakeholders, including industry partners, government bodies, and community organizations, to collaboratively develop and refine STEM education curricula.</a:t>
            </a:r>
          </a:p>
          <a:p>
            <a:pPr marL="683895" indent="-457200" algn="just">
              <a:spcBef>
                <a:spcPts val="1400"/>
              </a:spcBef>
              <a:spcAft>
                <a:spcPts val="600"/>
              </a:spcAft>
              <a:buAutoNum type="arabicPeriod"/>
            </a:pPr>
            <a:r>
              <a:rPr lang="en-GB" sz="2200" b="1" dirty="0">
                <a:solidFill>
                  <a:srgbClr val="8A2061"/>
                </a:solidFill>
              </a:rPr>
              <a:t>Regional Adaptability</a:t>
            </a:r>
            <a:r>
              <a:rPr lang="en-GB" sz="2200" b="1" dirty="0"/>
              <a:t>: </a:t>
            </a:r>
            <a:r>
              <a:rPr lang="en-GB" sz="2200" dirty="0"/>
              <a:t>Developing the capacity to adapt STEM education strategies to specific regional and labour market needs, acknowledging the diverse economic and cultural contexts across Europe.</a:t>
            </a:r>
          </a:p>
          <a:p>
            <a:pPr marL="683895" indent="-457200" algn="just">
              <a:spcBef>
                <a:spcPts val="1400"/>
              </a:spcBef>
              <a:spcAft>
                <a:spcPts val="600"/>
              </a:spcAft>
              <a:buAutoNum type="arabicPeriod"/>
            </a:pPr>
            <a:r>
              <a:rPr lang="en-GB" sz="2200" b="1" dirty="0">
                <a:solidFill>
                  <a:srgbClr val="8A2061"/>
                </a:solidFill>
              </a:rPr>
              <a:t>Skills Identification and Integration: </a:t>
            </a:r>
            <a:r>
              <a:rPr lang="en-GB" sz="2200" dirty="0"/>
              <a:t>Enhancing educators' skills in identifying key 21st-century competencies relevant to their region's labor market and integrating these into the STEM curriculum effectively.</a:t>
            </a:r>
          </a:p>
          <a:p>
            <a:pPr marL="683895" indent="-457200" algn="just">
              <a:spcBef>
                <a:spcPts val="1400"/>
              </a:spcBef>
              <a:spcAft>
                <a:spcPts val="600"/>
              </a:spcAft>
              <a:buAutoNum type="arabicPeriod"/>
            </a:pPr>
            <a:r>
              <a:rPr lang="en-GB" sz="2200" b="1" dirty="0">
                <a:solidFill>
                  <a:srgbClr val="8A2061"/>
                </a:solidFill>
              </a:rPr>
              <a:t>Evolving Curriculum Development</a:t>
            </a:r>
            <a:r>
              <a:rPr lang="en-GB" sz="2200" dirty="0"/>
              <a:t>: Fostering collaborative skills for educators to work with Skills Councils and other stakeholders in co-creating curricula that are responsive to the evolving needs of students and industries.</a:t>
            </a:r>
          </a:p>
          <a:p>
            <a:pPr marL="226695" algn="just">
              <a:spcBef>
                <a:spcPts val="1400"/>
              </a:spcBef>
              <a:spcAft>
                <a:spcPts val="600"/>
              </a:spcAft>
            </a:pPr>
            <a:endParaRPr lang="en-GB" sz="2400"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3302874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40</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a:t>
            </a:r>
          </a:p>
          <a:p>
            <a:r>
              <a:rPr lang="en-GB" sz="3600" dirty="0">
                <a:solidFill>
                  <a:schemeClr val="bg1"/>
                </a:solidFill>
              </a:rPr>
              <a:t>Skills Identification and Integration</a:t>
            </a:r>
          </a:p>
          <a:p>
            <a:endParaRPr lang="en-GB" sz="3600"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04</a:t>
            </a:r>
          </a:p>
        </p:txBody>
      </p:sp>
      <p:sp>
        <p:nvSpPr>
          <p:cNvPr id="3" name="TextBox 2">
            <a:extLst>
              <a:ext uri="{FF2B5EF4-FFF2-40B4-BE49-F238E27FC236}">
                <a16:creationId xmlns:a16="http://schemas.microsoft.com/office/drawing/2014/main" id="{DF736C67-2640-5760-C042-745A7C424EEE}"/>
              </a:ext>
            </a:extLst>
          </p:cNvPr>
          <p:cNvSpPr txBox="1"/>
          <p:nvPr/>
        </p:nvSpPr>
        <p:spPr>
          <a:xfrm>
            <a:off x="3118440" y="1714459"/>
            <a:ext cx="8740479" cy="5539402"/>
          </a:xfrm>
          <a:prstGeom prst="rect">
            <a:avLst/>
          </a:prstGeom>
          <a:noFill/>
        </p:spPr>
        <p:txBody>
          <a:bodyPr wrap="square">
            <a:spAutoFit/>
          </a:bodyPr>
          <a:lstStyle/>
          <a:p>
            <a:pPr>
              <a:lnSpc>
                <a:spcPct val="107000"/>
              </a:lnSpc>
              <a:spcAft>
                <a:spcPts val="800"/>
              </a:spcAft>
            </a:pPr>
            <a:r>
              <a:rPr lang="en-GB" sz="2000" b="0" i="0" dirty="0">
                <a:solidFill>
                  <a:srgbClr val="0F0F0F"/>
                </a:solidFill>
                <a:effectLst/>
                <a:latin typeface="Söhne"/>
              </a:rPr>
              <a:t>We have seen that Regional Skills Councils (RSCs) identify </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skills gaps, particularly in STEM fields, </a:t>
            </a:r>
            <a:r>
              <a:rPr lang="en-IE" sz="2000" kern="100" dirty="0">
                <a:latin typeface="Calibri" panose="020F0502020204030204" pitchFamily="34" charset="0"/>
                <a:ea typeface="Calibri" panose="020F0502020204030204" pitchFamily="34" charset="0"/>
                <a:cs typeface="Times New Roman" panose="02020603050405020304" pitchFamily="18" charset="0"/>
              </a:rPr>
              <a:t>which is</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a pressing concern for employers across Europe. By collaborating with HEIs, employers aim to ensure that education keeps pace with technological advancements and industry needs.</a:t>
            </a:r>
            <a:r>
              <a:rPr lang="en-IE" sz="2000" kern="100" dirty="0">
                <a:latin typeface="Calibri" panose="020F0502020204030204" pitchFamily="34" charset="0"/>
                <a:ea typeface="Calibri" panose="020F0502020204030204" pitchFamily="34" charset="0"/>
                <a:cs typeface="Times New Roman" panose="02020603050405020304" pitchFamily="18" charset="0"/>
              </a:rPr>
              <a:t> Thus, t</a:t>
            </a: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argeted educational strategies, informed by employer input, are essential in producing a workforce that is competent and competitive.</a:t>
            </a:r>
          </a:p>
          <a:p>
            <a:pPr algn="l"/>
            <a:endParaRPr lang="en-IE" sz="1800" kern="100" dirty="0">
              <a:latin typeface="Calibri" panose="020F0502020204030204" pitchFamily="34" charset="0"/>
              <a:ea typeface="Calibri" panose="020F0502020204030204" pitchFamily="34" charset="0"/>
              <a:cs typeface="Times New Roman" panose="02020603050405020304" pitchFamily="18" charset="0"/>
            </a:endParaRPr>
          </a:p>
          <a:p>
            <a:pPr algn="l"/>
            <a:r>
              <a:rPr lang="en-IE" sz="2000" b="1" i="0" kern="100" dirty="0">
                <a:effectLst/>
                <a:latin typeface="Calibri" panose="020F0502020204030204" pitchFamily="34" charset="0"/>
                <a:ea typeface="Calibri" panose="020F0502020204030204" pitchFamily="34" charset="0"/>
                <a:cs typeface="Calibri" panose="020F0502020204030204" pitchFamily="34" charset="0"/>
              </a:rPr>
              <a:t>In terms of </a:t>
            </a:r>
            <a:r>
              <a:rPr lang="en-GB" sz="2000" b="1" i="0" dirty="0">
                <a:effectLst/>
                <a:latin typeface="Calibri" panose="020F0502020204030204" pitchFamily="34" charset="0"/>
                <a:ea typeface="Calibri" panose="020F0502020204030204" pitchFamily="34" charset="0"/>
                <a:cs typeface="Calibri" panose="020F0502020204030204" pitchFamily="34" charset="0"/>
              </a:rPr>
              <a:t>Skills Identification, </a:t>
            </a:r>
            <a:r>
              <a:rPr lang="en-GB" sz="2000" b="0" i="0" dirty="0">
                <a:effectLst/>
                <a:latin typeface="Calibri" panose="020F0502020204030204" pitchFamily="34" charset="0"/>
                <a:ea typeface="Calibri" panose="020F0502020204030204" pitchFamily="34" charset="0"/>
                <a:cs typeface="Calibri" panose="020F0502020204030204" pitchFamily="34" charset="0"/>
              </a:rPr>
              <a:t>Skills Councils play a pivotal role in identifying key skills required in the current and future workforce. They conduct comprehensive labour market analyses to discern emerging trends and skill gaps. By collaborating with industry leaders, they gather insights on required technical and soft skills, ensuring that the workforce meets the evolving demands of various sectors.</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b="0" i="0" dirty="0">
                <a:effectLst/>
                <a:latin typeface="Calibri" panose="020F0502020204030204" pitchFamily="34" charset="0"/>
                <a:ea typeface="Calibri" panose="020F0502020204030204" pitchFamily="34" charset="0"/>
                <a:cs typeface="Calibri" panose="020F0502020204030204" pitchFamily="34" charset="0"/>
              </a:rPr>
              <a:t>"This identification process is critical for informing educational institutions about the specific skills that need to be integrated into their curricula, ensuring that students are well-prepared for their professional journeys.</a:t>
            </a:r>
          </a:p>
          <a:p>
            <a:pPr>
              <a:lnSpc>
                <a:spcPct val="107000"/>
              </a:lnSpc>
              <a:spcAft>
                <a:spcPts val="800"/>
              </a:spcAft>
            </a:pPr>
            <a:endParaRPr lang="en-IE" sz="2000" kern="100" dirty="0">
              <a:effectLst/>
              <a:latin typeface="Calibri" panose="020F0502020204030204" pitchFamily="34" charset="0"/>
              <a:ea typeface="Calibri" panose="020F0502020204030204" pitchFamily="34" charset="0"/>
              <a:cs typeface="Calibri" panose="020F0502020204030204" pitchFamily="34" charset="0"/>
            </a:endParaRPr>
          </a:p>
          <a:p>
            <a:pPr algn="l"/>
            <a:endParaRPr lang="en-GB" b="0" i="0" dirty="0">
              <a:solidFill>
                <a:srgbClr val="0F0F0F"/>
              </a:solidFill>
              <a:effectLst/>
              <a:latin typeface="Söhne"/>
            </a:endParaRPr>
          </a:p>
        </p:txBody>
      </p:sp>
    </p:spTree>
    <p:extLst>
      <p:ext uri="{BB962C8B-B14F-4D97-AF65-F5344CB8AC3E}">
        <p14:creationId xmlns:p14="http://schemas.microsoft.com/office/powerpoint/2010/main" val="1109523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41</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174526" y="197266"/>
            <a:ext cx="10729446" cy="666073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l"/>
            <a:r>
              <a:rPr lang="en-GB" sz="2000" b="1" i="0" dirty="0">
                <a:effectLst/>
                <a:latin typeface="Calibri" panose="020F0502020204030204" pitchFamily="34" charset="0"/>
                <a:ea typeface="Calibri" panose="020F0502020204030204" pitchFamily="34" charset="0"/>
                <a:cs typeface="Calibri" panose="020F0502020204030204" pitchFamily="34" charset="0"/>
              </a:rPr>
              <a:t>Integrating Skills into Curriculum</a:t>
            </a:r>
            <a:endParaRPr lang="en-GB" sz="2000" dirty="0">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effectLst/>
                <a:latin typeface="Calibri" panose="020F0502020204030204" pitchFamily="34" charset="0"/>
                <a:ea typeface="Calibri" panose="020F0502020204030204" pitchFamily="34" charset="0"/>
                <a:cs typeface="Calibri" panose="020F0502020204030204" pitchFamily="34" charset="0"/>
              </a:rPr>
              <a:t>Once key skills are identified, Skills Councils can work closely with HEIs to integrate these skills into educational programs. This involves updating existing courses and developing new ones that align with industry needs. In the main, we see that Councils advocate for a balance between theoretical knowledge and practical skills, ensuring that graduates possess a well-rounded skill set. They also encourage the inclusion of interdisciplinary and experiential learning opportunities, such as internships and project-based learning, to provide students with real-world experience.</a:t>
            </a:r>
          </a:p>
          <a:p>
            <a:pPr algn="l"/>
            <a:endParaRPr lang="en-GB" sz="2000" b="0" i="0" dirty="0">
              <a:effectLst/>
              <a:latin typeface="Calibri" panose="020F0502020204030204" pitchFamily="34" charset="0"/>
              <a:ea typeface="Calibri" panose="020F0502020204030204" pitchFamily="34" charset="0"/>
              <a:cs typeface="Calibri" panose="020F0502020204030204" pitchFamily="34" charset="0"/>
            </a:endParaRPr>
          </a:p>
          <a:p>
            <a:pPr algn="l"/>
            <a:r>
              <a:rPr lang="en-GB" sz="2000" b="1" i="0" dirty="0">
                <a:effectLst/>
                <a:latin typeface="Calibri" panose="020F0502020204030204" pitchFamily="34" charset="0"/>
                <a:ea typeface="Calibri" panose="020F0502020204030204" pitchFamily="34" charset="0"/>
                <a:cs typeface="Calibri" panose="020F0502020204030204" pitchFamily="34" charset="0"/>
              </a:rPr>
              <a:t>Bridging the Skills Gap</a:t>
            </a:r>
            <a:endParaRPr lang="en-GB" sz="2000" dirty="0">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effectLst/>
                <a:latin typeface="Calibri" panose="020F0502020204030204" pitchFamily="34" charset="0"/>
                <a:ea typeface="Calibri" panose="020F0502020204030204" pitchFamily="34" charset="0"/>
                <a:cs typeface="Calibri" panose="020F0502020204030204" pitchFamily="34" charset="0"/>
              </a:rPr>
              <a:t>Throughout our Modules, the issue of skills gaps arise time and time </a:t>
            </a:r>
            <a:r>
              <a:rPr lang="en-GB" sz="2000" dirty="0">
                <a:latin typeface="Calibri" panose="020F0502020204030204" pitchFamily="34" charset="0"/>
                <a:ea typeface="Calibri" panose="020F0502020204030204" pitchFamily="34" charset="0"/>
                <a:cs typeface="Calibri" panose="020F0502020204030204" pitchFamily="34" charset="0"/>
              </a:rPr>
              <a:t>again. </a:t>
            </a:r>
            <a:r>
              <a:rPr lang="en-GB" sz="2000" b="0" i="0" dirty="0">
                <a:effectLst/>
                <a:latin typeface="Calibri" panose="020F0502020204030204" pitchFamily="34" charset="0"/>
                <a:ea typeface="Calibri" panose="020F0502020204030204" pitchFamily="34" charset="0"/>
                <a:cs typeface="Calibri" panose="020F0502020204030204" pitchFamily="34" charset="0"/>
              </a:rPr>
              <a:t>Skills Councils are instrumental in bridging the gap between the skills taught in educational institutions and those demanded in the labour market. By ensuring that educational programs are closely aligned with industry needs, Skills Councils help reduce the skills mismatch and improve graduate employability.</a:t>
            </a:r>
          </a:p>
          <a:p>
            <a:pPr algn="l"/>
            <a:endParaRPr lang="en-GB" sz="2000" b="1" dirty="0">
              <a:latin typeface="Calibri" panose="020F0502020204030204" pitchFamily="34" charset="0"/>
              <a:ea typeface="Calibri" panose="020F0502020204030204" pitchFamily="34" charset="0"/>
              <a:cs typeface="Calibri" panose="020F0502020204030204" pitchFamily="34" charset="0"/>
            </a:endParaRPr>
          </a:p>
          <a:p>
            <a:pPr algn="l"/>
            <a:r>
              <a:rPr lang="en-GB" sz="2000" b="1" i="0" dirty="0">
                <a:effectLst/>
                <a:latin typeface="Calibri" panose="020F0502020204030204" pitchFamily="34" charset="0"/>
                <a:ea typeface="Calibri" panose="020F0502020204030204" pitchFamily="34" charset="0"/>
                <a:cs typeface="Calibri" panose="020F0502020204030204" pitchFamily="34" charset="0"/>
              </a:rPr>
              <a:t> Continuous Skills Monitoring and Updating</a:t>
            </a:r>
            <a:endParaRPr lang="en-GB" sz="2000" dirty="0">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effectLst/>
                <a:latin typeface="Calibri" panose="020F0502020204030204" pitchFamily="34" charset="0"/>
                <a:ea typeface="Calibri" panose="020F0502020204030204" pitchFamily="34" charset="0"/>
                <a:cs typeface="Calibri" panose="020F0502020204030204" pitchFamily="34" charset="0"/>
              </a:rPr>
              <a:t>When workin</a:t>
            </a:r>
            <a:r>
              <a:rPr lang="en-GB" sz="2000" dirty="0">
                <a:latin typeface="Calibri" panose="020F0502020204030204" pitchFamily="34" charset="0"/>
                <a:ea typeface="Calibri" panose="020F0502020204030204" pitchFamily="34" charset="0"/>
                <a:cs typeface="Calibri" panose="020F0502020204030204" pitchFamily="34" charset="0"/>
              </a:rPr>
              <a:t>g effectively, </a:t>
            </a:r>
            <a:r>
              <a:rPr lang="en-GB" sz="2000" b="0" i="0" dirty="0">
                <a:effectLst/>
                <a:latin typeface="Calibri" panose="020F0502020204030204" pitchFamily="34" charset="0"/>
                <a:ea typeface="Calibri" panose="020F0502020204030204" pitchFamily="34" charset="0"/>
                <a:cs typeface="Calibri" panose="020F0502020204030204" pitchFamily="34" charset="0"/>
              </a:rPr>
              <a:t>Skills Councils are engaged in continuous monitoring of the labour market to anticipate future skills needs. This proactive approach helps educational institutions stay ahead of the curve, providing regular updates and recommendations to HEIs for curriculum enhancement, ensuring that education remains dynamic and responsive. This ongoing process ensures that educational programs evolve in tandem with industry advancements, preparing students to meet the challenges of an ever-changing job market.</a:t>
            </a:r>
          </a:p>
          <a:p>
            <a:pPr algn="l"/>
            <a:endParaRPr lang="en-GB" b="0" i="0" dirty="0">
              <a:effectLst/>
              <a:latin typeface="Söhne"/>
            </a:endParaRPr>
          </a:p>
        </p:txBody>
      </p:sp>
    </p:spTree>
    <p:extLst>
      <p:ext uri="{BB962C8B-B14F-4D97-AF65-F5344CB8AC3E}">
        <p14:creationId xmlns:p14="http://schemas.microsoft.com/office/powerpoint/2010/main" val="3894911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42</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174526" y="252521"/>
            <a:ext cx="10729446" cy="635295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l"/>
            <a:endPar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endParaRPr>
          </a:p>
          <a:p>
            <a:pPr algn="l"/>
            <a:r>
              <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rPr>
              <a:t>A good example of a Regional Skills Council impacting curriculum development is the </a:t>
            </a:r>
            <a:r>
              <a:rPr lang="en-GB" sz="2000" b="1" dirty="0">
                <a:solidFill>
                  <a:srgbClr val="8A2061"/>
                </a:solidFill>
                <a:latin typeface="Calibri" panose="020F0502020204030204" pitchFamily="34" charset="0"/>
                <a:ea typeface="Calibri" panose="020F0502020204030204" pitchFamily="34" charset="0"/>
                <a:cs typeface="Calibri" panose="020F0502020204030204" pitchFamily="34" charset="0"/>
              </a:rPr>
              <a:t>Regional Skills Fora </a:t>
            </a:r>
            <a:r>
              <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rPr>
              <a:t>in </a:t>
            </a:r>
            <a:r>
              <a:rPr lang="en-GB" sz="2000" b="1" dirty="0">
                <a:solidFill>
                  <a:srgbClr val="8A2061"/>
                </a:solidFill>
                <a:latin typeface="Calibri" panose="020F0502020204030204" pitchFamily="34" charset="0"/>
                <a:ea typeface="Calibri" panose="020F0502020204030204" pitchFamily="34" charset="0"/>
                <a:cs typeface="Calibri" panose="020F0502020204030204" pitchFamily="34" charset="0"/>
              </a:rPr>
              <a:t>Ireland</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rgbClr val="111111"/>
                </a:solidFill>
                <a:latin typeface="Calibri" panose="020F0502020204030204" pitchFamily="34" charset="0"/>
                <a:ea typeface="Calibri" panose="020F0502020204030204" pitchFamily="34" charset="0"/>
                <a:cs typeface="Calibri" panose="020F0502020204030204" pitchFamily="34" charset="0"/>
              </a:rPr>
              <a:t>This network was created as part of the Irish Government’s National Skills Strategy and provides an opportunity for employers and the education and training system to work together to meet the emerging skills needs of their regions</a:t>
            </a:r>
            <a:r>
              <a:rPr lang="en-GB" sz="2000" baseline="30000" dirty="0">
                <a:solidFill>
                  <a:srgbClr val="111111"/>
                </a:solidFill>
                <a:latin typeface="Calibri" panose="020F0502020204030204" pitchFamily="34" charset="0"/>
                <a:ea typeface="Calibri" panose="020F0502020204030204" pitchFamily="34" charset="0"/>
                <a:cs typeface="Calibri" panose="020F0502020204030204" pitchFamily="34" charset="0"/>
              </a:rPr>
              <a:t>. </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hlinkClick r:id="rId3"/>
              </a:rPr>
              <a:t>The Fora contributes to better outcomes for learners and supports enterprise development through several ways</a:t>
            </a:r>
            <a:r>
              <a:rPr lang="en-GB" sz="2000" b="0" i="0" baseline="30000" dirty="0">
                <a:solidFill>
                  <a:srgbClr val="111111"/>
                </a:solidFill>
                <a:effectLst/>
                <a:latin typeface="Calibri" panose="020F0502020204030204" pitchFamily="34" charset="0"/>
                <a:ea typeface="Calibri" panose="020F0502020204030204" pitchFamily="34" charset="0"/>
                <a:cs typeface="Calibri" panose="020F0502020204030204" pitchFamily="34" charset="0"/>
                <a:hlinkClick r:id="rId3"/>
              </a:rPr>
              <a:t>1</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a:t>
            </a:r>
          </a:p>
          <a:p>
            <a:pPr algn="l"/>
            <a:endPar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Providing a single contact point in each region to help employers connect with the range of services and supports available across the education and training system.</a:t>
            </a:r>
          </a:p>
          <a:p>
            <a:pPr marL="342900" indent="-342900" algn="l">
              <a:buFont typeface="Arial" panose="020B0604020202020204" pitchFamily="34" charset="0"/>
              <a:buChar char="•"/>
            </a:pP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Offering more robust labour market information and analysis of employer needs to inform programme development.</a:t>
            </a:r>
          </a:p>
          <a:p>
            <a:pPr marL="342900" indent="-342900" algn="l">
              <a:buFont typeface="Arial" panose="020B0604020202020204" pitchFamily="34" charset="0"/>
              <a:buChar char="•"/>
            </a:pP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Encouraging greater collaboration and utilization of resources across the education and training system and enhancement of progression routes for learners.</a:t>
            </a:r>
          </a:p>
          <a:p>
            <a:pPr marL="342900" indent="-342900" algn="l">
              <a:buFont typeface="Arial" panose="020B0604020202020204" pitchFamily="34" charset="0"/>
              <a:buChar char="•"/>
            </a:pP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Creating a structure for employers to become more involved in promoting employment roles and opportunities for career progression in their sectors.</a:t>
            </a:r>
          </a:p>
          <a:p>
            <a:pPr marL="342900" indent="-342900" algn="l">
              <a:buFont typeface="Arial" panose="020B0604020202020204" pitchFamily="34" charset="0"/>
              <a:buChar char="•"/>
            </a:pPr>
            <a:endPar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endParaRPr>
          </a:p>
          <a:p>
            <a:pPr algn="l"/>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hlinkClick r:id="rId4"/>
              </a:rPr>
              <a:t>This structured engagement on the skills agenda and the work of the Fora contributes to curriculum development by ensuring that the education and training system is responsive to the needs of the economy and the workforce</a:t>
            </a:r>
            <a:r>
              <a:rPr lang="en-GB" sz="2000" b="0" i="0" baseline="30000" dirty="0">
                <a:solidFill>
                  <a:srgbClr val="111111"/>
                </a:solidFill>
                <a:effectLst/>
                <a:latin typeface="Calibri" panose="020F0502020204030204" pitchFamily="34" charset="0"/>
                <a:ea typeface="Calibri" panose="020F0502020204030204" pitchFamily="34" charset="0"/>
                <a:cs typeface="Calibri" panose="020F0502020204030204" pitchFamily="34" charset="0"/>
                <a:hlinkClick r:id="rId4"/>
              </a:rPr>
              <a:t>2</a:t>
            </a:r>
            <a:r>
              <a:rPr lang="en-GB" sz="2000" b="0" i="0" dirty="0">
                <a:solidFill>
                  <a:srgbClr val="111111"/>
                </a:solidFill>
                <a:effectLst/>
                <a:latin typeface="Calibri" panose="020F0502020204030204" pitchFamily="34" charset="0"/>
                <a:ea typeface="Calibri" panose="020F0502020204030204" pitchFamily="34" charset="0"/>
                <a:cs typeface="Calibri" panose="020F0502020204030204" pitchFamily="34" charset="0"/>
              </a:rPr>
              <a:t>. This is a clear example of how a Regional Skills Council can have a significant impact on curriculum development. </a:t>
            </a:r>
          </a:p>
          <a:p>
            <a:pPr algn="l"/>
            <a:endParaRPr lang="en-GB" b="0" i="0" dirty="0">
              <a:effectLst/>
              <a:latin typeface="Söhne"/>
            </a:endParaRPr>
          </a:p>
        </p:txBody>
      </p:sp>
    </p:spTree>
    <p:extLst>
      <p:ext uri="{BB962C8B-B14F-4D97-AF65-F5344CB8AC3E}">
        <p14:creationId xmlns:p14="http://schemas.microsoft.com/office/powerpoint/2010/main" val="37769225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43</a:t>
            </a:fld>
            <a:endParaRPr lang="en-US" sz="1291"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596830" y="643158"/>
            <a:ext cx="975239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dirty="0">
                <a:solidFill>
                  <a:schemeClr val="bg1"/>
                </a:solidFill>
              </a:rPr>
              <a:t>  Evolving Curriculum Development</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05</a:t>
            </a:r>
          </a:p>
        </p:txBody>
      </p:sp>
      <p:sp>
        <p:nvSpPr>
          <p:cNvPr id="10" name="TextBox 9">
            <a:extLst>
              <a:ext uri="{FF2B5EF4-FFF2-40B4-BE49-F238E27FC236}">
                <a16:creationId xmlns:a16="http://schemas.microsoft.com/office/drawing/2014/main" id="{D80A09F0-3F97-C8B1-0B10-A8C59D984D5B}"/>
              </a:ext>
            </a:extLst>
          </p:cNvPr>
          <p:cNvSpPr txBox="1"/>
          <p:nvPr/>
        </p:nvSpPr>
        <p:spPr>
          <a:xfrm>
            <a:off x="2643982" y="1581666"/>
            <a:ext cx="9548020" cy="4093428"/>
          </a:xfrm>
          <a:prstGeom prst="rect">
            <a:avLst/>
          </a:prstGeom>
          <a:noFill/>
        </p:spPr>
        <p:txBody>
          <a:bodyPr wrap="square">
            <a:spAutoFit/>
          </a:bodyPr>
          <a:lstStyle/>
          <a:p>
            <a:pPr marL="457200" lvl="1" algn="l"/>
            <a:r>
              <a:rPr lang="en-GB" sz="2000" dirty="0">
                <a:latin typeface="Calibri" panose="020F0502020204030204" pitchFamily="34" charset="0"/>
                <a:ea typeface="Calibri" panose="020F0502020204030204" pitchFamily="34" charset="0"/>
                <a:cs typeface="Calibri" panose="020F0502020204030204" pitchFamily="34" charset="0"/>
              </a:rPr>
              <a:t>Throughout this Module, we have seen that </a:t>
            </a:r>
            <a:r>
              <a:rPr lang="en-GB" sz="2000" b="0" i="0" dirty="0">
                <a:effectLst/>
                <a:latin typeface="Calibri" panose="020F0502020204030204" pitchFamily="34" charset="0"/>
                <a:ea typeface="Calibri" panose="020F0502020204030204" pitchFamily="34" charset="0"/>
                <a:cs typeface="Calibri" panose="020F0502020204030204" pitchFamily="34" charset="0"/>
              </a:rPr>
              <a:t>Regional Skills Councils are key players in aligning education with regional workforce needs. They provide strategic insights to HEIs on evolving industry trends and skills requirements. But that involvement needs to be ongoing and constant in maintaining a cycle of continuous improvement in higher education.</a:t>
            </a:r>
          </a:p>
          <a:p>
            <a:pPr marL="457200" lvl="1" algn="l"/>
            <a:endParaRPr lang="en-GB" sz="2000" dirty="0">
              <a:latin typeface="Calibri" panose="020F0502020204030204" pitchFamily="34" charset="0"/>
              <a:ea typeface="Calibri" panose="020F0502020204030204" pitchFamily="34" charset="0"/>
              <a:cs typeface="Calibri" panose="020F0502020204030204" pitchFamily="34" charset="0"/>
            </a:endParaRPr>
          </a:p>
          <a:p>
            <a:pPr marL="457200" lvl="1" algn="l"/>
            <a:r>
              <a:rPr lang="en-GB" sz="2000" b="0" i="0" dirty="0">
                <a:effectLst/>
                <a:latin typeface="Calibri" panose="020F0502020204030204" pitchFamily="34" charset="0"/>
                <a:ea typeface="Calibri" panose="020F0502020204030204" pitchFamily="34" charset="0"/>
                <a:cs typeface="Calibri" panose="020F0502020204030204" pitchFamily="34" charset="0"/>
              </a:rPr>
              <a:t>RSCs need to ensure that curricula reflect the latest technological advancements and industry practices, making education more relevant and applicable to real-world scenarios.</a:t>
            </a:r>
            <a:r>
              <a:rPr lang="en-GB" sz="2000" dirty="0">
                <a:latin typeface="Calibri" panose="020F0502020204030204" pitchFamily="34" charset="0"/>
                <a:ea typeface="Calibri" panose="020F0502020204030204" pitchFamily="34" charset="0"/>
                <a:cs typeface="Calibri" panose="020F0502020204030204" pitchFamily="34" charset="0"/>
              </a:rPr>
              <a:t> </a:t>
            </a:r>
            <a:r>
              <a:rPr lang="en-GB" sz="2000" b="0" i="0" dirty="0">
                <a:effectLst/>
                <a:latin typeface="Calibri" panose="020F0502020204030204" pitchFamily="34" charset="0"/>
                <a:ea typeface="Calibri" panose="020F0502020204030204" pitchFamily="34" charset="0"/>
                <a:cs typeface="Calibri" panose="020F0502020204030204" pitchFamily="34" charset="0"/>
              </a:rPr>
              <a:t>Their role extends beyond mere consultation; they actively participate in shaping and updating academic programs to meet the dynamic needs of the regional economy.</a:t>
            </a:r>
          </a:p>
          <a:p>
            <a:pPr marL="457200" lvl="1" algn="l"/>
            <a:endParaRPr lang="en-GB" sz="2000" dirty="0">
              <a:latin typeface="Calibri" panose="020F0502020204030204" pitchFamily="34" charset="0"/>
              <a:ea typeface="Calibri" panose="020F0502020204030204" pitchFamily="34" charset="0"/>
              <a:cs typeface="Calibri" panose="020F0502020204030204" pitchFamily="34" charset="0"/>
            </a:endParaRPr>
          </a:p>
          <a:p>
            <a:pPr marL="457200" lvl="1" algn="l"/>
            <a:endParaRPr lang="en-GB" sz="2000" b="0" i="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2826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44</a:t>
            </a:fld>
            <a:endParaRPr lang="en-US" sz="129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
        <p:nvSpPr>
          <p:cNvPr id="12" name="Rectangle 7">
            <a:extLst>
              <a:ext uri="{FF2B5EF4-FFF2-40B4-BE49-F238E27FC236}">
                <a16:creationId xmlns:a16="http://schemas.microsoft.com/office/drawing/2014/main" id="{31F30833-C045-B13B-DA5C-544E935D7D6B}"/>
              </a:ext>
            </a:extLst>
          </p:cNvPr>
          <p:cNvSpPr>
            <a:spLocks noChangeArrowheads="1"/>
          </p:cNvSpPr>
          <p:nvPr/>
        </p:nvSpPr>
        <p:spPr bwMode="auto">
          <a:xfrm>
            <a:off x="1174526" y="2686660"/>
            <a:ext cx="10729446" cy="1974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l"/>
            <a:endParaRPr lang="en-GB" b="0" i="0" dirty="0">
              <a:effectLst/>
              <a:latin typeface="Söhne"/>
            </a:endParaRPr>
          </a:p>
        </p:txBody>
      </p:sp>
      <p:sp>
        <p:nvSpPr>
          <p:cNvPr id="3" name="TextBox 2">
            <a:extLst>
              <a:ext uri="{FF2B5EF4-FFF2-40B4-BE49-F238E27FC236}">
                <a16:creationId xmlns:a16="http://schemas.microsoft.com/office/drawing/2014/main" id="{D72B2933-397B-A859-CFD8-810887560044}"/>
              </a:ext>
            </a:extLst>
          </p:cNvPr>
          <p:cNvSpPr txBox="1"/>
          <p:nvPr/>
        </p:nvSpPr>
        <p:spPr>
          <a:xfrm>
            <a:off x="1026878" y="743353"/>
            <a:ext cx="5628222" cy="5324535"/>
          </a:xfrm>
          <a:prstGeom prst="rect">
            <a:avLst/>
          </a:prstGeom>
          <a:noFill/>
        </p:spPr>
        <p:txBody>
          <a:bodyPr wrap="square">
            <a:spAutoFit/>
          </a:bodyPr>
          <a:lstStyle/>
          <a:p>
            <a:pPr marL="457200" lvl="1" algn="l"/>
            <a:r>
              <a:rPr lang="en-GB" sz="2000" b="0" i="0" dirty="0">
                <a:effectLst/>
                <a:latin typeface="Calibri" panose="020F0502020204030204" pitchFamily="34" charset="0"/>
                <a:ea typeface="Calibri" panose="020F0502020204030204" pitchFamily="34" charset="0"/>
                <a:cs typeface="Calibri" panose="020F0502020204030204" pitchFamily="34" charset="0"/>
              </a:rPr>
              <a:t>The Midlands Regional Skills Forum in Ireland is a great example of a Skills Fora</a:t>
            </a:r>
            <a:r>
              <a:rPr lang="en-GB" sz="2000" dirty="0">
                <a:latin typeface="Calibri" panose="020F0502020204030204" pitchFamily="34" charset="0"/>
                <a:ea typeface="Calibri" panose="020F0502020204030204" pitchFamily="34" charset="0"/>
                <a:cs typeface="Calibri" panose="020F0502020204030204" pitchFamily="34" charset="0"/>
              </a:rPr>
              <a:t> or Regional Skills </a:t>
            </a:r>
            <a:r>
              <a:rPr lang="en-GB" sz="2000" b="0" i="0" dirty="0">
                <a:effectLst/>
                <a:latin typeface="Calibri" panose="020F0502020204030204" pitchFamily="34" charset="0"/>
                <a:ea typeface="Calibri" panose="020F0502020204030204" pitchFamily="34" charset="0"/>
                <a:cs typeface="Calibri" panose="020F0502020204030204" pitchFamily="34" charset="0"/>
              </a:rPr>
              <a:t>Council working in STEM. They have been actively involved in promoting STEM education and careers in their region.  One of their initiatives was the Midlands Science Festival, an annual event that aims to promote science, technology, engineering, and mathematics (STEM) subjects. </a:t>
            </a:r>
          </a:p>
          <a:p>
            <a:pPr marL="457200" lvl="1" algn="l"/>
            <a:endParaRPr lang="en-GB" sz="2000" dirty="0">
              <a:latin typeface="Calibri" panose="020F0502020204030204" pitchFamily="34" charset="0"/>
              <a:ea typeface="Calibri" panose="020F0502020204030204" pitchFamily="34" charset="0"/>
              <a:cs typeface="Calibri" panose="020F0502020204030204" pitchFamily="34" charset="0"/>
            </a:endParaRPr>
          </a:p>
          <a:p>
            <a:pPr marL="457200" lvl="1" algn="l"/>
            <a:r>
              <a:rPr lang="en-GB" sz="2000" b="0" i="0" dirty="0">
                <a:effectLst/>
                <a:latin typeface="Calibri" panose="020F0502020204030204" pitchFamily="34" charset="0"/>
                <a:ea typeface="Calibri" panose="020F0502020204030204" pitchFamily="34" charset="0"/>
                <a:cs typeface="Calibri" panose="020F0502020204030204" pitchFamily="34" charset="0"/>
              </a:rPr>
              <a:t>The Midlands Regional Skills Forum also works closely with local businesses, education and training providers to ensure that the skills needs of the STEM sector are being met. They help in identifying the current and future skills needs of the region and ensure that there is a sufficient supply of STEM skills to meet the demand. </a:t>
            </a:r>
          </a:p>
        </p:txBody>
      </p:sp>
      <p:pic>
        <p:nvPicPr>
          <p:cNvPr id="4" name="Picture 3">
            <a:extLst>
              <a:ext uri="{FF2B5EF4-FFF2-40B4-BE49-F238E27FC236}">
                <a16:creationId xmlns:a16="http://schemas.microsoft.com/office/drawing/2014/main" id="{E5FDAFB9-7776-DFF6-A616-E0ABE65FE52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300" r="21300"/>
          <a:stretch/>
        </p:blipFill>
        <p:spPr>
          <a:xfrm>
            <a:off x="6984523" y="3952"/>
            <a:ext cx="5207479" cy="6048056"/>
          </a:xfrm>
          <a:prstGeom prst="rect">
            <a:avLst/>
          </a:prstGeom>
        </p:spPr>
      </p:pic>
    </p:spTree>
    <p:extLst>
      <p:ext uri="{BB962C8B-B14F-4D97-AF65-F5344CB8AC3E}">
        <p14:creationId xmlns:p14="http://schemas.microsoft.com/office/powerpoint/2010/main" val="34476624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A7A2DD6-DCD8-233D-2B01-86094F9548FB}"/>
              </a:ext>
            </a:extLst>
          </p:cNvPr>
          <p:cNvSpPr>
            <a:spLocks noGrp="1"/>
          </p:cNvSpPr>
          <p:nvPr>
            <p:ph type="body" sz="quarter" idx="21"/>
          </p:nvPr>
        </p:nvSpPr>
        <p:spPr>
          <a:xfrm rot="16200000">
            <a:off x="-1397555" y="3954226"/>
            <a:ext cx="4398624" cy="624849"/>
          </a:xfrm>
        </p:spPr>
        <p:txBody>
          <a:bodyPr/>
          <a:lstStyle/>
          <a:p>
            <a:pPr algn="l"/>
            <a:r>
              <a:rPr lang="en-US" sz="3400" dirty="0"/>
              <a:t>   www.</a:t>
            </a:r>
            <a:r>
              <a:rPr lang="en-US" sz="3400" b="1" dirty="0"/>
              <a:t>be21skilled</a:t>
            </a:r>
            <a:r>
              <a:rPr lang="en-US" sz="3400" dirty="0"/>
              <a:t>.eu</a:t>
            </a: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45</a:t>
            </a:fld>
            <a:endParaRPr lang="en-US" dirty="0"/>
          </a:p>
        </p:txBody>
      </p:sp>
      <p:sp>
        <p:nvSpPr>
          <p:cNvPr id="2" name="Text Placeholder 7">
            <a:extLst>
              <a:ext uri="{FF2B5EF4-FFF2-40B4-BE49-F238E27FC236}">
                <a16:creationId xmlns:a16="http://schemas.microsoft.com/office/drawing/2014/main" id="{367F1653-5E28-2EEE-B24E-1DA6878F686B}"/>
              </a:ext>
            </a:extLst>
          </p:cNvPr>
          <p:cNvSpPr txBox="1">
            <a:spLocks/>
          </p:cNvSpPr>
          <p:nvPr/>
        </p:nvSpPr>
        <p:spPr>
          <a:xfrm>
            <a:off x="2080876" y="3417216"/>
            <a:ext cx="4633364" cy="2317835"/>
          </a:xfrm>
          <a:prstGeom prst="rect">
            <a:avLst/>
          </a:prstGeom>
          <a:solidFill>
            <a:srgbClr val="1C1442"/>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spcBef>
                <a:spcPts val="600"/>
              </a:spcBef>
              <a:buNone/>
            </a:pPr>
            <a:r>
              <a:rPr lang="en-GB" sz="3200" b="1" dirty="0">
                <a:solidFill>
                  <a:schemeClr val="bg1"/>
                </a:solidFill>
              </a:rPr>
              <a:t>Innovative pedagogical practices to boost the relevant 21CS in students</a:t>
            </a:r>
            <a:endParaRPr lang="en-US" sz="3200" b="1" dirty="0">
              <a:solidFill>
                <a:schemeClr val="bg1"/>
              </a:solidFill>
            </a:endParaRPr>
          </a:p>
        </p:txBody>
      </p:sp>
      <p:sp>
        <p:nvSpPr>
          <p:cNvPr id="4" name="Text Placeholder 7">
            <a:extLst>
              <a:ext uri="{FF2B5EF4-FFF2-40B4-BE49-F238E27FC236}">
                <a16:creationId xmlns:a16="http://schemas.microsoft.com/office/drawing/2014/main" id="{1F8786DD-7D7D-20A0-65C8-9EB986ADDC5C}"/>
              </a:ext>
            </a:extLst>
          </p:cNvPr>
          <p:cNvSpPr txBox="1">
            <a:spLocks/>
          </p:cNvSpPr>
          <p:nvPr/>
        </p:nvSpPr>
        <p:spPr>
          <a:xfrm>
            <a:off x="2080876" y="2475936"/>
            <a:ext cx="3628015" cy="842867"/>
          </a:xfrm>
          <a:prstGeom prst="rect">
            <a:avLst/>
          </a:prstGeom>
          <a:solidFill>
            <a:srgbClr val="8A2061"/>
          </a:solidFill>
        </p:spPr>
        <p:txBody>
          <a:bodyPr anchor="ct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b="1" dirty="0">
                <a:solidFill>
                  <a:schemeClr val="bg1"/>
                </a:solidFill>
              </a:rPr>
              <a:t> MODULE 4</a:t>
            </a:r>
          </a:p>
        </p:txBody>
      </p:sp>
      <p:sp>
        <p:nvSpPr>
          <p:cNvPr id="5" name="TextBox 4">
            <a:extLst>
              <a:ext uri="{FF2B5EF4-FFF2-40B4-BE49-F238E27FC236}">
                <a16:creationId xmlns:a16="http://schemas.microsoft.com/office/drawing/2014/main" id="{0B0CD788-2B21-6C44-76B3-0F1C2C95866A}"/>
              </a:ext>
            </a:extLst>
          </p:cNvPr>
          <p:cNvSpPr txBox="1"/>
          <p:nvPr/>
        </p:nvSpPr>
        <p:spPr>
          <a:xfrm>
            <a:off x="2098456" y="1457737"/>
            <a:ext cx="3164687" cy="707886"/>
          </a:xfrm>
          <a:prstGeom prst="rect">
            <a:avLst/>
          </a:prstGeom>
          <a:solidFill>
            <a:srgbClr val="186BA8"/>
          </a:solidFill>
        </p:spPr>
        <p:txBody>
          <a:bodyPr wrap="square">
            <a:spAutoFit/>
          </a:bodyPr>
          <a:lstStyle/>
          <a:p>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BE 21 SKILLED TEACHER EMPOWERMENT PROGRAM</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B759425-BAF3-0662-FA7C-4AD55A03AFBC}"/>
              </a:ext>
            </a:extLst>
          </p:cNvPr>
          <p:cNvPicPr>
            <a:picLocks noChangeAspect="1"/>
          </p:cNvPicPr>
          <p:nvPr/>
        </p:nvPicPr>
        <p:blipFill>
          <a:blip r:embed="rId3"/>
          <a:stretch>
            <a:fillRect/>
          </a:stretch>
        </p:blipFill>
        <p:spPr>
          <a:xfrm>
            <a:off x="6247418" y="5830930"/>
            <a:ext cx="5568578" cy="732708"/>
          </a:xfrm>
          <a:prstGeom prst="rect">
            <a:avLst/>
          </a:prstGeom>
        </p:spPr>
      </p:pic>
      <p:sp>
        <p:nvSpPr>
          <p:cNvPr id="7" name="TextBox 6">
            <a:extLst>
              <a:ext uri="{FF2B5EF4-FFF2-40B4-BE49-F238E27FC236}">
                <a16:creationId xmlns:a16="http://schemas.microsoft.com/office/drawing/2014/main" id="{2C43C6DD-5CB2-C5FC-2E33-ECEC803B3657}"/>
              </a:ext>
            </a:extLst>
          </p:cNvPr>
          <p:cNvSpPr txBox="1"/>
          <p:nvPr/>
        </p:nvSpPr>
        <p:spPr>
          <a:xfrm>
            <a:off x="1750938" y="85091"/>
            <a:ext cx="3358390" cy="923330"/>
          </a:xfrm>
          <a:prstGeom prst="rect">
            <a:avLst/>
          </a:prstGeom>
          <a:noFill/>
        </p:spPr>
        <p:txBody>
          <a:bodyPr wrap="square" rtlCol="0">
            <a:spAutoFit/>
          </a:bodyPr>
          <a:lstStyle/>
          <a:p>
            <a:r>
              <a:rPr lang="en-IE" sz="1800" b="1" dirty="0">
                <a:latin typeface="Calibri" panose="020F0502020204030204" pitchFamily="34" charset="0"/>
                <a:ea typeface="Calibri" panose="020F0502020204030204" pitchFamily="34" charset="0"/>
                <a:cs typeface="Calibri" panose="020F0502020204030204" pitchFamily="34" charset="0"/>
              </a:rPr>
              <a:t>Our next Module turns the focus to our students and innovative pedagogical practices.</a:t>
            </a:r>
          </a:p>
        </p:txBody>
      </p:sp>
    </p:spTree>
    <p:extLst>
      <p:ext uri="{BB962C8B-B14F-4D97-AF65-F5344CB8AC3E}">
        <p14:creationId xmlns:p14="http://schemas.microsoft.com/office/powerpoint/2010/main" val="2643103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 name="Picture Placeholder 44">
            <a:extLst>
              <a:ext uri="{FF2B5EF4-FFF2-40B4-BE49-F238E27FC236}">
                <a16:creationId xmlns:a16="http://schemas.microsoft.com/office/drawing/2014/main" id="{260DDB99-A106-482E-AB16-6C644FCD1A84}"/>
              </a:ext>
            </a:extLst>
          </p:cNvPr>
          <p:cNvPicPr>
            <a:picLocks noChangeAspect="1"/>
          </p:cNvPicPr>
          <p:nvPr/>
        </p:nvPicPr>
        <p:blipFill rotWithShape="1">
          <a:blip r:embed="rId2"/>
          <a:srcRect t="9140" b="9140"/>
          <a:stretch/>
        </p:blipFill>
        <p:spPr>
          <a:xfrm>
            <a:off x="4632325" y="0"/>
            <a:ext cx="7559675" cy="5197188"/>
          </a:xfrm>
          <a:prstGeom prst="rect">
            <a:avLst/>
          </a:prstGeom>
        </p:spPr>
      </p:pic>
      <p:sp>
        <p:nvSpPr>
          <p:cNvPr id="68" name="Slide Number Placeholder 8">
            <a:extLst>
              <a:ext uri="{FF2B5EF4-FFF2-40B4-BE49-F238E27FC236}">
                <a16:creationId xmlns:a16="http://schemas.microsoft.com/office/drawing/2014/main" id="{AABDBAD1-0C6B-D953-2F78-AD1337D1D280}"/>
              </a:ext>
            </a:extLst>
          </p:cNvPr>
          <p:cNvSpPr txBox="1">
            <a:spLocks/>
          </p:cNvSpPr>
          <p:nvPr/>
        </p:nvSpPr>
        <p:spPr>
          <a:xfrm>
            <a:off x="7202488" y="9578536"/>
            <a:ext cx="357187" cy="266700"/>
          </a:xfrm>
          <a:prstGeom prst="rect">
            <a:avLst/>
          </a:prstGeom>
        </p:spPr>
        <p:txBody>
          <a:bodyP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mtClean="0"/>
              <a:pPr/>
              <a:t>46</a:t>
            </a:fld>
            <a:endParaRPr lang="en-US" dirty="0"/>
          </a:p>
        </p:txBody>
      </p:sp>
      <p:grpSp>
        <p:nvGrpSpPr>
          <p:cNvPr id="97" name="Group 96">
            <a:extLst>
              <a:ext uri="{FF2B5EF4-FFF2-40B4-BE49-F238E27FC236}">
                <a16:creationId xmlns:a16="http://schemas.microsoft.com/office/drawing/2014/main" id="{F02DA6CD-FFC4-7B90-EE9D-CA32AE079F50}"/>
              </a:ext>
            </a:extLst>
          </p:cNvPr>
          <p:cNvGrpSpPr/>
          <p:nvPr/>
        </p:nvGrpSpPr>
        <p:grpSpPr>
          <a:xfrm>
            <a:off x="10042065" y="5850412"/>
            <a:ext cx="1959435" cy="484201"/>
            <a:chOff x="0" y="9355361"/>
            <a:chExt cx="1959435" cy="484201"/>
          </a:xfrm>
        </p:grpSpPr>
        <p:sp>
          <p:nvSpPr>
            <p:cNvPr id="98" name="Rectangle 97">
              <a:extLst>
                <a:ext uri="{FF2B5EF4-FFF2-40B4-BE49-F238E27FC236}">
                  <a16:creationId xmlns:a16="http://schemas.microsoft.com/office/drawing/2014/main" id="{993FE277-16B5-D992-C8E0-D6E7163352CB}"/>
                </a:ext>
              </a:extLst>
            </p:cNvPr>
            <p:cNvSpPr/>
            <p:nvPr/>
          </p:nvSpPr>
          <p:spPr>
            <a:xfrm>
              <a:off x="0" y="9355361"/>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7E8791C6-1853-66E5-85ED-3379908568A0}"/>
                </a:ext>
              </a:extLst>
            </p:cNvPr>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80380" y="9442982"/>
              <a:ext cx="1280061" cy="293943"/>
            </a:xfrm>
            <a:prstGeom prst="rect">
              <a:avLst/>
            </a:prstGeom>
            <a:ln>
              <a:noFill/>
            </a:ln>
            <a:extLst>
              <a:ext uri="{53640926-AAD7-44D8-BBD7-CCE9431645EC}">
                <a14:shadowObscured xmlns:a14="http://schemas.microsoft.com/office/drawing/2010/main"/>
              </a:ext>
            </a:extLst>
          </p:spPr>
        </p:pic>
      </p:grpSp>
      <p:pic>
        <p:nvPicPr>
          <p:cNvPr id="100" name="Picture 99">
            <a:extLst>
              <a:ext uri="{FF2B5EF4-FFF2-40B4-BE49-F238E27FC236}">
                <a16:creationId xmlns:a16="http://schemas.microsoft.com/office/drawing/2014/main" id="{DD8C6B3C-2870-87D3-9592-F5081F92B6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41" r="23641"/>
          <a:stretch/>
        </p:blipFill>
        <p:spPr>
          <a:xfrm>
            <a:off x="-10060" y="41"/>
            <a:ext cx="5876719" cy="5197188"/>
          </a:xfrm>
          <a:prstGeom prst="rect">
            <a:avLst/>
          </a:prstGeom>
        </p:spPr>
      </p:pic>
      <p:sp>
        <p:nvSpPr>
          <p:cNvPr id="101" name="Rectangle 100">
            <a:extLst>
              <a:ext uri="{FF2B5EF4-FFF2-40B4-BE49-F238E27FC236}">
                <a16:creationId xmlns:a16="http://schemas.microsoft.com/office/drawing/2014/main" id="{1D1CDFCE-290D-70E1-FEB1-54DA4F45D669}"/>
              </a:ext>
            </a:extLst>
          </p:cNvPr>
          <p:cNvSpPr/>
          <p:nvPr/>
        </p:nvSpPr>
        <p:spPr>
          <a:xfrm>
            <a:off x="5341684" y="61757"/>
            <a:ext cx="6850316" cy="5135431"/>
          </a:xfrm>
          <a:prstGeom prst="rect">
            <a:avLst/>
          </a:prstGeom>
          <a:gradFill flip="none" rotWithShape="1">
            <a:gsLst>
              <a:gs pos="0">
                <a:srgbClr val="1C1442">
                  <a:alpha val="13369"/>
                </a:srgbClr>
              </a:gs>
              <a:gs pos="63000">
                <a:srgbClr val="8A2061">
                  <a:alpha val="50000"/>
                </a:srgbClr>
              </a:gs>
              <a:gs pos="100000">
                <a:srgbClr val="1C1442">
                  <a:alpha val="59642"/>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aphic 3">
            <a:extLst>
              <a:ext uri="{FF2B5EF4-FFF2-40B4-BE49-F238E27FC236}">
                <a16:creationId xmlns:a16="http://schemas.microsoft.com/office/drawing/2014/main" id="{A923C013-89C3-B0A1-6F89-5A272891DA37}"/>
              </a:ext>
            </a:extLst>
          </p:cNvPr>
          <p:cNvGrpSpPr/>
          <p:nvPr/>
        </p:nvGrpSpPr>
        <p:grpSpPr>
          <a:xfrm>
            <a:off x="11101692" y="4456144"/>
            <a:ext cx="280634" cy="280634"/>
            <a:chOff x="1950027" y="2499889"/>
            <a:chExt cx="850463" cy="850463"/>
          </a:xfrm>
        </p:grpSpPr>
        <p:sp>
          <p:nvSpPr>
            <p:cNvPr id="103" name="Freeform 102">
              <a:extLst>
                <a:ext uri="{FF2B5EF4-FFF2-40B4-BE49-F238E27FC236}">
                  <a16:creationId xmlns:a16="http://schemas.microsoft.com/office/drawing/2014/main" id="{AFAB65A4-F229-5552-3FB5-65FDE75A9619}"/>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04" name="Graphic 3">
              <a:extLst>
                <a:ext uri="{FF2B5EF4-FFF2-40B4-BE49-F238E27FC236}">
                  <a16:creationId xmlns:a16="http://schemas.microsoft.com/office/drawing/2014/main" id="{C9DC8A76-238E-B283-C807-94F009526FDD}"/>
                </a:ext>
              </a:extLst>
            </p:cNvPr>
            <p:cNvGrpSpPr/>
            <p:nvPr/>
          </p:nvGrpSpPr>
          <p:grpSpPr>
            <a:xfrm>
              <a:off x="2107521" y="2657382"/>
              <a:ext cx="535476" cy="535477"/>
              <a:chOff x="2107521" y="2657382"/>
              <a:chExt cx="535476" cy="535477"/>
            </a:xfrm>
            <a:solidFill>
              <a:srgbClr val="FFFFFF"/>
            </a:solidFill>
          </p:grpSpPr>
          <p:sp>
            <p:nvSpPr>
              <p:cNvPr id="105" name="Freeform 104">
                <a:extLst>
                  <a:ext uri="{FF2B5EF4-FFF2-40B4-BE49-F238E27FC236}">
                    <a16:creationId xmlns:a16="http://schemas.microsoft.com/office/drawing/2014/main" id="{3F508899-355F-2499-C3FB-641EC30D8A4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6" name="Freeform 105">
                <a:extLst>
                  <a:ext uri="{FF2B5EF4-FFF2-40B4-BE49-F238E27FC236}">
                    <a16:creationId xmlns:a16="http://schemas.microsoft.com/office/drawing/2014/main" id="{FADD7853-1EB1-6184-F0B2-E6AAD40F13D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7" name="Freeform 106">
                <a:extLst>
                  <a:ext uri="{FF2B5EF4-FFF2-40B4-BE49-F238E27FC236}">
                    <a16:creationId xmlns:a16="http://schemas.microsoft.com/office/drawing/2014/main" id="{1C65318D-FA5D-9D7A-A774-20DC1800AC4A}"/>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08" name="Graphic 3">
            <a:extLst>
              <a:ext uri="{FF2B5EF4-FFF2-40B4-BE49-F238E27FC236}">
                <a16:creationId xmlns:a16="http://schemas.microsoft.com/office/drawing/2014/main" id="{7EAE78CE-FDE2-3F88-3D5A-3A3831C4D248}"/>
              </a:ext>
            </a:extLst>
          </p:cNvPr>
          <p:cNvGrpSpPr/>
          <p:nvPr/>
        </p:nvGrpSpPr>
        <p:grpSpPr>
          <a:xfrm>
            <a:off x="10409461" y="4456144"/>
            <a:ext cx="280634" cy="280634"/>
            <a:chOff x="-147782" y="2499889"/>
            <a:chExt cx="850463" cy="850463"/>
          </a:xfrm>
        </p:grpSpPr>
        <p:sp>
          <p:nvSpPr>
            <p:cNvPr id="109" name="Freeform 108">
              <a:extLst>
                <a:ext uri="{FF2B5EF4-FFF2-40B4-BE49-F238E27FC236}">
                  <a16:creationId xmlns:a16="http://schemas.microsoft.com/office/drawing/2014/main" id="{F54FE3A4-9A65-9FD2-630A-6F65ED5A93A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F2FB973A-95BD-8B12-AB56-986CF7EA7DE1}"/>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1" name="Graphic 3">
            <a:extLst>
              <a:ext uri="{FF2B5EF4-FFF2-40B4-BE49-F238E27FC236}">
                <a16:creationId xmlns:a16="http://schemas.microsoft.com/office/drawing/2014/main" id="{6A8F9412-735E-7844-8860-AF0D2460D177}"/>
              </a:ext>
            </a:extLst>
          </p:cNvPr>
          <p:cNvGrpSpPr/>
          <p:nvPr/>
        </p:nvGrpSpPr>
        <p:grpSpPr>
          <a:xfrm>
            <a:off x="11447600" y="4456144"/>
            <a:ext cx="280634" cy="280634"/>
            <a:chOff x="2998302" y="2499889"/>
            <a:chExt cx="850463" cy="850463"/>
          </a:xfrm>
        </p:grpSpPr>
        <p:sp>
          <p:nvSpPr>
            <p:cNvPr id="112" name="Freeform 111">
              <a:extLst>
                <a:ext uri="{FF2B5EF4-FFF2-40B4-BE49-F238E27FC236}">
                  <a16:creationId xmlns:a16="http://schemas.microsoft.com/office/drawing/2014/main" id="{F63F9586-0124-CD52-20D4-EB3EE5244E2A}"/>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3" name="Freeform 112">
              <a:extLst>
                <a:ext uri="{FF2B5EF4-FFF2-40B4-BE49-F238E27FC236}">
                  <a16:creationId xmlns:a16="http://schemas.microsoft.com/office/drawing/2014/main" id="{C9AA8F49-ED78-AA89-7931-E069FC3381B3}"/>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14" name="Graphic 3">
            <a:extLst>
              <a:ext uri="{FF2B5EF4-FFF2-40B4-BE49-F238E27FC236}">
                <a16:creationId xmlns:a16="http://schemas.microsoft.com/office/drawing/2014/main" id="{04696390-7F45-2458-65FA-6C2B216D3572}"/>
              </a:ext>
            </a:extLst>
          </p:cNvPr>
          <p:cNvGrpSpPr/>
          <p:nvPr/>
        </p:nvGrpSpPr>
        <p:grpSpPr>
          <a:xfrm>
            <a:off x="10063554" y="4456144"/>
            <a:ext cx="280634" cy="280842"/>
            <a:chOff x="-1196056" y="2499889"/>
            <a:chExt cx="850463" cy="851093"/>
          </a:xfrm>
        </p:grpSpPr>
        <p:sp>
          <p:nvSpPr>
            <p:cNvPr id="115" name="Freeform 114">
              <a:extLst>
                <a:ext uri="{FF2B5EF4-FFF2-40B4-BE49-F238E27FC236}">
                  <a16:creationId xmlns:a16="http://schemas.microsoft.com/office/drawing/2014/main" id="{70FC8DA4-D4F3-B837-703A-5D3E310CCD22}"/>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6" name="Freeform 115">
              <a:extLst>
                <a:ext uri="{FF2B5EF4-FFF2-40B4-BE49-F238E27FC236}">
                  <a16:creationId xmlns:a16="http://schemas.microsoft.com/office/drawing/2014/main" id="{64DA7E4A-BB03-BB9F-7EAF-3C9C87D7577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17" name="Freeform 116">
            <a:extLst>
              <a:ext uri="{FF2B5EF4-FFF2-40B4-BE49-F238E27FC236}">
                <a16:creationId xmlns:a16="http://schemas.microsoft.com/office/drawing/2014/main" id="{19140FA2-30FC-528C-8073-9FB6D57335F6}"/>
              </a:ext>
            </a:extLst>
          </p:cNvPr>
          <p:cNvSpPr/>
          <p:nvPr/>
        </p:nvSpPr>
        <p:spPr>
          <a:xfrm>
            <a:off x="10755577" y="445614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186BA8"/>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8" name="Text Placeholder 32">
            <a:extLst>
              <a:ext uri="{FF2B5EF4-FFF2-40B4-BE49-F238E27FC236}">
                <a16:creationId xmlns:a16="http://schemas.microsoft.com/office/drawing/2014/main" id="{DB99FCB8-645E-4C8B-ED89-CEFC4874C2D8}"/>
              </a:ext>
            </a:extLst>
          </p:cNvPr>
          <p:cNvSpPr txBox="1">
            <a:spLocks/>
          </p:cNvSpPr>
          <p:nvPr/>
        </p:nvSpPr>
        <p:spPr>
          <a:xfrm>
            <a:off x="8260938" y="3762202"/>
            <a:ext cx="3562254" cy="502035"/>
          </a:xfrm>
          <a:prstGeom prst="rect">
            <a:avLst/>
          </a:prstGeom>
          <a:noFill/>
        </p:spPr>
        <p:txBody>
          <a:bodyPr>
            <a:noAutofit/>
          </a:bodyPr>
          <a:lstStyle>
            <a:lvl1pPr marL="0" indent="0" algn="l" defTabSz="2072941" rtl="0" eaLnBrk="1" latinLnBrk="0" hangingPunct="1">
              <a:lnSpc>
                <a:spcPct val="100000"/>
              </a:lnSpc>
              <a:spcBef>
                <a:spcPts val="2267"/>
              </a:spcBef>
              <a:buFont typeface="Arial" panose="020B0604020202020204" pitchFamily="34" charset="0"/>
              <a:buNone/>
              <a:defRPr sz="2300" b="1" i="0" kern="1200">
                <a:solidFill>
                  <a:srgbClr val="011E3B"/>
                </a:solidFill>
                <a:latin typeface="Poppins SemiBold" pitchFamily="2" charset="77"/>
                <a:ea typeface="+mn-ea"/>
                <a:cs typeface="Poppins SemiBold" pitchFamily="2" charset="77"/>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r"/>
            <a:r>
              <a:rPr lang="en-GB" sz="2400" dirty="0">
                <a:solidFill>
                  <a:schemeClr val="bg1"/>
                </a:solidFill>
                <a:latin typeface="Calibri" panose="020F0502020204030204" pitchFamily="34" charset="0"/>
                <a:cs typeface="Calibri" panose="020F0502020204030204" pitchFamily="34" charset="0"/>
              </a:rPr>
              <a:t>Follow our journey here</a:t>
            </a:r>
            <a:endParaRPr lang="en-US" sz="2400" dirty="0">
              <a:solidFill>
                <a:schemeClr val="bg1"/>
              </a:solidFill>
              <a:latin typeface="Calibri" panose="020F0502020204030204" pitchFamily="34" charset="0"/>
              <a:cs typeface="Calibri" panose="020F0502020204030204" pitchFamily="34" charset="0"/>
            </a:endParaRPr>
          </a:p>
        </p:txBody>
      </p:sp>
      <p:pic>
        <p:nvPicPr>
          <p:cNvPr id="119" name="Graphic 118" descr="World with solid fill">
            <a:extLst>
              <a:ext uri="{FF2B5EF4-FFF2-40B4-BE49-F238E27FC236}">
                <a16:creationId xmlns:a16="http://schemas.microsoft.com/office/drawing/2014/main" id="{F2CE26E7-BBC6-CC1B-69F0-FAD03F6EC5C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72856" y="4473423"/>
            <a:ext cx="246077" cy="246077"/>
          </a:xfrm>
          <a:prstGeom prst="rect">
            <a:avLst/>
          </a:prstGeom>
        </p:spPr>
      </p:pic>
      <p:sp>
        <p:nvSpPr>
          <p:cNvPr id="120" name="Text Placeholder 4">
            <a:extLst>
              <a:ext uri="{FF2B5EF4-FFF2-40B4-BE49-F238E27FC236}">
                <a16:creationId xmlns:a16="http://schemas.microsoft.com/office/drawing/2014/main" id="{C0B1A1A0-FCEC-D147-FFA5-D5EF9938CC67}"/>
              </a:ext>
            </a:extLst>
          </p:cNvPr>
          <p:cNvSpPr txBox="1">
            <a:spLocks/>
          </p:cNvSpPr>
          <p:nvPr/>
        </p:nvSpPr>
        <p:spPr>
          <a:xfrm>
            <a:off x="489494" y="5850412"/>
            <a:ext cx="3517899" cy="359542"/>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800" dirty="0">
                <a:solidFill>
                  <a:srgbClr val="1C1442"/>
                </a:solidFill>
              </a:rPr>
              <a:t>www.</a:t>
            </a:r>
            <a:r>
              <a:rPr lang="en-US" sz="2800" b="1" dirty="0">
                <a:solidFill>
                  <a:srgbClr val="1C1442"/>
                </a:solidFill>
              </a:rPr>
              <a:t>be21skilled</a:t>
            </a:r>
            <a:r>
              <a:rPr lang="en-US" sz="2800" dirty="0">
                <a:solidFill>
                  <a:srgbClr val="1C1442"/>
                </a:solidFill>
              </a:rPr>
              <a:t>.eu</a:t>
            </a:r>
          </a:p>
        </p:txBody>
      </p:sp>
    </p:spTree>
    <p:extLst>
      <p:ext uri="{BB962C8B-B14F-4D97-AF65-F5344CB8AC3E}">
        <p14:creationId xmlns:p14="http://schemas.microsoft.com/office/powerpoint/2010/main" val="4291396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24860" y="1370196"/>
            <a:ext cx="8930919" cy="3731669"/>
          </a:xfrm>
        </p:spPr>
        <p:txBody>
          <a:bodyPr/>
          <a:lstStyle/>
          <a:p>
            <a:pPr algn="just">
              <a:lnSpc>
                <a:spcPts val="2440"/>
              </a:lnSpc>
            </a:pPr>
            <a:r>
              <a:rPr lang="en-GB" sz="2200" dirty="0"/>
              <a:t>A Regional Skills Council is an advisory body typically composed of representatives from sectors such as education, industry, government, and labour market/worker organisations. Its primary purpose is to align STEM workforce development with regional economic needs by:</a:t>
            </a:r>
          </a:p>
          <a:p>
            <a:pPr algn="just">
              <a:lnSpc>
                <a:spcPts val="2440"/>
              </a:lnSpc>
            </a:pPr>
            <a:endParaRPr lang="en-GB" sz="2200" dirty="0"/>
          </a:p>
          <a:p>
            <a:pPr marL="342900" indent="-342900" algn="just">
              <a:lnSpc>
                <a:spcPts val="2440"/>
              </a:lnSpc>
              <a:buFont typeface="Arial" panose="020B0604020202020204" pitchFamily="34" charset="0"/>
              <a:buChar char="•"/>
            </a:pPr>
            <a:r>
              <a:rPr lang="en-GB" sz="2200" dirty="0"/>
              <a:t>Identifying the current and future  21</a:t>
            </a:r>
            <a:r>
              <a:rPr lang="en-GB" sz="2200" baseline="30000" dirty="0"/>
              <a:t>st</a:t>
            </a:r>
            <a:r>
              <a:rPr lang="en-GB" sz="2200" dirty="0"/>
              <a:t> century skill requirements within a region.</a:t>
            </a:r>
          </a:p>
          <a:p>
            <a:pPr marL="342900" indent="-342900" algn="just">
              <a:lnSpc>
                <a:spcPts val="2440"/>
              </a:lnSpc>
              <a:buFont typeface="Arial" panose="020B0604020202020204" pitchFamily="34" charset="0"/>
              <a:buChar char="•"/>
            </a:pPr>
            <a:r>
              <a:rPr lang="en-GB" sz="2200" dirty="0"/>
              <a:t>Advising on the adaptation of educational curricula to meet these needs.</a:t>
            </a:r>
          </a:p>
          <a:p>
            <a:pPr marL="342900" indent="-342900" algn="just">
              <a:lnSpc>
                <a:spcPts val="2440"/>
              </a:lnSpc>
              <a:buFont typeface="Arial" panose="020B0604020202020204" pitchFamily="34" charset="0"/>
              <a:buChar char="•"/>
            </a:pPr>
            <a:r>
              <a:rPr lang="en-GB" sz="2200" dirty="0"/>
              <a:t>Facilitating collaboration between educational institutions, employers, and other stakeholders to instigate initiatives that will close the skills gap in the regional labor market.</a:t>
            </a:r>
          </a:p>
          <a:p>
            <a:pPr marL="342900" indent="-342900" algn="just">
              <a:lnSpc>
                <a:spcPts val="2440"/>
              </a:lnSpc>
              <a:buFont typeface="Arial" panose="020B0604020202020204" pitchFamily="34" charset="0"/>
              <a:buChar char="•"/>
            </a:pPr>
            <a:r>
              <a:rPr lang="en-GB" sz="2200" dirty="0"/>
              <a:t>Promoting strategies for continuous learning and skills development in response to changing economic trends and technologies.</a:t>
            </a:r>
          </a:p>
          <a:p>
            <a:pPr algn="just">
              <a:lnSpc>
                <a:spcPts val="2440"/>
              </a:lnSpc>
            </a:pPr>
            <a:endParaRPr lang="en-GB" sz="2200" dirty="0"/>
          </a:p>
          <a:p>
            <a:pPr algn="just">
              <a:lnSpc>
                <a:spcPts val="2440"/>
              </a:lnSpc>
            </a:pPr>
            <a:r>
              <a:rPr lang="en-GB" sz="2200" dirty="0"/>
              <a:t>When effective, Regional Skills Councils can ensure that the skills provided by educational institutions are relevant and will contribute to the economic development and competitiveness of the region.</a:t>
            </a:r>
            <a:endParaRPr lang="en-US"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278903" y="111947"/>
            <a:ext cx="7973786" cy="1126403"/>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endParaRPr lang="en-US" sz="2800" dirty="0">
              <a:solidFill>
                <a:schemeClr val="bg1"/>
              </a:solidFill>
            </a:endParaRPr>
          </a:p>
          <a:p>
            <a:r>
              <a:rPr lang="en-GB" sz="2800" dirty="0">
                <a:solidFill>
                  <a:schemeClr val="bg1"/>
                </a:solidFill>
              </a:rPr>
              <a:t>WHAT IS A REGIONAL SKILLS COUNCIL?</a:t>
            </a:r>
          </a:p>
          <a:p>
            <a:endParaRPr lang="en-GB" sz="2800" dirty="0">
              <a:solidFill>
                <a:schemeClr val="bg1"/>
              </a:solidFill>
            </a:endParaRP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01</a:t>
            </a:r>
          </a:p>
        </p:txBody>
      </p:sp>
    </p:spTree>
    <p:extLst>
      <p:ext uri="{BB962C8B-B14F-4D97-AF65-F5344CB8AC3E}">
        <p14:creationId xmlns:p14="http://schemas.microsoft.com/office/powerpoint/2010/main" val="2924682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6</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GB" sz="2200" b="1" dirty="0">
                <a:solidFill>
                  <a:srgbClr val="8A2061"/>
                </a:solidFill>
              </a:rPr>
              <a:t>ADVANTAGES OF A REGIONAL SKILLS COUNCIL</a:t>
            </a:r>
          </a:p>
          <a:p>
            <a:pPr algn="just">
              <a:lnSpc>
                <a:spcPts val="2440"/>
              </a:lnSpc>
            </a:pPr>
            <a:endParaRPr lang="en-GB" sz="2200" dirty="0">
              <a:solidFill>
                <a:srgbClr val="404040"/>
              </a:solidFill>
            </a:endParaRPr>
          </a:p>
          <a:p>
            <a:pPr algn="just">
              <a:lnSpc>
                <a:spcPts val="2440"/>
              </a:lnSpc>
            </a:pPr>
            <a:r>
              <a:rPr lang="en-GB" sz="2200" dirty="0">
                <a:solidFill>
                  <a:srgbClr val="404040"/>
                </a:solidFill>
              </a:rPr>
              <a:t>By engaging with external stakeholders, higher education institutions can increase their institutional effectiveness, foster culture of continuous improvement, enhance reputation, and contribute to a better 21st century skills development. Councils can encourage and facilitate collaboration between educators and industry, which can lead to improved educational outcomes and innovative teaching practices.  Some of the key advantages include:</a:t>
            </a:r>
          </a:p>
          <a:p>
            <a:pPr algn="just">
              <a:lnSpc>
                <a:spcPts val="2440"/>
              </a:lnSpc>
            </a:pPr>
            <a:endParaRPr lang="en-GB" sz="2200" dirty="0">
              <a:solidFill>
                <a:srgbClr val="404040"/>
              </a:solidFill>
            </a:endParaRPr>
          </a:p>
          <a:p>
            <a:pPr marL="342900" indent="-342900" algn="just">
              <a:lnSpc>
                <a:spcPts val="2440"/>
              </a:lnSpc>
              <a:buFont typeface="Arial" panose="020B0604020202020204" pitchFamily="34" charset="0"/>
              <a:buChar char="•"/>
            </a:pPr>
            <a:r>
              <a:rPr lang="en-GB" sz="2200" dirty="0">
                <a:solidFill>
                  <a:srgbClr val="151D24"/>
                </a:solidFill>
              </a:rPr>
              <a:t>Ensuring that higher education curricula are aligned with current labour market demands, providing students with relevant and in-demand skills.</a:t>
            </a:r>
          </a:p>
          <a:p>
            <a:pPr marL="342900" indent="-342900" algn="just">
              <a:lnSpc>
                <a:spcPts val="2440"/>
              </a:lnSpc>
              <a:buFont typeface="Arial" panose="020B0604020202020204" pitchFamily="34" charset="0"/>
              <a:buChar char="•"/>
            </a:pPr>
            <a:r>
              <a:rPr lang="en-GB" sz="2200" dirty="0">
                <a:solidFill>
                  <a:srgbClr val="151D24"/>
                </a:solidFill>
              </a:rPr>
              <a:t>By acting as a liaison between HEIs and the labour market, they bring valuable industry insights into the educational sphere.</a:t>
            </a:r>
          </a:p>
          <a:p>
            <a:pPr marL="342900" indent="-342900" algn="just">
              <a:lnSpc>
                <a:spcPts val="2440"/>
              </a:lnSpc>
              <a:buFont typeface="Arial" panose="020B0604020202020204" pitchFamily="34" charset="0"/>
              <a:buChar char="•"/>
            </a:pPr>
            <a:r>
              <a:rPr lang="en-GB" sz="2200" dirty="0">
                <a:solidFill>
                  <a:srgbClr val="151D24"/>
                </a:solidFill>
              </a:rPr>
              <a:t>Contribute to the adaptability of educational programs by constantly updating them in line with economic shifts and new technological advancement</a:t>
            </a:r>
          </a:p>
          <a:p>
            <a:pPr marL="342900" indent="-342900" algn="just">
              <a:lnSpc>
                <a:spcPts val="2440"/>
              </a:lnSpc>
              <a:buFont typeface="Arial" panose="020B0604020202020204" pitchFamily="34" charset="0"/>
              <a:buChar char="•"/>
            </a:pPr>
            <a:r>
              <a:rPr lang="en-GB" sz="2400" dirty="0">
                <a:solidFill>
                  <a:srgbClr val="151D24"/>
                </a:solidFill>
                <a:latin typeface="Söhne"/>
              </a:rPr>
              <a:t>Can </a:t>
            </a:r>
            <a:r>
              <a:rPr lang="en-GB" sz="2400" b="0" i="0" dirty="0">
                <a:solidFill>
                  <a:srgbClr val="151D24"/>
                </a:solidFill>
                <a:effectLst/>
                <a:latin typeface="Söhne"/>
              </a:rPr>
              <a:t>help regions to strategically plan for future workforce needs by anticipating skill shortages and surpluses.</a:t>
            </a:r>
          </a:p>
          <a:p>
            <a:pPr marL="342900" indent="-342900" algn="just">
              <a:lnSpc>
                <a:spcPts val="2440"/>
              </a:lnSpc>
              <a:buFont typeface="Arial" panose="020B0604020202020204" pitchFamily="34" charset="0"/>
              <a:buChar char="•"/>
            </a:pPr>
            <a:r>
              <a:rPr lang="en-GB" sz="2400" dirty="0">
                <a:solidFill>
                  <a:srgbClr val="151D24"/>
                </a:solidFill>
                <a:latin typeface="Söhne"/>
              </a:rPr>
              <a:t>S</a:t>
            </a:r>
            <a:r>
              <a:rPr lang="en-GB" sz="2400" b="0" i="0" dirty="0">
                <a:solidFill>
                  <a:srgbClr val="151D24"/>
                </a:solidFill>
                <a:effectLst/>
                <a:latin typeface="Söhne"/>
              </a:rPr>
              <a:t>upport educators in understanding and implementing the latest industry standards and practices into their teaching.</a:t>
            </a:r>
          </a:p>
          <a:p>
            <a:pPr algn="just">
              <a:lnSpc>
                <a:spcPts val="2440"/>
              </a:lnSpc>
            </a:pPr>
            <a:endParaRPr lang="en-GB" sz="2200" dirty="0">
              <a:solidFill>
                <a:srgbClr val="404040"/>
              </a:solidFill>
            </a:endParaRP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499924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7</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2" y="510364"/>
            <a:ext cx="6289854" cy="5189591"/>
          </a:xfrm>
        </p:spPr>
        <p:txBody>
          <a:bodyPr/>
          <a:lstStyle/>
          <a:p>
            <a:pPr algn="just">
              <a:lnSpc>
                <a:spcPts val="2440"/>
              </a:lnSpc>
            </a:pPr>
            <a:r>
              <a:rPr lang="en-GB" sz="2200" b="1" dirty="0">
                <a:solidFill>
                  <a:srgbClr val="8A2061"/>
                </a:solidFill>
              </a:rPr>
              <a:t>ADVANTAGES OF A REGIONAL SKILLS COUNCIL</a:t>
            </a:r>
          </a:p>
          <a:p>
            <a:pPr algn="just">
              <a:lnSpc>
                <a:spcPts val="2440"/>
              </a:lnSpc>
            </a:pPr>
            <a:endParaRPr lang="en-GB" sz="2200" dirty="0">
              <a:solidFill>
                <a:srgbClr val="404040"/>
              </a:solidFill>
            </a:endParaRPr>
          </a:p>
          <a:p>
            <a:pPr marL="342900" indent="-342900">
              <a:buFont typeface="Arial" panose="020B0604020202020204" pitchFamily="34" charset="0"/>
              <a:buChar char="•"/>
            </a:pPr>
            <a:r>
              <a:rPr lang="en-GB" sz="2400" b="0" i="0" dirty="0">
                <a:solidFill>
                  <a:srgbClr val="151D24"/>
                </a:solidFill>
                <a:effectLst/>
                <a:latin typeface="Söhne"/>
              </a:rPr>
              <a:t>Can contribute to the overall economic development of a region, ensuring that businesses have access to a skilled STEM workforce.</a:t>
            </a:r>
          </a:p>
          <a:p>
            <a:pPr marL="342900" indent="-342900" algn="l">
              <a:buFont typeface="Arial" panose="020B0604020202020204" pitchFamily="34" charset="0"/>
              <a:buChar char="•"/>
            </a:pPr>
            <a:r>
              <a:rPr lang="en-GB" sz="2400" b="0" i="0" dirty="0">
                <a:solidFill>
                  <a:srgbClr val="151D24"/>
                </a:solidFill>
                <a:effectLst/>
                <a:latin typeface="Söhne"/>
              </a:rPr>
              <a:t>Can provide thought leadership on skills funding and education priorities.</a:t>
            </a:r>
          </a:p>
          <a:p>
            <a:pPr marL="342900" indent="-342900" algn="l">
              <a:buFont typeface="Arial" panose="020B0604020202020204" pitchFamily="34" charset="0"/>
              <a:buChar char="•"/>
            </a:pPr>
            <a:r>
              <a:rPr lang="en-GB" sz="2400" dirty="0">
                <a:solidFill>
                  <a:srgbClr val="151D24"/>
                </a:solidFill>
                <a:latin typeface="Söhne"/>
              </a:rPr>
              <a:t>C</a:t>
            </a:r>
            <a:r>
              <a:rPr lang="en-GB" sz="2400" b="0" i="0" dirty="0">
                <a:solidFill>
                  <a:srgbClr val="151D24"/>
                </a:solidFill>
                <a:effectLst/>
                <a:latin typeface="Söhne"/>
              </a:rPr>
              <a:t>an play a role in maintaining the quality of education by ensuring that the training provided meets both academic and industry standards</a:t>
            </a:r>
            <a:endParaRPr lang="en-GB" sz="2400" dirty="0">
              <a:solidFill>
                <a:srgbClr val="151D24"/>
              </a:solidFill>
              <a:latin typeface="Söhne"/>
            </a:endParaRPr>
          </a:p>
          <a:p>
            <a:pPr marL="342900" indent="-342900" algn="l">
              <a:buFont typeface="Arial" panose="020B0604020202020204" pitchFamily="34" charset="0"/>
              <a:buChar char="•"/>
            </a:pPr>
            <a:endParaRPr lang="en-GB" sz="2400" b="0" i="0" dirty="0">
              <a:solidFill>
                <a:srgbClr val="151D24"/>
              </a:solidFill>
              <a:effectLst/>
              <a:latin typeface="Söhne"/>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151D24"/>
              </a:solidFill>
            </a:endParaRPr>
          </a:p>
          <a:p>
            <a:pPr algn="just">
              <a:lnSpc>
                <a:spcPts val="2440"/>
              </a:lnSpc>
            </a:pPr>
            <a:endParaRPr lang="en-GB" sz="2200" dirty="0">
              <a:solidFill>
                <a:srgbClr val="404040"/>
              </a:solidFill>
            </a:endParaRPr>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pic>
        <p:nvPicPr>
          <p:cNvPr id="2" name="Picture Placeholder 16">
            <a:extLst>
              <a:ext uri="{FF2B5EF4-FFF2-40B4-BE49-F238E27FC236}">
                <a16:creationId xmlns:a16="http://schemas.microsoft.com/office/drawing/2014/main" id="{D16F6A21-FC6A-47D2-AA2A-6A925B98F6CA}"/>
              </a:ext>
            </a:extLst>
          </p:cNvPr>
          <p:cNvPicPr>
            <a:picLocks noGrp="1" noChangeAspect="1"/>
          </p:cNvPicPr>
          <p:nvPr>
            <p:ph type="pic" sz="quarter" idx="21"/>
          </p:nvPr>
        </p:nvPicPr>
        <p:blipFill rotWithShape="1">
          <a:blip r:embed="rId3"/>
          <a:srcRect l="21084" r="21084"/>
          <a:stretch/>
        </p:blipFill>
        <p:spPr>
          <a:xfrm>
            <a:off x="7758260" y="-3203"/>
            <a:ext cx="4433743" cy="6861204"/>
          </a:xfrm>
        </p:spPr>
      </p:pic>
    </p:spTree>
    <p:extLst>
      <p:ext uri="{BB962C8B-B14F-4D97-AF65-F5344CB8AC3E}">
        <p14:creationId xmlns:p14="http://schemas.microsoft.com/office/powerpoint/2010/main" val="301394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2B43CF9-E79A-D126-9E02-E5CFDB72A789}"/>
              </a:ext>
            </a:extLst>
          </p:cNvPr>
          <p:cNvPicPr>
            <a:picLocks noGrp="1" noChangeAspect="1"/>
          </p:cNvPicPr>
          <p:nvPr>
            <p:ph type="pic" sz="quarter" idx="21"/>
          </p:nvPr>
        </p:nvPicPr>
        <p:blipFill rotWithShape="1">
          <a:blip r:embed="rId2"/>
          <a:srcRect l="54079" r="18975"/>
          <a:stretch/>
        </p:blipFill>
        <p:spPr>
          <a:xfrm>
            <a:off x="884606" y="0"/>
            <a:ext cx="2038209" cy="6858000"/>
          </a:xfrm>
        </p:spPr>
      </p:pic>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8</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3024860" y="1181781"/>
            <a:ext cx="8999499" cy="3731669"/>
          </a:xfrm>
        </p:spPr>
        <p:txBody>
          <a:bodyPr/>
          <a:lstStyle/>
          <a:p>
            <a:pPr algn="just">
              <a:lnSpc>
                <a:spcPts val="2440"/>
              </a:lnSpc>
            </a:pPr>
            <a:r>
              <a:rPr lang="en-GB" sz="2200" dirty="0"/>
              <a:t>Engaging stakeholders can lead to improved educational outcomes. Active stakeholder engagement ensures that HEIs remain responsive to the needs of society, industry, and the economy. </a:t>
            </a:r>
          </a:p>
          <a:p>
            <a:pPr algn="just">
              <a:lnSpc>
                <a:spcPts val="2440"/>
              </a:lnSpc>
            </a:pPr>
            <a:endParaRPr lang="en-GB" sz="2200" dirty="0"/>
          </a:p>
          <a:p>
            <a:pPr algn="just">
              <a:lnSpc>
                <a:spcPts val="2440"/>
              </a:lnSpc>
            </a:pPr>
            <a:r>
              <a:rPr lang="en-GB" sz="2200" dirty="0"/>
              <a:t>Stakeholder engagement refers to the process by which an organisation involves people who may be affected by the decisions it makes or can influence the implementation of its decisions. </a:t>
            </a:r>
          </a:p>
          <a:p>
            <a:pPr algn="just">
              <a:lnSpc>
                <a:spcPts val="2440"/>
              </a:lnSpc>
            </a:pPr>
            <a:endParaRPr lang="en-GB" sz="2200" dirty="0"/>
          </a:p>
          <a:p>
            <a:pPr algn="just">
              <a:lnSpc>
                <a:spcPts val="2440"/>
              </a:lnSpc>
            </a:pPr>
            <a:r>
              <a:rPr lang="en-GB" sz="2200" dirty="0"/>
              <a:t>Stakeholder Engagement brings many benefits to HEIs:</a:t>
            </a:r>
          </a:p>
          <a:p>
            <a:pPr algn="just">
              <a:lnSpc>
                <a:spcPts val="2440"/>
              </a:lnSpc>
            </a:pPr>
            <a:endParaRPr lang="en-GB" sz="2200" dirty="0"/>
          </a:p>
          <a:p>
            <a:pPr marL="342900" indent="-342900" algn="just">
              <a:lnSpc>
                <a:spcPts val="2440"/>
              </a:lnSpc>
              <a:buFont typeface="Arial" panose="020B0604020202020204" pitchFamily="34" charset="0"/>
              <a:buChar char="•"/>
            </a:pPr>
            <a:r>
              <a:rPr lang="en-GB" sz="2200" dirty="0"/>
              <a:t>Institutional effectiveness and improved decision-making by considering diverse perspectives of stakeholders in the educational ecosystem.</a:t>
            </a:r>
          </a:p>
          <a:p>
            <a:pPr algn="just">
              <a:lnSpc>
                <a:spcPts val="2440"/>
              </a:lnSpc>
            </a:pPr>
            <a:endParaRPr lang="en-GB" sz="2200" dirty="0"/>
          </a:p>
          <a:p>
            <a:pPr marL="342900" indent="-342900" algn="just">
              <a:lnSpc>
                <a:spcPts val="2440"/>
              </a:lnSpc>
              <a:buFont typeface="Arial" panose="020B0604020202020204" pitchFamily="34" charset="0"/>
              <a:buChar char="•"/>
            </a:pPr>
            <a:r>
              <a:rPr lang="en-GB" sz="2200" dirty="0"/>
              <a:t>Culture of continuous improvement: Ongoing feedback loops between HEIs and stakeholders lead to perpetual enhancement of teaching and learning.</a:t>
            </a:r>
          </a:p>
          <a:p>
            <a:pPr algn="just">
              <a:lnSpc>
                <a:spcPts val="2440"/>
              </a:lnSpc>
            </a:pPr>
            <a:endParaRPr lang="en-GB" sz="2200" dirty="0"/>
          </a:p>
          <a:p>
            <a:pPr algn="just">
              <a:lnSpc>
                <a:spcPts val="2440"/>
              </a:lnSpc>
            </a:pPr>
            <a:endParaRPr lang="en-GB" sz="2200" dirty="0"/>
          </a:p>
        </p:txBody>
      </p:sp>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2118883" y="226828"/>
            <a:ext cx="7973786" cy="842867"/>
          </a:xfrm>
          <a:gradFill flip="none" rotWithShape="1">
            <a:gsLst>
              <a:gs pos="99000">
                <a:srgbClr val="1C1442"/>
              </a:gs>
              <a:gs pos="14000">
                <a:srgbClr val="186BA8"/>
              </a:gs>
              <a:gs pos="68000">
                <a:srgbClr val="8A2061"/>
              </a:gs>
            </a:gsLst>
            <a:path path="circle">
              <a:fillToRect l="100000" t="100000"/>
            </a:path>
            <a:tileRect r="-100000" b="-100000"/>
          </a:gradFill>
        </p:spPr>
        <p:txBody>
          <a:bodyPr anchor="ctr"/>
          <a:lstStyle/>
          <a:p>
            <a:r>
              <a:rPr lang="en-US" sz="3200" dirty="0">
                <a:solidFill>
                  <a:schemeClr val="bg1"/>
                </a:solidFill>
              </a:rPr>
              <a:t> Introduction to Stakeholder Engagement</a:t>
            </a:r>
          </a:p>
        </p:txBody>
      </p:sp>
      <p:sp>
        <p:nvSpPr>
          <p:cNvPr id="9" name="Text Placeholder 4">
            <a:extLst>
              <a:ext uri="{FF2B5EF4-FFF2-40B4-BE49-F238E27FC236}">
                <a16:creationId xmlns:a16="http://schemas.microsoft.com/office/drawing/2014/main" id="{8BC65BD6-5C07-465C-464E-356322CA048C}"/>
              </a:ext>
            </a:extLst>
          </p:cNvPr>
          <p:cNvSpPr txBox="1">
            <a:spLocks/>
          </p:cNvSpPr>
          <p:nvPr/>
        </p:nvSpPr>
        <p:spPr>
          <a:xfrm>
            <a:off x="1193353" y="4821566"/>
            <a:ext cx="1831508" cy="1358352"/>
          </a:xfrm>
          <a:prstGeom prst="rect">
            <a:avLst/>
          </a:prstGeom>
        </p:spPr>
        <p:txBody>
          <a:bodyPr/>
          <a:lst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pPr marL="0" indent="0">
              <a:buNone/>
            </a:pPr>
            <a:r>
              <a:rPr lang="en-US" sz="9600" b="1" dirty="0">
                <a:solidFill>
                  <a:schemeClr val="bg1"/>
                </a:solidFill>
              </a:rPr>
              <a:t>02</a:t>
            </a:r>
          </a:p>
        </p:txBody>
      </p:sp>
    </p:spTree>
    <p:extLst>
      <p:ext uri="{BB962C8B-B14F-4D97-AF65-F5344CB8AC3E}">
        <p14:creationId xmlns:p14="http://schemas.microsoft.com/office/powerpoint/2010/main" val="3015443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9</a:t>
            </a:fld>
            <a:endParaRPr lang="en-US" sz="1291" dirty="0"/>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1336431" y="510364"/>
            <a:ext cx="10279511" cy="5189591"/>
          </a:xfrm>
        </p:spPr>
        <p:txBody>
          <a:bodyPr/>
          <a:lstStyle/>
          <a:p>
            <a:pPr algn="just">
              <a:lnSpc>
                <a:spcPts val="2440"/>
              </a:lnSpc>
            </a:pPr>
            <a:r>
              <a:rPr lang="en-GB" sz="2400" b="1" dirty="0">
                <a:solidFill>
                  <a:srgbClr val="8A2061"/>
                </a:solidFill>
              </a:rPr>
              <a:t>The Changing Landscape of STEM Higher Education</a:t>
            </a:r>
          </a:p>
          <a:p>
            <a:pPr algn="just">
              <a:lnSpc>
                <a:spcPts val="2440"/>
              </a:lnSpc>
            </a:pPr>
            <a:r>
              <a:rPr lang="en-GB" sz="2200" dirty="0"/>
              <a:t>In the context of stakeholder engagement, it is important to recognise that STEM higher education is undergoing a transformation driven by rapid technological advancements and shifting economic demands.  Just a flavour of these changes:</a:t>
            </a:r>
          </a:p>
          <a:p>
            <a:pPr marL="342900" indent="-342900" algn="just">
              <a:lnSpc>
                <a:spcPts val="2440"/>
              </a:lnSpc>
              <a:buFont typeface="Arial" panose="020B0604020202020204" pitchFamily="34" charset="0"/>
              <a:buChar char="•"/>
            </a:pPr>
            <a:r>
              <a:rPr lang="en-GB" sz="2200" dirty="0"/>
              <a:t>An increasing focus on interdisciplinary studies and the integration of digital tools to enhance learning and research capabilities.</a:t>
            </a:r>
          </a:p>
          <a:p>
            <a:pPr marL="342900" indent="-342900" algn="just">
              <a:lnSpc>
                <a:spcPts val="2440"/>
              </a:lnSpc>
              <a:buFont typeface="Arial" panose="020B0604020202020204" pitchFamily="34" charset="0"/>
              <a:buChar char="•"/>
            </a:pPr>
            <a:r>
              <a:rPr lang="en-GB" sz="2200" dirty="0"/>
              <a:t>Emerging fields like data science, artificial intelligence, and renewable energy are becoming integral parts of STEM curricula.</a:t>
            </a:r>
          </a:p>
          <a:p>
            <a:pPr marL="342900" indent="-342900" algn="just">
              <a:lnSpc>
                <a:spcPts val="2440"/>
              </a:lnSpc>
              <a:buFont typeface="Arial" panose="020B0604020202020204" pitchFamily="34" charset="0"/>
              <a:buChar char="•"/>
            </a:pPr>
            <a:r>
              <a:rPr lang="en-GB" sz="2200" dirty="0"/>
              <a:t>Educational institutions are emphasising experiential learning, industry collaborations, and project-based learning to prepare students for the practical challenges of the workforce.</a:t>
            </a:r>
          </a:p>
          <a:p>
            <a:pPr marL="342900" indent="-342900" algn="just">
              <a:lnSpc>
                <a:spcPts val="2440"/>
              </a:lnSpc>
              <a:buFont typeface="Arial" panose="020B0604020202020204" pitchFamily="34" charset="0"/>
              <a:buChar char="•"/>
            </a:pPr>
            <a:r>
              <a:rPr lang="en-GB" sz="2200" dirty="0"/>
              <a:t>The shift towards collaborative and interactive learning environments, facilitated by technological advancements.</a:t>
            </a:r>
          </a:p>
          <a:p>
            <a:pPr marL="342900" indent="-342900" algn="just">
              <a:lnSpc>
                <a:spcPts val="2440"/>
              </a:lnSpc>
              <a:buFont typeface="Arial" panose="020B0604020202020204" pitchFamily="34" charset="0"/>
              <a:buChar char="•"/>
            </a:pPr>
            <a:r>
              <a:rPr lang="en-GB" sz="2200" dirty="0"/>
              <a:t>The role of online and hybrid learning models is expanding, offering greater flexibility and access to STEM education.</a:t>
            </a:r>
          </a:p>
          <a:p>
            <a:pPr marL="342900" indent="-342900" algn="just">
              <a:lnSpc>
                <a:spcPts val="2440"/>
              </a:lnSpc>
              <a:buFont typeface="Arial" panose="020B0604020202020204" pitchFamily="34" charset="0"/>
              <a:buChar char="•"/>
            </a:pPr>
            <a:r>
              <a:rPr lang="en-GB" sz="2200" dirty="0"/>
              <a:t>STEM education is also becoming more inclusive, with initiatives to support diversity in gender, culture, and socio-economic backgrounds within STEM fields.</a:t>
            </a:r>
          </a:p>
          <a:p>
            <a:pPr marL="342900" indent="-342900" algn="just">
              <a:lnSpc>
                <a:spcPts val="2440"/>
              </a:lnSpc>
              <a:buFont typeface="Arial" panose="020B0604020202020204" pitchFamily="34" charset="0"/>
              <a:buChar char="•"/>
            </a:pPr>
            <a:r>
              <a:rPr lang="en-GB" sz="2200" dirty="0"/>
              <a:t>Industry demand for higher education to not only impart knowledge but also to develop critical thinking, problem-solving, and adaptability.</a:t>
            </a:r>
          </a:p>
          <a:p>
            <a:pPr algn="just">
              <a:lnSpc>
                <a:spcPts val="2440"/>
              </a:lnSpc>
            </a:pPr>
            <a:endParaRPr lang="en-GB" sz="3200" b="1" dirty="0"/>
          </a:p>
        </p:txBody>
      </p:sp>
      <p:sp>
        <p:nvSpPr>
          <p:cNvPr id="10" name="Rectangle 9">
            <a:extLst>
              <a:ext uri="{FF2B5EF4-FFF2-40B4-BE49-F238E27FC236}">
                <a16:creationId xmlns:a16="http://schemas.microsoft.com/office/drawing/2014/main" id="{44C11648-3B79-8E0E-35B4-5A9B75C4CF1D}"/>
              </a:ext>
            </a:extLst>
          </p:cNvPr>
          <p:cNvSpPr/>
          <p:nvPr/>
        </p:nvSpPr>
        <p:spPr>
          <a:xfrm>
            <a:off x="0" y="0"/>
            <a:ext cx="879231" cy="6858000"/>
          </a:xfrm>
          <a:prstGeom prst="rect">
            <a:avLst/>
          </a:prstGeom>
          <a:solidFill>
            <a:srgbClr val="1C1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pic>
        <p:nvPicPr>
          <p:cNvPr id="11" name="Picture 10">
            <a:extLst>
              <a:ext uri="{FF2B5EF4-FFF2-40B4-BE49-F238E27FC236}">
                <a16:creationId xmlns:a16="http://schemas.microsoft.com/office/drawing/2014/main" id="{82CE7BD1-E9E9-9DF9-5180-ABCC9B224787}"/>
              </a:ext>
            </a:extLst>
          </p:cNvPr>
          <p:cNvPicPr>
            <a:picLocks/>
          </p:cNvPicPr>
          <p:nvPr/>
        </p:nvPicPr>
        <p:blipFill rotWithShape="1">
          <a:blip r:embed="rId2" cstate="screen">
            <a:extLst>
              <a:ext uri="{28A0092B-C50C-407E-A947-70E740481C1C}">
                <a14:useLocalDpi xmlns:a14="http://schemas.microsoft.com/office/drawing/2010/main"/>
              </a:ext>
            </a:extLst>
          </a:blip>
          <a:srcRect l="10582" t="76647" r="53602" b="8387"/>
          <a:stretch/>
        </p:blipFill>
        <p:spPr>
          <a:xfrm rot="5400000">
            <a:off x="161006" y="5401946"/>
            <a:ext cx="1443600" cy="356400"/>
          </a:xfrm>
          <a:prstGeom prst="rect">
            <a:avLst/>
          </a:prstGeom>
        </p:spPr>
      </p:pic>
    </p:spTree>
    <p:extLst>
      <p:ext uri="{BB962C8B-B14F-4D97-AF65-F5344CB8AC3E}">
        <p14:creationId xmlns:p14="http://schemas.microsoft.com/office/powerpoint/2010/main" val="250047802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1e5ca055-2fcb-431f-9f0c-13148e81002f" xsi:nil="true"/>
    <lcf76f155ced4ddcb4097134ff3c332f xmlns="1e5ca055-2fcb-431f-9f0c-13148e81002f">
      <Terms xmlns="http://schemas.microsoft.com/office/infopath/2007/PartnerControls"/>
    </lcf76f155ced4ddcb4097134ff3c332f>
    <TaxCatchAll xmlns="478cfa9a-b818-4e35-b564-971bd04e2ab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D2295954AF1042ACC23876AF319FBF" ma:contentTypeVersion="16" ma:contentTypeDescription="Create a new document." ma:contentTypeScope="" ma:versionID="f28d89e83c69f0a3c9d560bcfccc4c52">
  <xsd:schema xmlns:xsd="http://www.w3.org/2001/XMLSchema" xmlns:xs="http://www.w3.org/2001/XMLSchema" xmlns:p="http://schemas.microsoft.com/office/2006/metadata/properties" xmlns:ns2="1e5ca055-2fcb-431f-9f0c-13148e81002f" xmlns:ns3="478cfa9a-b818-4e35-b564-971bd04e2ab8" targetNamespace="http://schemas.microsoft.com/office/2006/metadata/properties" ma:root="true" ma:fieldsID="d7a1d0ac65e731a00ee01e87b2778442" ns2:_="" ns3:_="">
    <xsd:import namespace="1e5ca055-2fcb-431f-9f0c-13148e81002f"/>
    <xsd:import namespace="478cfa9a-b818-4e35-b564-971bd04e2a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5ca055-2fcb-431f-9f0c-13148e810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32bf106-b365-443e-bdf9-9561cb4f30d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cfa9a-b818-4e35-b564-971bd04e2a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516d3d-1bfe-44fe-867d-95fe1bd01696}" ma:internalName="TaxCatchAll" ma:showField="CatchAllData" ma:web="478cfa9a-b818-4e35-b564-971bd04e2a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72CE1844-5E4C-4B25-9EDD-D183B8FD6DEB}"/>
</file>

<file path=docProps/app.xml><?xml version="1.0" encoding="utf-8"?>
<Properties xmlns="http://schemas.openxmlformats.org/officeDocument/2006/extended-properties" xmlns:vt="http://schemas.openxmlformats.org/officeDocument/2006/docPropsVTypes">
  <Template>Magazine layout</Template>
  <TotalTime>11454</TotalTime>
  <Words>5679</Words>
  <Application>Microsoft Office PowerPoint</Application>
  <PresentationFormat>Widescreen</PresentationFormat>
  <Paragraphs>411</Paragraphs>
  <Slides>46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Century Schoolbook</vt:lpstr>
      <vt:lpstr>EC Square Sans Regular</vt:lpstr>
      <vt:lpstr>Montserrat</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Orla Casey</cp:lastModifiedBy>
  <cp:revision>469</cp:revision>
  <dcterms:created xsi:type="dcterms:W3CDTF">2021-06-15T11:45:52Z</dcterms:created>
  <dcterms:modified xsi:type="dcterms:W3CDTF">2023-11-20T15:35:36Z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0x010100F3D2295954AF1042ACC23876AF319FBF</vt:lpwstr>
  </property>
</Properties>
</file>