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2"/>
  </p:notesMasterIdLst>
  <p:handoutMasterIdLst>
    <p:handoutMasterId r:id="rId63"/>
  </p:handoutMasterIdLst>
  <p:sldIdLst>
    <p:sldId id="690" r:id="rId5"/>
    <p:sldId id="695" r:id="rId6"/>
    <p:sldId id="751" r:id="rId7"/>
    <p:sldId id="752" r:id="rId8"/>
    <p:sldId id="745" r:id="rId9"/>
    <p:sldId id="749" r:id="rId10"/>
    <p:sldId id="746" r:id="rId11"/>
    <p:sldId id="750" r:id="rId12"/>
    <p:sldId id="755" r:id="rId13"/>
    <p:sldId id="753" r:id="rId14"/>
    <p:sldId id="754" r:id="rId15"/>
    <p:sldId id="735" r:id="rId16"/>
    <p:sldId id="736" r:id="rId17"/>
    <p:sldId id="737" r:id="rId18"/>
    <p:sldId id="738" r:id="rId19"/>
    <p:sldId id="739" r:id="rId20"/>
    <p:sldId id="740" r:id="rId21"/>
    <p:sldId id="748" r:id="rId22"/>
    <p:sldId id="747" r:id="rId23"/>
    <p:sldId id="728" r:id="rId24"/>
    <p:sldId id="729" r:id="rId25"/>
    <p:sldId id="719" r:id="rId26"/>
    <p:sldId id="694" r:id="rId27"/>
    <p:sldId id="692" r:id="rId28"/>
    <p:sldId id="696" r:id="rId29"/>
    <p:sldId id="697" r:id="rId30"/>
    <p:sldId id="699" r:id="rId31"/>
    <p:sldId id="698" r:id="rId32"/>
    <p:sldId id="700" r:id="rId33"/>
    <p:sldId id="701" r:id="rId34"/>
    <p:sldId id="702" r:id="rId35"/>
    <p:sldId id="703" r:id="rId36"/>
    <p:sldId id="704" r:id="rId37"/>
    <p:sldId id="706" r:id="rId38"/>
    <p:sldId id="705" r:id="rId39"/>
    <p:sldId id="707" r:id="rId40"/>
    <p:sldId id="708" r:id="rId41"/>
    <p:sldId id="709" r:id="rId42"/>
    <p:sldId id="710" r:id="rId43"/>
    <p:sldId id="711" r:id="rId44"/>
    <p:sldId id="712" r:id="rId45"/>
    <p:sldId id="713" r:id="rId46"/>
    <p:sldId id="714" r:id="rId47"/>
    <p:sldId id="715" r:id="rId48"/>
    <p:sldId id="716" r:id="rId49"/>
    <p:sldId id="717" r:id="rId50"/>
    <p:sldId id="718" r:id="rId51"/>
    <p:sldId id="720" r:id="rId52"/>
    <p:sldId id="721" r:id="rId53"/>
    <p:sldId id="722" r:id="rId54"/>
    <p:sldId id="723" r:id="rId55"/>
    <p:sldId id="724" r:id="rId56"/>
    <p:sldId id="725" r:id="rId57"/>
    <p:sldId id="726" r:id="rId58"/>
    <p:sldId id="757" r:id="rId59"/>
    <p:sldId id="756" r:id="rId60"/>
    <p:sldId id="677" r:id="rId61"/>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2061"/>
    <a:srgbClr val="186BA8"/>
    <a:srgbClr val="1C1442"/>
    <a:srgbClr val="60A9DD"/>
    <a:srgbClr val="AD4097"/>
    <a:srgbClr val="305C6F"/>
    <a:srgbClr val="7C946D"/>
    <a:srgbClr val="005744"/>
    <a:srgbClr val="94A2A2"/>
    <a:srgbClr val="151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553612-94F3-4B9D-8088-F4B98A7680DE}" v="1" dt="2023-11-22T15:40:09.8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41" autoAdjust="0"/>
    <p:restoredTop sz="93978"/>
  </p:normalViewPr>
  <p:slideViewPr>
    <p:cSldViewPr snapToGrid="0" snapToObjects="1">
      <p:cViewPr varScale="1">
        <p:scale>
          <a:sx n="54" d="100"/>
          <a:sy n="54" d="100"/>
        </p:scale>
        <p:origin x="708" y="56"/>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īga Kamola" userId="S::liga.kamola@rtu.lv::fad133b3-80a4-470c-b6aa-42ff25ea6ccd" providerId="AD" clId="Web-{10553612-94F3-4B9D-8088-F4B98A7680DE}"/>
    <pc:docChg chg="sldOrd">
      <pc:chgData name="Līga Kamola" userId="S::liga.kamola@rtu.lv::fad133b3-80a4-470c-b6aa-42ff25ea6ccd" providerId="AD" clId="Web-{10553612-94F3-4B9D-8088-F4B98A7680DE}" dt="2023-11-22T15:40:09.880" v="0"/>
      <pc:docMkLst>
        <pc:docMk/>
      </pc:docMkLst>
      <pc:sldChg chg="ord">
        <pc:chgData name="Līga Kamola" userId="S::liga.kamola@rtu.lv::fad133b3-80a4-470c-b6aa-42ff25ea6ccd" providerId="AD" clId="Web-{10553612-94F3-4B9D-8088-F4B98A7680DE}" dt="2023-11-22T15:40:09.880" v="0"/>
        <pc:sldMkLst>
          <pc:docMk/>
          <pc:sldMk cId="1413737622" sldId="74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11/22/2023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11/22/2023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251779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76021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38381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0" y="-35739"/>
            <a:ext cx="12192000" cy="5593064"/>
            <a:chOff x="0" y="-39857"/>
            <a:chExt cx="9964056" cy="4570998"/>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39" t="-495" r="26263" b="495"/>
            <a:stretch/>
          </p:blipFill>
          <p:spPr>
            <a:xfrm>
              <a:off x="0" y="-3985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054" r="4400"/>
            <a:stretch/>
          </p:blipFill>
          <p:spPr>
            <a:xfrm>
              <a:off x="8638839" y="-29837"/>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303936" y="1246695"/>
            <a:ext cx="3557739" cy="1555466"/>
          </a:xfrm>
        </p:spPr>
        <p:txBody>
          <a:bodyPr anchor="t">
            <a:noAutofit/>
          </a:bodyPr>
          <a:lstStyle>
            <a:lvl1pPr marL="0" indent="0" algn="l">
              <a:lnSpc>
                <a:spcPts val="3154"/>
              </a:lnSpc>
              <a:spcBef>
                <a:spcPts val="0"/>
              </a:spcBef>
              <a:buNone/>
              <a:defRPr sz="3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6350199" y="2720655"/>
            <a:ext cx="3511476" cy="1546726"/>
          </a:xfr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456007" y="5829539"/>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5" name="Text Placeholder 62">
            <a:extLst>
              <a:ext uri="{FF2B5EF4-FFF2-40B4-BE49-F238E27FC236}">
                <a16:creationId xmlns:a16="http://schemas.microsoft.com/office/drawing/2014/main" id="{CC8023F2-90DE-B90C-F4F9-B78B3046F743}"/>
              </a:ext>
            </a:extLst>
          </p:cNvPr>
          <p:cNvSpPr>
            <a:spLocks noGrp="1"/>
          </p:cNvSpPr>
          <p:nvPr>
            <p:ph type="body" sz="quarter" idx="21" hasCustomPrompt="1"/>
          </p:nvPr>
        </p:nvSpPr>
        <p:spPr>
          <a:xfrm>
            <a:off x="-1" y="5319087"/>
            <a:ext cx="2946757" cy="624849"/>
          </a:xfrm>
          <a:solidFill>
            <a:srgbClr val="186BA8"/>
          </a:solidFill>
        </p:spPr>
        <p:txBody>
          <a:bodyPr anchor="ctr">
            <a:noAutofit/>
          </a:bodyPr>
          <a:lstStyle>
            <a:lvl1pPr marL="0" indent="0" algn="r">
              <a:buNone/>
              <a:defRPr sz="4000">
                <a:solidFill>
                  <a:schemeClr val="bg1"/>
                </a:solidFill>
              </a:defRPr>
            </a:lvl1pPr>
          </a:lstStyle>
          <a:p>
            <a:r>
              <a:rPr lang="en-US" sz="1800" dirty="0"/>
              <a:t>www.</a:t>
            </a:r>
            <a:r>
              <a:rPr lang="en-US" sz="2400" b="1" dirty="0"/>
              <a:t>be21skilled</a:t>
            </a:r>
            <a:r>
              <a:rPr lang="en-US" sz="1800" dirty="0"/>
              <a:t>.eu </a:t>
            </a: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0" name="Text Placeholder 32">
            <a:extLst>
              <a:ext uri="{FF2B5EF4-FFF2-40B4-BE49-F238E27FC236}">
                <a16:creationId xmlns:a16="http://schemas.microsoft.com/office/drawing/2014/main" id="{8EB196D6-D69C-2F42-9841-B7A481B12B29}"/>
              </a:ext>
            </a:extLst>
          </p:cNvPr>
          <p:cNvSpPr>
            <a:spLocks noGrp="1"/>
          </p:cNvSpPr>
          <p:nvPr>
            <p:ph type="body" sz="quarter" idx="30" hasCustomPrompt="1"/>
          </p:nvPr>
        </p:nvSpPr>
        <p:spPr>
          <a:xfrm>
            <a:off x="605260" y="401014"/>
            <a:ext cx="10644249" cy="479206"/>
          </a:xfrm>
        </p:spPr>
        <p:txBody>
          <a:bodyPr>
            <a:noAutofit/>
          </a:bodyPr>
          <a:lstStyle>
            <a:lvl1pPr marL="0" indent="0" algn="l">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346830"/>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11" name="Picture 10">
            <a:extLst>
              <a:ext uri="{FF2B5EF4-FFF2-40B4-BE49-F238E27FC236}">
                <a16:creationId xmlns:a16="http://schemas.microsoft.com/office/drawing/2014/main" id="{3C4B7423-308C-1705-5270-696C75009DCD}"/>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0753110" y="1325787"/>
            <a:ext cx="1443600" cy="356400"/>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65743" y="918406"/>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65743" y="5101627"/>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65742" y="300402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429317"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3108173"/>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9" name="Picture 8">
            <a:extLst>
              <a:ext uri="{FF2B5EF4-FFF2-40B4-BE49-F238E27FC236}">
                <a16:creationId xmlns:a16="http://schemas.microsoft.com/office/drawing/2014/main" id="{E98C656A-226E-21D3-AABB-2A6569605559}"/>
              </a:ext>
            </a:extLst>
          </p:cNvPr>
          <p:cNvPicPr>
            <a:picLocks/>
          </p:cNvPicPr>
          <p:nvPr userDrawn="1"/>
        </p:nvPicPr>
        <p:blipFill rotWithShape="1">
          <a:blip r:embed="rId3" cstate="screen">
            <a:extLst>
              <a:ext uri="{28A0092B-C50C-407E-A947-70E740481C1C}">
                <a14:useLocalDpi xmlns:a14="http://schemas.microsoft.com/office/drawing/2010/main"/>
              </a:ext>
            </a:extLst>
          </a:blip>
          <a:srcRect l="10582" t="76647" r="53602" b="8387"/>
          <a:stretch/>
        </p:blipFill>
        <p:spPr>
          <a:xfrm>
            <a:off x="9978123" y="1628605"/>
            <a:ext cx="1443600" cy="356400"/>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Rectangle 5">
            <a:extLst>
              <a:ext uri="{FF2B5EF4-FFF2-40B4-BE49-F238E27FC236}">
                <a16:creationId xmlns:a16="http://schemas.microsoft.com/office/drawing/2014/main" id="{373F6002-DCA8-D534-F7A1-14CEDC71621A}"/>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04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 1 column">
    <p:spTree>
      <p:nvGrpSpPr>
        <p:cNvPr id="1" name=""/>
        <p:cNvGrpSpPr/>
        <p:nvPr/>
      </p:nvGrpSpPr>
      <p:grpSpPr>
        <a:xfrm>
          <a:off x="0" y="0"/>
          <a:ext cx="0" cy="0"/>
          <a:chOff x="0" y="0"/>
          <a:chExt cx="0" cy="0"/>
        </a:xfrm>
      </p:grpSpPr>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773477" y="925681"/>
            <a:ext cx="6564233" cy="5378450"/>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Rectangle 5">
            <a:extLst>
              <a:ext uri="{FF2B5EF4-FFF2-40B4-BE49-F238E27FC236}">
                <a16:creationId xmlns:a16="http://schemas.microsoft.com/office/drawing/2014/main" id="{BCF6003F-60EF-025F-4B6D-09507F98C84D}"/>
              </a:ext>
            </a:extLst>
          </p:cNvPr>
          <p:cNvSpPr/>
          <p:nvPr userDrawn="1"/>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Rectangle 3">
            <a:extLst>
              <a:ext uri="{FF2B5EF4-FFF2-40B4-BE49-F238E27FC236}">
                <a16:creationId xmlns:a16="http://schemas.microsoft.com/office/drawing/2014/main" id="{FF9D4E8C-F0AD-ACCF-1BB8-BA9B44BC2DD2}"/>
              </a:ext>
            </a:extLst>
          </p:cNvPr>
          <p:cNvSpPr/>
          <p:nvPr userDrawn="1"/>
        </p:nvSpPr>
        <p:spPr>
          <a:xfrm>
            <a:off x="464951" y="0"/>
            <a:ext cx="399856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5" name="Text Placeholder 32">
            <a:extLst>
              <a:ext uri="{FF2B5EF4-FFF2-40B4-BE49-F238E27FC236}">
                <a16:creationId xmlns:a16="http://schemas.microsoft.com/office/drawing/2014/main" id="{56340692-36DC-AD74-587E-3A461ABA239D}"/>
              </a:ext>
            </a:extLst>
          </p:cNvPr>
          <p:cNvSpPr>
            <a:spLocks noGrp="1"/>
          </p:cNvSpPr>
          <p:nvPr>
            <p:ph type="body" sz="quarter" idx="30" hasCustomPrompt="1"/>
          </p:nvPr>
        </p:nvSpPr>
        <p:spPr>
          <a:xfrm>
            <a:off x="854280" y="925680"/>
            <a:ext cx="2834317" cy="2375459"/>
          </a:xfrm>
        </p:spPr>
        <p:txBody>
          <a:bodyPr>
            <a:noAutofit/>
          </a:bodyPr>
          <a:lstStyle>
            <a:lvl1pPr marL="0" indent="0" algn="l">
              <a:lnSpc>
                <a:spcPts val="40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26872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9010" y="-23479"/>
            <a:ext cx="12189848" cy="5616042"/>
            <a:chOff x="-7363" y="-29837"/>
            <a:chExt cx="9962297" cy="4589777"/>
          </a:xfrm>
        </p:grpSpPr>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67" t="564" r="21651" b="3139"/>
            <a:stretch/>
          </p:blipFill>
          <p:spPr>
            <a:xfrm>
              <a:off x="4206600" y="-29837"/>
              <a:ext cx="5748334"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054" r="4400"/>
            <a:stretch/>
          </p:blipFill>
          <p:spPr>
            <a:xfrm>
              <a:off x="-7363" y="-1038"/>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118303" y="1286068"/>
            <a:ext cx="3557739" cy="1555466"/>
          </a:xfrm>
        </p:spPr>
        <p:txBody>
          <a:bodyPr anchor="t">
            <a:noAutofit/>
          </a:bodyPr>
          <a:lstStyle>
            <a:lvl1pPr marL="0" indent="0" algn="l">
              <a:lnSpc>
                <a:spcPts val="3154"/>
              </a:lnSpc>
              <a:spcBef>
                <a:spcPts val="0"/>
              </a:spcBef>
              <a:buNone/>
              <a:defRPr sz="34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164566" y="2760028"/>
            <a:ext cx="3511476" cy="1546726"/>
          </a:xfrm>
        </p:spPr>
        <p:txBody>
          <a:bodyPr anchor="t">
            <a:noAutofit/>
          </a:bodyPr>
          <a:lstStyle>
            <a:lvl1pPr marL="0" indent="0" algn="l">
              <a:lnSpc>
                <a:spcPct val="100000"/>
              </a:lnSpc>
              <a:spcBef>
                <a:spcPts val="0"/>
              </a:spcBef>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sp>
        <p:nvSpPr>
          <p:cNvPr id="27" name="Text Placeholder 62">
            <a:extLst>
              <a:ext uri="{FF2B5EF4-FFF2-40B4-BE49-F238E27FC236}">
                <a16:creationId xmlns:a16="http://schemas.microsoft.com/office/drawing/2014/main" id="{B3A84765-430F-A09E-81CE-6FACEF262018}"/>
              </a:ext>
            </a:extLst>
          </p:cNvPr>
          <p:cNvSpPr>
            <a:spLocks noGrp="1"/>
          </p:cNvSpPr>
          <p:nvPr>
            <p:ph type="body" sz="quarter" idx="21" hasCustomPrompt="1"/>
          </p:nvPr>
        </p:nvSpPr>
        <p:spPr>
          <a:xfrm rot="16200000">
            <a:off x="-1616217" y="3735565"/>
            <a:ext cx="4835946" cy="624849"/>
          </a:xfrm>
          <a:solidFill>
            <a:srgbClr val="1C1442"/>
          </a:solidFill>
        </p:spPr>
        <p:txBody>
          <a:bodyPr anchor="ctr">
            <a:noAutofit/>
          </a:bodyPr>
          <a:lstStyle>
            <a:lvl1pPr marL="0" indent="0" algn="l">
              <a:buNone/>
              <a:defRPr sz="4000">
                <a:solidFill>
                  <a:schemeClr val="bg1"/>
                </a:solidFill>
              </a:defRPr>
            </a:lvl1pPr>
          </a:lstStyle>
          <a:p>
            <a:r>
              <a:rPr lang="en-US" sz="1800" dirty="0"/>
              <a:t>www.</a:t>
            </a:r>
            <a:r>
              <a:rPr lang="en-US" sz="2400" b="1" dirty="0"/>
              <a:t>be21skilled</a:t>
            </a:r>
            <a:r>
              <a:rPr lang="en-US" sz="1800" dirty="0"/>
              <a:t>.eu</a:t>
            </a:r>
          </a:p>
        </p:txBody>
      </p:sp>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3869940" y="522012"/>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4483127" y="522012"/>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3869940" y="98360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4483127" y="983601"/>
            <a:ext cx="7236000"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3869940" y="14095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4483127" y="14095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3869940" y="182231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4483127" y="182231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3869940" y="2248673"/>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4483127" y="2248673"/>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3869940" y="2692614"/>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4483127" y="2692614"/>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3869940" y="317688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4483127" y="317688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932833" y="664536"/>
            <a:ext cx="2460998" cy="594309"/>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62" r="700" b="83238"/>
          <a:stretch/>
        </p:blipFill>
        <p:spPr>
          <a:xfrm rot="16200000">
            <a:off x="-3150617" y="3130667"/>
            <a:ext cx="6877951" cy="576718"/>
          </a:xfrm>
          <a:prstGeom prst="rect">
            <a:avLst/>
          </a:prstGeom>
        </p:spPr>
      </p:pic>
      <p:sp>
        <p:nvSpPr>
          <p:cNvPr id="14" name="Text Placeholder 32">
            <a:extLst>
              <a:ext uri="{FF2B5EF4-FFF2-40B4-BE49-F238E27FC236}">
                <a16:creationId xmlns:a16="http://schemas.microsoft.com/office/drawing/2014/main" id="{AC7C9F82-8C1A-E990-F262-A12DBBFC0CA1}"/>
              </a:ext>
            </a:extLst>
          </p:cNvPr>
          <p:cNvSpPr>
            <a:spLocks noGrp="1"/>
          </p:cNvSpPr>
          <p:nvPr>
            <p:ph type="body" sz="quarter" idx="62" hasCustomPrompt="1"/>
          </p:nvPr>
        </p:nvSpPr>
        <p:spPr>
          <a:xfrm>
            <a:off x="3869940" y="3599509"/>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08</a:t>
            </a:r>
            <a:endParaRPr lang="en-US" dirty="0"/>
          </a:p>
        </p:txBody>
      </p:sp>
      <p:sp>
        <p:nvSpPr>
          <p:cNvPr id="15" name="Text Placeholder 32">
            <a:extLst>
              <a:ext uri="{FF2B5EF4-FFF2-40B4-BE49-F238E27FC236}">
                <a16:creationId xmlns:a16="http://schemas.microsoft.com/office/drawing/2014/main" id="{6BACD29F-CE8E-DD2B-AF73-458A329D31D8}"/>
              </a:ext>
            </a:extLst>
          </p:cNvPr>
          <p:cNvSpPr>
            <a:spLocks noGrp="1"/>
          </p:cNvSpPr>
          <p:nvPr>
            <p:ph type="body" sz="quarter" idx="63" hasCustomPrompt="1"/>
          </p:nvPr>
        </p:nvSpPr>
        <p:spPr>
          <a:xfrm>
            <a:off x="4483127" y="3599509"/>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6" name="Text Placeholder 32">
            <a:extLst>
              <a:ext uri="{FF2B5EF4-FFF2-40B4-BE49-F238E27FC236}">
                <a16:creationId xmlns:a16="http://schemas.microsoft.com/office/drawing/2014/main" id="{F4F2598F-7670-4358-8438-B38C70AC48A2}"/>
              </a:ext>
            </a:extLst>
          </p:cNvPr>
          <p:cNvSpPr>
            <a:spLocks noGrp="1"/>
          </p:cNvSpPr>
          <p:nvPr>
            <p:ph type="body" sz="quarter" idx="64" hasCustomPrompt="1"/>
          </p:nvPr>
        </p:nvSpPr>
        <p:spPr>
          <a:xfrm>
            <a:off x="3869940" y="401227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09</a:t>
            </a:r>
            <a:endParaRPr lang="en-US" dirty="0"/>
          </a:p>
        </p:txBody>
      </p:sp>
      <p:sp>
        <p:nvSpPr>
          <p:cNvPr id="17" name="Text Placeholder 32">
            <a:extLst>
              <a:ext uri="{FF2B5EF4-FFF2-40B4-BE49-F238E27FC236}">
                <a16:creationId xmlns:a16="http://schemas.microsoft.com/office/drawing/2014/main" id="{3A9DD07F-70F5-29AB-4B67-AC8CEBEB7D07}"/>
              </a:ext>
            </a:extLst>
          </p:cNvPr>
          <p:cNvSpPr>
            <a:spLocks noGrp="1"/>
          </p:cNvSpPr>
          <p:nvPr>
            <p:ph type="body" sz="quarter" idx="65" hasCustomPrompt="1"/>
          </p:nvPr>
        </p:nvSpPr>
        <p:spPr>
          <a:xfrm>
            <a:off x="4483127" y="401227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8" name="Text Placeholder 32">
            <a:extLst>
              <a:ext uri="{FF2B5EF4-FFF2-40B4-BE49-F238E27FC236}">
                <a16:creationId xmlns:a16="http://schemas.microsoft.com/office/drawing/2014/main" id="{911D1776-2E15-3CC1-95D6-1E5DD81890D4}"/>
              </a:ext>
            </a:extLst>
          </p:cNvPr>
          <p:cNvSpPr>
            <a:spLocks noGrp="1"/>
          </p:cNvSpPr>
          <p:nvPr>
            <p:ph type="body" sz="quarter" idx="66" hasCustomPrompt="1"/>
          </p:nvPr>
        </p:nvSpPr>
        <p:spPr>
          <a:xfrm>
            <a:off x="3869940" y="4438637"/>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10</a:t>
            </a:r>
            <a:endParaRPr lang="en-US" dirty="0"/>
          </a:p>
        </p:txBody>
      </p:sp>
      <p:sp>
        <p:nvSpPr>
          <p:cNvPr id="19" name="Text Placeholder 32">
            <a:extLst>
              <a:ext uri="{FF2B5EF4-FFF2-40B4-BE49-F238E27FC236}">
                <a16:creationId xmlns:a16="http://schemas.microsoft.com/office/drawing/2014/main" id="{5485F39D-8EDE-D892-C498-2DFA222C0350}"/>
              </a:ext>
            </a:extLst>
          </p:cNvPr>
          <p:cNvSpPr>
            <a:spLocks noGrp="1"/>
          </p:cNvSpPr>
          <p:nvPr>
            <p:ph type="body" sz="quarter" idx="67" hasCustomPrompt="1"/>
          </p:nvPr>
        </p:nvSpPr>
        <p:spPr>
          <a:xfrm>
            <a:off x="4483127" y="4438637"/>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20" name="Text Placeholder 32">
            <a:extLst>
              <a:ext uri="{FF2B5EF4-FFF2-40B4-BE49-F238E27FC236}">
                <a16:creationId xmlns:a16="http://schemas.microsoft.com/office/drawing/2014/main" id="{50B3FD82-56E1-1CBC-018B-D2386FCFAE16}"/>
              </a:ext>
            </a:extLst>
          </p:cNvPr>
          <p:cNvSpPr>
            <a:spLocks noGrp="1"/>
          </p:cNvSpPr>
          <p:nvPr>
            <p:ph type="body" sz="quarter" idx="68" hasCustomPrompt="1"/>
          </p:nvPr>
        </p:nvSpPr>
        <p:spPr>
          <a:xfrm>
            <a:off x="3869940" y="4882578"/>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11</a:t>
            </a:r>
            <a:endParaRPr lang="en-US" dirty="0"/>
          </a:p>
        </p:txBody>
      </p:sp>
      <p:sp>
        <p:nvSpPr>
          <p:cNvPr id="21" name="Text Placeholder 32">
            <a:extLst>
              <a:ext uri="{FF2B5EF4-FFF2-40B4-BE49-F238E27FC236}">
                <a16:creationId xmlns:a16="http://schemas.microsoft.com/office/drawing/2014/main" id="{32C53DE6-D1A1-9F23-A801-48CFCB275B00}"/>
              </a:ext>
            </a:extLst>
          </p:cNvPr>
          <p:cNvSpPr>
            <a:spLocks noGrp="1"/>
          </p:cNvSpPr>
          <p:nvPr>
            <p:ph type="body" sz="quarter" idx="69" hasCustomPrompt="1"/>
          </p:nvPr>
        </p:nvSpPr>
        <p:spPr>
          <a:xfrm>
            <a:off x="4483127" y="4882578"/>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22" name="Text Placeholder 32">
            <a:extLst>
              <a:ext uri="{FF2B5EF4-FFF2-40B4-BE49-F238E27FC236}">
                <a16:creationId xmlns:a16="http://schemas.microsoft.com/office/drawing/2014/main" id="{05757204-1432-36D4-2347-54F5282E19E5}"/>
              </a:ext>
            </a:extLst>
          </p:cNvPr>
          <p:cNvSpPr>
            <a:spLocks noGrp="1"/>
          </p:cNvSpPr>
          <p:nvPr>
            <p:ph type="body" sz="quarter" idx="70" hasCustomPrompt="1"/>
          </p:nvPr>
        </p:nvSpPr>
        <p:spPr>
          <a:xfrm>
            <a:off x="3869940" y="53668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12</a:t>
            </a:r>
            <a:endParaRPr lang="en-US" dirty="0"/>
          </a:p>
        </p:txBody>
      </p:sp>
      <p:sp>
        <p:nvSpPr>
          <p:cNvPr id="23" name="Text Placeholder 32">
            <a:extLst>
              <a:ext uri="{FF2B5EF4-FFF2-40B4-BE49-F238E27FC236}">
                <a16:creationId xmlns:a16="http://schemas.microsoft.com/office/drawing/2014/main" id="{55A15E2E-ED06-D90C-076E-D77249C034B1}"/>
              </a:ext>
            </a:extLst>
          </p:cNvPr>
          <p:cNvSpPr>
            <a:spLocks noGrp="1"/>
          </p:cNvSpPr>
          <p:nvPr>
            <p:ph type="body" sz="quarter" idx="71" hasCustomPrompt="1"/>
          </p:nvPr>
        </p:nvSpPr>
        <p:spPr>
          <a:xfrm>
            <a:off x="4483127" y="53668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AA38BA31-936A-F4AF-6204-6698AEF46A62}"/>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pic>
        <p:nvPicPr>
          <p:cNvPr id="9" name="Picture 8">
            <a:extLst>
              <a:ext uri="{FF2B5EF4-FFF2-40B4-BE49-F238E27FC236}">
                <a16:creationId xmlns:a16="http://schemas.microsoft.com/office/drawing/2014/main" id="{0EC9115F-7F21-AB8F-4850-E307E72545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68" t="-5799" r="12668" b="81249"/>
          <a:stretch/>
        </p:blipFill>
        <p:spPr>
          <a:xfrm>
            <a:off x="0" y="3959835"/>
            <a:ext cx="12192000" cy="1903450"/>
          </a:xfrm>
          <a:prstGeom prst="rect">
            <a:avLst/>
          </a:prstGeom>
        </p:spPr>
      </p:pic>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1" name="Freeform 10">
            <a:extLst>
              <a:ext uri="{FF2B5EF4-FFF2-40B4-BE49-F238E27FC236}">
                <a16:creationId xmlns:a16="http://schemas.microsoft.com/office/drawing/2014/main" id="{4C0AFDB2-F4C8-2497-DE89-16ABCC9A30E6}"/>
              </a:ext>
            </a:extLst>
          </p:cNvPr>
          <p:cNvSpPr/>
          <p:nvPr userDrawn="1"/>
        </p:nvSpPr>
        <p:spPr>
          <a:xfrm rot="5400000">
            <a:off x="7856728" y="743899"/>
            <a:ext cx="86263" cy="1080000"/>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gradFill flip="none" rotWithShape="1">
            <a:gsLst>
              <a:gs pos="22000">
                <a:srgbClr val="1C1442"/>
              </a:gs>
              <a:gs pos="64000">
                <a:srgbClr val="8A2061"/>
              </a:gs>
              <a:gs pos="100000">
                <a:srgbClr val="1C1442"/>
              </a:gs>
            </a:gsLst>
            <a:path path="circle">
              <a:fillToRect l="100000" t="100000"/>
            </a:path>
            <a:tileRect r="-100000" b="-100000"/>
          </a:gradFill>
          <a:ln w="30808" cap="flat">
            <a:noFill/>
            <a:prstDash val="solid"/>
            <a:miter/>
          </a:ln>
        </p:spPr>
        <p:txBody>
          <a:bodyPr rtlCol="0" anchor="ctr"/>
          <a:lstStyle/>
          <a:p>
            <a:endParaRPr lang="en-US"/>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C1442"/>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544955" y="1970828"/>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8" name="Picture 7">
            <a:extLst>
              <a:ext uri="{FF2B5EF4-FFF2-40B4-BE49-F238E27FC236}">
                <a16:creationId xmlns:a16="http://schemas.microsoft.com/office/drawing/2014/main" id="{60201952-544A-D4AA-A62D-6FC8980B06B7}"/>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14569" y="4782595"/>
            <a:ext cx="1443600" cy="356400"/>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621429" y="1034821"/>
            <a:ext cx="4951851" cy="845139"/>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621429" y="2603039"/>
            <a:ext cx="4939670" cy="3466570"/>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8392B4B6-B0E6-33B6-C463-24FFD09193FA}"/>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5145284" y="1280991"/>
            <a:ext cx="1443600" cy="356400"/>
          </a:xfrm>
          <a:prstGeom prst="rect">
            <a:avLst/>
          </a:prstGeom>
        </p:spPr>
      </p:pic>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B1AE1FF-1F45-E24F-816F-7F9439E481F4}"/>
              </a:ext>
            </a:extLst>
          </p:cNvPr>
          <p:cNvSpPr/>
          <p:nvPr userDrawn="1"/>
        </p:nvSpPr>
        <p:spPr>
          <a:xfrm>
            <a:off x="10953752" y="6455249"/>
            <a:ext cx="1189619" cy="246221"/>
          </a:xfrm>
          <a:prstGeom prst="rect">
            <a:avLst/>
          </a:prstGeom>
        </p:spPr>
        <p:txBody>
          <a:bodyPr wrap="square">
            <a:spAutoFit/>
          </a:bodyPr>
          <a:lstStyle/>
          <a:p>
            <a:r>
              <a:rPr lang="en-GB" sz="1000" b="0" i="0" u="none" dirty="0">
                <a:solidFill>
                  <a:schemeClr val="tx1"/>
                </a:solidFill>
                <a:latin typeface="Calibri" panose="020F0502020204030204" pitchFamily="34" charset="0"/>
                <a:cs typeface="Calibri" panose="020F0502020204030204" pitchFamily="34" charset="0"/>
              </a:rPr>
              <a:t>BE 21 SKILLED</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969230" y="6419863"/>
            <a:ext cx="0" cy="281607"/>
          </a:xfrm>
          <a:prstGeom prst="line">
            <a:avLst/>
          </a:prstGeom>
          <a:noFill/>
          <a:ln w="9525" cap="flat">
            <a:solidFill>
              <a:srgbClr val="AD409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02" r:id="rId10"/>
    <p:sldLayoutId id="2147483735" r:id="rId11"/>
    <p:sldLayoutId id="2147483734" r:id="rId12"/>
    <p:sldLayoutId id="2147483708" r:id="rId13"/>
    <p:sldLayoutId id="2147483733" r:id="rId14"/>
    <p:sldLayoutId id="2147483738" r:id="rId15"/>
    <p:sldLayoutId id="2147483737"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be21skilled.eu/resources/" TargetMode="Externa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oecd.org/education/2030/learning-framework-2030.htm/"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15.xml"/><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www.be21skilled.eu/" TargetMode="External"/><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dirty="0"/>
              <a:t>   www.</a:t>
            </a:r>
            <a:r>
              <a:rPr lang="en-US" sz="3400" b="1" dirty="0"/>
              <a:t>be21skilled</a:t>
            </a:r>
            <a:r>
              <a:rPr lang="en-US" sz="3400" dirty="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996036" y="3007566"/>
            <a:ext cx="4645654" cy="842867"/>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21</a:t>
            </a:r>
            <a:r>
              <a:rPr lang="en-US" b="1" baseline="30000" dirty="0">
                <a:solidFill>
                  <a:schemeClr val="bg1"/>
                </a:solidFill>
              </a:rPr>
              <a:t>ST</a:t>
            </a:r>
            <a:r>
              <a:rPr lang="en-US" b="1" dirty="0">
                <a:solidFill>
                  <a:schemeClr val="bg1"/>
                </a:solidFill>
              </a:rPr>
              <a:t> CENTURY SKILLS</a:t>
            </a:r>
          </a:p>
        </p:txBody>
      </p:sp>
      <p:sp>
        <p:nvSpPr>
          <p:cNvPr id="7" name="Text Placeholder 7">
            <a:extLst>
              <a:ext uri="{FF2B5EF4-FFF2-40B4-BE49-F238E27FC236}">
                <a16:creationId xmlns:a16="http://schemas.microsoft.com/office/drawing/2014/main" id="{E0DF6BD4-E3C3-0E89-0CF6-E683BE63AE7E}"/>
              </a:ext>
            </a:extLst>
          </p:cNvPr>
          <p:cNvSpPr txBox="1">
            <a:spLocks/>
          </p:cNvSpPr>
          <p:nvPr/>
        </p:nvSpPr>
        <p:spPr>
          <a:xfrm>
            <a:off x="1996036" y="3951781"/>
            <a:ext cx="3628015" cy="842867"/>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IN A NUTSHELL</a:t>
            </a: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1996036" y="2027367"/>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MODULE 1</a:t>
            </a:r>
          </a:p>
        </p:txBody>
      </p:sp>
      <p:pic>
        <p:nvPicPr>
          <p:cNvPr id="6" name="Picture 5">
            <a:extLst>
              <a:ext uri="{FF2B5EF4-FFF2-40B4-BE49-F238E27FC236}">
                <a16:creationId xmlns:a16="http://schemas.microsoft.com/office/drawing/2014/main" id="{820433B1-71D7-F83E-6081-63DA8A3A9B8E}"/>
              </a:ext>
            </a:extLst>
          </p:cNvPr>
          <p:cNvPicPr>
            <a:picLocks noChangeAspect="1"/>
          </p:cNvPicPr>
          <p:nvPr/>
        </p:nvPicPr>
        <p:blipFill>
          <a:blip r:embed="rId3"/>
          <a:stretch>
            <a:fillRect/>
          </a:stretch>
        </p:blipFill>
        <p:spPr>
          <a:xfrm>
            <a:off x="6247418" y="5830930"/>
            <a:ext cx="5568578" cy="732708"/>
          </a:xfrm>
          <a:prstGeom prst="rect">
            <a:avLst/>
          </a:prstGeom>
        </p:spPr>
      </p:pic>
      <p:sp>
        <p:nvSpPr>
          <p:cNvPr id="9" name="TextBox 8">
            <a:extLst>
              <a:ext uri="{FF2B5EF4-FFF2-40B4-BE49-F238E27FC236}">
                <a16:creationId xmlns:a16="http://schemas.microsoft.com/office/drawing/2014/main" id="{749E2888-F3E3-A934-BD54-42A6D7253C66}"/>
              </a:ext>
            </a:extLst>
          </p:cNvPr>
          <p:cNvSpPr txBox="1"/>
          <p:nvPr/>
        </p:nvSpPr>
        <p:spPr>
          <a:xfrm>
            <a:off x="1996036" y="898989"/>
            <a:ext cx="3164687" cy="707886"/>
          </a:xfrm>
          <a:prstGeom prst="rect">
            <a:avLst/>
          </a:prstGeom>
          <a:solidFill>
            <a:srgbClr val="186BA8"/>
          </a:solidFill>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BE 21 SKILLED TEACHER EMPOWERMENT PROGRAM</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775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10</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09106" y="736612"/>
            <a:ext cx="855979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The Process of Defining 21st Century Skills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02</a:t>
            </a:r>
          </a:p>
        </p:txBody>
      </p:sp>
      <p:pic>
        <p:nvPicPr>
          <p:cNvPr id="6" name="Picture 5">
            <a:extLst>
              <a:ext uri="{FF2B5EF4-FFF2-40B4-BE49-F238E27FC236}">
                <a16:creationId xmlns:a16="http://schemas.microsoft.com/office/drawing/2014/main" id="{DD2F5603-047A-EB61-BA76-8C274BF176D1}"/>
              </a:ext>
            </a:extLst>
          </p:cNvPr>
          <p:cNvPicPr>
            <a:picLocks noChangeAspect="1"/>
          </p:cNvPicPr>
          <p:nvPr/>
        </p:nvPicPr>
        <p:blipFill>
          <a:blip r:embed="rId3"/>
          <a:stretch>
            <a:fillRect/>
          </a:stretch>
        </p:blipFill>
        <p:spPr>
          <a:xfrm>
            <a:off x="3482236" y="1762585"/>
            <a:ext cx="7186669" cy="5093227"/>
          </a:xfrm>
          <a:prstGeom prst="rect">
            <a:avLst/>
          </a:prstGeom>
        </p:spPr>
      </p:pic>
    </p:spTree>
    <p:extLst>
      <p:ext uri="{BB962C8B-B14F-4D97-AF65-F5344CB8AC3E}">
        <p14:creationId xmlns:p14="http://schemas.microsoft.com/office/powerpoint/2010/main" val="33372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11</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61006" y="213184"/>
            <a:ext cx="10279511" cy="5189591"/>
          </a:xfrm>
        </p:spPr>
        <p:txBody>
          <a:bodyPr/>
          <a:lstStyle/>
          <a:p>
            <a:pPr marL="226695" algn="just">
              <a:spcBef>
                <a:spcPts val="1400"/>
              </a:spcBef>
              <a:spcAft>
                <a:spcPts val="600"/>
              </a:spcAft>
            </a:pPr>
            <a:r>
              <a:rPr lang="en-GB" sz="2400" b="1" dirty="0"/>
              <a:t>BUILDING ON A SOLID FOUNDATION</a:t>
            </a:r>
          </a:p>
          <a:p>
            <a:pPr marL="226695" algn="just">
              <a:spcBef>
                <a:spcPts val="1400"/>
              </a:spcBef>
              <a:spcAft>
                <a:spcPts val="600"/>
              </a:spcAft>
            </a:pPr>
            <a:r>
              <a:rPr lang="en-GB" sz="2400" dirty="0"/>
              <a:t>Defining 21</a:t>
            </a:r>
            <a:r>
              <a:rPr lang="en-GB" sz="2400" baseline="30000" dirty="0"/>
              <a:t>st</a:t>
            </a:r>
            <a:r>
              <a:rPr lang="en-GB" sz="2400" dirty="0"/>
              <a:t> century skills was a task our EU consortium took very seriously.  Beyond academic research and policy, there was little to interpret how such skills could be brought to classroom level. </a:t>
            </a:r>
          </a:p>
          <a:p>
            <a:pPr marL="226695" algn="just">
              <a:spcBef>
                <a:spcPts val="1400"/>
              </a:spcBef>
              <a:spcAft>
                <a:spcPts val="600"/>
              </a:spcAft>
            </a:pPr>
            <a:r>
              <a:rPr lang="en-GB" sz="2400" dirty="0"/>
              <a:t>As we will see later in Module 3, Regional Skill Councils were set up in each partner region to provide the scaffolding for the entire project. Each Council (Latvia and Serbia) were comprised of relevant stakeholders from their respective region (HEI teachers, business and NGO representatives, government representatives and students and in particular female leaders).</a:t>
            </a:r>
          </a:p>
          <a:p>
            <a:pPr marL="226695" algn="just">
              <a:spcBef>
                <a:spcPts val="1400"/>
              </a:spcBef>
              <a:spcAft>
                <a:spcPts val="600"/>
              </a:spcAft>
            </a:pPr>
            <a:r>
              <a:rPr lang="en-GB" sz="2400" dirty="0"/>
              <a:t>Together with project partners, these Councils have been instrumental in guiding the definition of 21</a:t>
            </a:r>
            <a:r>
              <a:rPr lang="en-GB" sz="2400" baseline="30000" dirty="0"/>
              <a:t>st</a:t>
            </a:r>
            <a:r>
              <a:rPr lang="en-GB" sz="2400" dirty="0"/>
              <a:t> century skills.  </a:t>
            </a:r>
          </a:p>
          <a:p>
            <a:pPr marL="226695" algn="just">
              <a:spcBef>
                <a:spcPts val="1400"/>
              </a:spcBef>
              <a:spcAft>
                <a:spcPts val="600"/>
              </a:spcAft>
            </a:pPr>
            <a:r>
              <a:rPr lang="en-GB" sz="2400" dirty="0"/>
              <a:t>Let’s summarise that process.</a:t>
            </a:r>
          </a:p>
          <a:p>
            <a:pPr marL="226695" algn="just">
              <a:spcBef>
                <a:spcPts val="1400"/>
              </a:spcBef>
              <a:spcAft>
                <a:spcPts val="600"/>
              </a:spcAft>
            </a:pPr>
            <a:endParaRPr lang="en-GB" sz="2400" dirty="0"/>
          </a:p>
          <a:p>
            <a:pPr marL="226695" algn="just">
              <a:spcBef>
                <a:spcPts val="1400"/>
              </a:spcBef>
              <a:spcAft>
                <a:spcPts val="600"/>
              </a:spcAft>
            </a:pPr>
            <a:endParaRPr lang="en-GB" sz="2400" dirty="0"/>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20220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911279" y="53164"/>
            <a:ext cx="10279511" cy="5189591"/>
          </a:xfrm>
        </p:spPr>
        <p:txBody>
          <a:bodyPr/>
          <a:lstStyle/>
          <a:p>
            <a:pPr marL="226695" algn="just">
              <a:spcBef>
                <a:spcPts val="1400"/>
              </a:spcBef>
              <a:spcAft>
                <a:spcPts val="600"/>
              </a:spcAft>
            </a:pPr>
            <a:r>
              <a:rPr lang="en-US" sz="2400" b="1" dirty="0"/>
              <a:t>1. BE 21 SKILLED SKILL COUNCIL RESOURCES</a:t>
            </a: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3" name="Picture 2">
            <a:extLst>
              <a:ext uri="{FF2B5EF4-FFF2-40B4-BE49-F238E27FC236}">
                <a16:creationId xmlns:a16="http://schemas.microsoft.com/office/drawing/2014/main" id="{1AA52FD2-C2BF-98F7-E6F8-4575D5B2F890}"/>
              </a:ext>
            </a:extLst>
          </p:cNvPr>
          <p:cNvPicPr>
            <a:picLocks noChangeAspect="1"/>
          </p:cNvPicPr>
          <p:nvPr/>
        </p:nvPicPr>
        <p:blipFill>
          <a:blip r:embed="rId3"/>
          <a:stretch>
            <a:fillRect/>
          </a:stretch>
        </p:blipFill>
        <p:spPr>
          <a:xfrm>
            <a:off x="8633487" y="748519"/>
            <a:ext cx="3461925" cy="4812321"/>
          </a:xfrm>
          <a:prstGeom prst="rect">
            <a:avLst/>
          </a:prstGeom>
        </p:spPr>
      </p:pic>
      <p:pic>
        <p:nvPicPr>
          <p:cNvPr id="8" name="Picture 7">
            <a:extLst>
              <a:ext uri="{FF2B5EF4-FFF2-40B4-BE49-F238E27FC236}">
                <a16:creationId xmlns:a16="http://schemas.microsoft.com/office/drawing/2014/main" id="{5A9E8350-B5CF-340A-B921-9E823D1B285A}"/>
              </a:ext>
            </a:extLst>
          </p:cNvPr>
          <p:cNvPicPr>
            <a:picLocks noChangeAspect="1"/>
          </p:cNvPicPr>
          <p:nvPr/>
        </p:nvPicPr>
        <p:blipFill>
          <a:blip r:embed="rId4"/>
          <a:stretch>
            <a:fillRect/>
          </a:stretch>
        </p:blipFill>
        <p:spPr>
          <a:xfrm>
            <a:off x="4798356" y="805668"/>
            <a:ext cx="3439706" cy="4812321"/>
          </a:xfrm>
          <a:prstGeom prst="rect">
            <a:avLst/>
          </a:prstGeom>
        </p:spPr>
      </p:pic>
      <p:sp>
        <p:nvSpPr>
          <p:cNvPr id="9" name="TextBox 8">
            <a:extLst>
              <a:ext uri="{FF2B5EF4-FFF2-40B4-BE49-F238E27FC236}">
                <a16:creationId xmlns:a16="http://schemas.microsoft.com/office/drawing/2014/main" id="{E9D2BB0C-35B0-1CA1-6E94-1659546FFD69}"/>
              </a:ext>
            </a:extLst>
          </p:cNvPr>
          <p:cNvSpPr txBox="1"/>
          <p:nvPr/>
        </p:nvSpPr>
        <p:spPr>
          <a:xfrm>
            <a:off x="1565910" y="6000750"/>
            <a:ext cx="9201150" cy="461665"/>
          </a:xfrm>
          <a:prstGeom prst="rect">
            <a:avLst/>
          </a:prstGeom>
          <a:noFill/>
        </p:spPr>
        <p:txBody>
          <a:bodyPr wrap="square" rtlCol="0">
            <a:spAutoFit/>
          </a:bodyPr>
          <a:lstStyle/>
          <a:p>
            <a:r>
              <a:rPr lang="en-GB" sz="2400" b="1" dirty="0">
                <a:solidFill>
                  <a:srgbClr val="60A9DD"/>
                </a:solidFill>
                <a:latin typeface="Calibri" panose="020F0502020204030204" pitchFamily="34" charset="0"/>
                <a:ea typeface="Calibri" panose="020F0502020204030204" pitchFamily="34" charset="0"/>
                <a:cs typeface="Calibri" panose="020F0502020204030204" pitchFamily="34" charset="0"/>
              </a:rPr>
              <a:t>AVAILABLE ON   </a:t>
            </a:r>
            <a:r>
              <a:rPr lang="en-GB" sz="2400" b="1" dirty="0">
                <a:solidFill>
                  <a:srgbClr val="60A9DD"/>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https://be21skilled.eu/resources/</a:t>
            </a:r>
            <a:r>
              <a:rPr lang="en-GB" sz="2400" b="1" dirty="0">
                <a:solidFill>
                  <a:srgbClr val="60A9DD"/>
                </a:solidFill>
                <a:latin typeface="Calibri" panose="020F0502020204030204" pitchFamily="34" charset="0"/>
                <a:ea typeface="Calibri" panose="020F0502020204030204" pitchFamily="34" charset="0"/>
                <a:cs typeface="Calibri" panose="020F0502020204030204" pitchFamily="34" charset="0"/>
              </a:rPr>
              <a:t> </a:t>
            </a:r>
            <a:endParaRPr lang="en-IE" sz="2400" b="1" dirty="0">
              <a:solidFill>
                <a:srgbClr val="60A9DD"/>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761BE90-CB43-C083-AFD6-682402977749}"/>
              </a:ext>
            </a:extLst>
          </p:cNvPr>
          <p:cNvPicPr>
            <a:picLocks noChangeAspect="1"/>
          </p:cNvPicPr>
          <p:nvPr/>
        </p:nvPicPr>
        <p:blipFill>
          <a:blip r:embed="rId6"/>
          <a:stretch>
            <a:fillRect/>
          </a:stretch>
        </p:blipFill>
        <p:spPr>
          <a:xfrm>
            <a:off x="1219564" y="847778"/>
            <a:ext cx="3425229" cy="4713061"/>
          </a:xfrm>
          <a:prstGeom prst="rect">
            <a:avLst/>
          </a:prstGeom>
        </p:spPr>
      </p:pic>
    </p:spTree>
    <p:extLst>
      <p:ext uri="{BB962C8B-B14F-4D97-AF65-F5344CB8AC3E}">
        <p14:creationId xmlns:p14="http://schemas.microsoft.com/office/powerpoint/2010/main" val="252748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anim calcmode="lin" valueType="num">
                                      <p:cBhvr additive="base">
                                        <p:cTn id="7"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40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60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61006" y="213184"/>
            <a:ext cx="10279511" cy="5189591"/>
          </a:xfrm>
        </p:spPr>
        <p:txBody>
          <a:bodyPr/>
          <a:lstStyle/>
          <a:p>
            <a:pPr marL="226695" algn="just">
              <a:spcBef>
                <a:spcPts val="1400"/>
              </a:spcBef>
              <a:spcAft>
                <a:spcPts val="600"/>
              </a:spcAft>
            </a:pPr>
            <a:r>
              <a:rPr lang="en-GB" sz="2400" b="1" dirty="0"/>
              <a:t>SPOTLIGT ON KEY GUIDING RESEARCH</a:t>
            </a:r>
          </a:p>
          <a:p>
            <a:pPr marL="226695" algn="just">
              <a:spcBef>
                <a:spcPts val="1400"/>
              </a:spcBef>
              <a:spcAft>
                <a:spcPts val="600"/>
              </a:spcAft>
            </a:pPr>
            <a:r>
              <a:rPr lang="en-GB" sz="2400" b="1" dirty="0">
                <a:solidFill>
                  <a:srgbClr val="8A2061"/>
                </a:solidFill>
              </a:rPr>
              <a:t>Baseline Report: </a:t>
            </a:r>
            <a:r>
              <a:rPr lang="en-GB" sz="2400" dirty="0"/>
              <a:t>s</a:t>
            </a:r>
            <a:r>
              <a:rPr lang="en-GB" sz="2400" b="0" i="0" dirty="0">
                <a:effectLst/>
                <a:latin typeface="Source Sans Pro" panose="020B0503030403020204" pitchFamily="34" charset="0"/>
              </a:rPr>
              <a:t>ets the baseline for the first activities of the BE-21-SKILLED project and the consultations with external partners involved in the Regional Skill Councils. </a:t>
            </a:r>
          </a:p>
          <a:p>
            <a:pPr marL="683895" indent="-457200" algn="just">
              <a:spcBef>
                <a:spcPts val="1400"/>
              </a:spcBef>
              <a:spcAft>
                <a:spcPts val="600"/>
              </a:spcAft>
              <a:buAutoNum type="arabicParenR"/>
            </a:pPr>
            <a:r>
              <a:rPr lang="en-GB" sz="2400" b="1" dirty="0">
                <a:latin typeface="Source Sans Pro" panose="020B0503030403020204" pitchFamily="34" charset="0"/>
              </a:rPr>
              <a:t>EXISTING 21ST CENTURY SKILLS FRAMEWORKS </a:t>
            </a:r>
            <a:r>
              <a:rPr lang="en-GB" sz="2400" dirty="0">
                <a:latin typeface="Source Sans Pro" panose="020B0503030403020204" pitchFamily="34" charset="0"/>
              </a:rPr>
              <a:t>- it</a:t>
            </a:r>
            <a:r>
              <a:rPr lang="en-GB" sz="2400" b="0" i="0" dirty="0">
                <a:effectLst/>
                <a:latin typeface="Source Sans Pro" panose="020B0503030403020204" pitchFamily="34" charset="0"/>
              </a:rPr>
              <a:t> summarises the status quo on the 21 century skills, based on scoping and desk research results and meta-analysis of international 21 CS frameworks, including </a:t>
            </a:r>
          </a:p>
          <a:p>
            <a:pPr marL="1257300" indent="-365125" algn="just">
              <a:spcBef>
                <a:spcPts val="1400"/>
              </a:spcBef>
              <a:spcAft>
                <a:spcPts val="600"/>
              </a:spcAft>
              <a:buFont typeface="Arial" panose="020B0604020202020204" pitchFamily="34" charset="0"/>
              <a:buChar char="•"/>
            </a:pPr>
            <a:r>
              <a:rPr lang="en-GB" sz="2400" dirty="0">
                <a:latin typeface="Source Sans Pro" panose="020B0503030403020204" pitchFamily="34" charset="0"/>
              </a:rPr>
              <a:t>OECD Learning Framework 2030 </a:t>
            </a:r>
          </a:p>
          <a:p>
            <a:pPr marL="1257300" indent="-365125" algn="just">
              <a:spcBef>
                <a:spcPts val="1400"/>
              </a:spcBef>
              <a:spcAft>
                <a:spcPts val="600"/>
              </a:spcAft>
              <a:buFont typeface="Arial" panose="020B0604020202020204" pitchFamily="34" charset="0"/>
              <a:buChar char="•"/>
            </a:pPr>
            <a:r>
              <a:rPr lang="en-GB" sz="2400" dirty="0">
                <a:latin typeface="Source Sans Pro" panose="020B0503030403020204" pitchFamily="34" charset="0"/>
              </a:rPr>
              <a:t>Joint </a:t>
            </a:r>
            <a:r>
              <a:rPr lang="en-GB" sz="2400" dirty="0" err="1">
                <a:latin typeface="Source Sans Pro" panose="020B0503030403020204" pitchFamily="34" charset="0"/>
              </a:rPr>
              <a:t>Cedefop-Eurofound</a:t>
            </a:r>
            <a:r>
              <a:rPr lang="en-GB" sz="2400" dirty="0">
                <a:latin typeface="Source Sans Pro" panose="020B0503030403020204" pitchFamily="34" charset="0"/>
              </a:rPr>
              <a:t> Publication on Skills Forecast to 2030</a:t>
            </a:r>
          </a:p>
          <a:p>
            <a:pPr marL="1257300" indent="-365125" algn="just">
              <a:spcBef>
                <a:spcPts val="1400"/>
              </a:spcBef>
              <a:spcAft>
                <a:spcPts val="600"/>
              </a:spcAft>
              <a:buFont typeface="Arial" panose="020B0604020202020204" pitchFamily="34" charset="0"/>
              <a:buChar char="•"/>
            </a:pPr>
            <a:r>
              <a:rPr lang="en-GB" sz="2400" dirty="0">
                <a:latin typeface="Source Sans Pro" panose="020B0503030403020204" pitchFamily="34" charset="0"/>
              </a:rPr>
              <a:t>EU </a:t>
            </a:r>
            <a:r>
              <a:rPr lang="en-GB" sz="2400" dirty="0" err="1">
                <a:latin typeface="Source Sans Pro" panose="020B0503030403020204" pitchFamily="34" charset="0"/>
              </a:rPr>
              <a:t>EntreComp</a:t>
            </a:r>
            <a:r>
              <a:rPr lang="en-GB" sz="2400" dirty="0">
                <a:latin typeface="Source Sans Pro" panose="020B0503030403020204" pitchFamily="34" charset="0"/>
              </a:rPr>
              <a:t>, </a:t>
            </a:r>
            <a:r>
              <a:rPr lang="en-GB" sz="2400" dirty="0" err="1">
                <a:latin typeface="Source Sans Pro" panose="020B0503030403020204" pitchFamily="34" charset="0"/>
              </a:rPr>
              <a:t>GreenComp</a:t>
            </a:r>
            <a:r>
              <a:rPr lang="en-GB" sz="2400" dirty="0">
                <a:latin typeface="Source Sans Pro" panose="020B0503030403020204" pitchFamily="34" charset="0"/>
              </a:rPr>
              <a:t>, DigComp and </a:t>
            </a:r>
            <a:r>
              <a:rPr lang="en-GB" sz="2400" dirty="0" err="1">
                <a:latin typeface="Source Sans Pro" panose="020B0503030403020204" pitchFamily="34" charset="0"/>
              </a:rPr>
              <a:t>LifeComp</a:t>
            </a:r>
            <a:endParaRPr lang="en-GB" sz="2400" dirty="0">
              <a:latin typeface="Source Sans Pro" panose="020B0503030403020204" pitchFamily="34" charset="0"/>
            </a:endParaRPr>
          </a:p>
          <a:p>
            <a:pPr marL="1257300" indent="-365125" algn="just">
              <a:spcBef>
                <a:spcPts val="1400"/>
              </a:spcBef>
              <a:spcAft>
                <a:spcPts val="600"/>
              </a:spcAft>
              <a:buFont typeface="Arial" panose="020B0604020202020204" pitchFamily="34" charset="0"/>
              <a:buChar char="•"/>
            </a:pPr>
            <a:r>
              <a:rPr lang="en-GB" sz="2400" dirty="0">
                <a:latin typeface="Source Sans Pro" panose="020B0503030403020204" pitchFamily="34" charset="0"/>
              </a:rPr>
              <a:t>The Future of Jobs 2020 Report by the World Economic Forum (2020)</a:t>
            </a:r>
          </a:p>
          <a:p>
            <a:pPr marL="1257300" indent="-365125" algn="just">
              <a:spcBef>
                <a:spcPts val="1400"/>
              </a:spcBef>
              <a:spcAft>
                <a:spcPts val="600"/>
              </a:spcAft>
              <a:buFont typeface="Arial" panose="020B0604020202020204" pitchFamily="34" charset="0"/>
              <a:buChar char="•"/>
            </a:pPr>
            <a:r>
              <a:rPr lang="en-GB" sz="2400" dirty="0">
                <a:latin typeface="Source Sans Pro" panose="020B0503030403020204" pitchFamily="34" charset="0"/>
              </a:rPr>
              <a:t>And others. All skill frameworks analysed were current, research-based, internationally recognized</a:t>
            </a:r>
            <a:r>
              <a:rPr lang="en-GB" sz="2400" dirty="0">
                <a:solidFill>
                  <a:srgbClr val="404040"/>
                </a:solidFill>
                <a:latin typeface="Source Sans Pro" panose="020B0503030403020204" pitchFamily="34" charset="0"/>
              </a:rPr>
              <a:t>. </a:t>
            </a:r>
          </a:p>
          <a:p>
            <a:pPr marL="1257300" indent="-365125" algn="just">
              <a:spcBef>
                <a:spcPts val="1400"/>
              </a:spcBef>
              <a:spcAft>
                <a:spcPts val="600"/>
              </a:spcAft>
              <a:buFont typeface="Arial" panose="020B0604020202020204" pitchFamily="34" charset="0"/>
              <a:buChar char="•"/>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957936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61006" y="213184"/>
            <a:ext cx="10279511" cy="5189591"/>
          </a:xfrm>
        </p:spPr>
        <p:txBody>
          <a:bodyPr/>
          <a:lstStyle/>
          <a:p>
            <a:pPr marL="226695" algn="just">
              <a:spcBef>
                <a:spcPts val="1400"/>
              </a:spcBef>
              <a:spcAft>
                <a:spcPts val="600"/>
              </a:spcAft>
            </a:pPr>
            <a:r>
              <a:rPr lang="en-GB" sz="2400" b="1" i="0" dirty="0">
                <a:solidFill>
                  <a:srgbClr val="186BA8"/>
                </a:solidFill>
                <a:effectLst/>
                <a:latin typeface="Source Sans Pro" panose="020B0503030403020204" pitchFamily="34" charset="0"/>
              </a:rPr>
              <a:t>A FLA</a:t>
            </a:r>
            <a:r>
              <a:rPr lang="en-GB" sz="2400" b="1" dirty="0">
                <a:solidFill>
                  <a:srgbClr val="186BA8"/>
                </a:solidFill>
                <a:latin typeface="Source Sans Pro" panose="020B0503030403020204" pitchFamily="34" charset="0"/>
              </a:rPr>
              <a:t>VOUR OF THE OECD LEARNING FRAMEWORK 2030 </a:t>
            </a:r>
          </a:p>
          <a:p>
            <a:pPr marL="226695" algn="just">
              <a:spcBef>
                <a:spcPts val="1400"/>
              </a:spcBef>
              <a:spcAft>
                <a:spcPts val="600"/>
              </a:spcAft>
            </a:pPr>
            <a:r>
              <a:rPr lang="en-GB" sz="2400" dirty="0">
                <a:latin typeface="Source Sans Pro" panose="020B0503030403020204" pitchFamily="34" charset="0"/>
              </a:rPr>
              <a:t>Identifies three cross-cutting transformative competencies for 2030 that address the growing need for young people to be innovative, responsible and aware (</a:t>
            </a:r>
            <a:r>
              <a:rPr lang="en-GB" sz="2400" dirty="0" err="1">
                <a:latin typeface="Source Sans Pro" panose="020B0503030403020204" pitchFamily="34" charset="0"/>
              </a:rPr>
              <a:t>Taguma</a:t>
            </a:r>
            <a:r>
              <a:rPr lang="en-GB" sz="2400" dirty="0">
                <a:latin typeface="Source Sans Pro" panose="020B0503030403020204" pitchFamily="34" charset="0"/>
              </a:rPr>
              <a:t> et.al, 2016, p.10-13; OECD, 2018, p.5-7):</a:t>
            </a:r>
          </a:p>
          <a:p>
            <a:pPr marL="226695" algn="just">
              <a:spcBef>
                <a:spcPts val="1400"/>
              </a:spcBef>
              <a:spcAft>
                <a:spcPts val="600"/>
              </a:spcAft>
            </a:pPr>
            <a:r>
              <a:rPr lang="en-GB" sz="2400" b="1" dirty="0">
                <a:solidFill>
                  <a:srgbClr val="8A2061"/>
                </a:solidFill>
                <a:latin typeface="Source Sans Pro" panose="020B0503030403020204" pitchFamily="34" charset="0"/>
              </a:rPr>
              <a:t>1. Creating new value </a:t>
            </a:r>
            <a:r>
              <a:rPr lang="en-GB" sz="2400" dirty="0">
                <a:solidFill>
                  <a:srgbClr val="404040"/>
                </a:solidFill>
                <a:latin typeface="Source Sans Pro" panose="020B0503030403020204" pitchFamily="34" charset="0"/>
              </a:rPr>
              <a:t>– </a:t>
            </a:r>
            <a:r>
              <a:rPr lang="en-GB" sz="2400" dirty="0">
                <a:latin typeface="Source Sans Pro" panose="020B0503030403020204" pitchFamily="34" charset="0"/>
              </a:rPr>
              <a:t>innovating to shape better lives, such as creating new jobs, businesses and services, as well as developing new knowledge, insights, ideas, techniques, strategies and solutions and applying them to problems both old and new. Questioning the status quo, collaborating with others and trying to think “outside the box”.</a:t>
            </a:r>
          </a:p>
          <a:p>
            <a:pPr marL="226695" algn="just">
              <a:spcBef>
                <a:spcPts val="1400"/>
              </a:spcBef>
              <a:spcAft>
                <a:spcPts val="600"/>
              </a:spcAft>
            </a:pPr>
            <a:r>
              <a:rPr lang="en-GB" sz="2400" b="1" dirty="0">
                <a:solidFill>
                  <a:srgbClr val="8A2061"/>
                </a:solidFill>
                <a:latin typeface="Source Sans Pro" panose="020B0503030403020204" pitchFamily="34" charset="0"/>
              </a:rPr>
              <a:t>2. Reconciling tensions and dilemmas </a:t>
            </a:r>
            <a:r>
              <a:rPr lang="en-GB" sz="2400" dirty="0">
                <a:solidFill>
                  <a:srgbClr val="404040"/>
                </a:solidFill>
                <a:latin typeface="Source Sans Pro" panose="020B0503030403020204" pitchFamily="34" charset="0"/>
              </a:rPr>
              <a:t>– </a:t>
            </a:r>
            <a:r>
              <a:rPr lang="en-GB" sz="2400" dirty="0">
                <a:latin typeface="Source Sans Pro" panose="020B0503030403020204" pitchFamily="34" charset="0"/>
              </a:rPr>
              <a:t>taking into account the many interconnections and inter-relations between seemingly contradictory or incompatible ideas, logics and positions, as well as considering the results of actions from both short- and long-term perspectives. Acquiring a deeper understanding of opposing positions, developing arguments to support own position and finding practical solutions to dilemmas and conflicts.</a:t>
            </a: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695904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81007" y="213184"/>
            <a:ext cx="8226456" cy="5189591"/>
          </a:xfrm>
        </p:spPr>
        <p:txBody>
          <a:bodyPr/>
          <a:lstStyle/>
          <a:p>
            <a:pPr marL="226695" algn="just">
              <a:spcBef>
                <a:spcPts val="1400"/>
              </a:spcBef>
              <a:spcAft>
                <a:spcPts val="600"/>
              </a:spcAft>
            </a:pPr>
            <a:r>
              <a:rPr lang="en-GB" sz="2400" b="1" i="0" dirty="0">
                <a:solidFill>
                  <a:srgbClr val="186BA8"/>
                </a:solidFill>
                <a:effectLst/>
                <a:latin typeface="Source Sans Pro" panose="020B0503030403020204" pitchFamily="34" charset="0"/>
              </a:rPr>
              <a:t>A FLA</a:t>
            </a:r>
            <a:r>
              <a:rPr lang="en-GB" sz="2400" b="1" dirty="0">
                <a:solidFill>
                  <a:srgbClr val="186BA8"/>
                </a:solidFill>
                <a:latin typeface="Source Sans Pro" panose="020B0503030403020204" pitchFamily="34" charset="0"/>
              </a:rPr>
              <a:t>VOUR OF THE OECD LEARNING FRAMEWORK 2030 </a:t>
            </a:r>
          </a:p>
          <a:p>
            <a:pPr marL="226695" algn="just">
              <a:spcBef>
                <a:spcPts val="1400"/>
              </a:spcBef>
              <a:spcAft>
                <a:spcPts val="600"/>
              </a:spcAft>
            </a:pPr>
            <a:r>
              <a:rPr lang="en-GB" sz="2400" b="1" dirty="0">
                <a:solidFill>
                  <a:srgbClr val="8A2061"/>
                </a:solidFill>
                <a:latin typeface="Source Sans Pro" panose="020B0503030403020204" pitchFamily="34" charset="0"/>
              </a:rPr>
              <a:t>3. Taking responsibility </a:t>
            </a:r>
            <a:r>
              <a:rPr lang="en-GB" sz="2400" dirty="0">
                <a:solidFill>
                  <a:srgbClr val="404040"/>
                </a:solidFill>
                <a:latin typeface="Source Sans Pro" panose="020B0503030403020204" pitchFamily="34" charset="0"/>
              </a:rPr>
              <a:t>– </a:t>
            </a:r>
            <a:r>
              <a:rPr lang="en-GB" sz="2400" dirty="0">
                <a:latin typeface="Source Sans Pro" panose="020B0503030403020204" pitchFamily="34" charset="0"/>
              </a:rPr>
              <a:t>the ability to reflect upon and evaluate one’s own actions in light of one’s experience and education, and by considering personal, ethical and societal goals.</a:t>
            </a:r>
          </a:p>
          <a:p>
            <a:pPr lvl="0" algn="just">
              <a:lnSpc>
                <a:spcPct val="107000"/>
              </a:lnSpc>
            </a:pP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lvl="0" algn="just">
              <a:lnSpc>
                <a:spcPct val="107000"/>
              </a:lnSpc>
            </a:pPr>
            <a:r>
              <a:rPr lang="en-GB" sz="2400" dirty="0">
                <a:effectLst/>
                <a:latin typeface="Calibri" panose="020F0502020204030204" pitchFamily="34" charset="0"/>
                <a:ea typeface="Calibri" panose="020F0502020204030204" pitchFamily="34" charset="0"/>
                <a:cs typeface="Arial" panose="020B0604020202020204" pitchFamily="34" charset="0"/>
              </a:rPr>
              <a:t>The </a:t>
            </a:r>
            <a:r>
              <a:rPr lang="en-GB" sz="2400" b="1" dirty="0">
                <a:effectLst/>
                <a:latin typeface="Calibri" panose="020F0502020204030204" pitchFamily="34" charset="0"/>
                <a:ea typeface="Calibri" panose="020F0502020204030204" pitchFamily="34" charset="0"/>
                <a:cs typeface="Arial" panose="020B0604020202020204" pitchFamily="34" charset="0"/>
              </a:rPr>
              <a:t>OECD Education 2030 Framework</a:t>
            </a:r>
            <a:r>
              <a:rPr lang="en-GB" sz="2400" dirty="0">
                <a:effectLst/>
                <a:latin typeface="Calibri" panose="020F0502020204030204" pitchFamily="34" charset="0"/>
                <a:ea typeface="Calibri" panose="020F0502020204030204" pitchFamily="34" charset="0"/>
                <a:cs typeface="Arial" panose="020B0604020202020204" pitchFamily="34" charset="0"/>
              </a:rPr>
              <a:t> translates these transformative competencies and other key concepts into 36 specific 21CS skills (OECD, 2018, p.18) </a:t>
            </a:r>
            <a:r>
              <a:rPr lang="en-GB" sz="2400" dirty="0">
                <a:effectLst/>
                <a:latin typeface="Calibri" panose="020F0502020204030204" pitchFamily="34" charset="0"/>
                <a:ea typeface="Calibri" panose="020F0502020204030204" pitchFamily="34" charset="0"/>
                <a:cs typeface="Calibri" panose="020F0502020204030204" pitchFamily="34" charset="0"/>
              </a:rPr>
              <a:t>so that teachers and school leaders can better incorporate them into curricula.</a:t>
            </a:r>
          </a:p>
          <a:p>
            <a:pPr lvl="0" algn="just">
              <a:lnSpc>
                <a:spcPct val="107000"/>
              </a:lnSpc>
            </a:pPr>
            <a:endParaRPr lang="en-GB" sz="2400" dirty="0">
              <a:solidFill>
                <a:srgbClr val="404040"/>
              </a:solidFill>
              <a:ea typeface="Calibri" panose="020F0502020204030204" pitchFamily="34" charset="0"/>
            </a:endParaRPr>
          </a:p>
          <a:p>
            <a:pPr algn="just">
              <a:lnSpc>
                <a:spcPct val="107000"/>
              </a:lnSpc>
            </a:pPr>
            <a:r>
              <a:rPr lang="en-GB" sz="2400" dirty="0">
                <a:solidFill>
                  <a:srgbClr val="404040"/>
                </a:solidFill>
                <a:latin typeface="Source Sans Pro" panose="020B0503030403020204" pitchFamily="34" charset="0"/>
                <a:hlinkClick r:id="rId2"/>
              </a:rPr>
              <a:t>https://www.oecd.org/education/2030/learning-framework-2030.htm/</a:t>
            </a:r>
            <a:r>
              <a:rPr lang="en-GB" sz="2400" dirty="0">
                <a:solidFill>
                  <a:srgbClr val="404040"/>
                </a:solidFill>
                <a:latin typeface="Source Sans Pro" panose="020B0503030403020204" pitchFamily="34" charset="0"/>
              </a:rPr>
              <a:t> </a:t>
            </a:r>
          </a:p>
          <a:p>
            <a:pPr lvl="0" algn="just">
              <a:lnSpc>
                <a:spcPct val="107000"/>
              </a:lnSpc>
            </a:pPr>
            <a:endParaRPr lang="en-IE" sz="24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spcAft>
                <a:spcPts val="800"/>
              </a:spcAft>
            </a:pPr>
            <a:r>
              <a:rPr lang="en-GB" sz="18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pSp>
        <p:nvGrpSpPr>
          <p:cNvPr id="2" name="Group 1">
            <a:extLst>
              <a:ext uri="{FF2B5EF4-FFF2-40B4-BE49-F238E27FC236}">
                <a16:creationId xmlns:a16="http://schemas.microsoft.com/office/drawing/2014/main" id="{8C2B5EC8-6215-4C2C-830A-DC225B824F0D}"/>
              </a:ext>
            </a:extLst>
          </p:cNvPr>
          <p:cNvGrpSpPr/>
          <p:nvPr/>
        </p:nvGrpSpPr>
        <p:grpSpPr>
          <a:xfrm>
            <a:off x="10210319" y="841946"/>
            <a:ext cx="1713096" cy="1712800"/>
            <a:chOff x="3258209" y="1217582"/>
            <a:chExt cx="4712093" cy="4711281"/>
          </a:xfrm>
          <a:solidFill>
            <a:srgbClr val="1C1442"/>
          </a:solidFill>
        </p:grpSpPr>
        <p:sp>
          <p:nvSpPr>
            <p:cNvPr id="3" name="Freeform 11">
              <a:extLst>
                <a:ext uri="{FF2B5EF4-FFF2-40B4-BE49-F238E27FC236}">
                  <a16:creationId xmlns:a16="http://schemas.microsoft.com/office/drawing/2014/main" id="{E4EDE494-645B-B6EC-3EA9-9B71BA2DC3B3}"/>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A9DD"/>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12">
              <a:extLst>
                <a:ext uri="{FF2B5EF4-FFF2-40B4-BE49-F238E27FC236}">
                  <a16:creationId xmlns:a16="http://schemas.microsoft.com/office/drawing/2014/main" id="{E53CF4E7-E7BD-8300-8D51-7572639C1D09}"/>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A9DD"/>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F11C1FF3-0D81-58C2-6740-91467FA700BE}"/>
                </a:ext>
              </a:extLst>
            </p:cNvPr>
            <p:cNvGrpSpPr/>
            <p:nvPr/>
          </p:nvGrpSpPr>
          <p:grpSpPr>
            <a:xfrm>
              <a:off x="3258209" y="1217582"/>
              <a:ext cx="4712093" cy="4711281"/>
              <a:chOff x="3258209" y="1217582"/>
              <a:chExt cx="4712093" cy="4711281"/>
            </a:xfrm>
            <a:grpFill/>
          </p:grpSpPr>
          <p:sp>
            <p:nvSpPr>
              <p:cNvPr id="7" name="Freeform 14">
                <a:extLst>
                  <a:ext uri="{FF2B5EF4-FFF2-40B4-BE49-F238E27FC236}">
                    <a16:creationId xmlns:a16="http://schemas.microsoft.com/office/drawing/2014/main" id="{D7D99B75-EAA0-9033-72AB-0A68BEA80F4B}"/>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16">
                <a:extLst>
                  <a:ext uri="{FF2B5EF4-FFF2-40B4-BE49-F238E27FC236}">
                    <a16:creationId xmlns:a16="http://schemas.microsoft.com/office/drawing/2014/main" id="{944E9CE2-AED6-1DF5-098A-CCF4AF0A284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17">
                <a:extLst>
                  <a:ext uri="{FF2B5EF4-FFF2-40B4-BE49-F238E27FC236}">
                    <a16:creationId xmlns:a16="http://schemas.microsoft.com/office/drawing/2014/main" id="{62E448E0-9351-3379-0758-AA369FA31615}"/>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8">
                <a:extLst>
                  <a:ext uri="{FF2B5EF4-FFF2-40B4-BE49-F238E27FC236}">
                    <a16:creationId xmlns:a16="http://schemas.microsoft.com/office/drawing/2014/main" id="{5EE74DDF-1330-CD6E-1852-1BA3D02D316B}"/>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9">
                <a:extLst>
                  <a:ext uri="{FF2B5EF4-FFF2-40B4-BE49-F238E27FC236}">
                    <a16:creationId xmlns:a16="http://schemas.microsoft.com/office/drawing/2014/main" id="{2B310D34-E5EB-9021-EF7D-8ECB068E9AF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20">
                <a:extLst>
                  <a:ext uri="{FF2B5EF4-FFF2-40B4-BE49-F238E27FC236}">
                    <a16:creationId xmlns:a16="http://schemas.microsoft.com/office/drawing/2014/main" id="{CE9D42A7-44A6-6D99-5BB9-B0B1D582DEAD}"/>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21">
                <a:extLst>
                  <a:ext uri="{FF2B5EF4-FFF2-40B4-BE49-F238E27FC236}">
                    <a16:creationId xmlns:a16="http://schemas.microsoft.com/office/drawing/2014/main" id="{FCB8C902-D832-EF84-5FE5-620D7C98F0E5}"/>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22">
                <a:extLst>
                  <a:ext uri="{FF2B5EF4-FFF2-40B4-BE49-F238E27FC236}">
                    <a16:creationId xmlns:a16="http://schemas.microsoft.com/office/drawing/2014/main" id="{E8FB4A40-3B96-C4E4-FA4C-E15ABB4D17C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24">
                <a:extLst>
                  <a:ext uri="{FF2B5EF4-FFF2-40B4-BE49-F238E27FC236}">
                    <a16:creationId xmlns:a16="http://schemas.microsoft.com/office/drawing/2014/main" id="{3795C3A6-9371-94CC-1039-9941486B812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25">
                <a:extLst>
                  <a:ext uri="{FF2B5EF4-FFF2-40B4-BE49-F238E27FC236}">
                    <a16:creationId xmlns:a16="http://schemas.microsoft.com/office/drawing/2014/main" id="{65EF2A1F-558A-E5B0-C874-3E752BA8AFDB}"/>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26">
                <a:extLst>
                  <a:ext uri="{FF2B5EF4-FFF2-40B4-BE49-F238E27FC236}">
                    <a16:creationId xmlns:a16="http://schemas.microsoft.com/office/drawing/2014/main" id="{595F4B31-4012-0F80-6629-2B8887C303D5}"/>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27">
                <a:extLst>
                  <a:ext uri="{FF2B5EF4-FFF2-40B4-BE49-F238E27FC236}">
                    <a16:creationId xmlns:a16="http://schemas.microsoft.com/office/drawing/2014/main" id="{232E9D39-EDAB-5393-4127-E96D5FA67A07}"/>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8">
                <a:extLst>
                  <a:ext uri="{FF2B5EF4-FFF2-40B4-BE49-F238E27FC236}">
                    <a16:creationId xmlns:a16="http://schemas.microsoft.com/office/drawing/2014/main" id="{D1666BC9-9AD8-3355-F1E0-3BCF40B636AB}"/>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9">
                <a:extLst>
                  <a:ext uri="{FF2B5EF4-FFF2-40B4-BE49-F238E27FC236}">
                    <a16:creationId xmlns:a16="http://schemas.microsoft.com/office/drawing/2014/main" id="{0A2D2712-D22C-B32A-CCD7-87AED13D53A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85653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61006" y="213184"/>
            <a:ext cx="10554935" cy="5189591"/>
          </a:xfrm>
        </p:spPr>
        <p:txBody>
          <a:bodyPr/>
          <a:lstStyle/>
          <a:p>
            <a:pPr marL="226695" algn="just">
              <a:spcBef>
                <a:spcPts val="1400"/>
              </a:spcBef>
              <a:spcAft>
                <a:spcPts val="600"/>
              </a:spcAft>
            </a:pPr>
            <a:r>
              <a:rPr lang="en-GB" sz="2400"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JOINT CEDEFOP-EUROFOUND PUBLICATION ON SKILLS FORECAST TO 2030 </a:t>
            </a:r>
          </a:p>
          <a:p>
            <a:pPr marL="226695" algn="just">
              <a:spcBef>
                <a:spcPts val="1400"/>
              </a:spcBef>
              <a:spcAft>
                <a:spcPts val="600"/>
              </a:spcAft>
            </a:pPr>
            <a:r>
              <a:rPr lang="en-GB" sz="2400" dirty="0">
                <a:effectLst/>
                <a:latin typeface="Calibri" panose="020F0502020204030204" pitchFamily="34" charset="0"/>
                <a:ea typeface="Calibri" panose="020F0502020204030204" pitchFamily="34" charset="0"/>
                <a:cs typeface="Arial" panose="020B0604020202020204" pitchFamily="34" charset="0"/>
              </a:rPr>
              <a:t>A synopsis of the results of the </a:t>
            </a:r>
            <a:r>
              <a:rPr lang="en-GB" sz="2400" dirty="0" err="1">
                <a:effectLst/>
                <a:latin typeface="Calibri" panose="020F0502020204030204" pitchFamily="34" charset="0"/>
                <a:ea typeface="Calibri" panose="020F0502020204030204" pitchFamily="34" charset="0"/>
                <a:cs typeface="Arial" panose="020B0604020202020204" pitchFamily="34" charset="0"/>
              </a:rPr>
              <a:t>Cedefop’s</a:t>
            </a:r>
            <a:r>
              <a:rPr lang="en-GB" sz="2400" dirty="0">
                <a:effectLst/>
                <a:latin typeface="Calibri" panose="020F0502020204030204" pitchFamily="34" charset="0"/>
                <a:ea typeface="Calibri" panose="020F0502020204030204" pitchFamily="34" charset="0"/>
                <a:cs typeface="Arial" panose="020B0604020202020204" pitchFamily="34" charset="0"/>
              </a:rPr>
              <a:t> skill supply and demand projections, based on the current structure of Europe’s labour market and potential future trends, along with </a:t>
            </a:r>
            <a:r>
              <a:rPr lang="en-GB" sz="2400" dirty="0" err="1">
                <a:effectLst/>
                <a:latin typeface="Calibri" panose="020F0502020204030204" pitchFamily="34" charset="0"/>
                <a:ea typeface="Calibri" panose="020F0502020204030204" pitchFamily="34" charset="0"/>
                <a:cs typeface="Arial" panose="020B0604020202020204" pitchFamily="34" charset="0"/>
              </a:rPr>
              <a:t>Eurofound’s</a:t>
            </a:r>
            <a:r>
              <a:rPr lang="en-GB" sz="2400" dirty="0">
                <a:effectLst/>
                <a:latin typeface="Calibri" panose="020F0502020204030204" pitchFamily="34" charset="0"/>
                <a:ea typeface="Calibri" panose="020F0502020204030204" pitchFamily="34" charset="0"/>
                <a:cs typeface="Arial" panose="020B0604020202020204" pitchFamily="34" charset="0"/>
              </a:rPr>
              <a:t> analysis on the task content of employment, using the jobs monitor approach.</a:t>
            </a:r>
          </a:p>
          <a:p>
            <a:pPr marL="226695" algn="just">
              <a:spcBef>
                <a:spcPts val="1400"/>
              </a:spcBef>
              <a:spcAft>
                <a:spcPts val="600"/>
              </a:spcAft>
            </a:pPr>
            <a:endParaRPr lang="en-GB" sz="1000" dirty="0">
              <a:solidFill>
                <a:srgbClr val="404040"/>
              </a:solidFill>
              <a:ea typeface="Calibri" panose="020F0502020204030204" pitchFamily="34" charset="0"/>
              <a:cs typeface="Arial" panose="020B0604020202020204" pitchFamily="34" charset="0"/>
            </a:endParaRPr>
          </a:p>
          <a:p>
            <a:pPr marL="226695" algn="just">
              <a:spcBef>
                <a:spcPts val="1400"/>
              </a:spcBef>
              <a:spcAft>
                <a:spcPts val="600"/>
              </a:spcAft>
            </a:pPr>
            <a:r>
              <a:rPr lang="en-GB" sz="2400"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 EU </a:t>
            </a:r>
            <a:r>
              <a:rPr lang="en-GB" sz="2400" b="1" dirty="0" err="1">
                <a:solidFill>
                  <a:srgbClr val="8A2061"/>
                </a:solidFill>
                <a:effectLst/>
                <a:latin typeface="Calibri" panose="020F0502020204030204" pitchFamily="34" charset="0"/>
                <a:ea typeface="Calibri" panose="020F0502020204030204" pitchFamily="34" charset="0"/>
                <a:cs typeface="Arial" panose="020B0604020202020204" pitchFamily="34" charset="0"/>
              </a:rPr>
              <a:t>EntreComp</a:t>
            </a:r>
            <a:r>
              <a:rPr lang="en-GB" sz="2400" dirty="0">
                <a:solidFill>
                  <a:srgbClr val="8A2061"/>
                </a:solidFill>
                <a:effectLst/>
                <a:latin typeface="Calibri" panose="020F0502020204030204" pitchFamily="34" charset="0"/>
                <a:ea typeface="Calibri" panose="020F0502020204030204" pitchFamily="34" charset="0"/>
                <a:cs typeface="Arial" panose="020B0604020202020204" pitchFamily="34" charset="0"/>
              </a:rPr>
              <a:t> </a:t>
            </a:r>
          </a:p>
          <a:p>
            <a:pPr marL="226695" algn="just">
              <a:spcBef>
                <a:spcPts val="1400"/>
              </a:spcBef>
              <a:spcAft>
                <a:spcPts val="600"/>
              </a:spcAft>
            </a:pPr>
            <a:r>
              <a:rPr lang="en-GB" sz="2400" dirty="0">
                <a:ea typeface="Calibri" panose="020F0502020204030204" pitchFamily="34" charset="0"/>
                <a:cs typeface="Arial" panose="020B0604020202020204" pitchFamily="34" charset="0"/>
              </a:rPr>
              <a:t>The</a:t>
            </a:r>
            <a:r>
              <a:rPr lang="en-GB" sz="2400" dirty="0">
                <a:effectLst/>
                <a:latin typeface="Calibri" panose="020F0502020204030204" pitchFamily="34" charset="0"/>
                <a:ea typeface="Calibri" panose="020F0502020204030204" pitchFamily="34" charset="0"/>
                <a:cs typeface="Arial" panose="020B0604020202020204" pitchFamily="34" charset="0"/>
              </a:rPr>
              <a:t> common reference framework that identifies 15 competences in three key areas that describe what it means to be entrepreneurial. </a:t>
            </a:r>
            <a:r>
              <a:rPr lang="en-GB" sz="2400" dirty="0" err="1">
                <a:effectLst/>
                <a:latin typeface="Calibri" panose="020F0502020204030204" pitchFamily="34" charset="0"/>
                <a:ea typeface="Calibri" panose="020F0502020204030204" pitchFamily="34" charset="0"/>
                <a:cs typeface="Arial" panose="020B0604020202020204" pitchFamily="34" charset="0"/>
              </a:rPr>
              <a:t>EntreComp</a:t>
            </a:r>
            <a:r>
              <a:rPr lang="en-GB" sz="2400" dirty="0">
                <a:effectLst/>
                <a:latin typeface="Calibri" panose="020F0502020204030204" pitchFamily="34" charset="0"/>
                <a:ea typeface="Calibri" panose="020F0502020204030204" pitchFamily="34" charset="0"/>
                <a:cs typeface="Arial" panose="020B0604020202020204" pitchFamily="34" charset="0"/>
              </a:rPr>
              <a:t> offers a comprehensive description of the knowledge, skills and attitudes that people need to be entrepreneurial and create financial, cultural or social value for others. The entrepreneurship competence is increasingly recognised as a competence for life, relevant to personal development and fulfilment, finding and progressing in employment.</a:t>
            </a:r>
            <a:endParaRPr lang="en-IE" sz="24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Arial" panose="020B0604020202020204" pitchFamily="34" charset="0"/>
            </a:endParaRPr>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130415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32631" y="209198"/>
            <a:ext cx="4392969" cy="5189591"/>
          </a:xfrm>
        </p:spPr>
        <p:txBody>
          <a:bodyPr/>
          <a:lstStyle/>
          <a:p>
            <a:pPr algn="just">
              <a:lnSpc>
                <a:spcPct val="107000"/>
              </a:lnSpc>
              <a:spcAft>
                <a:spcPts val="800"/>
              </a:spcAft>
            </a:pPr>
            <a:r>
              <a:rPr lang="en-GB" sz="2400" b="1"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THE COURSERA “UNBOUNDED UNIVERSITY” REPORT </a:t>
            </a:r>
          </a:p>
          <a:p>
            <a:pPr algn="just">
              <a:lnSpc>
                <a:spcPct val="107000"/>
              </a:lnSpc>
              <a:spcAft>
                <a:spcPts val="800"/>
              </a:spcAft>
            </a:pPr>
            <a:r>
              <a:rPr lang="en-GB" sz="2400" dirty="0">
                <a:effectLst/>
                <a:latin typeface="Calibri" panose="020F0502020204030204" pitchFamily="34" charset="0"/>
                <a:ea typeface="Calibri" panose="020F0502020204030204" pitchFamily="34" charset="0"/>
                <a:cs typeface="Calibri" panose="020F0502020204030204" pitchFamily="34" charset="0"/>
              </a:rPr>
              <a:t>The Coursera “Unbounded University” report (2021) is the only report among the selected that was STEM-specific and offered skillset for each STEM field. </a:t>
            </a:r>
          </a:p>
          <a:p>
            <a:pPr algn="just">
              <a:lnSpc>
                <a:spcPct val="107000"/>
              </a:lnSpc>
              <a:spcAft>
                <a:spcPts val="800"/>
              </a:spcAft>
            </a:pPr>
            <a:r>
              <a:rPr lang="en-GB" sz="2400" dirty="0">
                <a:effectLst/>
                <a:latin typeface="Calibri" panose="020F0502020204030204" pitchFamily="34" charset="0"/>
                <a:ea typeface="Calibri" panose="020F0502020204030204" pitchFamily="34" charset="0"/>
                <a:cs typeface="Calibri" panose="020F0502020204030204" pitchFamily="34" charset="0"/>
              </a:rPr>
              <a:t>The report leverages data from millions of learners on Coursera to identify skills proficiency gaps between students and working professionals that may contribute to the employability gap.  </a:t>
            </a: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3" name="Picture 2">
            <a:extLst>
              <a:ext uri="{FF2B5EF4-FFF2-40B4-BE49-F238E27FC236}">
                <a16:creationId xmlns:a16="http://schemas.microsoft.com/office/drawing/2014/main" id="{2DBAD25E-FFB6-6067-B706-63B957AEA26B}"/>
              </a:ext>
            </a:extLst>
          </p:cNvPr>
          <p:cNvPicPr>
            <a:picLocks noChangeAspect="1"/>
          </p:cNvPicPr>
          <p:nvPr/>
        </p:nvPicPr>
        <p:blipFill>
          <a:blip r:embed="rId4"/>
          <a:stretch>
            <a:fillRect/>
          </a:stretch>
        </p:blipFill>
        <p:spPr>
          <a:xfrm>
            <a:off x="5807375" y="1058847"/>
            <a:ext cx="6384627" cy="4339942"/>
          </a:xfrm>
          <a:prstGeom prst="rect">
            <a:avLst/>
          </a:prstGeom>
        </p:spPr>
      </p:pic>
      <p:pic>
        <p:nvPicPr>
          <p:cNvPr id="6" name="Picture 5">
            <a:extLst>
              <a:ext uri="{FF2B5EF4-FFF2-40B4-BE49-F238E27FC236}">
                <a16:creationId xmlns:a16="http://schemas.microsoft.com/office/drawing/2014/main" id="{6D7D851D-D0F8-0862-5CC2-986A0FC3AAFA}"/>
              </a:ext>
            </a:extLst>
          </p:cNvPr>
          <p:cNvPicPr>
            <a:picLocks noChangeAspect="1"/>
          </p:cNvPicPr>
          <p:nvPr/>
        </p:nvPicPr>
        <p:blipFill>
          <a:blip r:embed="rId5"/>
          <a:stretch>
            <a:fillRect/>
          </a:stretch>
        </p:blipFill>
        <p:spPr>
          <a:xfrm>
            <a:off x="5852162" y="5192167"/>
            <a:ext cx="6339840" cy="892650"/>
          </a:xfrm>
          <a:prstGeom prst="rect">
            <a:avLst/>
          </a:prstGeom>
        </p:spPr>
      </p:pic>
      <p:sp>
        <p:nvSpPr>
          <p:cNvPr id="8" name="TextBox 7">
            <a:extLst>
              <a:ext uri="{FF2B5EF4-FFF2-40B4-BE49-F238E27FC236}">
                <a16:creationId xmlns:a16="http://schemas.microsoft.com/office/drawing/2014/main" id="{F9A63507-B5D0-03B9-2196-1FD4F87485D6}"/>
              </a:ext>
            </a:extLst>
          </p:cNvPr>
          <p:cNvSpPr txBox="1"/>
          <p:nvPr/>
        </p:nvSpPr>
        <p:spPr>
          <a:xfrm>
            <a:off x="5979000" y="361008"/>
            <a:ext cx="6097904" cy="671915"/>
          </a:xfrm>
          <a:prstGeom prst="rect">
            <a:avLst/>
          </a:prstGeom>
          <a:solidFill>
            <a:srgbClr val="186BA8"/>
          </a:solidFill>
        </p:spPr>
        <p:txBody>
          <a:bodyPr wrap="square">
            <a:spAutoFit/>
          </a:bodyPr>
          <a:lstStyle/>
          <a:p>
            <a:pPr algn="just">
              <a:lnSpc>
                <a:spcPct val="107000"/>
              </a:lnSpc>
              <a:spcAft>
                <a:spcPts val="800"/>
              </a:spcAft>
            </a:pPr>
            <a:r>
              <a:rPr lang="en-GB"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BE21SKILLED project team selected TOP 6 skills of working professionals relevant across several STEM fields </a:t>
            </a:r>
            <a:endParaRPr lang="en-IE"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16466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18</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5" name="Picture 4">
            <a:extLst>
              <a:ext uri="{FF2B5EF4-FFF2-40B4-BE49-F238E27FC236}">
                <a16:creationId xmlns:a16="http://schemas.microsoft.com/office/drawing/2014/main" id="{14754EE8-E8BC-0CA4-0F04-2D8B09D367C4}"/>
              </a:ext>
            </a:extLst>
          </p:cNvPr>
          <p:cNvPicPr>
            <a:picLocks noChangeAspect="1"/>
          </p:cNvPicPr>
          <p:nvPr/>
        </p:nvPicPr>
        <p:blipFill>
          <a:blip r:embed="rId4"/>
          <a:stretch>
            <a:fillRect/>
          </a:stretch>
        </p:blipFill>
        <p:spPr>
          <a:xfrm>
            <a:off x="2656885" y="162839"/>
            <a:ext cx="9535117" cy="6264368"/>
          </a:xfrm>
          <a:prstGeom prst="rect">
            <a:avLst/>
          </a:prstGeom>
        </p:spPr>
      </p:pic>
      <p:sp>
        <p:nvSpPr>
          <p:cNvPr id="2" name="TextBox 1">
            <a:extLst>
              <a:ext uri="{FF2B5EF4-FFF2-40B4-BE49-F238E27FC236}">
                <a16:creationId xmlns:a16="http://schemas.microsoft.com/office/drawing/2014/main" id="{42A0BC7D-841E-637F-8AE6-5CEF290D996C}"/>
              </a:ext>
            </a:extLst>
          </p:cNvPr>
          <p:cNvSpPr txBox="1"/>
          <p:nvPr/>
        </p:nvSpPr>
        <p:spPr>
          <a:xfrm>
            <a:off x="1061005" y="601249"/>
            <a:ext cx="1957767" cy="1569660"/>
          </a:xfrm>
          <a:prstGeom prst="rect">
            <a:avLst/>
          </a:prstGeom>
          <a:noFill/>
        </p:spPr>
        <p:txBody>
          <a:bodyPr wrap="square" rtlCol="0">
            <a:spAutoFit/>
          </a:bodyPr>
          <a:lstStyle/>
          <a:p>
            <a:r>
              <a:rPr lang="en-IE" sz="3200" b="1" dirty="0">
                <a:solidFill>
                  <a:srgbClr val="186BA8"/>
                </a:solidFill>
                <a:latin typeface="Calibri" panose="020F0502020204030204" pitchFamily="34" charset="0"/>
                <a:ea typeface="Calibri" panose="020F0502020204030204" pitchFamily="34" charset="0"/>
                <a:cs typeface="Calibri" panose="020F0502020204030204" pitchFamily="34" charset="0"/>
              </a:rPr>
              <a:t>Clear findings emerged </a:t>
            </a:r>
          </a:p>
        </p:txBody>
      </p:sp>
    </p:spTree>
    <p:extLst>
      <p:ext uri="{BB962C8B-B14F-4D97-AF65-F5344CB8AC3E}">
        <p14:creationId xmlns:p14="http://schemas.microsoft.com/office/powerpoint/2010/main" val="1500750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39353" y="1811435"/>
            <a:ext cx="6852047" cy="3235130"/>
          </a:xfrm>
        </p:spPr>
        <p:txBody>
          <a:bodyPr/>
          <a:lstStyle/>
          <a:p>
            <a:r>
              <a:rPr lang="en-US" dirty="0"/>
              <a:t>It should be noted that the list of 21 CS has been developed to include general competencies and competencies that apply equally to all areas of STEM education. It does not cover professional skills or skills that are specific only to certain fields or occupations.</a:t>
            </a:r>
          </a:p>
          <a:p>
            <a:endParaRPr lang="en-US" dirty="0"/>
          </a:p>
          <a:p>
            <a:r>
              <a:rPr lang="en-US" dirty="0"/>
              <a:t>And we then mapped the competencies against our Employer’s Perspectives (the focus of Module 2)….</a:t>
            </a:r>
          </a:p>
          <a:p>
            <a:endParaRPr lang="en-US" dirty="0"/>
          </a:p>
          <a:p>
            <a:endParaRPr lang="en-US" dirty="0"/>
          </a:p>
        </p:txBody>
      </p:sp>
      <p:pic>
        <p:nvPicPr>
          <p:cNvPr id="14" name="Picture Placeholder 13">
            <a:extLst>
              <a:ext uri="{FF2B5EF4-FFF2-40B4-BE49-F238E27FC236}">
                <a16:creationId xmlns:a16="http://schemas.microsoft.com/office/drawing/2014/main" id="{1669E9A9-4FAD-5167-C79A-DCB89ED3CD46}"/>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4151650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D3055C-9781-FA99-9926-B1CEEA97ED35}"/>
              </a:ext>
            </a:extLst>
          </p:cNvPr>
          <p:cNvSpPr>
            <a:spLocks noGrp="1"/>
          </p:cNvSpPr>
          <p:nvPr>
            <p:ph type="body" sz="quarter" idx="11"/>
          </p:nvPr>
        </p:nvSpPr>
        <p:spPr/>
        <p:txBody>
          <a:bodyPr/>
          <a:lstStyle/>
          <a:p>
            <a:pPr algn="l"/>
            <a:r>
              <a:rPr lang="en-US" dirty="0"/>
              <a:t>01</a:t>
            </a:r>
          </a:p>
        </p:txBody>
      </p:sp>
      <p:sp>
        <p:nvSpPr>
          <p:cNvPr id="14" name="Text Placeholder 13">
            <a:extLst>
              <a:ext uri="{FF2B5EF4-FFF2-40B4-BE49-F238E27FC236}">
                <a16:creationId xmlns:a16="http://schemas.microsoft.com/office/drawing/2014/main" id="{670AAB32-2C3A-1768-2629-4DE6C9A420D9}"/>
              </a:ext>
            </a:extLst>
          </p:cNvPr>
          <p:cNvSpPr>
            <a:spLocks noGrp="1"/>
          </p:cNvSpPr>
          <p:nvPr>
            <p:ph type="body" sz="quarter" idx="49"/>
          </p:nvPr>
        </p:nvSpPr>
        <p:spPr/>
        <p:txBody>
          <a:bodyPr/>
          <a:lstStyle/>
          <a:p>
            <a:r>
              <a:rPr lang="en-US" dirty="0"/>
              <a:t>BE21SKILLED project overview</a:t>
            </a:r>
          </a:p>
        </p:txBody>
      </p:sp>
      <p:sp>
        <p:nvSpPr>
          <p:cNvPr id="6" name="Text Placeholder 5">
            <a:extLst>
              <a:ext uri="{FF2B5EF4-FFF2-40B4-BE49-F238E27FC236}">
                <a16:creationId xmlns:a16="http://schemas.microsoft.com/office/drawing/2014/main" id="{3CF2549A-8325-D977-9719-23BB94E96D3E}"/>
              </a:ext>
            </a:extLst>
          </p:cNvPr>
          <p:cNvSpPr>
            <a:spLocks noGrp="1"/>
          </p:cNvSpPr>
          <p:nvPr>
            <p:ph type="body" sz="quarter" idx="13"/>
          </p:nvPr>
        </p:nvSpPr>
        <p:spPr/>
        <p:txBody>
          <a:bodyPr/>
          <a:lstStyle/>
          <a:p>
            <a:pPr algn="l"/>
            <a:r>
              <a:rPr lang="en-US" dirty="0"/>
              <a:t>02</a:t>
            </a:r>
          </a:p>
        </p:txBody>
      </p:sp>
      <p:sp>
        <p:nvSpPr>
          <p:cNvPr id="7" name="Text Placeholder 6">
            <a:extLst>
              <a:ext uri="{FF2B5EF4-FFF2-40B4-BE49-F238E27FC236}">
                <a16:creationId xmlns:a16="http://schemas.microsoft.com/office/drawing/2014/main" id="{E9D5D588-8033-51A3-6E1D-674C8DAFEFB8}"/>
              </a:ext>
            </a:extLst>
          </p:cNvPr>
          <p:cNvSpPr>
            <a:spLocks noGrp="1"/>
          </p:cNvSpPr>
          <p:nvPr>
            <p:ph type="body" sz="quarter" idx="14"/>
          </p:nvPr>
        </p:nvSpPr>
        <p:spPr/>
        <p:txBody>
          <a:bodyPr/>
          <a:lstStyle/>
          <a:p>
            <a:r>
              <a:rPr lang="en-US" dirty="0"/>
              <a:t>The Process of Defining 21</a:t>
            </a:r>
            <a:r>
              <a:rPr lang="en-US" baseline="30000" dirty="0"/>
              <a:t>st</a:t>
            </a:r>
            <a:r>
              <a:rPr lang="en-US" dirty="0"/>
              <a:t> Century Skills</a:t>
            </a:r>
          </a:p>
        </p:txBody>
      </p:sp>
      <p:sp>
        <p:nvSpPr>
          <p:cNvPr id="8" name="Text Placeholder 7">
            <a:extLst>
              <a:ext uri="{FF2B5EF4-FFF2-40B4-BE49-F238E27FC236}">
                <a16:creationId xmlns:a16="http://schemas.microsoft.com/office/drawing/2014/main" id="{37FBE50B-C668-7F11-6939-F63F0E512ADA}"/>
              </a:ext>
            </a:extLst>
          </p:cNvPr>
          <p:cNvSpPr>
            <a:spLocks noGrp="1"/>
          </p:cNvSpPr>
          <p:nvPr>
            <p:ph type="body" sz="quarter" idx="15"/>
          </p:nvPr>
        </p:nvSpPr>
        <p:spPr/>
        <p:txBody>
          <a:bodyPr/>
          <a:lstStyle/>
          <a:p>
            <a:pPr algn="l"/>
            <a:r>
              <a:rPr lang="en-US" dirty="0"/>
              <a:t>03</a:t>
            </a:r>
          </a:p>
        </p:txBody>
      </p:sp>
      <p:sp>
        <p:nvSpPr>
          <p:cNvPr id="10" name="Text Placeholder 9">
            <a:extLst>
              <a:ext uri="{FF2B5EF4-FFF2-40B4-BE49-F238E27FC236}">
                <a16:creationId xmlns:a16="http://schemas.microsoft.com/office/drawing/2014/main" id="{BF60250C-A8C5-D91D-5DCA-A0970F8E7DFF}"/>
              </a:ext>
            </a:extLst>
          </p:cNvPr>
          <p:cNvSpPr>
            <a:spLocks noGrp="1"/>
          </p:cNvSpPr>
          <p:nvPr>
            <p:ph type="body" sz="quarter" idx="19"/>
          </p:nvPr>
        </p:nvSpPr>
        <p:spPr/>
        <p:txBody>
          <a:bodyPr/>
          <a:lstStyle/>
          <a:p>
            <a:r>
              <a:rPr lang="en-US" dirty="0"/>
              <a:t>Self-management, Purposefulness, Perseverance</a:t>
            </a:r>
          </a:p>
        </p:txBody>
      </p:sp>
      <p:sp>
        <p:nvSpPr>
          <p:cNvPr id="9" name="Text Placeholder 8">
            <a:extLst>
              <a:ext uri="{FF2B5EF4-FFF2-40B4-BE49-F238E27FC236}">
                <a16:creationId xmlns:a16="http://schemas.microsoft.com/office/drawing/2014/main" id="{DA4BE5F8-1635-8C12-4AC3-ACF341B6F9A4}"/>
              </a:ext>
            </a:extLst>
          </p:cNvPr>
          <p:cNvSpPr>
            <a:spLocks noGrp="1"/>
          </p:cNvSpPr>
          <p:nvPr>
            <p:ph type="body" sz="quarter" idx="17"/>
          </p:nvPr>
        </p:nvSpPr>
        <p:spPr/>
        <p:txBody>
          <a:bodyPr/>
          <a:lstStyle/>
          <a:p>
            <a:pPr algn="l"/>
            <a:r>
              <a:rPr lang="en-US" dirty="0"/>
              <a:t>04</a:t>
            </a:r>
          </a:p>
        </p:txBody>
      </p:sp>
      <p:sp>
        <p:nvSpPr>
          <p:cNvPr id="11" name="Text Placeholder 10">
            <a:extLst>
              <a:ext uri="{FF2B5EF4-FFF2-40B4-BE49-F238E27FC236}">
                <a16:creationId xmlns:a16="http://schemas.microsoft.com/office/drawing/2014/main" id="{1FF22282-CC35-4A74-8E9A-BAC48469C8EB}"/>
              </a:ext>
            </a:extLst>
          </p:cNvPr>
          <p:cNvSpPr>
            <a:spLocks noGrp="1"/>
          </p:cNvSpPr>
          <p:nvPr>
            <p:ph type="body" sz="quarter" idx="20"/>
          </p:nvPr>
        </p:nvSpPr>
        <p:spPr/>
        <p:txBody>
          <a:bodyPr/>
          <a:lstStyle/>
          <a:p>
            <a:r>
              <a:rPr lang="en-US" dirty="0"/>
              <a:t>Communication, collaboration and teamwork</a:t>
            </a:r>
          </a:p>
        </p:txBody>
      </p:sp>
      <p:sp>
        <p:nvSpPr>
          <p:cNvPr id="12" name="Text Placeholder 11">
            <a:extLst>
              <a:ext uri="{FF2B5EF4-FFF2-40B4-BE49-F238E27FC236}">
                <a16:creationId xmlns:a16="http://schemas.microsoft.com/office/drawing/2014/main" id="{CADB9DF9-3ABF-9644-76D5-BB7BF77E4257}"/>
              </a:ext>
            </a:extLst>
          </p:cNvPr>
          <p:cNvSpPr>
            <a:spLocks noGrp="1"/>
          </p:cNvSpPr>
          <p:nvPr>
            <p:ph type="body" sz="quarter" idx="21"/>
          </p:nvPr>
        </p:nvSpPr>
        <p:spPr/>
        <p:txBody>
          <a:bodyPr/>
          <a:lstStyle/>
          <a:p>
            <a:pPr algn="l"/>
            <a:r>
              <a:rPr lang="en-US" dirty="0"/>
              <a:t>05</a:t>
            </a:r>
          </a:p>
        </p:txBody>
      </p:sp>
      <p:sp>
        <p:nvSpPr>
          <p:cNvPr id="13" name="Text Placeholder 12">
            <a:extLst>
              <a:ext uri="{FF2B5EF4-FFF2-40B4-BE49-F238E27FC236}">
                <a16:creationId xmlns:a16="http://schemas.microsoft.com/office/drawing/2014/main" id="{7C5567E9-1822-A0E5-738F-FB917DF0ADE1}"/>
              </a:ext>
            </a:extLst>
          </p:cNvPr>
          <p:cNvSpPr>
            <a:spLocks noGrp="1"/>
          </p:cNvSpPr>
          <p:nvPr>
            <p:ph type="body" sz="quarter" idx="22"/>
          </p:nvPr>
        </p:nvSpPr>
        <p:spPr/>
        <p:txBody>
          <a:bodyPr/>
          <a:lstStyle/>
          <a:p>
            <a:r>
              <a:rPr lang="en-US" dirty="0"/>
              <a:t>Growth mindset and learning </a:t>
            </a:r>
          </a:p>
        </p:txBody>
      </p:sp>
      <p:sp>
        <p:nvSpPr>
          <p:cNvPr id="15" name="Text Placeholder 14">
            <a:extLst>
              <a:ext uri="{FF2B5EF4-FFF2-40B4-BE49-F238E27FC236}">
                <a16:creationId xmlns:a16="http://schemas.microsoft.com/office/drawing/2014/main" id="{783B62C8-37B9-190D-DBFE-EF0AA6ECA067}"/>
              </a:ext>
            </a:extLst>
          </p:cNvPr>
          <p:cNvSpPr>
            <a:spLocks noGrp="1"/>
          </p:cNvSpPr>
          <p:nvPr>
            <p:ph type="body" sz="quarter" idx="51"/>
          </p:nvPr>
        </p:nvSpPr>
        <p:spPr/>
        <p:txBody>
          <a:bodyPr/>
          <a:lstStyle/>
          <a:p>
            <a:pPr algn="l"/>
            <a:r>
              <a:rPr lang="en-US" dirty="0"/>
              <a:t>06</a:t>
            </a:r>
          </a:p>
        </p:txBody>
      </p:sp>
      <p:sp>
        <p:nvSpPr>
          <p:cNvPr id="16" name="Text Placeholder 15">
            <a:extLst>
              <a:ext uri="{FF2B5EF4-FFF2-40B4-BE49-F238E27FC236}">
                <a16:creationId xmlns:a16="http://schemas.microsoft.com/office/drawing/2014/main" id="{B8E468A1-4C81-1D08-48FB-A17942B1CE2D}"/>
              </a:ext>
            </a:extLst>
          </p:cNvPr>
          <p:cNvSpPr>
            <a:spLocks noGrp="1"/>
          </p:cNvSpPr>
          <p:nvPr>
            <p:ph type="body" sz="quarter" idx="52"/>
          </p:nvPr>
        </p:nvSpPr>
        <p:spPr/>
        <p:txBody>
          <a:bodyPr/>
          <a:lstStyle/>
          <a:p>
            <a:r>
              <a:rPr lang="en-US" dirty="0"/>
              <a:t>Responsibility and fairness</a:t>
            </a:r>
          </a:p>
        </p:txBody>
      </p:sp>
      <p:sp>
        <p:nvSpPr>
          <p:cNvPr id="17" name="Text Placeholder 16">
            <a:extLst>
              <a:ext uri="{FF2B5EF4-FFF2-40B4-BE49-F238E27FC236}">
                <a16:creationId xmlns:a16="http://schemas.microsoft.com/office/drawing/2014/main" id="{CB87D9BE-C486-CCB4-4298-D2A6AC139445}"/>
              </a:ext>
            </a:extLst>
          </p:cNvPr>
          <p:cNvSpPr>
            <a:spLocks noGrp="1"/>
          </p:cNvSpPr>
          <p:nvPr>
            <p:ph type="body" sz="quarter" idx="53"/>
          </p:nvPr>
        </p:nvSpPr>
        <p:spPr/>
        <p:txBody>
          <a:bodyPr/>
          <a:lstStyle/>
          <a:p>
            <a:pPr algn="l"/>
            <a:r>
              <a:rPr lang="en-US" dirty="0"/>
              <a:t>07</a:t>
            </a:r>
          </a:p>
        </p:txBody>
      </p:sp>
      <p:sp>
        <p:nvSpPr>
          <p:cNvPr id="18" name="Text Placeholder 17">
            <a:extLst>
              <a:ext uri="{FF2B5EF4-FFF2-40B4-BE49-F238E27FC236}">
                <a16:creationId xmlns:a16="http://schemas.microsoft.com/office/drawing/2014/main" id="{31A884CA-68C3-1906-6747-E28913554F20}"/>
              </a:ext>
            </a:extLst>
          </p:cNvPr>
          <p:cNvSpPr>
            <a:spLocks noGrp="1"/>
          </p:cNvSpPr>
          <p:nvPr>
            <p:ph type="body" sz="quarter" idx="54"/>
          </p:nvPr>
        </p:nvSpPr>
        <p:spPr/>
        <p:txBody>
          <a:bodyPr/>
          <a:lstStyle/>
          <a:p>
            <a:r>
              <a:rPr lang="en-US" dirty="0"/>
              <a:t>Adaptability, resilience and stress resistance</a:t>
            </a:r>
          </a:p>
        </p:txBody>
      </p:sp>
      <p:sp>
        <p:nvSpPr>
          <p:cNvPr id="19" name="Text Placeholder 18">
            <a:extLst>
              <a:ext uri="{FF2B5EF4-FFF2-40B4-BE49-F238E27FC236}">
                <a16:creationId xmlns:a16="http://schemas.microsoft.com/office/drawing/2014/main" id="{BB8B8F1F-B68E-80A9-7007-8511D32410D5}"/>
              </a:ext>
            </a:extLst>
          </p:cNvPr>
          <p:cNvSpPr>
            <a:spLocks noGrp="1"/>
          </p:cNvSpPr>
          <p:nvPr>
            <p:ph type="body" sz="quarter" idx="61"/>
          </p:nvPr>
        </p:nvSpPr>
        <p:spPr/>
        <p:txBody>
          <a:bodyPr/>
          <a:lstStyle/>
          <a:p>
            <a:r>
              <a:rPr lang="en-US" dirty="0"/>
              <a:t>TABLES OF CONTENTS</a:t>
            </a:r>
          </a:p>
        </p:txBody>
      </p:sp>
      <p:sp>
        <p:nvSpPr>
          <p:cNvPr id="30" name="Text Placeholder 29">
            <a:extLst>
              <a:ext uri="{FF2B5EF4-FFF2-40B4-BE49-F238E27FC236}">
                <a16:creationId xmlns:a16="http://schemas.microsoft.com/office/drawing/2014/main" id="{AADEFCF9-1187-3089-D193-7F0C4A0F972F}"/>
              </a:ext>
            </a:extLst>
          </p:cNvPr>
          <p:cNvSpPr>
            <a:spLocks noGrp="1"/>
          </p:cNvSpPr>
          <p:nvPr>
            <p:ph type="body" sz="quarter" idx="62"/>
          </p:nvPr>
        </p:nvSpPr>
        <p:spPr/>
        <p:txBody>
          <a:bodyPr/>
          <a:lstStyle/>
          <a:p>
            <a:r>
              <a:rPr lang="en-US" dirty="0"/>
              <a:t>08</a:t>
            </a:r>
          </a:p>
        </p:txBody>
      </p:sp>
      <p:sp>
        <p:nvSpPr>
          <p:cNvPr id="31" name="Text Placeholder 30">
            <a:extLst>
              <a:ext uri="{FF2B5EF4-FFF2-40B4-BE49-F238E27FC236}">
                <a16:creationId xmlns:a16="http://schemas.microsoft.com/office/drawing/2014/main" id="{3BA71FCC-49CF-A9C4-3C79-B639DAC57B66}"/>
              </a:ext>
            </a:extLst>
          </p:cNvPr>
          <p:cNvSpPr>
            <a:spLocks noGrp="1"/>
          </p:cNvSpPr>
          <p:nvPr>
            <p:ph type="body" sz="quarter" idx="63"/>
          </p:nvPr>
        </p:nvSpPr>
        <p:spPr/>
        <p:txBody>
          <a:bodyPr/>
          <a:lstStyle/>
          <a:p>
            <a:r>
              <a:rPr lang="en-US" dirty="0"/>
              <a:t>Creativity, curiosity, open mindset, spotting opportunities</a:t>
            </a:r>
          </a:p>
        </p:txBody>
      </p:sp>
      <p:sp>
        <p:nvSpPr>
          <p:cNvPr id="32" name="Text Placeholder 31">
            <a:extLst>
              <a:ext uri="{FF2B5EF4-FFF2-40B4-BE49-F238E27FC236}">
                <a16:creationId xmlns:a16="http://schemas.microsoft.com/office/drawing/2014/main" id="{6F1E7ACD-1DE3-0916-207D-4405C10DC81F}"/>
              </a:ext>
            </a:extLst>
          </p:cNvPr>
          <p:cNvSpPr>
            <a:spLocks noGrp="1"/>
          </p:cNvSpPr>
          <p:nvPr>
            <p:ph type="body" sz="quarter" idx="64"/>
          </p:nvPr>
        </p:nvSpPr>
        <p:spPr/>
        <p:txBody>
          <a:bodyPr/>
          <a:lstStyle/>
          <a:p>
            <a:r>
              <a:rPr lang="en-US" dirty="0"/>
              <a:t>09</a:t>
            </a:r>
          </a:p>
        </p:txBody>
      </p:sp>
      <p:sp>
        <p:nvSpPr>
          <p:cNvPr id="33" name="Text Placeholder 32">
            <a:extLst>
              <a:ext uri="{FF2B5EF4-FFF2-40B4-BE49-F238E27FC236}">
                <a16:creationId xmlns:a16="http://schemas.microsoft.com/office/drawing/2014/main" id="{2F9D2025-E02B-F182-EAC7-5A5EDA0E6F43}"/>
              </a:ext>
            </a:extLst>
          </p:cNvPr>
          <p:cNvSpPr>
            <a:spLocks noGrp="1"/>
          </p:cNvSpPr>
          <p:nvPr>
            <p:ph type="body" sz="quarter" idx="65"/>
          </p:nvPr>
        </p:nvSpPr>
        <p:spPr/>
        <p:txBody>
          <a:bodyPr/>
          <a:lstStyle/>
          <a:p>
            <a:r>
              <a:rPr lang="en-US" dirty="0"/>
              <a:t>Information and data literacy, information interpretation</a:t>
            </a:r>
          </a:p>
        </p:txBody>
      </p:sp>
      <p:sp>
        <p:nvSpPr>
          <p:cNvPr id="34" name="Text Placeholder 33">
            <a:extLst>
              <a:ext uri="{FF2B5EF4-FFF2-40B4-BE49-F238E27FC236}">
                <a16:creationId xmlns:a16="http://schemas.microsoft.com/office/drawing/2014/main" id="{2717E457-2404-22E3-B1CB-2C6D1FA16E47}"/>
              </a:ext>
            </a:extLst>
          </p:cNvPr>
          <p:cNvSpPr>
            <a:spLocks noGrp="1"/>
          </p:cNvSpPr>
          <p:nvPr>
            <p:ph type="body" sz="quarter" idx="66"/>
          </p:nvPr>
        </p:nvSpPr>
        <p:spPr/>
        <p:txBody>
          <a:bodyPr/>
          <a:lstStyle/>
          <a:p>
            <a:r>
              <a:rPr lang="en-US" dirty="0"/>
              <a:t>10</a:t>
            </a:r>
          </a:p>
        </p:txBody>
      </p:sp>
      <p:sp>
        <p:nvSpPr>
          <p:cNvPr id="35" name="Text Placeholder 34">
            <a:extLst>
              <a:ext uri="{FF2B5EF4-FFF2-40B4-BE49-F238E27FC236}">
                <a16:creationId xmlns:a16="http://schemas.microsoft.com/office/drawing/2014/main" id="{D3F7A9ED-9566-267D-9947-D0D49BF41592}"/>
              </a:ext>
            </a:extLst>
          </p:cNvPr>
          <p:cNvSpPr>
            <a:spLocks noGrp="1"/>
          </p:cNvSpPr>
          <p:nvPr>
            <p:ph type="body" sz="quarter" idx="67"/>
          </p:nvPr>
        </p:nvSpPr>
        <p:spPr/>
        <p:txBody>
          <a:bodyPr/>
          <a:lstStyle/>
          <a:p>
            <a:r>
              <a:rPr lang="en-US" dirty="0"/>
              <a:t>Wellbeing, positive attitude and mindfulness</a:t>
            </a:r>
          </a:p>
        </p:txBody>
      </p:sp>
      <p:sp>
        <p:nvSpPr>
          <p:cNvPr id="36" name="Text Placeholder 35">
            <a:extLst>
              <a:ext uri="{FF2B5EF4-FFF2-40B4-BE49-F238E27FC236}">
                <a16:creationId xmlns:a16="http://schemas.microsoft.com/office/drawing/2014/main" id="{EDAE9258-F1E2-B789-A4FA-BA7E6062EF42}"/>
              </a:ext>
            </a:extLst>
          </p:cNvPr>
          <p:cNvSpPr>
            <a:spLocks noGrp="1"/>
          </p:cNvSpPr>
          <p:nvPr>
            <p:ph type="body" sz="quarter" idx="68"/>
          </p:nvPr>
        </p:nvSpPr>
        <p:spPr/>
        <p:txBody>
          <a:bodyPr/>
          <a:lstStyle/>
          <a:p>
            <a:r>
              <a:rPr lang="en-US" dirty="0"/>
              <a:t>11</a:t>
            </a:r>
          </a:p>
        </p:txBody>
      </p:sp>
      <p:sp>
        <p:nvSpPr>
          <p:cNvPr id="37" name="Text Placeholder 36">
            <a:extLst>
              <a:ext uri="{FF2B5EF4-FFF2-40B4-BE49-F238E27FC236}">
                <a16:creationId xmlns:a16="http://schemas.microsoft.com/office/drawing/2014/main" id="{9DF4CD54-E433-1976-E716-17623825697B}"/>
              </a:ext>
            </a:extLst>
          </p:cNvPr>
          <p:cNvSpPr>
            <a:spLocks noGrp="1"/>
          </p:cNvSpPr>
          <p:nvPr>
            <p:ph type="body" sz="quarter" idx="69"/>
          </p:nvPr>
        </p:nvSpPr>
        <p:spPr/>
        <p:txBody>
          <a:bodyPr/>
          <a:lstStyle/>
          <a:p>
            <a:r>
              <a:rPr lang="en-US" dirty="0"/>
              <a:t>Emotional intelligence and empathy</a:t>
            </a:r>
          </a:p>
        </p:txBody>
      </p:sp>
      <p:sp>
        <p:nvSpPr>
          <p:cNvPr id="38" name="Text Placeholder 37">
            <a:extLst>
              <a:ext uri="{FF2B5EF4-FFF2-40B4-BE49-F238E27FC236}">
                <a16:creationId xmlns:a16="http://schemas.microsoft.com/office/drawing/2014/main" id="{BB71887C-1236-CDE7-D59B-9A040726BF50}"/>
              </a:ext>
            </a:extLst>
          </p:cNvPr>
          <p:cNvSpPr>
            <a:spLocks noGrp="1"/>
          </p:cNvSpPr>
          <p:nvPr>
            <p:ph type="body" sz="quarter" idx="70"/>
          </p:nvPr>
        </p:nvSpPr>
        <p:spPr/>
        <p:txBody>
          <a:bodyPr/>
          <a:lstStyle/>
          <a:p>
            <a:r>
              <a:rPr lang="en-US" dirty="0"/>
              <a:t>12</a:t>
            </a:r>
          </a:p>
        </p:txBody>
      </p:sp>
      <p:sp>
        <p:nvSpPr>
          <p:cNvPr id="39" name="Text Placeholder 38">
            <a:extLst>
              <a:ext uri="{FF2B5EF4-FFF2-40B4-BE49-F238E27FC236}">
                <a16:creationId xmlns:a16="http://schemas.microsoft.com/office/drawing/2014/main" id="{3B7DDD5B-6276-8DEC-DBCE-64AED976E3F2}"/>
              </a:ext>
            </a:extLst>
          </p:cNvPr>
          <p:cNvSpPr>
            <a:spLocks noGrp="1"/>
          </p:cNvSpPr>
          <p:nvPr>
            <p:ph type="body" sz="quarter" idx="71"/>
          </p:nvPr>
        </p:nvSpPr>
        <p:spPr/>
        <p:txBody>
          <a:bodyPr/>
          <a:lstStyle/>
          <a:p>
            <a:r>
              <a:rPr lang="en-US" dirty="0"/>
              <a:t>Critical thinking, problem-solving and systems thinking</a:t>
            </a:r>
          </a:p>
        </p:txBody>
      </p:sp>
      <p:sp>
        <p:nvSpPr>
          <p:cNvPr id="3" name="TextBox 2">
            <a:extLst>
              <a:ext uri="{FF2B5EF4-FFF2-40B4-BE49-F238E27FC236}">
                <a16:creationId xmlns:a16="http://schemas.microsoft.com/office/drawing/2014/main" id="{96395FDD-2D27-C399-97DE-B2DAF9E1418F}"/>
              </a:ext>
            </a:extLst>
          </p:cNvPr>
          <p:cNvSpPr txBox="1"/>
          <p:nvPr/>
        </p:nvSpPr>
        <p:spPr>
          <a:xfrm>
            <a:off x="697724" y="5385345"/>
            <a:ext cx="3348183" cy="1474314"/>
          </a:xfrm>
          <a:prstGeom prst="rect">
            <a:avLst/>
          </a:prstGeom>
          <a:noFill/>
        </p:spPr>
        <p:txBody>
          <a:bodyPr wrap="square">
            <a:spAutoFit/>
          </a:bodyPr>
          <a:lstStyle/>
          <a:p>
            <a:r>
              <a:rPr lang="lv-LV" dirty="0">
                <a:latin typeface="Calibri" panose="020F0502020204030204" pitchFamily="34" charset="0"/>
                <a:ea typeface="Calibri" panose="020F0502020204030204" pitchFamily="34" charset="0"/>
                <a:cs typeface="Calibri" panose="020F0502020204030204" pitchFamily="34" charset="0"/>
              </a:rPr>
              <a:t>This work is licensed under a Creative Commons Attribution-Non-Commercial-No Derivatives 4.0 International License (CC BY-NC-4.0) International License. </a:t>
            </a:r>
          </a:p>
          <a:p>
            <a:endParaRPr lang="en-GB" b="1" dirty="0">
              <a:solidFill>
                <a:srgbClr val="186BA8"/>
              </a:solidFill>
              <a:latin typeface="Calibri" panose="020F0502020204030204" pitchFamily="34" charset="0"/>
              <a:ea typeface="Calibri" panose="020F0502020204030204" pitchFamily="34" charset="0"/>
              <a:cs typeface="Calibri" panose="020F0502020204030204" pitchFamily="34" charset="0"/>
            </a:endParaRPr>
          </a:p>
          <a:p>
            <a:r>
              <a:rPr lang="lv-LV" b="1" dirty="0">
                <a:solidFill>
                  <a:srgbClr val="186BA8"/>
                </a:solidFill>
                <a:latin typeface="Calibri" panose="020F0502020204030204" pitchFamily="34" charset="0"/>
                <a:ea typeface="Calibri" panose="020F0502020204030204" pitchFamily="34" charset="0"/>
                <a:cs typeface="Calibri" panose="020F0502020204030204" pitchFamily="34" charset="0"/>
              </a:rPr>
              <a:t>Project number:</a:t>
            </a:r>
            <a:r>
              <a:rPr lang="en-GB" b="1" dirty="0">
                <a:solidFill>
                  <a:srgbClr val="186BA8"/>
                </a:solidFill>
                <a:latin typeface="Calibri" panose="020F0502020204030204" pitchFamily="34" charset="0"/>
                <a:ea typeface="Calibri" panose="020F0502020204030204" pitchFamily="34" charset="0"/>
                <a:cs typeface="Calibri" panose="020F0502020204030204" pitchFamily="34" charset="0"/>
              </a:rPr>
              <a:t> </a:t>
            </a:r>
            <a:r>
              <a:rPr lang="lv-LV" dirty="0">
                <a:latin typeface="Calibri" panose="020F0502020204030204" pitchFamily="34" charset="0"/>
                <a:ea typeface="Calibri" panose="020F0502020204030204" pitchFamily="34" charset="0"/>
                <a:cs typeface="Calibri" panose="020F0502020204030204" pitchFamily="34" charset="0"/>
              </a:rPr>
              <a:t>2021-1-LV01-KA220-HED-000027581 </a:t>
            </a:r>
            <a:endParaRPr lang="lv-LV"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3602526-4DB6-6E87-C4A1-6AE2A385B6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724" y="4635446"/>
            <a:ext cx="2070528" cy="705345"/>
          </a:xfrm>
          <a:prstGeom prst="rect">
            <a:avLst/>
          </a:prstGeom>
        </p:spPr>
      </p:pic>
      <p:sp>
        <p:nvSpPr>
          <p:cNvPr id="22" name="Text Placeholder 37">
            <a:extLst>
              <a:ext uri="{FF2B5EF4-FFF2-40B4-BE49-F238E27FC236}">
                <a16:creationId xmlns:a16="http://schemas.microsoft.com/office/drawing/2014/main" id="{518F9C74-11A8-3BFB-218B-B354EE2663F6}"/>
              </a:ext>
            </a:extLst>
          </p:cNvPr>
          <p:cNvSpPr txBox="1">
            <a:spLocks/>
          </p:cNvSpPr>
          <p:nvPr/>
        </p:nvSpPr>
        <p:spPr>
          <a:xfrm>
            <a:off x="3922517" y="5845307"/>
            <a:ext cx="684000" cy="223473"/>
          </a:xfrm>
          <a:prstGeom prst="rect">
            <a:avLst/>
          </a:prstGeom>
        </p:spPr>
        <p:txBody>
          <a:bodyPr vert="horz" lIns="91440" tIns="45720" rIns="91440" bIns="45720" rtlCol="0" anchor="ctr">
            <a:noAutofit/>
          </a:bodyPr>
          <a:lstStyle>
            <a:lvl1pPr marL="0" indent="0" algn="l" defTabSz="3343281" rtl="0" eaLnBrk="1" latinLnBrk="0" hangingPunct="1">
              <a:lnSpc>
                <a:spcPct val="100000"/>
              </a:lnSpc>
              <a:spcBef>
                <a:spcPts val="3657"/>
              </a:spcBef>
              <a:buFont typeface="Arial" panose="020B0604020202020204" pitchFamily="34" charset="0"/>
              <a:buNone/>
              <a:defRPr sz="2800" b="1" i="0" kern="120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2pPr>
            <a:lvl3pPr marL="1243813"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3pPr>
            <a:lvl4pPr marL="1865719"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4pPr>
            <a:lvl5pPr marL="2487628"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13</a:t>
            </a:r>
          </a:p>
        </p:txBody>
      </p:sp>
      <p:sp>
        <p:nvSpPr>
          <p:cNvPr id="2" name="Text Placeholder 38">
            <a:extLst>
              <a:ext uri="{FF2B5EF4-FFF2-40B4-BE49-F238E27FC236}">
                <a16:creationId xmlns:a16="http://schemas.microsoft.com/office/drawing/2014/main" id="{37AF82C6-4FBA-7AE7-5857-F3A7F3C5EF9D}"/>
              </a:ext>
            </a:extLst>
          </p:cNvPr>
          <p:cNvSpPr txBox="1">
            <a:spLocks/>
          </p:cNvSpPr>
          <p:nvPr/>
        </p:nvSpPr>
        <p:spPr>
          <a:xfrm>
            <a:off x="4483127" y="5828493"/>
            <a:ext cx="7236000" cy="223473"/>
          </a:xfrm>
          <a:prstGeom prst="rect">
            <a:avLst/>
          </a:prstGeom>
        </p:spPr>
        <p:txBody>
          <a:bodyPr vert="horz" lIns="91440" tIns="45720" rIns="91440" bIns="45720" rtlCol="0" anchor="ctr">
            <a:noAutofit/>
          </a:bodyPr>
          <a:lstStyle>
            <a:lvl1pPr marL="0" indent="0" algn="l" defTabSz="3343281" rtl="0" eaLnBrk="1" latinLnBrk="0" hangingPunct="1">
              <a:lnSpc>
                <a:spcPct val="100000"/>
              </a:lnSpc>
              <a:spcBef>
                <a:spcPts val="3657"/>
              </a:spcBef>
              <a:buFont typeface="Arial" panose="020B0604020202020204" pitchFamily="34" charset="0"/>
              <a:buNone/>
              <a:defRPr sz="22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2pPr>
            <a:lvl3pPr marL="1243813"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3pPr>
            <a:lvl4pPr marL="1865719"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4pPr>
            <a:lvl5pPr marL="2487628"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Leadership</a:t>
            </a:r>
          </a:p>
        </p:txBody>
      </p:sp>
    </p:spTree>
    <p:extLst>
      <p:ext uri="{BB962C8B-B14F-4D97-AF65-F5344CB8AC3E}">
        <p14:creationId xmlns:p14="http://schemas.microsoft.com/office/powerpoint/2010/main" val="82811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746771" y="428625"/>
            <a:ext cx="5096817" cy="4738703"/>
          </a:xfrm>
        </p:spPr>
        <p:txBody>
          <a:bodyPr/>
          <a:lstStyle/>
          <a:p>
            <a:pPr marL="366713" indent="-366713">
              <a:lnSpc>
                <a:spcPts val="1880"/>
              </a:lnSpc>
              <a:buClr>
                <a:srgbClr val="AD4097"/>
              </a:buClr>
              <a:buFont typeface="+mj-lt"/>
              <a:buAutoNum type="arabicPeriod"/>
            </a:pPr>
            <a:r>
              <a:rPr lang="en-US" sz="1800" dirty="0"/>
              <a:t>Self Management, purposefulness, perseverance</a:t>
            </a:r>
          </a:p>
          <a:p>
            <a:pPr marL="366713" indent="-366713">
              <a:lnSpc>
                <a:spcPts val="1880"/>
              </a:lnSpc>
              <a:buClr>
                <a:srgbClr val="AD4097"/>
              </a:buClr>
              <a:buFont typeface="+mj-lt"/>
              <a:buAutoNum type="arabicPeriod"/>
            </a:pPr>
            <a:r>
              <a:rPr lang="en-US" sz="1800" dirty="0"/>
              <a:t>Critical thinking, problem-solving and systems thinking</a:t>
            </a:r>
          </a:p>
          <a:p>
            <a:pPr marL="366713" indent="-366713">
              <a:lnSpc>
                <a:spcPts val="1880"/>
              </a:lnSpc>
              <a:buClr>
                <a:srgbClr val="AD4097"/>
              </a:buClr>
              <a:buFont typeface="+mj-lt"/>
              <a:buAutoNum type="arabicPeriod"/>
            </a:pPr>
            <a:r>
              <a:rPr lang="en-US" sz="1800" dirty="0"/>
              <a:t>Communication, collaboration, teamwork</a:t>
            </a:r>
          </a:p>
          <a:p>
            <a:pPr marL="366713" indent="-366713">
              <a:lnSpc>
                <a:spcPts val="1880"/>
              </a:lnSpc>
              <a:buClr>
                <a:srgbClr val="AD4097"/>
              </a:buClr>
              <a:buFont typeface="+mj-lt"/>
              <a:buAutoNum type="arabicPeriod"/>
            </a:pPr>
            <a:r>
              <a:rPr lang="en-US" sz="1800" dirty="0"/>
              <a:t>Adaptability, resilience and stress resistance</a:t>
            </a:r>
          </a:p>
          <a:p>
            <a:pPr marL="366713" indent="-366713">
              <a:lnSpc>
                <a:spcPts val="1880"/>
              </a:lnSpc>
              <a:buClr>
                <a:srgbClr val="AD4097"/>
              </a:buClr>
              <a:buFont typeface="+mj-lt"/>
              <a:buAutoNum type="arabicPeriod"/>
            </a:pPr>
            <a:r>
              <a:rPr lang="en-US" sz="1800" dirty="0"/>
              <a:t>Creativity, curiosity, open mindset, spotting opportunities</a:t>
            </a:r>
          </a:p>
          <a:p>
            <a:pPr marL="366713" indent="-366713">
              <a:lnSpc>
                <a:spcPts val="1880"/>
              </a:lnSpc>
              <a:buClr>
                <a:srgbClr val="AD4097"/>
              </a:buClr>
              <a:buFont typeface="+mj-lt"/>
              <a:buAutoNum type="arabicPeriod"/>
            </a:pPr>
            <a:r>
              <a:rPr lang="en-US" sz="1800" dirty="0"/>
              <a:t>Wellbeing, positive attitudes, mindfulness</a:t>
            </a:r>
          </a:p>
          <a:p>
            <a:pPr marL="366713" indent="-366713">
              <a:lnSpc>
                <a:spcPts val="1880"/>
              </a:lnSpc>
              <a:buClr>
                <a:srgbClr val="AD4097"/>
              </a:buClr>
              <a:buFont typeface="+mj-lt"/>
              <a:buAutoNum type="arabicPeriod"/>
            </a:pPr>
            <a:r>
              <a:rPr lang="en-US" sz="1800" dirty="0"/>
              <a:t>Emotional intelligence and empathy</a:t>
            </a:r>
          </a:p>
          <a:p>
            <a:pPr marL="366713" indent="-366713">
              <a:lnSpc>
                <a:spcPts val="1880"/>
              </a:lnSpc>
              <a:buClr>
                <a:srgbClr val="AD4097"/>
              </a:buClr>
              <a:buFont typeface="+mj-lt"/>
              <a:buAutoNum type="arabicPeriod"/>
            </a:pPr>
            <a:r>
              <a:rPr lang="en-US" sz="1800" dirty="0"/>
              <a:t>Vision, leadership, </a:t>
            </a:r>
            <a:r>
              <a:rPr lang="en-US" sz="1800" dirty="0" err="1"/>
              <a:t>mobilising</a:t>
            </a:r>
            <a:r>
              <a:rPr lang="en-US" sz="1800" dirty="0"/>
              <a:t> and managing others</a:t>
            </a:r>
          </a:p>
          <a:p>
            <a:pPr marL="366713" indent="-366713">
              <a:lnSpc>
                <a:spcPts val="1880"/>
              </a:lnSpc>
              <a:buClr>
                <a:srgbClr val="AD4097"/>
              </a:buClr>
              <a:buFont typeface="+mj-lt"/>
              <a:buAutoNum type="arabicPeriod"/>
            </a:pPr>
            <a:r>
              <a:rPr lang="en-US" sz="1800" dirty="0"/>
              <a:t> Sustainability competence</a:t>
            </a:r>
          </a:p>
          <a:p>
            <a:pPr marL="366713" indent="-366713">
              <a:lnSpc>
                <a:spcPts val="1880"/>
              </a:lnSpc>
              <a:buClr>
                <a:srgbClr val="AD4097"/>
              </a:buClr>
              <a:buFont typeface="+mj-lt"/>
              <a:buAutoNum type="arabicPeriod"/>
            </a:pPr>
            <a:r>
              <a:rPr lang="en-US" sz="1800" dirty="0"/>
              <a:t> Growth mindset and learning</a:t>
            </a:r>
          </a:p>
          <a:p>
            <a:pPr marL="366713" indent="-366713">
              <a:lnSpc>
                <a:spcPts val="1880"/>
              </a:lnSpc>
              <a:buClr>
                <a:srgbClr val="AD4097"/>
              </a:buClr>
              <a:buFont typeface="+mj-lt"/>
              <a:buAutoNum type="arabicPeriod"/>
            </a:pPr>
            <a:r>
              <a:rPr lang="en-US" sz="1800" dirty="0"/>
              <a:t>Responsibility and fairness</a:t>
            </a:r>
          </a:p>
          <a:p>
            <a:pPr marL="366713" indent="-366713">
              <a:lnSpc>
                <a:spcPts val="1880"/>
              </a:lnSpc>
              <a:buClr>
                <a:srgbClr val="AD4097"/>
              </a:buClr>
              <a:buFont typeface="+mj-lt"/>
              <a:buAutoNum type="arabicPeriod"/>
            </a:pPr>
            <a:r>
              <a:rPr lang="en-US" sz="1800" dirty="0"/>
              <a:t> Global mind-set, social and cultural awareness</a:t>
            </a:r>
          </a:p>
          <a:p>
            <a:pPr marL="366713" indent="-366713">
              <a:lnSpc>
                <a:spcPts val="1880"/>
              </a:lnSpc>
              <a:buClr>
                <a:srgbClr val="AD4097"/>
              </a:buClr>
              <a:buFont typeface="+mj-lt"/>
              <a:buAutoNum type="arabicPeriod"/>
            </a:pPr>
            <a:r>
              <a:rPr lang="en-US" sz="1800" dirty="0"/>
              <a:t> Information and data literacy, information interpretation</a:t>
            </a:r>
          </a:p>
          <a:p>
            <a:pPr marL="366713" indent="-366713">
              <a:lnSpc>
                <a:spcPts val="1880"/>
              </a:lnSpc>
              <a:buClr>
                <a:srgbClr val="AD4097"/>
              </a:buClr>
              <a:buFont typeface="+mj-lt"/>
              <a:buAutoNum type="arabicPeriod"/>
            </a:pPr>
            <a:r>
              <a:rPr lang="en-US" sz="1800" dirty="0"/>
              <a:t>Basic, scientific, economic, and technological literacies, basic physics and chemistry</a:t>
            </a:r>
          </a:p>
          <a:p>
            <a:pPr marL="366713" indent="-366713">
              <a:lnSpc>
                <a:spcPts val="1880"/>
              </a:lnSpc>
              <a:buClr>
                <a:srgbClr val="AD4097"/>
              </a:buClr>
              <a:buFont typeface="+mj-lt"/>
              <a:buAutoNum type="arabicPeriod"/>
            </a:pPr>
            <a:r>
              <a:rPr lang="en-US" sz="1800" dirty="0"/>
              <a:t> Advanced data analysis and mathematical skills</a:t>
            </a:r>
          </a:p>
          <a:p>
            <a:pPr marL="366713" indent="-366713">
              <a:lnSpc>
                <a:spcPts val="1880"/>
              </a:lnSpc>
              <a:buClr>
                <a:srgbClr val="AD4097"/>
              </a:buClr>
              <a:buFont typeface="+mj-lt"/>
              <a:buAutoNum type="arabicPeriod"/>
            </a:pPr>
            <a:r>
              <a:rPr lang="en-US" sz="1800" dirty="0"/>
              <a:t> Computer Programming</a:t>
            </a:r>
          </a:p>
          <a:p>
            <a:pPr marL="366713" indent="-366713">
              <a:lnSpc>
                <a:spcPts val="1880"/>
              </a:lnSpc>
              <a:buClr>
                <a:srgbClr val="AD4097"/>
              </a:buClr>
              <a:buFont typeface="+mj-lt"/>
              <a:buAutoNum type="arabicPeriod"/>
            </a:pPr>
            <a:r>
              <a:rPr lang="en-US" sz="1800" dirty="0"/>
              <a:t> Advanced technical skills</a:t>
            </a:r>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Text Placeholder 9">
            <a:extLst>
              <a:ext uri="{FF2B5EF4-FFF2-40B4-BE49-F238E27FC236}">
                <a16:creationId xmlns:a16="http://schemas.microsoft.com/office/drawing/2014/main" id="{A2F4AABF-1F3F-D458-CD4F-2457A22D79C6}"/>
              </a:ext>
            </a:extLst>
          </p:cNvPr>
          <p:cNvSpPr txBox="1">
            <a:spLocks/>
          </p:cNvSpPr>
          <p:nvPr/>
        </p:nvSpPr>
        <p:spPr>
          <a:xfrm>
            <a:off x="218188" y="6001030"/>
            <a:ext cx="8697213" cy="648242"/>
          </a:xfrm>
          <a:prstGeom prst="rect">
            <a:avLst/>
          </a:prstGeom>
          <a:solidFill>
            <a:srgbClr val="1C1442"/>
          </a:solidFill>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lnSpc>
                <a:spcPts val="1580"/>
              </a:lnSpc>
            </a:pPr>
            <a:r>
              <a:rPr lang="en-GB" sz="1400" b="1" i="1" dirty="0">
                <a:solidFill>
                  <a:schemeClr val="bg1"/>
                </a:solidFill>
              </a:rPr>
              <a:t>Importance – performance analysis results of importance of  21st century skills and performance of universities in developing them </a:t>
            </a:r>
            <a:r>
              <a:rPr lang="en-GB" sz="1400" i="1" dirty="0">
                <a:solidFill>
                  <a:schemeClr val="bg1"/>
                </a:solidFill>
              </a:rPr>
              <a:t>Source: Authors’ calculations based on employer survey conducted in 2022, n=300</a:t>
            </a:r>
          </a:p>
        </p:txBody>
      </p:sp>
      <p:pic>
        <p:nvPicPr>
          <p:cNvPr id="17" name="Graphic 16">
            <a:extLst>
              <a:ext uri="{FF2B5EF4-FFF2-40B4-BE49-F238E27FC236}">
                <a16:creationId xmlns:a16="http://schemas.microsoft.com/office/drawing/2014/main" id="{C465C2F3-3CC4-ECAC-C1B2-92D05097A57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5108" t="15539" r="27342" b="49973"/>
          <a:stretch/>
        </p:blipFill>
        <p:spPr>
          <a:xfrm>
            <a:off x="6045344" y="-354576"/>
            <a:ext cx="6368735" cy="6535243"/>
          </a:xfrm>
          <a:prstGeom prst="rect">
            <a:avLst/>
          </a:prstGeom>
        </p:spPr>
      </p:pic>
    </p:spTree>
    <p:extLst>
      <p:ext uri="{BB962C8B-B14F-4D97-AF65-F5344CB8AC3E}">
        <p14:creationId xmlns:p14="http://schemas.microsoft.com/office/powerpoint/2010/main" val="1145817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1886434"/>
            <a:ext cx="12192000" cy="3900003"/>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21</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865592" y="5549010"/>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749723" y="600075"/>
            <a:ext cx="10559469" cy="16006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The most critical area requiring action is where importance of skills is high, but performance of universities is low. Underperformance in these areas requires </a:t>
            </a:r>
            <a:r>
              <a:rPr lang="en-US" sz="2200" b="1" dirty="0">
                <a:solidFill>
                  <a:srgbClr val="AD4097"/>
                </a:solidFill>
              </a:rPr>
              <a:t>immediate attention and highest prioritization:</a:t>
            </a:r>
          </a:p>
          <a:p>
            <a:pPr algn="just">
              <a:lnSpc>
                <a:spcPts val="2440"/>
              </a:lnSpc>
            </a:pPr>
            <a:endParaRPr lang="en-US" sz="2200" dirty="0"/>
          </a:p>
        </p:txBody>
      </p:sp>
      <p:sp>
        <p:nvSpPr>
          <p:cNvPr id="13" name="Rectangle 12">
            <a:extLst>
              <a:ext uri="{FF2B5EF4-FFF2-40B4-BE49-F238E27FC236}">
                <a16:creationId xmlns:a16="http://schemas.microsoft.com/office/drawing/2014/main" id="{6F791082-0483-D4EF-130B-FDB5D813CA60}"/>
              </a:ext>
            </a:extLst>
          </p:cNvPr>
          <p:cNvSpPr/>
          <p:nvPr/>
        </p:nvSpPr>
        <p:spPr>
          <a:xfrm>
            <a:off x="482222" y="3108750"/>
            <a:ext cx="522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4191402"/>
            <a:ext cx="522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2" name="Text Placeholder 10">
            <a:extLst>
              <a:ext uri="{FF2B5EF4-FFF2-40B4-BE49-F238E27FC236}">
                <a16:creationId xmlns:a16="http://schemas.microsoft.com/office/drawing/2014/main" id="{6D273543-B0FD-0E39-80E7-A8C88242DF12}"/>
              </a:ext>
            </a:extLst>
          </p:cNvPr>
          <p:cNvSpPr txBox="1">
            <a:spLocks/>
          </p:cNvSpPr>
          <p:nvPr/>
        </p:nvSpPr>
        <p:spPr>
          <a:xfrm>
            <a:off x="1885503" y="2171910"/>
            <a:ext cx="3668287" cy="69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‘Self-management, purposefulness, perseverance’</a:t>
            </a:r>
          </a:p>
          <a:p>
            <a:endParaRPr lang="en-US" sz="2200" dirty="0">
              <a:solidFill>
                <a:schemeClr val="bg1"/>
              </a:solidFill>
            </a:endParaRPr>
          </a:p>
        </p:txBody>
      </p:sp>
      <p:sp>
        <p:nvSpPr>
          <p:cNvPr id="3" name="Text Placeholder 10">
            <a:extLst>
              <a:ext uri="{FF2B5EF4-FFF2-40B4-BE49-F238E27FC236}">
                <a16:creationId xmlns:a16="http://schemas.microsoft.com/office/drawing/2014/main" id="{B6F4F2F6-6BCC-B040-A9A7-49608D8B80B8}"/>
              </a:ext>
            </a:extLst>
          </p:cNvPr>
          <p:cNvSpPr txBox="1">
            <a:spLocks/>
          </p:cNvSpPr>
          <p:nvPr/>
        </p:nvSpPr>
        <p:spPr>
          <a:xfrm>
            <a:off x="408815" y="2257557"/>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1</a:t>
            </a:r>
          </a:p>
        </p:txBody>
      </p:sp>
      <p:sp>
        <p:nvSpPr>
          <p:cNvPr id="4" name="Triangle 3">
            <a:extLst>
              <a:ext uri="{FF2B5EF4-FFF2-40B4-BE49-F238E27FC236}">
                <a16:creationId xmlns:a16="http://schemas.microsoft.com/office/drawing/2014/main" id="{2F0CED53-1305-6CD2-623E-9301F455883B}"/>
              </a:ext>
            </a:extLst>
          </p:cNvPr>
          <p:cNvSpPr/>
          <p:nvPr/>
        </p:nvSpPr>
        <p:spPr>
          <a:xfrm rot="5400000">
            <a:off x="1461885" y="2431469"/>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6" name="Text Placeholder 10">
            <a:extLst>
              <a:ext uri="{FF2B5EF4-FFF2-40B4-BE49-F238E27FC236}">
                <a16:creationId xmlns:a16="http://schemas.microsoft.com/office/drawing/2014/main" id="{37ACB936-050C-4D4F-C2B6-6ADF237456B7}"/>
              </a:ext>
            </a:extLst>
          </p:cNvPr>
          <p:cNvSpPr txBox="1">
            <a:spLocks/>
          </p:cNvSpPr>
          <p:nvPr/>
        </p:nvSpPr>
        <p:spPr>
          <a:xfrm>
            <a:off x="1885503" y="3277814"/>
            <a:ext cx="3668287" cy="69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‘Adaptability, resilience and stress resistance’</a:t>
            </a:r>
          </a:p>
          <a:p>
            <a:endParaRPr lang="en-US" sz="2200" dirty="0">
              <a:solidFill>
                <a:schemeClr val="bg1"/>
              </a:solidFill>
            </a:endParaRPr>
          </a:p>
        </p:txBody>
      </p:sp>
      <p:sp>
        <p:nvSpPr>
          <p:cNvPr id="18" name="Text Placeholder 10">
            <a:extLst>
              <a:ext uri="{FF2B5EF4-FFF2-40B4-BE49-F238E27FC236}">
                <a16:creationId xmlns:a16="http://schemas.microsoft.com/office/drawing/2014/main" id="{B13DB1B8-0241-E227-6076-89BC3616879A}"/>
              </a:ext>
            </a:extLst>
          </p:cNvPr>
          <p:cNvSpPr txBox="1">
            <a:spLocks/>
          </p:cNvSpPr>
          <p:nvPr/>
        </p:nvSpPr>
        <p:spPr>
          <a:xfrm>
            <a:off x="408815" y="3363461"/>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4</a:t>
            </a:r>
          </a:p>
        </p:txBody>
      </p:sp>
      <p:sp>
        <p:nvSpPr>
          <p:cNvPr id="20" name="Triangle 19">
            <a:extLst>
              <a:ext uri="{FF2B5EF4-FFF2-40B4-BE49-F238E27FC236}">
                <a16:creationId xmlns:a16="http://schemas.microsoft.com/office/drawing/2014/main" id="{CFB9038F-DA25-760A-9711-97825EBC98F6}"/>
              </a:ext>
            </a:extLst>
          </p:cNvPr>
          <p:cNvSpPr/>
          <p:nvPr/>
        </p:nvSpPr>
        <p:spPr>
          <a:xfrm rot="5400000">
            <a:off x="1461885" y="3537373"/>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21" name="Text Placeholder 10">
            <a:extLst>
              <a:ext uri="{FF2B5EF4-FFF2-40B4-BE49-F238E27FC236}">
                <a16:creationId xmlns:a16="http://schemas.microsoft.com/office/drawing/2014/main" id="{473404E3-E8DB-A5D6-BD89-39E50B3CA404}"/>
              </a:ext>
            </a:extLst>
          </p:cNvPr>
          <p:cNvSpPr txBox="1">
            <a:spLocks/>
          </p:cNvSpPr>
          <p:nvPr/>
        </p:nvSpPr>
        <p:spPr>
          <a:xfrm>
            <a:off x="1885503" y="4423913"/>
            <a:ext cx="3939153" cy="69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‘Creativity, curiosity, open mindset, spotting opportunities’</a:t>
            </a:r>
          </a:p>
          <a:p>
            <a:endParaRPr lang="en-US" sz="2200" dirty="0">
              <a:solidFill>
                <a:schemeClr val="bg1"/>
              </a:solidFill>
            </a:endParaRPr>
          </a:p>
        </p:txBody>
      </p:sp>
      <p:sp>
        <p:nvSpPr>
          <p:cNvPr id="22" name="Text Placeholder 10">
            <a:extLst>
              <a:ext uri="{FF2B5EF4-FFF2-40B4-BE49-F238E27FC236}">
                <a16:creationId xmlns:a16="http://schemas.microsoft.com/office/drawing/2014/main" id="{65713D95-858F-7C15-BECB-3BB82CAD1BBF}"/>
              </a:ext>
            </a:extLst>
          </p:cNvPr>
          <p:cNvSpPr txBox="1">
            <a:spLocks/>
          </p:cNvSpPr>
          <p:nvPr/>
        </p:nvSpPr>
        <p:spPr>
          <a:xfrm>
            <a:off x="408815" y="4509560"/>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5</a:t>
            </a:r>
          </a:p>
        </p:txBody>
      </p:sp>
      <p:sp>
        <p:nvSpPr>
          <p:cNvPr id="23" name="Triangle 22">
            <a:extLst>
              <a:ext uri="{FF2B5EF4-FFF2-40B4-BE49-F238E27FC236}">
                <a16:creationId xmlns:a16="http://schemas.microsoft.com/office/drawing/2014/main" id="{11A86234-0084-A197-5774-3E660D518569}"/>
              </a:ext>
            </a:extLst>
          </p:cNvPr>
          <p:cNvSpPr/>
          <p:nvPr/>
        </p:nvSpPr>
        <p:spPr>
          <a:xfrm rot="5400000">
            <a:off x="1461885" y="4683472"/>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77D0EE1B-25AA-6070-8612-CF5D3F650987}"/>
              </a:ext>
            </a:extLst>
          </p:cNvPr>
          <p:cNvSpPr/>
          <p:nvPr/>
        </p:nvSpPr>
        <p:spPr>
          <a:xfrm>
            <a:off x="6121446" y="3108750"/>
            <a:ext cx="522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80C5D607-6062-2A91-E705-BCED93ED9255}"/>
              </a:ext>
            </a:extLst>
          </p:cNvPr>
          <p:cNvSpPr/>
          <p:nvPr/>
        </p:nvSpPr>
        <p:spPr>
          <a:xfrm>
            <a:off x="6121446" y="4191402"/>
            <a:ext cx="522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26" name="Text Placeholder 10">
            <a:extLst>
              <a:ext uri="{FF2B5EF4-FFF2-40B4-BE49-F238E27FC236}">
                <a16:creationId xmlns:a16="http://schemas.microsoft.com/office/drawing/2014/main" id="{96D578C4-20C8-0E0A-702D-7401C77D38E1}"/>
              </a:ext>
            </a:extLst>
          </p:cNvPr>
          <p:cNvSpPr txBox="1">
            <a:spLocks/>
          </p:cNvSpPr>
          <p:nvPr/>
        </p:nvSpPr>
        <p:spPr>
          <a:xfrm>
            <a:off x="7524727" y="2352051"/>
            <a:ext cx="3668287" cy="51875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‘Responsibility and fairness’</a:t>
            </a:r>
          </a:p>
          <a:p>
            <a:endParaRPr lang="en-US" sz="2200" dirty="0">
              <a:solidFill>
                <a:schemeClr val="bg1"/>
              </a:solidFill>
            </a:endParaRPr>
          </a:p>
        </p:txBody>
      </p:sp>
      <p:sp>
        <p:nvSpPr>
          <p:cNvPr id="27" name="Text Placeholder 10">
            <a:extLst>
              <a:ext uri="{FF2B5EF4-FFF2-40B4-BE49-F238E27FC236}">
                <a16:creationId xmlns:a16="http://schemas.microsoft.com/office/drawing/2014/main" id="{94589A86-EE28-A357-BFD9-9207DB76FE25}"/>
              </a:ext>
            </a:extLst>
          </p:cNvPr>
          <p:cNvSpPr txBox="1">
            <a:spLocks/>
          </p:cNvSpPr>
          <p:nvPr/>
        </p:nvSpPr>
        <p:spPr>
          <a:xfrm>
            <a:off x="6048039" y="2257557"/>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11</a:t>
            </a:r>
          </a:p>
        </p:txBody>
      </p:sp>
      <p:sp>
        <p:nvSpPr>
          <p:cNvPr id="28" name="Triangle 27">
            <a:extLst>
              <a:ext uri="{FF2B5EF4-FFF2-40B4-BE49-F238E27FC236}">
                <a16:creationId xmlns:a16="http://schemas.microsoft.com/office/drawing/2014/main" id="{99EC0151-2016-7178-730C-A33A7D5D80D0}"/>
              </a:ext>
            </a:extLst>
          </p:cNvPr>
          <p:cNvSpPr/>
          <p:nvPr/>
        </p:nvSpPr>
        <p:spPr>
          <a:xfrm rot="5400000">
            <a:off x="7101109" y="2431469"/>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29" name="Text Placeholder 10">
            <a:extLst>
              <a:ext uri="{FF2B5EF4-FFF2-40B4-BE49-F238E27FC236}">
                <a16:creationId xmlns:a16="http://schemas.microsoft.com/office/drawing/2014/main" id="{D205F22F-33D1-0E5A-B786-3DE11D8EA0F3}"/>
              </a:ext>
            </a:extLst>
          </p:cNvPr>
          <p:cNvSpPr txBox="1">
            <a:spLocks/>
          </p:cNvSpPr>
          <p:nvPr/>
        </p:nvSpPr>
        <p:spPr>
          <a:xfrm>
            <a:off x="7524727" y="3277814"/>
            <a:ext cx="3668287" cy="69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‘Emotional intelligence and empathy’</a:t>
            </a:r>
          </a:p>
          <a:p>
            <a:endParaRPr lang="en-US" sz="2200" dirty="0">
              <a:solidFill>
                <a:schemeClr val="bg1"/>
              </a:solidFill>
            </a:endParaRPr>
          </a:p>
        </p:txBody>
      </p:sp>
      <p:sp>
        <p:nvSpPr>
          <p:cNvPr id="30" name="Text Placeholder 10">
            <a:extLst>
              <a:ext uri="{FF2B5EF4-FFF2-40B4-BE49-F238E27FC236}">
                <a16:creationId xmlns:a16="http://schemas.microsoft.com/office/drawing/2014/main" id="{4CF41C2F-114C-597E-CC40-301FE224AF40}"/>
              </a:ext>
            </a:extLst>
          </p:cNvPr>
          <p:cNvSpPr txBox="1">
            <a:spLocks/>
          </p:cNvSpPr>
          <p:nvPr/>
        </p:nvSpPr>
        <p:spPr>
          <a:xfrm>
            <a:off x="6048039" y="3363461"/>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7</a:t>
            </a:r>
          </a:p>
        </p:txBody>
      </p:sp>
      <p:sp>
        <p:nvSpPr>
          <p:cNvPr id="31" name="Triangle 30">
            <a:extLst>
              <a:ext uri="{FF2B5EF4-FFF2-40B4-BE49-F238E27FC236}">
                <a16:creationId xmlns:a16="http://schemas.microsoft.com/office/drawing/2014/main" id="{5636C568-D351-1E53-4131-C863BC403334}"/>
              </a:ext>
            </a:extLst>
          </p:cNvPr>
          <p:cNvSpPr/>
          <p:nvPr/>
        </p:nvSpPr>
        <p:spPr>
          <a:xfrm rot="5400000">
            <a:off x="7101109" y="3537373"/>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32" name="Text Placeholder 10">
            <a:extLst>
              <a:ext uri="{FF2B5EF4-FFF2-40B4-BE49-F238E27FC236}">
                <a16:creationId xmlns:a16="http://schemas.microsoft.com/office/drawing/2014/main" id="{ABEC8BD9-B12D-E125-C4AE-E61822EB2364}"/>
              </a:ext>
            </a:extLst>
          </p:cNvPr>
          <p:cNvSpPr txBox="1">
            <a:spLocks/>
          </p:cNvSpPr>
          <p:nvPr/>
        </p:nvSpPr>
        <p:spPr>
          <a:xfrm>
            <a:off x="7524727" y="4423913"/>
            <a:ext cx="3939153" cy="69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‘Wellbeing, positive attitudes and mindfulness’</a:t>
            </a:r>
          </a:p>
          <a:p>
            <a:endParaRPr lang="en-US" sz="2200" dirty="0">
              <a:solidFill>
                <a:schemeClr val="bg1"/>
              </a:solidFill>
            </a:endParaRPr>
          </a:p>
        </p:txBody>
      </p:sp>
      <p:sp>
        <p:nvSpPr>
          <p:cNvPr id="33" name="Text Placeholder 10">
            <a:extLst>
              <a:ext uri="{FF2B5EF4-FFF2-40B4-BE49-F238E27FC236}">
                <a16:creationId xmlns:a16="http://schemas.microsoft.com/office/drawing/2014/main" id="{942246A8-19BF-C5FF-DC74-6CE7494FA786}"/>
              </a:ext>
            </a:extLst>
          </p:cNvPr>
          <p:cNvSpPr txBox="1">
            <a:spLocks/>
          </p:cNvSpPr>
          <p:nvPr/>
        </p:nvSpPr>
        <p:spPr>
          <a:xfrm>
            <a:off x="6048039" y="4509560"/>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6</a:t>
            </a:r>
          </a:p>
        </p:txBody>
      </p:sp>
      <p:sp>
        <p:nvSpPr>
          <p:cNvPr id="34" name="Triangle 33">
            <a:extLst>
              <a:ext uri="{FF2B5EF4-FFF2-40B4-BE49-F238E27FC236}">
                <a16:creationId xmlns:a16="http://schemas.microsoft.com/office/drawing/2014/main" id="{5EBC13EC-902D-BFB0-DCF5-D3A530D1542E}"/>
              </a:ext>
            </a:extLst>
          </p:cNvPr>
          <p:cNvSpPr/>
          <p:nvPr/>
        </p:nvSpPr>
        <p:spPr>
          <a:xfrm rot="5400000">
            <a:off x="7101109" y="4683472"/>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2412F77-40A8-DA8C-F962-107D50351E86}"/>
              </a:ext>
            </a:extLst>
          </p:cNvPr>
          <p:cNvSpPr txBox="1"/>
          <p:nvPr/>
        </p:nvSpPr>
        <p:spPr>
          <a:xfrm>
            <a:off x="121403" y="6114414"/>
            <a:ext cx="9043791" cy="461665"/>
          </a:xfrm>
          <a:prstGeom prst="rect">
            <a:avLst/>
          </a:prstGeom>
          <a:noFill/>
        </p:spPr>
        <p:txBody>
          <a:bodyPr wrap="square" rtlCol="0">
            <a:spAutoFit/>
          </a:bodyPr>
          <a:lstStyle/>
          <a:p>
            <a:r>
              <a:rPr lang="en-IE" sz="2400" b="1" dirty="0">
                <a:solidFill>
                  <a:srgbClr val="186BA8"/>
                </a:solidFill>
                <a:latin typeface="Calibri" panose="020F0502020204030204" pitchFamily="34" charset="0"/>
                <a:ea typeface="Calibri" panose="020F0502020204030204" pitchFamily="34" charset="0"/>
                <a:cs typeface="Calibri" panose="020F0502020204030204" pitchFamily="34" charset="0"/>
              </a:rPr>
              <a:t>And thus,  our competence areas were emerging. Let’s review them…</a:t>
            </a:r>
          </a:p>
        </p:txBody>
      </p:sp>
    </p:spTree>
    <p:extLst>
      <p:ext uri="{BB962C8B-B14F-4D97-AF65-F5344CB8AC3E}">
        <p14:creationId xmlns:p14="http://schemas.microsoft.com/office/powerpoint/2010/main" val="1768000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31562" y="3154373"/>
            <a:ext cx="8505326" cy="2035278"/>
          </a:xfrm>
        </p:spPr>
        <p:txBody>
          <a:bodyPr numCol="2"/>
          <a:lstStyle/>
          <a:p>
            <a:pPr marL="342900" indent="-342900">
              <a:lnSpc>
                <a:spcPts val="2440"/>
              </a:lnSpc>
              <a:buClr>
                <a:srgbClr val="186BA8"/>
              </a:buClr>
              <a:buFont typeface="Arial" panose="020B0604020202020204" pitchFamily="34" charset="0"/>
              <a:buChar char="•"/>
            </a:pPr>
            <a:r>
              <a:rPr lang="en-US" sz="2200" dirty="0"/>
              <a:t>Autonomy</a:t>
            </a:r>
          </a:p>
          <a:p>
            <a:pPr marL="342900" indent="-342900">
              <a:lnSpc>
                <a:spcPts val="2440"/>
              </a:lnSpc>
              <a:buClr>
                <a:srgbClr val="186BA8"/>
              </a:buClr>
              <a:buFont typeface="Arial" panose="020B0604020202020204" pitchFamily="34" charset="0"/>
              <a:buChar char="•"/>
            </a:pPr>
            <a:r>
              <a:rPr lang="en-US" sz="2200" dirty="0"/>
              <a:t>Self-efficacy</a:t>
            </a:r>
          </a:p>
          <a:p>
            <a:pPr marL="342900" indent="-342900">
              <a:lnSpc>
                <a:spcPts val="2440"/>
              </a:lnSpc>
              <a:buClr>
                <a:srgbClr val="186BA8"/>
              </a:buClr>
              <a:buFont typeface="Arial" panose="020B0604020202020204" pitchFamily="34" charset="0"/>
              <a:buChar char="•"/>
            </a:pPr>
            <a:r>
              <a:rPr lang="en-US" sz="2200" dirty="0"/>
              <a:t>Self-awareness and self-management</a:t>
            </a:r>
          </a:p>
          <a:p>
            <a:pPr marL="342900" indent="-342900">
              <a:lnSpc>
                <a:spcPts val="2440"/>
              </a:lnSpc>
              <a:buClr>
                <a:srgbClr val="186BA8"/>
              </a:buClr>
              <a:buFont typeface="Arial" panose="020B0604020202020204" pitchFamily="34" charset="0"/>
              <a:buChar char="•"/>
            </a:pPr>
            <a:r>
              <a:rPr lang="en-US" sz="2200" dirty="0"/>
              <a:t>Self-control, self-regulation, self-direction</a:t>
            </a:r>
          </a:p>
          <a:p>
            <a:pPr marL="342900" indent="-342900">
              <a:lnSpc>
                <a:spcPts val="2440"/>
              </a:lnSpc>
              <a:buClr>
                <a:srgbClr val="186BA8"/>
              </a:buClr>
              <a:buFont typeface="Arial" panose="020B0604020202020204" pitchFamily="34" charset="0"/>
              <a:buChar char="•"/>
            </a:pPr>
            <a:r>
              <a:rPr lang="en-US" sz="2200" dirty="0"/>
              <a:t>Goals achievement</a:t>
            </a:r>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r>
              <a:rPr lang="en-US" sz="2200" dirty="0"/>
              <a:t>Goal orientation and completion (e.g., grit, persistence) </a:t>
            </a:r>
          </a:p>
          <a:p>
            <a:pPr marL="342900" indent="-342900">
              <a:lnSpc>
                <a:spcPts val="2440"/>
              </a:lnSpc>
              <a:buClr>
                <a:srgbClr val="186BA8"/>
              </a:buClr>
              <a:buFont typeface="Arial" panose="020B0604020202020204" pitchFamily="34" charset="0"/>
              <a:buChar char="•"/>
            </a:pPr>
            <a:r>
              <a:rPr lang="en-US" sz="2200" dirty="0"/>
              <a:t>Decision making</a:t>
            </a:r>
          </a:p>
          <a:p>
            <a:pPr marL="342900" indent="-342900">
              <a:lnSpc>
                <a:spcPts val="2440"/>
              </a:lnSpc>
              <a:buClr>
                <a:srgbClr val="186BA8"/>
              </a:buClr>
              <a:buFont typeface="Arial" panose="020B0604020202020204" pitchFamily="34" charset="0"/>
              <a:buChar char="•"/>
            </a:pPr>
            <a:r>
              <a:rPr lang="en-US" sz="2200" dirty="0"/>
              <a:t>Motivation &amp; perseverance </a:t>
            </a:r>
          </a:p>
          <a:p>
            <a:pPr marL="342900" indent="-342900">
              <a:lnSpc>
                <a:spcPts val="2440"/>
              </a:lnSpc>
              <a:buClr>
                <a:srgbClr val="186BA8"/>
              </a:buClr>
              <a:buFont typeface="Arial" panose="020B0604020202020204" pitchFamily="34" charset="0"/>
              <a:buChar char="•"/>
            </a:pPr>
            <a:r>
              <a:rPr lang="en-US" sz="2200" dirty="0"/>
              <a:t>Planning &amp; management</a:t>
            </a:r>
          </a:p>
          <a:p>
            <a:pPr marL="342900" indent="-342900">
              <a:lnSpc>
                <a:spcPts val="2440"/>
              </a:lnSpc>
              <a:buClr>
                <a:srgbClr val="186BA8"/>
              </a:buClr>
              <a:buFont typeface="Arial" panose="020B0604020202020204" pitchFamily="34" charset="0"/>
              <a:buChar char="•"/>
            </a:pPr>
            <a:r>
              <a:rPr lang="en-US" sz="2200" dirty="0"/>
              <a:t>Project management </a:t>
            </a:r>
          </a:p>
          <a:p>
            <a:pPr marL="342900" indent="-342900">
              <a:lnSpc>
                <a:spcPts val="2440"/>
              </a:lnSpc>
              <a:buClr>
                <a:srgbClr val="186BA8"/>
              </a:buClr>
              <a:buFont typeface="Arial" panose="020B0604020202020204" pitchFamily="34" charset="0"/>
              <a:buChar char="•"/>
            </a:pPr>
            <a:r>
              <a:rPr lang="en-US" sz="2200" dirty="0"/>
              <a:t>Risk management</a:t>
            </a:r>
          </a:p>
          <a:p>
            <a:pPr marL="342900" indent="-342900">
              <a:lnSpc>
                <a:spcPts val="2440"/>
              </a:lnSpc>
              <a:buClr>
                <a:srgbClr val="186BA8"/>
              </a:buClr>
              <a:buFont typeface="Arial" panose="020B0604020202020204" pitchFamily="34" charset="0"/>
              <a:buChar char="•"/>
            </a:pPr>
            <a:r>
              <a:rPr lang="en-US" sz="2200" dirty="0"/>
              <a:t>Resource management</a:t>
            </a:r>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75239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Self-management, Purposefulness, Perseverance</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03</a:t>
            </a:r>
          </a:p>
        </p:txBody>
      </p:sp>
      <p:sp>
        <p:nvSpPr>
          <p:cNvPr id="20" name="Text Placeholder 2">
            <a:extLst>
              <a:ext uri="{FF2B5EF4-FFF2-40B4-BE49-F238E27FC236}">
                <a16:creationId xmlns:a16="http://schemas.microsoft.com/office/drawing/2014/main" id="{87295F1B-9FD4-49EE-E2CB-C0612ACB747C}"/>
              </a:ext>
            </a:extLst>
          </p:cNvPr>
          <p:cNvSpPr txBox="1">
            <a:spLocks/>
          </p:cNvSpPr>
          <p:nvPr/>
        </p:nvSpPr>
        <p:spPr>
          <a:xfrm>
            <a:off x="3210591" y="1917290"/>
            <a:ext cx="8096804" cy="34331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The skills mentioned in the international skills framework, which the  Be 21 Skilled partners  consider to be related to each other and which are combined in this group of skills, are:</a:t>
            </a:r>
          </a:p>
          <a:p>
            <a:pPr>
              <a:lnSpc>
                <a:spcPts val="2440"/>
              </a:lnSpc>
            </a:pPr>
            <a:endParaRPr lang="en-US" sz="2200" dirty="0"/>
          </a:p>
        </p:txBody>
      </p:sp>
    </p:spTree>
    <p:extLst>
      <p:ext uri="{BB962C8B-B14F-4D97-AF65-F5344CB8AC3E}">
        <p14:creationId xmlns:p14="http://schemas.microsoft.com/office/powerpoint/2010/main" val="1854277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6A94DC-8B76-03D8-29C4-32FC3CEB2C59}"/>
              </a:ext>
            </a:extLst>
          </p:cNvPr>
          <p:cNvSpPr/>
          <p:nvPr/>
        </p:nvSpPr>
        <p:spPr>
          <a:xfrm>
            <a:off x="-1" y="655341"/>
            <a:ext cx="12192001" cy="510751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1" name="Rectangle 10">
            <a:extLst>
              <a:ext uri="{FF2B5EF4-FFF2-40B4-BE49-F238E27FC236}">
                <a16:creationId xmlns:a16="http://schemas.microsoft.com/office/drawing/2014/main" id="{5BF4ECF2-634B-9032-F71C-8EFE09D42E8C}"/>
              </a:ext>
            </a:extLst>
          </p:cNvPr>
          <p:cNvSpPr/>
          <p:nvPr/>
        </p:nvSpPr>
        <p:spPr>
          <a:xfrm>
            <a:off x="7591647" y="340242"/>
            <a:ext cx="3891516" cy="5862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1211723" y="855458"/>
            <a:ext cx="6071646" cy="4716002"/>
          </a:xfrm>
        </p:spPr>
        <p:txBody>
          <a:bodyPr/>
          <a:lstStyle/>
          <a:p>
            <a:pPr algn="just">
              <a:lnSpc>
                <a:spcPts val="2580"/>
              </a:lnSpc>
            </a:pPr>
            <a:r>
              <a:rPr lang="en-US" dirty="0">
                <a:solidFill>
                  <a:schemeClr val="bg1"/>
                </a:solidFill>
              </a:rPr>
              <a:t>According to the ESCO (European Commission, n.d.), self-management skills and competences require individuals to understand and control their own capabilities and limitations and use this self-awareness to manage activities in a variety of contexts. </a:t>
            </a:r>
          </a:p>
          <a:p>
            <a:pPr algn="just">
              <a:lnSpc>
                <a:spcPts val="2580"/>
              </a:lnSpc>
            </a:pPr>
            <a:endParaRPr lang="en-US" dirty="0">
              <a:solidFill>
                <a:schemeClr val="bg1"/>
              </a:solidFill>
            </a:endParaRPr>
          </a:p>
          <a:p>
            <a:pPr algn="just">
              <a:lnSpc>
                <a:spcPts val="2580"/>
              </a:lnSpc>
            </a:pPr>
            <a:r>
              <a:rPr lang="en-US" dirty="0">
                <a:solidFill>
                  <a:schemeClr val="bg1"/>
                </a:solidFill>
              </a:rPr>
              <a:t>They include the ability to act reflectively and responsibly, to accept feedback, adapting to change and to seek opportunities for personal and professional development. Self-management skills and competencies can alternatively be called as:</a:t>
            </a:r>
          </a:p>
          <a:p>
            <a:pPr algn="just">
              <a:lnSpc>
                <a:spcPts val="2580"/>
              </a:lnSpc>
            </a:pPr>
            <a:endParaRPr lang="en-US" dirty="0">
              <a:solidFill>
                <a:schemeClr val="bg1"/>
              </a:solidFill>
            </a:endParaRPr>
          </a:p>
          <a:p>
            <a:pPr algn="just">
              <a:lnSpc>
                <a:spcPts val="2580"/>
              </a:lnSpc>
            </a:pPr>
            <a:endParaRPr lang="en-US" dirty="0">
              <a:solidFill>
                <a:schemeClr val="bg1"/>
              </a:solidFill>
            </a:endParaRPr>
          </a:p>
        </p:txBody>
      </p:sp>
      <p:sp>
        <p:nvSpPr>
          <p:cNvPr id="8" name="Text Placeholder 6">
            <a:extLst>
              <a:ext uri="{FF2B5EF4-FFF2-40B4-BE49-F238E27FC236}">
                <a16:creationId xmlns:a16="http://schemas.microsoft.com/office/drawing/2014/main" id="{12B9B110-3791-EBCE-21F0-5FEF9CA8896B}"/>
              </a:ext>
            </a:extLst>
          </p:cNvPr>
          <p:cNvSpPr txBox="1">
            <a:spLocks/>
          </p:cNvSpPr>
          <p:nvPr/>
        </p:nvSpPr>
        <p:spPr>
          <a:xfrm>
            <a:off x="7914422" y="1095143"/>
            <a:ext cx="4585856" cy="2118316"/>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342900" lvl="0" indent="-342900">
              <a:buClr>
                <a:srgbClr val="AD4097"/>
              </a:buClr>
              <a:buFont typeface="Wingdings" pitchFamily="2" charset="2"/>
              <a:buChar char="q"/>
            </a:pPr>
            <a:r>
              <a:rPr lang="en-US" sz="2600" dirty="0"/>
              <a:t>self-control</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self-regulation</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self-management</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self-discipline and </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professional attitude</a:t>
            </a:r>
          </a:p>
          <a:p>
            <a:pPr lvl="0">
              <a:buClr>
                <a:srgbClr val="AD4097"/>
              </a:buClr>
            </a:pPr>
            <a:endParaRPr lang="en-US" sz="2600" dirty="0"/>
          </a:p>
          <a:p>
            <a:pPr lvl="0">
              <a:buClr>
                <a:srgbClr val="186BA8"/>
              </a:buClr>
            </a:pPr>
            <a:endParaRPr lang="en-US" sz="2600" dirty="0"/>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2371072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9F4B9ABC-6259-930A-0A9E-F273E388CAF1}"/>
              </a:ext>
            </a:extLst>
          </p:cNvPr>
          <p:cNvPicPr>
            <a:picLocks noGrp="1" noChangeAspect="1"/>
          </p:cNvPicPr>
          <p:nvPr>
            <p:ph type="pic" sz="quarter" idx="21"/>
          </p:nvPr>
        </p:nvPicPr>
        <p:blipFill rotWithShape="1">
          <a:blip r:embed="rId2"/>
          <a:srcRect l="21084" r="21084"/>
          <a:stretch/>
        </p:blipFill>
        <p:spPr>
          <a:xfrm>
            <a:off x="884606" y="0"/>
            <a:ext cx="4431673" cy="6858000"/>
          </a:xfrm>
        </p:spPr>
      </p:pic>
      <p:sp>
        <p:nvSpPr>
          <p:cNvPr id="13" name="Text Placeholder 12">
            <a:extLst>
              <a:ext uri="{FF2B5EF4-FFF2-40B4-BE49-F238E27FC236}">
                <a16:creationId xmlns:a16="http://schemas.microsoft.com/office/drawing/2014/main" id="{C2BE2D06-0FEA-4779-44D7-D425554601D4}"/>
              </a:ext>
            </a:extLst>
          </p:cNvPr>
          <p:cNvSpPr>
            <a:spLocks noGrp="1"/>
          </p:cNvSpPr>
          <p:nvPr>
            <p:ph type="body" sz="quarter" idx="48"/>
          </p:nvPr>
        </p:nvSpPr>
        <p:spPr>
          <a:xfrm>
            <a:off x="5869172" y="616689"/>
            <a:ext cx="5798221" cy="5685258"/>
          </a:xfrm>
        </p:spPr>
        <p:txBody>
          <a:bodyPr/>
          <a:lstStyle/>
          <a:p>
            <a:pPr algn="just">
              <a:lnSpc>
                <a:spcPts val="2580"/>
              </a:lnSpc>
            </a:pPr>
            <a:r>
              <a:rPr lang="en-US" sz="2400" dirty="0"/>
              <a:t>According to research </a:t>
            </a:r>
            <a:r>
              <a:rPr lang="en-US" sz="2400" b="1" dirty="0">
                <a:solidFill>
                  <a:srgbClr val="8A2061"/>
                </a:solidFill>
              </a:rPr>
              <a:t>purposefulness</a:t>
            </a:r>
            <a:r>
              <a:rPr lang="en-US" sz="2400" dirty="0"/>
              <a:t> is a volitional quality, that characterized by the goals and objectives, orderliness and balance of actions, thoughts, and feelings with a steady movement towards the goal.  It is the quality of having a sense of direction and a strong motivation to achieve a specific outcome. </a:t>
            </a:r>
          </a:p>
          <a:p>
            <a:pPr algn="just">
              <a:lnSpc>
                <a:spcPts val="2580"/>
              </a:lnSpc>
            </a:pPr>
            <a:endParaRPr lang="en-US" sz="2400" dirty="0"/>
          </a:p>
          <a:p>
            <a:pPr algn="just">
              <a:lnSpc>
                <a:spcPts val="2580"/>
              </a:lnSpc>
            </a:pPr>
            <a:r>
              <a:rPr lang="en-US" sz="2400" b="1" dirty="0">
                <a:solidFill>
                  <a:srgbClr val="8A2061"/>
                </a:solidFill>
              </a:rPr>
              <a:t>Perseverance</a:t>
            </a:r>
            <a:r>
              <a:rPr lang="en-US" sz="2400" dirty="0"/>
              <a:t> is the human abilities to storage energy by long-term, to achieve the goal, to overcome the difficulties of varying magnitude (</a:t>
            </a:r>
            <a:r>
              <a:rPr lang="en-US" sz="2400" dirty="0" err="1"/>
              <a:t>Griban</a:t>
            </a:r>
            <a:r>
              <a:rPr lang="en-US" sz="2400" dirty="0"/>
              <a:t> et al., 2020). Together, purposefulness and perseverance are important qualities that can help an individual achieve their goals and overcome challenges.</a:t>
            </a:r>
          </a:p>
          <a:p>
            <a:pPr algn="just">
              <a:lnSpc>
                <a:spcPts val="2580"/>
              </a:lnSpc>
            </a:pPr>
            <a:endParaRPr lang="en-US" sz="2400" dirty="0"/>
          </a:p>
          <a:p>
            <a:pPr algn="just">
              <a:lnSpc>
                <a:spcPts val="2580"/>
              </a:lnSpc>
            </a:pPr>
            <a:endParaRPr lang="en-US" sz="2400" dirty="0"/>
          </a:p>
          <a:p>
            <a:pPr algn="just">
              <a:lnSpc>
                <a:spcPts val="2580"/>
              </a:lnSpc>
            </a:pPr>
            <a:endParaRPr lang="en-US" sz="2400" dirty="0"/>
          </a:p>
        </p:txBody>
      </p:sp>
    </p:spTree>
    <p:extLst>
      <p:ext uri="{BB962C8B-B14F-4D97-AF65-F5344CB8AC3E}">
        <p14:creationId xmlns:p14="http://schemas.microsoft.com/office/powerpoint/2010/main" val="659319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559800" cy="3731669"/>
          </a:xfrm>
        </p:spPr>
        <p:txBody>
          <a:bodyPr/>
          <a:lstStyle/>
          <a:p>
            <a:pPr algn="just">
              <a:lnSpc>
                <a:spcPts val="2440"/>
              </a:lnSpc>
            </a:pPr>
            <a:r>
              <a:rPr lang="en-US" sz="2200" b="1" dirty="0"/>
              <a:t>Related skills:</a:t>
            </a:r>
          </a:p>
          <a:p>
            <a:pPr algn="just">
              <a:lnSpc>
                <a:spcPts val="2440"/>
              </a:lnSpc>
            </a:pPr>
            <a:endParaRPr lang="en-US" sz="2200" dirty="0"/>
          </a:p>
          <a:p>
            <a:pPr marL="342900" indent="-342900" algn="just">
              <a:lnSpc>
                <a:spcPts val="2440"/>
              </a:lnSpc>
              <a:buClr>
                <a:srgbClr val="186BA8"/>
              </a:buClr>
              <a:buFont typeface="Arial" panose="020B0604020202020204" pitchFamily="34" charset="0"/>
              <a:buChar char="•"/>
            </a:pPr>
            <a:r>
              <a:rPr lang="en-US" sz="2200" dirty="0"/>
              <a:t>Analytical thinking </a:t>
            </a:r>
          </a:p>
          <a:p>
            <a:pPr marL="342900" indent="-342900" algn="just">
              <a:lnSpc>
                <a:spcPts val="2440"/>
              </a:lnSpc>
              <a:buClr>
                <a:srgbClr val="186BA8"/>
              </a:buClr>
              <a:buFont typeface="Arial" panose="020B0604020202020204" pitchFamily="34" charset="0"/>
              <a:buChar char="•"/>
            </a:pPr>
            <a:r>
              <a:rPr lang="en-US" sz="2200" dirty="0"/>
              <a:t>Cognitive processes and strategies</a:t>
            </a:r>
          </a:p>
          <a:p>
            <a:pPr marL="342900" indent="-342900" algn="just">
              <a:lnSpc>
                <a:spcPts val="2440"/>
              </a:lnSpc>
              <a:buClr>
                <a:srgbClr val="186BA8"/>
              </a:buClr>
              <a:buFont typeface="Arial" panose="020B0604020202020204" pitchFamily="34" charset="0"/>
              <a:buChar char="•"/>
            </a:pPr>
            <a:r>
              <a:rPr lang="en-US" sz="2200" dirty="0"/>
              <a:t>Critical thinking and decision making </a:t>
            </a:r>
          </a:p>
          <a:p>
            <a:pPr marL="342900" indent="-342900" algn="just">
              <a:lnSpc>
                <a:spcPts val="2440"/>
              </a:lnSpc>
              <a:buClr>
                <a:srgbClr val="186BA8"/>
              </a:buClr>
              <a:buFont typeface="Arial" panose="020B0604020202020204" pitchFamily="34" charset="0"/>
              <a:buChar char="•"/>
            </a:pPr>
            <a:r>
              <a:rPr lang="en-US" sz="2200" dirty="0"/>
              <a:t>Problem framing</a:t>
            </a:r>
          </a:p>
          <a:p>
            <a:pPr marL="342900" indent="-342900" algn="just">
              <a:lnSpc>
                <a:spcPts val="2440"/>
              </a:lnSpc>
              <a:buClr>
                <a:srgbClr val="186BA8"/>
              </a:buClr>
              <a:buFont typeface="Arial" panose="020B0604020202020204" pitchFamily="34" charset="0"/>
              <a:buChar char="•"/>
            </a:pPr>
            <a:r>
              <a:rPr lang="en-US" sz="2200" dirty="0"/>
              <a:t>Problem-solving, complex problem-solving</a:t>
            </a:r>
          </a:p>
          <a:p>
            <a:pPr marL="342900" indent="-342900" algn="just">
              <a:lnSpc>
                <a:spcPts val="2440"/>
              </a:lnSpc>
              <a:buClr>
                <a:srgbClr val="186BA8"/>
              </a:buClr>
              <a:buFont typeface="Arial" panose="020B0604020202020204" pitchFamily="34" charset="0"/>
              <a:buChar char="•"/>
            </a:pPr>
            <a:r>
              <a:rPr lang="en-US" sz="2200" dirty="0"/>
              <a:t>Reasoning, problem-solving and ideation</a:t>
            </a:r>
          </a:p>
          <a:p>
            <a:pPr marL="342900" indent="-342900" algn="just">
              <a:lnSpc>
                <a:spcPts val="2440"/>
              </a:lnSpc>
              <a:buClr>
                <a:srgbClr val="186BA8"/>
              </a:buClr>
              <a:buFont typeface="Arial" panose="020B0604020202020204" pitchFamily="34" charset="0"/>
              <a:buChar char="•"/>
            </a:pPr>
            <a:r>
              <a:rPr lang="en-US" sz="2200" dirty="0"/>
              <a:t>System skills</a:t>
            </a:r>
          </a:p>
          <a:p>
            <a:pPr marL="342900" indent="-342900" algn="just">
              <a:lnSpc>
                <a:spcPts val="2440"/>
              </a:lnSpc>
              <a:buClr>
                <a:srgbClr val="186BA8"/>
              </a:buClr>
              <a:buFont typeface="Arial" panose="020B0604020202020204" pitchFamily="34" charset="0"/>
              <a:buChar char="•"/>
            </a:pPr>
            <a:r>
              <a:rPr lang="en-US" sz="2200" dirty="0"/>
              <a:t>Systems analysis and evaluation</a:t>
            </a:r>
          </a:p>
          <a:p>
            <a:pPr marL="342900" indent="-342900" algn="just">
              <a:lnSpc>
                <a:spcPts val="2440"/>
              </a:lnSpc>
              <a:buClr>
                <a:srgbClr val="186BA8"/>
              </a:buClr>
              <a:buFont typeface="Arial" panose="020B0604020202020204" pitchFamily="34" charset="0"/>
              <a:buChar char="•"/>
            </a:pPr>
            <a:endParaRPr lang="en-US" sz="2200" dirty="0"/>
          </a:p>
          <a:p>
            <a:pPr algn="just">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10499063"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Critical Thinking, Problem-solving &amp; Systems Thinking</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04</a:t>
            </a:r>
          </a:p>
        </p:txBody>
      </p:sp>
      <p:grpSp>
        <p:nvGrpSpPr>
          <p:cNvPr id="14" name="Group 13">
            <a:extLst>
              <a:ext uri="{FF2B5EF4-FFF2-40B4-BE49-F238E27FC236}">
                <a16:creationId xmlns:a16="http://schemas.microsoft.com/office/drawing/2014/main" id="{29A7B4F8-011C-745C-43BA-B5D0EBCBD875}"/>
              </a:ext>
            </a:extLst>
          </p:cNvPr>
          <p:cNvGrpSpPr/>
          <p:nvPr/>
        </p:nvGrpSpPr>
        <p:grpSpPr>
          <a:xfrm>
            <a:off x="9199647" y="3445337"/>
            <a:ext cx="2075870" cy="2075908"/>
            <a:chOff x="8736336" y="773976"/>
            <a:chExt cx="925001" cy="925018"/>
          </a:xfrm>
          <a:solidFill>
            <a:srgbClr val="1C1442"/>
          </a:solidFill>
        </p:grpSpPr>
        <p:grpSp>
          <p:nvGrpSpPr>
            <p:cNvPr id="15" name="Graphic 2">
              <a:extLst>
                <a:ext uri="{FF2B5EF4-FFF2-40B4-BE49-F238E27FC236}">
                  <a16:creationId xmlns:a16="http://schemas.microsoft.com/office/drawing/2014/main" id="{8004D9A8-E78A-2610-91C2-FC81EEEA7124}"/>
                </a:ext>
              </a:extLst>
            </p:cNvPr>
            <p:cNvGrpSpPr/>
            <p:nvPr/>
          </p:nvGrpSpPr>
          <p:grpSpPr>
            <a:xfrm>
              <a:off x="8736336" y="773976"/>
              <a:ext cx="925001" cy="925018"/>
              <a:chOff x="8736336" y="773976"/>
              <a:chExt cx="925001" cy="925018"/>
            </a:xfrm>
            <a:grpFill/>
          </p:grpSpPr>
          <p:sp>
            <p:nvSpPr>
              <p:cNvPr id="18" name="Freeform 17">
                <a:extLst>
                  <a:ext uri="{FF2B5EF4-FFF2-40B4-BE49-F238E27FC236}">
                    <a16:creationId xmlns:a16="http://schemas.microsoft.com/office/drawing/2014/main" id="{AC1734E0-AD5C-9357-2075-BF6A258E5FA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6BDC4FF6-FD1A-2487-710B-3D01457F5CF9}"/>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7CE632A-8E89-10B3-EB00-7F33E0B45E7E}"/>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47A85407-60C7-55A9-7CDC-2F837A3B197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3D1838DC-692C-A880-D68B-AC6654713790}"/>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9D2126C-7B9D-9946-6704-0C68CD96E045}"/>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75A9A1C-CB37-A6B9-0E88-5061FCC90656}"/>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E9FF528D-C5FA-89BE-A2DD-09539F7DD35D}"/>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31AF6935-4F64-21D3-6C0C-4D322D90AC65}"/>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25820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75634" y="703386"/>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475634" y="1160584"/>
            <a:ext cx="8228751"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896815" y="1406768"/>
            <a:ext cx="6921438" cy="501142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en-US" dirty="0"/>
              <a:t>According to the ESCO (European Commission, n.d.), </a:t>
            </a:r>
            <a:r>
              <a:rPr lang="en-US" b="1" dirty="0"/>
              <a:t>thinking skills</a:t>
            </a:r>
            <a:r>
              <a:rPr lang="en-US" dirty="0"/>
              <a:t> and competences are related to the ability to apply the mental processes of gathering, conceptualizing, </a:t>
            </a:r>
            <a:r>
              <a:rPr lang="en-US" dirty="0" err="1"/>
              <a:t>analysing</a:t>
            </a:r>
            <a:r>
              <a:rPr lang="en-US" dirty="0"/>
              <a:t>, synthesizing, and/or evaluating information gathered from, or generated by, observation, experience, reflection, reasoning, or communication. </a:t>
            </a:r>
          </a:p>
          <a:p>
            <a:pPr algn="just">
              <a:lnSpc>
                <a:spcPts val="2580"/>
              </a:lnSpc>
            </a:pPr>
            <a:endParaRPr lang="en-US" dirty="0"/>
          </a:p>
          <a:p>
            <a:pPr algn="just">
              <a:lnSpc>
                <a:spcPts val="2580"/>
              </a:lnSpc>
            </a:pPr>
            <a:r>
              <a:rPr lang="en-US" dirty="0"/>
              <a:t>They include the ability to evaluate and use information of different kinds to plan activities, achieve goals, solve problems, deal with issues and perform complex tasks in routine and novel ways. </a:t>
            </a:r>
          </a:p>
        </p:txBody>
      </p:sp>
      <p:sp>
        <p:nvSpPr>
          <p:cNvPr id="15" name="Rectangle 14">
            <a:extLst>
              <a:ext uri="{FF2B5EF4-FFF2-40B4-BE49-F238E27FC236}">
                <a16:creationId xmlns:a16="http://schemas.microsoft.com/office/drawing/2014/main" id="{90E4122C-8C3A-1C4D-6247-6F243F67E1F8}"/>
              </a:ext>
            </a:extLst>
          </p:cNvPr>
          <p:cNvSpPr/>
          <p:nvPr/>
        </p:nvSpPr>
        <p:spPr>
          <a:xfrm>
            <a:off x="8197362" y="479681"/>
            <a:ext cx="4005321" cy="436098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6" name="Rectangle 15">
            <a:extLst>
              <a:ext uri="{FF2B5EF4-FFF2-40B4-BE49-F238E27FC236}">
                <a16:creationId xmlns:a16="http://schemas.microsoft.com/office/drawing/2014/main" id="{A0BA4FDD-3DD1-E0BA-0E1C-66E2C6429DF2}"/>
              </a:ext>
            </a:extLst>
          </p:cNvPr>
          <p:cNvSpPr/>
          <p:nvPr/>
        </p:nvSpPr>
        <p:spPr>
          <a:xfrm>
            <a:off x="8208045" y="2402079"/>
            <a:ext cx="653562" cy="1922585"/>
          </a:xfrm>
          <a:prstGeom prst="rect">
            <a:avLst/>
          </a:prstGeom>
          <a:gradFill flip="none" rotWithShape="1">
            <a:gsLst>
              <a:gs pos="14000">
                <a:srgbClr val="186BA8"/>
              </a:gs>
              <a:gs pos="68000">
                <a:srgbClr val="8A2061"/>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7" name="Text Placeholder 6">
            <a:extLst>
              <a:ext uri="{FF2B5EF4-FFF2-40B4-BE49-F238E27FC236}">
                <a16:creationId xmlns:a16="http://schemas.microsoft.com/office/drawing/2014/main" id="{ADBA7926-5FF1-007E-B468-62198D00F6DB}"/>
              </a:ext>
            </a:extLst>
          </p:cNvPr>
          <p:cNvSpPr txBox="1">
            <a:spLocks/>
          </p:cNvSpPr>
          <p:nvPr/>
        </p:nvSpPr>
        <p:spPr>
          <a:xfrm>
            <a:off x="8401475" y="914400"/>
            <a:ext cx="3411416" cy="524021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580"/>
              </a:lnSpc>
            </a:pPr>
            <a:r>
              <a:rPr lang="en-US" b="1" dirty="0">
                <a:solidFill>
                  <a:schemeClr val="bg1"/>
                </a:solidFill>
              </a:rPr>
              <a:t>Thinking skills and competences can alternatively be called as:</a:t>
            </a:r>
          </a:p>
          <a:p>
            <a:pPr>
              <a:lnSpc>
                <a:spcPts val="2580"/>
              </a:lnSpc>
            </a:pPr>
            <a:endParaRPr lang="en-US" dirty="0">
              <a:solidFill>
                <a:schemeClr val="bg1"/>
              </a:solidFill>
            </a:endParaRPr>
          </a:p>
          <a:p>
            <a:pPr>
              <a:lnSpc>
                <a:spcPts val="2580"/>
              </a:lnSpc>
            </a:pPr>
            <a:endParaRPr lang="en-US" dirty="0">
              <a:solidFill>
                <a:schemeClr val="bg1"/>
              </a:solidFill>
            </a:endParaRPr>
          </a:p>
          <a:p>
            <a:pPr marL="590550" indent="-590550">
              <a:lnSpc>
                <a:spcPts val="2580"/>
              </a:lnSpc>
              <a:buClr>
                <a:schemeClr val="bg1"/>
              </a:buClr>
              <a:buFont typeface="+mj-lt"/>
              <a:buAutoNum type="arabicPeriod"/>
            </a:pPr>
            <a:r>
              <a:rPr lang="en-US" dirty="0">
                <a:solidFill>
                  <a:schemeClr val="bg1"/>
                </a:solidFill>
              </a:rPr>
              <a:t>Cognitive skills and competences</a:t>
            </a:r>
          </a:p>
          <a:p>
            <a:pPr marL="590550" indent="-590550">
              <a:lnSpc>
                <a:spcPts val="2580"/>
              </a:lnSpc>
              <a:buClr>
                <a:schemeClr val="bg1"/>
              </a:buClr>
              <a:buFont typeface="+mj-lt"/>
              <a:buAutoNum type="arabicPeriod"/>
            </a:pPr>
            <a:endParaRPr lang="en-US" dirty="0">
              <a:solidFill>
                <a:schemeClr val="bg1"/>
              </a:solidFill>
            </a:endParaRPr>
          </a:p>
          <a:p>
            <a:pPr marL="590550" indent="-590550">
              <a:lnSpc>
                <a:spcPts val="2580"/>
              </a:lnSpc>
              <a:buClr>
                <a:schemeClr val="bg1"/>
              </a:buClr>
              <a:buFont typeface="+mj-lt"/>
              <a:buAutoNum type="arabicPeriod"/>
            </a:pPr>
            <a:r>
              <a:rPr lang="en-US" dirty="0">
                <a:solidFill>
                  <a:schemeClr val="bg1"/>
                </a:solidFill>
              </a:rPr>
              <a:t>Use of reason and logic</a:t>
            </a:r>
          </a:p>
          <a:p>
            <a:pPr>
              <a:lnSpc>
                <a:spcPts val="2580"/>
              </a:lnSpc>
            </a:pPr>
            <a:endParaRPr lang="en-US" dirty="0">
              <a:solidFill>
                <a:schemeClr val="bg1"/>
              </a:solidFill>
            </a:endParaRPr>
          </a:p>
        </p:txBody>
      </p:sp>
    </p:spTree>
    <p:extLst>
      <p:ext uri="{BB962C8B-B14F-4D97-AF65-F5344CB8AC3E}">
        <p14:creationId xmlns:p14="http://schemas.microsoft.com/office/powerpoint/2010/main" val="3482033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US" sz="2200" b="1" dirty="0">
                <a:solidFill>
                  <a:srgbClr val="8A2061"/>
                </a:solidFill>
              </a:rPr>
              <a:t>Critical thinking </a:t>
            </a:r>
            <a:r>
              <a:rPr lang="en-US" sz="2200" dirty="0"/>
              <a:t>is a higher-order thinking skill that is crucial to cope with uncertainty, complexity, and change. It entails a self-directed, skillful analysis of information, beliefs or knowledge, with an ongoing reconstruction of one’s thinking knowledge about methods to assess and produce new knowledge and strategies to solve problems. It assumes awareness of the egocentric and sociocentric tendencies of human thinking that may produce flaws in the quality of reasoning, as well as willingness to critically assess and evaluate information (Sala, Punie, </a:t>
            </a:r>
            <a:r>
              <a:rPr lang="en-US" sz="2200" dirty="0" err="1"/>
              <a:t>Garkov</a:t>
            </a:r>
            <a:r>
              <a:rPr lang="en-US" sz="2200" dirty="0"/>
              <a:t> and Cabrera, 2020).</a:t>
            </a:r>
          </a:p>
          <a:p>
            <a:pPr algn="just">
              <a:lnSpc>
                <a:spcPts val="2440"/>
              </a:lnSpc>
            </a:pPr>
            <a:endParaRPr lang="en-US" sz="2200" dirty="0"/>
          </a:p>
          <a:p>
            <a:pPr algn="just">
              <a:lnSpc>
                <a:spcPts val="2440"/>
              </a:lnSpc>
            </a:pPr>
            <a:r>
              <a:rPr lang="en-US" sz="2200" b="1" dirty="0">
                <a:solidFill>
                  <a:srgbClr val="8A2061"/>
                </a:solidFill>
              </a:rPr>
              <a:t>Problem-solving</a:t>
            </a:r>
            <a:r>
              <a:rPr lang="en-US" sz="2200" dirty="0"/>
              <a:t> is the process of finding solutions to difficult or complex issues’ (Simpson, Weiner, &amp; Oxford University Press, 1989). Problem-solving normally requires the use of a range of tools and information resources. The core characteristic of problem-solving is that it is impossible for a person to achieve the goal through routine actions. In problem-solving, one has to reflect on the situation in order to identify the proper arrangement of decisions and actions that may lead to a solution. It often involves interaction with other individuals, and thus communicating in spoken or written form may be one of the actions necessary to solve the problem. Tools and technologies can normally facilitate the resolution of the problems (OECD, 2012). </a:t>
            </a: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013949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78D6E0D-388E-4C72-414C-7DEA18A3F5DE}"/>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2">
            <a:extLst>
              <a:ext uri="{FF2B5EF4-FFF2-40B4-BE49-F238E27FC236}">
                <a16:creationId xmlns:a16="http://schemas.microsoft.com/office/drawing/2014/main" id="{A59D317A-09C5-65EE-C459-60B83F4D1C55}"/>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28</a:t>
            </a:fld>
            <a:endParaRPr lang="en-US" sz="1291" dirty="0"/>
          </a:p>
        </p:txBody>
      </p:sp>
      <p:sp>
        <p:nvSpPr>
          <p:cNvPr id="21" name="Text Placeholder 2">
            <a:extLst>
              <a:ext uri="{FF2B5EF4-FFF2-40B4-BE49-F238E27FC236}">
                <a16:creationId xmlns:a16="http://schemas.microsoft.com/office/drawing/2014/main" id="{280BA914-1873-D8A4-DA7C-7AF85B355ABA}"/>
              </a:ext>
            </a:extLst>
          </p:cNvPr>
          <p:cNvSpPr txBox="1">
            <a:spLocks/>
          </p:cNvSpPr>
          <p:nvPr/>
        </p:nvSpPr>
        <p:spPr>
          <a:xfrm>
            <a:off x="6431797" y="836908"/>
            <a:ext cx="5184145" cy="486304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400"/>
              <a:t>Critical thinking and problem-solving skills are closely related to other employability competencies. According to Council of the EU (2018), a problem-solving attitude supports the learning process and the individual's ability to handle obstacles and change. </a:t>
            </a:r>
          </a:p>
          <a:p>
            <a:pPr algn="just">
              <a:lnSpc>
                <a:spcPts val="2440"/>
              </a:lnSpc>
            </a:pPr>
            <a:endParaRPr lang="en-US" sz="2400"/>
          </a:p>
          <a:p>
            <a:pPr algn="just">
              <a:lnSpc>
                <a:spcPts val="2440"/>
              </a:lnSpc>
            </a:pPr>
            <a:r>
              <a:rPr lang="en-US" sz="2400"/>
              <a:t>It includes the desire to apply prior learning and life experiences and the curiosity to look for opportunities to learn and develop in a variety of life contexts</a:t>
            </a:r>
            <a:endParaRPr lang="en-US" sz="2400" dirty="0"/>
          </a:p>
        </p:txBody>
      </p:sp>
      <p:pic>
        <p:nvPicPr>
          <p:cNvPr id="22" name="Picture 21">
            <a:extLst>
              <a:ext uri="{FF2B5EF4-FFF2-40B4-BE49-F238E27FC236}">
                <a16:creationId xmlns:a16="http://schemas.microsoft.com/office/drawing/2014/main" id="{FCCD25CE-1BA3-CA28-D6E6-52825FD994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00" r="21300"/>
          <a:stretch/>
        </p:blipFill>
        <p:spPr>
          <a:xfrm>
            <a:off x="0" y="3952"/>
            <a:ext cx="5904854" cy="6858000"/>
          </a:xfrm>
          <a:prstGeom prst="rect">
            <a:avLst/>
          </a:prstGeom>
        </p:spPr>
      </p:pic>
      <p:pic>
        <p:nvPicPr>
          <p:cNvPr id="23" name="Picture 22">
            <a:extLst>
              <a:ext uri="{FF2B5EF4-FFF2-40B4-BE49-F238E27FC236}">
                <a16:creationId xmlns:a16="http://schemas.microsoft.com/office/drawing/2014/main" id="{945109C1-D346-D297-A651-C21CA5BA32A2}"/>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5196000" y="5447636"/>
            <a:ext cx="1443600" cy="356400"/>
          </a:xfrm>
          <a:prstGeom prst="rect">
            <a:avLst/>
          </a:prstGeom>
        </p:spPr>
      </p:pic>
      <p:sp>
        <p:nvSpPr>
          <p:cNvPr id="24" name="Rectangle 23">
            <a:extLst>
              <a:ext uri="{FF2B5EF4-FFF2-40B4-BE49-F238E27FC236}">
                <a16:creationId xmlns:a16="http://schemas.microsoft.com/office/drawing/2014/main" id="{AA27278B-B5FF-A322-17B7-9217E4030C43}"/>
              </a:ext>
            </a:extLst>
          </p:cNvPr>
          <p:cNvSpPr/>
          <p:nvPr/>
        </p:nvSpPr>
        <p:spPr>
          <a:xfrm>
            <a:off x="0" y="-3952"/>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139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169976" cy="3731669"/>
          </a:xfrm>
        </p:spPr>
        <p:txBody>
          <a:bodyPr/>
          <a:lstStyle/>
          <a:p>
            <a:pPr>
              <a:lnSpc>
                <a:spcPts val="2440"/>
              </a:lnSpc>
            </a:pPr>
            <a:r>
              <a:rPr lang="en-US" sz="2200" b="1" dirty="0"/>
              <a:t>Related skills: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Collaboration</a:t>
            </a:r>
          </a:p>
          <a:p>
            <a:pPr marL="342900" lvl="0" indent="-342900">
              <a:lnSpc>
                <a:spcPts val="2440"/>
              </a:lnSpc>
              <a:buClr>
                <a:srgbClr val="186BA8"/>
              </a:buClr>
              <a:buFont typeface="Arial" panose="020B0604020202020204" pitchFamily="34" charset="0"/>
              <a:buChar char="•"/>
            </a:pPr>
            <a:r>
              <a:rPr lang="en-US" sz="2200" dirty="0"/>
              <a:t>Communication</a:t>
            </a:r>
          </a:p>
          <a:p>
            <a:pPr marL="342900" lvl="0" indent="-342900">
              <a:lnSpc>
                <a:spcPts val="2440"/>
              </a:lnSpc>
              <a:buClr>
                <a:srgbClr val="186BA8"/>
              </a:buClr>
              <a:buFont typeface="Arial" panose="020B0604020202020204" pitchFamily="34" charset="0"/>
              <a:buChar char="•"/>
            </a:pPr>
            <a:r>
              <a:rPr lang="en-US" sz="2200" dirty="0"/>
              <a:t>Developing relationships</a:t>
            </a:r>
          </a:p>
          <a:p>
            <a:pPr marL="342900" lvl="0" indent="-342900">
              <a:lnSpc>
                <a:spcPts val="2440"/>
              </a:lnSpc>
              <a:buClr>
                <a:srgbClr val="186BA8"/>
              </a:buClr>
              <a:buFont typeface="Arial" panose="020B0604020202020204" pitchFamily="34" charset="0"/>
              <a:buChar char="•"/>
            </a:pPr>
            <a:r>
              <a:rPr lang="en-US" sz="2200" dirty="0"/>
              <a:t>Engagement/ communication skills/ collaboration skills</a:t>
            </a:r>
          </a:p>
          <a:p>
            <a:pPr marL="342900" lvl="0" indent="-342900">
              <a:lnSpc>
                <a:spcPts val="2440"/>
              </a:lnSpc>
              <a:buClr>
                <a:srgbClr val="186BA8"/>
              </a:buClr>
              <a:buFont typeface="Arial" panose="020B0604020202020204" pitchFamily="34" charset="0"/>
              <a:buChar char="•"/>
            </a:pPr>
            <a:r>
              <a:rPr lang="en-US" sz="2200" dirty="0"/>
              <a:t>Generic skills/ competencies</a:t>
            </a:r>
          </a:p>
          <a:p>
            <a:pPr marL="342900" lvl="0" indent="-342900">
              <a:lnSpc>
                <a:spcPts val="2440"/>
              </a:lnSpc>
              <a:buClr>
                <a:srgbClr val="186BA8"/>
              </a:buClr>
              <a:buFont typeface="Arial" panose="020B0604020202020204" pitchFamily="34" charset="0"/>
              <a:buChar char="•"/>
            </a:pPr>
            <a:r>
              <a:rPr lang="en-US" sz="2200" dirty="0"/>
              <a:t>Interpersonal skills</a:t>
            </a:r>
          </a:p>
          <a:p>
            <a:pPr marL="342900" lvl="0" indent="-342900">
              <a:lnSpc>
                <a:spcPts val="2440"/>
              </a:lnSpc>
              <a:buClr>
                <a:srgbClr val="186BA8"/>
              </a:buClr>
              <a:buFont typeface="Arial" panose="020B0604020202020204" pitchFamily="34" charset="0"/>
              <a:buChar char="•"/>
            </a:pPr>
            <a:r>
              <a:rPr lang="en-US" sz="2200" dirty="0"/>
              <a:t>Selling, persuading, sales</a:t>
            </a:r>
          </a:p>
          <a:p>
            <a:pPr marL="342900" lvl="0" indent="-342900">
              <a:lnSpc>
                <a:spcPts val="2440"/>
              </a:lnSpc>
              <a:buClr>
                <a:srgbClr val="186BA8"/>
              </a:buClr>
              <a:buFont typeface="Arial" panose="020B0604020202020204" pitchFamily="34" charset="0"/>
              <a:buChar char="•"/>
            </a:pPr>
            <a:r>
              <a:rPr lang="en-US" sz="2200" dirty="0"/>
              <a:t>Serving, attending, including caring</a:t>
            </a:r>
          </a:p>
          <a:p>
            <a:pPr marL="342900" lvl="0" indent="-342900">
              <a:lnSpc>
                <a:spcPts val="2440"/>
              </a:lnSpc>
              <a:buClr>
                <a:srgbClr val="186BA8"/>
              </a:buClr>
              <a:buFont typeface="Arial" panose="020B0604020202020204" pitchFamily="34" charset="0"/>
              <a:buChar char="•"/>
            </a:pPr>
            <a:r>
              <a:rPr lang="en-US" sz="2200" dirty="0"/>
              <a:t>Social skills</a:t>
            </a:r>
          </a:p>
          <a:p>
            <a:pPr marL="342900" lvl="0" indent="-342900">
              <a:lnSpc>
                <a:spcPts val="2440"/>
              </a:lnSpc>
              <a:buClr>
                <a:srgbClr val="186BA8"/>
              </a:buClr>
              <a:buFont typeface="Arial" panose="020B0604020202020204" pitchFamily="34" charset="0"/>
              <a:buChar char="•"/>
            </a:pPr>
            <a:r>
              <a:rPr lang="en-US" sz="2200" dirty="0"/>
              <a:t>Teamwork, working with others, teamwork effectiveness</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923297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Communication, Collaboration and Teamwork</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05</a:t>
            </a:r>
          </a:p>
        </p:txBody>
      </p:sp>
      <p:grpSp>
        <p:nvGrpSpPr>
          <p:cNvPr id="2" name="Group 1">
            <a:extLst>
              <a:ext uri="{FF2B5EF4-FFF2-40B4-BE49-F238E27FC236}">
                <a16:creationId xmlns:a16="http://schemas.microsoft.com/office/drawing/2014/main" id="{35A643EA-C8A5-83B4-B2A9-F94740ADE6DC}"/>
              </a:ext>
            </a:extLst>
          </p:cNvPr>
          <p:cNvGrpSpPr/>
          <p:nvPr/>
        </p:nvGrpSpPr>
        <p:grpSpPr>
          <a:xfrm>
            <a:off x="9619657" y="4156639"/>
            <a:ext cx="1683617" cy="1543315"/>
            <a:chOff x="5632524" y="3887743"/>
            <a:chExt cx="867188" cy="794922"/>
          </a:xfrm>
          <a:solidFill>
            <a:srgbClr val="1C1442"/>
          </a:solidFill>
        </p:grpSpPr>
        <p:sp>
          <p:nvSpPr>
            <p:cNvPr id="3" name="Freeform 2">
              <a:extLst>
                <a:ext uri="{FF2B5EF4-FFF2-40B4-BE49-F238E27FC236}">
                  <a16:creationId xmlns:a16="http://schemas.microsoft.com/office/drawing/2014/main" id="{F1030547-F1AE-4DEF-80CE-4F3805633F20}"/>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45C9226-75AE-B966-31A7-864D1D1B5E15}"/>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082EE541-D437-AD9B-4ED2-BDE914171CF7}"/>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0" name="Graphic 2">
              <a:extLst>
                <a:ext uri="{FF2B5EF4-FFF2-40B4-BE49-F238E27FC236}">
                  <a16:creationId xmlns:a16="http://schemas.microsoft.com/office/drawing/2014/main" id="{ACD32211-D505-1042-8407-7754DD459E9F}"/>
                </a:ext>
              </a:extLst>
            </p:cNvPr>
            <p:cNvGrpSpPr/>
            <p:nvPr/>
          </p:nvGrpSpPr>
          <p:grpSpPr>
            <a:xfrm>
              <a:off x="5632524" y="3887743"/>
              <a:ext cx="867188" cy="794922"/>
              <a:chOff x="5632524" y="3887743"/>
              <a:chExt cx="867188" cy="794922"/>
            </a:xfrm>
            <a:grpFill/>
          </p:grpSpPr>
          <p:sp>
            <p:nvSpPr>
              <p:cNvPr id="11" name="Freeform 10">
                <a:extLst>
                  <a:ext uri="{FF2B5EF4-FFF2-40B4-BE49-F238E27FC236}">
                    <a16:creationId xmlns:a16="http://schemas.microsoft.com/office/drawing/2014/main" id="{F544A576-66B9-6F27-B1EF-26606120BC90}"/>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A7335236-37EA-92BC-3E37-E1B1BE0E5B37}"/>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7A604A90-60CA-3514-7D65-7AC1DC0E77B2}"/>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F4A8BDD6-FB7C-EEF5-DC95-E5A3B85EABD0}"/>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15F7A42F-474F-CF5D-34A5-188A61C10FF9}"/>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03937F23-43CE-CD50-AA79-3139AD5BB36C}"/>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5F70142-5B81-2A8F-D175-E8D0566F5D4A}"/>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95D9EEF1-96CA-3BF0-7FBA-8B2C9F98875E}"/>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DAE8AC34-7AA1-9A8C-C4D1-49E20C54696F}"/>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756437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34BEFB-51CF-3D8F-C2AF-015036DCC087}"/>
              </a:ext>
            </a:extLst>
          </p:cNvPr>
          <p:cNvSpPr>
            <a:spLocks noGrp="1"/>
          </p:cNvSpPr>
          <p:nvPr>
            <p:ph type="body" sz="quarter" idx="15"/>
          </p:nvPr>
        </p:nvSpPr>
        <p:spPr/>
        <p:txBody>
          <a:bodyPr/>
          <a:lstStyle/>
          <a:p>
            <a:endParaRPr lang="en-IE"/>
          </a:p>
        </p:txBody>
      </p:sp>
      <p:sp>
        <p:nvSpPr>
          <p:cNvPr id="8" name="Text Placeholder 7">
            <a:extLst>
              <a:ext uri="{FF2B5EF4-FFF2-40B4-BE49-F238E27FC236}">
                <a16:creationId xmlns:a16="http://schemas.microsoft.com/office/drawing/2014/main" id="{6DF20E88-2E10-D64D-5882-4D130BB6C52D}"/>
              </a:ext>
            </a:extLst>
          </p:cNvPr>
          <p:cNvSpPr>
            <a:spLocks noGrp="1"/>
          </p:cNvSpPr>
          <p:nvPr>
            <p:ph type="body" sz="quarter" idx="17"/>
          </p:nvPr>
        </p:nvSpPr>
        <p:spPr/>
        <p:txBody>
          <a:bodyPr/>
          <a:lstStyle/>
          <a:p>
            <a:endParaRPr lang="en-IE"/>
          </a:p>
        </p:txBody>
      </p:sp>
      <p:sp>
        <p:nvSpPr>
          <p:cNvPr id="10" name="Text Placeholder 9">
            <a:extLst>
              <a:ext uri="{FF2B5EF4-FFF2-40B4-BE49-F238E27FC236}">
                <a16:creationId xmlns:a16="http://schemas.microsoft.com/office/drawing/2014/main" id="{D0BA7AB7-FB6B-C0DA-28AA-67F3815EB395}"/>
              </a:ext>
            </a:extLst>
          </p:cNvPr>
          <p:cNvSpPr>
            <a:spLocks noGrp="1"/>
          </p:cNvSpPr>
          <p:nvPr>
            <p:ph type="body" sz="quarter" idx="21"/>
          </p:nvPr>
        </p:nvSpPr>
        <p:spPr/>
        <p:txBody>
          <a:bodyPr/>
          <a:lstStyle/>
          <a:p>
            <a:endParaRPr lang="en-IE"/>
          </a:p>
        </p:txBody>
      </p:sp>
      <p:sp>
        <p:nvSpPr>
          <p:cNvPr id="12" name="Text Placeholder 11">
            <a:extLst>
              <a:ext uri="{FF2B5EF4-FFF2-40B4-BE49-F238E27FC236}">
                <a16:creationId xmlns:a16="http://schemas.microsoft.com/office/drawing/2014/main" id="{F84B825D-1280-6ECF-C4FF-4FAFBB0AFFDC}"/>
              </a:ext>
            </a:extLst>
          </p:cNvPr>
          <p:cNvSpPr>
            <a:spLocks noGrp="1"/>
          </p:cNvSpPr>
          <p:nvPr>
            <p:ph type="body" sz="quarter" idx="51"/>
          </p:nvPr>
        </p:nvSpPr>
        <p:spPr/>
        <p:txBody>
          <a:bodyPr/>
          <a:lstStyle/>
          <a:p>
            <a:endParaRPr lang="en-IE"/>
          </a:p>
        </p:txBody>
      </p:sp>
      <p:sp>
        <p:nvSpPr>
          <p:cNvPr id="14" name="Text Placeholder 13">
            <a:extLst>
              <a:ext uri="{FF2B5EF4-FFF2-40B4-BE49-F238E27FC236}">
                <a16:creationId xmlns:a16="http://schemas.microsoft.com/office/drawing/2014/main" id="{DB3F4621-6EA1-A209-95EB-C848D2EDEF56}"/>
              </a:ext>
            </a:extLst>
          </p:cNvPr>
          <p:cNvSpPr>
            <a:spLocks noGrp="1"/>
          </p:cNvSpPr>
          <p:nvPr>
            <p:ph type="body" sz="quarter" idx="53"/>
          </p:nvPr>
        </p:nvSpPr>
        <p:spPr/>
        <p:txBody>
          <a:bodyPr/>
          <a:lstStyle/>
          <a:p>
            <a:endParaRPr lang="en-IE"/>
          </a:p>
        </p:txBody>
      </p:sp>
      <p:sp>
        <p:nvSpPr>
          <p:cNvPr id="17" name="Text Placeholder 16">
            <a:extLst>
              <a:ext uri="{FF2B5EF4-FFF2-40B4-BE49-F238E27FC236}">
                <a16:creationId xmlns:a16="http://schemas.microsoft.com/office/drawing/2014/main" id="{ABCA6FFC-2E20-D335-EE8C-3CE835D041FB}"/>
              </a:ext>
            </a:extLst>
          </p:cNvPr>
          <p:cNvSpPr>
            <a:spLocks noGrp="1"/>
          </p:cNvSpPr>
          <p:nvPr>
            <p:ph type="body" sz="quarter" idx="62"/>
          </p:nvPr>
        </p:nvSpPr>
        <p:spPr/>
        <p:txBody>
          <a:bodyPr/>
          <a:lstStyle/>
          <a:p>
            <a:endParaRPr lang="en-IE"/>
          </a:p>
        </p:txBody>
      </p:sp>
      <p:sp>
        <p:nvSpPr>
          <p:cNvPr id="19" name="Text Placeholder 18">
            <a:extLst>
              <a:ext uri="{FF2B5EF4-FFF2-40B4-BE49-F238E27FC236}">
                <a16:creationId xmlns:a16="http://schemas.microsoft.com/office/drawing/2014/main" id="{A5FB1858-34D7-5721-1300-5071831DDD4F}"/>
              </a:ext>
            </a:extLst>
          </p:cNvPr>
          <p:cNvSpPr>
            <a:spLocks noGrp="1"/>
          </p:cNvSpPr>
          <p:nvPr>
            <p:ph type="body" sz="quarter" idx="64"/>
          </p:nvPr>
        </p:nvSpPr>
        <p:spPr/>
        <p:txBody>
          <a:bodyPr/>
          <a:lstStyle/>
          <a:p>
            <a:endParaRPr lang="en-IE"/>
          </a:p>
        </p:txBody>
      </p:sp>
      <p:sp>
        <p:nvSpPr>
          <p:cNvPr id="21" name="Text Placeholder 20">
            <a:extLst>
              <a:ext uri="{FF2B5EF4-FFF2-40B4-BE49-F238E27FC236}">
                <a16:creationId xmlns:a16="http://schemas.microsoft.com/office/drawing/2014/main" id="{C76B88AF-95EC-C242-DE02-1D6E96D5F189}"/>
              </a:ext>
            </a:extLst>
          </p:cNvPr>
          <p:cNvSpPr>
            <a:spLocks noGrp="1"/>
          </p:cNvSpPr>
          <p:nvPr>
            <p:ph type="body" sz="quarter" idx="66"/>
          </p:nvPr>
        </p:nvSpPr>
        <p:spPr/>
        <p:txBody>
          <a:bodyPr/>
          <a:lstStyle/>
          <a:p>
            <a:endParaRPr lang="en-IE"/>
          </a:p>
        </p:txBody>
      </p:sp>
      <p:sp>
        <p:nvSpPr>
          <p:cNvPr id="23" name="Text Placeholder 22">
            <a:extLst>
              <a:ext uri="{FF2B5EF4-FFF2-40B4-BE49-F238E27FC236}">
                <a16:creationId xmlns:a16="http://schemas.microsoft.com/office/drawing/2014/main" id="{D398A675-D27F-8729-9B84-5EB64C5E0364}"/>
              </a:ext>
            </a:extLst>
          </p:cNvPr>
          <p:cNvSpPr>
            <a:spLocks noGrp="1"/>
          </p:cNvSpPr>
          <p:nvPr>
            <p:ph type="body" sz="quarter" idx="68"/>
          </p:nvPr>
        </p:nvSpPr>
        <p:spPr/>
        <p:txBody>
          <a:bodyPr/>
          <a:lstStyle/>
          <a:p>
            <a:endParaRPr lang="en-IE"/>
          </a:p>
        </p:txBody>
      </p:sp>
      <p:sp>
        <p:nvSpPr>
          <p:cNvPr id="25" name="Text Placeholder 24">
            <a:extLst>
              <a:ext uri="{FF2B5EF4-FFF2-40B4-BE49-F238E27FC236}">
                <a16:creationId xmlns:a16="http://schemas.microsoft.com/office/drawing/2014/main" id="{C25B52AC-9854-2284-955E-7B8F0CD0B250}"/>
              </a:ext>
            </a:extLst>
          </p:cNvPr>
          <p:cNvSpPr>
            <a:spLocks noGrp="1"/>
          </p:cNvSpPr>
          <p:nvPr>
            <p:ph type="body" sz="quarter" idx="70"/>
          </p:nvPr>
        </p:nvSpPr>
        <p:spPr/>
        <p:txBody>
          <a:bodyPr/>
          <a:lstStyle/>
          <a:p>
            <a:endParaRPr lang="en-IE"/>
          </a:p>
        </p:txBody>
      </p:sp>
      <p:pic>
        <p:nvPicPr>
          <p:cNvPr id="28" name="Picture 27">
            <a:extLst>
              <a:ext uri="{FF2B5EF4-FFF2-40B4-BE49-F238E27FC236}">
                <a16:creationId xmlns:a16="http://schemas.microsoft.com/office/drawing/2014/main" id="{236A53C8-94D8-D1A8-B135-E153CE2578C9}"/>
              </a:ext>
            </a:extLst>
          </p:cNvPr>
          <p:cNvPicPr>
            <a:picLocks noChangeAspect="1"/>
          </p:cNvPicPr>
          <p:nvPr/>
        </p:nvPicPr>
        <p:blipFill>
          <a:blip r:embed="rId2"/>
          <a:stretch>
            <a:fillRect/>
          </a:stretch>
        </p:blipFill>
        <p:spPr>
          <a:xfrm>
            <a:off x="1662830" y="1025757"/>
            <a:ext cx="9206629" cy="5706465"/>
          </a:xfrm>
          <a:prstGeom prst="rect">
            <a:avLst/>
          </a:prstGeom>
        </p:spPr>
      </p:pic>
      <p:sp>
        <p:nvSpPr>
          <p:cNvPr id="29" name="Text Placeholder 4">
            <a:extLst>
              <a:ext uri="{FF2B5EF4-FFF2-40B4-BE49-F238E27FC236}">
                <a16:creationId xmlns:a16="http://schemas.microsoft.com/office/drawing/2014/main" id="{8B921F34-6802-791E-F072-A4744E657B3F}"/>
              </a:ext>
            </a:extLst>
          </p:cNvPr>
          <p:cNvSpPr txBox="1">
            <a:spLocks/>
          </p:cNvSpPr>
          <p:nvPr/>
        </p:nvSpPr>
        <p:spPr>
          <a:xfrm>
            <a:off x="883509" y="129293"/>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rgbClr val="186BA8"/>
                </a:solidFill>
              </a:rPr>
              <a:t>01</a:t>
            </a:r>
          </a:p>
        </p:txBody>
      </p:sp>
      <p:sp>
        <p:nvSpPr>
          <p:cNvPr id="30" name="Text Placeholder 7">
            <a:extLst>
              <a:ext uri="{FF2B5EF4-FFF2-40B4-BE49-F238E27FC236}">
                <a16:creationId xmlns:a16="http://schemas.microsoft.com/office/drawing/2014/main" id="{5E326F57-FB44-2F14-D23E-01173D836D70}"/>
              </a:ext>
            </a:extLst>
          </p:cNvPr>
          <p:cNvSpPr txBox="1">
            <a:spLocks/>
          </p:cNvSpPr>
          <p:nvPr/>
        </p:nvSpPr>
        <p:spPr>
          <a:xfrm>
            <a:off x="2577230" y="262002"/>
            <a:ext cx="6350696" cy="701931"/>
          </a:xfrm>
          <a:prstGeom prst="rect">
            <a:avLst/>
          </a:prstGeo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dirty="0">
                <a:solidFill>
                  <a:schemeClr val="bg1"/>
                </a:solidFill>
              </a:rPr>
              <a:t>BE21SKILLED project overview</a:t>
            </a:r>
          </a:p>
        </p:txBody>
      </p:sp>
    </p:spTree>
    <p:extLst>
      <p:ext uri="{BB962C8B-B14F-4D97-AF65-F5344CB8AC3E}">
        <p14:creationId xmlns:p14="http://schemas.microsoft.com/office/powerpoint/2010/main" val="3678247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64951" y="813790"/>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475634" y="1160584"/>
            <a:ext cx="8228751"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896815" y="1406768"/>
            <a:ext cx="6921438" cy="501142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en-US" dirty="0"/>
              <a:t>According to the ESCO (European Commission, n.d.), </a:t>
            </a:r>
            <a:r>
              <a:rPr lang="en-US" b="1" dirty="0"/>
              <a:t>social and communication </a:t>
            </a:r>
            <a:r>
              <a:rPr lang="en-US" dirty="0"/>
              <a:t>skills and competences are related to the ability to interact positively and productively with others. </a:t>
            </a:r>
          </a:p>
          <a:p>
            <a:pPr algn="just">
              <a:lnSpc>
                <a:spcPts val="2580"/>
              </a:lnSpc>
            </a:pPr>
            <a:endParaRPr lang="en-US" dirty="0"/>
          </a:p>
          <a:p>
            <a:pPr algn="just">
              <a:lnSpc>
                <a:spcPts val="2580"/>
              </a:lnSpc>
            </a:pPr>
            <a:r>
              <a:rPr lang="en-US" dirty="0"/>
              <a:t>This is demonstrated by communicating ideas effectively and empathetically, coordinating one’s own objectives and actions with those of others and acting in ways which are structured according to values, ensuring the well-being and progress of others, and offering leadership. Social and communication skills and competences can alternatively be called as:</a:t>
            </a:r>
          </a:p>
          <a:p>
            <a:pPr algn="just">
              <a:lnSpc>
                <a:spcPts val="2580"/>
              </a:lnSpc>
            </a:pPr>
            <a:endParaRPr lang="en-US" dirty="0"/>
          </a:p>
        </p:txBody>
      </p:sp>
      <p:sp>
        <p:nvSpPr>
          <p:cNvPr id="15" name="Rectangle 14">
            <a:extLst>
              <a:ext uri="{FF2B5EF4-FFF2-40B4-BE49-F238E27FC236}">
                <a16:creationId xmlns:a16="http://schemas.microsoft.com/office/drawing/2014/main" id="{90E4122C-8C3A-1C4D-6247-6F243F67E1F8}"/>
              </a:ext>
            </a:extLst>
          </p:cNvPr>
          <p:cNvSpPr/>
          <p:nvPr/>
        </p:nvSpPr>
        <p:spPr>
          <a:xfrm>
            <a:off x="8197362" y="3556989"/>
            <a:ext cx="4005321" cy="2597627"/>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7" name="Text Placeholder 6">
            <a:extLst>
              <a:ext uri="{FF2B5EF4-FFF2-40B4-BE49-F238E27FC236}">
                <a16:creationId xmlns:a16="http://schemas.microsoft.com/office/drawing/2014/main" id="{ADBA7926-5FF1-007E-B468-62198D00F6DB}"/>
              </a:ext>
            </a:extLst>
          </p:cNvPr>
          <p:cNvSpPr txBox="1">
            <a:spLocks/>
          </p:cNvSpPr>
          <p:nvPr/>
        </p:nvSpPr>
        <p:spPr>
          <a:xfrm>
            <a:off x="8401475" y="3991708"/>
            <a:ext cx="3411416" cy="524021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Social interactions</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Interpersonal abilities</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Interpersonal skills</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Social interaction</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Social skills</a:t>
            </a:r>
          </a:p>
          <a:p>
            <a:pPr marL="342900" lvl="0" indent="-342900">
              <a:lnSpc>
                <a:spcPts val="2580"/>
              </a:lnSpc>
              <a:buClr>
                <a:schemeClr val="accent3">
                  <a:lumMod val="40000"/>
                  <a:lumOff val="60000"/>
                </a:schemeClr>
              </a:buCl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44771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aphicFrame>
        <p:nvGraphicFramePr>
          <p:cNvPr id="2" name="Table 1">
            <a:extLst>
              <a:ext uri="{FF2B5EF4-FFF2-40B4-BE49-F238E27FC236}">
                <a16:creationId xmlns:a16="http://schemas.microsoft.com/office/drawing/2014/main" id="{22B6EDF0-CB2D-077C-3DDB-069FE7DA6639}"/>
              </a:ext>
            </a:extLst>
          </p:cNvPr>
          <p:cNvGraphicFramePr>
            <a:graphicFrameLocks noGrp="1"/>
          </p:cNvGraphicFramePr>
          <p:nvPr>
            <p:extLst>
              <p:ext uri="{D42A27DB-BD31-4B8C-83A1-F6EECF244321}">
                <p14:modId xmlns:p14="http://schemas.microsoft.com/office/powerpoint/2010/main" val="3770425338"/>
              </p:ext>
            </p:extLst>
          </p:nvPr>
        </p:nvGraphicFramePr>
        <p:xfrm>
          <a:off x="1524407" y="1614751"/>
          <a:ext cx="9903557" cy="3176990"/>
        </p:xfrm>
        <a:graphic>
          <a:graphicData uri="http://schemas.openxmlformats.org/drawingml/2006/table">
            <a:tbl>
              <a:tblPr firstRow="1" firstCol="1" bandRow="1">
                <a:tableStyleId>{5C22544A-7EE6-4342-B048-85BDC9FD1C3A}</a:tableStyleId>
              </a:tblPr>
              <a:tblGrid>
                <a:gridCol w="3932993">
                  <a:extLst>
                    <a:ext uri="{9D8B030D-6E8A-4147-A177-3AD203B41FA5}">
                      <a16:colId xmlns:a16="http://schemas.microsoft.com/office/drawing/2014/main" val="1731353426"/>
                    </a:ext>
                  </a:extLst>
                </a:gridCol>
                <a:gridCol w="5970564">
                  <a:extLst>
                    <a:ext uri="{9D8B030D-6E8A-4147-A177-3AD203B41FA5}">
                      <a16:colId xmlns:a16="http://schemas.microsoft.com/office/drawing/2014/main" val="284806153"/>
                    </a:ext>
                  </a:extLst>
                </a:gridCol>
              </a:tblGrid>
              <a:tr h="354950">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COMPETENCE AND ITS DEFINITION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DESCRIPTORS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774146">
                <a:tc>
                  <a:txBody>
                    <a:bodyPr/>
                    <a:lstStyle/>
                    <a:p>
                      <a:pPr marL="0" indent="-223838" algn="l">
                        <a:lnSpc>
                          <a:spcPct val="100000"/>
                        </a:lnSpc>
                        <a:spcBef>
                          <a:spcPts val="0"/>
                        </a:spcBef>
                        <a:spcAft>
                          <a:spcPts val="0"/>
                        </a:spcAft>
                        <a:tabLst/>
                      </a:pPr>
                      <a:r>
                        <a:rPr lang="en-GB" sz="2200" b="1" dirty="0">
                          <a:solidFill>
                            <a:srgbClr val="AD4097"/>
                          </a:solidFill>
                          <a:effectLst/>
                          <a:latin typeface="Calibri" panose="020F0502020204030204" pitchFamily="34" charset="0"/>
                          <a:cs typeface="Calibri" panose="020F0502020204030204" pitchFamily="34" charset="0"/>
                        </a:rPr>
                        <a:t>Communication</a:t>
                      </a:r>
                    </a:p>
                    <a:p>
                      <a:pPr marL="0" indent="-223838" algn="l">
                        <a:lnSpc>
                          <a:spcPct val="100000"/>
                        </a:lnSpc>
                        <a:spcBef>
                          <a:spcPts val="0"/>
                        </a:spcBef>
                        <a:spcAft>
                          <a:spcPts val="0"/>
                        </a:spcAft>
                        <a:tabLst/>
                      </a:pPr>
                      <a:r>
                        <a:rPr lang="en-GB" sz="1900" b="0" dirty="0">
                          <a:solidFill>
                            <a:srgbClr val="1C1442"/>
                          </a:solidFill>
                          <a:effectLst/>
                          <a:latin typeface="Calibri" panose="020F0502020204030204" pitchFamily="34" charset="0"/>
                          <a:cs typeface="Calibri" panose="020F0502020204030204" pitchFamily="34" charset="0"/>
                        </a:rPr>
                        <a:t>Use of relevant communication strategies,  domain-specific codes and tools, depending on the context and content </a:t>
                      </a:r>
                    </a:p>
                    <a:p>
                      <a:pPr marL="0" indent="-223838" algn="l">
                        <a:lnSpc>
                          <a:spcPct val="100000"/>
                        </a:lnSpc>
                        <a:spcBef>
                          <a:spcPts val="0"/>
                        </a:spcBef>
                        <a:spcAft>
                          <a:spcPts val="0"/>
                        </a:spcAft>
                        <a:tabLst/>
                      </a:pP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Awareness of the need for a variety of communication strategies, language registers, and tools that are adapted to context and content.</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Understanding and managing interactions and conversations in different socio-cultural contexts and domain-specific situations.</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Listening to others and engaging in conversations with confidence, assertiveness, clarity and reciprocity, both in personal and social contexts.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4532248"/>
                  </a:ext>
                </a:extLst>
              </a:tr>
            </a:tbl>
          </a:graphicData>
        </a:graphic>
      </p:graphicFrame>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Sala, Punie, </a:t>
            </a:r>
            <a:r>
              <a:rPr lang="en-US" sz="2200" dirty="0" err="1"/>
              <a:t>Garkov</a:t>
            </a:r>
            <a:r>
              <a:rPr lang="en-US" sz="2200" dirty="0"/>
              <a:t> and Cabrera (2020, p.20) offers the following definitions and descriptors for communication and collaboration (see Table below):</a:t>
            </a:r>
          </a:p>
          <a:p>
            <a:pPr algn="just">
              <a:lnSpc>
                <a:spcPts val="2440"/>
              </a:lnSpc>
            </a:pPr>
            <a:endParaRPr lang="en-US" sz="2200" dirty="0"/>
          </a:p>
        </p:txBody>
      </p:sp>
    </p:spTree>
    <p:extLst>
      <p:ext uri="{BB962C8B-B14F-4D97-AF65-F5344CB8AC3E}">
        <p14:creationId xmlns:p14="http://schemas.microsoft.com/office/powerpoint/2010/main" val="123529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32</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aphicFrame>
        <p:nvGraphicFramePr>
          <p:cNvPr id="2" name="Table 1">
            <a:extLst>
              <a:ext uri="{FF2B5EF4-FFF2-40B4-BE49-F238E27FC236}">
                <a16:creationId xmlns:a16="http://schemas.microsoft.com/office/drawing/2014/main" id="{22B6EDF0-CB2D-077C-3DDB-069FE7DA6639}"/>
              </a:ext>
            </a:extLst>
          </p:cNvPr>
          <p:cNvGraphicFramePr>
            <a:graphicFrameLocks noGrp="1"/>
          </p:cNvGraphicFramePr>
          <p:nvPr>
            <p:extLst>
              <p:ext uri="{D42A27DB-BD31-4B8C-83A1-F6EECF244321}">
                <p14:modId xmlns:p14="http://schemas.microsoft.com/office/powerpoint/2010/main" val="2917948703"/>
              </p:ext>
            </p:extLst>
          </p:nvPr>
        </p:nvGraphicFramePr>
        <p:xfrm>
          <a:off x="1518206" y="1400486"/>
          <a:ext cx="9903557" cy="3756110"/>
        </p:xfrm>
        <a:graphic>
          <a:graphicData uri="http://schemas.openxmlformats.org/drawingml/2006/table">
            <a:tbl>
              <a:tblPr firstRow="1" firstCol="1" bandRow="1">
                <a:tableStyleId>{5C22544A-7EE6-4342-B048-85BDC9FD1C3A}</a:tableStyleId>
              </a:tblPr>
              <a:tblGrid>
                <a:gridCol w="3948491">
                  <a:extLst>
                    <a:ext uri="{9D8B030D-6E8A-4147-A177-3AD203B41FA5}">
                      <a16:colId xmlns:a16="http://schemas.microsoft.com/office/drawing/2014/main" val="1731353426"/>
                    </a:ext>
                  </a:extLst>
                </a:gridCol>
                <a:gridCol w="5955066">
                  <a:extLst>
                    <a:ext uri="{9D8B030D-6E8A-4147-A177-3AD203B41FA5}">
                      <a16:colId xmlns:a16="http://schemas.microsoft.com/office/drawing/2014/main" val="284806153"/>
                    </a:ext>
                  </a:extLst>
                </a:gridCol>
              </a:tblGrid>
              <a:tr h="354950">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COMPETENCE AND ITS DEFINITION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DESCRIPTORS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774146">
                <a:tc>
                  <a:txBody>
                    <a:bodyPr/>
                    <a:lstStyle/>
                    <a:p>
                      <a:pPr marL="0" marR="0" lvl="0" indent="-226695" algn="l" defTabSz="2072941" rtl="0" eaLnBrk="1" fontAlgn="auto" latinLnBrk="0" hangingPunct="1">
                        <a:lnSpc>
                          <a:spcPct val="100000"/>
                        </a:lnSpc>
                        <a:spcBef>
                          <a:spcPts val="0"/>
                        </a:spcBef>
                        <a:spcAft>
                          <a:spcPts val="0"/>
                        </a:spcAft>
                        <a:buClrTx/>
                        <a:buSzTx/>
                        <a:buFontTx/>
                        <a:buNone/>
                        <a:tabLst/>
                        <a:defRPr/>
                      </a:pPr>
                      <a:r>
                        <a:rPr lang="en-GB" sz="2200" b="1" dirty="0">
                          <a:solidFill>
                            <a:srgbClr val="AD4097"/>
                          </a:solidFill>
                          <a:effectLst/>
                          <a:latin typeface="Calibri" panose="020F0502020204030204" pitchFamily="34" charset="0"/>
                          <a:cs typeface="Calibri" panose="020F0502020204030204" pitchFamily="34" charset="0"/>
                        </a:rPr>
                        <a:t>Collaboration</a:t>
                      </a:r>
                      <a:endParaRPr lang="en-GB" sz="2200" b="0" dirty="0">
                        <a:solidFill>
                          <a:srgbClr val="AD4097"/>
                        </a:solidFill>
                        <a:effectLst/>
                        <a:latin typeface="Calibri" panose="020F0502020204030204" pitchFamily="34" charset="0"/>
                        <a:cs typeface="Calibri" panose="020F0502020204030204" pitchFamily="34" charset="0"/>
                      </a:endParaRPr>
                    </a:p>
                    <a:p>
                      <a:pPr marL="0" indent="-226695" algn="l">
                        <a:lnSpc>
                          <a:spcPct val="100000"/>
                        </a:lnSpc>
                        <a:spcBef>
                          <a:spcPts val="0"/>
                        </a:spcBef>
                        <a:spcAft>
                          <a:spcPts val="0"/>
                        </a:spcAft>
                      </a:pPr>
                      <a:r>
                        <a:rPr lang="en-GB" sz="1900" b="0" dirty="0">
                          <a:solidFill>
                            <a:srgbClr val="1C1442"/>
                          </a:solidFill>
                          <a:effectLst/>
                          <a:latin typeface="Calibri" panose="020F0502020204030204" pitchFamily="34" charset="0"/>
                          <a:cs typeface="Calibri" panose="020F0502020204030204" pitchFamily="34" charset="0"/>
                        </a:rPr>
                        <a:t>Engagement in group activity and teamwork acknowledging and respecting others </a:t>
                      </a:r>
                    </a:p>
                    <a:p>
                      <a:pPr marL="0" indent="-226695" algn="l">
                        <a:lnSpc>
                          <a:spcPct val="100000"/>
                        </a:lnSpc>
                        <a:spcBef>
                          <a:spcPts val="0"/>
                        </a:spcBef>
                        <a:spcAft>
                          <a:spcPts val="0"/>
                        </a:spcAft>
                      </a:pP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Intention to contribute to the common good and awareness that others may have different cultural affiliations, backgrounds, beliefs, values, opinions or personal circumstances.</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Understanding the importance of trust, respect for human dignity and equality, coping with conflicts and negotiating disagreements to build and sustain fair and respectful relationships.</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Fair sharing of tasks, resources and responsibility within a group taking into account its specific aim; eliciting the expression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9341720"/>
                  </a:ext>
                </a:extLst>
              </a:tr>
            </a:tbl>
          </a:graphicData>
        </a:graphic>
      </p:graphicFrame>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1336431" y="5281421"/>
            <a:ext cx="10279511" cy="41853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b="1" dirty="0"/>
              <a:t>Most of the emerging jobs which are expected to expand between now and 2025 will require strong collaboration and communication skills </a:t>
            </a:r>
            <a:r>
              <a:rPr lang="en-US" sz="2200" dirty="0"/>
              <a:t>(European Commission, Joint Research Centre, </a:t>
            </a:r>
            <a:r>
              <a:rPr lang="en-US" sz="2200" dirty="0" err="1"/>
              <a:t>Goenaga</a:t>
            </a:r>
            <a:r>
              <a:rPr lang="en-US" sz="2200" dirty="0"/>
              <a:t>, Gonzales, </a:t>
            </a:r>
            <a:r>
              <a:rPr lang="en-US" sz="2200" dirty="0" err="1"/>
              <a:t>Napierala</a:t>
            </a:r>
            <a:r>
              <a:rPr lang="en-US" sz="2200" dirty="0"/>
              <a:t>, et al., 2019).</a:t>
            </a:r>
          </a:p>
          <a:p>
            <a:pPr algn="just">
              <a:lnSpc>
                <a:spcPts val="2440"/>
              </a:lnSpc>
            </a:pPr>
            <a:endParaRPr lang="en-US" sz="2200" dirty="0"/>
          </a:p>
          <a:p>
            <a:pPr algn="just">
              <a:lnSpc>
                <a:spcPts val="2440"/>
              </a:lnSpc>
            </a:pPr>
            <a:endParaRPr lang="en-US" sz="2200"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Sala, Punie, </a:t>
            </a:r>
            <a:r>
              <a:rPr lang="en-US" sz="2200" dirty="0" err="1"/>
              <a:t>Garkov</a:t>
            </a:r>
            <a:r>
              <a:rPr lang="en-US" sz="2200" dirty="0"/>
              <a:t> and Cabrera (2020, p.20) offers </a:t>
            </a:r>
            <a:r>
              <a:rPr lang="en-US" sz="2200" dirty="0" err="1"/>
              <a:t>thef</a:t>
            </a:r>
            <a:r>
              <a:rPr lang="en-US" sz="2200" dirty="0"/>
              <a:t> </a:t>
            </a:r>
            <a:r>
              <a:rPr lang="en-US" sz="2200" dirty="0" err="1"/>
              <a:t>ollowing</a:t>
            </a:r>
            <a:r>
              <a:rPr lang="en-US" sz="2200" dirty="0"/>
              <a:t> definitions and descriptors for communication and collaboration (see Table below):</a:t>
            </a:r>
          </a:p>
          <a:p>
            <a:pPr algn="just">
              <a:lnSpc>
                <a:spcPts val="2440"/>
              </a:lnSpc>
            </a:pPr>
            <a:endParaRPr lang="en-US" sz="2200" dirty="0"/>
          </a:p>
          <a:p>
            <a:pPr algn="just">
              <a:lnSpc>
                <a:spcPts val="2440"/>
              </a:lnSpc>
            </a:pPr>
            <a:endParaRPr lang="en-US" sz="2200" dirty="0"/>
          </a:p>
        </p:txBody>
      </p:sp>
    </p:spTree>
    <p:extLst>
      <p:ext uri="{BB962C8B-B14F-4D97-AF65-F5344CB8AC3E}">
        <p14:creationId xmlns:p14="http://schemas.microsoft.com/office/powerpoint/2010/main" val="339561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Related skills: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Active learning and learning strategies</a:t>
            </a:r>
          </a:p>
          <a:p>
            <a:pPr marL="342900" indent="-342900">
              <a:lnSpc>
                <a:spcPts val="2440"/>
              </a:lnSpc>
              <a:buClr>
                <a:srgbClr val="186BA8"/>
              </a:buClr>
              <a:buFont typeface="Arial" panose="020B0604020202020204" pitchFamily="34" charset="0"/>
              <a:buChar char="•"/>
            </a:pPr>
            <a:r>
              <a:rPr lang="en-US" sz="2200" dirty="0"/>
              <a:t>Continuous learning, lifelong learning</a:t>
            </a:r>
          </a:p>
          <a:p>
            <a:pPr marL="342900" indent="-342900">
              <a:lnSpc>
                <a:spcPts val="2440"/>
              </a:lnSpc>
              <a:buClr>
                <a:srgbClr val="186BA8"/>
              </a:buClr>
              <a:buFont typeface="Arial" panose="020B0604020202020204" pitchFamily="34" charset="0"/>
              <a:buChar char="•"/>
            </a:pPr>
            <a:r>
              <a:rPr lang="en-US" sz="2200" dirty="0"/>
              <a:t>Growth mindset</a:t>
            </a:r>
          </a:p>
          <a:p>
            <a:pPr marL="342900" indent="-342900">
              <a:lnSpc>
                <a:spcPts val="2440"/>
              </a:lnSpc>
              <a:buClr>
                <a:srgbClr val="186BA8"/>
              </a:buClr>
              <a:buFont typeface="Arial" panose="020B0604020202020204" pitchFamily="34" charset="0"/>
              <a:buChar char="•"/>
            </a:pPr>
            <a:r>
              <a:rPr lang="en-US" sz="2200" dirty="0"/>
              <a:t>Learning through experience</a:t>
            </a:r>
          </a:p>
          <a:p>
            <a:pPr marL="342900" indent="-342900">
              <a:lnSpc>
                <a:spcPts val="2440"/>
              </a:lnSpc>
              <a:buClr>
                <a:srgbClr val="186BA8"/>
              </a:buClr>
              <a:buFont typeface="Arial" panose="020B0604020202020204" pitchFamily="34" charset="0"/>
              <a:buChar char="•"/>
            </a:pPr>
            <a:r>
              <a:rPr lang="en-US" sz="2200" dirty="0"/>
              <a:t>Learning to learn, managing learning, meta-learning skills </a:t>
            </a:r>
          </a:p>
          <a:p>
            <a:pPr marL="342900" indent="-342900">
              <a:lnSpc>
                <a:spcPts val="2440"/>
              </a:lnSpc>
              <a:buClr>
                <a:srgbClr val="186BA8"/>
              </a:buClr>
              <a:buFont typeface="Arial" panose="020B0604020202020204" pitchFamily="34" charset="0"/>
              <a:buChar char="•"/>
            </a:pPr>
            <a:r>
              <a:rPr lang="en-US" sz="2200" dirty="0"/>
              <a:t>Manual skills for information and communication technology (related to learning strategies)</a:t>
            </a:r>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6020947"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Growth Mindset and Learning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06</a:t>
            </a:r>
          </a:p>
        </p:txBody>
      </p:sp>
      <p:grpSp>
        <p:nvGrpSpPr>
          <p:cNvPr id="2" name="Graphic 3">
            <a:extLst>
              <a:ext uri="{FF2B5EF4-FFF2-40B4-BE49-F238E27FC236}">
                <a16:creationId xmlns:a16="http://schemas.microsoft.com/office/drawing/2014/main" id="{053F0558-2959-4B13-6C42-CF01D17B59BF}"/>
              </a:ext>
            </a:extLst>
          </p:cNvPr>
          <p:cNvGrpSpPr/>
          <p:nvPr/>
        </p:nvGrpSpPr>
        <p:grpSpPr>
          <a:xfrm>
            <a:off x="9303344" y="3429000"/>
            <a:ext cx="2004050" cy="2261451"/>
            <a:chOff x="4643578" y="432838"/>
            <a:chExt cx="1028134" cy="1160188"/>
          </a:xfrm>
          <a:solidFill>
            <a:srgbClr val="1C1442"/>
          </a:solidFill>
        </p:grpSpPr>
        <p:sp>
          <p:nvSpPr>
            <p:cNvPr id="3" name="Freeform 2">
              <a:extLst>
                <a:ext uri="{FF2B5EF4-FFF2-40B4-BE49-F238E27FC236}">
                  <a16:creationId xmlns:a16="http://schemas.microsoft.com/office/drawing/2014/main" id="{563BFA03-D16D-C62A-FA5D-52C90A570F6A}"/>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60A9DD"/>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DBA48769-4872-01A0-6BC9-F790DD56FF88}"/>
                </a:ext>
              </a:extLst>
            </p:cNvPr>
            <p:cNvGrpSpPr/>
            <p:nvPr/>
          </p:nvGrpSpPr>
          <p:grpSpPr>
            <a:xfrm>
              <a:off x="4643578" y="432838"/>
              <a:ext cx="1028134" cy="1160188"/>
              <a:chOff x="4643578" y="432838"/>
              <a:chExt cx="1028134" cy="1160188"/>
            </a:xfrm>
            <a:grpFill/>
          </p:grpSpPr>
          <p:sp>
            <p:nvSpPr>
              <p:cNvPr id="6" name="Freeform 5">
                <a:extLst>
                  <a:ext uri="{FF2B5EF4-FFF2-40B4-BE49-F238E27FC236}">
                    <a16:creationId xmlns:a16="http://schemas.microsoft.com/office/drawing/2014/main" id="{68971D8C-097E-5736-5192-24A63393D7F0}"/>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D03FCAD7-5ED8-CEC2-773C-1C7B9CFE850A}"/>
                  </a:ext>
                </a:extLst>
              </p:cNvPr>
              <p:cNvGrpSpPr/>
              <p:nvPr/>
            </p:nvGrpSpPr>
            <p:grpSpPr>
              <a:xfrm>
                <a:off x="4643578" y="432838"/>
                <a:ext cx="1028134" cy="1160188"/>
                <a:chOff x="4643578" y="432838"/>
                <a:chExt cx="1028134" cy="1160188"/>
              </a:xfrm>
              <a:grpFill/>
            </p:grpSpPr>
            <p:sp>
              <p:nvSpPr>
                <p:cNvPr id="11" name="Freeform 10">
                  <a:extLst>
                    <a:ext uri="{FF2B5EF4-FFF2-40B4-BE49-F238E27FC236}">
                      <a16:creationId xmlns:a16="http://schemas.microsoft.com/office/drawing/2014/main" id="{A2534983-E325-F564-9396-66054CC380D8}"/>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5844413-B864-8360-1B6C-6526A1B528B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680534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2200760"/>
            <a:ext cx="12192000" cy="367309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34</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865593" y="5590939"/>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882806" y="713762"/>
            <a:ext cx="10275974"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b="1" dirty="0">
                <a:solidFill>
                  <a:srgbClr val="8A2061"/>
                </a:solidFill>
              </a:rPr>
              <a:t>Growth mindset </a:t>
            </a:r>
            <a:r>
              <a:rPr lang="en-US" sz="2200" dirty="0"/>
              <a:t>is critical starting point for anyone’s learning journey. According to Sala, Punie, </a:t>
            </a:r>
            <a:r>
              <a:rPr lang="en-US" sz="2200" dirty="0" err="1"/>
              <a:t>Garkov</a:t>
            </a:r>
            <a:r>
              <a:rPr lang="en-US" sz="2200" dirty="0"/>
              <a:t> and Cabrera (2020), growth mindset - belief in one’s and others’ potential to continuously learn and progress – can be described by the following descriptors:</a:t>
            </a:r>
          </a:p>
          <a:p>
            <a:pPr>
              <a:lnSpc>
                <a:spcPts val="2440"/>
              </a:lnSpc>
            </a:pPr>
            <a:endParaRPr lang="en-US" sz="2200" dirty="0"/>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2303888" y="2603832"/>
            <a:ext cx="9312055" cy="171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Awareness of and confidence in one's own and others’ abilities to learn, </a:t>
            </a:r>
          </a:p>
          <a:p>
            <a:r>
              <a:rPr lang="en-US" sz="2200" dirty="0">
                <a:solidFill>
                  <a:schemeClr val="bg1"/>
                </a:solidFill>
              </a:rPr>
              <a:t>improve and achieve with work and dedication.</a:t>
            </a:r>
          </a:p>
          <a:p>
            <a:endParaRPr lang="en-US" sz="2200" dirty="0">
              <a:solidFill>
                <a:schemeClr val="bg1"/>
              </a:solidFill>
            </a:endParaRPr>
          </a:p>
          <a:p>
            <a:r>
              <a:rPr lang="en-US" sz="2200" dirty="0">
                <a:solidFill>
                  <a:schemeClr val="bg1"/>
                </a:solidFill>
              </a:rPr>
              <a:t>Understanding that learning is a lifelong process that requires openness, curiosity and determination.</a:t>
            </a:r>
          </a:p>
          <a:p>
            <a:endParaRPr lang="en-US" sz="2200" dirty="0">
              <a:solidFill>
                <a:schemeClr val="bg1"/>
              </a:solidFill>
            </a:endParaRPr>
          </a:p>
          <a:p>
            <a:r>
              <a:rPr lang="en-US" sz="2200" dirty="0">
                <a:solidFill>
                  <a:schemeClr val="bg1"/>
                </a:solidFill>
              </a:rPr>
              <a:t>Reflecting on other people’s feedback as well as on successful and unsuccessful experiences to continue developing one’s potential.</a:t>
            </a:r>
          </a:p>
          <a:p>
            <a:endParaRPr lang="en-US" sz="2200" dirty="0">
              <a:solidFill>
                <a:schemeClr val="bg1"/>
              </a:solidFill>
            </a:endParaRPr>
          </a:p>
          <a:p>
            <a:endParaRPr lang="en-US" sz="2200" dirty="0">
              <a:solidFill>
                <a:schemeClr val="bg1"/>
              </a:solidFill>
            </a:endParaRPr>
          </a:p>
          <a:p>
            <a:endParaRPr lang="en-US" sz="2200" dirty="0">
              <a:solidFill>
                <a:schemeClr val="bg1"/>
              </a:solidFill>
            </a:endParaRP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749724" y="2603832"/>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01</a:t>
            </a:r>
          </a:p>
        </p:txBody>
      </p:sp>
      <p:sp>
        <p:nvSpPr>
          <p:cNvPr id="9" name="Text Placeholder 10">
            <a:extLst>
              <a:ext uri="{FF2B5EF4-FFF2-40B4-BE49-F238E27FC236}">
                <a16:creationId xmlns:a16="http://schemas.microsoft.com/office/drawing/2014/main" id="{0155CC77-B50B-4F3C-8A04-706A56ADDD83}"/>
              </a:ext>
            </a:extLst>
          </p:cNvPr>
          <p:cNvSpPr txBox="1">
            <a:spLocks/>
          </p:cNvSpPr>
          <p:nvPr/>
        </p:nvSpPr>
        <p:spPr>
          <a:xfrm>
            <a:off x="749724" y="360234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02</a:t>
            </a:r>
          </a:p>
        </p:txBody>
      </p:sp>
      <p:sp>
        <p:nvSpPr>
          <p:cNvPr id="12" name="Text Placeholder 10">
            <a:extLst>
              <a:ext uri="{FF2B5EF4-FFF2-40B4-BE49-F238E27FC236}">
                <a16:creationId xmlns:a16="http://schemas.microsoft.com/office/drawing/2014/main" id="{E3D0E89E-2BAE-70D6-600A-B04DD7B7B049}"/>
              </a:ext>
            </a:extLst>
          </p:cNvPr>
          <p:cNvSpPr txBox="1">
            <a:spLocks/>
          </p:cNvSpPr>
          <p:nvPr/>
        </p:nvSpPr>
        <p:spPr>
          <a:xfrm>
            <a:off x="749724" y="4641824"/>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03</a:t>
            </a:r>
          </a:p>
        </p:txBody>
      </p:sp>
      <p:sp>
        <p:nvSpPr>
          <p:cNvPr id="13" name="Rectangle 12">
            <a:extLst>
              <a:ext uri="{FF2B5EF4-FFF2-40B4-BE49-F238E27FC236}">
                <a16:creationId xmlns:a16="http://schemas.microsoft.com/office/drawing/2014/main" id="{6F791082-0483-D4EF-130B-FDB5D813CA60}"/>
              </a:ext>
            </a:extLst>
          </p:cNvPr>
          <p:cNvSpPr/>
          <p:nvPr/>
        </p:nvSpPr>
        <p:spPr>
          <a:xfrm>
            <a:off x="482222" y="3423075"/>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4505727"/>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1802794" y="277774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6" name="Triangle 15">
            <a:extLst>
              <a:ext uri="{FF2B5EF4-FFF2-40B4-BE49-F238E27FC236}">
                <a16:creationId xmlns:a16="http://schemas.microsoft.com/office/drawing/2014/main" id="{FE448F9E-EE6D-794C-38F1-A1D603BD1710}"/>
              </a:ext>
            </a:extLst>
          </p:cNvPr>
          <p:cNvSpPr/>
          <p:nvPr/>
        </p:nvSpPr>
        <p:spPr>
          <a:xfrm rot="5400000">
            <a:off x="1802794" y="378889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7" name="Triangle 16">
            <a:extLst>
              <a:ext uri="{FF2B5EF4-FFF2-40B4-BE49-F238E27FC236}">
                <a16:creationId xmlns:a16="http://schemas.microsoft.com/office/drawing/2014/main" id="{A665726E-3733-A158-EA7B-EE6FB744E79A}"/>
              </a:ext>
            </a:extLst>
          </p:cNvPr>
          <p:cNvSpPr/>
          <p:nvPr/>
        </p:nvSpPr>
        <p:spPr>
          <a:xfrm rot="5400000">
            <a:off x="1802794" y="480004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068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35</a:t>
            </a:fld>
            <a:endParaRPr lang="en-US" sz="1291" dirty="0"/>
          </a:p>
        </p:txBody>
      </p:sp>
      <p:pic>
        <p:nvPicPr>
          <p:cNvPr id="12" name="Picture Placeholder 11">
            <a:extLst>
              <a:ext uri="{FF2B5EF4-FFF2-40B4-BE49-F238E27FC236}">
                <a16:creationId xmlns:a16="http://schemas.microsoft.com/office/drawing/2014/main" id="{B3FB754C-8261-DF0A-DED0-53DE16CF0DFE}"/>
              </a:ext>
            </a:extLst>
          </p:cNvPr>
          <p:cNvPicPr>
            <a:picLocks noGrp="1" noChangeAspect="1"/>
          </p:cNvPicPr>
          <p:nvPr>
            <p:ph type="pic" sz="quarter" idx="21"/>
          </p:nvPr>
        </p:nvPicPr>
        <p:blipFill rotWithShape="1">
          <a:blip r:embed="rId2"/>
          <a:srcRect l="39568" r="19984"/>
          <a:stretch/>
        </p:blipFill>
        <p:spPr>
          <a:xfrm>
            <a:off x="884606" y="0"/>
            <a:ext cx="4993772" cy="6858000"/>
          </a:xfrm>
        </p:spPr>
      </p:pic>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728420"/>
            <a:ext cx="5302318" cy="3868713"/>
          </a:xfrm>
        </p:spPr>
        <p:txBody>
          <a:bodyPr/>
          <a:lstStyle/>
          <a:p>
            <a:pPr algn="just">
              <a:lnSpc>
                <a:spcPts val="2440"/>
              </a:lnSpc>
            </a:pPr>
            <a:r>
              <a:rPr lang="en-US" sz="2200" dirty="0"/>
              <a:t>… views </a:t>
            </a:r>
            <a:r>
              <a:rPr lang="en-US" sz="2200" b="1" dirty="0">
                <a:solidFill>
                  <a:srgbClr val="8A2061"/>
                </a:solidFill>
              </a:rPr>
              <a:t>learning to learn </a:t>
            </a:r>
            <a:r>
              <a:rPr lang="en-US" sz="2200" dirty="0"/>
              <a:t>competence together with personal and social competencies and explains as ‘the ability to reflect upon oneself, effectively manage time and information, work with others in a constructive way, remain resilient and manage one’s own learning and career.</a:t>
            </a:r>
          </a:p>
          <a:p>
            <a:pPr algn="just">
              <a:lnSpc>
                <a:spcPts val="2440"/>
              </a:lnSpc>
            </a:pPr>
            <a:endParaRPr lang="en-US" sz="2200" dirty="0"/>
          </a:p>
          <a:p>
            <a:pPr algn="just">
              <a:lnSpc>
                <a:spcPts val="2440"/>
              </a:lnSpc>
            </a:pPr>
            <a:r>
              <a:rPr lang="en-US" sz="2200" dirty="0"/>
              <a:t> It includes the ability to cope with uncertainty and complexity, learn to learn, support one’s physical and emotional well-being, to maintain physical and mental health, and to be able to lead a health-conscious, future-oriented life, empathize and manage conflict in an inclusive and supportive context.’</a:t>
            </a:r>
          </a:p>
          <a:p>
            <a:pPr algn="just">
              <a:lnSpc>
                <a:spcPts val="2440"/>
              </a:lnSpc>
            </a:pPr>
            <a:endParaRPr lang="en-US" sz="2200" dirty="0"/>
          </a:p>
        </p:txBody>
      </p:sp>
      <p:sp>
        <p:nvSpPr>
          <p:cNvPr id="14" name="TextBox 13">
            <a:extLst>
              <a:ext uri="{FF2B5EF4-FFF2-40B4-BE49-F238E27FC236}">
                <a16:creationId xmlns:a16="http://schemas.microsoft.com/office/drawing/2014/main" id="{9954EB74-4661-6EF6-D84C-F8DF48E54211}"/>
              </a:ext>
            </a:extLst>
          </p:cNvPr>
          <p:cNvSpPr txBox="1"/>
          <p:nvPr/>
        </p:nvSpPr>
        <p:spPr>
          <a:xfrm>
            <a:off x="1220491" y="728420"/>
            <a:ext cx="3320511" cy="2400657"/>
          </a:xfrm>
          <a:prstGeom prst="rect">
            <a:avLst/>
          </a:prstGeom>
          <a:noFill/>
        </p:spPr>
        <p:txBody>
          <a:bodyPr wrap="square">
            <a:spAutoFit/>
          </a:bodyPr>
          <a:lstStyle/>
          <a:p>
            <a:r>
              <a:rPr lang="en-US" sz="2500" dirty="0">
                <a:solidFill>
                  <a:schemeClr val="bg1"/>
                </a:solidFill>
                <a:latin typeface="Calibri" panose="020F0502020204030204" pitchFamily="34" charset="0"/>
                <a:cs typeface="Calibri" panose="020F0502020204030204" pitchFamily="34" charset="0"/>
              </a:rPr>
              <a:t>The European framework of key competencies for lifelong learning (Council of the EU, 2018)….</a:t>
            </a:r>
          </a:p>
        </p:txBody>
      </p:sp>
    </p:spTree>
    <p:extLst>
      <p:ext uri="{BB962C8B-B14F-4D97-AF65-F5344CB8AC3E}">
        <p14:creationId xmlns:p14="http://schemas.microsoft.com/office/powerpoint/2010/main" val="161217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70AF831C-38DF-4AB2-C10B-3C1039BA3D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16" r="21316"/>
          <a:stretch/>
        </p:blipFill>
        <p:spPr>
          <a:xfrm>
            <a:off x="6274200" y="0"/>
            <a:ext cx="5917800" cy="6877001"/>
          </a:xfrm>
          <a:prstGeom prst="rect">
            <a:avLst/>
          </a:prstGeom>
          <a:solidFill>
            <a:schemeClr val="bg1">
              <a:lumMod val="95000"/>
            </a:schemeClr>
          </a:solidFill>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36</a:t>
            </a:fld>
            <a:endParaRPr lang="en-US" sz="1291" dirty="0"/>
          </a:p>
        </p:txBody>
      </p:sp>
      <p:pic>
        <p:nvPicPr>
          <p:cNvPr id="16" name="Picture 15">
            <a:extLst>
              <a:ext uri="{FF2B5EF4-FFF2-40B4-BE49-F238E27FC236}">
                <a16:creationId xmlns:a16="http://schemas.microsoft.com/office/drawing/2014/main" id="{8805F9E6-4C46-8E8E-E7A0-9B8BA2046B71}"/>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5552400" y="5369695"/>
            <a:ext cx="1443600" cy="356400"/>
          </a:xfrm>
          <a:prstGeom prst="rect">
            <a:avLst/>
          </a:prstGeom>
        </p:spPr>
      </p:pic>
      <p:sp>
        <p:nvSpPr>
          <p:cNvPr id="2" name="Rectangle 1">
            <a:extLst>
              <a:ext uri="{FF2B5EF4-FFF2-40B4-BE49-F238E27FC236}">
                <a16:creationId xmlns:a16="http://schemas.microsoft.com/office/drawing/2014/main" id="{4E0B9EB2-911F-7D9B-FE35-C77FB3E5E0D8}"/>
              </a:ext>
            </a:extLst>
          </p:cNvPr>
          <p:cNvSpPr/>
          <p:nvPr/>
        </p:nvSpPr>
        <p:spPr>
          <a:xfrm>
            <a:off x="11312769" y="0"/>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766EA9-8609-A795-B0A2-1480D450D8F5}"/>
              </a:ext>
            </a:extLst>
          </p:cNvPr>
          <p:cNvSpPr/>
          <p:nvPr/>
        </p:nvSpPr>
        <p:spPr>
          <a:xfrm>
            <a:off x="433952" y="4339524"/>
            <a:ext cx="1069383" cy="196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50EA910B-7A4F-8A34-72EE-8C278DC4D723}"/>
              </a:ext>
            </a:extLst>
          </p:cNvPr>
          <p:cNvSpPr txBox="1">
            <a:spLocks/>
          </p:cNvSpPr>
          <p:nvPr/>
        </p:nvSpPr>
        <p:spPr>
          <a:xfrm>
            <a:off x="433953" y="821410"/>
            <a:ext cx="5354628" cy="47264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400" dirty="0"/>
              <a:t>A person’s ability and willingness to proactively participate in lifelong learning and to adapt is essential in career success. Continuous lifelong learning is one way of staying fit in a job market context with shifting and ever-increasing employer demands (Tomlinson, 2012). </a:t>
            </a:r>
          </a:p>
          <a:p>
            <a:pPr algn="just">
              <a:lnSpc>
                <a:spcPts val="2440"/>
              </a:lnSpc>
            </a:pPr>
            <a:endParaRPr lang="en-US" sz="2400" dirty="0"/>
          </a:p>
          <a:p>
            <a:pPr algn="just">
              <a:lnSpc>
                <a:spcPts val="2440"/>
              </a:lnSpc>
            </a:pPr>
            <a:r>
              <a:rPr lang="en-US" sz="2400" dirty="0"/>
              <a:t>Developmental psychology also shows that competence development does not end at adolescence but continues through the adult years. In particular, the ability to think and act reflectively grows with maturity (OECD, 2005). It dispels myths about the limited ability of adults to learn.</a:t>
            </a:r>
          </a:p>
          <a:p>
            <a:pPr algn="just">
              <a:lnSpc>
                <a:spcPts val="2440"/>
              </a:lnSpc>
            </a:pPr>
            <a:endParaRPr lang="en-US" sz="2400" dirty="0"/>
          </a:p>
        </p:txBody>
      </p:sp>
    </p:spTree>
    <p:extLst>
      <p:ext uri="{BB962C8B-B14F-4D97-AF65-F5344CB8AC3E}">
        <p14:creationId xmlns:p14="http://schemas.microsoft.com/office/powerpoint/2010/main" val="656454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Related skills: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Integrity	</a:t>
            </a:r>
          </a:p>
          <a:p>
            <a:pPr marL="342900" lvl="0" indent="-342900">
              <a:lnSpc>
                <a:spcPts val="2440"/>
              </a:lnSpc>
              <a:buClr>
                <a:srgbClr val="186BA8"/>
              </a:buClr>
              <a:buFont typeface="Arial" panose="020B0604020202020204" pitchFamily="34" charset="0"/>
              <a:buChar char="•"/>
            </a:pPr>
            <a:r>
              <a:rPr lang="en-US" sz="2200" dirty="0"/>
              <a:t>Justice</a:t>
            </a:r>
          </a:p>
          <a:p>
            <a:pPr marL="342900" lvl="0" indent="-342900">
              <a:lnSpc>
                <a:spcPts val="2440"/>
              </a:lnSpc>
              <a:buClr>
                <a:srgbClr val="186BA8"/>
              </a:buClr>
              <a:buFont typeface="Arial" panose="020B0604020202020204" pitchFamily="34" charset="0"/>
              <a:buChar char="•"/>
            </a:pPr>
            <a:r>
              <a:rPr lang="en-US" sz="2200" dirty="0"/>
              <a:t>Productivity/ accountability</a:t>
            </a:r>
          </a:p>
          <a:p>
            <a:pPr marL="342900" lvl="0" indent="-342900">
              <a:lnSpc>
                <a:spcPts val="2440"/>
              </a:lnSpc>
              <a:buClr>
                <a:srgbClr val="186BA8"/>
              </a:buClr>
              <a:buFont typeface="Arial" panose="020B0604020202020204" pitchFamily="34" charset="0"/>
              <a:buChar char="•"/>
            </a:pPr>
            <a:r>
              <a:rPr lang="en-US" sz="2200" dirty="0"/>
              <a:t>Responsibility</a:t>
            </a:r>
          </a:p>
          <a:p>
            <a:pPr marL="342900" lvl="0" indent="-342900">
              <a:lnSpc>
                <a:spcPts val="2440"/>
              </a:lnSpc>
              <a:buClr>
                <a:srgbClr val="186BA8"/>
              </a:buClr>
              <a:buFont typeface="Arial" panose="020B0604020202020204" pitchFamily="34" charset="0"/>
              <a:buChar char="•"/>
            </a:pPr>
            <a:r>
              <a:rPr lang="en-US" sz="2200" dirty="0"/>
              <a:t>Supporting fairness</a:t>
            </a:r>
          </a:p>
          <a:p>
            <a:pPr marL="342900" lvl="0" indent="-342900">
              <a:lnSpc>
                <a:spcPts val="2440"/>
              </a:lnSpc>
              <a:buClr>
                <a:srgbClr val="186BA8"/>
              </a:buClr>
              <a:buFont typeface="Arial" panose="020B0604020202020204" pitchFamily="34" charset="0"/>
              <a:buChar char="•"/>
            </a:pPr>
            <a:r>
              <a:rPr lang="en-US" sz="2200" dirty="0"/>
              <a:t>Work ethic, conscientiousness</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549917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Responsibility and Fairness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07</a:t>
            </a:r>
          </a:p>
        </p:txBody>
      </p:sp>
      <p:grpSp>
        <p:nvGrpSpPr>
          <p:cNvPr id="13" name="Graphic 3">
            <a:extLst>
              <a:ext uri="{FF2B5EF4-FFF2-40B4-BE49-F238E27FC236}">
                <a16:creationId xmlns:a16="http://schemas.microsoft.com/office/drawing/2014/main" id="{749E4586-13FE-7CA5-5821-E937A4889721}"/>
              </a:ext>
            </a:extLst>
          </p:cNvPr>
          <p:cNvGrpSpPr/>
          <p:nvPr/>
        </p:nvGrpSpPr>
        <p:grpSpPr>
          <a:xfrm>
            <a:off x="8973519" y="3491656"/>
            <a:ext cx="2203894" cy="2208298"/>
            <a:chOff x="2694219" y="430095"/>
            <a:chExt cx="1090872" cy="1093052"/>
          </a:xfrm>
          <a:solidFill>
            <a:srgbClr val="1C1442"/>
          </a:solidFill>
        </p:grpSpPr>
        <p:sp>
          <p:nvSpPr>
            <p:cNvPr id="14" name="Freeform 13">
              <a:extLst>
                <a:ext uri="{FF2B5EF4-FFF2-40B4-BE49-F238E27FC236}">
                  <a16:creationId xmlns:a16="http://schemas.microsoft.com/office/drawing/2014/main" id="{8CCB595C-0E5A-C03D-256B-9539BB6FEC85}"/>
                </a:ext>
              </a:extLst>
            </p:cNvPr>
            <p:cNvSpPr/>
            <p:nvPr/>
          </p:nvSpPr>
          <p:spPr>
            <a:xfrm>
              <a:off x="2904664" y="463008"/>
              <a:ext cx="674720" cy="674719"/>
            </a:xfrm>
            <a:custGeom>
              <a:avLst/>
              <a:gdLst>
                <a:gd name="connsiteX0" fmla="*/ 647292 w 674720"/>
                <a:gd name="connsiteY0" fmla="*/ 282505 h 674719"/>
                <a:gd name="connsiteX1" fmla="*/ 625351 w 674720"/>
                <a:gd name="connsiteY1" fmla="*/ 260562 h 674719"/>
                <a:gd name="connsiteX2" fmla="*/ 595179 w 674720"/>
                <a:gd name="connsiteY2" fmla="*/ 189251 h 674719"/>
                <a:gd name="connsiteX3" fmla="*/ 595179 w 674720"/>
                <a:gd name="connsiteY3" fmla="*/ 156338 h 674719"/>
                <a:gd name="connsiteX4" fmla="*/ 589695 w 674720"/>
                <a:gd name="connsiteY4" fmla="*/ 112453 h 674719"/>
                <a:gd name="connsiteX5" fmla="*/ 562267 w 674720"/>
                <a:gd name="connsiteY5" fmla="*/ 85026 h 674719"/>
                <a:gd name="connsiteX6" fmla="*/ 518382 w 674720"/>
                <a:gd name="connsiteY6" fmla="*/ 79540 h 674719"/>
                <a:gd name="connsiteX7" fmla="*/ 485468 w 674720"/>
                <a:gd name="connsiteY7" fmla="*/ 79540 h 674719"/>
                <a:gd name="connsiteX8" fmla="*/ 414157 w 674720"/>
                <a:gd name="connsiteY8" fmla="*/ 49370 h 674719"/>
                <a:gd name="connsiteX9" fmla="*/ 392215 w 674720"/>
                <a:gd name="connsiteY9" fmla="*/ 27428 h 674719"/>
                <a:gd name="connsiteX10" fmla="*/ 356560 w 674720"/>
                <a:gd name="connsiteY10" fmla="*/ 0 h 674719"/>
                <a:gd name="connsiteX11" fmla="*/ 318160 w 674720"/>
                <a:gd name="connsiteY11" fmla="*/ 0 h 674719"/>
                <a:gd name="connsiteX12" fmla="*/ 282505 w 674720"/>
                <a:gd name="connsiteY12" fmla="*/ 27428 h 674719"/>
                <a:gd name="connsiteX13" fmla="*/ 260563 w 674720"/>
                <a:gd name="connsiteY13" fmla="*/ 49370 h 674719"/>
                <a:gd name="connsiteX14" fmla="*/ 189250 w 674720"/>
                <a:gd name="connsiteY14" fmla="*/ 79540 h 674719"/>
                <a:gd name="connsiteX15" fmla="*/ 156336 w 674720"/>
                <a:gd name="connsiteY15" fmla="*/ 79540 h 674719"/>
                <a:gd name="connsiteX16" fmla="*/ 112453 w 674720"/>
                <a:gd name="connsiteY16" fmla="*/ 85026 h 674719"/>
                <a:gd name="connsiteX17" fmla="*/ 85025 w 674720"/>
                <a:gd name="connsiteY17" fmla="*/ 112453 h 674719"/>
                <a:gd name="connsiteX18" fmla="*/ 79539 w 674720"/>
                <a:gd name="connsiteY18" fmla="*/ 156338 h 674719"/>
                <a:gd name="connsiteX19" fmla="*/ 79539 w 674720"/>
                <a:gd name="connsiteY19" fmla="*/ 189251 h 674719"/>
                <a:gd name="connsiteX20" fmla="*/ 49369 w 674720"/>
                <a:gd name="connsiteY20" fmla="*/ 260562 h 674719"/>
                <a:gd name="connsiteX21" fmla="*/ 27428 w 674720"/>
                <a:gd name="connsiteY21" fmla="*/ 282505 h 674719"/>
                <a:gd name="connsiteX22" fmla="*/ 0 w 674720"/>
                <a:gd name="connsiteY22" fmla="*/ 318161 h 674719"/>
                <a:gd name="connsiteX23" fmla="*/ 0 w 674720"/>
                <a:gd name="connsiteY23" fmla="*/ 318161 h 674719"/>
                <a:gd name="connsiteX24" fmla="*/ 0 w 674720"/>
                <a:gd name="connsiteY24" fmla="*/ 356559 h 674719"/>
                <a:gd name="connsiteX25" fmla="*/ 27428 w 674720"/>
                <a:gd name="connsiteY25" fmla="*/ 392215 h 674719"/>
                <a:gd name="connsiteX26" fmla="*/ 49369 w 674720"/>
                <a:gd name="connsiteY26" fmla="*/ 414157 h 674719"/>
                <a:gd name="connsiteX27" fmla="*/ 79539 w 674720"/>
                <a:gd name="connsiteY27" fmla="*/ 485469 h 674719"/>
                <a:gd name="connsiteX28" fmla="*/ 79539 w 674720"/>
                <a:gd name="connsiteY28" fmla="*/ 518382 h 674719"/>
                <a:gd name="connsiteX29" fmla="*/ 85025 w 674720"/>
                <a:gd name="connsiteY29" fmla="*/ 562266 h 674719"/>
                <a:gd name="connsiteX30" fmla="*/ 112453 w 674720"/>
                <a:gd name="connsiteY30" fmla="*/ 589694 h 674719"/>
                <a:gd name="connsiteX31" fmla="*/ 156336 w 674720"/>
                <a:gd name="connsiteY31" fmla="*/ 595180 h 674719"/>
                <a:gd name="connsiteX32" fmla="*/ 189250 w 674720"/>
                <a:gd name="connsiteY32" fmla="*/ 595180 h 674719"/>
                <a:gd name="connsiteX33" fmla="*/ 260563 w 674720"/>
                <a:gd name="connsiteY33" fmla="*/ 625350 h 674719"/>
                <a:gd name="connsiteX34" fmla="*/ 282505 w 674720"/>
                <a:gd name="connsiteY34" fmla="*/ 647292 h 674719"/>
                <a:gd name="connsiteX35" fmla="*/ 318160 w 674720"/>
                <a:gd name="connsiteY35" fmla="*/ 674720 h 674719"/>
                <a:gd name="connsiteX36" fmla="*/ 356560 w 674720"/>
                <a:gd name="connsiteY36" fmla="*/ 674720 h 674719"/>
                <a:gd name="connsiteX37" fmla="*/ 392215 w 674720"/>
                <a:gd name="connsiteY37" fmla="*/ 647292 h 674719"/>
                <a:gd name="connsiteX38" fmla="*/ 414157 w 674720"/>
                <a:gd name="connsiteY38" fmla="*/ 625350 h 674719"/>
                <a:gd name="connsiteX39" fmla="*/ 485468 w 674720"/>
                <a:gd name="connsiteY39" fmla="*/ 595180 h 674719"/>
                <a:gd name="connsiteX40" fmla="*/ 518382 w 674720"/>
                <a:gd name="connsiteY40" fmla="*/ 595180 h 674719"/>
                <a:gd name="connsiteX41" fmla="*/ 562267 w 674720"/>
                <a:gd name="connsiteY41" fmla="*/ 589694 h 674719"/>
                <a:gd name="connsiteX42" fmla="*/ 589695 w 674720"/>
                <a:gd name="connsiteY42" fmla="*/ 562266 h 674719"/>
                <a:gd name="connsiteX43" fmla="*/ 595179 w 674720"/>
                <a:gd name="connsiteY43" fmla="*/ 518382 h 674719"/>
                <a:gd name="connsiteX44" fmla="*/ 595179 w 674720"/>
                <a:gd name="connsiteY44" fmla="*/ 485469 h 674719"/>
                <a:gd name="connsiteX45" fmla="*/ 625351 w 674720"/>
                <a:gd name="connsiteY45" fmla="*/ 414157 h 674719"/>
                <a:gd name="connsiteX46" fmla="*/ 647292 w 674720"/>
                <a:gd name="connsiteY46" fmla="*/ 392215 h 674719"/>
                <a:gd name="connsiteX47" fmla="*/ 674720 w 674720"/>
                <a:gd name="connsiteY47" fmla="*/ 359302 h 674719"/>
                <a:gd name="connsiteX48" fmla="*/ 674720 w 674720"/>
                <a:gd name="connsiteY48" fmla="*/ 318161 h 674719"/>
                <a:gd name="connsiteX49" fmla="*/ 647292 w 674720"/>
                <a:gd name="connsiteY49" fmla="*/ 282505 h 674719"/>
                <a:gd name="connsiteX50" fmla="*/ 342846 w 674720"/>
                <a:gd name="connsiteY50" fmla="*/ 554038 h 674719"/>
                <a:gd name="connsiteX51" fmla="*/ 112453 w 674720"/>
                <a:gd name="connsiteY51" fmla="*/ 323646 h 674719"/>
                <a:gd name="connsiteX52" fmla="*/ 342846 w 674720"/>
                <a:gd name="connsiteY52" fmla="*/ 93254 h 674719"/>
                <a:gd name="connsiteX53" fmla="*/ 573237 w 674720"/>
                <a:gd name="connsiteY53" fmla="*/ 323646 h 674719"/>
                <a:gd name="connsiteX54" fmla="*/ 342846 w 674720"/>
                <a:gd name="connsiteY54" fmla="*/ 554038 h 67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74720" h="674719">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60A9DD"/>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5D7CE0C4-EA1B-F8B9-3102-111AB0F02CC0}"/>
                </a:ext>
              </a:extLst>
            </p:cNvPr>
            <p:cNvGrpSpPr/>
            <p:nvPr/>
          </p:nvGrpSpPr>
          <p:grpSpPr>
            <a:xfrm>
              <a:off x="2694219" y="430095"/>
              <a:ext cx="1090872" cy="1093052"/>
              <a:chOff x="2694219" y="430095"/>
              <a:chExt cx="1090872" cy="1093052"/>
            </a:xfrm>
            <a:grpFill/>
          </p:grpSpPr>
          <p:sp>
            <p:nvSpPr>
              <p:cNvPr id="16" name="Freeform 15">
                <a:extLst>
                  <a:ext uri="{FF2B5EF4-FFF2-40B4-BE49-F238E27FC236}">
                    <a16:creationId xmlns:a16="http://schemas.microsoft.com/office/drawing/2014/main" id="{6FD67CBD-1195-1E00-9781-60FF4D4CB087}"/>
                  </a:ext>
                </a:extLst>
              </p:cNvPr>
              <p:cNvSpPr/>
              <p:nvPr/>
            </p:nvSpPr>
            <p:spPr>
              <a:xfrm>
                <a:off x="2871751" y="430095"/>
                <a:ext cx="740547" cy="743288"/>
              </a:xfrm>
              <a:custGeom>
                <a:avLst/>
                <a:gdLst>
                  <a:gd name="connsiteX0" fmla="*/ 52112 w 740547"/>
                  <a:gd name="connsiteY0" fmla="*/ 458041 h 743288"/>
                  <a:gd name="connsiteX1" fmla="*/ 85025 w 740547"/>
                  <a:gd name="connsiteY1" fmla="*/ 534839 h 743288"/>
                  <a:gd name="connsiteX2" fmla="*/ 95997 w 740547"/>
                  <a:gd name="connsiteY2" fmla="*/ 619864 h 743288"/>
                  <a:gd name="connsiteX3" fmla="*/ 123425 w 740547"/>
                  <a:gd name="connsiteY3" fmla="*/ 647292 h 743288"/>
                  <a:gd name="connsiteX4" fmla="*/ 208450 w 740547"/>
                  <a:gd name="connsiteY4" fmla="*/ 658263 h 743288"/>
                  <a:gd name="connsiteX5" fmla="*/ 285247 w 740547"/>
                  <a:gd name="connsiteY5" fmla="*/ 691176 h 743288"/>
                  <a:gd name="connsiteX6" fmla="*/ 351074 w 740547"/>
                  <a:gd name="connsiteY6" fmla="*/ 743289 h 743288"/>
                  <a:gd name="connsiteX7" fmla="*/ 389473 w 740547"/>
                  <a:gd name="connsiteY7" fmla="*/ 743289 h 743288"/>
                  <a:gd name="connsiteX8" fmla="*/ 455299 w 740547"/>
                  <a:gd name="connsiteY8" fmla="*/ 691176 h 743288"/>
                  <a:gd name="connsiteX9" fmla="*/ 532096 w 740547"/>
                  <a:gd name="connsiteY9" fmla="*/ 658263 h 743288"/>
                  <a:gd name="connsiteX10" fmla="*/ 617123 w 740547"/>
                  <a:gd name="connsiteY10" fmla="*/ 647292 h 743288"/>
                  <a:gd name="connsiteX11" fmla="*/ 644550 w 740547"/>
                  <a:gd name="connsiteY11" fmla="*/ 619864 h 743288"/>
                  <a:gd name="connsiteX12" fmla="*/ 655520 w 740547"/>
                  <a:gd name="connsiteY12" fmla="*/ 534839 h 743288"/>
                  <a:gd name="connsiteX13" fmla="*/ 688434 w 740547"/>
                  <a:gd name="connsiteY13" fmla="*/ 458041 h 743288"/>
                  <a:gd name="connsiteX14" fmla="*/ 740547 w 740547"/>
                  <a:gd name="connsiteY14" fmla="*/ 392215 h 743288"/>
                  <a:gd name="connsiteX15" fmla="*/ 740547 w 740547"/>
                  <a:gd name="connsiteY15" fmla="*/ 351074 h 743288"/>
                  <a:gd name="connsiteX16" fmla="*/ 688434 w 740547"/>
                  <a:gd name="connsiteY16" fmla="*/ 285247 h 743288"/>
                  <a:gd name="connsiteX17" fmla="*/ 655520 w 740547"/>
                  <a:gd name="connsiteY17" fmla="*/ 208450 h 743288"/>
                  <a:gd name="connsiteX18" fmla="*/ 644550 w 740547"/>
                  <a:gd name="connsiteY18" fmla="*/ 123424 h 743288"/>
                  <a:gd name="connsiteX19" fmla="*/ 617123 w 740547"/>
                  <a:gd name="connsiteY19" fmla="*/ 95997 h 743288"/>
                  <a:gd name="connsiteX20" fmla="*/ 532096 w 740547"/>
                  <a:gd name="connsiteY20" fmla="*/ 85026 h 743288"/>
                  <a:gd name="connsiteX21" fmla="*/ 455299 w 740547"/>
                  <a:gd name="connsiteY21" fmla="*/ 52113 h 743288"/>
                  <a:gd name="connsiteX22" fmla="*/ 389473 w 740547"/>
                  <a:gd name="connsiteY22" fmla="*/ 0 h 743288"/>
                  <a:gd name="connsiteX23" fmla="*/ 351074 w 740547"/>
                  <a:gd name="connsiteY23" fmla="*/ 0 h 743288"/>
                  <a:gd name="connsiteX24" fmla="*/ 285247 w 740547"/>
                  <a:gd name="connsiteY24" fmla="*/ 52113 h 743288"/>
                  <a:gd name="connsiteX25" fmla="*/ 208450 w 740547"/>
                  <a:gd name="connsiteY25" fmla="*/ 85026 h 743288"/>
                  <a:gd name="connsiteX26" fmla="*/ 123425 w 740547"/>
                  <a:gd name="connsiteY26" fmla="*/ 95997 h 743288"/>
                  <a:gd name="connsiteX27" fmla="*/ 95997 w 740547"/>
                  <a:gd name="connsiteY27" fmla="*/ 123424 h 743288"/>
                  <a:gd name="connsiteX28" fmla="*/ 85025 w 740547"/>
                  <a:gd name="connsiteY28" fmla="*/ 208450 h 743288"/>
                  <a:gd name="connsiteX29" fmla="*/ 52112 w 740547"/>
                  <a:gd name="connsiteY29" fmla="*/ 285247 h 743288"/>
                  <a:gd name="connsiteX30" fmla="*/ 0 w 740547"/>
                  <a:gd name="connsiteY30" fmla="*/ 351074 h 743288"/>
                  <a:gd name="connsiteX31" fmla="*/ 0 w 740547"/>
                  <a:gd name="connsiteY31" fmla="*/ 389472 h 743288"/>
                  <a:gd name="connsiteX32" fmla="*/ 52112 w 740547"/>
                  <a:gd name="connsiteY32" fmla="*/ 458041 h 743288"/>
                  <a:gd name="connsiteX33" fmla="*/ 52112 w 740547"/>
                  <a:gd name="connsiteY33" fmla="*/ 458041 h 743288"/>
                  <a:gd name="connsiteX34" fmla="*/ 30170 w 740547"/>
                  <a:gd name="connsiteY34" fmla="*/ 351074 h 743288"/>
                  <a:gd name="connsiteX35" fmla="*/ 57597 w 740547"/>
                  <a:gd name="connsiteY35" fmla="*/ 315418 h 743288"/>
                  <a:gd name="connsiteX36" fmla="*/ 79539 w 740547"/>
                  <a:gd name="connsiteY36" fmla="*/ 293475 h 743288"/>
                  <a:gd name="connsiteX37" fmla="*/ 109711 w 740547"/>
                  <a:gd name="connsiteY37" fmla="*/ 222164 h 743288"/>
                  <a:gd name="connsiteX38" fmla="*/ 109711 w 740547"/>
                  <a:gd name="connsiteY38" fmla="*/ 189251 h 743288"/>
                  <a:gd name="connsiteX39" fmla="*/ 115197 w 740547"/>
                  <a:gd name="connsiteY39" fmla="*/ 145366 h 743288"/>
                  <a:gd name="connsiteX40" fmla="*/ 142624 w 740547"/>
                  <a:gd name="connsiteY40" fmla="*/ 117939 h 743288"/>
                  <a:gd name="connsiteX41" fmla="*/ 186508 w 740547"/>
                  <a:gd name="connsiteY41" fmla="*/ 112453 h 743288"/>
                  <a:gd name="connsiteX42" fmla="*/ 219421 w 740547"/>
                  <a:gd name="connsiteY42" fmla="*/ 112453 h 743288"/>
                  <a:gd name="connsiteX43" fmla="*/ 290733 w 740547"/>
                  <a:gd name="connsiteY43" fmla="*/ 82283 h 743288"/>
                  <a:gd name="connsiteX44" fmla="*/ 312674 w 740547"/>
                  <a:gd name="connsiteY44" fmla="*/ 60341 h 743288"/>
                  <a:gd name="connsiteX45" fmla="*/ 348332 w 740547"/>
                  <a:gd name="connsiteY45" fmla="*/ 32913 h 743288"/>
                  <a:gd name="connsiteX46" fmla="*/ 386730 w 740547"/>
                  <a:gd name="connsiteY46" fmla="*/ 32913 h 743288"/>
                  <a:gd name="connsiteX47" fmla="*/ 422385 w 740547"/>
                  <a:gd name="connsiteY47" fmla="*/ 60341 h 743288"/>
                  <a:gd name="connsiteX48" fmla="*/ 444329 w 740547"/>
                  <a:gd name="connsiteY48" fmla="*/ 82283 h 743288"/>
                  <a:gd name="connsiteX49" fmla="*/ 515640 w 740547"/>
                  <a:gd name="connsiteY49" fmla="*/ 112453 h 743288"/>
                  <a:gd name="connsiteX50" fmla="*/ 548553 w 740547"/>
                  <a:gd name="connsiteY50" fmla="*/ 112453 h 743288"/>
                  <a:gd name="connsiteX51" fmla="*/ 592437 w 740547"/>
                  <a:gd name="connsiteY51" fmla="*/ 117939 h 743288"/>
                  <a:gd name="connsiteX52" fmla="*/ 619865 w 740547"/>
                  <a:gd name="connsiteY52" fmla="*/ 145366 h 743288"/>
                  <a:gd name="connsiteX53" fmla="*/ 625351 w 740547"/>
                  <a:gd name="connsiteY53" fmla="*/ 189251 h 743288"/>
                  <a:gd name="connsiteX54" fmla="*/ 625351 w 740547"/>
                  <a:gd name="connsiteY54" fmla="*/ 222164 h 743288"/>
                  <a:gd name="connsiteX55" fmla="*/ 655520 w 740547"/>
                  <a:gd name="connsiteY55" fmla="*/ 293475 h 743288"/>
                  <a:gd name="connsiteX56" fmla="*/ 677464 w 740547"/>
                  <a:gd name="connsiteY56" fmla="*/ 315418 h 743288"/>
                  <a:gd name="connsiteX57" fmla="*/ 704892 w 740547"/>
                  <a:gd name="connsiteY57" fmla="*/ 348331 h 743288"/>
                  <a:gd name="connsiteX58" fmla="*/ 704892 w 740547"/>
                  <a:gd name="connsiteY58" fmla="*/ 389472 h 743288"/>
                  <a:gd name="connsiteX59" fmla="*/ 677464 w 740547"/>
                  <a:gd name="connsiteY59" fmla="*/ 422385 h 743288"/>
                  <a:gd name="connsiteX60" fmla="*/ 655520 w 740547"/>
                  <a:gd name="connsiteY60" fmla="*/ 444327 h 743288"/>
                  <a:gd name="connsiteX61" fmla="*/ 625351 w 740547"/>
                  <a:gd name="connsiteY61" fmla="*/ 515639 h 743288"/>
                  <a:gd name="connsiteX62" fmla="*/ 625351 w 740547"/>
                  <a:gd name="connsiteY62" fmla="*/ 548552 h 743288"/>
                  <a:gd name="connsiteX63" fmla="*/ 619865 w 740547"/>
                  <a:gd name="connsiteY63" fmla="*/ 592437 h 743288"/>
                  <a:gd name="connsiteX64" fmla="*/ 592437 w 740547"/>
                  <a:gd name="connsiteY64" fmla="*/ 619864 h 743288"/>
                  <a:gd name="connsiteX65" fmla="*/ 548553 w 740547"/>
                  <a:gd name="connsiteY65" fmla="*/ 625350 h 743288"/>
                  <a:gd name="connsiteX66" fmla="*/ 515640 w 740547"/>
                  <a:gd name="connsiteY66" fmla="*/ 625350 h 743288"/>
                  <a:gd name="connsiteX67" fmla="*/ 444329 w 740547"/>
                  <a:gd name="connsiteY67" fmla="*/ 655520 h 743288"/>
                  <a:gd name="connsiteX68" fmla="*/ 422385 w 740547"/>
                  <a:gd name="connsiteY68" fmla="*/ 677462 h 743288"/>
                  <a:gd name="connsiteX69" fmla="*/ 386730 w 740547"/>
                  <a:gd name="connsiteY69" fmla="*/ 704890 h 743288"/>
                  <a:gd name="connsiteX70" fmla="*/ 348332 w 740547"/>
                  <a:gd name="connsiteY70" fmla="*/ 704890 h 743288"/>
                  <a:gd name="connsiteX71" fmla="*/ 312674 w 740547"/>
                  <a:gd name="connsiteY71" fmla="*/ 677462 h 743288"/>
                  <a:gd name="connsiteX72" fmla="*/ 290733 w 740547"/>
                  <a:gd name="connsiteY72" fmla="*/ 655520 h 743288"/>
                  <a:gd name="connsiteX73" fmla="*/ 219421 w 740547"/>
                  <a:gd name="connsiteY73" fmla="*/ 625350 h 743288"/>
                  <a:gd name="connsiteX74" fmla="*/ 186508 w 740547"/>
                  <a:gd name="connsiteY74" fmla="*/ 625350 h 743288"/>
                  <a:gd name="connsiteX75" fmla="*/ 142624 w 740547"/>
                  <a:gd name="connsiteY75" fmla="*/ 619864 h 743288"/>
                  <a:gd name="connsiteX76" fmla="*/ 115197 w 740547"/>
                  <a:gd name="connsiteY76" fmla="*/ 592437 h 743288"/>
                  <a:gd name="connsiteX77" fmla="*/ 109711 w 740547"/>
                  <a:gd name="connsiteY77" fmla="*/ 548552 h 743288"/>
                  <a:gd name="connsiteX78" fmla="*/ 109711 w 740547"/>
                  <a:gd name="connsiteY78" fmla="*/ 515639 h 743288"/>
                  <a:gd name="connsiteX79" fmla="*/ 79539 w 740547"/>
                  <a:gd name="connsiteY79" fmla="*/ 444327 h 743288"/>
                  <a:gd name="connsiteX80" fmla="*/ 57597 w 740547"/>
                  <a:gd name="connsiteY80" fmla="*/ 422385 h 743288"/>
                  <a:gd name="connsiteX81" fmla="*/ 30170 w 740547"/>
                  <a:gd name="connsiteY81" fmla="*/ 386729 h 743288"/>
                  <a:gd name="connsiteX82" fmla="*/ 30170 w 740547"/>
                  <a:gd name="connsiteY82" fmla="*/ 351074 h 743288"/>
                  <a:gd name="connsiteX83" fmla="*/ 30170 w 740547"/>
                  <a:gd name="connsiteY83" fmla="*/ 351074 h 7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40547" h="743288">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grp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741154C8-D062-0415-5FA8-5A4438E185D6}"/>
                  </a:ext>
                </a:extLst>
              </p:cNvPr>
              <p:cNvGrpSpPr/>
              <p:nvPr/>
            </p:nvGrpSpPr>
            <p:grpSpPr>
              <a:xfrm>
                <a:off x="2694219" y="553519"/>
                <a:ext cx="1090872" cy="969628"/>
                <a:chOff x="2694219" y="553519"/>
                <a:chExt cx="1090872" cy="969628"/>
              </a:xfrm>
              <a:grpFill/>
            </p:grpSpPr>
            <p:sp>
              <p:nvSpPr>
                <p:cNvPr id="18" name="Freeform 17">
                  <a:extLst>
                    <a:ext uri="{FF2B5EF4-FFF2-40B4-BE49-F238E27FC236}">
                      <a16:creationId xmlns:a16="http://schemas.microsoft.com/office/drawing/2014/main" id="{AE35AED3-626E-8C39-4A1A-2A3F11924F46}"/>
                    </a:ext>
                  </a:extLst>
                </p:cNvPr>
                <p:cNvSpPr/>
                <p:nvPr/>
              </p:nvSpPr>
              <p:spPr>
                <a:xfrm>
                  <a:off x="2992431" y="553519"/>
                  <a:ext cx="499183" cy="496439"/>
                </a:xfrm>
                <a:custGeom>
                  <a:avLst/>
                  <a:gdLst>
                    <a:gd name="connsiteX0" fmla="*/ 35657 w 499183"/>
                    <a:gd name="connsiteY0" fmla="*/ 375758 h 496439"/>
                    <a:gd name="connsiteX1" fmla="*/ 249593 w 499183"/>
                    <a:gd name="connsiteY1" fmla="*/ 496440 h 496439"/>
                    <a:gd name="connsiteX2" fmla="*/ 463528 w 499183"/>
                    <a:gd name="connsiteY2" fmla="*/ 375758 h 496439"/>
                    <a:gd name="connsiteX3" fmla="*/ 463528 w 499183"/>
                    <a:gd name="connsiteY3" fmla="*/ 375758 h 496439"/>
                    <a:gd name="connsiteX4" fmla="*/ 499184 w 499183"/>
                    <a:gd name="connsiteY4" fmla="*/ 249591 h 496439"/>
                    <a:gd name="connsiteX5" fmla="*/ 249593 w 499183"/>
                    <a:gd name="connsiteY5" fmla="*/ 0 h 496439"/>
                    <a:gd name="connsiteX6" fmla="*/ 106969 w 499183"/>
                    <a:gd name="connsiteY6" fmla="*/ 43884 h 496439"/>
                    <a:gd name="connsiteX7" fmla="*/ 104227 w 499183"/>
                    <a:gd name="connsiteY7" fmla="*/ 65826 h 496439"/>
                    <a:gd name="connsiteX8" fmla="*/ 126168 w 499183"/>
                    <a:gd name="connsiteY8" fmla="*/ 68569 h 496439"/>
                    <a:gd name="connsiteX9" fmla="*/ 249593 w 499183"/>
                    <a:gd name="connsiteY9" fmla="*/ 30170 h 496439"/>
                    <a:gd name="connsiteX10" fmla="*/ 466270 w 499183"/>
                    <a:gd name="connsiteY10" fmla="*/ 246849 h 496439"/>
                    <a:gd name="connsiteX11" fmla="*/ 444329 w 499183"/>
                    <a:gd name="connsiteY11" fmla="*/ 340103 h 496439"/>
                    <a:gd name="connsiteX12" fmla="*/ 414159 w 499183"/>
                    <a:gd name="connsiteY12" fmla="*/ 323646 h 496439"/>
                    <a:gd name="connsiteX13" fmla="*/ 430615 w 499183"/>
                    <a:gd name="connsiteY13" fmla="*/ 277019 h 496439"/>
                    <a:gd name="connsiteX14" fmla="*/ 356560 w 499183"/>
                    <a:gd name="connsiteY14" fmla="*/ 202964 h 496439"/>
                    <a:gd name="connsiteX15" fmla="*/ 348332 w 499183"/>
                    <a:gd name="connsiteY15" fmla="*/ 202964 h 496439"/>
                    <a:gd name="connsiteX16" fmla="*/ 307190 w 499183"/>
                    <a:gd name="connsiteY16" fmla="*/ 175537 h 496439"/>
                    <a:gd name="connsiteX17" fmla="*/ 323648 w 499183"/>
                    <a:gd name="connsiteY17" fmla="*/ 128910 h 496439"/>
                    <a:gd name="connsiteX18" fmla="*/ 249593 w 499183"/>
                    <a:gd name="connsiteY18" fmla="*/ 54855 h 496439"/>
                    <a:gd name="connsiteX19" fmla="*/ 175538 w 499183"/>
                    <a:gd name="connsiteY19" fmla="*/ 128910 h 496439"/>
                    <a:gd name="connsiteX20" fmla="*/ 191994 w 499183"/>
                    <a:gd name="connsiteY20" fmla="*/ 175537 h 496439"/>
                    <a:gd name="connsiteX21" fmla="*/ 150852 w 499183"/>
                    <a:gd name="connsiteY21" fmla="*/ 202964 h 496439"/>
                    <a:gd name="connsiteX22" fmla="*/ 142624 w 499183"/>
                    <a:gd name="connsiteY22" fmla="*/ 202964 h 496439"/>
                    <a:gd name="connsiteX23" fmla="*/ 68569 w 499183"/>
                    <a:gd name="connsiteY23" fmla="*/ 277019 h 496439"/>
                    <a:gd name="connsiteX24" fmla="*/ 85027 w 499183"/>
                    <a:gd name="connsiteY24" fmla="*/ 323646 h 496439"/>
                    <a:gd name="connsiteX25" fmla="*/ 54855 w 499183"/>
                    <a:gd name="connsiteY25" fmla="*/ 340103 h 496439"/>
                    <a:gd name="connsiteX26" fmla="*/ 32914 w 499183"/>
                    <a:gd name="connsiteY26" fmla="*/ 246849 h 496439"/>
                    <a:gd name="connsiteX27" fmla="*/ 74055 w 499183"/>
                    <a:gd name="connsiteY27" fmla="*/ 117939 h 496439"/>
                    <a:gd name="connsiteX28" fmla="*/ 71313 w 499183"/>
                    <a:gd name="connsiteY28" fmla="*/ 95997 h 496439"/>
                    <a:gd name="connsiteX29" fmla="*/ 49371 w 499183"/>
                    <a:gd name="connsiteY29" fmla="*/ 98739 h 496439"/>
                    <a:gd name="connsiteX30" fmla="*/ 0 w 499183"/>
                    <a:gd name="connsiteY30" fmla="*/ 246849 h 496439"/>
                    <a:gd name="connsiteX31" fmla="*/ 35657 w 499183"/>
                    <a:gd name="connsiteY31" fmla="*/ 375758 h 496439"/>
                    <a:gd name="connsiteX32" fmla="*/ 35657 w 499183"/>
                    <a:gd name="connsiteY32" fmla="*/ 375758 h 496439"/>
                    <a:gd name="connsiteX33" fmla="*/ 35657 w 499183"/>
                    <a:gd name="connsiteY33" fmla="*/ 375758 h 496439"/>
                    <a:gd name="connsiteX34" fmla="*/ 263307 w 499183"/>
                    <a:gd name="connsiteY34" fmla="*/ 463527 h 496439"/>
                    <a:gd name="connsiteX35" fmla="*/ 263307 w 499183"/>
                    <a:gd name="connsiteY35" fmla="*/ 416900 h 496439"/>
                    <a:gd name="connsiteX36" fmla="*/ 329132 w 499183"/>
                    <a:gd name="connsiteY36" fmla="*/ 351074 h 496439"/>
                    <a:gd name="connsiteX37" fmla="*/ 383987 w 499183"/>
                    <a:gd name="connsiteY37" fmla="*/ 351074 h 496439"/>
                    <a:gd name="connsiteX38" fmla="*/ 427873 w 499183"/>
                    <a:gd name="connsiteY38" fmla="*/ 367530 h 496439"/>
                    <a:gd name="connsiteX39" fmla="*/ 263307 w 499183"/>
                    <a:gd name="connsiteY39" fmla="*/ 463527 h 496439"/>
                    <a:gd name="connsiteX40" fmla="*/ 263307 w 499183"/>
                    <a:gd name="connsiteY40" fmla="*/ 463527 h 496439"/>
                    <a:gd name="connsiteX41" fmla="*/ 397701 w 499183"/>
                    <a:gd name="connsiteY41" fmla="*/ 279762 h 496439"/>
                    <a:gd name="connsiteX42" fmla="*/ 364789 w 499183"/>
                    <a:gd name="connsiteY42" fmla="*/ 320903 h 496439"/>
                    <a:gd name="connsiteX43" fmla="*/ 345590 w 499183"/>
                    <a:gd name="connsiteY43" fmla="*/ 320903 h 496439"/>
                    <a:gd name="connsiteX44" fmla="*/ 312676 w 499183"/>
                    <a:gd name="connsiteY44" fmla="*/ 279762 h 496439"/>
                    <a:gd name="connsiteX45" fmla="*/ 356560 w 499183"/>
                    <a:gd name="connsiteY45" fmla="*/ 235878 h 496439"/>
                    <a:gd name="connsiteX46" fmla="*/ 397701 w 499183"/>
                    <a:gd name="connsiteY46" fmla="*/ 279762 h 496439"/>
                    <a:gd name="connsiteX47" fmla="*/ 397701 w 499183"/>
                    <a:gd name="connsiteY47" fmla="*/ 279762 h 496439"/>
                    <a:gd name="connsiteX48" fmla="*/ 246849 w 499183"/>
                    <a:gd name="connsiteY48" fmla="*/ 87768 h 496439"/>
                    <a:gd name="connsiteX49" fmla="*/ 290734 w 499183"/>
                    <a:gd name="connsiteY49" fmla="*/ 131653 h 496439"/>
                    <a:gd name="connsiteX50" fmla="*/ 257821 w 499183"/>
                    <a:gd name="connsiteY50" fmla="*/ 172794 h 496439"/>
                    <a:gd name="connsiteX51" fmla="*/ 238621 w 499183"/>
                    <a:gd name="connsiteY51" fmla="*/ 172794 h 496439"/>
                    <a:gd name="connsiteX52" fmla="*/ 205708 w 499183"/>
                    <a:gd name="connsiteY52" fmla="*/ 131653 h 496439"/>
                    <a:gd name="connsiteX53" fmla="*/ 246849 w 499183"/>
                    <a:gd name="connsiteY53" fmla="*/ 87768 h 496439"/>
                    <a:gd name="connsiteX54" fmla="*/ 246849 w 499183"/>
                    <a:gd name="connsiteY54" fmla="*/ 87768 h 496439"/>
                    <a:gd name="connsiteX55" fmla="*/ 219421 w 499183"/>
                    <a:gd name="connsiteY55" fmla="*/ 205707 h 496439"/>
                    <a:gd name="connsiteX56" fmla="*/ 274277 w 499183"/>
                    <a:gd name="connsiteY56" fmla="*/ 205707 h 496439"/>
                    <a:gd name="connsiteX57" fmla="*/ 312676 w 499183"/>
                    <a:gd name="connsiteY57" fmla="*/ 219421 h 496439"/>
                    <a:gd name="connsiteX58" fmla="*/ 279763 w 499183"/>
                    <a:gd name="connsiteY58" fmla="*/ 279762 h 496439"/>
                    <a:gd name="connsiteX59" fmla="*/ 296220 w 499183"/>
                    <a:gd name="connsiteY59" fmla="*/ 326389 h 496439"/>
                    <a:gd name="connsiteX60" fmla="*/ 246849 w 499183"/>
                    <a:gd name="connsiteY60" fmla="*/ 364787 h 496439"/>
                    <a:gd name="connsiteX61" fmla="*/ 197480 w 499183"/>
                    <a:gd name="connsiteY61" fmla="*/ 326389 h 496439"/>
                    <a:gd name="connsiteX62" fmla="*/ 213937 w 499183"/>
                    <a:gd name="connsiteY62" fmla="*/ 279762 h 496439"/>
                    <a:gd name="connsiteX63" fmla="*/ 181024 w 499183"/>
                    <a:gd name="connsiteY63" fmla="*/ 219421 h 496439"/>
                    <a:gd name="connsiteX64" fmla="*/ 219421 w 499183"/>
                    <a:gd name="connsiteY64" fmla="*/ 205707 h 496439"/>
                    <a:gd name="connsiteX65" fmla="*/ 219421 w 499183"/>
                    <a:gd name="connsiteY65" fmla="*/ 205707 h 496439"/>
                    <a:gd name="connsiteX66" fmla="*/ 139882 w 499183"/>
                    <a:gd name="connsiteY66" fmla="*/ 235878 h 496439"/>
                    <a:gd name="connsiteX67" fmla="*/ 183766 w 499183"/>
                    <a:gd name="connsiteY67" fmla="*/ 279762 h 496439"/>
                    <a:gd name="connsiteX68" fmla="*/ 150852 w 499183"/>
                    <a:gd name="connsiteY68" fmla="*/ 320903 h 496439"/>
                    <a:gd name="connsiteX69" fmla="*/ 131654 w 499183"/>
                    <a:gd name="connsiteY69" fmla="*/ 320903 h 496439"/>
                    <a:gd name="connsiteX70" fmla="*/ 98741 w 499183"/>
                    <a:gd name="connsiteY70" fmla="*/ 279762 h 496439"/>
                    <a:gd name="connsiteX71" fmla="*/ 139882 w 499183"/>
                    <a:gd name="connsiteY71" fmla="*/ 235878 h 496439"/>
                    <a:gd name="connsiteX72" fmla="*/ 139882 w 499183"/>
                    <a:gd name="connsiteY72" fmla="*/ 235878 h 496439"/>
                    <a:gd name="connsiteX73" fmla="*/ 112454 w 499183"/>
                    <a:gd name="connsiteY73" fmla="*/ 351074 h 496439"/>
                    <a:gd name="connsiteX74" fmla="*/ 167310 w 499183"/>
                    <a:gd name="connsiteY74" fmla="*/ 351074 h 496439"/>
                    <a:gd name="connsiteX75" fmla="*/ 233135 w 499183"/>
                    <a:gd name="connsiteY75" fmla="*/ 416900 h 496439"/>
                    <a:gd name="connsiteX76" fmla="*/ 233135 w 499183"/>
                    <a:gd name="connsiteY76" fmla="*/ 463527 h 496439"/>
                    <a:gd name="connsiteX77" fmla="*/ 68569 w 499183"/>
                    <a:gd name="connsiteY77" fmla="*/ 370273 h 496439"/>
                    <a:gd name="connsiteX78" fmla="*/ 112454 w 499183"/>
                    <a:gd name="connsiteY78" fmla="*/ 351074 h 496439"/>
                    <a:gd name="connsiteX79" fmla="*/ 112454 w 499183"/>
                    <a:gd name="connsiteY79" fmla="*/ 351074 h 4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9183" h="496439">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F77751A-8614-0C83-3150-4E909D3FDD14}"/>
                    </a:ext>
                  </a:extLst>
                </p:cNvPr>
                <p:cNvSpPr/>
                <p:nvPr/>
              </p:nvSpPr>
              <p:spPr>
                <a:xfrm>
                  <a:off x="2694219" y="1044474"/>
                  <a:ext cx="1090872" cy="478673"/>
                </a:xfrm>
                <a:custGeom>
                  <a:avLst/>
                  <a:gdLst>
                    <a:gd name="connsiteX0" fmla="*/ 1038759 w 1090872"/>
                    <a:gd name="connsiteY0" fmla="*/ 0 h 478673"/>
                    <a:gd name="connsiteX1" fmla="*/ 978420 w 1090872"/>
                    <a:gd name="connsiteY1" fmla="*/ 0 h 478673"/>
                    <a:gd name="connsiteX2" fmla="*/ 926306 w 1090872"/>
                    <a:gd name="connsiteY2" fmla="*/ 52113 h 478673"/>
                    <a:gd name="connsiteX3" fmla="*/ 926306 w 1090872"/>
                    <a:gd name="connsiteY3" fmla="*/ 74054 h 478673"/>
                    <a:gd name="connsiteX4" fmla="*/ 896137 w 1090872"/>
                    <a:gd name="connsiteY4" fmla="*/ 74054 h 478673"/>
                    <a:gd name="connsiteX5" fmla="*/ 706885 w 1090872"/>
                    <a:gd name="connsiteY5" fmla="*/ 126167 h 478673"/>
                    <a:gd name="connsiteX6" fmla="*/ 446322 w 1090872"/>
                    <a:gd name="connsiteY6" fmla="*/ 191993 h 478673"/>
                    <a:gd name="connsiteX7" fmla="*/ 353067 w 1090872"/>
                    <a:gd name="connsiteY7" fmla="*/ 285247 h 478673"/>
                    <a:gd name="connsiteX8" fmla="*/ 309184 w 1090872"/>
                    <a:gd name="connsiteY8" fmla="*/ 285247 h 478673"/>
                    <a:gd name="connsiteX9" fmla="*/ 270784 w 1090872"/>
                    <a:gd name="connsiteY9" fmla="*/ 274276 h 478673"/>
                    <a:gd name="connsiteX10" fmla="*/ 111704 w 1090872"/>
                    <a:gd name="connsiteY10" fmla="*/ 164566 h 478673"/>
                    <a:gd name="connsiteX11" fmla="*/ 18451 w 1090872"/>
                    <a:gd name="connsiteY11" fmla="*/ 175537 h 478673"/>
                    <a:gd name="connsiteX12" fmla="*/ 29421 w 1090872"/>
                    <a:gd name="connsiteY12" fmla="*/ 279762 h 478673"/>
                    <a:gd name="connsiteX13" fmla="*/ 396953 w 1090872"/>
                    <a:gd name="connsiteY13" fmla="*/ 471755 h 478673"/>
                    <a:gd name="connsiteX14" fmla="*/ 778196 w 1090872"/>
                    <a:gd name="connsiteY14" fmla="*/ 452556 h 478673"/>
                    <a:gd name="connsiteX15" fmla="*/ 778196 w 1090872"/>
                    <a:gd name="connsiteY15" fmla="*/ 452556 h 478673"/>
                    <a:gd name="connsiteX16" fmla="*/ 926306 w 1090872"/>
                    <a:gd name="connsiteY16" fmla="*/ 408672 h 478673"/>
                    <a:gd name="connsiteX17" fmla="*/ 978420 w 1090872"/>
                    <a:gd name="connsiteY17" fmla="*/ 455298 h 478673"/>
                    <a:gd name="connsiteX18" fmla="*/ 1038759 w 1090872"/>
                    <a:gd name="connsiteY18" fmla="*/ 455298 h 478673"/>
                    <a:gd name="connsiteX19" fmla="*/ 1090873 w 1090872"/>
                    <a:gd name="connsiteY19" fmla="*/ 403186 h 478673"/>
                    <a:gd name="connsiteX20" fmla="*/ 1090873 w 1090872"/>
                    <a:gd name="connsiteY20" fmla="*/ 52113 h 478673"/>
                    <a:gd name="connsiteX21" fmla="*/ 1038759 w 1090872"/>
                    <a:gd name="connsiteY21" fmla="*/ 0 h 478673"/>
                    <a:gd name="connsiteX22" fmla="*/ 1038759 w 1090872"/>
                    <a:gd name="connsiteY22" fmla="*/ 0 h 478673"/>
                    <a:gd name="connsiteX23" fmla="*/ 1057959 w 1090872"/>
                    <a:gd name="connsiteY23" fmla="*/ 400443 h 478673"/>
                    <a:gd name="connsiteX24" fmla="*/ 1038759 w 1090872"/>
                    <a:gd name="connsiteY24" fmla="*/ 419643 h 478673"/>
                    <a:gd name="connsiteX25" fmla="*/ 978420 w 1090872"/>
                    <a:gd name="connsiteY25" fmla="*/ 419643 h 478673"/>
                    <a:gd name="connsiteX26" fmla="*/ 959220 w 1090872"/>
                    <a:gd name="connsiteY26" fmla="*/ 400443 h 478673"/>
                    <a:gd name="connsiteX27" fmla="*/ 959220 w 1090872"/>
                    <a:gd name="connsiteY27" fmla="*/ 383987 h 478673"/>
                    <a:gd name="connsiteX28" fmla="*/ 959220 w 1090872"/>
                    <a:gd name="connsiteY28" fmla="*/ 383987 h 478673"/>
                    <a:gd name="connsiteX29" fmla="*/ 959220 w 1090872"/>
                    <a:gd name="connsiteY29" fmla="*/ 216678 h 478673"/>
                    <a:gd name="connsiteX30" fmla="*/ 942762 w 1090872"/>
                    <a:gd name="connsiteY30" fmla="*/ 200222 h 478673"/>
                    <a:gd name="connsiteX31" fmla="*/ 926306 w 1090872"/>
                    <a:gd name="connsiteY31" fmla="*/ 216678 h 478673"/>
                    <a:gd name="connsiteX32" fmla="*/ 926306 w 1090872"/>
                    <a:gd name="connsiteY32" fmla="*/ 373016 h 478673"/>
                    <a:gd name="connsiteX33" fmla="*/ 769968 w 1090872"/>
                    <a:gd name="connsiteY33" fmla="*/ 419643 h 478673"/>
                    <a:gd name="connsiteX34" fmla="*/ 399695 w 1090872"/>
                    <a:gd name="connsiteY34" fmla="*/ 436099 h 478673"/>
                    <a:gd name="connsiteX35" fmla="*/ 51363 w 1090872"/>
                    <a:gd name="connsiteY35" fmla="*/ 252334 h 478673"/>
                    <a:gd name="connsiteX36" fmla="*/ 45879 w 1090872"/>
                    <a:gd name="connsiteY36" fmla="*/ 194736 h 478673"/>
                    <a:gd name="connsiteX37" fmla="*/ 97990 w 1090872"/>
                    <a:gd name="connsiteY37" fmla="*/ 189251 h 478673"/>
                    <a:gd name="connsiteX38" fmla="*/ 257071 w 1090872"/>
                    <a:gd name="connsiteY38" fmla="*/ 298961 h 478673"/>
                    <a:gd name="connsiteX39" fmla="*/ 311926 w 1090872"/>
                    <a:gd name="connsiteY39" fmla="*/ 315418 h 478673"/>
                    <a:gd name="connsiteX40" fmla="*/ 690429 w 1090872"/>
                    <a:gd name="connsiteY40" fmla="*/ 315418 h 478673"/>
                    <a:gd name="connsiteX41" fmla="*/ 690429 w 1090872"/>
                    <a:gd name="connsiteY41" fmla="*/ 315418 h 478673"/>
                    <a:gd name="connsiteX42" fmla="*/ 745284 w 1090872"/>
                    <a:gd name="connsiteY42" fmla="*/ 252334 h 478673"/>
                    <a:gd name="connsiteX43" fmla="*/ 728827 w 1090872"/>
                    <a:gd name="connsiteY43" fmla="*/ 238620 h 478673"/>
                    <a:gd name="connsiteX44" fmla="*/ 715113 w 1090872"/>
                    <a:gd name="connsiteY44" fmla="*/ 255077 h 478673"/>
                    <a:gd name="connsiteX45" fmla="*/ 690429 w 1090872"/>
                    <a:gd name="connsiteY45" fmla="*/ 285247 h 478673"/>
                    <a:gd name="connsiteX46" fmla="*/ 388725 w 1090872"/>
                    <a:gd name="connsiteY46" fmla="*/ 285247 h 478673"/>
                    <a:gd name="connsiteX47" fmla="*/ 454550 w 1090872"/>
                    <a:gd name="connsiteY47" fmla="*/ 224906 h 478673"/>
                    <a:gd name="connsiteX48" fmla="*/ 454550 w 1090872"/>
                    <a:gd name="connsiteY48" fmla="*/ 224906 h 478673"/>
                    <a:gd name="connsiteX49" fmla="*/ 726085 w 1090872"/>
                    <a:gd name="connsiteY49" fmla="*/ 153595 h 478673"/>
                    <a:gd name="connsiteX50" fmla="*/ 898879 w 1090872"/>
                    <a:gd name="connsiteY50" fmla="*/ 106968 h 478673"/>
                    <a:gd name="connsiteX51" fmla="*/ 929049 w 1090872"/>
                    <a:gd name="connsiteY51" fmla="*/ 106968 h 478673"/>
                    <a:gd name="connsiteX52" fmla="*/ 929049 w 1090872"/>
                    <a:gd name="connsiteY52" fmla="*/ 142624 h 478673"/>
                    <a:gd name="connsiteX53" fmla="*/ 945506 w 1090872"/>
                    <a:gd name="connsiteY53" fmla="*/ 159080 h 478673"/>
                    <a:gd name="connsiteX54" fmla="*/ 961962 w 1090872"/>
                    <a:gd name="connsiteY54" fmla="*/ 142624 h 478673"/>
                    <a:gd name="connsiteX55" fmla="*/ 961962 w 1090872"/>
                    <a:gd name="connsiteY55" fmla="*/ 54855 h 478673"/>
                    <a:gd name="connsiteX56" fmla="*/ 981162 w 1090872"/>
                    <a:gd name="connsiteY56" fmla="*/ 35656 h 478673"/>
                    <a:gd name="connsiteX57" fmla="*/ 1041503 w 1090872"/>
                    <a:gd name="connsiteY57" fmla="*/ 35656 h 478673"/>
                    <a:gd name="connsiteX58" fmla="*/ 1060703 w 1090872"/>
                    <a:gd name="connsiteY58" fmla="*/ 54855 h 478673"/>
                    <a:gd name="connsiteX59" fmla="*/ 1057959 w 1090872"/>
                    <a:gd name="connsiteY59" fmla="*/ 400443 h 478673"/>
                    <a:gd name="connsiteX60" fmla="*/ 1057959 w 1090872"/>
                    <a:gd name="connsiteY60" fmla="*/ 400443 h 4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0872" h="478673">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000788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92C446B6-53DF-BBD0-A416-1D4F09D726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231" t="13852" r="34756" b="34522"/>
          <a:stretch/>
        </p:blipFill>
        <p:spPr>
          <a:xfrm flipH="1">
            <a:off x="1" y="0"/>
            <a:ext cx="11360859" cy="6858000"/>
          </a:xfrm>
          <a:prstGeom prst="rect">
            <a:avLst/>
          </a:prstGeom>
        </p:spPr>
      </p:pic>
      <p:sp>
        <p:nvSpPr>
          <p:cNvPr id="4" name="Rectangle 3">
            <a:extLst>
              <a:ext uri="{FF2B5EF4-FFF2-40B4-BE49-F238E27FC236}">
                <a16:creationId xmlns:a16="http://schemas.microsoft.com/office/drawing/2014/main" id="{EC6AED2C-27E4-CC45-818F-445D4452A105}"/>
              </a:ext>
            </a:extLst>
          </p:cNvPr>
          <p:cNvSpPr/>
          <p:nvPr/>
        </p:nvSpPr>
        <p:spPr>
          <a:xfrm>
            <a:off x="2634712" y="728420"/>
            <a:ext cx="8726149" cy="5455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38</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1136086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0616293" y="5042911"/>
            <a:ext cx="1443600" cy="356400"/>
          </a:xfrm>
          <a:prstGeom prst="rect">
            <a:avLst/>
          </a:prstGeom>
        </p:spPr>
      </p:pic>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3037669" y="1132554"/>
            <a:ext cx="7763158" cy="4369343"/>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b="1" dirty="0">
                <a:solidFill>
                  <a:srgbClr val="8A2061"/>
                </a:solidFill>
              </a:rPr>
              <a:t>Responsibility</a:t>
            </a:r>
            <a:r>
              <a:rPr lang="en-US" sz="2200" b="1" dirty="0"/>
              <a:t> </a:t>
            </a:r>
            <a:r>
              <a:rPr lang="en-US" sz="2200" dirty="0"/>
              <a:t>is the state of being accountable for something, it involves being reliable, dependable, and accountable for one's actions and decisions, and taking ownership of their consequences.</a:t>
            </a:r>
          </a:p>
          <a:p>
            <a:pPr algn="just">
              <a:lnSpc>
                <a:spcPts val="2440"/>
              </a:lnSpc>
            </a:pPr>
            <a:endParaRPr lang="en-US" sz="2200" dirty="0"/>
          </a:p>
          <a:p>
            <a:pPr algn="just">
              <a:lnSpc>
                <a:spcPts val="2440"/>
              </a:lnSpc>
            </a:pPr>
            <a:r>
              <a:rPr lang="en-US" sz="2200" b="1" dirty="0">
                <a:solidFill>
                  <a:srgbClr val="8A2061"/>
                </a:solidFill>
              </a:rPr>
              <a:t>Fairness</a:t>
            </a:r>
            <a:r>
              <a:rPr lang="en-US" sz="2200" dirty="0"/>
              <a:t> is the quality of being equitable and impartial, it involves treating people equally and without bias and ensuring that everyone is given a fair and equal opportunity. According to new research there are two main principles of fairness: equity and equality. Equity means that everyone is treated the same, regardless of their individual differences. Equality means that everyone is treated fairly, but not necessarily the same (Team, 2023). These skills are important in nowadays multicultural society.  Responsibility and fairness are important principles that promote ethical </a:t>
            </a:r>
            <a:r>
              <a:rPr lang="en-US" sz="2200" dirty="0" err="1"/>
              <a:t>behaviour</a:t>
            </a:r>
            <a:r>
              <a:rPr lang="en-US" sz="2200" dirty="0"/>
              <a:t> and help to build trust and cooperation. </a:t>
            </a:r>
          </a:p>
          <a:p>
            <a:pPr algn="just">
              <a:lnSpc>
                <a:spcPts val="2440"/>
              </a:lnSpc>
            </a:pPr>
            <a:endParaRPr lang="en-US" sz="2200" dirty="0"/>
          </a:p>
        </p:txBody>
      </p:sp>
    </p:spTree>
    <p:extLst>
      <p:ext uri="{BB962C8B-B14F-4D97-AF65-F5344CB8AC3E}">
        <p14:creationId xmlns:p14="http://schemas.microsoft.com/office/powerpoint/2010/main" val="3667126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Related skills: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Adaptability</a:t>
            </a:r>
          </a:p>
          <a:p>
            <a:pPr marL="342900" indent="-342900">
              <a:lnSpc>
                <a:spcPts val="2440"/>
              </a:lnSpc>
              <a:buClr>
                <a:srgbClr val="186BA8"/>
              </a:buClr>
              <a:buFont typeface="Arial" panose="020B0604020202020204" pitchFamily="34" charset="0"/>
              <a:buChar char="•"/>
            </a:pPr>
            <a:r>
              <a:rPr lang="en-US" sz="2200" dirty="0"/>
              <a:t>Agility</a:t>
            </a:r>
          </a:p>
          <a:p>
            <a:pPr marL="342900" indent="-342900">
              <a:lnSpc>
                <a:spcPts val="2440"/>
              </a:lnSpc>
              <a:buClr>
                <a:srgbClr val="186BA8"/>
              </a:buClr>
              <a:buFont typeface="Arial" panose="020B0604020202020204" pitchFamily="34" charset="0"/>
              <a:buChar char="•"/>
            </a:pPr>
            <a:r>
              <a:rPr lang="en-US" sz="2200" dirty="0"/>
              <a:t>Coping with uncertainty, ambiguity and risk</a:t>
            </a:r>
          </a:p>
          <a:p>
            <a:pPr marL="342900" indent="-342900">
              <a:lnSpc>
                <a:spcPts val="2440"/>
              </a:lnSpc>
              <a:buClr>
                <a:srgbClr val="186BA8"/>
              </a:buClr>
              <a:buFont typeface="Arial" panose="020B0604020202020204" pitchFamily="34" charset="0"/>
              <a:buChar char="•"/>
            </a:pPr>
            <a:r>
              <a:rPr lang="en-US" sz="2200" dirty="0"/>
              <a:t>Flexibility, adjustment, mental flexibility </a:t>
            </a:r>
          </a:p>
          <a:p>
            <a:pPr marL="342900" indent="-342900">
              <a:lnSpc>
                <a:spcPts val="2440"/>
              </a:lnSpc>
              <a:buClr>
                <a:srgbClr val="186BA8"/>
              </a:buClr>
              <a:buFont typeface="Arial" panose="020B0604020202020204" pitchFamily="34" charset="0"/>
              <a:buChar char="•"/>
            </a:pPr>
            <a:r>
              <a:rPr lang="en-US" sz="2200" dirty="0"/>
              <a:t>Perspective-taking and cognitive flexibility</a:t>
            </a:r>
          </a:p>
          <a:p>
            <a:pPr marL="342900" indent="-342900">
              <a:lnSpc>
                <a:spcPts val="2440"/>
              </a:lnSpc>
              <a:buClr>
                <a:srgbClr val="186BA8"/>
              </a:buClr>
              <a:buFont typeface="Arial" panose="020B0604020202020204" pitchFamily="34" charset="0"/>
              <a:buChar char="•"/>
            </a:pPr>
            <a:r>
              <a:rPr lang="en-US" sz="2200" dirty="0"/>
              <a:t>Resilience, stress resistance, stress tolerance </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10761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Adaptability, Resilience and Stress Resistance</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08</a:t>
            </a:r>
          </a:p>
        </p:txBody>
      </p:sp>
      <p:grpSp>
        <p:nvGrpSpPr>
          <p:cNvPr id="25" name="Group 24">
            <a:extLst>
              <a:ext uri="{FF2B5EF4-FFF2-40B4-BE49-F238E27FC236}">
                <a16:creationId xmlns:a16="http://schemas.microsoft.com/office/drawing/2014/main" id="{7ED94C4C-6429-BD3C-F799-94E2BAAEA804}"/>
              </a:ext>
            </a:extLst>
          </p:cNvPr>
          <p:cNvGrpSpPr/>
          <p:nvPr/>
        </p:nvGrpSpPr>
        <p:grpSpPr>
          <a:xfrm>
            <a:off x="9314213" y="3539613"/>
            <a:ext cx="1988417" cy="1997912"/>
            <a:chOff x="461015" y="3669140"/>
            <a:chExt cx="1204012" cy="1209761"/>
          </a:xfrm>
          <a:solidFill>
            <a:srgbClr val="1C1442"/>
          </a:solidFill>
        </p:grpSpPr>
        <p:sp>
          <p:nvSpPr>
            <p:cNvPr id="26" name="Graphic 178">
              <a:extLst>
                <a:ext uri="{FF2B5EF4-FFF2-40B4-BE49-F238E27FC236}">
                  <a16:creationId xmlns:a16="http://schemas.microsoft.com/office/drawing/2014/main" id="{D08439BE-9AFF-B350-0DD6-CE46AEC964CA}"/>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60A9DD"/>
            </a:solidFill>
            <a:ln w="9525" cap="flat">
              <a:noFill/>
              <a:prstDash val="solid"/>
              <a:miter/>
            </a:ln>
          </p:spPr>
          <p:txBody>
            <a:bodyPr rtlCol="0" anchor="ctr"/>
            <a:lstStyle/>
            <a:p>
              <a:endParaRPr lang="en-US"/>
            </a:p>
          </p:txBody>
        </p:sp>
        <p:pic>
          <p:nvPicPr>
            <p:cNvPr id="27" name="Graphic 26">
              <a:extLst>
                <a:ext uri="{FF2B5EF4-FFF2-40B4-BE49-F238E27FC236}">
                  <a16:creationId xmlns:a16="http://schemas.microsoft.com/office/drawing/2014/main" id="{E81125A4-3F85-22C7-AB73-AC86E5A3518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015" y="3674890"/>
              <a:ext cx="1204012" cy="1204011"/>
            </a:xfrm>
            <a:prstGeom prst="rect">
              <a:avLst/>
            </a:prstGeom>
          </p:spPr>
        </p:pic>
      </p:grpSp>
    </p:spTree>
    <p:extLst>
      <p:ext uri="{BB962C8B-B14F-4D97-AF65-F5344CB8AC3E}">
        <p14:creationId xmlns:p14="http://schemas.microsoft.com/office/powerpoint/2010/main" val="365257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065728-8660-9BA0-56AD-25FC3B16AC0D}"/>
              </a:ext>
            </a:extLst>
          </p:cNvPr>
          <p:cNvSpPr>
            <a:spLocks noGrp="1"/>
          </p:cNvSpPr>
          <p:nvPr>
            <p:ph type="body" sz="quarter" idx="11"/>
          </p:nvPr>
        </p:nvSpPr>
        <p:spPr/>
        <p:txBody>
          <a:bodyPr/>
          <a:lstStyle/>
          <a:p>
            <a:endParaRPr lang="en-IE" dirty="0"/>
          </a:p>
        </p:txBody>
      </p:sp>
      <p:sp>
        <p:nvSpPr>
          <p:cNvPr id="3" name="Text Placeholder 2">
            <a:extLst>
              <a:ext uri="{FF2B5EF4-FFF2-40B4-BE49-F238E27FC236}">
                <a16:creationId xmlns:a16="http://schemas.microsoft.com/office/drawing/2014/main" id="{6BD833C9-7EE4-70D7-7D0C-DF0D2EE18FD6}"/>
              </a:ext>
            </a:extLst>
          </p:cNvPr>
          <p:cNvSpPr>
            <a:spLocks noGrp="1"/>
          </p:cNvSpPr>
          <p:nvPr>
            <p:ph type="body" sz="quarter" idx="49"/>
          </p:nvPr>
        </p:nvSpPr>
        <p:spPr/>
        <p:txBody>
          <a:bodyPr/>
          <a:lstStyle/>
          <a:p>
            <a:endParaRPr lang="en-IE"/>
          </a:p>
        </p:txBody>
      </p:sp>
      <p:sp>
        <p:nvSpPr>
          <p:cNvPr id="4" name="Text Placeholder 3">
            <a:extLst>
              <a:ext uri="{FF2B5EF4-FFF2-40B4-BE49-F238E27FC236}">
                <a16:creationId xmlns:a16="http://schemas.microsoft.com/office/drawing/2014/main" id="{4F484807-A460-F364-CE4C-0FE5508DC757}"/>
              </a:ext>
            </a:extLst>
          </p:cNvPr>
          <p:cNvSpPr>
            <a:spLocks noGrp="1"/>
          </p:cNvSpPr>
          <p:nvPr>
            <p:ph type="body" sz="quarter" idx="13"/>
          </p:nvPr>
        </p:nvSpPr>
        <p:spPr/>
        <p:txBody>
          <a:bodyPr/>
          <a:lstStyle/>
          <a:p>
            <a:endParaRPr lang="en-IE" dirty="0"/>
          </a:p>
        </p:txBody>
      </p:sp>
      <p:sp>
        <p:nvSpPr>
          <p:cNvPr id="5" name="Text Placeholder 4">
            <a:extLst>
              <a:ext uri="{FF2B5EF4-FFF2-40B4-BE49-F238E27FC236}">
                <a16:creationId xmlns:a16="http://schemas.microsoft.com/office/drawing/2014/main" id="{391E8616-5B9E-9E1B-0885-F7235B6BDA69}"/>
              </a:ext>
            </a:extLst>
          </p:cNvPr>
          <p:cNvSpPr>
            <a:spLocks noGrp="1"/>
          </p:cNvSpPr>
          <p:nvPr>
            <p:ph type="body" sz="quarter" idx="14"/>
          </p:nvPr>
        </p:nvSpPr>
        <p:spPr/>
        <p:txBody>
          <a:bodyPr/>
          <a:lstStyle/>
          <a:p>
            <a:endParaRPr lang="en-IE"/>
          </a:p>
        </p:txBody>
      </p:sp>
      <p:sp>
        <p:nvSpPr>
          <p:cNvPr id="6" name="Text Placeholder 5">
            <a:extLst>
              <a:ext uri="{FF2B5EF4-FFF2-40B4-BE49-F238E27FC236}">
                <a16:creationId xmlns:a16="http://schemas.microsoft.com/office/drawing/2014/main" id="{0581FB80-D66D-5324-43FF-D561299FE8E8}"/>
              </a:ext>
            </a:extLst>
          </p:cNvPr>
          <p:cNvSpPr>
            <a:spLocks noGrp="1"/>
          </p:cNvSpPr>
          <p:nvPr>
            <p:ph type="body" sz="quarter" idx="15"/>
          </p:nvPr>
        </p:nvSpPr>
        <p:spPr/>
        <p:txBody>
          <a:bodyPr/>
          <a:lstStyle/>
          <a:p>
            <a:endParaRPr lang="en-IE" dirty="0"/>
          </a:p>
        </p:txBody>
      </p:sp>
      <p:sp>
        <p:nvSpPr>
          <p:cNvPr id="7" name="Text Placeholder 6">
            <a:extLst>
              <a:ext uri="{FF2B5EF4-FFF2-40B4-BE49-F238E27FC236}">
                <a16:creationId xmlns:a16="http://schemas.microsoft.com/office/drawing/2014/main" id="{6E66CAFD-E4C3-E42B-EE26-83F78CD02B48}"/>
              </a:ext>
            </a:extLst>
          </p:cNvPr>
          <p:cNvSpPr>
            <a:spLocks noGrp="1"/>
          </p:cNvSpPr>
          <p:nvPr>
            <p:ph type="body" sz="quarter" idx="19"/>
          </p:nvPr>
        </p:nvSpPr>
        <p:spPr/>
        <p:txBody>
          <a:bodyPr/>
          <a:lstStyle/>
          <a:p>
            <a:endParaRPr lang="en-IE"/>
          </a:p>
        </p:txBody>
      </p:sp>
      <p:sp>
        <p:nvSpPr>
          <p:cNvPr id="8" name="Text Placeholder 7">
            <a:extLst>
              <a:ext uri="{FF2B5EF4-FFF2-40B4-BE49-F238E27FC236}">
                <a16:creationId xmlns:a16="http://schemas.microsoft.com/office/drawing/2014/main" id="{B89A8E97-361F-3A66-DAC9-E78A18CD0F47}"/>
              </a:ext>
            </a:extLst>
          </p:cNvPr>
          <p:cNvSpPr>
            <a:spLocks noGrp="1"/>
          </p:cNvSpPr>
          <p:nvPr>
            <p:ph type="body" sz="quarter" idx="17"/>
          </p:nvPr>
        </p:nvSpPr>
        <p:spPr/>
        <p:txBody>
          <a:bodyPr/>
          <a:lstStyle/>
          <a:p>
            <a:endParaRPr lang="en-IE" dirty="0"/>
          </a:p>
        </p:txBody>
      </p:sp>
      <p:sp>
        <p:nvSpPr>
          <p:cNvPr id="9" name="Text Placeholder 8">
            <a:extLst>
              <a:ext uri="{FF2B5EF4-FFF2-40B4-BE49-F238E27FC236}">
                <a16:creationId xmlns:a16="http://schemas.microsoft.com/office/drawing/2014/main" id="{017A0284-E773-CB01-3767-45C1381DF6FC}"/>
              </a:ext>
            </a:extLst>
          </p:cNvPr>
          <p:cNvSpPr>
            <a:spLocks noGrp="1"/>
          </p:cNvSpPr>
          <p:nvPr>
            <p:ph type="body" sz="quarter" idx="20"/>
          </p:nvPr>
        </p:nvSpPr>
        <p:spPr/>
        <p:txBody>
          <a:bodyPr/>
          <a:lstStyle/>
          <a:p>
            <a:endParaRPr lang="en-IE"/>
          </a:p>
        </p:txBody>
      </p:sp>
      <p:sp>
        <p:nvSpPr>
          <p:cNvPr id="10" name="Text Placeholder 9">
            <a:extLst>
              <a:ext uri="{FF2B5EF4-FFF2-40B4-BE49-F238E27FC236}">
                <a16:creationId xmlns:a16="http://schemas.microsoft.com/office/drawing/2014/main" id="{7BE37F79-D091-8FF6-D21D-16C50918A195}"/>
              </a:ext>
            </a:extLst>
          </p:cNvPr>
          <p:cNvSpPr>
            <a:spLocks noGrp="1"/>
          </p:cNvSpPr>
          <p:nvPr>
            <p:ph type="body" sz="quarter" idx="21"/>
          </p:nvPr>
        </p:nvSpPr>
        <p:spPr/>
        <p:txBody>
          <a:bodyPr/>
          <a:lstStyle/>
          <a:p>
            <a:endParaRPr lang="en-IE"/>
          </a:p>
        </p:txBody>
      </p:sp>
      <p:sp>
        <p:nvSpPr>
          <p:cNvPr id="12" name="Text Placeholder 11">
            <a:extLst>
              <a:ext uri="{FF2B5EF4-FFF2-40B4-BE49-F238E27FC236}">
                <a16:creationId xmlns:a16="http://schemas.microsoft.com/office/drawing/2014/main" id="{70C08FF6-156F-A079-9844-099119EA282C}"/>
              </a:ext>
            </a:extLst>
          </p:cNvPr>
          <p:cNvSpPr>
            <a:spLocks noGrp="1"/>
          </p:cNvSpPr>
          <p:nvPr>
            <p:ph type="body" sz="quarter" idx="51"/>
          </p:nvPr>
        </p:nvSpPr>
        <p:spPr/>
        <p:txBody>
          <a:bodyPr/>
          <a:lstStyle/>
          <a:p>
            <a:endParaRPr lang="en-IE"/>
          </a:p>
        </p:txBody>
      </p:sp>
      <p:sp>
        <p:nvSpPr>
          <p:cNvPr id="14" name="Text Placeholder 13">
            <a:extLst>
              <a:ext uri="{FF2B5EF4-FFF2-40B4-BE49-F238E27FC236}">
                <a16:creationId xmlns:a16="http://schemas.microsoft.com/office/drawing/2014/main" id="{08880C1F-56D2-FA3F-1E1E-9277F05390B4}"/>
              </a:ext>
            </a:extLst>
          </p:cNvPr>
          <p:cNvSpPr>
            <a:spLocks noGrp="1"/>
          </p:cNvSpPr>
          <p:nvPr>
            <p:ph type="body" sz="quarter" idx="53"/>
          </p:nvPr>
        </p:nvSpPr>
        <p:spPr/>
        <p:txBody>
          <a:bodyPr/>
          <a:lstStyle/>
          <a:p>
            <a:endParaRPr lang="en-IE"/>
          </a:p>
        </p:txBody>
      </p:sp>
      <p:sp>
        <p:nvSpPr>
          <p:cNvPr id="15" name="Text Placeholder 14">
            <a:extLst>
              <a:ext uri="{FF2B5EF4-FFF2-40B4-BE49-F238E27FC236}">
                <a16:creationId xmlns:a16="http://schemas.microsoft.com/office/drawing/2014/main" id="{DB6F97FE-8BEB-E350-7A0D-8F5846C75515}"/>
              </a:ext>
            </a:extLst>
          </p:cNvPr>
          <p:cNvSpPr>
            <a:spLocks noGrp="1"/>
          </p:cNvSpPr>
          <p:nvPr>
            <p:ph type="body" sz="quarter" idx="54"/>
          </p:nvPr>
        </p:nvSpPr>
        <p:spPr/>
        <p:txBody>
          <a:bodyPr/>
          <a:lstStyle/>
          <a:p>
            <a:endParaRPr lang="en-IE"/>
          </a:p>
        </p:txBody>
      </p:sp>
      <p:sp>
        <p:nvSpPr>
          <p:cNvPr id="17" name="Text Placeholder 16">
            <a:extLst>
              <a:ext uri="{FF2B5EF4-FFF2-40B4-BE49-F238E27FC236}">
                <a16:creationId xmlns:a16="http://schemas.microsoft.com/office/drawing/2014/main" id="{FD1FC694-A3BC-BA02-D640-DE8027AEF1DE}"/>
              </a:ext>
            </a:extLst>
          </p:cNvPr>
          <p:cNvSpPr>
            <a:spLocks noGrp="1"/>
          </p:cNvSpPr>
          <p:nvPr>
            <p:ph type="body" sz="quarter" idx="62"/>
          </p:nvPr>
        </p:nvSpPr>
        <p:spPr/>
        <p:txBody>
          <a:bodyPr/>
          <a:lstStyle/>
          <a:p>
            <a:endParaRPr lang="en-IE"/>
          </a:p>
        </p:txBody>
      </p:sp>
      <p:sp>
        <p:nvSpPr>
          <p:cNvPr id="19" name="Text Placeholder 18">
            <a:extLst>
              <a:ext uri="{FF2B5EF4-FFF2-40B4-BE49-F238E27FC236}">
                <a16:creationId xmlns:a16="http://schemas.microsoft.com/office/drawing/2014/main" id="{EB21C283-2866-3E43-D2D3-BF87A571D91C}"/>
              </a:ext>
            </a:extLst>
          </p:cNvPr>
          <p:cNvSpPr>
            <a:spLocks noGrp="1"/>
          </p:cNvSpPr>
          <p:nvPr>
            <p:ph type="body" sz="quarter" idx="64"/>
          </p:nvPr>
        </p:nvSpPr>
        <p:spPr/>
        <p:txBody>
          <a:bodyPr/>
          <a:lstStyle/>
          <a:p>
            <a:endParaRPr lang="en-IE"/>
          </a:p>
        </p:txBody>
      </p:sp>
      <p:sp>
        <p:nvSpPr>
          <p:cNvPr id="21" name="Text Placeholder 20">
            <a:extLst>
              <a:ext uri="{FF2B5EF4-FFF2-40B4-BE49-F238E27FC236}">
                <a16:creationId xmlns:a16="http://schemas.microsoft.com/office/drawing/2014/main" id="{0DCCBA91-8FE5-38BC-60AF-25AB9A321681}"/>
              </a:ext>
            </a:extLst>
          </p:cNvPr>
          <p:cNvSpPr>
            <a:spLocks noGrp="1"/>
          </p:cNvSpPr>
          <p:nvPr>
            <p:ph type="body" sz="quarter" idx="66"/>
          </p:nvPr>
        </p:nvSpPr>
        <p:spPr/>
        <p:txBody>
          <a:bodyPr/>
          <a:lstStyle/>
          <a:p>
            <a:endParaRPr lang="en-IE"/>
          </a:p>
        </p:txBody>
      </p:sp>
      <p:sp>
        <p:nvSpPr>
          <p:cNvPr id="22" name="Text Placeholder 21">
            <a:extLst>
              <a:ext uri="{FF2B5EF4-FFF2-40B4-BE49-F238E27FC236}">
                <a16:creationId xmlns:a16="http://schemas.microsoft.com/office/drawing/2014/main" id="{F243DF4F-171F-674B-0CFB-FFAEFAE0C9A1}"/>
              </a:ext>
            </a:extLst>
          </p:cNvPr>
          <p:cNvSpPr>
            <a:spLocks noGrp="1"/>
          </p:cNvSpPr>
          <p:nvPr>
            <p:ph type="body" sz="quarter" idx="67"/>
          </p:nvPr>
        </p:nvSpPr>
        <p:spPr/>
        <p:txBody>
          <a:bodyPr/>
          <a:lstStyle/>
          <a:p>
            <a:endParaRPr lang="en-IE"/>
          </a:p>
        </p:txBody>
      </p:sp>
      <p:sp>
        <p:nvSpPr>
          <p:cNvPr id="23" name="Text Placeholder 22">
            <a:extLst>
              <a:ext uri="{FF2B5EF4-FFF2-40B4-BE49-F238E27FC236}">
                <a16:creationId xmlns:a16="http://schemas.microsoft.com/office/drawing/2014/main" id="{31785CFC-6668-0FC4-04C9-DEB6839542E0}"/>
              </a:ext>
            </a:extLst>
          </p:cNvPr>
          <p:cNvSpPr>
            <a:spLocks noGrp="1"/>
          </p:cNvSpPr>
          <p:nvPr>
            <p:ph type="body" sz="quarter" idx="68"/>
          </p:nvPr>
        </p:nvSpPr>
        <p:spPr/>
        <p:txBody>
          <a:bodyPr/>
          <a:lstStyle/>
          <a:p>
            <a:endParaRPr lang="en-IE"/>
          </a:p>
        </p:txBody>
      </p:sp>
      <p:sp>
        <p:nvSpPr>
          <p:cNvPr id="25" name="Text Placeholder 24">
            <a:extLst>
              <a:ext uri="{FF2B5EF4-FFF2-40B4-BE49-F238E27FC236}">
                <a16:creationId xmlns:a16="http://schemas.microsoft.com/office/drawing/2014/main" id="{FBE5AC6F-2E34-AB5D-F62C-4B2270572257}"/>
              </a:ext>
            </a:extLst>
          </p:cNvPr>
          <p:cNvSpPr>
            <a:spLocks noGrp="1"/>
          </p:cNvSpPr>
          <p:nvPr>
            <p:ph type="body" sz="quarter" idx="70"/>
          </p:nvPr>
        </p:nvSpPr>
        <p:spPr/>
        <p:txBody>
          <a:bodyPr/>
          <a:lstStyle/>
          <a:p>
            <a:endParaRPr lang="en-IE"/>
          </a:p>
        </p:txBody>
      </p:sp>
      <p:pic>
        <p:nvPicPr>
          <p:cNvPr id="30" name="Picture 29">
            <a:extLst>
              <a:ext uri="{FF2B5EF4-FFF2-40B4-BE49-F238E27FC236}">
                <a16:creationId xmlns:a16="http://schemas.microsoft.com/office/drawing/2014/main" id="{F915AD68-F473-19B1-EBDE-93D920E2050F}"/>
              </a:ext>
            </a:extLst>
          </p:cNvPr>
          <p:cNvPicPr>
            <a:picLocks noChangeAspect="1"/>
          </p:cNvPicPr>
          <p:nvPr/>
        </p:nvPicPr>
        <p:blipFill>
          <a:blip r:embed="rId3"/>
          <a:stretch>
            <a:fillRect/>
          </a:stretch>
        </p:blipFill>
        <p:spPr>
          <a:xfrm>
            <a:off x="1779994" y="13417"/>
            <a:ext cx="10119731" cy="6844583"/>
          </a:xfrm>
          <a:prstGeom prst="rect">
            <a:avLst/>
          </a:prstGeom>
        </p:spPr>
      </p:pic>
    </p:spTree>
    <p:extLst>
      <p:ext uri="{BB962C8B-B14F-4D97-AF65-F5344CB8AC3E}">
        <p14:creationId xmlns:p14="http://schemas.microsoft.com/office/powerpoint/2010/main" val="3578043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40</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456442" y="29319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Boundaries between jobs, </a:t>
            </a:r>
            <a:r>
              <a:rPr lang="en-US" sz="2200" dirty="0" err="1"/>
              <a:t>organisations</a:t>
            </a:r>
            <a:r>
              <a:rPr lang="en-US" sz="2200" dirty="0"/>
              <a:t> and life roles are becoming blurred and people commonly experience careers comprised of many positions with multiple </a:t>
            </a:r>
            <a:r>
              <a:rPr lang="en-US" sz="2200" dirty="0" err="1"/>
              <a:t>organisations</a:t>
            </a:r>
            <a:r>
              <a:rPr lang="en-US" sz="2200" dirty="0"/>
              <a:t> and even industries. In these conditions, </a:t>
            </a:r>
            <a:r>
              <a:rPr lang="en-US" sz="2200" b="1" dirty="0">
                <a:solidFill>
                  <a:srgbClr val="8A2061"/>
                </a:solidFill>
              </a:rPr>
              <a:t>ability to adapt </a:t>
            </a:r>
            <a:r>
              <a:rPr lang="en-US" sz="2200" dirty="0"/>
              <a:t>to changing conditions and to learn new things have become one of the core competencies in the </a:t>
            </a:r>
            <a:r>
              <a:rPr lang="en-US" sz="2200" dirty="0" err="1"/>
              <a:t>labour</a:t>
            </a:r>
            <a:r>
              <a:rPr lang="en-US" sz="2200" dirty="0"/>
              <a:t> market (</a:t>
            </a:r>
            <a:r>
              <a:rPr lang="en-US" sz="2200" dirty="0" err="1"/>
              <a:t>Līce</a:t>
            </a:r>
            <a:r>
              <a:rPr lang="en-US" sz="2200" dirty="0"/>
              <a:t>, 2019). These working environments require workers to continually manage change – in themselves and their contexts (Fugate et al., 2004). </a:t>
            </a:r>
          </a:p>
          <a:p>
            <a:pPr algn="just">
              <a:lnSpc>
                <a:spcPts val="2440"/>
              </a:lnSpc>
            </a:pPr>
            <a:endParaRPr lang="en-US" sz="2200" dirty="0"/>
          </a:p>
          <a:p>
            <a:pPr algn="just">
              <a:lnSpc>
                <a:spcPts val="2440"/>
              </a:lnSpc>
            </a:pPr>
            <a:r>
              <a:rPr lang="en-US" sz="2200" dirty="0"/>
              <a:t>As formulated by Harvey in 2005, employers are looking for recruits who are going to be effective in a changing world. They want intelligent, flexible, adaptable employees who are quick to learn and can work on a range of tasks simultaneously. In terms of </a:t>
            </a:r>
            <a:r>
              <a:rPr lang="en-US" sz="2200" b="1" dirty="0">
                <a:solidFill>
                  <a:srgbClr val="8A2061"/>
                </a:solidFill>
              </a:rPr>
              <a:t>resilience and stress resistance</a:t>
            </a:r>
            <a:r>
              <a:rPr lang="en-US" sz="2200" dirty="0"/>
              <a:t>, they need people who can deal with change and thrive on it. Graduates are much more likely than non-graduates to meet these criteria. Employers do not need people who are resistant to new approaches or slow to respond to cues (Harvey, 2005). </a:t>
            </a:r>
          </a:p>
          <a:p>
            <a:pPr algn="just">
              <a:lnSpc>
                <a:spcPts val="2440"/>
              </a:lnSpc>
            </a:pPr>
            <a:endParaRPr lang="en-US" sz="2200" dirty="0"/>
          </a:p>
          <a:p>
            <a:pPr algn="just">
              <a:lnSpc>
                <a:spcPts val="2440"/>
              </a:lnSpc>
            </a:pPr>
            <a:r>
              <a:rPr lang="en-US" sz="2200" dirty="0"/>
              <a:t>Also Tomlinson agrees (2012), that if individuals can capitalise upon their education and training and adopt relatively flexible and proactive approaches to their working lives, then they will experience </a:t>
            </a:r>
            <a:r>
              <a:rPr lang="en-US" sz="2200" dirty="0" err="1"/>
              <a:t>favourable</a:t>
            </a:r>
            <a:r>
              <a:rPr lang="en-US" sz="2200" dirty="0"/>
              <a:t> labour market returns and conditions. Employees who are willing to adapt to different kinds of changes will also consider a broader spectrum of opportunities, for example, jobs that require the acquisition of additional skills (Wittekind et al., 2010).</a:t>
            </a:r>
          </a:p>
          <a:p>
            <a:pPr algn="just">
              <a:lnSpc>
                <a:spcPts val="2440"/>
              </a:lnSpc>
            </a:pPr>
            <a:endParaRPr lang="en-US" sz="2200" dirty="0"/>
          </a:p>
        </p:txBody>
      </p:sp>
    </p:spTree>
    <p:extLst>
      <p:ext uri="{BB962C8B-B14F-4D97-AF65-F5344CB8AC3E}">
        <p14:creationId xmlns:p14="http://schemas.microsoft.com/office/powerpoint/2010/main" val="4282270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41</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Related skills: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Creative thinking, creativity</a:t>
            </a:r>
          </a:p>
          <a:p>
            <a:pPr marL="342900" indent="-342900">
              <a:lnSpc>
                <a:spcPts val="2440"/>
              </a:lnSpc>
              <a:buClr>
                <a:srgbClr val="186BA8"/>
              </a:buClr>
              <a:buFont typeface="Arial" panose="020B0604020202020204" pitchFamily="34" charset="0"/>
              <a:buChar char="•"/>
            </a:pPr>
            <a:r>
              <a:rPr lang="en-US" sz="2200" dirty="0"/>
              <a:t>Curiosity</a:t>
            </a:r>
          </a:p>
          <a:p>
            <a:pPr marL="342900" indent="-342900">
              <a:lnSpc>
                <a:spcPts val="2440"/>
              </a:lnSpc>
              <a:buClr>
                <a:srgbClr val="186BA8"/>
              </a:buClr>
              <a:buFont typeface="Arial" panose="020B0604020202020204" pitchFamily="34" charset="0"/>
              <a:buChar char="•"/>
            </a:pPr>
            <a:r>
              <a:rPr lang="en-US" sz="2200" dirty="0"/>
              <a:t>Exploratory thinking</a:t>
            </a:r>
          </a:p>
          <a:p>
            <a:pPr marL="342900" indent="-342900">
              <a:lnSpc>
                <a:spcPts val="2440"/>
              </a:lnSpc>
              <a:buClr>
                <a:srgbClr val="186BA8"/>
              </a:buClr>
              <a:buFont typeface="Arial" panose="020B0604020202020204" pitchFamily="34" charset="0"/>
              <a:buChar char="•"/>
            </a:pPr>
            <a:r>
              <a:rPr lang="en-US" sz="2200" dirty="0"/>
              <a:t>Innovation, inventive thinking</a:t>
            </a:r>
          </a:p>
          <a:p>
            <a:pPr marL="342900" indent="-342900">
              <a:lnSpc>
                <a:spcPts val="2440"/>
              </a:lnSpc>
              <a:buClr>
                <a:srgbClr val="186BA8"/>
              </a:buClr>
              <a:buFont typeface="Arial" panose="020B0604020202020204" pitchFamily="34" charset="0"/>
              <a:buChar char="•"/>
            </a:pPr>
            <a:r>
              <a:rPr lang="en-US" sz="2200" dirty="0"/>
              <a:t>Open Mindset, intellectual openness</a:t>
            </a:r>
          </a:p>
          <a:p>
            <a:pPr marL="342900" indent="-342900">
              <a:lnSpc>
                <a:spcPts val="2440"/>
              </a:lnSpc>
              <a:buClr>
                <a:srgbClr val="186BA8"/>
              </a:buClr>
              <a:buFont typeface="Arial" panose="020B0604020202020204" pitchFamily="34" charset="0"/>
              <a:buChar char="•"/>
            </a:pPr>
            <a:r>
              <a:rPr lang="en-US" sz="2200" dirty="0"/>
              <a:t>Originality and initiative</a:t>
            </a:r>
          </a:p>
          <a:p>
            <a:pPr marL="342900" indent="-342900">
              <a:lnSpc>
                <a:spcPts val="2440"/>
              </a:lnSpc>
              <a:buClr>
                <a:srgbClr val="186BA8"/>
              </a:buClr>
              <a:buFont typeface="Arial" panose="020B0604020202020204" pitchFamily="34" charset="0"/>
              <a:buChar char="•"/>
            </a:pPr>
            <a:r>
              <a:rPr lang="en-US" sz="2200" dirty="0"/>
              <a:t>Spotting opportunities </a:t>
            </a:r>
          </a:p>
          <a:p>
            <a:pPr marL="342900" indent="-342900">
              <a:lnSpc>
                <a:spcPts val="2440"/>
              </a:lnSpc>
              <a:buClr>
                <a:srgbClr val="186BA8"/>
              </a:buClr>
              <a:buFont typeface="Arial" panose="020B0604020202020204" pitchFamily="34" charset="0"/>
              <a:buChar char="•"/>
            </a:pPr>
            <a:r>
              <a:rPr lang="en-US" sz="2200" dirty="0"/>
              <a:t>Valuing ideas </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1159517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Creativity, curiosity, open mindset, spotting opportunities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09</a:t>
            </a:r>
          </a:p>
        </p:txBody>
      </p:sp>
      <p:grpSp>
        <p:nvGrpSpPr>
          <p:cNvPr id="2" name="Group 1">
            <a:extLst>
              <a:ext uri="{FF2B5EF4-FFF2-40B4-BE49-F238E27FC236}">
                <a16:creationId xmlns:a16="http://schemas.microsoft.com/office/drawing/2014/main" id="{669C35DA-C760-2287-D473-5DED9CCECF4B}"/>
              </a:ext>
            </a:extLst>
          </p:cNvPr>
          <p:cNvGrpSpPr/>
          <p:nvPr/>
        </p:nvGrpSpPr>
        <p:grpSpPr>
          <a:xfrm>
            <a:off x="9225258" y="3429000"/>
            <a:ext cx="1961536" cy="2276481"/>
            <a:chOff x="8360213" y="3458151"/>
            <a:chExt cx="853935" cy="991043"/>
          </a:xfrm>
          <a:solidFill>
            <a:srgbClr val="1C1442"/>
          </a:solidFill>
        </p:grpSpPr>
        <p:grpSp>
          <p:nvGrpSpPr>
            <p:cNvPr id="3" name="Graphic 2">
              <a:extLst>
                <a:ext uri="{FF2B5EF4-FFF2-40B4-BE49-F238E27FC236}">
                  <a16:creationId xmlns:a16="http://schemas.microsoft.com/office/drawing/2014/main" id="{1D244375-683D-8AA9-841C-A6E5F963D924}"/>
                </a:ext>
              </a:extLst>
            </p:cNvPr>
            <p:cNvGrpSpPr/>
            <p:nvPr userDrawn="1"/>
          </p:nvGrpSpPr>
          <p:grpSpPr>
            <a:xfrm>
              <a:off x="8599192" y="3595917"/>
              <a:ext cx="375982" cy="204367"/>
              <a:chOff x="2642504" y="3763150"/>
              <a:chExt cx="375982" cy="204367"/>
            </a:xfrm>
            <a:grpFill/>
          </p:grpSpPr>
          <p:sp>
            <p:nvSpPr>
              <p:cNvPr id="20" name="Freeform 19">
                <a:extLst>
                  <a:ext uri="{FF2B5EF4-FFF2-40B4-BE49-F238E27FC236}">
                    <a16:creationId xmlns:a16="http://schemas.microsoft.com/office/drawing/2014/main" id="{85911744-A2A2-70B1-2156-05E882843BE7}"/>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60A9DD"/>
              </a:solidFill>
              <a:ln w="38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C5400F4-5CC6-E340-7D1C-D1B7DE15184E}"/>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60A9DD"/>
              </a:solidFill>
              <a:ln w="3834"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7B5B2DC7-0B0B-2786-AA8A-8918EA71BA3B}"/>
                </a:ext>
              </a:extLst>
            </p:cNvPr>
            <p:cNvGrpSpPr/>
            <p:nvPr userDrawn="1"/>
          </p:nvGrpSpPr>
          <p:grpSpPr>
            <a:xfrm>
              <a:off x="8360213" y="3458151"/>
              <a:ext cx="853935" cy="991043"/>
              <a:chOff x="2403525" y="3625384"/>
              <a:chExt cx="853935" cy="991043"/>
            </a:xfrm>
            <a:grpFill/>
          </p:grpSpPr>
          <p:sp>
            <p:nvSpPr>
              <p:cNvPr id="6" name="Freeform 5">
                <a:extLst>
                  <a:ext uri="{FF2B5EF4-FFF2-40B4-BE49-F238E27FC236}">
                    <a16:creationId xmlns:a16="http://schemas.microsoft.com/office/drawing/2014/main" id="{5917C6FE-D478-3C8D-34A5-7EFE85D755B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8F40919-5F1F-E52A-DB67-40EA48B34154}"/>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B636AF-CEB0-307D-D0FC-FD98B3918864}"/>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C4A692E-36C1-7BD1-9A9B-6DFF2F7BCF7E}"/>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29051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42</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52454" y="23604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The European Commission’s Entrepreneurship Competence Framework , </a:t>
            </a:r>
            <a:r>
              <a:rPr lang="en-US" sz="2200" dirty="0" err="1"/>
              <a:t>EntreComp</a:t>
            </a:r>
            <a:r>
              <a:rPr lang="en-US" sz="2200" dirty="0"/>
              <a:t>, (</a:t>
            </a:r>
            <a:r>
              <a:rPr lang="en-US" sz="2200" dirty="0" err="1"/>
              <a:t>Bacigalupo</a:t>
            </a:r>
            <a:r>
              <a:rPr lang="en-US" sz="2200" dirty="0"/>
              <a:t>, </a:t>
            </a:r>
            <a:r>
              <a:rPr lang="en-US" sz="2200" dirty="0" err="1"/>
              <a:t>Kampylis</a:t>
            </a:r>
            <a:r>
              <a:rPr lang="en-US" sz="2200" dirty="0"/>
              <a:t>, Punie, Van den Brande, 2016), describes the set of  skills as follows:</a:t>
            </a:r>
          </a:p>
          <a:p>
            <a:pPr algn="just">
              <a:lnSpc>
                <a:spcPts val="2440"/>
              </a:lnSpc>
            </a:pPr>
            <a:endParaRPr lang="en-US" sz="2200" dirty="0"/>
          </a:p>
        </p:txBody>
      </p:sp>
      <p:graphicFrame>
        <p:nvGraphicFramePr>
          <p:cNvPr id="5" name="Table 4">
            <a:extLst>
              <a:ext uri="{FF2B5EF4-FFF2-40B4-BE49-F238E27FC236}">
                <a16:creationId xmlns:a16="http://schemas.microsoft.com/office/drawing/2014/main" id="{8B4CD8EC-C949-BFF5-D8E4-EAB42C28012D}"/>
              </a:ext>
            </a:extLst>
          </p:cNvPr>
          <p:cNvGraphicFramePr>
            <a:graphicFrameLocks noGrp="1"/>
          </p:cNvGraphicFramePr>
          <p:nvPr>
            <p:extLst>
              <p:ext uri="{D42A27DB-BD31-4B8C-83A1-F6EECF244321}">
                <p14:modId xmlns:p14="http://schemas.microsoft.com/office/powerpoint/2010/main" val="3114699958"/>
              </p:ext>
            </p:extLst>
          </p:nvPr>
        </p:nvGraphicFramePr>
        <p:xfrm>
          <a:off x="1336431" y="1456841"/>
          <a:ext cx="9801595" cy="3798404"/>
        </p:xfrm>
        <a:graphic>
          <a:graphicData uri="http://schemas.openxmlformats.org/drawingml/2006/table">
            <a:tbl>
              <a:tblPr firstRow="1" firstCol="1" bandRow="1">
                <a:tableStyleId>{5C22544A-7EE6-4342-B048-85BDC9FD1C3A}</a:tableStyleId>
              </a:tblPr>
              <a:tblGrid>
                <a:gridCol w="3844617">
                  <a:extLst>
                    <a:ext uri="{9D8B030D-6E8A-4147-A177-3AD203B41FA5}">
                      <a16:colId xmlns:a16="http://schemas.microsoft.com/office/drawing/2014/main" val="1731353426"/>
                    </a:ext>
                  </a:extLst>
                </a:gridCol>
                <a:gridCol w="5956978">
                  <a:extLst>
                    <a:ext uri="{9D8B030D-6E8A-4147-A177-3AD203B41FA5}">
                      <a16:colId xmlns:a16="http://schemas.microsoft.com/office/drawing/2014/main" val="284806153"/>
                    </a:ext>
                  </a:extLst>
                </a:gridCol>
              </a:tblGrid>
              <a:tr h="388887">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COMPETENCE AND ITS DEFINITION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DESCRIPTORS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2035277">
                <a:tc>
                  <a:txBody>
                    <a:bodyPr/>
                    <a:lstStyle/>
                    <a:p>
                      <a:pPr marL="0" indent="-223838" algn="l">
                        <a:lnSpc>
                          <a:spcPct val="100000"/>
                        </a:lnSpc>
                        <a:spcBef>
                          <a:spcPts val="0"/>
                        </a:spcBef>
                        <a:spcAft>
                          <a:spcPts val="0"/>
                        </a:spcAft>
                        <a:tabLst/>
                      </a:pPr>
                      <a:r>
                        <a:rPr lang="en-GB" sz="2200" b="1" dirty="0">
                          <a:solidFill>
                            <a:srgbClr val="AD4097"/>
                          </a:solidFill>
                          <a:effectLst/>
                          <a:latin typeface="Calibri" panose="020F0502020204030204" pitchFamily="34" charset="0"/>
                          <a:cs typeface="Calibri" panose="020F0502020204030204" pitchFamily="34" charset="0"/>
                        </a:rPr>
                        <a:t>Creativity</a:t>
                      </a:r>
                    </a:p>
                    <a:p>
                      <a:pPr marL="0" indent="-223838" algn="l">
                        <a:lnSpc>
                          <a:spcPct val="100000"/>
                        </a:lnSpc>
                        <a:spcBef>
                          <a:spcPts val="0"/>
                        </a:spcBef>
                        <a:spcAft>
                          <a:spcPts val="0"/>
                        </a:spcAft>
                        <a:tabLst/>
                      </a:pPr>
                      <a:r>
                        <a:rPr lang="en-GB" sz="1900" b="0" dirty="0">
                          <a:solidFill>
                            <a:srgbClr val="1C1442"/>
                          </a:solidFill>
                          <a:effectLst/>
                          <a:latin typeface="Calibri" panose="020F0502020204030204" pitchFamily="34" charset="0"/>
                          <a:cs typeface="Calibri" panose="020F0502020204030204" pitchFamily="34" charset="0"/>
                        </a:rPr>
                        <a:t>Develop creative and purposeful ideas </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8913" indent="-188913"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Develop several ideas and opportunities to create value, including better solutions to existing and new challenges.</a:t>
                      </a:r>
                    </a:p>
                    <a:p>
                      <a:pPr marL="188913" indent="-188913"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Explore and experiment with innovative approaches.</a:t>
                      </a:r>
                    </a:p>
                    <a:p>
                      <a:pPr marL="188913" indent="-188913"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Combine knowledge and resources to achieve valuable effects.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532248"/>
                  </a:ext>
                </a:extLst>
              </a:tr>
              <a:tr h="1300627">
                <a:tc>
                  <a:txBody>
                    <a:bodyPr/>
                    <a:lstStyle/>
                    <a:p>
                      <a:pPr marL="0" marR="0" lvl="0" indent="-226695" algn="l" defTabSz="2072941" rtl="0" eaLnBrk="1" fontAlgn="auto" latinLnBrk="0" hangingPunct="1">
                        <a:lnSpc>
                          <a:spcPct val="100000"/>
                        </a:lnSpc>
                        <a:spcBef>
                          <a:spcPts val="0"/>
                        </a:spcBef>
                        <a:spcAft>
                          <a:spcPts val="0"/>
                        </a:spcAft>
                        <a:buClrTx/>
                        <a:buSzTx/>
                        <a:buFontTx/>
                        <a:buNone/>
                        <a:tabLst/>
                        <a:defRPr/>
                      </a:pPr>
                      <a:r>
                        <a:rPr lang="en-GB" sz="2200" b="1" dirty="0">
                          <a:solidFill>
                            <a:srgbClr val="AD4097"/>
                          </a:solidFill>
                          <a:effectLst/>
                          <a:latin typeface="Calibri" panose="020F0502020204030204" pitchFamily="34" charset="0"/>
                          <a:cs typeface="Calibri" panose="020F0502020204030204" pitchFamily="34" charset="0"/>
                        </a:rPr>
                        <a:t>Valuing ideas </a:t>
                      </a:r>
                    </a:p>
                    <a:p>
                      <a:pPr marL="0" indent="-226695" algn="l">
                        <a:lnSpc>
                          <a:spcPct val="100000"/>
                        </a:lnSpc>
                        <a:spcBef>
                          <a:spcPts val="0"/>
                        </a:spcBef>
                        <a:spcAft>
                          <a:spcPts val="0"/>
                        </a:spcAft>
                      </a:pPr>
                      <a:r>
                        <a:rPr lang="en-GB" sz="1900" b="0" dirty="0">
                          <a:solidFill>
                            <a:srgbClr val="1C1442"/>
                          </a:solidFill>
                          <a:effectLst/>
                          <a:latin typeface="Calibri" panose="020F0502020204030204" pitchFamily="34" charset="0"/>
                          <a:cs typeface="Calibri" panose="020F0502020204030204" pitchFamily="34" charset="0"/>
                        </a:rPr>
                        <a:t>Make the most of ideas and opportunities </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indent="-233363"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Judge what value is in social, cultural and economic terms.</a:t>
                      </a:r>
                    </a:p>
                    <a:p>
                      <a:pPr marL="233363" indent="-233363"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Recognise the potential an idea has for creating value and identify suitable ways of making the most out of it.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9341720"/>
                  </a:ext>
                </a:extLst>
              </a:tr>
            </a:tbl>
          </a:graphicData>
        </a:graphic>
      </p:graphicFrame>
    </p:spTree>
    <p:extLst>
      <p:ext uri="{BB962C8B-B14F-4D97-AF65-F5344CB8AC3E}">
        <p14:creationId xmlns:p14="http://schemas.microsoft.com/office/powerpoint/2010/main" val="3594814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43</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The European Commission’s Entrepreneurship Competence Framework (</a:t>
            </a:r>
            <a:r>
              <a:rPr lang="en-US" sz="2200" dirty="0" err="1"/>
              <a:t>Bacigalupo</a:t>
            </a:r>
            <a:r>
              <a:rPr lang="en-US" sz="2200" dirty="0"/>
              <a:t>, </a:t>
            </a:r>
            <a:r>
              <a:rPr lang="en-US" sz="2200" dirty="0" err="1"/>
              <a:t>Kampylis</a:t>
            </a:r>
            <a:r>
              <a:rPr lang="en-US" sz="2200" dirty="0"/>
              <a:t>, Punie, Van den Brande, 2016), describes these skills as follows:</a:t>
            </a:r>
          </a:p>
          <a:p>
            <a:pPr algn="just">
              <a:lnSpc>
                <a:spcPts val="2440"/>
              </a:lnSpc>
            </a:pPr>
            <a:endParaRPr lang="en-US" sz="2200" dirty="0"/>
          </a:p>
        </p:txBody>
      </p:sp>
      <p:graphicFrame>
        <p:nvGraphicFramePr>
          <p:cNvPr id="5" name="Table 4">
            <a:extLst>
              <a:ext uri="{FF2B5EF4-FFF2-40B4-BE49-F238E27FC236}">
                <a16:creationId xmlns:a16="http://schemas.microsoft.com/office/drawing/2014/main" id="{8B4CD8EC-C949-BFF5-D8E4-EAB42C28012D}"/>
              </a:ext>
            </a:extLst>
          </p:cNvPr>
          <p:cNvGraphicFramePr>
            <a:graphicFrameLocks noGrp="1"/>
          </p:cNvGraphicFramePr>
          <p:nvPr>
            <p:extLst>
              <p:ext uri="{D42A27DB-BD31-4B8C-83A1-F6EECF244321}">
                <p14:modId xmlns:p14="http://schemas.microsoft.com/office/powerpoint/2010/main" val="4130977867"/>
              </p:ext>
            </p:extLst>
          </p:nvPr>
        </p:nvGraphicFramePr>
        <p:xfrm>
          <a:off x="1336431" y="1471589"/>
          <a:ext cx="9801595" cy="4071906"/>
        </p:xfrm>
        <a:graphic>
          <a:graphicData uri="http://schemas.openxmlformats.org/drawingml/2006/table">
            <a:tbl>
              <a:tblPr firstRow="1" firstCol="1" bandRow="1">
                <a:tableStyleId>{5C22544A-7EE6-4342-B048-85BDC9FD1C3A}</a:tableStyleId>
              </a:tblPr>
              <a:tblGrid>
                <a:gridCol w="3844617">
                  <a:extLst>
                    <a:ext uri="{9D8B030D-6E8A-4147-A177-3AD203B41FA5}">
                      <a16:colId xmlns:a16="http://schemas.microsoft.com/office/drawing/2014/main" val="1731353426"/>
                    </a:ext>
                  </a:extLst>
                </a:gridCol>
                <a:gridCol w="5956978">
                  <a:extLst>
                    <a:ext uri="{9D8B030D-6E8A-4147-A177-3AD203B41FA5}">
                      <a16:colId xmlns:a16="http://schemas.microsoft.com/office/drawing/2014/main" val="284806153"/>
                    </a:ext>
                  </a:extLst>
                </a:gridCol>
              </a:tblGrid>
              <a:tr h="388887">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COMPETENCE AND ITS DEFINITION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DESCRIPTORS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501696">
                <a:tc>
                  <a:txBody>
                    <a:bodyPr/>
                    <a:lstStyle/>
                    <a:p>
                      <a:pPr marL="0" marR="0" indent="-226695" algn="l" defTabSz="2072941" rtl="0" eaLnBrk="1" fontAlgn="auto" latinLnBrk="0" hangingPunct="1">
                        <a:lnSpc>
                          <a:spcPct val="100000"/>
                        </a:lnSpc>
                        <a:spcBef>
                          <a:spcPts val="0"/>
                        </a:spcBef>
                        <a:spcAft>
                          <a:spcPts val="0"/>
                        </a:spcAft>
                        <a:buClrTx/>
                        <a:buSzTx/>
                        <a:buFontTx/>
                        <a:buNone/>
                        <a:tabLst/>
                        <a:defRPr/>
                      </a:pPr>
                      <a:r>
                        <a:rPr lang="en-US" sz="2200" b="1" kern="1200" dirty="0">
                          <a:solidFill>
                            <a:srgbClr val="AD4097"/>
                          </a:solidFill>
                          <a:effectLst/>
                          <a:latin typeface="Calibri" panose="020F0502020204030204" pitchFamily="34" charset="0"/>
                          <a:ea typeface="+mn-ea"/>
                          <a:cs typeface="Calibri" panose="020F0502020204030204" pitchFamily="34" charset="0"/>
                        </a:rPr>
                        <a:t>Taking the initiative</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Go for it </a:t>
                      </a:r>
                    </a:p>
                    <a:p>
                      <a:pPr marL="0" marR="0" indent="-226695" algn="l" defTabSz="2072941" rtl="0" eaLnBrk="1" fontAlgn="auto" latinLnBrk="0" hangingPunct="1">
                        <a:lnSpc>
                          <a:spcPct val="100000"/>
                        </a:lnSpc>
                        <a:spcBef>
                          <a:spcPts val="0"/>
                        </a:spcBef>
                        <a:spcAft>
                          <a:spcPts val="0"/>
                        </a:spcAft>
                        <a:buClrTx/>
                        <a:buSzTx/>
                        <a:buFontTx/>
                        <a:buNone/>
                        <a:tabLst/>
                        <a:defRPr/>
                      </a:pP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Initiate processes that create value.</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Take up challenges.</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Act and work independently to achieve goals, stick to intentions and carry out planned tasks. </a:t>
                      </a:r>
                      <a:endParaRPr lang="ru-RU" sz="1900" kern="1200" dirty="0">
                        <a:solidFill>
                          <a:srgbClr val="1C1442"/>
                        </a:solidFill>
                        <a:effectLst/>
                        <a:latin typeface="Calibri" panose="020F0502020204030204" pitchFamily="34" charset="0"/>
                        <a:ea typeface="+mn-ea"/>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870734"/>
                  </a:ext>
                </a:extLst>
              </a:tr>
              <a:tr h="2181323">
                <a:tc>
                  <a:txBody>
                    <a:bodyPr/>
                    <a:lstStyle/>
                    <a:p>
                      <a:pPr marL="0" marR="0" indent="-226695" algn="l" defTabSz="2072941" rtl="0" eaLnBrk="1" fontAlgn="auto" latinLnBrk="0" hangingPunct="1">
                        <a:lnSpc>
                          <a:spcPct val="100000"/>
                        </a:lnSpc>
                        <a:spcBef>
                          <a:spcPts val="0"/>
                        </a:spcBef>
                        <a:spcAft>
                          <a:spcPts val="0"/>
                        </a:spcAft>
                        <a:buClrTx/>
                        <a:buSzTx/>
                        <a:buFontTx/>
                        <a:buNone/>
                        <a:tabLst/>
                        <a:defRPr/>
                      </a:pPr>
                      <a:r>
                        <a:rPr lang="en-US" sz="2200" b="1" kern="1200" dirty="0">
                          <a:solidFill>
                            <a:srgbClr val="AD4097"/>
                          </a:solidFill>
                          <a:effectLst/>
                          <a:latin typeface="Calibri" panose="020F0502020204030204" pitchFamily="34" charset="0"/>
                          <a:ea typeface="+mn-ea"/>
                          <a:cs typeface="Calibri" panose="020F0502020204030204" pitchFamily="34" charset="0"/>
                        </a:rPr>
                        <a:t>Spotting opportunities </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Use your imagination and abilities to identify opportunities for creating value.</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 </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Identify and seize opportunities to create value by exploring the social, cultural and economic landscape. </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Identify needs and challenges that need to be met.</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Establish new connections and bring together scattered elements of the landscape to create opportunities to create value. </a:t>
                      </a:r>
                      <a:endParaRPr lang="ru-RU" sz="1900" kern="1200" dirty="0">
                        <a:solidFill>
                          <a:srgbClr val="1C1442"/>
                        </a:solidFill>
                        <a:effectLst/>
                        <a:latin typeface="Calibri" panose="020F0502020204030204" pitchFamily="34" charset="0"/>
                        <a:ea typeface="+mn-ea"/>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7982129"/>
                  </a:ext>
                </a:extLst>
              </a:tr>
            </a:tbl>
          </a:graphicData>
        </a:graphic>
      </p:graphicFrame>
    </p:spTree>
    <p:extLst>
      <p:ext uri="{BB962C8B-B14F-4D97-AF65-F5344CB8AC3E}">
        <p14:creationId xmlns:p14="http://schemas.microsoft.com/office/powerpoint/2010/main" val="355487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Related skills: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Complex information processing and interpretation</a:t>
            </a:r>
          </a:p>
          <a:p>
            <a:pPr marL="342900" lvl="0" indent="-342900">
              <a:lnSpc>
                <a:spcPts val="2440"/>
              </a:lnSpc>
              <a:buClr>
                <a:srgbClr val="186BA8"/>
              </a:buClr>
              <a:buFont typeface="Arial" panose="020B0604020202020204" pitchFamily="34" charset="0"/>
              <a:buChar char="•"/>
            </a:pPr>
            <a:r>
              <a:rPr lang="en-US" sz="2200" dirty="0"/>
              <a:t>Information and data literacy</a:t>
            </a:r>
          </a:p>
          <a:p>
            <a:pPr marL="342900" lvl="0" indent="-342900">
              <a:lnSpc>
                <a:spcPts val="2440"/>
              </a:lnSpc>
              <a:buClr>
                <a:srgbClr val="186BA8"/>
              </a:buClr>
              <a:buFont typeface="Arial" panose="020B0604020202020204" pitchFamily="34" charset="0"/>
              <a:buChar char="•"/>
            </a:pPr>
            <a:r>
              <a:rPr lang="en-US" sz="2200" dirty="0"/>
              <a:t>Information literacy</a:t>
            </a:r>
          </a:p>
          <a:p>
            <a:pPr marL="342900" lvl="0" indent="-342900">
              <a:lnSpc>
                <a:spcPts val="2440"/>
              </a:lnSpc>
              <a:buClr>
                <a:srgbClr val="186BA8"/>
              </a:buClr>
              <a:buFont typeface="Arial" panose="020B0604020202020204" pitchFamily="34" charset="0"/>
              <a:buChar char="•"/>
            </a:pPr>
            <a:r>
              <a:rPr lang="en-US" sz="2200" dirty="0"/>
              <a:t>Media literacy</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1118713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Information and data literacy, information interpretation</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10</a:t>
            </a:r>
          </a:p>
        </p:txBody>
      </p:sp>
      <p:grpSp>
        <p:nvGrpSpPr>
          <p:cNvPr id="34" name="Group 33">
            <a:extLst>
              <a:ext uri="{FF2B5EF4-FFF2-40B4-BE49-F238E27FC236}">
                <a16:creationId xmlns:a16="http://schemas.microsoft.com/office/drawing/2014/main" id="{16BEA6A1-8294-A7DF-19FC-C7A64A79188D}"/>
              </a:ext>
            </a:extLst>
          </p:cNvPr>
          <p:cNvGrpSpPr/>
          <p:nvPr/>
        </p:nvGrpSpPr>
        <p:grpSpPr>
          <a:xfrm>
            <a:off x="8973519" y="3465335"/>
            <a:ext cx="2025128" cy="2029907"/>
            <a:chOff x="5700273" y="5386353"/>
            <a:chExt cx="766016" cy="767823"/>
          </a:xfrm>
          <a:solidFill>
            <a:srgbClr val="1C1442"/>
          </a:solidFill>
        </p:grpSpPr>
        <p:grpSp>
          <p:nvGrpSpPr>
            <p:cNvPr id="35" name="Graphic 2">
              <a:extLst>
                <a:ext uri="{FF2B5EF4-FFF2-40B4-BE49-F238E27FC236}">
                  <a16:creationId xmlns:a16="http://schemas.microsoft.com/office/drawing/2014/main" id="{6315E0A5-B130-AE9B-C774-A45BF6DA3514}"/>
                </a:ext>
              </a:extLst>
            </p:cNvPr>
            <p:cNvGrpSpPr/>
            <p:nvPr/>
          </p:nvGrpSpPr>
          <p:grpSpPr>
            <a:xfrm>
              <a:off x="5844804" y="5531788"/>
              <a:ext cx="476953" cy="420947"/>
              <a:chOff x="5844804" y="5531788"/>
              <a:chExt cx="476953" cy="420947"/>
            </a:xfrm>
            <a:grpFill/>
          </p:grpSpPr>
          <p:sp>
            <p:nvSpPr>
              <p:cNvPr id="51" name="Freeform 50">
                <a:extLst>
                  <a:ext uri="{FF2B5EF4-FFF2-40B4-BE49-F238E27FC236}">
                    <a16:creationId xmlns:a16="http://schemas.microsoft.com/office/drawing/2014/main" id="{063AEB07-9E90-4798-42CB-5C05D4F949B3}"/>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AC8C1599-368F-9FDE-5D29-FA4E776F36F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6" name="Graphic 2">
              <a:extLst>
                <a:ext uri="{FF2B5EF4-FFF2-40B4-BE49-F238E27FC236}">
                  <a16:creationId xmlns:a16="http://schemas.microsoft.com/office/drawing/2014/main" id="{EC973855-9DFF-B87B-AEFE-1DCAE12BC281}"/>
                </a:ext>
              </a:extLst>
            </p:cNvPr>
            <p:cNvGrpSpPr/>
            <p:nvPr/>
          </p:nvGrpSpPr>
          <p:grpSpPr>
            <a:xfrm>
              <a:off x="5700273" y="5386353"/>
              <a:ext cx="766016" cy="767823"/>
              <a:chOff x="5700273" y="5386353"/>
              <a:chExt cx="766016" cy="767823"/>
            </a:xfrm>
            <a:grpFill/>
          </p:grpSpPr>
          <p:sp>
            <p:nvSpPr>
              <p:cNvPr id="37" name="Freeform 36">
                <a:extLst>
                  <a:ext uri="{FF2B5EF4-FFF2-40B4-BE49-F238E27FC236}">
                    <a16:creationId xmlns:a16="http://schemas.microsoft.com/office/drawing/2014/main" id="{680EAE1B-EE00-270E-2959-C6FF7ECB1ABE}"/>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AEAC7BAE-F974-5342-4E84-5DBA91BBD5CC}"/>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64723FB-7FF3-A99E-DD55-E9ECDBCEA7E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26124C31-E5E0-DC78-AB28-4693F3541331}"/>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535AF9A4-071A-04C1-BC96-3D689E6F033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3F1C8E29-B0FF-4E03-E882-9565CFBB4D1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0B0B8AB4-6243-51EF-CC6E-3850AB11F896}"/>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1C794E44-CF8B-31BD-9CED-CD153FB5A364}"/>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AC72F896-11C0-716C-A611-B64EA65B0D38}"/>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3DF3D11A-0AB0-9458-0C42-78AC940D7920}"/>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73CF303-45E3-1203-1E89-7559D868C356}"/>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BD66BC3C-466C-8FE4-08C4-0E2FDD0BCFB9}"/>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71DFF5D7-9E67-1DA3-2D69-A7C312402CB8}"/>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DC461E6D-7E56-6556-DB98-6E27F7203A2C}"/>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3025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45</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2503100" y="1217862"/>
            <a:ext cx="7079226" cy="221113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US" sz="2800" dirty="0"/>
              <a:t>A </a:t>
            </a:r>
            <a:r>
              <a:rPr lang="en-US" sz="2800" b="1" dirty="0"/>
              <a:t>vital skill </a:t>
            </a:r>
            <a:r>
              <a:rPr lang="en-US" sz="2800" dirty="0"/>
              <a:t>these days is </a:t>
            </a:r>
            <a:r>
              <a:rPr lang="en-US" sz="2800" b="1" dirty="0">
                <a:solidFill>
                  <a:srgbClr val="8A2061"/>
                </a:solidFill>
              </a:rPr>
              <a:t>data literacy and information literacy</a:t>
            </a:r>
            <a:r>
              <a:rPr lang="en-US" sz="2800" dirty="0"/>
              <a:t>. In research from </a:t>
            </a:r>
            <a:r>
              <a:rPr lang="en-US" sz="2800" dirty="0" err="1"/>
              <a:t>Schield</a:t>
            </a:r>
            <a:r>
              <a:rPr lang="en-US" sz="2800" dirty="0"/>
              <a:t>, information literacy is a set of abilities requiring individuals to recognize when information is needed and can locate, evaluate, and use effectively the needed information. </a:t>
            </a:r>
          </a:p>
          <a:p>
            <a:pPr algn="ctr"/>
            <a:endParaRPr lang="en-US" sz="2800" dirty="0"/>
          </a:p>
        </p:txBody>
      </p:sp>
      <p:pic>
        <p:nvPicPr>
          <p:cNvPr id="14" name="Picture Placeholder 13">
            <a:extLst>
              <a:ext uri="{FF2B5EF4-FFF2-40B4-BE49-F238E27FC236}">
                <a16:creationId xmlns:a16="http://schemas.microsoft.com/office/drawing/2014/main" id="{C5634FDD-E6D9-7F67-57A4-988087CD8ABF}"/>
              </a:ext>
            </a:extLst>
          </p:cNvPr>
          <p:cNvPicPr>
            <a:picLocks noGrp="1" noChangeAspect="1"/>
          </p:cNvPicPr>
          <p:nvPr>
            <p:ph type="pic" sz="quarter" idx="21"/>
          </p:nvPr>
        </p:nvPicPr>
        <p:blipFill>
          <a:blip r:embed="rId2"/>
          <a:srcRect t="29684" b="29684"/>
          <a:stretch>
            <a:fillRect/>
          </a:stretch>
        </p:blipFill>
        <p:spPr/>
      </p:pic>
    </p:spTree>
    <p:extLst>
      <p:ext uri="{BB962C8B-B14F-4D97-AF65-F5344CB8AC3E}">
        <p14:creationId xmlns:p14="http://schemas.microsoft.com/office/powerpoint/2010/main" val="3192396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46</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3648524" y="258904"/>
            <a:ext cx="8135437"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An information literate individual is able to: determine the extent of information needed, access the needed information effectively and efficiently, evaluate information and its sources critically, incorporate selected information into one’s knowledge base, use information effectively to accomplish a specific purpose and understand the economic, legal and social issues surrounding the use of information, and access and use information ethically and legally (</a:t>
            </a:r>
            <a:r>
              <a:rPr lang="en-US" sz="2200" dirty="0" err="1"/>
              <a:t>Schield</a:t>
            </a:r>
            <a:r>
              <a:rPr lang="en-US" sz="2200" dirty="0"/>
              <a:t>, n.d.). </a:t>
            </a:r>
          </a:p>
          <a:p>
            <a:pPr algn="just">
              <a:lnSpc>
                <a:spcPts val="2440"/>
              </a:lnSpc>
            </a:pPr>
            <a:endParaRPr lang="en-US" sz="2200" dirty="0"/>
          </a:p>
          <a:p>
            <a:pPr algn="just">
              <a:lnSpc>
                <a:spcPts val="2440"/>
              </a:lnSpc>
            </a:pPr>
            <a:r>
              <a:rPr lang="en-US" sz="2200" b="1" dirty="0">
                <a:solidFill>
                  <a:srgbClr val="8A2061"/>
                </a:solidFill>
              </a:rPr>
              <a:t>Information literacy </a:t>
            </a:r>
            <a:r>
              <a:rPr lang="en-US" sz="2200" dirty="0"/>
              <a:t>refers to the ability to find, evaluate and use information effectively and ethically. According to research data literacy is the ability  to  understand  and  use  data  effectively  to  inform  decisions (View of Creating an Understanding of Data Literacy for a Data-driven Society, n.d.). It includes skills such as researching, </a:t>
            </a:r>
            <a:r>
              <a:rPr lang="en-US" sz="2200" dirty="0" err="1"/>
              <a:t>analysing</a:t>
            </a:r>
            <a:r>
              <a:rPr lang="en-US" sz="2200" dirty="0"/>
              <a:t> and communicating information. </a:t>
            </a:r>
          </a:p>
          <a:p>
            <a:pPr algn="just">
              <a:lnSpc>
                <a:spcPts val="2440"/>
              </a:lnSpc>
            </a:pPr>
            <a:endParaRPr lang="en-US" sz="2200" b="1" dirty="0">
              <a:solidFill>
                <a:srgbClr val="8A2061"/>
              </a:solidFill>
            </a:endParaRPr>
          </a:p>
          <a:p>
            <a:pPr algn="just">
              <a:lnSpc>
                <a:spcPts val="2440"/>
              </a:lnSpc>
            </a:pPr>
            <a:r>
              <a:rPr lang="en-US" sz="2200" b="1" dirty="0">
                <a:solidFill>
                  <a:srgbClr val="8A2061"/>
                </a:solidFill>
              </a:rPr>
              <a:t>Data literacy </a:t>
            </a:r>
            <a:r>
              <a:rPr lang="en-US" sz="2200" dirty="0"/>
              <a:t>refers to the ability to understand and work with data, including skills such as collecting and </a:t>
            </a:r>
            <a:r>
              <a:rPr lang="en-US" sz="2200" dirty="0" err="1"/>
              <a:t>analysing</a:t>
            </a:r>
            <a:r>
              <a:rPr lang="en-US" sz="2200" dirty="0"/>
              <a:t> data. Information interpretation refers to the process of understanding and making sense of information, including the ability to identify bias, assess credibility, and contextualize information.</a:t>
            </a:r>
          </a:p>
          <a:p>
            <a:pPr algn="just">
              <a:lnSpc>
                <a:spcPts val="2440"/>
              </a:lnSpc>
            </a:pPr>
            <a:endParaRPr lang="en-US" sz="2200" dirty="0"/>
          </a:p>
          <a:p>
            <a:pPr algn="just">
              <a:lnSpc>
                <a:spcPts val="2440"/>
              </a:lnSpc>
            </a:pPr>
            <a:endParaRPr lang="en-US" sz="2200" dirty="0"/>
          </a:p>
        </p:txBody>
      </p:sp>
      <p:pic>
        <p:nvPicPr>
          <p:cNvPr id="2" name="Picture Placeholder 47">
            <a:extLst>
              <a:ext uri="{FF2B5EF4-FFF2-40B4-BE49-F238E27FC236}">
                <a16:creationId xmlns:a16="http://schemas.microsoft.com/office/drawing/2014/main" id="{D9AA9119-3750-349C-B602-84D1B6000A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180" r="19180"/>
          <a:stretch/>
        </p:blipFill>
        <p:spPr>
          <a:xfrm>
            <a:off x="0" y="0"/>
            <a:ext cx="3126658" cy="6858000"/>
          </a:xfrm>
          <a:prstGeom prst="rect">
            <a:avLst/>
          </a:prstGeom>
          <a:solidFill>
            <a:schemeClr val="bg1">
              <a:lumMod val="85000"/>
            </a:schemeClr>
          </a:solidFill>
        </p:spPr>
      </p:pic>
      <p:pic>
        <p:nvPicPr>
          <p:cNvPr id="5" name="Picture 4">
            <a:extLst>
              <a:ext uri="{FF2B5EF4-FFF2-40B4-BE49-F238E27FC236}">
                <a16:creationId xmlns:a16="http://schemas.microsoft.com/office/drawing/2014/main" id="{0F7D4016-63B6-EC43-08D2-1B28B15AB126}"/>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2387586" y="5519934"/>
            <a:ext cx="1443600" cy="356400"/>
          </a:xfrm>
          <a:prstGeom prst="rect">
            <a:avLst/>
          </a:prstGeom>
        </p:spPr>
      </p:pic>
    </p:spTree>
    <p:extLst>
      <p:ext uri="{BB962C8B-B14F-4D97-AF65-F5344CB8AC3E}">
        <p14:creationId xmlns:p14="http://schemas.microsoft.com/office/powerpoint/2010/main" val="3004750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en-US" sz="2200" b="1" dirty="0"/>
              <a:t>Related skills: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Aspiration</a:t>
            </a:r>
          </a:p>
          <a:p>
            <a:pPr marL="342900" indent="-342900">
              <a:lnSpc>
                <a:spcPts val="2440"/>
              </a:lnSpc>
              <a:buClr>
                <a:srgbClr val="186BA8"/>
              </a:buClr>
              <a:buFont typeface="Arial" panose="020B0604020202020204" pitchFamily="34" charset="0"/>
              <a:buChar char="•"/>
            </a:pPr>
            <a:r>
              <a:rPr lang="en-US" sz="2200" dirty="0"/>
              <a:t>Efficacy and beliefs</a:t>
            </a:r>
          </a:p>
          <a:p>
            <a:pPr marL="342900" indent="-342900">
              <a:lnSpc>
                <a:spcPts val="2440"/>
              </a:lnSpc>
              <a:buClr>
                <a:srgbClr val="186BA8"/>
              </a:buClr>
              <a:buFont typeface="Arial" panose="020B0604020202020204" pitchFamily="34" charset="0"/>
              <a:buChar char="•"/>
            </a:pPr>
            <a:r>
              <a:rPr lang="en-US" sz="2200" dirty="0"/>
              <a:t>Gratitude and hope</a:t>
            </a:r>
          </a:p>
          <a:p>
            <a:pPr marL="342900" indent="-342900">
              <a:lnSpc>
                <a:spcPts val="2440"/>
              </a:lnSpc>
              <a:buClr>
                <a:srgbClr val="186BA8"/>
              </a:buClr>
              <a:buFont typeface="Arial" panose="020B0604020202020204" pitchFamily="34" charset="0"/>
              <a:buChar char="•"/>
            </a:pPr>
            <a:r>
              <a:rPr lang="en-US" sz="2200" dirty="0"/>
              <a:t>Identity, spiritual identity </a:t>
            </a:r>
          </a:p>
          <a:p>
            <a:pPr marL="342900" indent="-342900">
              <a:lnSpc>
                <a:spcPts val="2440"/>
              </a:lnSpc>
              <a:buClr>
                <a:srgbClr val="186BA8"/>
              </a:buClr>
              <a:buFont typeface="Arial" panose="020B0604020202020204" pitchFamily="34" charset="0"/>
              <a:buChar char="•"/>
            </a:pPr>
            <a:r>
              <a:rPr lang="en-US" sz="2200" dirty="0"/>
              <a:t>Metacognition</a:t>
            </a:r>
          </a:p>
          <a:p>
            <a:pPr marL="342900" indent="-342900">
              <a:lnSpc>
                <a:spcPts val="2440"/>
              </a:lnSpc>
              <a:buClr>
                <a:srgbClr val="186BA8"/>
              </a:buClr>
              <a:buFont typeface="Arial" panose="020B0604020202020204" pitchFamily="34" charset="0"/>
              <a:buChar char="•"/>
            </a:pPr>
            <a:r>
              <a:rPr lang="en-US" sz="2200" dirty="0"/>
              <a:t>Mindfulness</a:t>
            </a:r>
          </a:p>
          <a:p>
            <a:pPr marL="342900" indent="-342900">
              <a:lnSpc>
                <a:spcPts val="2440"/>
              </a:lnSpc>
              <a:buClr>
                <a:srgbClr val="186BA8"/>
              </a:buClr>
              <a:buFont typeface="Arial" panose="020B0604020202020204" pitchFamily="34" charset="0"/>
              <a:buChar char="•"/>
            </a:pPr>
            <a:r>
              <a:rPr lang="en-US" sz="2200" dirty="0"/>
              <a:t>Motivation and willingness, taking the initiative</a:t>
            </a:r>
          </a:p>
          <a:p>
            <a:pPr marL="342900" indent="-342900">
              <a:lnSpc>
                <a:spcPts val="2440"/>
              </a:lnSpc>
              <a:buClr>
                <a:srgbClr val="186BA8"/>
              </a:buClr>
              <a:buFont typeface="Arial" panose="020B0604020202020204" pitchFamily="34" charset="0"/>
              <a:buChar char="•"/>
            </a:pPr>
            <a:r>
              <a:rPr lang="en-US" sz="2200" dirty="0"/>
              <a:t>Positive core self-evaluation </a:t>
            </a:r>
          </a:p>
          <a:p>
            <a:pPr marL="342900" indent="-342900">
              <a:lnSpc>
                <a:spcPts val="2440"/>
              </a:lnSpc>
              <a:buClr>
                <a:srgbClr val="186BA8"/>
              </a:buClr>
              <a:buFont typeface="Arial" panose="020B0604020202020204" pitchFamily="34" charset="0"/>
              <a:buChar char="•"/>
            </a:pPr>
            <a:r>
              <a:rPr lang="en-US" sz="2200" dirty="0"/>
              <a:t>Reflection, reflective thinking, evaluating, monitoring</a:t>
            </a:r>
          </a:p>
          <a:p>
            <a:pPr marL="342900" indent="-342900">
              <a:lnSpc>
                <a:spcPts val="2440"/>
              </a:lnSpc>
              <a:buClr>
                <a:srgbClr val="186BA8"/>
              </a:buClr>
              <a:buFont typeface="Arial" panose="020B0604020202020204" pitchFamily="34" charset="0"/>
              <a:buChar char="•"/>
            </a:pPr>
            <a:r>
              <a:rPr lang="en-US" sz="2200" dirty="0"/>
              <a:t>Self-competencies, self-efficacy, positive self-orientation</a:t>
            </a:r>
          </a:p>
          <a:p>
            <a:pPr marL="342900" indent="-342900">
              <a:lnSpc>
                <a:spcPts val="2440"/>
              </a:lnSpc>
              <a:buClr>
                <a:srgbClr val="186BA8"/>
              </a:buClr>
              <a:buFont typeface="Arial" panose="020B0604020202020204" pitchFamily="34" charset="0"/>
              <a:buChar char="•"/>
            </a:pPr>
            <a:r>
              <a:rPr lang="en-US" sz="2200" dirty="0"/>
              <a:t>Trust (in self, others, institutions)</a:t>
            </a:r>
          </a:p>
          <a:p>
            <a:pPr marL="342900" indent="-342900">
              <a:lnSpc>
                <a:spcPts val="2440"/>
              </a:lnSpc>
              <a:buClr>
                <a:srgbClr val="186BA8"/>
              </a:buClr>
              <a:buFont typeface="Arial" panose="020B0604020202020204" pitchFamily="34" charset="0"/>
              <a:buChar char="•"/>
            </a:pPr>
            <a:r>
              <a:rPr lang="en-US" sz="2200" dirty="0"/>
              <a:t>Wellbeing</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8988138"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Wellbeing, Positive Attitude and Mindfulness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11</a:t>
            </a:r>
          </a:p>
        </p:txBody>
      </p:sp>
      <p:grpSp>
        <p:nvGrpSpPr>
          <p:cNvPr id="2" name="Group 1">
            <a:extLst>
              <a:ext uri="{FF2B5EF4-FFF2-40B4-BE49-F238E27FC236}">
                <a16:creationId xmlns:a16="http://schemas.microsoft.com/office/drawing/2014/main" id="{D9152638-223A-94DC-D184-0D27CEB1D700}"/>
              </a:ext>
            </a:extLst>
          </p:cNvPr>
          <p:cNvGrpSpPr/>
          <p:nvPr/>
        </p:nvGrpSpPr>
        <p:grpSpPr>
          <a:xfrm>
            <a:off x="9718999" y="2212225"/>
            <a:ext cx="1628021" cy="1879991"/>
            <a:chOff x="8823055" y="3850915"/>
            <a:chExt cx="751563" cy="867883"/>
          </a:xfrm>
          <a:solidFill>
            <a:srgbClr val="1C1442"/>
          </a:solidFill>
        </p:grpSpPr>
        <p:sp>
          <p:nvSpPr>
            <p:cNvPr id="3" name="Freeform 2">
              <a:extLst>
                <a:ext uri="{FF2B5EF4-FFF2-40B4-BE49-F238E27FC236}">
                  <a16:creationId xmlns:a16="http://schemas.microsoft.com/office/drawing/2014/main" id="{858CD173-11B7-FDD9-95D1-11B9DAE65B44}"/>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 name="Graphic 2">
              <a:extLst>
                <a:ext uri="{FF2B5EF4-FFF2-40B4-BE49-F238E27FC236}">
                  <a16:creationId xmlns:a16="http://schemas.microsoft.com/office/drawing/2014/main" id="{01F23517-5D25-473B-E33D-B58B5C482D4E}"/>
                </a:ext>
              </a:extLst>
            </p:cNvPr>
            <p:cNvGrpSpPr/>
            <p:nvPr/>
          </p:nvGrpSpPr>
          <p:grpSpPr>
            <a:xfrm>
              <a:off x="8823055" y="3850915"/>
              <a:ext cx="751563" cy="867883"/>
              <a:chOff x="8823055" y="3850915"/>
              <a:chExt cx="751563" cy="867883"/>
            </a:xfrm>
            <a:grpFill/>
          </p:grpSpPr>
          <p:sp>
            <p:nvSpPr>
              <p:cNvPr id="6" name="Freeform 5">
                <a:extLst>
                  <a:ext uri="{FF2B5EF4-FFF2-40B4-BE49-F238E27FC236}">
                    <a16:creationId xmlns:a16="http://schemas.microsoft.com/office/drawing/2014/main" id="{69DB36C8-D703-A339-2871-81CF7060608C}"/>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A69D7F10-59A2-FC2C-B836-5A5AF641897D}"/>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750FC2B-4125-617C-1080-364E204EC4C6}"/>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7E778AA-9C92-C76E-DB39-4E6BF7A70970}"/>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C640B71-81A6-0C34-C416-CE0CBF86E6CA}"/>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388947D-7B79-F785-07D9-D6CE1A52356E}"/>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5C451615-41C9-9113-8D56-FE5B82886B1C}"/>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6B48345D-A3DB-8D21-6D32-B53B08EAAEC3}"/>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03B4358-8EAE-3961-7885-813A107B6BDC}"/>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178943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48</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20175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b="1" dirty="0">
                <a:solidFill>
                  <a:srgbClr val="8A2061"/>
                </a:solidFill>
              </a:rPr>
              <a:t>Positive attitudes</a:t>
            </a:r>
            <a:r>
              <a:rPr lang="en-US" sz="2200" dirty="0"/>
              <a:t>, optimism and a sense of personal purpose enhances the motivation to actively pursue long-term goals. Oxford English dictionary defines motivation as ‘a reason or reasons for acting or behaving in a particular way’ (Simpson, Weiner, &amp; Oxford University Press, 1989). Someone who is motivated to get results notices ways to do better, to be entrepreneurial, to innovate, or to find a competitive advantage (Goleman, 1998). </a:t>
            </a:r>
          </a:p>
          <a:p>
            <a:pPr algn="just">
              <a:lnSpc>
                <a:spcPts val="2440"/>
              </a:lnSpc>
            </a:pPr>
            <a:endParaRPr lang="en-US" sz="2200" dirty="0"/>
          </a:p>
          <a:p>
            <a:pPr algn="just">
              <a:lnSpc>
                <a:spcPts val="2440"/>
              </a:lnSpc>
            </a:pPr>
            <a:r>
              <a:rPr lang="en-US" sz="2200" b="1" dirty="0">
                <a:solidFill>
                  <a:srgbClr val="8A2061"/>
                </a:solidFill>
              </a:rPr>
              <a:t>Motivation</a:t>
            </a:r>
            <a:r>
              <a:rPr lang="en-US" sz="2200" dirty="0"/>
              <a:t> is a starting point for successful participation in education and career development. Studies have found out that students with high intrinsic motivation and career self‐efficacy are likely to attain strong educational results (Evans &amp; </a:t>
            </a:r>
            <a:r>
              <a:rPr lang="en-US" sz="2200" dirty="0" err="1"/>
              <a:t>Burck</a:t>
            </a:r>
            <a:r>
              <a:rPr lang="en-US" sz="2200" dirty="0"/>
              <a:t>, 1992).  A research by Judge and Bono (2001) has confirmed that individuals which are motivated seem generally more satisfied with their work and perform significantly better than others.  </a:t>
            </a:r>
          </a:p>
          <a:p>
            <a:pPr algn="just">
              <a:lnSpc>
                <a:spcPts val="2440"/>
              </a:lnSpc>
            </a:pPr>
            <a:endParaRPr lang="en-US" sz="2200" dirty="0"/>
          </a:p>
          <a:p>
            <a:pPr algn="just">
              <a:lnSpc>
                <a:spcPts val="2440"/>
              </a:lnSpc>
            </a:pPr>
            <a:r>
              <a:rPr lang="en-US" sz="2200" b="1" dirty="0">
                <a:solidFill>
                  <a:srgbClr val="8A2061"/>
                </a:solidFill>
              </a:rPr>
              <a:t>Optimism </a:t>
            </a:r>
            <a:r>
              <a:rPr lang="en-US" sz="2200" dirty="0"/>
              <a:t>implies nurturing positive expectations about the possibility of succeeding in the present and the future. Self-efficacy is the sense of one’s worth, and positive belief and confidence in one’s own ability to successfully complete a task, and to obtain a positive outcome in a specific situation. Self-efficacy positively correlates with performance, as it contributes to perseverance and trying harder to succeed (Sala, Punie, </a:t>
            </a:r>
            <a:r>
              <a:rPr lang="en-US" sz="2200" dirty="0" err="1"/>
              <a:t>Garkov</a:t>
            </a:r>
            <a:r>
              <a:rPr lang="en-US" sz="2200" dirty="0"/>
              <a:t> and Cabrera, 2020). </a:t>
            </a:r>
          </a:p>
          <a:p>
            <a:pPr algn="just">
              <a:lnSpc>
                <a:spcPts val="2440"/>
              </a:lnSpc>
            </a:pPr>
            <a:endParaRPr lang="en-US" sz="2200" dirty="0"/>
          </a:p>
          <a:p>
            <a:pPr algn="just">
              <a:lnSpc>
                <a:spcPts val="2440"/>
              </a:lnSpc>
            </a:pPr>
            <a:endParaRPr lang="en-US" sz="2200" dirty="0"/>
          </a:p>
        </p:txBody>
      </p:sp>
    </p:spTree>
    <p:extLst>
      <p:ext uri="{BB962C8B-B14F-4D97-AF65-F5344CB8AC3E}">
        <p14:creationId xmlns:p14="http://schemas.microsoft.com/office/powerpoint/2010/main" val="3456156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en-US" sz="2200" b="1" dirty="0"/>
              <a:t>Related skills: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Compassion</a:t>
            </a:r>
          </a:p>
          <a:p>
            <a:pPr marL="342900" lvl="0" indent="-342900">
              <a:lnSpc>
                <a:spcPts val="2440"/>
              </a:lnSpc>
              <a:buClr>
                <a:srgbClr val="186BA8"/>
              </a:buClr>
              <a:buFont typeface="Arial" panose="020B0604020202020204" pitchFamily="34" charset="0"/>
              <a:buChar char="•"/>
            </a:pPr>
            <a:r>
              <a:rPr lang="en-US" sz="2200" dirty="0"/>
              <a:t>Conflict resolution</a:t>
            </a:r>
          </a:p>
          <a:p>
            <a:pPr marL="342900" lvl="0" indent="-342900">
              <a:lnSpc>
                <a:spcPts val="2440"/>
              </a:lnSpc>
              <a:buClr>
                <a:srgbClr val="186BA8"/>
              </a:buClr>
              <a:buFont typeface="Arial" panose="020B0604020202020204" pitchFamily="34" charset="0"/>
              <a:buChar char="•"/>
            </a:pPr>
            <a:r>
              <a:rPr lang="en-US" sz="2200" dirty="0"/>
              <a:t>Emotional intelligence</a:t>
            </a:r>
          </a:p>
          <a:p>
            <a:pPr marL="342900" lvl="0" indent="-342900">
              <a:lnSpc>
                <a:spcPts val="2440"/>
              </a:lnSpc>
              <a:buClr>
                <a:srgbClr val="186BA8"/>
              </a:buClr>
              <a:buFont typeface="Arial" panose="020B0604020202020204" pitchFamily="34" charset="0"/>
              <a:buChar char="•"/>
            </a:pPr>
            <a:r>
              <a:rPr lang="en-US" sz="2200" dirty="0"/>
              <a:t>Empathy</a:t>
            </a:r>
          </a:p>
          <a:p>
            <a:pPr marL="342900" lvl="0" indent="-342900">
              <a:lnSpc>
                <a:spcPts val="2440"/>
              </a:lnSpc>
              <a:buClr>
                <a:srgbClr val="186BA8"/>
              </a:buClr>
              <a:buFont typeface="Arial" panose="020B0604020202020204" pitchFamily="34" charset="0"/>
              <a:buChar char="•"/>
            </a:pPr>
            <a:r>
              <a:rPr lang="en-US" sz="2200" dirty="0"/>
              <a:t>Equality, equity</a:t>
            </a:r>
          </a:p>
          <a:p>
            <a:pPr marL="342900" lvl="0" indent="-342900">
              <a:lnSpc>
                <a:spcPts val="2440"/>
              </a:lnSpc>
              <a:buClr>
                <a:srgbClr val="186BA8"/>
              </a:buClr>
              <a:buFont typeface="Arial" panose="020B0604020202020204" pitchFamily="34" charset="0"/>
              <a:buChar char="•"/>
            </a:pPr>
            <a:r>
              <a:rPr lang="en-US" sz="2200" dirty="0"/>
              <a:t>Human dignity</a:t>
            </a:r>
          </a:p>
          <a:p>
            <a:pPr marL="342900" lvl="0" indent="-342900">
              <a:lnSpc>
                <a:spcPts val="2440"/>
              </a:lnSpc>
              <a:buClr>
                <a:srgbClr val="186BA8"/>
              </a:buClr>
              <a:buFont typeface="Arial" panose="020B0604020202020204" pitchFamily="34" charset="0"/>
              <a:buChar char="•"/>
            </a:pPr>
            <a:r>
              <a:rPr lang="en-US" sz="2200" dirty="0"/>
              <a:t>Personal traits</a:t>
            </a:r>
          </a:p>
          <a:p>
            <a:pPr marL="342900" lvl="0" indent="-342900">
              <a:lnSpc>
                <a:spcPts val="2440"/>
              </a:lnSpc>
              <a:buClr>
                <a:srgbClr val="186BA8"/>
              </a:buClr>
              <a:buFont typeface="Arial" panose="020B0604020202020204" pitchFamily="34" charset="0"/>
              <a:buChar char="•"/>
            </a:pPr>
            <a:r>
              <a:rPr lang="en-US" sz="2200" dirty="0"/>
              <a:t>Service orientation</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726405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Emotional Intelligence and Empathy</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12</a:t>
            </a:r>
          </a:p>
        </p:txBody>
      </p:sp>
      <p:grpSp>
        <p:nvGrpSpPr>
          <p:cNvPr id="18" name="Group 17">
            <a:extLst>
              <a:ext uri="{FF2B5EF4-FFF2-40B4-BE49-F238E27FC236}">
                <a16:creationId xmlns:a16="http://schemas.microsoft.com/office/drawing/2014/main" id="{3A072715-F6A3-E361-E474-EA1D45FC2825}"/>
              </a:ext>
            </a:extLst>
          </p:cNvPr>
          <p:cNvGrpSpPr/>
          <p:nvPr/>
        </p:nvGrpSpPr>
        <p:grpSpPr>
          <a:xfrm>
            <a:off x="9610438" y="3796183"/>
            <a:ext cx="1819562" cy="1840919"/>
            <a:chOff x="7190753" y="5365577"/>
            <a:chExt cx="745522" cy="754273"/>
          </a:xfrm>
          <a:solidFill>
            <a:srgbClr val="1C1442"/>
          </a:solidFill>
        </p:grpSpPr>
        <p:grpSp>
          <p:nvGrpSpPr>
            <p:cNvPr id="19" name="Graphic 2">
              <a:extLst>
                <a:ext uri="{FF2B5EF4-FFF2-40B4-BE49-F238E27FC236}">
                  <a16:creationId xmlns:a16="http://schemas.microsoft.com/office/drawing/2014/main" id="{EADE37B2-1E22-681A-395D-51CAB6301C79}"/>
                </a:ext>
              </a:extLst>
            </p:cNvPr>
            <p:cNvGrpSpPr/>
            <p:nvPr/>
          </p:nvGrpSpPr>
          <p:grpSpPr>
            <a:xfrm>
              <a:off x="7353351" y="5647412"/>
              <a:ext cx="420044" cy="75879"/>
              <a:chOff x="7353351" y="5647412"/>
              <a:chExt cx="420044" cy="75879"/>
            </a:xfrm>
            <a:grpFill/>
          </p:grpSpPr>
          <p:sp>
            <p:nvSpPr>
              <p:cNvPr id="30" name="Freeform 29">
                <a:extLst>
                  <a:ext uri="{FF2B5EF4-FFF2-40B4-BE49-F238E27FC236}">
                    <a16:creationId xmlns:a16="http://schemas.microsoft.com/office/drawing/2014/main" id="{54708071-BC0C-28DA-51D2-C40EAFD6578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A42EE86D-73C9-4980-9177-06D26C5038D1}"/>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EF034051-B4D9-0A6D-5F3C-89945078B877}"/>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5C848ED1-5EC8-2E2D-7493-48AC12F663B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46C72E68-5786-DD2F-9F9A-478E4D92D67D}"/>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C596D5D-F9D6-75A8-3DBF-AB2EBC8CF5CD}"/>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1D9F29E4-87BD-75C5-C4DA-E02E79699C1B}"/>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0748762-9940-7398-543D-6CF601ADC6A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2C3F0EE8-6F85-EBA9-1702-EAA1FB97310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326331FD-3714-41DE-F396-16A0643987E1}"/>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3E594A5E-16C0-36E3-5CAC-091E392D0CF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92DF854-20AA-CADC-460D-079041C24659}"/>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63805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310753" y="1233170"/>
            <a:ext cx="7194947" cy="3235130"/>
          </a:xfrm>
        </p:spPr>
        <p:txBody>
          <a:bodyPr/>
          <a:lstStyle/>
          <a:p>
            <a:pPr marL="226695">
              <a:spcBef>
                <a:spcPts val="1400"/>
              </a:spcBef>
              <a:spcAft>
                <a:spcPts val="600"/>
              </a:spcAft>
            </a:pPr>
            <a:r>
              <a:rPr lang="en-GB" dirty="0">
                <a:effectLst/>
                <a:latin typeface="Calibri" panose="020F0502020204030204" pitchFamily="34" charset="0"/>
                <a:ea typeface="Calibri" panose="020F0502020204030204" pitchFamily="34" charset="0"/>
                <a:cs typeface="Arial" panose="020B0604020202020204" pitchFamily="34" charset="0"/>
              </a:rPr>
              <a:t>The </a:t>
            </a:r>
            <a:r>
              <a:rPr lang="en-GB"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Be21Skilled project</a:t>
            </a:r>
            <a:r>
              <a:rPr lang="en-GB" dirty="0">
                <a:solidFill>
                  <a:srgbClr val="8A2061"/>
                </a:solidFill>
                <a:effectLst/>
                <a:latin typeface="Calibri" panose="020F0502020204030204" pitchFamily="34" charset="0"/>
                <a:ea typeface="Calibri" panose="020F0502020204030204" pitchFamily="34" charset="0"/>
                <a:cs typeface="Arial" panose="020B0604020202020204" pitchFamily="34" charset="0"/>
              </a:rPr>
              <a:t> </a:t>
            </a:r>
            <a:r>
              <a:rPr lang="en-GB" dirty="0">
                <a:ea typeface="Calibri" panose="020F0502020204030204" pitchFamily="34" charset="0"/>
                <a:cs typeface="Arial" panose="020B0604020202020204" pitchFamily="34" charset="0"/>
              </a:rPr>
              <a:t>is clear t</a:t>
            </a:r>
            <a:r>
              <a:rPr lang="en-GB" dirty="0">
                <a:effectLst/>
                <a:latin typeface="Calibri" panose="020F0502020204030204" pitchFamily="34" charset="0"/>
                <a:ea typeface="Calibri" panose="020F0502020204030204" pitchFamily="34" charset="0"/>
                <a:cs typeface="Arial" panose="020B0604020202020204" pitchFamily="34" charset="0"/>
              </a:rPr>
              <a:t>hat the introduction of 21</a:t>
            </a:r>
            <a:r>
              <a:rPr lang="en-GB" baseline="30000" dirty="0">
                <a:effectLst/>
                <a:latin typeface="Calibri" panose="020F0502020204030204" pitchFamily="34" charset="0"/>
                <a:ea typeface="Calibri" panose="020F0502020204030204" pitchFamily="34" charset="0"/>
                <a:cs typeface="Arial" panose="020B0604020202020204" pitchFamily="34" charset="0"/>
              </a:rPr>
              <a:t>st</a:t>
            </a:r>
            <a:r>
              <a:rPr lang="en-GB" dirty="0">
                <a:effectLst/>
                <a:latin typeface="Calibri" panose="020F0502020204030204" pitchFamily="34" charset="0"/>
                <a:ea typeface="Calibri" panose="020F0502020204030204" pitchFamily="34" charset="0"/>
                <a:cs typeface="Arial" panose="020B0604020202020204" pitchFamily="34" charset="0"/>
              </a:rPr>
              <a:t> century skills and their integration into existing curricula has the potential impacts of </a:t>
            </a:r>
            <a:endParaRPr lang="en-GB" dirty="0">
              <a:ea typeface="Calibri" panose="020F0502020204030204" pitchFamily="34" charset="0"/>
              <a:cs typeface="Arial" panose="020B0604020202020204" pitchFamily="34" charset="0"/>
            </a:endParaRPr>
          </a:p>
          <a:p>
            <a:pPr marL="683895" indent="-457200" algn="just">
              <a:spcBef>
                <a:spcPts val="1400"/>
              </a:spcBef>
              <a:spcAft>
                <a:spcPts val="600"/>
              </a:spcAft>
              <a:buAutoNum type="arabicPeriod"/>
            </a:pPr>
            <a:r>
              <a:rPr lang="en-GB" dirty="0">
                <a:effectLst/>
                <a:latin typeface="Calibri" panose="020F0502020204030204" pitchFamily="34" charset="0"/>
                <a:ea typeface="Calibri" panose="020F0502020204030204" pitchFamily="34" charset="0"/>
                <a:cs typeface="Arial" panose="020B0604020202020204" pitchFamily="34" charset="0"/>
              </a:rPr>
              <a:t>Creating more competent, job-ready STEM graduates</a:t>
            </a:r>
            <a:endParaRPr lang="en-GB" dirty="0">
              <a:ea typeface="Calibri" panose="020F0502020204030204" pitchFamily="34" charset="0"/>
              <a:cs typeface="Arial" panose="020B0604020202020204" pitchFamily="34" charset="0"/>
            </a:endParaRPr>
          </a:p>
          <a:p>
            <a:pPr marL="683895" indent="-457200" algn="just">
              <a:spcBef>
                <a:spcPts val="1400"/>
              </a:spcBef>
              <a:spcAft>
                <a:spcPts val="600"/>
              </a:spcAft>
              <a:buAutoNum type="arabicPeriod"/>
            </a:pPr>
            <a:r>
              <a:rPr lang="en-GB" dirty="0">
                <a:effectLst/>
                <a:latin typeface="Calibri" panose="020F0502020204030204" pitchFamily="34" charset="0"/>
                <a:ea typeface="Calibri" panose="020F0502020204030204" pitchFamily="34" charset="0"/>
                <a:cs typeface="Arial" panose="020B0604020202020204" pitchFamily="34" charset="0"/>
              </a:rPr>
              <a:t>Fostering a support system and by extension increasing retention rates of at-risk female STEM students,</a:t>
            </a:r>
          </a:p>
          <a:p>
            <a:pPr marL="226695" algn="just">
              <a:spcBef>
                <a:spcPts val="1400"/>
              </a:spcBef>
              <a:spcAft>
                <a:spcPts val="600"/>
              </a:spcAft>
            </a:pPr>
            <a:endParaRPr lang="en-US" dirty="0"/>
          </a:p>
        </p:txBody>
      </p:sp>
      <p:pic>
        <p:nvPicPr>
          <p:cNvPr id="14" name="Picture Placeholder 13">
            <a:extLst>
              <a:ext uri="{FF2B5EF4-FFF2-40B4-BE49-F238E27FC236}">
                <a16:creationId xmlns:a16="http://schemas.microsoft.com/office/drawing/2014/main" id="{1669E9A9-4FAD-5167-C79A-DCB89ED3CD46}"/>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163734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1">
            <a:extLst>
              <a:ext uri="{FF2B5EF4-FFF2-40B4-BE49-F238E27FC236}">
                <a16:creationId xmlns:a16="http://schemas.microsoft.com/office/drawing/2014/main" id="{86CCE2D7-9E96-97A4-9C66-C3845ED57C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55" t="18534" r="13285" b="39840"/>
          <a:stretch/>
        </p:blipFill>
        <p:spPr>
          <a:xfrm flipH="1">
            <a:off x="7352051" y="-19001"/>
            <a:ext cx="4815434" cy="6896002"/>
          </a:xfrm>
          <a:prstGeom prst="rect">
            <a:avLst/>
          </a:prstGeom>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50</a:t>
            </a:fld>
            <a:endParaRPr lang="en-US" sz="1291" dirty="0"/>
          </a:p>
        </p:txBody>
      </p:sp>
      <p:pic>
        <p:nvPicPr>
          <p:cNvPr id="16" name="Picture 15">
            <a:extLst>
              <a:ext uri="{FF2B5EF4-FFF2-40B4-BE49-F238E27FC236}">
                <a16:creationId xmlns:a16="http://schemas.microsoft.com/office/drawing/2014/main" id="{8805F9E6-4C46-8E8E-E7A0-9B8BA2046B71}"/>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6630251" y="5534680"/>
            <a:ext cx="1443600" cy="356400"/>
          </a:xfrm>
          <a:prstGeom prst="rect">
            <a:avLst/>
          </a:prstGeom>
        </p:spPr>
      </p:pic>
      <p:sp>
        <p:nvSpPr>
          <p:cNvPr id="2" name="Rectangle 1">
            <a:extLst>
              <a:ext uri="{FF2B5EF4-FFF2-40B4-BE49-F238E27FC236}">
                <a16:creationId xmlns:a16="http://schemas.microsoft.com/office/drawing/2014/main" id="{4E0B9EB2-911F-7D9B-FE35-C77FB3E5E0D8}"/>
              </a:ext>
            </a:extLst>
          </p:cNvPr>
          <p:cNvSpPr/>
          <p:nvPr/>
        </p:nvSpPr>
        <p:spPr>
          <a:xfrm>
            <a:off x="11312769" y="0"/>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766EA9-8609-A795-B0A2-1480D450D8F5}"/>
              </a:ext>
            </a:extLst>
          </p:cNvPr>
          <p:cNvSpPr/>
          <p:nvPr/>
        </p:nvSpPr>
        <p:spPr>
          <a:xfrm>
            <a:off x="433952" y="4339524"/>
            <a:ext cx="1069383" cy="196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50EA910B-7A4F-8A34-72EE-8C278DC4D723}"/>
              </a:ext>
            </a:extLst>
          </p:cNvPr>
          <p:cNvSpPr txBox="1">
            <a:spLocks/>
          </p:cNvSpPr>
          <p:nvPr/>
        </p:nvSpPr>
        <p:spPr>
          <a:xfrm>
            <a:off x="433952" y="274475"/>
            <a:ext cx="6365053" cy="47264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In 1990, Mayer and Salovey developed their first theory of </a:t>
            </a:r>
            <a:r>
              <a:rPr lang="en-US" sz="2200" b="1" dirty="0">
                <a:solidFill>
                  <a:srgbClr val="8A2061"/>
                </a:solidFill>
              </a:rPr>
              <a:t>emotional intelligence</a:t>
            </a:r>
            <a:r>
              <a:rPr lang="en-US" sz="2200" dirty="0"/>
              <a:t>. They elaborated a model of emotional intelligence, which consisted of four different dimensions including perception of emotion, emotional facilitation, understanding emotions, and management of emotions (Mayer &amp; Salovey, 1997). </a:t>
            </a:r>
          </a:p>
          <a:p>
            <a:pPr algn="just">
              <a:lnSpc>
                <a:spcPts val="2440"/>
              </a:lnSpc>
            </a:pPr>
            <a:endParaRPr lang="en-US" sz="2200" dirty="0"/>
          </a:p>
          <a:p>
            <a:pPr algn="just">
              <a:lnSpc>
                <a:spcPts val="2440"/>
              </a:lnSpc>
            </a:pPr>
            <a:r>
              <a:rPr lang="en-US" sz="2200" dirty="0"/>
              <a:t>They also proposed that emotional intelligence was a cognitive ability which is separate but also associated to, general intelligence. Their theory was subsequently popularized by Goleman. Goleman proposed (1998) that emotional intelligence was integral for life success. </a:t>
            </a:r>
          </a:p>
          <a:p>
            <a:pPr algn="just">
              <a:lnSpc>
                <a:spcPts val="2440"/>
              </a:lnSpc>
            </a:pPr>
            <a:endParaRPr lang="en-US" sz="2200" dirty="0"/>
          </a:p>
          <a:p>
            <a:pPr algn="just">
              <a:lnSpc>
                <a:spcPts val="2440"/>
              </a:lnSpc>
            </a:pPr>
            <a:r>
              <a:rPr lang="en-US" sz="2200" dirty="0"/>
              <a:t>Emotional intelligence is not fixed genetically but develops throughout life alongside becoming more mature. </a:t>
            </a:r>
          </a:p>
        </p:txBody>
      </p:sp>
    </p:spTree>
    <p:extLst>
      <p:ext uri="{BB962C8B-B14F-4D97-AF65-F5344CB8AC3E}">
        <p14:creationId xmlns:p14="http://schemas.microsoft.com/office/powerpoint/2010/main" val="2918842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416EC14C-9C25-AA9A-0F58-29C2662D13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8475" b="28475"/>
          <a:stretch/>
        </p:blipFill>
        <p:spPr>
          <a:xfrm>
            <a:off x="-1" y="0"/>
            <a:ext cx="11360859" cy="6912244"/>
          </a:xfrm>
          <a:prstGeom prst="rect">
            <a:avLst/>
          </a:prstGeom>
          <a:solidFill>
            <a:schemeClr val="bg1">
              <a:lumMod val="85000"/>
            </a:schemeClr>
          </a:solidFill>
        </p:spPr>
      </p:pic>
      <p:sp>
        <p:nvSpPr>
          <p:cNvPr id="4" name="Rectangle 3">
            <a:extLst>
              <a:ext uri="{FF2B5EF4-FFF2-40B4-BE49-F238E27FC236}">
                <a16:creationId xmlns:a16="http://schemas.microsoft.com/office/drawing/2014/main" id="{EC6AED2C-27E4-CC45-818F-445D4452A105}"/>
              </a:ext>
            </a:extLst>
          </p:cNvPr>
          <p:cNvSpPr/>
          <p:nvPr/>
        </p:nvSpPr>
        <p:spPr>
          <a:xfrm>
            <a:off x="2634712" y="728420"/>
            <a:ext cx="8726149" cy="377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1136086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909141" y="3277922"/>
            <a:ext cx="1443600" cy="356400"/>
          </a:xfrm>
          <a:prstGeom prst="rect">
            <a:avLst/>
          </a:prstGeom>
        </p:spPr>
      </p:pic>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3037669" y="1132554"/>
            <a:ext cx="7763158" cy="4369343"/>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b="1" dirty="0">
                <a:solidFill>
                  <a:srgbClr val="8A2061"/>
                </a:solidFill>
              </a:rPr>
              <a:t>Emotional intelligence </a:t>
            </a:r>
            <a:r>
              <a:rPr lang="en-US" sz="2200" dirty="0"/>
              <a:t>is especially important in complex jobs because a deficiency of these abilities can hinder the use of whatever technical expertise or intellect a person may have. </a:t>
            </a:r>
          </a:p>
          <a:p>
            <a:pPr algn="just">
              <a:lnSpc>
                <a:spcPts val="2440"/>
              </a:lnSpc>
            </a:pPr>
            <a:endParaRPr lang="en-US" sz="2200" dirty="0"/>
          </a:p>
          <a:p>
            <a:pPr algn="just">
              <a:lnSpc>
                <a:spcPts val="2440"/>
              </a:lnSpc>
            </a:pPr>
            <a:r>
              <a:rPr lang="en-US" sz="2200" dirty="0"/>
              <a:t>Goleman advocated that e</a:t>
            </a:r>
            <a:r>
              <a:rPr lang="en-GB" sz="2200" dirty="0"/>
              <a:t>motional intelligence skills are synergetic with cognitive ones; and top performers have both. </a:t>
            </a:r>
            <a:r>
              <a:rPr lang="en-US" sz="2200" dirty="0"/>
              <a:t>divided competencies as purely cognitive, such as analytic reasoning or technical expertise (‘mind’) and emotional competencies, which combine thoughts and feelings (‘heart’) (Goleman, 1998). </a:t>
            </a:r>
          </a:p>
          <a:p>
            <a:pPr algn="just">
              <a:lnSpc>
                <a:spcPts val="2440"/>
              </a:lnSpc>
            </a:pPr>
            <a:endParaRPr lang="en-US" sz="2200" dirty="0"/>
          </a:p>
        </p:txBody>
      </p:sp>
    </p:spTree>
    <p:extLst>
      <p:ext uri="{BB962C8B-B14F-4D97-AF65-F5344CB8AC3E}">
        <p14:creationId xmlns:p14="http://schemas.microsoft.com/office/powerpoint/2010/main" val="37258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1594489"/>
            <a:ext cx="12192000" cy="3034054"/>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52</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998676" y="4482850"/>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482222" y="417996"/>
            <a:ext cx="11133720"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According to Sala, Punie, </a:t>
            </a:r>
            <a:r>
              <a:rPr lang="en-US" sz="2200" dirty="0" err="1"/>
              <a:t>Garkov</a:t>
            </a:r>
            <a:r>
              <a:rPr lang="en-US" sz="2200" dirty="0"/>
              <a:t> and Cabrera (2020), </a:t>
            </a:r>
            <a:r>
              <a:rPr lang="en-US" sz="2200" b="1" dirty="0">
                <a:solidFill>
                  <a:srgbClr val="8A2061"/>
                </a:solidFill>
              </a:rPr>
              <a:t>empathy</a:t>
            </a:r>
            <a:r>
              <a:rPr lang="en-US" sz="2200" dirty="0"/>
              <a:t> is the understanding of another person’s emotions, experiences and values, and the provision of appropriate responses. It can be described by the following descriptors:</a:t>
            </a:r>
          </a:p>
          <a:p>
            <a:pPr algn="just">
              <a:lnSpc>
                <a:spcPts val="2440"/>
              </a:lnSpc>
            </a:pPr>
            <a:endParaRPr lang="en-US" sz="2200" dirty="0"/>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2303888" y="1954920"/>
            <a:ext cx="9312055" cy="171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Awareness of another person’s emotions, experiences and values.</a:t>
            </a:r>
          </a:p>
          <a:p>
            <a:endParaRPr lang="en-US" sz="900" dirty="0">
              <a:solidFill>
                <a:schemeClr val="bg1"/>
              </a:solidFill>
            </a:endParaRPr>
          </a:p>
          <a:p>
            <a:endParaRPr lang="en-US" sz="2200" dirty="0">
              <a:solidFill>
                <a:schemeClr val="bg1"/>
              </a:solidFill>
            </a:endParaRPr>
          </a:p>
          <a:p>
            <a:r>
              <a:rPr lang="en-US" sz="2200" dirty="0">
                <a:solidFill>
                  <a:schemeClr val="bg1"/>
                </a:solidFill>
              </a:rPr>
              <a:t>Understanding another person's emotions and experiences, and the ability to proactively take their perspective.</a:t>
            </a:r>
          </a:p>
          <a:p>
            <a:endParaRPr lang="en-US" sz="3600" dirty="0">
              <a:solidFill>
                <a:schemeClr val="bg1"/>
              </a:solidFill>
            </a:endParaRPr>
          </a:p>
          <a:p>
            <a:r>
              <a:rPr lang="en-US" sz="2200" dirty="0">
                <a:solidFill>
                  <a:schemeClr val="bg1"/>
                </a:solidFill>
              </a:rPr>
              <a:t>Responsiveness to another person’s emotions </a:t>
            </a: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749724" y="1836934"/>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01</a:t>
            </a:r>
          </a:p>
        </p:txBody>
      </p:sp>
      <p:sp>
        <p:nvSpPr>
          <p:cNvPr id="9" name="Text Placeholder 10">
            <a:extLst>
              <a:ext uri="{FF2B5EF4-FFF2-40B4-BE49-F238E27FC236}">
                <a16:creationId xmlns:a16="http://schemas.microsoft.com/office/drawing/2014/main" id="{0155CC77-B50B-4F3C-8A04-706A56ADDD83}"/>
              </a:ext>
            </a:extLst>
          </p:cNvPr>
          <p:cNvSpPr txBox="1">
            <a:spLocks/>
          </p:cNvSpPr>
          <p:nvPr/>
        </p:nvSpPr>
        <p:spPr>
          <a:xfrm>
            <a:off x="749724" y="2835448"/>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02</a:t>
            </a:r>
          </a:p>
        </p:txBody>
      </p:sp>
      <p:sp>
        <p:nvSpPr>
          <p:cNvPr id="12" name="Text Placeholder 10">
            <a:extLst>
              <a:ext uri="{FF2B5EF4-FFF2-40B4-BE49-F238E27FC236}">
                <a16:creationId xmlns:a16="http://schemas.microsoft.com/office/drawing/2014/main" id="{E3D0E89E-2BAE-70D6-600A-B04DD7B7B049}"/>
              </a:ext>
            </a:extLst>
          </p:cNvPr>
          <p:cNvSpPr txBox="1">
            <a:spLocks/>
          </p:cNvSpPr>
          <p:nvPr/>
        </p:nvSpPr>
        <p:spPr>
          <a:xfrm>
            <a:off x="749724" y="387492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03</a:t>
            </a:r>
          </a:p>
        </p:txBody>
      </p:sp>
      <p:sp>
        <p:nvSpPr>
          <p:cNvPr id="13" name="Rectangle 12">
            <a:extLst>
              <a:ext uri="{FF2B5EF4-FFF2-40B4-BE49-F238E27FC236}">
                <a16:creationId xmlns:a16="http://schemas.microsoft.com/office/drawing/2014/main" id="{6F791082-0483-D4EF-130B-FDB5D813CA60}"/>
              </a:ext>
            </a:extLst>
          </p:cNvPr>
          <p:cNvSpPr/>
          <p:nvPr/>
        </p:nvSpPr>
        <p:spPr>
          <a:xfrm>
            <a:off x="482222" y="2656177"/>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3738829"/>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1802794" y="201084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6" name="Triangle 15">
            <a:extLst>
              <a:ext uri="{FF2B5EF4-FFF2-40B4-BE49-F238E27FC236}">
                <a16:creationId xmlns:a16="http://schemas.microsoft.com/office/drawing/2014/main" id="{FE448F9E-EE6D-794C-38F1-A1D603BD1710}"/>
              </a:ext>
            </a:extLst>
          </p:cNvPr>
          <p:cNvSpPr/>
          <p:nvPr/>
        </p:nvSpPr>
        <p:spPr>
          <a:xfrm rot="5400000">
            <a:off x="1802794" y="302199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7" name="Triangle 16">
            <a:extLst>
              <a:ext uri="{FF2B5EF4-FFF2-40B4-BE49-F238E27FC236}">
                <a16:creationId xmlns:a16="http://schemas.microsoft.com/office/drawing/2014/main" id="{A665726E-3733-A158-EA7B-EE6FB744E79A}"/>
              </a:ext>
            </a:extLst>
          </p:cNvPr>
          <p:cNvSpPr/>
          <p:nvPr/>
        </p:nvSpPr>
        <p:spPr>
          <a:xfrm rot="5400000">
            <a:off x="1802794" y="403314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2" name="Text Placeholder 2">
            <a:extLst>
              <a:ext uri="{FF2B5EF4-FFF2-40B4-BE49-F238E27FC236}">
                <a16:creationId xmlns:a16="http://schemas.microsoft.com/office/drawing/2014/main" id="{80B61854-945F-5FCD-2783-7C2C7C2A2B93}"/>
              </a:ext>
            </a:extLst>
          </p:cNvPr>
          <p:cNvSpPr txBox="1">
            <a:spLocks/>
          </p:cNvSpPr>
          <p:nvPr/>
        </p:nvSpPr>
        <p:spPr>
          <a:xfrm>
            <a:off x="570340" y="5017866"/>
            <a:ext cx="11071882"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Empathy enables effective communication, interaction and collaboration. It is well-acknowledged that emotional intelligence and empathy can be improved through specific training (Goleman, 1998; </a:t>
            </a:r>
            <a:r>
              <a:rPr lang="en-US" sz="2200" dirty="0" err="1"/>
              <a:t>Cavallini</a:t>
            </a:r>
            <a:r>
              <a:rPr lang="en-US" sz="2200" dirty="0"/>
              <a:t>, Bianco, </a:t>
            </a:r>
            <a:r>
              <a:rPr lang="en-US" sz="2200" dirty="0" err="1"/>
              <a:t>Bottiroli</a:t>
            </a:r>
            <a:r>
              <a:rPr lang="en-US" sz="2200" dirty="0"/>
              <a:t>, </a:t>
            </a:r>
            <a:r>
              <a:rPr lang="en-US" sz="2200" dirty="0" err="1"/>
              <a:t>Rosi</a:t>
            </a:r>
            <a:r>
              <a:rPr lang="en-US" sz="2200" dirty="0"/>
              <a:t>, </a:t>
            </a:r>
            <a:r>
              <a:rPr lang="en-US" sz="2200" dirty="0" err="1"/>
              <a:t>Vecchi</a:t>
            </a:r>
            <a:r>
              <a:rPr lang="en-US" sz="2200" dirty="0"/>
              <a:t> &amp; Lecce, 2015) and it results in outstanding performance at work.</a:t>
            </a:r>
          </a:p>
          <a:p>
            <a:pPr algn="just">
              <a:lnSpc>
                <a:spcPts val="2440"/>
              </a:lnSpc>
            </a:pPr>
            <a:endParaRPr lang="en-US" sz="2200" dirty="0"/>
          </a:p>
        </p:txBody>
      </p:sp>
    </p:spTree>
    <p:extLst>
      <p:ext uri="{BB962C8B-B14F-4D97-AF65-F5344CB8AC3E}">
        <p14:creationId xmlns:p14="http://schemas.microsoft.com/office/powerpoint/2010/main" val="2295946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en-US" sz="2200" b="1" dirty="0"/>
              <a:t>Related skills: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Leadership and responsibility</a:t>
            </a:r>
          </a:p>
          <a:p>
            <a:pPr marL="342900" indent="-342900">
              <a:lnSpc>
                <a:spcPts val="2440"/>
              </a:lnSpc>
              <a:buClr>
                <a:srgbClr val="186BA8"/>
              </a:buClr>
              <a:buFont typeface="Arial" panose="020B0604020202020204" pitchFamily="34" charset="0"/>
              <a:buChar char="•"/>
            </a:pPr>
            <a:r>
              <a:rPr lang="en-US" sz="2200" dirty="0"/>
              <a:t>Leadership and social influence</a:t>
            </a:r>
          </a:p>
          <a:p>
            <a:pPr marL="342900" indent="-342900">
              <a:lnSpc>
                <a:spcPts val="2440"/>
              </a:lnSpc>
              <a:buClr>
                <a:srgbClr val="186BA8"/>
              </a:buClr>
              <a:buFont typeface="Arial" panose="020B0604020202020204" pitchFamily="34" charset="0"/>
              <a:buChar char="•"/>
            </a:pPr>
            <a:r>
              <a:rPr lang="en-US" sz="2200" dirty="0"/>
              <a:t>Leadership and management</a:t>
            </a:r>
          </a:p>
          <a:p>
            <a:pPr marL="342900" indent="-342900">
              <a:lnSpc>
                <a:spcPts val="2440"/>
              </a:lnSpc>
              <a:buClr>
                <a:srgbClr val="186BA8"/>
              </a:buClr>
              <a:buFont typeface="Arial" panose="020B0604020202020204" pitchFamily="34" charset="0"/>
              <a:buChar char="•"/>
            </a:pPr>
            <a:r>
              <a:rPr lang="en-US" sz="2200" dirty="0"/>
              <a:t>Mobilizing others</a:t>
            </a:r>
          </a:p>
          <a:p>
            <a:pPr marL="342900" indent="-342900">
              <a:lnSpc>
                <a:spcPts val="2440"/>
              </a:lnSpc>
              <a:buClr>
                <a:srgbClr val="186BA8"/>
              </a:buClr>
              <a:buFont typeface="Arial" panose="020B0604020202020204" pitchFamily="34" charset="0"/>
              <a:buChar char="•"/>
            </a:pPr>
            <a:r>
              <a:rPr lang="en-US" sz="2200" dirty="0"/>
              <a:t>Persistence, grit</a:t>
            </a:r>
          </a:p>
          <a:p>
            <a:pPr marL="342900" indent="-342900">
              <a:lnSpc>
                <a:spcPts val="2440"/>
              </a:lnSpc>
              <a:buClr>
                <a:srgbClr val="186BA8"/>
              </a:buClr>
              <a:buFont typeface="Arial" panose="020B0604020202020204" pitchFamily="34" charset="0"/>
              <a:buChar char="•"/>
            </a:pPr>
            <a:r>
              <a:rPr lang="en-US" sz="2200" dirty="0"/>
              <a:t>Persuasion and negotiation</a:t>
            </a:r>
          </a:p>
          <a:p>
            <a:pPr marL="342900" indent="-342900">
              <a:lnSpc>
                <a:spcPts val="2440"/>
              </a:lnSpc>
              <a:buClr>
                <a:srgbClr val="186BA8"/>
              </a:buClr>
              <a:buFont typeface="Arial" panose="020B0604020202020204" pitchFamily="34" charset="0"/>
              <a:buChar char="•"/>
            </a:pPr>
            <a:r>
              <a:rPr lang="en-US" sz="2200" dirty="0"/>
              <a:t>Pro-activeness	</a:t>
            </a:r>
          </a:p>
          <a:p>
            <a:pPr marL="342900" indent="-342900">
              <a:lnSpc>
                <a:spcPts val="2440"/>
              </a:lnSpc>
              <a:buClr>
                <a:srgbClr val="186BA8"/>
              </a:buClr>
              <a:buFont typeface="Arial" panose="020B0604020202020204" pitchFamily="34" charset="0"/>
              <a:buChar char="•"/>
            </a:pPr>
            <a:r>
              <a:rPr lang="en-US" sz="2200" dirty="0"/>
              <a:t>Productivity, accountability</a:t>
            </a:r>
          </a:p>
          <a:p>
            <a:pPr marL="342900" indent="-342900">
              <a:lnSpc>
                <a:spcPts val="2440"/>
              </a:lnSpc>
              <a:buClr>
                <a:srgbClr val="186BA8"/>
              </a:buClr>
              <a:buFont typeface="Arial" panose="020B0604020202020204" pitchFamily="34" charset="0"/>
              <a:buChar char="•"/>
            </a:pPr>
            <a:r>
              <a:rPr lang="en-US" sz="2200" dirty="0"/>
              <a:t>Vision</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1146735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Leadership</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13</a:t>
            </a:r>
          </a:p>
        </p:txBody>
      </p:sp>
      <p:grpSp>
        <p:nvGrpSpPr>
          <p:cNvPr id="12" name="Group 11">
            <a:extLst>
              <a:ext uri="{FF2B5EF4-FFF2-40B4-BE49-F238E27FC236}">
                <a16:creationId xmlns:a16="http://schemas.microsoft.com/office/drawing/2014/main" id="{F777C34B-2B14-D1D1-C836-D3ADA38D3176}"/>
              </a:ext>
            </a:extLst>
          </p:cNvPr>
          <p:cNvGrpSpPr/>
          <p:nvPr/>
        </p:nvGrpSpPr>
        <p:grpSpPr>
          <a:xfrm>
            <a:off x="9676725" y="3833461"/>
            <a:ext cx="1785498" cy="1783747"/>
            <a:chOff x="10376768" y="2334933"/>
            <a:chExt cx="920484" cy="919581"/>
          </a:xfrm>
          <a:solidFill>
            <a:srgbClr val="1C1442"/>
          </a:solidFill>
        </p:grpSpPr>
        <p:sp>
          <p:nvSpPr>
            <p:cNvPr id="13" name="Freeform 12">
              <a:extLst>
                <a:ext uri="{FF2B5EF4-FFF2-40B4-BE49-F238E27FC236}">
                  <a16:creationId xmlns:a16="http://schemas.microsoft.com/office/drawing/2014/main" id="{2E8EF930-9851-AB6C-5DD5-739793B18B85}"/>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CD80259-22F4-387C-FA53-4700CBE8115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a16="http://schemas.microsoft.com/office/drawing/2014/main" id="{86850591-699B-1B56-D982-1DA6E2D2D31F}"/>
                </a:ext>
              </a:extLst>
            </p:cNvPr>
            <p:cNvGrpSpPr/>
            <p:nvPr/>
          </p:nvGrpSpPr>
          <p:grpSpPr>
            <a:xfrm>
              <a:off x="10376768" y="2334933"/>
              <a:ext cx="920484" cy="919581"/>
              <a:chOff x="10376768" y="2334933"/>
              <a:chExt cx="920484" cy="919581"/>
            </a:xfrm>
            <a:grpFill/>
          </p:grpSpPr>
          <p:sp>
            <p:nvSpPr>
              <p:cNvPr id="16" name="Freeform 15">
                <a:extLst>
                  <a:ext uri="{FF2B5EF4-FFF2-40B4-BE49-F238E27FC236}">
                    <a16:creationId xmlns:a16="http://schemas.microsoft.com/office/drawing/2014/main" id="{02A1E508-142B-EEE2-3FAB-D0B918CB5EB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CBE4709-8139-33D7-8FCC-E37A9CF97DFD}"/>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126751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54</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419783" y="293338"/>
            <a:ext cx="11352434" cy="107130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GB" sz="2200" b="1" dirty="0">
                <a:solidFill>
                  <a:srgbClr val="8A2061"/>
                </a:solidFill>
              </a:rPr>
              <a:t>Leadership </a:t>
            </a:r>
            <a:r>
              <a:rPr lang="en-US" sz="2200" dirty="0"/>
              <a:t>skills are particularly important at any managerial position and entrepreneurial activity. Vision refers to a clear and inspiring idea of the future that guides an individual. It is a long-term goal or desired outcome that provides direction and purpose. According to research leadership is the ability to influence the activities of an individual or group toward the achievement of a goal (Addison, 1985). </a:t>
            </a:r>
          </a:p>
          <a:p>
            <a:pPr algn="just">
              <a:lnSpc>
                <a:spcPts val="2440"/>
              </a:lnSpc>
            </a:pPr>
            <a:endParaRPr lang="en-US" sz="2200" dirty="0"/>
          </a:p>
          <a:p>
            <a:pPr algn="just">
              <a:lnSpc>
                <a:spcPts val="2440"/>
              </a:lnSpc>
            </a:pPr>
            <a:r>
              <a:rPr lang="en-US" sz="2200" dirty="0"/>
              <a:t>It is the ability to guide, motivate, and influence a group toward a common goal or vision. It involves setting a direction, creating a sense of purpose, and motivating and inspiring others to work together toward achieving that goal. Research from </a:t>
            </a:r>
            <a:r>
              <a:rPr lang="en-US" sz="2200" dirty="0" err="1"/>
              <a:t>Elmuti</a:t>
            </a:r>
            <a:r>
              <a:rPr lang="en-US" sz="2200" dirty="0"/>
              <a:t> et al. describes leadership as comprising mainly three elements: skills, perspectives, and dispositions (2005).</a:t>
            </a:r>
          </a:p>
          <a:p>
            <a:pPr algn="just">
              <a:lnSpc>
                <a:spcPts val="2440"/>
              </a:lnSpc>
            </a:pPr>
            <a:endParaRPr lang="en-US" sz="2200" dirty="0"/>
          </a:p>
        </p:txBody>
      </p:sp>
      <p:pic>
        <p:nvPicPr>
          <p:cNvPr id="2" name="Picture Placeholder 7">
            <a:extLst>
              <a:ext uri="{FF2B5EF4-FFF2-40B4-BE49-F238E27FC236}">
                <a16:creationId xmlns:a16="http://schemas.microsoft.com/office/drawing/2014/main" id="{2126E3A0-C31A-6AF8-E526-19EAC59B83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0312" b="30312"/>
          <a:stretch/>
        </p:blipFill>
        <p:spPr>
          <a:xfrm flipH="1">
            <a:off x="-1" y="3657601"/>
            <a:ext cx="12192000" cy="3200400"/>
          </a:xfrm>
          <a:prstGeom prst="rect">
            <a:avLst/>
          </a:prstGeom>
        </p:spPr>
      </p:pic>
    </p:spTree>
    <p:extLst>
      <p:ext uri="{BB962C8B-B14F-4D97-AF65-F5344CB8AC3E}">
        <p14:creationId xmlns:p14="http://schemas.microsoft.com/office/powerpoint/2010/main" val="3213350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55</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20175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t>As we will see the Be 21 Skilled Toolkit, we have grouped these competences into 7 key areas. As a teacher, you will be interested in the step-by-step guidance provided for HEI teachers and study program managers to implement hands-on, real-life, </a:t>
            </a:r>
          </a:p>
          <a:p>
            <a:r>
              <a:rPr lang="en-US" sz="2200" dirty="0"/>
              <a:t>problem-based tools for their students. Check out our website </a:t>
            </a:r>
            <a:r>
              <a:rPr lang="en-US" sz="2200" dirty="0">
                <a:hlinkClick r:id="rId3"/>
              </a:rPr>
              <a:t>www.be21skilled.eu</a:t>
            </a:r>
            <a:r>
              <a:rPr lang="en-US" sz="2200" dirty="0"/>
              <a:t> to start using these tools. </a:t>
            </a:r>
          </a:p>
          <a:p>
            <a:endParaRPr lang="en-US" sz="2200" dirty="0"/>
          </a:p>
          <a:p>
            <a:endParaRPr lang="en-US" sz="2200" dirty="0"/>
          </a:p>
          <a:p>
            <a:pPr algn="just">
              <a:lnSpc>
                <a:spcPts val="2440"/>
              </a:lnSpc>
            </a:pPr>
            <a:r>
              <a:rPr lang="en-US" sz="2200" dirty="0"/>
              <a:t> </a:t>
            </a:r>
          </a:p>
          <a:p>
            <a:pPr algn="just">
              <a:lnSpc>
                <a:spcPts val="2440"/>
              </a:lnSpc>
            </a:pPr>
            <a:endParaRPr lang="en-US" sz="2200" dirty="0"/>
          </a:p>
          <a:p>
            <a:pPr algn="just">
              <a:lnSpc>
                <a:spcPts val="2440"/>
              </a:lnSpc>
            </a:pPr>
            <a:endParaRPr lang="en-US" sz="2200" dirty="0"/>
          </a:p>
          <a:p>
            <a:pPr algn="just">
              <a:lnSpc>
                <a:spcPts val="2440"/>
              </a:lnSpc>
            </a:pPr>
            <a:endParaRPr lang="en-US" sz="2200" dirty="0"/>
          </a:p>
        </p:txBody>
      </p:sp>
      <p:pic>
        <p:nvPicPr>
          <p:cNvPr id="7" name="Picture 6">
            <a:extLst>
              <a:ext uri="{FF2B5EF4-FFF2-40B4-BE49-F238E27FC236}">
                <a16:creationId xmlns:a16="http://schemas.microsoft.com/office/drawing/2014/main" id="{C180F9C7-C1F7-9619-EFBF-752FDDEE42DA}"/>
              </a:ext>
            </a:extLst>
          </p:cNvPr>
          <p:cNvPicPr>
            <a:picLocks noChangeAspect="1"/>
          </p:cNvPicPr>
          <p:nvPr/>
        </p:nvPicPr>
        <p:blipFill>
          <a:blip r:embed="rId4"/>
          <a:stretch>
            <a:fillRect/>
          </a:stretch>
        </p:blipFill>
        <p:spPr>
          <a:xfrm>
            <a:off x="2225763" y="2023732"/>
            <a:ext cx="8059749" cy="4278214"/>
          </a:xfrm>
          <a:prstGeom prst="rect">
            <a:avLst/>
          </a:prstGeom>
        </p:spPr>
      </p:pic>
    </p:spTree>
    <p:extLst>
      <p:ext uri="{BB962C8B-B14F-4D97-AF65-F5344CB8AC3E}">
        <p14:creationId xmlns:p14="http://schemas.microsoft.com/office/powerpoint/2010/main" val="2016019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dirty="0"/>
              <a:t>   www.</a:t>
            </a:r>
            <a:r>
              <a:rPr lang="en-US" sz="3400" b="1" dirty="0"/>
              <a:t>be21skilled</a:t>
            </a:r>
            <a:r>
              <a:rPr lang="en-US" sz="3400" dirty="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56</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996036" y="3596764"/>
            <a:ext cx="7546170" cy="842867"/>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EMPLOYER PERSPECTIVE, European</a:t>
            </a:r>
          </a:p>
        </p:txBody>
      </p:sp>
      <p:sp>
        <p:nvSpPr>
          <p:cNvPr id="14" name="TextBox 13">
            <a:extLst>
              <a:ext uri="{FF2B5EF4-FFF2-40B4-BE49-F238E27FC236}">
                <a16:creationId xmlns:a16="http://schemas.microsoft.com/office/drawing/2014/main" id="{694B615B-7655-1224-3F13-2B7F9C00187B}"/>
              </a:ext>
            </a:extLst>
          </p:cNvPr>
          <p:cNvSpPr txBox="1"/>
          <p:nvPr/>
        </p:nvSpPr>
        <p:spPr>
          <a:xfrm>
            <a:off x="1904596" y="583647"/>
            <a:ext cx="3044594" cy="1846659"/>
          </a:xfrm>
          <a:prstGeom prst="rect">
            <a:avLst/>
          </a:prstGeom>
          <a:noFill/>
        </p:spPr>
        <p:txBody>
          <a:bodyPr wrap="square">
            <a:spAutoFit/>
          </a:bodyPr>
          <a:lstStyle/>
          <a:p>
            <a:r>
              <a:rPr lang="en-US" sz="3800" b="1" dirty="0">
                <a:solidFill>
                  <a:srgbClr val="186BA8"/>
                </a:solidFill>
                <a:latin typeface="Calibri" panose="020F0502020204030204" pitchFamily="34" charset="0"/>
                <a:cs typeface="Calibri" panose="020F0502020204030204" pitchFamily="34" charset="0"/>
              </a:rPr>
              <a:t>Join us to explore </a:t>
            </a:r>
          </a:p>
          <a:p>
            <a:r>
              <a:rPr lang="en-US" sz="3800" b="1" dirty="0">
                <a:solidFill>
                  <a:srgbClr val="186BA8"/>
                </a:solidFill>
                <a:latin typeface="Calibri" panose="020F0502020204030204" pitchFamily="34" charset="0"/>
                <a:cs typeface="Calibri" panose="020F0502020204030204" pitchFamily="34" charset="0"/>
              </a:rPr>
              <a:t>MODULE 2 </a:t>
            </a:r>
          </a:p>
        </p:txBody>
      </p:sp>
      <p:sp>
        <p:nvSpPr>
          <p:cNvPr id="15" name="Text Placeholder 7">
            <a:extLst>
              <a:ext uri="{FF2B5EF4-FFF2-40B4-BE49-F238E27FC236}">
                <a16:creationId xmlns:a16="http://schemas.microsoft.com/office/drawing/2014/main" id="{69C3B0F2-72A8-F3B8-7A23-10D1D6DBE111}"/>
              </a:ext>
            </a:extLst>
          </p:cNvPr>
          <p:cNvSpPr txBox="1">
            <a:spLocks/>
          </p:cNvSpPr>
          <p:nvPr/>
        </p:nvSpPr>
        <p:spPr>
          <a:xfrm>
            <a:off x="1996035" y="4508156"/>
            <a:ext cx="8086115" cy="842867"/>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Skills Panorama, key industry trends</a:t>
            </a:r>
          </a:p>
        </p:txBody>
      </p:sp>
      <p:pic>
        <p:nvPicPr>
          <p:cNvPr id="4" name="Picture 3">
            <a:extLst>
              <a:ext uri="{FF2B5EF4-FFF2-40B4-BE49-F238E27FC236}">
                <a16:creationId xmlns:a16="http://schemas.microsoft.com/office/drawing/2014/main" id="{C17BD67A-1FE5-4A45-A4C7-BBC5BA970374}"/>
              </a:ext>
            </a:extLst>
          </p:cNvPr>
          <p:cNvPicPr>
            <a:picLocks noChangeAspect="1"/>
          </p:cNvPicPr>
          <p:nvPr/>
        </p:nvPicPr>
        <p:blipFill>
          <a:blip r:embed="rId3"/>
          <a:stretch>
            <a:fillRect/>
          </a:stretch>
        </p:blipFill>
        <p:spPr>
          <a:xfrm>
            <a:off x="6247418" y="5830930"/>
            <a:ext cx="5568578" cy="732708"/>
          </a:xfrm>
          <a:prstGeom prst="rect">
            <a:avLst/>
          </a:prstGeom>
        </p:spPr>
      </p:pic>
    </p:spTree>
    <p:extLst>
      <p:ext uri="{BB962C8B-B14F-4D97-AF65-F5344CB8AC3E}">
        <p14:creationId xmlns:p14="http://schemas.microsoft.com/office/powerpoint/2010/main" val="403742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Picture Placeholder 44">
            <a:extLst>
              <a:ext uri="{FF2B5EF4-FFF2-40B4-BE49-F238E27FC236}">
                <a16:creationId xmlns:a16="http://schemas.microsoft.com/office/drawing/2014/main" id="{260DDB99-A106-482E-AB16-6C644FCD1A84}"/>
              </a:ext>
            </a:extLst>
          </p:cNvPr>
          <p:cNvPicPr>
            <a:picLocks noChangeAspect="1"/>
          </p:cNvPicPr>
          <p:nvPr/>
        </p:nvPicPr>
        <p:blipFill rotWithShape="1">
          <a:blip r:embed="rId2"/>
          <a:srcRect t="9140" b="9140"/>
          <a:stretch/>
        </p:blipFill>
        <p:spPr>
          <a:xfrm>
            <a:off x="4632325" y="0"/>
            <a:ext cx="7559675" cy="5197188"/>
          </a:xfrm>
          <a:prstGeom prst="rect">
            <a:avLst/>
          </a:prstGeom>
        </p:spPr>
      </p:pic>
      <p:sp>
        <p:nvSpPr>
          <p:cNvPr id="68" name="Slide Number Placeholder 8">
            <a:extLst>
              <a:ext uri="{FF2B5EF4-FFF2-40B4-BE49-F238E27FC236}">
                <a16:creationId xmlns:a16="http://schemas.microsoft.com/office/drawing/2014/main" id="{AABDBAD1-0C6B-D953-2F78-AD1337D1D280}"/>
              </a:ext>
            </a:extLst>
          </p:cNvPr>
          <p:cNvSpPr txBox="1">
            <a:spLocks/>
          </p:cNvSpPr>
          <p:nvPr/>
        </p:nvSpPr>
        <p:spPr>
          <a:xfrm>
            <a:off x="7202488" y="9578536"/>
            <a:ext cx="357187" cy="266700"/>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57</a:t>
            </a:fld>
            <a:endParaRPr lang="en-US" dirty="0"/>
          </a:p>
        </p:txBody>
      </p:sp>
      <p:grpSp>
        <p:nvGrpSpPr>
          <p:cNvPr id="97" name="Group 96">
            <a:extLst>
              <a:ext uri="{FF2B5EF4-FFF2-40B4-BE49-F238E27FC236}">
                <a16:creationId xmlns:a16="http://schemas.microsoft.com/office/drawing/2014/main" id="{F02DA6CD-FFC4-7B90-EE9D-CA32AE079F50}"/>
              </a:ext>
            </a:extLst>
          </p:cNvPr>
          <p:cNvGrpSpPr/>
          <p:nvPr/>
        </p:nvGrpSpPr>
        <p:grpSpPr>
          <a:xfrm>
            <a:off x="10042065" y="5850412"/>
            <a:ext cx="1959435" cy="484201"/>
            <a:chOff x="0" y="9355361"/>
            <a:chExt cx="1959435" cy="484201"/>
          </a:xfrm>
        </p:grpSpPr>
        <p:sp>
          <p:nvSpPr>
            <p:cNvPr id="98" name="Rectangle 97">
              <a:extLst>
                <a:ext uri="{FF2B5EF4-FFF2-40B4-BE49-F238E27FC236}">
                  <a16:creationId xmlns:a16="http://schemas.microsoft.com/office/drawing/2014/main" id="{993FE277-16B5-D992-C8E0-D6E7163352CB}"/>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7E8791C6-1853-66E5-85ED-3379908568A0}"/>
                </a:ext>
              </a:extLst>
            </p:cNvPr>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pic>
        <p:nvPicPr>
          <p:cNvPr id="100" name="Picture 99">
            <a:extLst>
              <a:ext uri="{FF2B5EF4-FFF2-40B4-BE49-F238E27FC236}">
                <a16:creationId xmlns:a16="http://schemas.microsoft.com/office/drawing/2014/main" id="{DD8C6B3C-2870-87D3-9592-F5081F92B6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641" r="23641"/>
          <a:stretch/>
        </p:blipFill>
        <p:spPr>
          <a:xfrm>
            <a:off x="-10060" y="41"/>
            <a:ext cx="5876719" cy="5197188"/>
          </a:xfrm>
          <a:prstGeom prst="rect">
            <a:avLst/>
          </a:prstGeom>
        </p:spPr>
      </p:pic>
      <p:sp>
        <p:nvSpPr>
          <p:cNvPr id="101" name="Rectangle 100">
            <a:extLst>
              <a:ext uri="{FF2B5EF4-FFF2-40B4-BE49-F238E27FC236}">
                <a16:creationId xmlns:a16="http://schemas.microsoft.com/office/drawing/2014/main" id="{1D1CDFCE-290D-70E1-FEB1-54DA4F45D669}"/>
              </a:ext>
            </a:extLst>
          </p:cNvPr>
          <p:cNvSpPr/>
          <p:nvPr/>
        </p:nvSpPr>
        <p:spPr>
          <a:xfrm>
            <a:off x="5341684" y="61757"/>
            <a:ext cx="6850316" cy="5135431"/>
          </a:xfrm>
          <a:prstGeom prst="rect">
            <a:avLst/>
          </a:prstGeom>
          <a:gradFill flip="none" rotWithShape="1">
            <a:gsLst>
              <a:gs pos="0">
                <a:srgbClr val="1C1442">
                  <a:alpha val="13369"/>
                </a:srgbClr>
              </a:gs>
              <a:gs pos="63000">
                <a:srgbClr val="8A2061">
                  <a:alpha val="50000"/>
                </a:srgbClr>
              </a:gs>
              <a:gs pos="100000">
                <a:srgbClr val="1C1442">
                  <a:alpha val="59642"/>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aphic 3">
            <a:extLst>
              <a:ext uri="{FF2B5EF4-FFF2-40B4-BE49-F238E27FC236}">
                <a16:creationId xmlns:a16="http://schemas.microsoft.com/office/drawing/2014/main" id="{A923C013-89C3-B0A1-6F89-5A272891DA37}"/>
              </a:ext>
            </a:extLst>
          </p:cNvPr>
          <p:cNvGrpSpPr/>
          <p:nvPr/>
        </p:nvGrpSpPr>
        <p:grpSpPr>
          <a:xfrm>
            <a:off x="11101692" y="4456144"/>
            <a:ext cx="280634" cy="280634"/>
            <a:chOff x="1950027" y="2499889"/>
            <a:chExt cx="850463" cy="850463"/>
          </a:xfrm>
        </p:grpSpPr>
        <p:sp>
          <p:nvSpPr>
            <p:cNvPr id="103" name="Freeform 102">
              <a:extLst>
                <a:ext uri="{FF2B5EF4-FFF2-40B4-BE49-F238E27FC236}">
                  <a16:creationId xmlns:a16="http://schemas.microsoft.com/office/drawing/2014/main" id="{AFAB65A4-F229-5552-3FB5-65FDE75A9619}"/>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04" name="Graphic 3">
              <a:extLst>
                <a:ext uri="{FF2B5EF4-FFF2-40B4-BE49-F238E27FC236}">
                  <a16:creationId xmlns:a16="http://schemas.microsoft.com/office/drawing/2014/main" id="{C9DC8A76-238E-B283-C807-94F009526FDD}"/>
                </a:ext>
              </a:extLst>
            </p:cNvPr>
            <p:cNvGrpSpPr/>
            <p:nvPr/>
          </p:nvGrpSpPr>
          <p:grpSpPr>
            <a:xfrm>
              <a:off x="2107521" y="2657382"/>
              <a:ext cx="535476" cy="535477"/>
              <a:chOff x="2107521" y="2657382"/>
              <a:chExt cx="535476" cy="535477"/>
            </a:xfrm>
            <a:solidFill>
              <a:srgbClr val="FFFFFF"/>
            </a:solidFill>
          </p:grpSpPr>
          <p:sp>
            <p:nvSpPr>
              <p:cNvPr id="105" name="Freeform 104">
                <a:extLst>
                  <a:ext uri="{FF2B5EF4-FFF2-40B4-BE49-F238E27FC236}">
                    <a16:creationId xmlns:a16="http://schemas.microsoft.com/office/drawing/2014/main" id="{3F508899-355F-2499-C3FB-641EC30D8A4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FADD7853-1EB1-6184-F0B2-E6AAD40F13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1C65318D-FA5D-9D7A-A774-20DC1800AC4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08" name="Graphic 3">
            <a:extLst>
              <a:ext uri="{FF2B5EF4-FFF2-40B4-BE49-F238E27FC236}">
                <a16:creationId xmlns:a16="http://schemas.microsoft.com/office/drawing/2014/main" id="{7EAE78CE-FDE2-3F88-3D5A-3A3831C4D248}"/>
              </a:ext>
            </a:extLst>
          </p:cNvPr>
          <p:cNvGrpSpPr/>
          <p:nvPr/>
        </p:nvGrpSpPr>
        <p:grpSpPr>
          <a:xfrm>
            <a:off x="10409461" y="4456144"/>
            <a:ext cx="280634" cy="280634"/>
            <a:chOff x="-147782" y="2499889"/>
            <a:chExt cx="850463" cy="850463"/>
          </a:xfrm>
        </p:grpSpPr>
        <p:sp>
          <p:nvSpPr>
            <p:cNvPr id="109" name="Freeform 108">
              <a:extLst>
                <a:ext uri="{FF2B5EF4-FFF2-40B4-BE49-F238E27FC236}">
                  <a16:creationId xmlns:a16="http://schemas.microsoft.com/office/drawing/2014/main" id="{F54FE3A4-9A65-9FD2-630A-6F65ED5A93A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F2FB973A-95BD-8B12-AB56-986CF7EA7D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1" name="Graphic 3">
            <a:extLst>
              <a:ext uri="{FF2B5EF4-FFF2-40B4-BE49-F238E27FC236}">
                <a16:creationId xmlns:a16="http://schemas.microsoft.com/office/drawing/2014/main" id="{6A8F9412-735E-7844-8860-AF0D2460D177}"/>
              </a:ext>
            </a:extLst>
          </p:cNvPr>
          <p:cNvGrpSpPr/>
          <p:nvPr/>
        </p:nvGrpSpPr>
        <p:grpSpPr>
          <a:xfrm>
            <a:off x="11447600" y="4456144"/>
            <a:ext cx="280634" cy="280634"/>
            <a:chOff x="2998302" y="2499889"/>
            <a:chExt cx="850463" cy="850463"/>
          </a:xfrm>
        </p:grpSpPr>
        <p:sp>
          <p:nvSpPr>
            <p:cNvPr id="112" name="Freeform 111">
              <a:extLst>
                <a:ext uri="{FF2B5EF4-FFF2-40B4-BE49-F238E27FC236}">
                  <a16:creationId xmlns:a16="http://schemas.microsoft.com/office/drawing/2014/main" id="{F63F9586-0124-CD52-20D4-EB3EE5244E2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C9AA8F49-ED78-AA89-7931-E069FC3381B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4" name="Graphic 3">
            <a:extLst>
              <a:ext uri="{FF2B5EF4-FFF2-40B4-BE49-F238E27FC236}">
                <a16:creationId xmlns:a16="http://schemas.microsoft.com/office/drawing/2014/main" id="{04696390-7F45-2458-65FA-6C2B216D3572}"/>
              </a:ext>
            </a:extLst>
          </p:cNvPr>
          <p:cNvGrpSpPr/>
          <p:nvPr/>
        </p:nvGrpSpPr>
        <p:grpSpPr>
          <a:xfrm>
            <a:off x="10063554" y="4456144"/>
            <a:ext cx="280634" cy="280842"/>
            <a:chOff x="-1196056" y="2499889"/>
            <a:chExt cx="850463" cy="851093"/>
          </a:xfrm>
        </p:grpSpPr>
        <p:sp>
          <p:nvSpPr>
            <p:cNvPr id="115" name="Freeform 114">
              <a:extLst>
                <a:ext uri="{FF2B5EF4-FFF2-40B4-BE49-F238E27FC236}">
                  <a16:creationId xmlns:a16="http://schemas.microsoft.com/office/drawing/2014/main" id="{70FC8DA4-D4F3-B837-703A-5D3E310CCD2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64DA7E4A-BB03-BB9F-7EAF-3C9C87D7577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17" name="Freeform 116">
            <a:extLst>
              <a:ext uri="{FF2B5EF4-FFF2-40B4-BE49-F238E27FC236}">
                <a16:creationId xmlns:a16="http://schemas.microsoft.com/office/drawing/2014/main" id="{19140FA2-30FC-528C-8073-9FB6D57335F6}"/>
              </a:ext>
            </a:extLst>
          </p:cNvPr>
          <p:cNvSpPr/>
          <p:nvPr/>
        </p:nvSpPr>
        <p:spPr>
          <a:xfrm>
            <a:off x="10755577" y="445614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8" name="Text Placeholder 32">
            <a:extLst>
              <a:ext uri="{FF2B5EF4-FFF2-40B4-BE49-F238E27FC236}">
                <a16:creationId xmlns:a16="http://schemas.microsoft.com/office/drawing/2014/main" id="{DB99FCB8-645E-4C8B-ED89-CEFC4874C2D8}"/>
              </a:ext>
            </a:extLst>
          </p:cNvPr>
          <p:cNvSpPr txBox="1">
            <a:spLocks/>
          </p:cNvSpPr>
          <p:nvPr/>
        </p:nvSpPr>
        <p:spPr>
          <a:xfrm>
            <a:off x="8260938" y="3762202"/>
            <a:ext cx="3562254" cy="502035"/>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2400" dirty="0">
                <a:solidFill>
                  <a:schemeClr val="bg1"/>
                </a:solidFill>
                <a:latin typeface="Calibri" panose="020F0502020204030204" pitchFamily="34" charset="0"/>
                <a:cs typeface="Calibri" panose="020F0502020204030204" pitchFamily="34" charset="0"/>
              </a:rPr>
              <a:t>Follow our journey here</a:t>
            </a:r>
            <a:endParaRPr lang="en-US" sz="2400" dirty="0">
              <a:solidFill>
                <a:schemeClr val="bg1"/>
              </a:solidFill>
              <a:latin typeface="Calibri" panose="020F0502020204030204" pitchFamily="34" charset="0"/>
              <a:cs typeface="Calibri" panose="020F0502020204030204" pitchFamily="34" charset="0"/>
            </a:endParaRPr>
          </a:p>
        </p:txBody>
      </p:sp>
      <p:pic>
        <p:nvPicPr>
          <p:cNvPr id="119" name="Graphic 118" descr="World with solid fill">
            <a:extLst>
              <a:ext uri="{FF2B5EF4-FFF2-40B4-BE49-F238E27FC236}">
                <a16:creationId xmlns:a16="http://schemas.microsoft.com/office/drawing/2014/main" id="{F2CE26E7-BBC6-CC1B-69F0-FAD03F6EC5C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72856" y="4473423"/>
            <a:ext cx="246077" cy="246077"/>
          </a:xfrm>
          <a:prstGeom prst="rect">
            <a:avLst/>
          </a:prstGeom>
        </p:spPr>
      </p:pic>
      <p:sp>
        <p:nvSpPr>
          <p:cNvPr id="120" name="Text Placeholder 4">
            <a:extLst>
              <a:ext uri="{FF2B5EF4-FFF2-40B4-BE49-F238E27FC236}">
                <a16:creationId xmlns:a16="http://schemas.microsoft.com/office/drawing/2014/main" id="{C0B1A1A0-FCEC-D147-FFA5-D5EF9938CC67}"/>
              </a:ext>
            </a:extLst>
          </p:cNvPr>
          <p:cNvSpPr txBox="1">
            <a:spLocks/>
          </p:cNvSpPr>
          <p:nvPr/>
        </p:nvSpPr>
        <p:spPr>
          <a:xfrm>
            <a:off x="489494" y="5850412"/>
            <a:ext cx="3517899" cy="35954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800" dirty="0">
                <a:solidFill>
                  <a:srgbClr val="1C1442"/>
                </a:solidFill>
              </a:rPr>
              <a:t>www.</a:t>
            </a:r>
            <a:r>
              <a:rPr lang="en-US" sz="2800" b="1" dirty="0">
                <a:solidFill>
                  <a:srgbClr val="1C1442"/>
                </a:solidFill>
              </a:rPr>
              <a:t>be21skilled</a:t>
            </a:r>
            <a:r>
              <a:rPr lang="en-US" sz="2800" dirty="0">
                <a:solidFill>
                  <a:srgbClr val="1C1442"/>
                </a:solidFill>
              </a:rPr>
              <a:t>.eu</a:t>
            </a:r>
          </a:p>
        </p:txBody>
      </p:sp>
    </p:spTree>
    <p:extLst>
      <p:ext uri="{BB962C8B-B14F-4D97-AF65-F5344CB8AC3E}">
        <p14:creationId xmlns:p14="http://schemas.microsoft.com/office/powerpoint/2010/main" val="429139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758156-4746-15E5-9F01-612844BB728C}"/>
              </a:ext>
            </a:extLst>
          </p:cNvPr>
          <p:cNvSpPr>
            <a:spLocks noGrp="1"/>
          </p:cNvSpPr>
          <p:nvPr>
            <p:ph type="body" sz="quarter" idx="30"/>
          </p:nvPr>
        </p:nvSpPr>
        <p:spPr>
          <a:xfrm>
            <a:off x="159295" y="556054"/>
            <a:ext cx="3147668" cy="1176493"/>
          </a:xfrm>
        </p:spPr>
        <p:txBody>
          <a:bodyPr/>
          <a:lstStyle/>
          <a:p>
            <a:r>
              <a:rPr lang="en-GB" dirty="0"/>
              <a:t>5 KEY DELIVERABLES/RESULTS</a:t>
            </a:r>
            <a:endParaRPr lang="en-IE" dirty="0"/>
          </a:p>
        </p:txBody>
      </p:sp>
      <p:sp>
        <p:nvSpPr>
          <p:cNvPr id="4" name="Text Placeholder 3">
            <a:extLst>
              <a:ext uri="{FF2B5EF4-FFF2-40B4-BE49-F238E27FC236}">
                <a16:creationId xmlns:a16="http://schemas.microsoft.com/office/drawing/2014/main" id="{E295317D-1246-5BD6-D7A1-5F454B5CB89E}"/>
              </a:ext>
            </a:extLst>
          </p:cNvPr>
          <p:cNvSpPr>
            <a:spLocks noGrp="1"/>
          </p:cNvSpPr>
          <p:nvPr>
            <p:ph type="body" sz="quarter" idx="48"/>
          </p:nvPr>
        </p:nvSpPr>
        <p:spPr/>
        <p:txBody>
          <a:bodyPr/>
          <a:lstStyle/>
          <a:p>
            <a:endParaRPr lang="en-IE"/>
          </a:p>
        </p:txBody>
      </p:sp>
      <p:pic>
        <p:nvPicPr>
          <p:cNvPr id="6" name="Picture 5">
            <a:extLst>
              <a:ext uri="{FF2B5EF4-FFF2-40B4-BE49-F238E27FC236}">
                <a16:creationId xmlns:a16="http://schemas.microsoft.com/office/drawing/2014/main" id="{2587545B-4ED3-F617-7323-89DC288AD63C}"/>
              </a:ext>
            </a:extLst>
          </p:cNvPr>
          <p:cNvPicPr>
            <a:picLocks noChangeAspect="1"/>
          </p:cNvPicPr>
          <p:nvPr/>
        </p:nvPicPr>
        <p:blipFill>
          <a:blip r:embed="rId2"/>
          <a:stretch>
            <a:fillRect/>
          </a:stretch>
        </p:blipFill>
        <p:spPr>
          <a:xfrm>
            <a:off x="3306963" y="-69636"/>
            <a:ext cx="8483983" cy="6927636"/>
          </a:xfrm>
          <a:prstGeom prst="rect">
            <a:avLst/>
          </a:prstGeom>
        </p:spPr>
      </p:pic>
      <p:pic>
        <p:nvPicPr>
          <p:cNvPr id="8" name="Graphic 7" descr="Arrow: Slight curve with solid fill">
            <a:extLst>
              <a:ext uri="{FF2B5EF4-FFF2-40B4-BE49-F238E27FC236}">
                <a16:creationId xmlns:a16="http://schemas.microsoft.com/office/drawing/2014/main" id="{3E4E05A1-5C50-4446-F5D1-2BC2CB765E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8904" y="4552733"/>
            <a:ext cx="1770675" cy="1770675"/>
          </a:xfrm>
          <a:prstGeom prst="rect">
            <a:avLst/>
          </a:prstGeom>
        </p:spPr>
      </p:pic>
    </p:spTree>
    <p:extLst>
      <p:ext uri="{BB962C8B-B14F-4D97-AF65-F5344CB8AC3E}">
        <p14:creationId xmlns:p14="http://schemas.microsoft.com/office/powerpoint/2010/main" val="342143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304624"/>
            <a:ext cx="10279511" cy="5189591"/>
          </a:xfrm>
        </p:spPr>
        <p:txBody>
          <a:bodyPr/>
          <a:lstStyle/>
          <a:p>
            <a:pPr marL="226695" algn="just">
              <a:spcBef>
                <a:spcPts val="1400"/>
              </a:spcBef>
              <a:spcAft>
                <a:spcPts val="600"/>
              </a:spcAft>
            </a:pPr>
            <a:r>
              <a:rPr lang="en-GB" sz="2400" dirty="0">
                <a:effectLst/>
                <a:latin typeface="Calibri" panose="020F0502020204030204" pitchFamily="34" charset="0"/>
                <a:ea typeface="Calibri" panose="020F0502020204030204" pitchFamily="34" charset="0"/>
                <a:cs typeface="Arial" panose="020B0604020202020204" pitchFamily="34" charset="0"/>
              </a:rPr>
              <a:t>The </a:t>
            </a:r>
            <a:r>
              <a:rPr lang="en-GB" sz="2400" b="1" dirty="0">
                <a:effectLst/>
                <a:latin typeface="Calibri" panose="020F0502020204030204" pitchFamily="34" charset="0"/>
                <a:ea typeface="Calibri" panose="020F0502020204030204" pitchFamily="34" charset="0"/>
                <a:cs typeface="Arial" panose="020B0604020202020204" pitchFamily="34" charset="0"/>
              </a:rPr>
              <a:t>5 </a:t>
            </a:r>
            <a:r>
              <a:rPr lang="en-GB" sz="2400" b="1" dirty="0">
                <a:ea typeface="Calibri" panose="020F0502020204030204" pitchFamily="34" charset="0"/>
                <a:cs typeface="Arial" panose="020B0604020202020204" pitchFamily="34" charset="0"/>
              </a:rPr>
              <a:t>KEY </a:t>
            </a:r>
            <a:r>
              <a:rPr lang="en-GB" sz="2400" b="1" dirty="0">
                <a:effectLst/>
                <a:latin typeface="Calibri" panose="020F0502020204030204" pitchFamily="34" charset="0"/>
                <a:ea typeface="Calibri" panose="020F0502020204030204" pitchFamily="34" charset="0"/>
                <a:cs typeface="Arial" panose="020B0604020202020204" pitchFamily="34" charset="0"/>
              </a:rPr>
              <a:t>objectives </a:t>
            </a:r>
            <a:r>
              <a:rPr lang="en-GB" sz="2400" dirty="0">
                <a:effectLst/>
                <a:latin typeface="Calibri" panose="020F0502020204030204" pitchFamily="34" charset="0"/>
                <a:ea typeface="Calibri" panose="020F0502020204030204" pitchFamily="34" charset="0"/>
                <a:cs typeface="Arial" panose="020B0604020202020204" pitchFamily="34" charset="0"/>
              </a:rPr>
              <a:t>of the </a:t>
            </a:r>
            <a:r>
              <a:rPr lang="en-GB" sz="2400"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Be21Skilled project</a:t>
            </a:r>
            <a:r>
              <a:rPr lang="en-GB" sz="2400" dirty="0">
                <a:solidFill>
                  <a:srgbClr val="8A2061"/>
                </a:solidFill>
                <a:effectLst/>
                <a:latin typeface="Calibri" panose="020F0502020204030204" pitchFamily="34" charset="0"/>
                <a:ea typeface="Calibri" panose="020F0502020204030204" pitchFamily="34" charset="0"/>
                <a:cs typeface="Arial" panose="020B0604020202020204" pitchFamily="34" charset="0"/>
              </a:rPr>
              <a:t> </a:t>
            </a:r>
            <a:r>
              <a:rPr lang="en-GB" sz="2400" dirty="0">
                <a:effectLst/>
                <a:latin typeface="Calibri" panose="020F0502020204030204" pitchFamily="34" charset="0"/>
                <a:ea typeface="Calibri" panose="020F0502020204030204" pitchFamily="34" charset="0"/>
                <a:cs typeface="Arial" panose="020B0604020202020204" pitchFamily="34" charset="0"/>
              </a:rPr>
              <a:t>are to: </a:t>
            </a:r>
            <a:endParaRPr lang="en-L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spcBef>
                <a:spcPts val="1400"/>
              </a:spcBef>
              <a:buClr>
                <a:srgbClr val="8A2061"/>
              </a:buClr>
              <a:buFont typeface="Wingdings"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Facilitate the understanding and identification of 21</a:t>
            </a:r>
            <a:r>
              <a:rPr lang="en-GB" sz="2400" baseline="30000" dirty="0">
                <a:effectLst/>
                <a:latin typeface="Calibri" panose="020F0502020204030204" pitchFamily="34" charset="0"/>
                <a:ea typeface="Calibri" panose="020F0502020204030204" pitchFamily="34" charset="0"/>
                <a:cs typeface="Arial" panose="020B0604020202020204" pitchFamily="34" charset="0"/>
              </a:rPr>
              <a:t>st</a:t>
            </a:r>
            <a:r>
              <a:rPr lang="en-GB" sz="2400" dirty="0">
                <a:effectLst/>
                <a:latin typeface="Calibri" panose="020F0502020204030204" pitchFamily="34" charset="0"/>
                <a:ea typeface="Calibri" panose="020F0502020204030204" pitchFamily="34" charset="0"/>
                <a:cs typeface="Arial" panose="020B0604020202020204" pitchFamily="34" charset="0"/>
              </a:rPr>
              <a:t> century skills in region-specific and labour-market relevant contexts through multi-stakeholder collaborative efforts.</a:t>
            </a:r>
          </a:p>
          <a:p>
            <a:pPr lvl="0" algn="just">
              <a:spcBef>
                <a:spcPts val="1400"/>
              </a:spcBef>
              <a:buClr>
                <a:srgbClr val="8A2061"/>
              </a:buClr>
            </a:pPr>
            <a:endParaRPr lang="en-GB" sz="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buClr>
                <a:srgbClr val="8A2061"/>
              </a:buClr>
              <a:buFont typeface="Wingdings"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Foster the HEI teachers' abilities to instil 21</a:t>
            </a:r>
            <a:r>
              <a:rPr lang="en-GB" sz="2400" baseline="30000" dirty="0">
                <a:effectLst/>
                <a:latin typeface="Calibri" panose="020F0502020204030204" pitchFamily="34" charset="0"/>
                <a:ea typeface="Calibri" panose="020F0502020204030204" pitchFamily="34" charset="0"/>
                <a:cs typeface="Arial" panose="020B0604020202020204" pitchFamily="34" charset="0"/>
              </a:rPr>
              <a:t>st</a:t>
            </a:r>
            <a:r>
              <a:rPr lang="en-GB" sz="2400" dirty="0">
                <a:effectLst/>
                <a:latin typeface="Calibri" panose="020F0502020204030204" pitchFamily="34" charset="0"/>
                <a:ea typeface="Calibri" panose="020F0502020204030204" pitchFamily="34" charset="0"/>
                <a:cs typeface="Arial" panose="020B0604020202020204" pitchFamily="34" charset="0"/>
              </a:rPr>
              <a:t> century skills in their students via training and feedback loops.</a:t>
            </a:r>
          </a:p>
          <a:p>
            <a:pPr marL="342900" lvl="0" indent="-342900" algn="just">
              <a:buClr>
                <a:srgbClr val="8A2061"/>
              </a:buClr>
              <a:buFont typeface="Wingdings" pitchFamily="2" charset="2"/>
              <a:buChar char="§"/>
            </a:pPr>
            <a:endParaRPr lang="en-L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buClr>
                <a:srgbClr val="8A2061"/>
              </a:buClr>
              <a:buFont typeface="Wingdings"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Enhance the skills among students to increase their employability and capitalise on their innovative potential.</a:t>
            </a:r>
          </a:p>
          <a:p>
            <a:pPr marL="342900" lvl="0" indent="-342900" algn="just">
              <a:buClr>
                <a:srgbClr val="8A2061"/>
              </a:buClr>
              <a:buFont typeface="Wingdings" pitchFamily="2" charset="2"/>
              <a:buChar char="§"/>
            </a:pPr>
            <a:endParaRPr lang="en-L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buClr>
                <a:srgbClr val="8A2061"/>
              </a:buClr>
              <a:buFont typeface="Wingdings"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Improve the understanding of non-female STEM actors (students, teachers, employers, etc.) on the need to support female STEM students and instil 21</a:t>
            </a:r>
            <a:r>
              <a:rPr lang="en-GB" sz="2400" baseline="30000" dirty="0">
                <a:effectLst/>
                <a:latin typeface="Calibri" panose="020F0502020204030204" pitchFamily="34" charset="0"/>
                <a:ea typeface="Calibri" panose="020F0502020204030204" pitchFamily="34" charset="0"/>
                <a:cs typeface="Arial" panose="020B0604020202020204" pitchFamily="34" charset="0"/>
              </a:rPr>
              <a:t>st</a:t>
            </a:r>
            <a:r>
              <a:rPr lang="en-GB" sz="2400" dirty="0">
                <a:effectLst/>
                <a:latin typeface="Calibri" panose="020F0502020204030204" pitchFamily="34" charset="0"/>
                <a:ea typeface="Calibri" panose="020F0502020204030204" pitchFamily="34" charset="0"/>
                <a:cs typeface="Arial" panose="020B0604020202020204" pitchFamily="34" charset="0"/>
              </a:rPr>
              <a:t> century skills in them.</a:t>
            </a:r>
          </a:p>
          <a:p>
            <a:pPr marL="342900" lvl="0" indent="-342900" algn="just">
              <a:buClr>
                <a:srgbClr val="8A2061"/>
              </a:buClr>
              <a:buFont typeface="Wingdings" pitchFamily="2" charset="2"/>
              <a:buChar char="§"/>
            </a:pPr>
            <a:endParaRPr lang="en-L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spcAft>
                <a:spcPts val="600"/>
              </a:spcAft>
              <a:buClr>
                <a:srgbClr val="8A2061"/>
              </a:buClr>
              <a:buFont typeface="Wingdings"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Innovate the curricula by embedding tools targeted at developing particular skills in students. </a:t>
            </a: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41373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758156-4746-15E5-9F01-612844BB728C}"/>
              </a:ext>
            </a:extLst>
          </p:cNvPr>
          <p:cNvSpPr>
            <a:spLocks noGrp="1"/>
          </p:cNvSpPr>
          <p:nvPr>
            <p:ph type="body" sz="quarter" idx="30"/>
          </p:nvPr>
        </p:nvSpPr>
        <p:spPr>
          <a:xfrm>
            <a:off x="159295" y="556054"/>
            <a:ext cx="3147668" cy="1176493"/>
          </a:xfrm>
        </p:spPr>
        <p:txBody>
          <a:bodyPr/>
          <a:lstStyle/>
          <a:p>
            <a:r>
              <a:rPr lang="en-GB" dirty="0"/>
              <a:t>5 KEY DELIVERABLES/RESULTS</a:t>
            </a:r>
            <a:endParaRPr lang="en-IE" dirty="0"/>
          </a:p>
        </p:txBody>
      </p:sp>
      <p:sp>
        <p:nvSpPr>
          <p:cNvPr id="4" name="Text Placeholder 3">
            <a:extLst>
              <a:ext uri="{FF2B5EF4-FFF2-40B4-BE49-F238E27FC236}">
                <a16:creationId xmlns:a16="http://schemas.microsoft.com/office/drawing/2014/main" id="{E295317D-1246-5BD6-D7A1-5F454B5CB89E}"/>
              </a:ext>
            </a:extLst>
          </p:cNvPr>
          <p:cNvSpPr>
            <a:spLocks noGrp="1"/>
          </p:cNvSpPr>
          <p:nvPr>
            <p:ph type="body" sz="quarter" idx="48"/>
          </p:nvPr>
        </p:nvSpPr>
        <p:spPr/>
        <p:txBody>
          <a:bodyPr/>
          <a:lstStyle/>
          <a:p>
            <a:endParaRPr lang="en-IE"/>
          </a:p>
        </p:txBody>
      </p:sp>
      <p:pic>
        <p:nvPicPr>
          <p:cNvPr id="5" name="Picture 4">
            <a:extLst>
              <a:ext uri="{FF2B5EF4-FFF2-40B4-BE49-F238E27FC236}">
                <a16:creationId xmlns:a16="http://schemas.microsoft.com/office/drawing/2014/main" id="{3D014CCD-FFBA-834E-CDFC-D51D4F559518}"/>
              </a:ext>
            </a:extLst>
          </p:cNvPr>
          <p:cNvPicPr>
            <a:picLocks noChangeAspect="1"/>
          </p:cNvPicPr>
          <p:nvPr/>
        </p:nvPicPr>
        <p:blipFill>
          <a:blip r:embed="rId2"/>
          <a:stretch>
            <a:fillRect/>
          </a:stretch>
        </p:blipFill>
        <p:spPr>
          <a:xfrm>
            <a:off x="3472755" y="251454"/>
            <a:ext cx="8352035" cy="3568984"/>
          </a:xfrm>
          <a:prstGeom prst="rect">
            <a:avLst/>
          </a:prstGeom>
        </p:spPr>
      </p:pic>
    </p:spTree>
    <p:extLst>
      <p:ext uri="{BB962C8B-B14F-4D97-AF65-F5344CB8AC3E}">
        <p14:creationId xmlns:p14="http://schemas.microsoft.com/office/powerpoint/2010/main" val="366867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4500890" y="288383"/>
            <a:ext cx="5034994" cy="513326"/>
          </a:xfrm>
        </p:spPr>
        <p:txBody>
          <a:bodyPr/>
          <a:lstStyle/>
          <a:p>
            <a:pPr marL="226695" algn="just">
              <a:spcBef>
                <a:spcPts val="1400"/>
              </a:spcBef>
              <a:spcAft>
                <a:spcPts val="600"/>
              </a:spcAft>
            </a:pPr>
            <a:r>
              <a:rPr lang="en-GB" sz="2400" b="1" dirty="0"/>
              <a:t>BUILDING ON A SOLID FOUNDATION</a:t>
            </a:r>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2" name="TextBox 1">
            <a:extLst>
              <a:ext uri="{FF2B5EF4-FFF2-40B4-BE49-F238E27FC236}">
                <a16:creationId xmlns:a16="http://schemas.microsoft.com/office/drawing/2014/main" id="{71A3DAA4-A924-991B-D7CC-CB749BE8C07E}"/>
              </a:ext>
            </a:extLst>
          </p:cNvPr>
          <p:cNvSpPr txBox="1"/>
          <p:nvPr/>
        </p:nvSpPr>
        <p:spPr>
          <a:xfrm>
            <a:off x="1336203" y="191103"/>
            <a:ext cx="3164687" cy="707886"/>
          </a:xfrm>
          <a:prstGeom prst="rect">
            <a:avLst/>
          </a:prstGeom>
          <a:solidFill>
            <a:srgbClr val="186BA8"/>
          </a:solidFill>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BE 21 SKILLED TEACHER EMPOWERMENT PROGRAM</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517AD19-83FC-588A-A337-CE7828D14216}"/>
              </a:ext>
            </a:extLst>
          </p:cNvPr>
          <p:cNvSpPr txBox="1"/>
          <p:nvPr/>
        </p:nvSpPr>
        <p:spPr>
          <a:xfrm>
            <a:off x="1336202" y="1023690"/>
            <a:ext cx="10550997" cy="3257174"/>
          </a:xfrm>
          <a:prstGeom prst="rect">
            <a:avLst/>
          </a:prstGeom>
          <a:noFill/>
        </p:spPr>
        <p:txBody>
          <a:bodyPr wrap="square">
            <a:spAutoFit/>
          </a:bodyPr>
          <a:lstStyle/>
          <a:p>
            <a:r>
              <a:rPr lang="en-GB" sz="1800" dirty="0">
                <a:latin typeface="Calibri" panose="020F0502020204030204" pitchFamily="34" charset="0"/>
                <a:ea typeface="Calibri" panose="020F0502020204030204" pitchFamily="34" charset="0"/>
                <a:cs typeface="Calibri" panose="020F0502020204030204" pitchFamily="34" charset="0"/>
              </a:rPr>
              <a:t>The BE-21-SKILLED Teacher Empowerment Program targets HEI STEM teachers in particular with the aim of simultaneously upskilling the teachers on 21CS and training them in transferring those skills onto their students. The resulting modules can be chosen by the teachers according to their interests on specific skills to develop within the project. This flexible content selection ensures 1) scalability of the project to different regions, and 2) adaptability to specific regional contexts and their needs. </a:t>
            </a:r>
          </a:p>
          <a:p>
            <a:endParaRPr lang="en-GB" sz="1800" dirty="0">
              <a:latin typeface="Calibri" panose="020F0502020204030204" pitchFamily="34" charset="0"/>
              <a:ea typeface="Calibri" panose="020F0502020204030204" pitchFamily="34" charset="0"/>
              <a:cs typeface="Calibri" panose="020F0502020204030204" pitchFamily="34" charset="0"/>
            </a:endParaRPr>
          </a:p>
          <a:p>
            <a:r>
              <a:rPr lang="en-GB" sz="1800" dirty="0">
                <a:latin typeface="Calibri" panose="020F0502020204030204" pitchFamily="34" charset="0"/>
                <a:ea typeface="Calibri" panose="020F0502020204030204" pitchFamily="34" charset="0"/>
                <a:cs typeface="Calibri" panose="020F0502020204030204" pitchFamily="34" charset="0"/>
              </a:rPr>
              <a:t>The Empowerment Program builds on </a:t>
            </a:r>
          </a:p>
          <a:p>
            <a:pPr marL="342900" indent="-342900">
              <a:buAutoNum type="arabicParenR"/>
            </a:pPr>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the conceptual basis of 21CS </a:t>
            </a:r>
          </a:p>
          <a:p>
            <a:pPr marL="342900" indent="-342900">
              <a:buAutoNum type="arabicParenR"/>
            </a:pPr>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the regional relevance and status quo </a:t>
            </a:r>
          </a:p>
          <a:p>
            <a:pPr marL="342900" indent="-342900">
              <a:buAutoNum type="arabicParenR"/>
            </a:pPr>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Skill Panorama</a:t>
            </a:r>
          </a:p>
          <a:p>
            <a:endParaRPr lang="en-GB" dirty="0"/>
          </a:p>
          <a:p>
            <a:endParaRPr lang="en-GB" dirty="0"/>
          </a:p>
        </p:txBody>
      </p:sp>
      <p:pic>
        <p:nvPicPr>
          <p:cNvPr id="7" name="Picture 6">
            <a:extLst>
              <a:ext uri="{FF2B5EF4-FFF2-40B4-BE49-F238E27FC236}">
                <a16:creationId xmlns:a16="http://schemas.microsoft.com/office/drawing/2014/main" id="{05717763-BA46-08A7-12DC-6F3E0D189D1E}"/>
              </a:ext>
            </a:extLst>
          </p:cNvPr>
          <p:cNvPicPr>
            <a:picLocks noChangeAspect="1"/>
          </p:cNvPicPr>
          <p:nvPr/>
        </p:nvPicPr>
        <p:blipFill>
          <a:blip r:embed="rId3"/>
          <a:stretch>
            <a:fillRect/>
          </a:stretch>
        </p:blipFill>
        <p:spPr>
          <a:xfrm>
            <a:off x="1275671" y="3942548"/>
            <a:ext cx="5279487" cy="2469175"/>
          </a:xfrm>
          <a:prstGeom prst="rect">
            <a:avLst/>
          </a:prstGeom>
        </p:spPr>
      </p:pic>
      <p:sp>
        <p:nvSpPr>
          <p:cNvPr id="9" name="TextBox 8">
            <a:extLst>
              <a:ext uri="{FF2B5EF4-FFF2-40B4-BE49-F238E27FC236}">
                <a16:creationId xmlns:a16="http://schemas.microsoft.com/office/drawing/2014/main" id="{A4C01CF9-4375-F9DC-2E1A-705C4FFE4747}"/>
              </a:ext>
            </a:extLst>
          </p:cNvPr>
          <p:cNvSpPr txBox="1"/>
          <p:nvPr/>
        </p:nvSpPr>
        <p:spPr>
          <a:xfrm>
            <a:off x="7358567" y="2844225"/>
            <a:ext cx="4257375" cy="584775"/>
          </a:xfrm>
          <a:prstGeom prst="rect">
            <a:avLst/>
          </a:prstGeom>
          <a:noFill/>
        </p:spPr>
        <p:txBody>
          <a:bodyPr wrap="square">
            <a:spAutoFit/>
          </a:bodyPr>
          <a:lstStyle/>
          <a:p>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4) the incorporation and use of a dynamic  Toolkit  for student upskilling. </a:t>
            </a:r>
            <a:endParaRPr lang="en-IE" sz="1600"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1037724-E915-6D9A-2206-14EABE5A7370}"/>
              </a:ext>
            </a:extLst>
          </p:cNvPr>
          <p:cNvPicPr>
            <a:picLocks noChangeAspect="1"/>
          </p:cNvPicPr>
          <p:nvPr/>
        </p:nvPicPr>
        <p:blipFill>
          <a:blip r:embed="rId4"/>
          <a:stretch>
            <a:fillRect/>
          </a:stretch>
        </p:blipFill>
        <p:spPr>
          <a:xfrm>
            <a:off x="7424652" y="3932011"/>
            <a:ext cx="4125203" cy="2189646"/>
          </a:xfrm>
          <a:prstGeom prst="rect">
            <a:avLst/>
          </a:prstGeom>
        </p:spPr>
      </p:pic>
    </p:spTree>
    <p:extLst>
      <p:ext uri="{BB962C8B-B14F-4D97-AF65-F5344CB8AC3E}">
        <p14:creationId xmlns:p14="http://schemas.microsoft.com/office/powerpoint/2010/main" val="1238382006"/>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D2295954AF1042ACC23876AF319FBF" ma:contentTypeVersion="16" ma:contentTypeDescription="Create a new document." ma:contentTypeScope="" ma:versionID="f28d89e83c69f0a3c9d560bcfccc4c52">
  <xsd:schema xmlns:xsd="http://www.w3.org/2001/XMLSchema" xmlns:xs="http://www.w3.org/2001/XMLSchema" xmlns:p="http://schemas.microsoft.com/office/2006/metadata/properties" xmlns:ns2="1e5ca055-2fcb-431f-9f0c-13148e81002f" xmlns:ns3="478cfa9a-b818-4e35-b564-971bd04e2ab8" targetNamespace="http://schemas.microsoft.com/office/2006/metadata/properties" ma:root="true" ma:fieldsID="d7a1d0ac65e731a00ee01e87b2778442" ns2:_="" ns3:_="">
    <xsd:import namespace="1e5ca055-2fcb-431f-9f0c-13148e81002f"/>
    <xsd:import namespace="478cfa9a-b818-4e35-b564-971bd04e2a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ca055-2fcb-431f-9f0c-13148e810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cfa9a-b818-4e35-b564-971bd04e2a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516d3d-1bfe-44fe-867d-95fe1bd01696}" ma:internalName="TaxCatchAll" ma:showField="CatchAllData" ma:web="478cfa9a-b818-4e35-b564-971bd04e2a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1e5ca055-2fcb-431f-9f0c-13148e81002f" xsi:nil="true"/>
    <lcf76f155ced4ddcb4097134ff3c332f xmlns="1e5ca055-2fcb-431f-9f0c-13148e81002f">
      <Terms xmlns="http://schemas.microsoft.com/office/infopath/2007/PartnerControls"/>
    </lcf76f155ced4ddcb4097134ff3c332f>
    <TaxCatchAll xmlns="478cfa9a-b818-4e35-b564-971bd04e2ab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DB3896-7E19-4DC5-A9F6-F4EFF0BD28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5ca055-2fcb-431f-9f0c-13148e81002f"/>
    <ds:schemaRef ds:uri="478cfa9a-b818-4e35-b564-971bd04e2a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 ds:uri="1e5ca055-2fcb-431f-9f0c-13148e81002f"/>
    <ds:schemaRef ds:uri="478cfa9a-b818-4e35-b564-971bd04e2ab8"/>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10075</TotalTime>
  <Words>4921</Words>
  <Application>Microsoft Office PowerPoint</Application>
  <PresentationFormat>Widescreen</PresentationFormat>
  <Paragraphs>503</Paragraphs>
  <Slides>57</Slides>
  <Notes>5</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Orla Casey</cp:lastModifiedBy>
  <cp:revision>453</cp:revision>
  <dcterms:created xsi:type="dcterms:W3CDTF">2021-06-15T11:45:52Z</dcterms:created>
  <dcterms:modified xsi:type="dcterms:W3CDTF">2023-11-22T15:40:11Z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0x010100F3D2295954AF1042ACC23876AF319FBF</vt:lpwstr>
  </property>
  <property fmtid="{D5CDD505-2E9C-101B-9397-08002B2CF9AE}" pid="3" name="MediaServiceImageTags">
    <vt:lpwstr/>
  </property>
</Properties>
</file>